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8"/>
  </p:notesMasterIdLst>
  <p:handoutMasterIdLst>
    <p:handoutMasterId r:id="rId29"/>
  </p:handoutMasterIdLst>
  <p:sldIdLst>
    <p:sldId id="319" r:id="rId5"/>
    <p:sldId id="304" r:id="rId6"/>
    <p:sldId id="430" r:id="rId7"/>
    <p:sldId id="431" r:id="rId8"/>
    <p:sldId id="433" r:id="rId9"/>
    <p:sldId id="862" r:id="rId10"/>
    <p:sldId id="450" r:id="rId11"/>
    <p:sldId id="447" r:id="rId12"/>
    <p:sldId id="444" r:id="rId13"/>
    <p:sldId id="449" r:id="rId14"/>
    <p:sldId id="451" r:id="rId15"/>
    <p:sldId id="446" r:id="rId16"/>
    <p:sldId id="461" r:id="rId17"/>
    <p:sldId id="477" r:id="rId18"/>
    <p:sldId id="484" r:id="rId19"/>
    <p:sldId id="863" r:id="rId20"/>
    <p:sldId id="859" r:id="rId21"/>
    <p:sldId id="436" r:id="rId22"/>
    <p:sldId id="445" r:id="rId23"/>
    <p:sldId id="442" r:id="rId24"/>
    <p:sldId id="440" r:id="rId25"/>
    <p:sldId id="453" r:id="rId26"/>
    <p:sldId id="452" r:id="rId27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38" autoAdjust="0"/>
    <p:restoredTop sz="95161" autoAdjust="0"/>
  </p:normalViewPr>
  <p:slideViewPr>
    <p:cSldViewPr snapToGrid="0" showGuides="1">
      <p:cViewPr varScale="1">
        <p:scale>
          <a:sx n="81" d="100"/>
          <a:sy n="81" d="100"/>
        </p:scale>
        <p:origin x="566" y="5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9/14/2021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9/14/2021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947148"/>
            <a:ext cx="11430000" cy="5355074"/>
          </a:xfrm>
        </p:spPr>
        <p:txBody>
          <a:bodyPr/>
          <a:lstStyle>
            <a:lvl1pPr marL="288925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20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298622-4D3C-4849-B0FA-4101271A7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3A1AE5-746F-4057-86D7-F0AA4F73942C}"/>
              </a:ext>
            </a:extLst>
          </p:cNvPr>
          <p:cNvSpPr txBox="1"/>
          <p:nvPr userDrawn="1"/>
        </p:nvSpPr>
        <p:spPr>
          <a:xfrm>
            <a:off x="9821917" y="6302222"/>
            <a:ext cx="2037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PPU DOE/SC IPR</a:t>
            </a:r>
            <a:endParaRPr lang="en-US" sz="1000" b="0" baseline="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000" b="0" baseline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September 14-17, 2021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862842F-612F-3641-9908-4224FD3698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20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120E19-8932-43D2-8486-22CBE0B2C373}"/>
              </a:ext>
            </a:extLst>
          </p:cNvPr>
          <p:cNvSpPr txBox="1"/>
          <p:nvPr userDrawn="1"/>
        </p:nvSpPr>
        <p:spPr>
          <a:xfrm>
            <a:off x="9821917" y="6302222"/>
            <a:ext cx="2037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PPU Director’s Review</a:t>
            </a:r>
            <a:endParaRPr lang="en-US" sz="1000" b="0" baseline="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000" b="0" baseline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August  3-5, 2021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9" Type="http://schemas.openxmlformats.org/officeDocument/2006/relationships/image" Target="../media/image47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34" Type="http://schemas.openxmlformats.org/officeDocument/2006/relationships/image" Target="../media/image42.png"/><Relationship Id="rId42" Type="http://schemas.openxmlformats.org/officeDocument/2006/relationships/image" Target="../media/image50.png"/><Relationship Id="rId47" Type="http://schemas.openxmlformats.org/officeDocument/2006/relationships/image" Target="../media/image55.png"/><Relationship Id="rId50" Type="http://schemas.openxmlformats.org/officeDocument/2006/relationships/image" Target="../media/image58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33" Type="http://schemas.openxmlformats.org/officeDocument/2006/relationships/image" Target="../media/image41.png"/><Relationship Id="rId38" Type="http://schemas.openxmlformats.org/officeDocument/2006/relationships/image" Target="../media/image46.png"/><Relationship Id="rId46" Type="http://schemas.openxmlformats.org/officeDocument/2006/relationships/image" Target="../media/image54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41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37" Type="http://schemas.openxmlformats.org/officeDocument/2006/relationships/image" Target="../media/image45.png"/><Relationship Id="rId40" Type="http://schemas.openxmlformats.org/officeDocument/2006/relationships/image" Target="../media/image48.png"/><Relationship Id="rId45" Type="http://schemas.openxmlformats.org/officeDocument/2006/relationships/image" Target="../media/image53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36" Type="http://schemas.openxmlformats.org/officeDocument/2006/relationships/image" Target="../media/image44.png"/><Relationship Id="rId49" Type="http://schemas.openxmlformats.org/officeDocument/2006/relationships/image" Target="../media/image57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31" Type="http://schemas.openxmlformats.org/officeDocument/2006/relationships/image" Target="../media/image39.png"/><Relationship Id="rId44" Type="http://schemas.openxmlformats.org/officeDocument/2006/relationships/image" Target="../media/image52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Relationship Id="rId35" Type="http://schemas.openxmlformats.org/officeDocument/2006/relationships/image" Target="../media/image43.png"/><Relationship Id="rId43" Type="http://schemas.openxmlformats.org/officeDocument/2006/relationships/image" Target="../media/image51.png"/><Relationship Id="rId48" Type="http://schemas.openxmlformats.org/officeDocument/2006/relationships/image" Target="../media/image56.png"/><Relationship Id="rId8" Type="http://schemas.openxmlformats.org/officeDocument/2006/relationships/image" Target="../media/image16.png"/><Relationship Id="rId51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812" y="2404283"/>
            <a:ext cx="4702700" cy="755905"/>
          </a:xfrm>
        </p:spPr>
        <p:txBody>
          <a:bodyPr/>
          <a:lstStyle/>
          <a:p>
            <a:r>
              <a:rPr lang="en-US" b="1" dirty="0"/>
              <a:t>DOE/SC Independent Project Review of the Proton Power Upgrade Project</a:t>
            </a:r>
          </a:p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72314AD-83B8-6E4A-B9A7-E11C3868B27F}"/>
              </a:ext>
            </a:extLst>
          </p:cNvPr>
          <p:cNvSpPr txBox="1">
            <a:spLocks/>
          </p:cNvSpPr>
          <p:nvPr/>
        </p:nvSpPr>
        <p:spPr bwMode="auto">
          <a:xfrm>
            <a:off x="336812" y="3429000"/>
            <a:ext cx="6565056" cy="140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Dave Willis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Level 3 Manager for Injection Dump Imaging System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September 14 – 17, 2021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F42CF9-0429-4A09-BCDF-CF9E3487102D}"/>
              </a:ext>
            </a:extLst>
          </p:cNvPr>
          <p:cNvGrpSpPr/>
          <p:nvPr/>
        </p:nvGrpSpPr>
        <p:grpSpPr>
          <a:xfrm>
            <a:off x="6664003" y="1467358"/>
            <a:ext cx="3240473" cy="3273716"/>
            <a:chOff x="6945943" y="1033555"/>
            <a:chExt cx="3750440" cy="379951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C4A4EB3-0E48-456A-BC84-EC0BC3DC6208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92" t="528" r="33679" b="7508"/>
            <a:stretch/>
          </p:blipFill>
          <p:spPr bwMode="auto">
            <a:xfrm>
              <a:off x="6945943" y="1033555"/>
              <a:ext cx="2382192" cy="2382192"/>
            </a:xfrm>
            <a:prstGeom prst="ellipse">
              <a:avLst/>
            </a:prstGeom>
            <a:noFill/>
            <a:ln w="76200">
              <a:solidFill>
                <a:schemeClr val="bg2">
                  <a:lumMod val="95000"/>
                  <a:alpha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6B269DE-4986-46AB-B747-CCA1CE35B3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95" t="-312" r="11884" b="9963"/>
            <a:stretch/>
          </p:blipFill>
          <p:spPr>
            <a:xfrm>
              <a:off x="8628438" y="1658698"/>
              <a:ext cx="2067945" cy="2067945"/>
            </a:xfrm>
            <a:prstGeom prst="ellipse">
              <a:avLst/>
            </a:prstGeom>
            <a:noFill/>
            <a:ln w="76200">
              <a:solidFill>
                <a:schemeClr val="bg2">
                  <a:lumMod val="95000"/>
                  <a:alpha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A3A831-DC07-4E67-B120-C5F7EA1E8B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r="16667"/>
            <a:stretch/>
          </p:blipFill>
          <p:spPr>
            <a:xfrm>
              <a:off x="7878631" y="2998273"/>
              <a:ext cx="1834794" cy="1834794"/>
            </a:xfrm>
            <a:prstGeom prst="ellips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76200">
              <a:solidFill>
                <a:schemeClr val="bg2">
                  <a:lumMod val="95000"/>
                  <a:alpha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6589B06-3CAE-4C9F-BA9C-B8C39C4D7B4B}"/>
              </a:ext>
            </a:extLst>
          </p:cNvPr>
          <p:cNvSpPr txBox="1"/>
          <p:nvPr/>
        </p:nvSpPr>
        <p:spPr>
          <a:xfrm>
            <a:off x="347472" y="1327150"/>
            <a:ext cx="603885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P.4.3.2 Injection Dump Imaging System</a:t>
            </a:r>
          </a:p>
        </p:txBody>
      </p:sp>
    </p:spTree>
    <p:extLst>
      <p:ext uri="{BB962C8B-B14F-4D97-AF65-F5344CB8AC3E}">
        <p14:creationId xmlns:p14="http://schemas.microsoft.com/office/powerpoint/2010/main" val="4185276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7B546-D9BF-4BB1-990A-3B74101AB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Design Status (cont’d)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50ED5D-54A3-44A3-9436-A72E05F982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834" y="1528408"/>
            <a:ext cx="5099556" cy="364759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A6B19F-4351-4EDD-8EA9-7DABE03FD80D}"/>
              </a:ext>
            </a:extLst>
          </p:cNvPr>
          <p:cNvSpPr txBox="1"/>
          <p:nvPr/>
        </p:nvSpPr>
        <p:spPr>
          <a:xfrm>
            <a:off x="1804737" y="5329592"/>
            <a:ext cx="258436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Custom Turning Mirror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55685F-7549-4F0B-B056-722EE4C63F6A}"/>
              </a:ext>
            </a:extLst>
          </p:cNvPr>
          <p:cNvSpPr txBox="1"/>
          <p:nvPr/>
        </p:nvSpPr>
        <p:spPr>
          <a:xfrm>
            <a:off x="7196307" y="5941963"/>
            <a:ext cx="266290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Light Source Assembly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E7AF7B-6918-4015-9031-A4C548226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702" y="1096674"/>
            <a:ext cx="3494406" cy="466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06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86FCD-76C2-465E-8C96-9AA864454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Design Status (cont’d)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7E0EAF-CCE8-4816-9A1A-DD9339BAF48C}"/>
              </a:ext>
            </a:extLst>
          </p:cNvPr>
          <p:cNvSpPr txBox="1"/>
          <p:nvPr/>
        </p:nvSpPr>
        <p:spPr>
          <a:xfrm>
            <a:off x="682430" y="5021562"/>
            <a:ext cx="486477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Off-Axis Schmidt-Cassegrain Telescope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4A4CE8-8546-4D6C-8F7E-135FC2150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344" y="2840200"/>
            <a:ext cx="4442974" cy="31748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F722DB-D6DE-4129-BE2E-1291E10F3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328" y="813816"/>
            <a:ext cx="2490758" cy="26296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A86170-3F45-465F-B88D-99D11CC69A08}"/>
              </a:ext>
            </a:extLst>
          </p:cNvPr>
          <p:cNvSpPr txBox="1"/>
          <p:nvPr/>
        </p:nvSpPr>
        <p:spPr>
          <a:xfrm>
            <a:off x="8570360" y="1741879"/>
            <a:ext cx="2557731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Original On-Axis Cassegrain Telescope Concept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ACEEA8-512F-4214-836B-B96CF2F4B2DD}"/>
              </a:ext>
            </a:extLst>
          </p:cNvPr>
          <p:cNvSpPr txBox="1"/>
          <p:nvPr/>
        </p:nvSpPr>
        <p:spPr>
          <a:xfrm>
            <a:off x="6754366" y="5948237"/>
            <a:ext cx="486477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Ray Tracing of Off-Axis Telescope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F482D6F-6F4D-4BEE-B0DD-CD51D9944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599" y="1295400"/>
            <a:ext cx="4808325" cy="364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36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A5577-C4A3-C142-AE4A-22F0F9A3D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C434C-CA54-244F-A847-41FD7200C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47148"/>
            <a:ext cx="6086969" cy="5134870"/>
          </a:xfrm>
        </p:spPr>
        <p:txBody>
          <a:bodyPr/>
          <a:lstStyle/>
          <a:p>
            <a:r>
              <a:rPr lang="en-US" sz="2400" dirty="0"/>
              <a:t>Installation during Spring 2022 outage when RID window and </a:t>
            </a:r>
            <a:r>
              <a:rPr lang="en-US" sz="2400" dirty="0" err="1"/>
              <a:t>beamstop</a:t>
            </a:r>
            <a:r>
              <a:rPr lang="en-US" sz="2400" dirty="0"/>
              <a:t> are replaced, this removes significant radiation source; drives logic ties in schedule</a:t>
            </a:r>
          </a:p>
          <a:p>
            <a:r>
              <a:rPr lang="en-US" sz="2400" dirty="0"/>
              <a:t>20” outer pipe will be cut back.</a:t>
            </a:r>
          </a:p>
          <a:p>
            <a:r>
              <a:rPr lang="en-US" sz="2400" dirty="0"/>
              <a:t>Existing flight path (14” pipe) will be cut and a pre-fabricated vacuum vessel welded in place.  Coordination with Radiation Safety, Bargaining Unit/Weld Coordinator, Operations, Instrument Engineer</a:t>
            </a:r>
          </a:p>
          <a:p>
            <a:r>
              <a:rPr lang="en-US" sz="2400" dirty="0"/>
              <a:t>Window assembly to be installed with remote tooling by operations</a:t>
            </a:r>
          </a:p>
          <a:p>
            <a:endParaRPr lang="en-US" dirty="0"/>
          </a:p>
        </p:txBody>
      </p:sp>
      <p:sp>
        <p:nvSpPr>
          <p:cNvPr id="4" name="Rectangle: Rounded Corners 6">
            <a:extLst>
              <a:ext uri="{FF2B5EF4-FFF2-40B4-BE49-F238E27FC236}">
                <a16:creationId xmlns:a16="http://schemas.microsoft.com/office/drawing/2014/main" id="{CEDBAE32-F81B-43E8-AE31-2F9D6B49AE3A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Charges:</a:t>
            </a:r>
            <a:r>
              <a:rPr lang="en-US" b="1" baseline="0" dirty="0">
                <a:solidFill>
                  <a:schemeClr val="bg1"/>
                </a:solidFill>
              </a:rPr>
              <a:t> 2,</a:t>
            </a:r>
            <a:r>
              <a:rPr lang="en-US" b="1" dirty="0">
                <a:solidFill>
                  <a:schemeClr val="bg1"/>
                </a:solidFill>
              </a:rPr>
              <a:t>5,6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82384C-4FA1-42BC-8EF4-96DF7D506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129" y="893635"/>
            <a:ext cx="1596128" cy="5241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DA4CD6-C6CB-4BE0-B0CE-E7637A45A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0431" y="893636"/>
            <a:ext cx="2424431" cy="54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05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B7763-1C42-44D1-AAB5-0F0E37FFF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 to Complete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A3167C-8B4A-4E1C-9751-A95AC171C702}"/>
              </a:ext>
            </a:extLst>
          </p:cNvPr>
          <p:cNvSpPr txBox="1"/>
          <p:nvPr/>
        </p:nvSpPr>
        <p:spPr>
          <a:xfrm>
            <a:off x="2278380" y="4612105"/>
            <a:ext cx="7771999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We are at 63% complete based on spending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 lot of the remaining funds are already committed and will accrue this FY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FB8B16-A665-41DD-9312-CA989B333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641" y="1877175"/>
            <a:ext cx="9830718" cy="18140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84D11A9-F17D-4348-A7C5-04C6FD4D4E95}"/>
              </a:ext>
            </a:extLst>
          </p:cNvPr>
          <p:cNvSpPr/>
          <p:nvPr/>
        </p:nvSpPr>
        <p:spPr>
          <a:xfrm>
            <a:off x="7494955" y="1989338"/>
            <a:ext cx="3415552" cy="95450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07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02395C-984A-401B-A8EC-7EBE630BA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 to Complete by FY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746A7E4-E4DF-427C-8893-1323D726EA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5460" y="1232377"/>
            <a:ext cx="7193903" cy="36944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C593DE-BE7A-4F31-AE7E-E000C6867616}"/>
              </a:ext>
            </a:extLst>
          </p:cNvPr>
          <p:cNvSpPr txBox="1"/>
          <p:nvPr/>
        </p:nvSpPr>
        <p:spPr>
          <a:xfrm>
            <a:off x="2378241" y="5117432"/>
            <a:ext cx="701441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Lots of procurements this fiscal year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Installation and testing labor will dominate next fiscal year</a:t>
            </a:r>
          </a:p>
        </p:txBody>
      </p:sp>
    </p:spTree>
    <p:extLst>
      <p:ext uri="{BB962C8B-B14F-4D97-AF65-F5344CB8AC3E}">
        <p14:creationId xmlns:p14="http://schemas.microsoft.com/office/powerpoint/2010/main" val="3904167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Profile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303A00-86F1-4C64-94D3-E08BA795E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749" y="894492"/>
            <a:ext cx="8718036" cy="4066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E195D0-40CC-4DCB-97A4-D605D05B87FA}"/>
              </a:ext>
            </a:extLst>
          </p:cNvPr>
          <p:cNvSpPr txBox="1"/>
          <p:nvPr/>
        </p:nvSpPr>
        <p:spPr>
          <a:xfrm>
            <a:off x="1852863" y="5205664"/>
            <a:ext cx="828173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Less than one FTE for total labor budget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System design (and drawing creation) dominated this fiscal year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Installation and testing will be primary next fiscal year</a:t>
            </a:r>
          </a:p>
        </p:txBody>
      </p:sp>
    </p:spTree>
    <p:extLst>
      <p:ext uri="{BB962C8B-B14F-4D97-AF65-F5344CB8AC3E}">
        <p14:creationId xmlns:p14="http://schemas.microsoft.com/office/powerpoint/2010/main" val="912084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7CBF9-D93D-4A7B-ADF6-041920F92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P.4 Ring May 2021 Status Summary Schedule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EA06379-E13F-4BD7-8D59-B0CE49972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7141" y="947739"/>
            <a:ext cx="9026013" cy="52701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CF4304-3E00-41FB-844D-6746A4278971}"/>
              </a:ext>
            </a:extLst>
          </p:cNvPr>
          <p:cNvSpPr/>
          <p:nvPr/>
        </p:nvSpPr>
        <p:spPr>
          <a:xfrm>
            <a:off x="1457141" y="2771273"/>
            <a:ext cx="6748396" cy="27672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6F023FA-ADB0-4302-9A9F-A806E1204F17}"/>
              </a:ext>
            </a:extLst>
          </p:cNvPr>
          <p:cNvCxnSpPr>
            <a:cxnSpLocks/>
          </p:cNvCxnSpPr>
          <p:nvPr/>
        </p:nvCxnSpPr>
        <p:spPr>
          <a:xfrm flipH="1" flipV="1">
            <a:off x="5109411" y="1219200"/>
            <a:ext cx="40105" cy="15520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271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D9D71B2-A233-48E4-AFA1-AA37F2C8A3D8}"/>
              </a:ext>
            </a:extLst>
          </p:cNvPr>
          <p:cNvSpPr txBox="1">
            <a:spLocks/>
          </p:cNvSpPr>
          <p:nvPr/>
        </p:nvSpPr>
        <p:spPr>
          <a:xfrm>
            <a:off x="600455" y="1103376"/>
            <a:ext cx="11430000" cy="5358384"/>
          </a:xfrm>
          <a:prstGeom prst="rect">
            <a:avLst/>
          </a:prstGeom>
        </p:spPr>
        <p:txBody>
          <a:bodyPr/>
          <a:lstStyle>
            <a:lvl1pPr marL="287338" indent="-2873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8975" indent="-2857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030288" indent="-2857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 active risks identified</a:t>
            </a:r>
          </a:p>
          <a:p>
            <a:pPr lvl="1"/>
            <a:r>
              <a:rPr lang="en-US" dirty="0"/>
              <a:t>Two risks retired</a:t>
            </a:r>
          </a:p>
          <a:p>
            <a:r>
              <a:rPr lang="en-US" dirty="0"/>
              <a:t>High Risks</a:t>
            </a:r>
          </a:p>
          <a:p>
            <a:pPr lvl="1"/>
            <a:r>
              <a:rPr lang="en-US" dirty="0"/>
              <a:t>No high risks identified</a:t>
            </a:r>
          </a:p>
          <a:p>
            <a:r>
              <a:rPr lang="en-US" dirty="0"/>
              <a:t>Key risk categories analyzed</a:t>
            </a:r>
          </a:p>
          <a:p>
            <a:pPr lvl="1"/>
            <a:r>
              <a:rPr lang="en-US" dirty="0"/>
              <a:t>Equipment requirements</a:t>
            </a:r>
          </a:p>
          <a:p>
            <a:r>
              <a:rPr lang="en-US" dirty="0"/>
              <a:t>Risks are reviewed on a regular basis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352E14D-8BFA-4462-AA82-A89979F5D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01" y="309831"/>
            <a:ext cx="11425236" cy="535531"/>
          </a:xfrm>
        </p:spPr>
        <p:txBody>
          <a:bodyPr>
            <a:normAutofit/>
          </a:bodyPr>
          <a:lstStyle/>
          <a:p>
            <a:r>
              <a:rPr lang="en-US" dirty="0"/>
              <a:t>P.04.03 Injection Dump Risk Register</a:t>
            </a:r>
          </a:p>
        </p:txBody>
      </p:sp>
    </p:spTree>
    <p:extLst>
      <p:ext uri="{BB962C8B-B14F-4D97-AF65-F5344CB8AC3E}">
        <p14:creationId xmlns:p14="http://schemas.microsoft.com/office/powerpoint/2010/main" val="3595522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Responses to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recommendations from the CD-2/3 review</a:t>
            </a:r>
          </a:p>
          <a:p>
            <a:r>
              <a:rPr lang="en-US" dirty="0"/>
              <a:t>Recommendations from prior DOE reviews are closed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DEE218-F3C2-4837-B203-468A56F458BA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6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313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ESH&amp;Q and COVID-19 Impacts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team member contracted Covid (serious case)</a:t>
            </a:r>
          </a:p>
          <a:p>
            <a:r>
              <a:rPr lang="en-US" dirty="0"/>
              <a:t>There were some vendor delays, but none of consequence to overall project schedule</a:t>
            </a:r>
          </a:p>
          <a:p>
            <a:r>
              <a:rPr lang="en-US" dirty="0"/>
              <a:t>Project would have been ready for installation during Winter 2021 outage (original plan)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25CC0DF-C7E2-4CBB-B2F4-2AB3328E6374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3,4,5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07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Scope</a:t>
            </a:r>
          </a:p>
          <a:p>
            <a:r>
              <a:rPr lang="en-US" sz="2400" dirty="0"/>
              <a:t>Organization</a:t>
            </a:r>
          </a:p>
          <a:p>
            <a:r>
              <a:rPr lang="en-US" sz="2400" dirty="0"/>
              <a:t>Progress since CD-2/3</a:t>
            </a:r>
          </a:p>
          <a:p>
            <a:r>
              <a:rPr lang="en-US" sz="2400" dirty="0"/>
              <a:t>Challenges</a:t>
            </a:r>
          </a:p>
          <a:p>
            <a:r>
              <a:rPr lang="en-US" sz="2400" dirty="0"/>
              <a:t>Final design status</a:t>
            </a:r>
          </a:p>
          <a:p>
            <a:r>
              <a:rPr lang="en-US" sz="2400" dirty="0"/>
              <a:t>Installation plans</a:t>
            </a:r>
          </a:p>
          <a:p>
            <a:r>
              <a:rPr lang="en-US" sz="2400" dirty="0"/>
              <a:t>Cost and schedule</a:t>
            </a:r>
          </a:p>
          <a:p>
            <a:r>
              <a:rPr lang="en-US" sz="2400" dirty="0"/>
              <a:t>Labor profile</a:t>
            </a:r>
          </a:p>
          <a:p>
            <a:r>
              <a:rPr lang="en-US" sz="2400" dirty="0"/>
              <a:t>Risk register</a:t>
            </a:r>
          </a:p>
          <a:p>
            <a:r>
              <a:rPr lang="en-US" sz="2400" dirty="0"/>
              <a:t>Responses to recommendations</a:t>
            </a:r>
          </a:p>
          <a:p>
            <a:r>
              <a:rPr lang="en-US" sz="2400" dirty="0"/>
              <a:t>ESH&amp;Q and COVID-19 impacts</a:t>
            </a:r>
          </a:p>
          <a:p>
            <a:r>
              <a:rPr lang="en-US" sz="2400" dirty="0"/>
              <a:t>12-month look-ahead</a:t>
            </a:r>
          </a:p>
          <a:p>
            <a:r>
              <a:rPr lang="en-US" sz="24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526789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12-Month Look-Ahead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Receipt of all remaining system components and coated windows</a:t>
            </a:r>
          </a:p>
          <a:p>
            <a:r>
              <a:rPr lang="en-US" dirty="0"/>
              <a:t>Testing of telescope and mirrors in optics lab</a:t>
            </a:r>
          </a:p>
          <a:p>
            <a:r>
              <a:rPr lang="en-US" dirty="0"/>
              <a:t>Preparation and finalization of work plans for installation</a:t>
            </a:r>
          </a:p>
          <a:p>
            <a:r>
              <a:rPr lang="en-US" dirty="0"/>
              <a:t>Installation of coated RID window and Imaging System</a:t>
            </a:r>
          </a:p>
          <a:p>
            <a:r>
              <a:rPr lang="en-US" dirty="0"/>
              <a:t>Testing of installed Imaging System</a:t>
            </a:r>
          </a:p>
          <a:p>
            <a:r>
              <a:rPr lang="en-US" dirty="0"/>
              <a:t>Imaging System used to steer the proton beam to the desired position on the RID window</a:t>
            </a:r>
          </a:p>
          <a:p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EAE274-447F-4308-AF59-79D818774CE7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1,4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053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of the Imaging System is complete, all drawings have been completed and released</a:t>
            </a:r>
          </a:p>
          <a:p>
            <a:r>
              <a:rPr lang="en-US" dirty="0"/>
              <a:t>Contracts are in place for RID windows, custom telescope, and custom mirrors.  All are on schedule to be received in August/September 2021</a:t>
            </a:r>
          </a:p>
          <a:p>
            <a:r>
              <a:rPr lang="en-US" dirty="0"/>
              <a:t>Long lead vacuum boundary components are on order and due by August 2021</a:t>
            </a:r>
          </a:p>
          <a:p>
            <a:r>
              <a:rPr lang="en-US" dirty="0"/>
              <a:t>Custom fabricated components are on order</a:t>
            </a:r>
          </a:p>
          <a:p>
            <a:r>
              <a:rPr lang="en-US" dirty="0"/>
              <a:t>All “off the shelf” items have been received</a:t>
            </a:r>
          </a:p>
          <a:p>
            <a:r>
              <a:rPr lang="en-US" dirty="0"/>
              <a:t>Work planning has begun for late Spring 2022 outage</a:t>
            </a:r>
          </a:p>
          <a:p>
            <a:endParaRPr lang="en-US" dirty="0"/>
          </a:p>
          <a:p>
            <a:r>
              <a:rPr lang="en-US" dirty="0"/>
              <a:t>Thank you for your time.  Are there any questions?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6A13A7B-C614-4693-804F-B98A08C3EFC4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x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247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4A419-345E-4D98-9DE7-21C8B3D91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8D1B4-FC58-4BD7-BCEB-1608D23D1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74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01464-9FDE-4FCF-8438-5EB7EFCAF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Performance, Modulation Transfer Function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9BE1F9-B002-4DB7-9DB8-A97AFF7C1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90" y="943377"/>
            <a:ext cx="9970021" cy="532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49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Ring Injection Dump (RID) Imaging System </a:t>
            </a:r>
          </a:p>
          <a:p>
            <a:pPr lvl="1"/>
            <a:r>
              <a:rPr lang="en-US" dirty="0"/>
              <a:t>Design and implement an Imaging System to provide necessary understanding of the steering of beams to the RID.  Existing Target Imaging System (TIS) provided foundation for design</a:t>
            </a:r>
          </a:p>
          <a:p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1E946EF-6064-463C-BD89-03E2103C4836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4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D50A8-2399-4FC1-AEFC-EDEACEE15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483" y="2572028"/>
            <a:ext cx="7048536" cy="37301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7489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313DEDE-D589-4D0A-95AA-6163C5ECCC8A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5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6" name="object 2">
            <a:extLst>
              <a:ext uri="{FF2B5EF4-FFF2-40B4-BE49-F238E27FC236}">
                <a16:creationId xmlns:a16="http://schemas.microsoft.com/office/drawing/2014/main" id="{FC81CB0A-6D61-4F0D-85C0-3EEEE7518FBB}"/>
              </a:ext>
            </a:extLst>
          </p:cNvPr>
          <p:cNvGrpSpPr/>
          <p:nvPr/>
        </p:nvGrpSpPr>
        <p:grpSpPr>
          <a:xfrm>
            <a:off x="5073690" y="1151296"/>
            <a:ext cx="1853564" cy="755650"/>
            <a:chOff x="4111164" y="1688706"/>
            <a:chExt cx="1853564" cy="755650"/>
          </a:xfrm>
        </p:grpSpPr>
        <p:pic>
          <p:nvPicPr>
            <p:cNvPr id="7" name="object 3">
              <a:extLst>
                <a:ext uri="{FF2B5EF4-FFF2-40B4-BE49-F238E27FC236}">
                  <a16:creationId xmlns:a16="http://schemas.microsoft.com/office/drawing/2014/main" id="{479A487D-5BBE-491C-AB9E-19E98678EBC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30498" y="1709669"/>
              <a:ext cx="1833720" cy="734282"/>
            </a:xfrm>
            <a:prstGeom prst="rect">
              <a:avLst/>
            </a:prstGeom>
          </p:spPr>
        </p:pic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CA9D719A-8ABD-4ADE-9148-F15173DAE56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2751" y="1690293"/>
              <a:ext cx="1827169" cy="731353"/>
            </a:xfrm>
            <a:prstGeom prst="rect">
              <a:avLst/>
            </a:prstGeom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FABED901-86BF-4E4A-B84F-A8F22263454B}"/>
                </a:ext>
              </a:extLst>
            </p:cNvPr>
            <p:cNvSpPr/>
            <p:nvPr/>
          </p:nvSpPr>
          <p:spPr>
            <a:xfrm>
              <a:off x="4112751" y="1690293"/>
              <a:ext cx="1827530" cy="731520"/>
            </a:xfrm>
            <a:custGeom>
              <a:avLst/>
              <a:gdLst/>
              <a:ahLst/>
              <a:cxnLst/>
              <a:rect l="l" t="t" r="r" b="b"/>
              <a:pathLst>
                <a:path w="1827529" h="731519">
                  <a:moveTo>
                    <a:pt x="0" y="731353"/>
                  </a:moveTo>
                  <a:lnTo>
                    <a:pt x="0" y="0"/>
                  </a:lnTo>
                  <a:lnTo>
                    <a:pt x="1827169" y="0"/>
                  </a:lnTo>
                  <a:lnTo>
                    <a:pt x="1827169" y="731353"/>
                  </a:lnTo>
                  <a:lnTo>
                    <a:pt x="0" y="731353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183B6962-8A3B-4315-A787-67950ECACD29}"/>
                </a:ext>
              </a:extLst>
            </p:cNvPr>
            <p:cNvSpPr/>
            <p:nvPr/>
          </p:nvSpPr>
          <p:spPr>
            <a:xfrm>
              <a:off x="4135429" y="1713781"/>
              <a:ext cx="1781810" cy="685800"/>
            </a:xfrm>
            <a:custGeom>
              <a:avLst/>
              <a:gdLst/>
              <a:ahLst/>
              <a:cxnLst/>
              <a:rect l="l" t="t" r="r" b="b"/>
              <a:pathLst>
                <a:path w="1781810" h="685800">
                  <a:moveTo>
                    <a:pt x="0" y="685188"/>
                  </a:moveTo>
                  <a:lnTo>
                    <a:pt x="0" y="0"/>
                  </a:lnTo>
                  <a:lnTo>
                    <a:pt x="1781814" y="0"/>
                  </a:lnTo>
                  <a:lnTo>
                    <a:pt x="1781814" y="685188"/>
                  </a:lnTo>
                  <a:lnTo>
                    <a:pt x="0" y="685188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7">
            <a:extLst>
              <a:ext uri="{FF2B5EF4-FFF2-40B4-BE49-F238E27FC236}">
                <a16:creationId xmlns:a16="http://schemas.microsoft.com/office/drawing/2014/main" id="{7500FC0C-E355-403C-B2A3-CF920421980B}"/>
              </a:ext>
            </a:extLst>
          </p:cNvPr>
          <p:cNvSpPr txBox="1"/>
          <p:nvPr/>
        </p:nvSpPr>
        <p:spPr>
          <a:xfrm>
            <a:off x="5691072" y="1349143"/>
            <a:ext cx="596900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latin typeface="Arial"/>
                <a:cs typeface="Arial"/>
              </a:rPr>
              <a:t>P.4</a:t>
            </a:r>
            <a:r>
              <a:rPr sz="1000" b="1" spc="-4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Ring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00" spc="-5" dirty="0">
                <a:latin typeface="Arial"/>
                <a:cs typeface="Arial"/>
              </a:rPr>
              <a:t>Nic</a:t>
            </a:r>
            <a:r>
              <a:rPr sz="900" dirty="0">
                <a:latin typeface="Arial"/>
                <a:cs typeface="Arial"/>
              </a:rPr>
              <a:t>k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Evans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2" name="object 8">
            <a:extLst>
              <a:ext uri="{FF2B5EF4-FFF2-40B4-BE49-F238E27FC236}">
                <a16:creationId xmlns:a16="http://schemas.microsoft.com/office/drawing/2014/main" id="{1F2A4843-E3CD-447A-A79C-10577E5B86B7}"/>
              </a:ext>
            </a:extLst>
          </p:cNvPr>
          <p:cNvGrpSpPr/>
          <p:nvPr/>
        </p:nvGrpSpPr>
        <p:grpSpPr>
          <a:xfrm>
            <a:off x="2948471" y="2179889"/>
            <a:ext cx="846455" cy="708025"/>
            <a:chOff x="1985945" y="2717299"/>
            <a:chExt cx="846455" cy="708025"/>
          </a:xfrm>
        </p:grpSpPr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65237781-6CFE-4537-AAAF-93846E54D1F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4914" y="2734649"/>
              <a:ext cx="826988" cy="690109"/>
            </a:xfrm>
            <a:prstGeom prst="rect">
              <a:avLst/>
            </a:prstGeom>
          </p:spPr>
        </p:pic>
        <p:pic>
          <p:nvPicPr>
            <p:cNvPr id="14" name="object 10">
              <a:extLst>
                <a:ext uri="{FF2B5EF4-FFF2-40B4-BE49-F238E27FC236}">
                  <a16:creationId xmlns:a16="http://schemas.microsoft.com/office/drawing/2014/main" id="{C0B4A9B6-5C3A-4383-9C73-9C06A538912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87533" y="2718886"/>
              <a:ext cx="822874" cy="685188"/>
            </a:xfrm>
            <a:prstGeom prst="rect">
              <a:avLst/>
            </a:prstGeom>
          </p:spPr>
        </p:pic>
        <p:sp>
          <p:nvSpPr>
            <p:cNvPr id="15" name="object 11">
              <a:extLst>
                <a:ext uri="{FF2B5EF4-FFF2-40B4-BE49-F238E27FC236}">
                  <a16:creationId xmlns:a16="http://schemas.microsoft.com/office/drawing/2014/main" id="{EE3D5DCC-A7DF-41F5-B46E-E3381F252DA6}"/>
                </a:ext>
              </a:extLst>
            </p:cNvPr>
            <p:cNvSpPr/>
            <p:nvPr/>
          </p:nvSpPr>
          <p:spPr>
            <a:xfrm>
              <a:off x="1987533" y="2718886"/>
              <a:ext cx="822960" cy="685800"/>
            </a:xfrm>
            <a:custGeom>
              <a:avLst/>
              <a:gdLst/>
              <a:ahLst/>
              <a:cxnLst/>
              <a:rect l="l" t="t" r="r" b="b"/>
              <a:pathLst>
                <a:path w="822960" h="685800">
                  <a:moveTo>
                    <a:pt x="0" y="685188"/>
                  </a:moveTo>
                  <a:lnTo>
                    <a:pt x="0" y="0"/>
                  </a:lnTo>
                  <a:lnTo>
                    <a:pt x="822874" y="0"/>
                  </a:lnTo>
                  <a:lnTo>
                    <a:pt x="822874" y="685188"/>
                  </a:lnTo>
                  <a:lnTo>
                    <a:pt x="0" y="685188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2">
            <a:extLst>
              <a:ext uri="{FF2B5EF4-FFF2-40B4-BE49-F238E27FC236}">
                <a16:creationId xmlns:a16="http://schemas.microsoft.com/office/drawing/2014/main" id="{E2E7D13E-BD9E-4061-B5F4-5A1832C10897}"/>
              </a:ext>
            </a:extLst>
          </p:cNvPr>
          <p:cNvSpPr txBox="1"/>
          <p:nvPr/>
        </p:nvSpPr>
        <p:spPr>
          <a:xfrm>
            <a:off x="2964895" y="2302412"/>
            <a:ext cx="79375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835" marR="5080" indent="-19177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P.4.2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Injection </a:t>
            </a:r>
            <a:r>
              <a:rPr sz="900" b="1" spc="-23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Region</a:t>
            </a:r>
            <a:endParaRPr sz="900">
              <a:latin typeface="Arial"/>
              <a:cs typeface="Arial"/>
            </a:endParaRPr>
          </a:p>
          <a:p>
            <a:pPr marL="52705">
              <a:lnSpc>
                <a:spcPct val="100000"/>
              </a:lnSpc>
              <a:spcBef>
                <a:spcPts val="5"/>
              </a:spcBef>
            </a:pPr>
            <a:r>
              <a:rPr sz="800" spc="-5" dirty="0">
                <a:latin typeface="Arial"/>
                <a:cs typeface="Arial"/>
              </a:rPr>
              <a:t>Robert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Saethre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7" name="object 13">
            <a:extLst>
              <a:ext uri="{FF2B5EF4-FFF2-40B4-BE49-F238E27FC236}">
                <a16:creationId xmlns:a16="http://schemas.microsoft.com/office/drawing/2014/main" id="{E9C4A7F6-99EC-44EB-878D-A59E85E824BA}"/>
              </a:ext>
            </a:extLst>
          </p:cNvPr>
          <p:cNvGrpSpPr/>
          <p:nvPr/>
        </p:nvGrpSpPr>
        <p:grpSpPr>
          <a:xfrm>
            <a:off x="3355146" y="1877887"/>
            <a:ext cx="5697220" cy="1009650"/>
            <a:chOff x="2392620" y="2415297"/>
            <a:chExt cx="5697220" cy="1009650"/>
          </a:xfrm>
        </p:grpSpPr>
        <p:sp>
          <p:nvSpPr>
            <p:cNvPr id="18" name="object 14">
              <a:extLst>
                <a:ext uri="{FF2B5EF4-FFF2-40B4-BE49-F238E27FC236}">
                  <a16:creationId xmlns:a16="http://schemas.microsoft.com/office/drawing/2014/main" id="{4C6D764B-D6E6-4D5D-9CC7-5B40FFD7F8BA}"/>
                </a:ext>
              </a:extLst>
            </p:cNvPr>
            <p:cNvSpPr/>
            <p:nvPr/>
          </p:nvSpPr>
          <p:spPr>
            <a:xfrm>
              <a:off x="2398970" y="2421647"/>
              <a:ext cx="2627630" cy="297815"/>
            </a:xfrm>
            <a:custGeom>
              <a:avLst/>
              <a:gdLst/>
              <a:ahLst/>
              <a:cxnLst/>
              <a:rect l="l" t="t" r="r" b="b"/>
              <a:pathLst>
                <a:path w="2627629" h="297814">
                  <a:moveTo>
                    <a:pt x="2627366" y="0"/>
                  </a:moveTo>
                  <a:lnTo>
                    <a:pt x="2627366" y="183040"/>
                  </a:lnTo>
                  <a:lnTo>
                    <a:pt x="0" y="183040"/>
                  </a:lnTo>
                  <a:lnTo>
                    <a:pt x="0" y="297239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5">
              <a:extLst>
                <a:ext uri="{FF2B5EF4-FFF2-40B4-BE49-F238E27FC236}">
                  <a16:creationId xmlns:a16="http://schemas.microsoft.com/office/drawing/2014/main" id="{296B9D3F-D681-4F10-B585-1B779D05145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62449" y="2734649"/>
              <a:ext cx="826988" cy="690109"/>
            </a:xfrm>
            <a:prstGeom prst="rect">
              <a:avLst/>
            </a:prstGeom>
          </p:spPr>
        </p:pic>
        <p:pic>
          <p:nvPicPr>
            <p:cNvPr id="20" name="object 16">
              <a:extLst>
                <a:ext uri="{FF2B5EF4-FFF2-40B4-BE49-F238E27FC236}">
                  <a16:creationId xmlns:a16="http://schemas.microsoft.com/office/drawing/2014/main" id="{D27C8492-C583-448C-86C0-8D687C7C87D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2266" y="2718886"/>
              <a:ext cx="822874" cy="685188"/>
            </a:xfrm>
            <a:prstGeom prst="rect">
              <a:avLst/>
            </a:prstGeom>
          </p:spPr>
        </p:pic>
        <p:sp>
          <p:nvSpPr>
            <p:cNvPr id="21" name="object 17">
              <a:extLst>
                <a:ext uri="{FF2B5EF4-FFF2-40B4-BE49-F238E27FC236}">
                  <a16:creationId xmlns:a16="http://schemas.microsoft.com/office/drawing/2014/main" id="{F0F28C13-6C48-4AD6-B904-F253C74294DA}"/>
                </a:ext>
              </a:extLst>
            </p:cNvPr>
            <p:cNvSpPr/>
            <p:nvPr/>
          </p:nvSpPr>
          <p:spPr>
            <a:xfrm>
              <a:off x="7242266" y="2718886"/>
              <a:ext cx="822960" cy="685800"/>
            </a:xfrm>
            <a:custGeom>
              <a:avLst/>
              <a:gdLst/>
              <a:ahLst/>
              <a:cxnLst/>
              <a:rect l="l" t="t" r="r" b="b"/>
              <a:pathLst>
                <a:path w="822959" h="685800">
                  <a:moveTo>
                    <a:pt x="0" y="685188"/>
                  </a:moveTo>
                  <a:lnTo>
                    <a:pt x="0" y="0"/>
                  </a:lnTo>
                  <a:lnTo>
                    <a:pt x="822874" y="0"/>
                  </a:lnTo>
                  <a:lnTo>
                    <a:pt x="822874" y="685188"/>
                  </a:lnTo>
                  <a:lnTo>
                    <a:pt x="0" y="685188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18">
            <a:extLst>
              <a:ext uri="{FF2B5EF4-FFF2-40B4-BE49-F238E27FC236}">
                <a16:creationId xmlns:a16="http://schemas.microsoft.com/office/drawing/2014/main" id="{E9A55CF8-2C18-4FC2-A0E6-628ACD728770}"/>
              </a:ext>
            </a:extLst>
          </p:cNvPr>
          <p:cNvSpPr txBox="1"/>
          <p:nvPr/>
        </p:nvSpPr>
        <p:spPr>
          <a:xfrm>
            <a:off x="8302240" y="2302412"/>
            <a:ext cx="62801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325" marR="5080" indent="-17526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P.4.</a:t>
            </a:r>
            <a:r>
              <a:rPr sz="900" b="1" dirty="0">
                <a:latin typeface="Arial"/>
                <a:cs typeface="Arial"/>
              </a:rPr>
              <a:t>7</a:t>
            </a:r>
            <a:r>
              <a:rPr sz="900" b="1" spc="-5" dirty="0">
                <a:latin typeface="Arial"/>
                <a:cs typeface="Arial"/>
              </a:rPr>
              <a:t> RTBT  Stub</a:t>
            </a:r>
            <a:endParaRPr sz="900">
              <a:latin typeface="Arial"/>
              <a:cs typeface="Arial"/>
            </a:endParaRPr>
          </a:p>
          <a:p>
            <a:pPr marL="60325">
              <a:lnSpc>
                <a:spcPct val="100000"/>
              </a:lnSpc>
              <a:spcBef>
                <a:spcPts val="5"/>
              </a:spcBef>
            </a:pPr>
            <a:r>
              <a:rPr sz="800" spc="-5" dirty="0">
                <a:latin typeface="Arial"/>
                <a:cs typeface="Arial"/>
              </a:rPr>
              <a:t>Nick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Evans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23" name="object 19">
            <a:extLst>
              <a:ext uri="{FF2B5EF4-FFF2-40B4-BE49-F238E27FC236}">
                <a16:creationId xmlns:a16="http://schemas.microsoft.com/office/drawing/2014/main" id="{2F835776-4878-4763-A495-602F0FF4CC14}"/>
              </a:ext>
            </a:extLst>
          </p:cNvPr>
          <p:cNvGrpSpPr/>
          <p:nvPr/>
        </p:nvGrpSpPr>
        <p:grpSpPr>
          <a:xfrm>
            <a:off x="5982512" y="1877887"/>
            <a:ext cx="2640330" cy="1009650"/>
            <a:chOff x="5019986" y="2415297"/>
            <a:chExt cx="2640330" cy="1009650"/>
          </a:xfrm>
        </p:grpSpPr>
        <p:sp>
          <p:nvSpPr>
            <p:cNvPr id="24" name="object 20">
              <a:extLst>
                <a:ext uri="{FF2B5EF4-FFF2-40B4-BE49-F238E27FC236}">
                  <a16:creationId xmlns:a16="http://schemas.microsoft.com/office/drawing/2014/main" id="{235D3BD3-0CD3-4138-83EF-6ACF9C90FC42}"/>
                </a:ext>
              </a:extLst>
            </p:cNvPr>
            <p:cNvSpPr/>
            <p:nvPr/>
          </p:nvSpPr>
          <p:spPr>
            <a:xfrm>
              <a:off x="5026336" y="2421647"/>
              <a:ext cx="2627630" cy="297815"/>
            </a:xfrm>
            <a:custGeom>
              <a:avLst/>
              <a:gdLst/>
              <a:ahLst/>
              <a:cxnLst/>
              <a:rect l="l" t="t" r="r" b="b"/>
              <a:pathLst>
                <a:path w="2627629" h="297814">
                  <a:moveTo>
                    <a:pt x="0" y="0"/>
                  </a:moveTo>
                  <a:lnTo>
                    <a:pt x="0" y="183040"/>
                  </a:lnTo>
                  <a:lnTo>
                    <a:pt x="2627366" y="183040"/>
                  </a:lnTo>
                  <a:lnTo>
                    <a:pt x="2627366" y="297239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1">
              <a:extLst>
                <a:ext uri="{FF2B5EF4-FFF2-40B4-BE49-F238E27FC236}">
                  <a16:creationId xmlns:a16="http://schemas.microsoft.com/office/drawing/2014/main" id="{1E609D2E-3FA9-4C8E-B147-33B9A4CA82B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33047" y="2734649"/>
              <a:ext cx="826988" cy="690109"/>
            </a:xfrm>
            <a:prstGeom prst="rect">
              <a:avLst/>
            </a:prstGeom>
          </p:spPr>
        </p:pic>
        <p:pic>
          <p:nvPicPr>
            <p:cNvPr id="26" name="object 22">
              <a:extLst>
                <a:ext uri="{FF2B5EF4-FFF2-40B4-BE49-F238E27FC236}">
                  <a16:creationId xmlns:a16="http://schemas.microsoft.com/office/drawing/2014/main" id="{D72B9089-E898-46A6-9385-00573C5DEF0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14483" y="2718886"/>
              <a:ext cx="822064" cy="685188"/>
            </a:xfrm>
            <a:prstGeom prst="rect">
              <a:avLst/>
            </a:prstGeom>
          </p:spPr>
        </p:pic>
        <p:sp>
          <p:nvSpPr>
            <p:cNvPr id="27" name="object 23">
              <a:extLst>
                <a:ext uri="{FF2B5EF4-FFF2-40B4-BE49-F238E27FC236}">
                  <a16:creationId xmlns:a16="http://schemas.microsoft.com/office/drawing/2014/main" id="{90EADA31-B261-43E0-A2A4-EFAFC1ABDD41}"/>
                </a:ext>
              </a:extLst>
            </p:cNvPr>
            <p:cNvSpPr/>
            <p:nvPr/>
          </p:nvSpPr>
          <p:spPr>
            <a:xfrm>
              <a:off x="6214483" y="2718886"/>
              <a:ext cx="822325" cy="685800"/>
            </a:xfrm>
            <a:custGeom>
              <a:avLst/>
              <a:gdLst/>
              <a:ahLst/>
              <a:cxnLst/>
              <a:rect l="l" t="t" r="r" b="b"/>
              <a:pathLst>
                <a:path w="822325" h="685800">
                  <a:moveTo>
                    <a:pt x="0" y="685188"/>
                  </a:moveTo>
                  <a:lnTo>
                    <a:pt x="0" y="0"/>
                  </a:lnTo>
                  <a:lnTo>
                    <a:pt x="822064" y="0"/>
                  </a:lnTo>
                  <a:lnTo>
                    <a:pt x="822064" y="685188"/>
                  </a:lnTo>
                  <a:lnTo>
                    <a:pt x="0" y="685188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4">
            <a:extLst>
              <a:ext uri="{FF2B5EF4-FFF2-40B4-BE49-F238E27FC236}">
                <a16:creationId xmlns:a16="http://schemas.microsoft.com/office/drawing/2014/main" id="{63467EE6-940D-42E7-8385-5FE041A8BA7B}"/>
              </a:ext>
            </a:extLst>
          </p:cNvPr>
          <p:cNvSpPr txBox="1"/>
          <p:nvPr/>
        </p:nvSpPr>
        <p:spPr>
          <a:xfrm>
            <a:off x="7296324" y="2233570"/>
            <a:ext cx="584835" cy="560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P.4.</a:t>
            </a:r>
            <a:r>
              <a:rPr sz="900" b="1" dirty="0">
                <a:latin typeface="Arial"/>
                <a:cs typeface="Arial"/>
              </a:rPr>
              <a:t>6</a:t>
            </a:r>
            <a:r>
              <a:rPr sz="900" b="1" spc="-5" dirty="0">
                <a:latin typeface="Arial"/>
                <a:cs typeface="Arial"/>
              </a:rPr>
              <a:t> R</a:t>
            </a:r>
            <a:r>
              <a:rPr sz="900" b="1" spc="5" dirty="0">
                <a:latin typeface="Arial"/>
                <a:cs typeface="Arial"/>
              </a:rPr>
              <a:t>i</a:t>
            </a:r>
            <a:r>
              <a:rPr sz="900" b="1" spc="-5" dirty="0">
                <a:latin typeface="Arial"/>
                <a:cs typeface="Arial"/>
              </a:rPr>
              <a:t>ng  Control 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Systems 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K</a:t>
            </a:r>
            <a:r>
              <a:rPr sz="800" spc="-10" dirty="0">
                <a:latin typeface="Arial"/>
                <a:cs typeface="Arial"/>
              </a:rPr>
              <a:t>a</a:t>
            </a:r>
            <a:r>
              <a:rPr sz="800" spc="-5" dirty="0">
                <a:latin typeface="Arial"/>
                <a:cs typeface="Arial"/>
              </a:rPr>
              <a:t>ren W</a:t>
            </a:r>
            <a:r>
              <a:rPr sz="800" spc="-10" dirty="0">
                <a:latin typeface="Arial"/>
                <a:cs typeface="Arial"/>
              </a:rPr>
              <a:t>h</a:t>
            </a:r>
            <a:r>
              <a:rPr sz="800" spc="-5" dirty="0">
                <a:latin typeface="Arial"/>
                <a:cs typeface="Arial"/>
              </a:rPr>
              <a:t>ite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29" name="object 25">
            <a:extLst>
              <a:ext uri="{FF2B5EF4-FFF2-40B4-BE49-F238E27FC236}">
                <a16:creationId xmlns:a16="http://schemas.microsoft.com/office/drawing/2014/main" id="{75520E24-37E9-4E10-8F25-3EC1C3793606}"/>
              </a:ext>
            </a:extLst>
          </p:cNvPr>
          <p:cNvGrpSpPr/>
          <p:nvPr/>
        </p:nvGrpSpPr>
        <p:grpSpPr>
          <a:xfrm>
            <a:off x="3977064" y="1877887"/>
            <a:ext cx="3618229" cy="1009650"/>
            <a:chOff x="3014538" y="2415297"/>
            <a:chExt cx="3618229" cy="1009650"/>
          </a:xfrm>
        </p:grpSpPr>
        <p:sp>
          <p:nvSpPr>
            <p:cNvPr id="30" name="object 26">
              <a:extLst>
                <a:ext uri="{FF2B5EF4-FFF2-40B4-BE49-F238E27FC236}">
                  <a16:creationId xmlns:a16="http://schemas.microsoft.com/office/drawing/2014/main" id="{D1736FC9-0F75-429C-B0A5-FD2F70714486}"/>
                </a:ext>
              </a:extLst>
            </p:cNvPr>
            <p:cNvSpPr/>
            <p:nvPr/>
          </p:nvSpPr>
          <p:spPr>
            <a:xfrm>
              <a:off x="5026336" y="2421647"/>
              <a:ext cx="1600200" cy="297815"/>
            </a:xfrm>
            <a:custGeom>
              <a:avLst/>
              <a:gdLst/>
              <a:ahLst/>
              <a:cxnLst/>
              <a:rect l="l" t="t" r="r" b="b"/>
              <a:pathLst>
                <a:path w="1600200" h="297814">
                  <a:moveTo>
                    <a:pt x="0" y="0"/>
                  </a:moveTo>
                  <a:lnTo>
                    <a:pt x="0" y="183040"/>
                  </a:lnTo>
                  <a:lnTo>
                    <a:pt x="1599583" y="183040"/>
                  </a:lnTo>
                  <a:lnTo>
                    <a:pt x="1599583" y="297239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27">
              <a:extLst>
                <a:ext uri="{FF2B5EF4-FFF2-40B4-BE49-F238E27FC236}">
                  <a16:creationId xmlns:a16="http://schemas.microsoft.com/office/drawing/2014/main" id="{26B2D444-29CB-43E8-8B82-BE519322267C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34689" y="2734649"/>
              <a:ext cx="826988" cy="690109"/>
            </a:xfrm>
            <a:prstGeom prst="rect">
              <a:avLst/>
            </a:prstGeom>
          </p:spPr>
        </p:pic>
        <p:pic>
          <p:nvPicPr>
            <p:cNvPr id="32" name="object 28">
              <a:extLst>
                <a:ext uri="{FF2B5EF4-FFF2-40B4-BE49-F238E27FC236}">
                  <a16:creationId xmlns:a16="http://schemas.microsoft.com/office/drawing/2014/main" id="{4F4BB901-3FE1-41BA-BEF0-A53429FEB8B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16125" y="2718886"/>
              <a:ext cx="822064" cy="685188"/>
            </a:xfrm>
            <a:prstGeom prst="rect">
              <a:avLst/>
            </a:prstGeom>
          </p:spPr>
        </p:pic>
        <p:sp>
          <p:nvSpPr>
            <p:cNvPr id="33" name="object 29">
              <a:extLst>
                <a:ext uri="{FF2B5EF4-FFF2-40B4-BE49-F238E27FC236}">
                  <a16:creationId xmlns:a16="http://schemas.microsoft.com/office/drawing/2014/main" id="{782177D1-8508-49C9-BA21-C74B9FA88A36}"/>
                </a:ext>
              </a:extLst>
            </p:cNvPr>
            <p:cNvSpPr/>
            <p:nvPr/>
          </p:nvSpPr>
          <p:spPr>
            <a:xfrm>
              <a:off x="3016125" y="2718886"/>
              <a:ext cx="822325" cy="685800"/>
            </a:xfrm>
            <a:custGeom>
              <a:avLst/>
              <a:gdLst/>
              <a:ahLst/>
              <a:cxnLst/>
              <a:rect l="l" t="t" r="r" b="b"/>
              <a:pathLst>
                <a:path w="822325" h="685800">
                  <a:moveTo>
                    <a:pt x="0" y="685188"/>
                  </a:moveTo>
                  <a:lnTo>
                    <a:pt x="0" y="0"/>
                  </a:lnTo>
                  <a:lnTo>
                    <a:pt x="822064" y="0"/>
                  </a:lnTo>
                  <a:lnTo>
                    <a:pt x="822064" y="685188"/>
                  </a:lnTo>
                  <a:lnTo>
                    <a:pt x="0" y="685188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0">
            <a:extLst>
              <a:ext uri="{FF2B5EF4-FFF2-40B4-BE49-F238E27FC236}">
                <a16:creationId xmlns:a16="http://schemas.microsoft.com/office/drawing/2014/main" id="{1668A6C3-F5ED-4F58-A3A0-D90413F659A6}"/>
              </a:ext>
            </a:extLst>
          </p:cNvPr>
          <p:cNvSpPr txBox="1"/>
          <p:nvPr/>
        </p:nvSpPr>
        <p:spPr>
          <a:xfrm>
            <a:off x="3993488" y="2302412"/>
            <a:ext cx="79375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315" marR="5080" indent="-22225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P.4.3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Injection </a:t>
            </a:r>
            <a:r>
              <a:rPr sz="900" b="1" spc="-23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Dump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spc="-5" dirty="0">
                <a:latin typeface="Arial"/>
                <a:cs typeface="Arial"/>
              </a:rPr>
              <a:t>Charlotte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Barbier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35" name="object 31">
            <a:extLst>
              <a:ext uri="{FF2B5EF4-FFF2-40B4-BE49-F238E27FC236}">
                <a16:creationId xmlns:a16="http://schemas.microsoft.com/office/drawing/2014/main" id="{68E92B5B-0E02-4FA0-8C03-0E0157353C2A}"/>
              </a:ext>
            </a:extLst>
          </p:cNvPr>
          <p:cNvGrpSpPr/>
          <p:nvPr/>
        </p:nvGrpSpPr>
        <p:grpSpPr>
          <a:xfrm>
            <a:off x="1920688" y="1877887"/>
            <a:ext cx="4074795" cy="1009650"/>
            <a:chOff x="958162" y="2415297"/>
            <a:chExt cx="4074795" cy="1009650"/>
          </a:xfrm>
        </p:grpSpPr>
        <p:sp>
          <p:nvSpPr>
            <p:cNvPr id="36" name="object 32">
              <a:extLst>
                <a:ext uri="{FF2B5EF4-FFF2-40B4-BE49-F238E27FC236}">
                  <a16:creationId xmlns:a16="http://schemas.microsoft.com/office/drawing/2014/main" id="{594E56EE-E3A1-423F-AA83-A3FE80FC0875}"/>
                </a:ext>
              </a:extLst>
            </p:cNvPr>
            <p:cNvSpPr/>
            <p:nvPr/>
          </p:nvSpPr>
          <p:spPr>
            <a:xfrm>
              <a:off x="3427563" y="2421647"/>
              <a:ext cx="1598930" cy="297815"/>
            </a:xfrm>
            <a:custGeom>
              <a:avLst/>
              <a:gdLst/>
              <a:ahLst/>
              <a:cxnLst/>
              <a:rect l="l" t="t" r="r" b="b"/>
              <a:pathLst>
                <a:path w="1598929" h="297814">
                  <a:moveTo>
                    <a:pt x="1598773" y="0"/>
                  </a:moveTo>
                  <a:lnTo>
                    <a:pt x="1598773" y="183040"/>
                  </a:lnTo>
                  <a:lnTo>
                    <a:pt x="0" y="183040"/>
                  </a:lnTo>
                  <a:lnTo>
                    <a:pt x="0" y="297239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3">
              <a:extLst>
                <a:ext uri="{FF2B5EF4-FFF2-40B4-BE49-F238E27FC236}">
                  <a16:creationId xmlns:a16="http://schemas.microsoft.com/office/drawing/2014/main" id="{090B957A-8960-48E8-8447-0716856E446A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6316" y="2734649"/>
              <a:ext cx="826186" cy="690109"/>
            </a:xfrm>
            <a:prstGeom prst="rect">
              <a:avLst/>
            </a:prstGeom>
          </p:spPr>
        </p:pic>
        <p:pic>
          <p:nvPicPr>
            <p:cNvPr id="38" name="object 34">
              <a:extLst>
                <a:ext uri="{FF2B5EF4-FFF2-40B4-BE49-F238E27FC236}">
                  <a16:creationId xmlns:a16="http://schemas.microsoft.com/office/drawing/2014/main" id="{A56A640E-7135-40D7-B18C-EB02AB4D757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750" y="2718886"/>
              <a:ext cx="822874" cy="685188"/>
            </a:xfrm>
            <a:prstGeom prst="rect">
              <a:avLst/>
            </a:prstGeom>
          </p:spPr>
        </p:pic>
        <p:sp>
          <p:nvSpPr>
            <p:cNvPr id="39" name="object 35">
              <a:extLst>
                <a:ext uri="{FF2B5EF4-FFF2-40B4-BE49-F238E27FC236}">
                  <a16:creationId xmlns:a16="http://schemas.microsoft.com/office/drawing/2014/main" id="{B1ECFC29-BC77-4841-B045-01849E6EBF66}"/>
                </a:ext>
              </a:extLst>
            </p:cNvPr>
            <p:cNvSpPr/>
            <p:nvPr/>
          </p:nvSpPr>
          <p:spPr>
            <a:xfrm>
              <a:off x="959750" y="2718886"/>
              <a:ext cx="822960" cy="685800"/>
            </a:xfrm>
            <a:custGeom>
              <a:avLst/>
              <a:gdLst/>
              <a:ahLst/>
              <a:cxnLst/>
              <a:rect l="l" t="t" r="r" b="b"/>
              <a:pathLst>
                <a:path w="822960" h="685800">
                  <a:moveTo>
                    <a:pt x="0" y="685188"/>
                  </a:moveTo>
                  <a:lnTo>
                    <a:pt x="0" y="0"/>
                  </a:lnTo>
                  <a:lnTo>
                    <a:pt x="822874" y="0"/>
                  </a:lnTo>
                  <a:lnTo>
                    <a:pt x="822874" y="685188"/>
                  </a:lnTo>
                  <a:lnTo>
                    <a:pt x="0" y="685188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36">
            <a:extLst>
              <a:ext uri="{FF2B5EF4-FFF2-40B4-BE49-F238E27FC236}">
                <a16:creationId xmlns:a16="http://schemas.microsoft.com/office/drawing/2014/main" id="{5F4C49C4-E784-40D0-8651-8E34314EBB35}"/>
              </a:ext>
            </a:extLst>
          </p:cNvPr>
          <p:cNvSpPr txBox="1"/>
          <p:nvPr/>
        </p:nvSpPr>
        <p:spPr>
          <a:xfrm>
            <a:off x="1971894" y="2172825"/>
            <a:ext cx="723900" cy="681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108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P.4.1</a:t>
            </a:r>
            <a:endParaRPr sz="9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900" b="1" dirty="0">
                <a:latin typeface="Arial"/>
                <a:cs typeface="Arial"/>
              </a:rPr>
              <a:t>Management  and </a:t>
            </a:r>
            <a:r>
              <a:rPr sz="900" b="1" spc="-5" dirty="0">
                <a:latin typeface="Arial"/>
                <a:cs typeface="Arial"/>
              </a:rPr>
              <a:t>System 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Integration </a:t>
            </a:r>
            <a:r>
              <a:rPr sz="800" b="1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Nick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Evans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1" name="object 37">
            <a:extLst>
              <a:ext uri="{FF2B5EF4-FFF2-40B4-BE49-F238E27FC236}">
                <a16:creationId xmlns:a16="http://schemas.microsoft.com/office/drawing/2014/main" id="{A9FB08E6-99E4-48A6-93CE-D170FF619E2A}"/>
              </a:ext>
            </a:extLst>
          </p:cNvPr>
          <p:cNvGrpSpPr/>
          <p:nvPr/>
        </p:nvGrpSpPr>
        <p:grpSpPr>
          <a:xfrm>
            <a:off x="2327363" y="1877887"/>
            <a:ext cx="7750175" cy="1009650"/>
            <a:chOff x="1364837" y="2415297"/>
            <a:chExt cx="7750175" cy="1009650"/>
          </a:xfrm>
        </p:grpSpPr>
        <p:sp>
          <p:nvSpPr>
            <p:cNvPr id="42" name="object 38">
              <a:extLst>
                <a:ext uri="{FF2B5EF4-FFF2-40B4-BE49-F238E27FC236}">
                  <a16:creationId xmlns:a16="http://schemas.microsoft.com/office/drawing/2014/main" id="{EA5E0F1E-8BC7-48CA-867D-D5AFCAE5FAFB}"/>
                </a:ext>
              </a:extLst>
            </p:cNvPr>
            <p:cNvSpPr/>
            <p:nvPr/>
          </p:nvSpPr>
          <p:spPr>
            <a:xfrm>
              <a:off x="1371187" y="2421647"/>
              <a:ext cx="3655695" cy="297815"/>
            </a:xfrm>
            <a:custGeom>
              <a:avLst/>
              <a:gdLst/>
              <a:ahLst/>
              <a:cxnLst/>
              <a:rect l="l" t="t" r="r" b="b"/>
              <a:pathLst>
                <a:path w="3655695" h="297814">
                  <a:moveTo>
                    <a:pt x="3655149" y="0"/>
                  </a:moveTo>
                  <a:lnTo>
                    <a:pt x="3655149" y="183040"/>
                  </a:lnTo>
                  <a:lnTo>
                    <a:pt x="0" y="183040"/>
                  </a:lnTo>
                  <a:lnTo>
                    <a:pt x="0" y="297239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39">
              <a:extLst>
                <a:ext uri="{FF2B5EF4-FFF2-40B4-BE49-F238E27FC236}">
                  <a16:creationId xmlns:a16="http://schemas.microsoft.com/office/drawing/2014/main" id="{4C28F136-D928-44AE-9DC2-0C955BA0BFA2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87429" y="2734649"/>
              <a:ext cx="826988" cy="690109"/>
            </a:xfrm>
            <a:prstGeom prst="rect">
              <a:avLst/>
            </a:prstGeom>
          </p:spPr>
        </p:pic>
        <p:pic>
          <p:nvPicPr>
            <p:cNvPr id="44" name="object 40">
              <a:extLst>
                <a:ext uri="{FF2B5EF4-FFF2-40B4-BE49-F238E27FC236}">
                  <a16:creationId xmlns:a16="http://schemas.microsoft.com/office/drawing/2014/main" id="{148EC1B4-5E7A-4AB3-A3AE-70F85394C60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70049" y="2718886"/>
              <a:ext cx="822874" cy="685188"/>
            </a:xfrm>
            <a:prstGeom prst="rect">
              <a:avLst/>
            </a:prstGeom>
          </p:spPr>
        </p:pic>
        <p:sp>
          <p:nvSpPr>
            <p:cNvPr id="45" name="object 41">
              <a:extLst>
                <a:ext uri="{FF2B5EF4-FFF2-40B4-BE49-F238E27FC236}">
                  <a16:creationId xmlns:a16="http://schemas.microsoft.com/office/drawing/2014/main" id="{0F177E6C-5C20-48E0-820B-E64098C8D13E}"/>
                </a:ext>
              </a:extLst>
            </p:cNvPr>
            <p:cNvSpPr/>
            <p:nvPr/>
          </p:nvSpPr>
          <p:spPr>
            <a:xfrm>
              <a:off x="8270049" y="2718886"/>
              <a:ext cx="822960" cy="685800"/>
            </a:xfrm>
            <a:custGeom>
              <a:avLst/>
              <a:gdLst/>
              <a:ahLst/>
              <a:cxnLst/>
              <a:rect l="l" t="t" r="r" b="b"/>
              <a:pathLst>
                <a:path w="822959" h="685800">
                  <a:moveTo>
                    <a:pt x="0" y="685188"/>
                  </a:moveTo>
                  <a:lnTo>
                    <a:pt x="0" y="0"/>
                  </a:lnTo>
                  <a:lnTo>
                    <a:pt x="822874" y="0"/>
                  </a:lnTo>
                  <a:lnTo>
                    <a:pt x="822874" y="685188"/>
                  </a:lnTo>
                  <a:lnTo>
                    <a:pt x="0" y="685188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2">
            <a:extLst>
              <a:ext uri="{FF2B5EF4-FFF2-40B4-BE49-F238E27FC236}">
                <a16:creationId xmlns:a16="http://schemas.microsoft.com/office/drawing/2014/main" id="{C23157EC-EA14-4902-B1F4-98F30E47D341}"/>
              </a:ext>
            </a:extLst>
          </p:cNvPr>
          <p:cNvSpPr txBox="1"/>
          <p:nvPr/>
        </p:nvSpPr>
        <p:spPr>
          <a:xfrm>
            <a:off x="9317823" y="2233570"/>
            <a:ext cx="654050" cy="560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08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P.4.8</a:t>
            </a:r>
            <a:endParaRPr sz="9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900" b="1" spc="-5" dirty="0">
                <a:latin typeface="Arial"/>
                <a:cs typeface="Arial"/>
              </a:rPr>
              <a:t>Accelerator  </a:t>
            </a:r>
            <a:r>
              <a:rPr sz="900" b="1" dirty="0">
                <a:latin typeface="Arial"/>
                <a:cs typeface="Arial"/>
              </a:rPr>
              <a:t>Physics 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Nick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Evans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7" name="object 43">
            <a:extLst>
              <a:ext uri="{FF2B5EF4-FFF2-40B4-BE49-F238E27FC236}">
                <a16:creationId xmlns:a16="http://schemas.microsoft.com/office/drawing/2014/main" id="{BB8FCB44-42A6-4395-9225-1CB3E4EFE67B}"/>
              </a:ext>
            </a:extLst>
          </p:cNvPr>
          <p:cNvGrpSpPr/>
          <p:nvPr/>
        </p:nvGrpSpPr>
        <p:grpSpPr>
          <a:xfrm>
            <a:off x="5982512" y="1877887"/>
            <a:ext cx="3668395" cy="1009650"/>
            <a:chOff x="5019986" y="2415297"/>
            <a:chExt cx="3668395" cy="1009650"/>
          </a:xfrm>
        </p:grpSpPr>
        <p:sp>
          <p:nvSpPr>
            <p:cNvPr id="48" name="object 44">
              <a:extLst>
                <a:ext uri="{FF2B5EF4-FFF2-40B4-BE49-F238E27FC236}">
                  <a16:creationId xmlns:a16="http://schemas.microsoft.com/office/drawing/2014/main" id="{C509E60F-491A-42A0-9214-7CEDDC568177}"/>
                </a:ext>
              </a:extLst>
            </p:cNvPr>
            <p:cNvSpPr/>
            <p:nvPr/>
          </p:nvSpPr>
          <p:spPr>
            <a:xfrm>
              <a:off x="5026336" y="2421647"/>
              <a:ext cx="3655695" cy="297815"/>
            </a:xfrm>
            <a:custGeom>
              <a:avLst/>
              <a:gdLst/>
              <a:ahLst/>
              <a:cxnLst/>
              <a:rect l="l" t="t" r="r" b="b"/>
              <a:pathLst>
                <a:path w="3655695" h="297814">
                  <a:moveTo>
                    <a:pt x="0" y="0"/>
                  </a:moveTo>
                  <a:lnTo>
                    <a:pt x="0" y="183040"/>
                  </a:lnTo>
                  <a:lnTo>
                    <a:pt x="3655149" y="183040"/>
                  </a:lnTo>
                  <a:lnTo>
                    <a:pt x="3655149" y="297239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5">
              <a:extLst>
                <a:ext uri="{FF2B5EF4-FFF2-40B4-BE49-F238E27FC236}">
                  <a16:creationId xmlns:a16="http://schemas.microsoft.com/office/drawing/2014/main" id="{325CA531-04D1-432B-9BCA-B65C440CC65A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04076" y="2734649"/>
              <a:ext cx="826186" cy="690109"/>
            </a:xfrm>
            <a:prstGeom prst="rect">
              <a:avLst/>
            </a:prstGeom>
          </p:spPr>
        </p:pic>
        <p:pic>
          <p:nvPicPr>
            <p:cNvPr id="50" name="object 46">
              <a:extLst>
                <a:ext uri="{FF2B5EF4-FFF2-40B4-BE49-F238E27FC236}">
                  <a16:creationId xmlns:a16="http://schemas.microsoft.com/office/drawing/2014/main" id="{72D3AC9F-60D1-4ABF-BF34-837B5193FA2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85890" y="2718886"/>
              <a:ext cx="822874" cy="685188"/>
            </a:xfrm>
            <a:prstGeom prst="rect">
              <a:avLst/>
            </a:prstGeom>
          </p:spPr>
        </p:pic>
        <p:sp>
          <p:nvSpPr>
            <p:cNvPr id="51" name="object 47">
              <a:extLst>
                <a:ext uri="{FF2B5EF4-FFF2-40B4-BE49-F238E27FC236}">
                  <a16:creationId xmlns:a16="http://schemas.microsoft.com/office/drawing/2014/main" id="{5D26DC0E-4BD7-4C5F-AB9E-B12D5F28F363}"/>
                </a:ext>
              </a:extLst>
            </p:cNvPr>
            <p:cNvSpPr/>
            <p:nvPr/>
          </p:nvSpPr>
          <p:spPr>
            <a:xfrm>
              <a:off x="5185890" y="2718886"/>
              <a:ext cx="822960" cy="685800"/>
            </a:xfrm>
            <a:custGeom>
              <a:avLst/>
              <a:gdLst/>
              <a:ahLst/>
              <a:cxnLst/>
              <a:rect l="l" t="t" r="r" b="b"/>
              <a:pathLst>
                <a:path w="822960" h="685800">
                  <a:moveTo>
                    <a:pt x="0" y="685188"/>
                  </a:moveTo>
                  <a:lnTo>
                    <a:pt x="0" y="0"/>
                  </a:lnTo>
                  <a:lnTo>
                    <a:pt x="822874" y="0"/>
                  </a:lnTo>
                  <a:lnTo>
                    <a:pt x="822874" y="685188"/>
                  </a:lnTo>
                  <a:lnTo>
                    <a:pt x="0" y="685188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48">
            <a:extLst>
              <a:ext uri="{FF2B5EF4-FFF2-40B4-BE49-F238E27FC236}">
                <a16:creationId xmlns:a16="http://schemas.microsoft.com/office/drawing/2014/main" id="{97BEA2A4-6D8B-41FE-966D-1F7DFD24F2C1}"/>
              </a:ext>
            </a:extLst>
          </p:cNvPr>
          <p:cNvSpPr txBox="1"/>
          <p:nvPr/>
        </p:nvSpPr>
        <p:spPr>
          <a:xfrm>
            <a:off x="6192410" y="2370445"/>
            <a:ext cx="735965" cy="285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P.4.5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Utilities</a:t>
            </a:r>
            <a:endParaRPr sz="900">
              <a:latin typeface="Arial"/>
              <a:cs typeface="Arial"/>
            </a:endParaRPr>
          </a:p>
          <a:p>
            <a:pPr marL="60325">
              <a:lnSpc>
                <a:spcPct val="100000"/>
              </a:lnSpc>
              <a:spcBef>
                <a:spcPts val="5"/>
              </a:spcBef>
            </a:pPr>
            <a:r>
              <a:rPr sz="800" spc="-5" dirty="0">
                <a:latin typeface="Arial"/>
                <a:cs typeface="Arial"/>
              </a:rPr>
              <a:t>Greg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Norman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53" name="object 49">
            <a:extLst>
              <a:ext uri="{FF2B5EF4-FFF2-40B4-BE49-F238E27FC236}">
                <a16:creationId xmlns:a16="http://schemas.microsoft.com/office/drawing/2014/main" id="{61AD96EB-F158-4B57-A015-375DB45D0140}"/>
              </a:ext>
            </a:extLst>
          </p:cNvPr>
          <p:cNvGrpSpPr/>
          <p:nvPr/>
        </p:nvGrpSpPr>
        <p:grpSpPr>
          <a:xfrm>
            <a:off x="5033194" y="1877887"/>
            <a:ext cx="1533525" cy="1009650"/>
            <a:chOff x="4070668" y="2415297"/>
            <a:chExt cx="1533525" cy="1009650"/>
          </a:xfrm>
        </p:grpSpPr>
        <p:sp>
          <p:nvSpPr>
            <p:cNvPr id="54" name="object 50">
              <a:extLst>
                <a:ext uri="{FF2B5EF4-FFF2-40B4-BE49-F238E27FC236}">
                  <a16:creationId xmlns:a16="http://schemas.microsoft.com/office/drawing/2014/main" id="{C5C6E623-5596-46CB-B35C-82F61D853A19}"/>
                </a:ext>
              </a:extLst>
            </p:cNvPr>
            <p:cNvSpPr/>
            <p:nvPr/>
          </p:nvSpPr>
          <p:spPr>
            <a:xfrm>
              <a:off x="5026336" y="2421647"/>
              <a:ext cx="571500" cy="297815"/>
            </a:xfrm>
            <a:custGeom>
              <a:avLst/>
              <a:gdLst/>
              <a:ahLst/>
              <a:cxnLst/>
              <a:rect l="l" t="t" r="r" b="b"/>
              <a:pathLst>
                <a:path w="571500" h="297814">
                  <a:moveTo>
                    <a:pt x="0" y="0"/>
                  </a:moveTo>
                  <a:lnTo>
                    <a:pt x="0" y="183040"/>
                  </a:lnTo>
                  <a:lnTo>
                    <a:pt x="570990" y="183040"/>
                  </a:lnTo>
                  <a:lnTo>
                    <a:pt x="570990" y="297239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1">
              <a:extLst>
                <a:ext uri="{FF2B5EF4-FFF2-40B4-BE49-F238E27FC236}">
                  <a16:creationId xmlns:a16="http://schemas.microsoft.com/office/drawing/2014/main" id="{6FAFE1EE-57F5-41F8-BE8F-AE91A7E3BDFF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90811" y="2734649"/>
              <a:ext cx="826186" cy="690109"/>
            </a:xfrm>
            <a:prstGeom prst="rect">
              <a:avLst/>
            </a:prstGeom>
          </p:spPr>
        </p:pic>
        <p:pic>
          <p:nvPicPr>
            <p:cNvPr id="56" name="object 52">
              <a:extLst>
                <a:ext uri="{FF2B5EF4-FFF2-40B4-BE49-F238E27FC236}">
                  <a16:creationId xmlns:a16="http://schemas.microsoft.com/office/drawing/2014/main" id="{EAEB94CF-CBA8-4467-B0B6-713836B0A0F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72256" y="2718886"/>
              <a:ext cx="822874" cy="685188"/>
            </a:xfrm>
            <a:prstGeom prst="rect">
              <a:avLst/>
            </a:prstGeom>
          </p:spPr>
        </p:pic>
        <p:sp>
          <p:nvSpPr>
            <p:cNvPr id="57" name="object 53">
              <a:extLst>
                <a:ext uri="{FF2B5EF4-FFF2-40B4-BE49-F238E27FC236}">
                  <a16:creationId xmlns:a16="http://schemas.microsoft.com/office/drawing/2014/main" id="{6217DBC2-40DD-4DDB-B373-0679701B5791}"/>
                </a:ext>
              </a:extLst>
            </p:cNvPr>
            <p:cNvSpPr/>
            <p:nvPr/>
          </p:nvSpPr>
          <p:spPr>
            <a:xfrm>
              <a:off x="4072256" y="2718886"/>
              <a:ext cx="822960" cy="685800"/>
            </a:xfrm>
            <a:custGeom>
              <a:avLst/>
              <a:gdLst/>
              <a:ahLst/>
              <a:cxnLst/>
              <a:rect l="l" t="t" r="r" b="b"/>
              <a:pathLst>
                <a:path w="822960" h="685800">
                  <a:moveTo>
                    <a:pt x="0" y="685188"/>
                  </a:moveTo>
                  <a:lnTo>
                    <a:pt x="0" y="0"/>
                  </a:lnTo>
                  <a:lnTo>
                    <a:pt x="822874" y="0"/>
                  </a:lnTo>
                  <a:lnTo>
                    <a:pt x="822874" y="685188"/>
                  </a:lnTo>
                  <a:lnTo>
                    <a:pt x="0" y="685188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4">
            <a:extLst>
              <a:ext uri="{FF2B5EF4-FFF2-40B4-BE49-F238E27FC236}">
                <a16:creationId xmlns:a16="http://schemas.microsoft.com/office/drawing/2014/main" id="{CB788459-52E5-4E12-B4E5-612A35FD98AD}"/>
              </a:ext>
            </a:extLst>
          </p:cNvPr>
          <p:cNvSpPr txBox="1"/>
          <p:nvPr/>
        </p:nvSpPr>
        <p:spPr>
          <a:xfrm>
            <a:off x="5089304" y="2233570"/>
            <a:ext cx="713740" cy="560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108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P.4.4</a:t>
            </a:r>
            <a:endParaRPr sz="900" dirty="0">
              <a:latin typeface="Arial"/>
              <a:cs typeface="Arial"/>
            </a:endParaRPr>
          </a:p>
          <a:p>
            <a:pPr marL="12700" marR="5080" indent="1905" algn="ctr">
              <a:lnSpc>
                <a:spcPct val="100000"/>
              </a:lnSpc>
            </a:pPr>
            <a:r>
              <a:rPr sz="900" b="1" spc="-5" dirty="0">
                <a:latin typeface="Arial"/>
                <a:cs typeface="Arial"/>
              </a:rPr>
              <a:t>Extraction 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Region 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</a:t>
            </a:r>
            <a:r>
              <a:rPr sz="800" spc="-10" dirty="0">
                <a:latin typeface="Arial"/>
                <a:cs typeface="Arial"/>
              </a:rPr>
              <a:t>o</a:t>
            </a:r>
            <a:r>
              <a:rPr sz="800" spc="-5" dirty="0">
                <a:latin typeface="Arial"/>
                <a:cs typeface="Arial"/>
              </a:rPr>
              <a:t>be</a:t>
            </a:r>
            <a:r>
              <a:rPr sz="800" spc="-10" dirty="0">
                <a:latin typeface="Arial"/>
                <a:cs typeface="Arial"/>
              </a:rPr>
              <a:t>r</a:t>
            </a:r>
            <a:r>
              <a:rPr sz="800" spc="-5" dirty="0">
                <a:latin typeface="Arial"/>
                <a:cs typeface="Arial"/>
              </a:rPr>
              <a:t>t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S</a:t>
            </a:r>
            <a:r>
              <a:rPr sz="800" spc="-10" dirty="0">
                <a:latin typeface="Arial"/>
                <a:cs typeface="Arial"/>
              </a:rPr>
              <a:t>a</a:t>
            </a:r>
            <a:r>
              <a:rPr sz="800" spc="-5" dirty="0">
                <a:latin typeface="Arial"/>
                <a:cs typeface="Arial"/>
              </a:rPr>
              <a:t>eth</a:t>
            </a:r>
            <a:r>
              <a:rPr sz="800" spc="-10" dirty="0">
                <a:latin typeface="Arial"/>
                <a:cs typeface="Arial"/>
              </a:rPr>
              <a:t>r</a:t>
            </a:r>
            <a:r>
              <a:rPr sz="800" spc="-5" dirty="0">
                <a:latin typeface="Arial"/>
                <a:cs typeface="Arial"/>
              </a:rPr>
              <a:t>e</a:t>
            </a:r>
            <a:endParaRPr sz="800" dirty="0">
              <a:latin typeface="Arial"/>
              <a:cs typeface="Arial"/>
            </a:endParaRPr>
          </a:p>
        </p:txBody>
      </p:sp>
      <p:grpSp>
        <p:nvGrpSpPr>
          <p:cNvPr id="59" name="object 55">
            <a:extLst>
              <a:ext uri="{FF2B5EF4-FFF2-40B4-BE49-F238E27FC236}">
                <a16:creationId xmlns:a16="http://schemas.microsoft.com/office/drawing/2014/main" id="{B98BAF62-0301-41BD-A869-2F3D09A56CF7}"/>
              </a:ext>
            </a:extLst>
          </p:cNvPr>
          <p:cNvGrpSpPr/>
          <p:nvPr/>
        </p:nvGrpSpPr>
        <p:grpSpPr>
          <a:xfrm>
            <a:off x="1989531" y="1877887"/>
            <a:ext cx="4006215" cy="1717039"/>
            <a:chOff x="1027005" y="2415297"/>
            <a:chExt cx="4006215" cy="1717039"/>
          </a:xfrm>
        </p:grpSpPr>
        <p:sp>
          <p:nvSpPr>
            <p:cNvPr id="60" name="object 56">
              <a:extLst>
                <a:ext uri="{FF2B5EF4-FFF2-40B4-BE49-F238E27FC236}">
                  <a16:creationId xmlns:a16="http://schemas.microsoft.com/office/drawing/2014/main" id="{E95C10E3-7F61-470D-BEBE-85AC00C5CB14}"/>
                </a:ext>
              </a:extLst>
            </p:cNvPr>
            <p:cNvSpPr/>
            <p:nvPr/>
          </p:nvSpPr>
          <p:spPr>
            <a:xfrm>
              <a:off x="4483693" y="2421647"/>
              <a:ext cx="542925" cy="297815"/>
            </a:xfrm>
            <a:custGeom>
              <a:avLst/>
              <a:gdLst/>
              <a:ahLst/>
              <a:cxnLst/>
              <a:rect l="l" t="t" r="r" b="b"/>
              <a:pathLst>
                <a:path w="542925" h="297814">
                  <a:moveTo>
                    <a:pt x="542643" y="0"/>
                  </a:moveTo>
                  <a:lnTo>
                    <a:pt x="542643" y="183040"/>
                  </a:lnTo>
                  <a:lnTo>
                    <a:pt x="0" y="183040"/>
                  </a:lnTo>
                  <a:lnTo>
                    <a:pt x="0" y="297239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57">
              <a:extLst>
                <a:ext uri="{FF2B5EF4-FFF2-40B4-BE49-F238E27FC236}">
                  <a16:creationId xmlns:a16="http://schemas.microsoft.com/office/drawing/2014/main" id="{1B7E3989-E353-4193-B5BA-4EDB8FA49B82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46355" y="3671722"/>
              <a:ext cx="690536" cy="460093"/>
            </a:xfrm>
            <a:prstGeom prst="rect">
              <a:avLst/>
            </a:prstGeom>
          </p:spPr>
        </p:pic>
        <p:pic>
          <p:nvPicPr>
            <p:cNvPr id="62" name="object 58">
              <a:extLst>
                <a:ext uri="{FF2B5EF4-FFF2-40B4-BE49-F238E27FC236}">
                  <a16:creationId xmlns:a16="http://schemas.microsoft.com/office/drawing/2014/main" id="{8828C687-1E9A-4693-B517-CDF86631D924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28592" y="3653529"/>
              <a:ext cx="685188" cy="456792"/>
            </a:xfrm>
            <a:prstGeom prst="rect">
              <a:avLst/>
            </a:prstGeom>
          </p:spPr>
        </p:pic>
        <p:sp>
          <p:nvSpPr>
            <p:cNvPr id="63" name="object 59">
              <a:extLst>
                <a:ext uri="{FF2B5EF4-FFF2-40B4-BE49-F238E27FC236}">
                  <a16:creationId xmlns:a16="http://schemas.microsoft.com/office/drawing/2014/main" id="{D7EC7F05-BA2B-45BC-956B-4924AA1FC267}"/>
                </a:ext>
              </a:extLst>
            </p:cNvPr>
            <p:cNvSpPr/>
            <p:nvPr/>
          </p:nvSpPr>
          <p:spPr>
            <a:xfrm>
              <a:off x="1028592" y="3653529"/>
              <a:ext cx="685800" cy="457200"/>
            </a:xfrm>
            <a:custGeom>
              <a:avLst/>
              <a:gdLst/>
              <a:ahLst/>
              <a:cxnLst/>
              <a:rect l="l" t="t" r="r" b="b"/>
              <a:pathLst>
                <a:path w="685800" h="457200">
                  <a:moveTo>
                    <a:pt x="0" y="456792"/>
                  </a:moveTo>
                  <a:lnTo>
                    <a:pt x="0" y="0"/>
                  </a:lnTo>
                  <a:lnTo>
                    <a:pt x="685188" y="0"/>
                  </a:lnTo>
                  <a:lnTo>
                    <a:pt x="685188" y="456792"/>
                  </a:lnTo>
                  <a:lnTo>
                    <a:pt x="0" y="456792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0">
            <a:extLst>
              <a:ext uri="{FF2B5EF4-FFF2-40B4-BE49-F238E27FC236}">
                <a16:creationId xmlns:a16="http://schemas.microsoft.com/office/drawing/2014/main" id="{ED40075B-ADD0-47F4-A57C-CEBCBAFEA661}"/>
              </a:ext>
            </a:extLst>
          </p:cNvPr>
          <p:cNvSpPr txBox="1"/>
          <p:nvPr/>
        </p:nvSpPr>
        <p:spPr>
          <a:xfrm>
            <a:off x="2010006" y="3096131"/>
            <a:ext cx="64833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latin typeface="Arial"/>
                <a:cs typeface="Arial"/>
              </a:rPr>
              <a:t>P.4.1.1</a:t>
            </a:r>
            <a:endParaRPr sz="6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600" b="1" spc="-5" dirty="0">
                <a:latin typeface="Arial"/>
                <a:cs typeface="Arial"/>
              </a:rPr>
              <a:t>M</a:t>
            </a:r>
            <a:r>
              <a:rPr sz="600" b="1" dirty="0">
                <a:latin typeface="Arial"/>
                <a:cs typeface="Arial"/>
              </a:rPr>
              <a:t>a</a:t>
            </a:r>
            <a:r>
              <a:rPr sz="600" b="1" spc="-5" dirty="0">
                <a:latin typeface="Arial"/>
                <a:cs typeface="Arial"/>
              </a:rPr>
              <a:t>na</a:t>
            </a:r>
            <a:r>
              <a:rPr sz="600" b="1" dirty="0">
                <a:latin typeface="Arial"/>
                <a:cs typeface="Arial"/>
              </a:rPr>
              <a:t>g</a:t>
            </a:r>
            <a:r>
              <a:rPr sz="600" b="1" spc="-5" dirty="0">
                <a:latin typeface="Arial"/>
                <a:cs typeface="Arial"/>
              </a:rPr>
              <a:t>e</a:t>
            </a:r>
            <a:r>
              <a:rPr sz="600" b="1" dirty="0">
                <a:latin typeface="Arial"/>
                <a:cs typeface="Arial"/>
              </a:rPr>
              <a:t>m</a:t>
            </a:r>
            <a:r>
              <a:rPr sz="600" b="1" spc="-5" dirty="0">
                <a:latin typeface="Arial"/>
                <a:cs typeface="Arial"/>
              </a:rPr>
              <a:t>en</a:t>
            </a:r>
            <a:r>
              <a:rPr sz="600" b="1" dirty="0">
                <a:latin typeface="Arial"/>
                <a:cs typeface="Arial"/>
              </a:rPr>
              <a:t>t </a:t>
            </a:r>
            <a:r>
              <a:rPr sz="600" b="1" spc="-5" dirty="0">
                <a:latin typeface="Arial"/>
                <a:cs typeface="Arial"/>
              </a:rPr>
              <a:t>a</a:t>
            </a:r>
            <a:r>
              <a:rPr sz="600" b="1" dirty="0">
                <a:latin typeface="Arial"/>
                <a:cs typeface="Arial"/>
              </a:rPr>
              <a:t>nd  </a:t>
            </a:r>
            <a:r>
              <a:rPr sz="600" b="1" spc="-5" dirty="0">
                <a:latin typeface="Arial"/>
                <a:cs typeface="Arial"/>
              </a:rPr>
              <a:t>System </a:t>
            </a:r>
            <a:r>
              <a:rPr sz="600" b="1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Integration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600" spc="-5" dirty="0">
                <a:latin typeface="Arial"/>
                <a:cs typeface="Arial"/>
              </a:rPr>
              <a:t>Nic</a:t>
            </a:r>
            <a:r>
              <a:rPr sz="600" dirty="0">
                <a:latin typeface="Arial"/>
                <a:cs typeface="Arial"/>
              </a:rPr>
              <a:t>k</a:t>
            </a:r>
            <a:r>
              <a:rPr sz="600" spc="-5" dirty="0">
                <a:latin typeface="Arial"/>
                <a:cs typeface="Arial"/>
              </a:rPr>
              <a:t> Evans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65" name="object 61">
            <a:extLst>
              <a:ext uri="{FF2B5EF4-FFF2-40B4-BE49-F238E27FC236}">
                <a16:creationId xmlns:a16="http://schemas.microsoft.com/office/drawing/2014/main" id="{9C42C43A-BC54-4AEF-97D0-BB8D6302C743}"/>
              </a:ext>
            </a:extLst>
          </p:cNvPr>
          <p:cNvGrpSpPr/>
          <p:nvPr/>
        </p:nvGrpSpPr>
        <p:grpSpPr>
          <a:xfrm>
            <a:off x="2327363" y="2860315"/>
            <a:ext cx="2493010" cy="707390"/>
            <a:chOff x="1364837" y="3397725"/>
            <a:chExt cx="2493010" cy="707390"/>
          </a:xfrm>
        </p:grpSpPr>
        <p:sp>
          <p:nvSpPr>
            <p:cNvPr id="66" name="object 62">
              <a:extLst>
                <a:ext uri="{FF2B5EF4-FFF2-40B4-BE49-F238E27FC236}">
                  <a16:creationId xmlns:a16="http://schemas.microsoft.com/office/drawing/2014/main" id="{CA16E399-3017-4532-A345-A1AE902B882E}"/>
                </a:ext>
              </a:extLst>
            </p:cNvPr>
            <p:cNvSpPr/>
            <p:nvPr/>
          </p:nvSpPr>
          <p:spPr>
            <a:xfrm>
              <a:off x="1371187" y="3404075"/>
              <a:ext cx="0" cy="249554"/>
            </a:xfrm>
            <a:custGeom>
              <a:avLst/>
              <a:gdLst/>
              <a:ahLst/>
              <a:cxnLst/>
              <a:rect l="l" t="t" r="r" b="b"/>
              <a:pathLst>
                <a:path h="249554">
                  <a:moveTo>
                    <a:pt x="0" y="0"/>
                  </a:moveTo>
                  <a:lnTo>
                    <a:pt x="0" y="249454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3">
              <a:extLst>
                <a:ext uri="{FF2B5EF4-FFF2-40B4-BE49-F238E27FC236}">
                  <a16:creationId xmlns:a16="http://schemas.microsoft.com/office/drawing/2014/main" id="{BC4EB299-94C9-4610-91C0-777154FE1C08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167144" y="3645362"/>
              <a:ext cx="690109" cy="459729"/>
            </a:xfrm>
            <a:prstGeom prst="rect">
              <a:avLst/>
            </a:prstGeom>
          </p:spPr>
        </p:pic>
        <p:pic>
          <p:nvPicPr>
            <p:cNvPr id="68" name="object 64">
              <a:extLst>
                <a:ext uri="{FF2B5EF4-FFF2-40B4-BE49-F238E27FC236}">
                  <a16:creationId xmlns:a16="http://schemas.microsoft.com/office/drawing/2014/main" id="{359D0C84-CBE4-488B-B559-7DFC4058C6F8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150572" y="3626802"/>
              <a:ext cx="685188" cy="456792"/>
            </a:xfrm>
            <a:prstGeom prst="rect">
              <a:avLst/>
            </a:prstGeom>
          </p:spPr>
        </p:pic>
        <p:sp>
          <p:nvSpPr>
            <p:cNvPr id="69" name="object 65">
              <a:extLst>
                <a:ext uri="{FF2B5EF4-FFF2-40B4-BE49-F238E27FC236}">
                  <a16:creationId xmlns:a16="http://schemas.microsoft.com/office/drawing/2014/main" id="{AD39DD51-540D-4590-AAC4-888C02166C5A}"/>
                </a:ext>
              </a:extLst>
            </p:cNvPr>
            <p:cNvSpPr/>
            <p:nvPr/>
          </p:nvSpPr>
          <p:spPr>
            <a:xfrm>
              <a:off x="3150572" y="3626802"/>
              <a:ext cx="685800" cy="457200"/>
            </a:xfrm>
            <a:custGeom>
              <a:avLst/>
              <a:gdLst/>
              <a:ahLst/>
              <a:cxnLst/>
              <a:rect l="l" t="t" r="r" b="b"/>
              <a:pathLst>
                <a:path w="685800" h="457200">
                  <a:moveTo>
                    <a:pt x="0" y="456792"/>
                  </a:moveTo>
                  <a:lnTo>
                    <a:pt x="0" y="0"/>
                  </a:lnTo>
                  <a:lnTo>
                    <a:pt x="685188" y="0"/>
                  </a:lnTo>
                  <a:lnTo>
                    <a:pt x="685188" y="456792"/>
                  </a:lnTo>
                  <a:lnTo>
                    <a:pt x="0" y="456792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66">
            <a:extLst>
              <a:ext uri="{FF2B5EF4-FFF2-40B4-BE49-F238E27FC236}">
                <a16:creationId xmlns:a16="http://schemas.microsoft.com/office/drawing/2014/main" id="{AEDAA3D0-F8B0-4EF2-B5C9-F19BD84A0C09}"/>
              </a:ext>
            </a:extLst>
          </p:cNvPr>
          <p:cNvSpPr txBox="1"/>
          <p:nvPr/>
        </p:nvSpPr>
        <p:spPr>
          <a:xfrm>
            <a:off x="4132796" y="3069403"/>
            <a:ext cx="647700" cy="481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715"/>
              </a:lnSpc>
              <a:spcBef>
                <a:spcPts val="100"/>
              </a:spcBef>
            </a:pPr>
            <a:r>
              <a:rPr sz="600" b="1" spc="-5" dirty="0">
                <a:latin typeface="Arial"/>
                <a:cs typeface="Arial"/>
              </a:rPr>
              <a:t>P.4.3.1</a:t>
            </a:r>
            <a:endParaRPr sz="600">
              <a:latin typeface="Arial"/>
              <a:cs typeface="Arial"/>
            </a:endParaRPr>
          </a:p>
          <a:p>
            <a:pPr marL="12700" marR="5080" algn="ctr">
              <a:lnSpc>
                <a:spcPts val="720"/>
              </a:lnSpc>
              <a:spcBef>
                <a:spcPts val="20"/>
              </a:spcBef>
            </a:pPr>
            <a:r>
              <a:rPr sz="600" b="1" spc="-5" dirty="0">
                <a:latin typeface="Arial"/>
                <a:cs typeface="Arial"/>
              </a:rPr>
              <a:t>M</a:t>
            </a:r>
            <a:r>
              <a:rPr sz="600" b="1" dirty="0">
                <a:latin typeface="Arial"/>
                <a:cs typeface="Arial"/>
              </a:rPr>
              <a:t>a</a:t>
            </a:r>
            <a:r>
              <a:rPr sz="600" b="1" spc="-5" dirty="0">
                <a:latin typeface="Arial"/>
                <a:cs typeface="Arial"/>
              </a:rPr>
              <a:t>na</a:t>
            </a:r>
            <a:r>
              <a:rPr sz="600" b="1" dirty="0">
                <a:latin typeface="Arial"/>
                <a:cs typeface="Arial"/>
              </a:rPr>
              <a:t>g</a:t>
            </a:r>
            <a:r>
              <a:rPr sz="600" b="1" spc="-5" dirty="0">
                <a:latin typeface="Arial"/>
                <a:cs typeface="Arial"/>
              </a:rPr>
              <a:t>e</a:t>
            </a:r>
            <a:r>
              <a:rPr sz="600" b="1" dirty="0">
                <a:latin typeface="Arial"/>
                <a:cs typeface="Arial"/>
              </a:rPr>
              <a:t>m</a:t>
            </a:r>
            <a:r>
              <a:rPr sz="600" b="1" spc="-5" dirty="0">
                <a:latin typeface="Arial"/>
                <a:cs typeface="Arial"/>
              </a:rPr>
              <a:t>en</a:t>
            </a:r>
            <a:r>
              <a:rPr sz="600" b="1" dirty="0">
                <a:latin typeface="Arial"/>
                <a:cs typeface="Arial"/>
              </a:rPr>
              <a:t>t </a:t>
            </a:r>
            <a:r>
              <a:rPr sz="600" b="1" spc="-5" dirty="0">
                <a:latin typeface="Arial"/>
                <a:cs typeface="Arial"/>
              </a:rPr>
              <a:t>a</a:t>
            </a:r>
            <a:r>
              <a:rPr sz="600" b="1" dirty="0">
                <a:latin typeface="Arial"/>
                <a:cs typeface="Arial"/>
              </a:rPr>
              <a:t>nd  </a:t>
            </a:r>
            <a:r>
              <a:rPr sz="600" b="1" spc="-5" dirty="0">
                <a:latin typeface="Arial"/>
                <a:cs typeface="Arial"/>
              </a:rPr>
              <a:t>System </a:t>
            </a:r>
            <a:r>
              <a:rPr sz="600" b="1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Integration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Dav</a:t>
            </a:r>
            <a:r>
              <a:rPr sz="600" dirty="0">
                <a:latin typeface="Arial"/>
                <a:cs typeface="Arial"/>
              </a:rPr>
              <a:t>e</a:t>
            </a:r>
            <a:r>
              <a:rPr sz="600" spc="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W</a:t>
            </a:r>
            <a:r>
              <a:rPr sz="600" dirty="0">
                <a:latin typeface="Arial"/>
                <a:cs typeface="Arial"/>
              </a:rPr>
              <a:t>illis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71" name="object 67">
            <a:extLst>
              <a:ext uri="{FF2B5EF4-FFF2-40B4-BE49-F238E27FC236}">
                <a16:creationId xmlns:a16="http://schemas.microsoft.com/office/drawing/2014/main" id="{878F6F22-37D8-494D-8E1A-1B3D9A724D86}"/>
              </a:ext>
            </a:extLst>
          </p:cNvPr>
          <p:cNvGrpSpPr/>
          <p:nvPr/>
        </p:nvGrpSpPr>
        <p:grpSpPr>
          <a:xfrm>
            <a:off x="3972301" y="2860315"/>
            <a:ext cx="1885950" cy="1856105"/>
            <a:chOff x="3009775" y="3397725"/>
            <a:chExt cx="1885950" cy="1856105"/>
          </a:xfrm>
        </p:grpSpPr>
        <p:sp>
          <p:nvSpPr>
            <p:cNvPr id="72" name="object 68">
              <a:extLst>
                <a:ext uri="{FF2B5EF4-FFF2-40B4-BE49-F238E27FC236}">
                  <a16:creationId xmlns:a16="http://schemas.microsoft.com/office/drawing/2014/main" id="{99E2FD0D-FEB7-4695-BC06-362D037080E1}"/>
                </a:ext>
              </a:extLst>
            </p:cNvPr>
            <p:cNvSpPr/>
            <p:nvPr/>
          </p:nvSpPr>
          <p:spPr>
            <a:xfrm>
              <a:off x="3016125" y="3404075"/>
              <a:ext cx="411480" cy="451484"/>
            </a:xfrm>
            <a:custGeom>
              <a:avLst/>
              <a:gdLst/>
              <a:ahLst/>
              <a:cxnLst/>
              <a:rect l="l" t="t" r="r" b="b"/>
              <a:pathLst>
                <a:path w="411479" h="451485">
                  <a:moveTo>
                    <a:pt x="411437" y="0"/>
                  </a:moveTo>
                  <a:lnTo>
                    <a:pt x="411437" y="114198"/>
                  </a:lnTo>
                  <a:lnTo>
                    <a:pt x="0" y="114198"/>
                  </a:lnTo>
                  <a:lnTo>
                    <a:pt x="0" y="451123"/>
                  </a:lnTo>
                  <a:lnTo>
                    <a:pt x="134446" y="451123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69">
              <a:extLst>
                <a:ext uri="{FF2B5EF4-FFF2-40B4-BE49-F238E27FC236}">
                  <a16:creationId xmlns:a16="http://schemas.microsoft.com/office/drawing/2014/main" id="{BE1B9778-A9C6-4F45-9646-5AE8A859B814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05020" y="4793822"/>
              <a:ext cx="690109" cy="459729"/>
            </a:xfrm>
            <a:prstGeom prst="rect">
              <a:avLst/>
            </a:prstGeom>
          </p:spPr>
        </p:pic>
        <p:pic>
          <p:nvPicPr>
            <p:cNvPr id="74" name="object 70">
              <a:extLst>
                <a:ext uri="{FF2B5EF4-FFF2-40B4-BE49-F238E27FC236}">
                  <a16:creationId xmlns:a16="http://schemas.microsoft.com/office/drawing/2014/main" id="{5ABE606A-0FFD-4AFA-8307-31057D3E9E7C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186454" y="4774452"/>
              <a:ext cx="685998" cy="456792"/>
            </a:xfrm>
            <a:prstGeom prst="rect">
              <a:avLst/>
            </a:prstGeom>
          </p:spPr>
        </p:pic>
        <p:sp>
          <p:nvSpPr>
            <p:cNvPr id="75" name="object 71">
              <a:extLst>
                <a:ext uri="{FF2B5EF4-FFF2-40B4-BE49-F238E27FC236}">
                  <a16:creationId xmlns:a16="http://schemas.microsoft.com/office/drawing/2014/main" id="{73F27ECD-BAAB-48A3-8AAA-977619746E57}"/>
                </a:ext>
              </a:extLst>
            </p:cNvPr>
            <p:cNvSpPr/>
            <p:nvPr/>
          </p:nvSpPr>
          <p:spPr>
            <a:xfrm>
              <a:off x="4186454" y="4774452"/>
              <a:ext cx="686435" cy="457200"/>
            </a:xfrm>
            <a:custGeom>
              <a:avLst/>
              <a:gdLst/>
              <a:ahLst/>
              <a:cxnLst/>
              <a:rect l="l" t="t" r="r" b="b"/>
              <a:pathLst>
                <a:path w="686435" h="457200">
                  <a:moveTo>
                    <a:pt x="0" y="456792"/>
                  </a:moveTo>
                  <a:lnTo>
                    <a:pt x="0" y="0"/>
                  </a:lnTo>
                  <a:lnTo>
                    <a:pt x="685998" y="0"/>
                  </a:lnTo>
                  <a:lnTo>
                    <a:pt x="685998" y="456792"/>
                  </a:lnTo>
                  <a:lnTo>
                    <a:pt x="0" y="456792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2">
            <a:extLst>
              <a:ext uri="{FF2B5EF4-FFF2-40B4-BE49-F238E27FC236}">
                <a16:creationId xmlns:a16="http://schemas.microsoft.com/office/drawing/2014/main" id="{69763006-B689-43CC-A891-0CE11854AFC5}"/>
              </a:ext>
            </a:extLst>
          </p:cNvPr>
          <p:cNvSpPr txBox="1"/>
          <p:nvPr/>
        </p:nvSpPr>
        <p:spPr>
          <a:xfrm>
            <a:off x="5221337" y="4308574"/>
            <a:ext cx="5416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760" marR="16510" indent="-86995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latin typeface="Arial"/>
                <a:cs typeface="Arial"/>
              </a:rPr>
              <a:t>P</a:t>
            </a:r>
            <a:r>
              <a:rPr sz="600" b="1" spc="-5" dirty="0">
                <a:latin typeface="Arial"/>
                <a:cs typeface="Arial"/>
              </a:rPr>
              <a:t>.4.</a:t>
            </a:r>
            <a:r>
              <a:rPr sz="600" b="1" dirty="0">
                <a:latin typeface="Arial"/>
                <a:cs typeface="Arial"/>
              </a:rPr>
              <a:t>4</a:t>
            </a:r>
            <a:r>
              <a:rPr sz="600" b="1" spc="-5" dirty="0">
                <a:latin typeface="Arial"/>
                <a:cs typeface="Arial"/>
              </a:rPr>
              <a:t>.</a:t>
            </a:r>
            <a:r>
              <a:rPr sz="600" b="1" dirty="0">
                <a:latin typeface="Arial"/>
                <a:cs typeface="Arial"/>
              </a:rPr>
              <a:t>3</a:t>
            </a:r>
            <a:r>
              <a:rPr sz="600" b="1" spc="-5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P</a:t>
            </a:r>
            <a:r>
              <a:rPr sz="600" b="1" spc="-5" dirty="0">
                <a:latin typeface="Arial"/>
                <a:cs typeface="Arial"/>
              </a:rPr>
              <a:t>ow</a:t>
            </a:r>
            <a:r>
              <a:rPr sz="600" b="1" dirty="0">
                <a:latin typeface="Arial"/>
                <a:cs typeface="Arial"/>
              </a:rPr>
              <a:t>er  </a:t>
            </a:r>
            <a:r>
              <a:rPr sz="600" b="1" spc="-5" dirty="0">
                <a:latin typeface="Arial"/>
                <a:cs typeface="Arial"/>
              </a:rPr>
              <a:t>Supplies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600" spc="-5" dirty="0">
                <a:latin typeface="Arial"/>
                <a:cs typeface="Arial"/>
              </a:rPr>
              <a:t>Rob</a:t>
            </a:r>
            <a:r>
              <a:rPr sz="600" dirty="0">
                <a:latin typeface="Arial"/>
                <a:cs typeface="Arial"/>
              </a:rPr>
              <a:t>e</a:t>
            </a:r>
            <a:r>
              <a:rPr sz="600" spc="-5" dirty="0">
                <a:latin typeface="Arial"/>
                <a:cs typeface="Arial"/>
              </a:rPr>
              <a:t>r</a:t>
            </a:r>
            <a:r>
              <a:rPr sz="600" dirty="0">
                <a:latin typeface="Arial"/>
                <a:cs typeface="Arial"/>
              </a:rPr>
              <a:t>t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S</a:t>
            </a:r>
            <a:r>
              <a:rPr sz="600" spc="-5" dirty="0">
                <a:latin typeface="Arial"/>
                <a:cs typeface="Arial"/>
              </a:rPr>
              <a:t>a</a:t>
            </a:r>
            <a:r>
              <a:rPr sz="600" dirty="0">
                <a:latin typeface="Arial"/>
                <a:cs typeface="Arial"/>
              </a:rPr>
              <a:t>e</a:t>
            </a:r>
            <a:r>
              <a:rPr sz="600" spc="-5" dirty="0">
                <a:latin typeface="Arial"/>
                <a:cs typeface="Arial"/>
              </a:rPr>
              <a:t>thre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77" name="object 73">
            <a:extLst>
              <a:ext uri="{FF2B5EF4-FFF2-40B4-BE49-F238E27FC236}">
                <a16:creationId xmlns:a16="http://schemas.microsoft.com/office/drawing/2014/main" id="{C8106923-2BE8-4B38-89A6-C238EB6F7DC8}"/>
              </a:ext>
            </a:extLst>
          </p:cNvPr>
          <p:cNvGrpSpPr/>
          <p:nvPr/>
        </p:nvGrpSpPr>
        <p:grpSpPr>
          <a:xfrm>
            <a:off x="5028432" y="2860315"/>
            <a:ext cx="829310" cy="1611630"/>
            <a:chOff x="4065906" y="3397725"/>
            <a:chExt cx="829310" cy="1611630"/>
          </a:xfrm>
        </p:grpSpPr>
        <p:sp>
          <p:nvSpPr>
            <p:cNvPr id="78" name="object 74">
              <a:extLst>
                <a:ext uri="{FF2B5EF4-FFF2-40B4-BE49-F238E27FC236}">
                  <a16:creationId xmlns:a16="http://schemas.microsoft.com/office/drawing/2014/main" id="{22E58AF7-40FE-4A66-AD09-583F0CA6DA47}"/>
                </a:ext>
              </a:extLst>
            </p:cNvPr>
            <p:cNvSpPr/>
            <p:nvPr/>
          </p:nvSpPr>
          <p:spPr>
            <a:xfrm>
              <a:off x="4072256" y="3404075"/>
              <a:ext cx="411480" cy="1598930"/>
            </a:xfrm>
            <a:custGeom>
              <a:avLst/>
              <a:gdLst/>
              <a:ahLst/>
              <a:cxnLst/>
              <a:rect l="l" t="t" r="r" b="b"/>
              <a:pathLst>
                <a:path w="411479" h="1598929">
                  <a:moveTo>
                    <a:pt x="411437" y="0"/>
                  </a:moveTo>
                  <a:lnTo>
                    <a:pt x="411437" y="114198"/>
                  </a:lnTo>
                  <a:lnTo>
                    <a:pt x="0" y="114198"/>
                  </a:lnTo>
                  <a:lnTo>
                    <a:pt x="0" y="1598773"/>
                  </a:lnTo>
                  <a:lnTo>
                    <a:pt x="114198" y="1598773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5">
              <a:extLst>
                <a:ext uri="{FF2B5EF4-FFF2-40B4-BE49-F238E27FC236}">
                  <a16:creationId xmlns:a16="http://schemas.microsoft.com/office/drawing/2014/main" id="{FB44FD8E-730B-4A7B-ACF8-80D42D435630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196173" y="4214800"/>
              <a:ext cx="698957" cy="468941"/>
            </a:xfrm>
            <a:prstGeom prst="rect">
              <a:avLst/>
            </a:prstGeom>
          </p:spPr>
        </p:pic>
        <p:pic>
          <p:nvPicPr>
            <p:cNvPr id="80" name="object 76">
              <a:extLst>
                <a:ext uri="{FF2B5EF4-FFF2-40B4-BE49-F238E27FC236}">
                  <a16:creationId xmlns:a16="http://schemas.microsoft.com/office/drawing/2014/main" id="{E0B21CE4-193D-47C4-B259-6C007C2669C5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186454" y="4203462"/>
              <a:ext cx="685998" cy="456792"/>
            </a:xfrm>
            <a:prstGeom prst="rect">
              <a:avLst/>
            </a:prstGeom>
          </p:spPr>
        </p:pic>
        <p:sp>
          <p:nvSpPr>
            <p:cNvPr id="81" name="object 77">
              <a:extLst>
                <a:ext uri="{FF2B5EF4-FFF2-40B4-BE49-F238E27FC236}">
                  <a16:creationId xmlns:a16="http://schemas.microsoft.com/office/drawing/2014/main" id="{850F763B-F074-49DF-9AE8-02CFC948F5AE}"/>
                </a:ext>
              </a:extLst>
            </p:cNvPr>
            <p:cNvSpPr/>
            <p:nvPr/>
          </p:nvSpPr>
          <p:spPr>
            <a:xfrm>
              <a:off x="4186454" y="4203462"/>
              <a:ext cx="686435" cy="457200"/>
            </a:xfrm>
            <a:custGeom>
              <a:avLst/>
              <a:gdLst/>
              <a:ahLst/>
              <a:cxnLst/>
              <a:rect l="l" t="t" r="r" b="b"/>
              <a:pathLst>
                <a:path w="686435" h="457200">
                  <a:moveTo>
                    <a:pt x="0" y="456792"/>
                  </a:moveTo>
                  <a:lnTo>
                    <a:pt x="0" y="0"/>
                  </a:lnTo>
                  <a:lnTo>
                    <a:pt x="685998" y="0"/>
                  </a:lnTo>
                  <a:lnTo>
                    <a:pt x="685998" y="456792"/>
                  </a:lnTo>
                  <a:lnTo>
                    <a:pt x="0" y="456792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78">
            <a:extLst>
              <a:ext uri="{FF2B5EF4-FFF2-40B4-BE49-F238E27FC236}">
                <a16:creationId xmlns:a16="http://schemas.microsoft.com/office/drawing/2014/main" id="{0D0D4E18-9D09-4305-BFE5-C0E210E4F091}"/>
              </a:ext>
            </a:extLst>
          </p:cNvPr>
          <p:cNvSpPr txBox="1"/>
          <p:nvPr/>
        </p:nvSpPr>
        <p:spPr>
          <a:xfrm>
            <a:off x="5193783" y="3782939"/>
            <a:ext cx="596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latin typeface="Arial"/>
                <a:cs typeface="Arial"/>
              </a:rPr>
              <a:t>P</a:t>
            </a:r>
            <a:r>
              <a:rPr sz="600" b="1" spc="-5" dirty="0">
                <a:latin typeface="Arial"/>
                <a:cs typeface="Arial"/>
              </a:rPr>
              <a:t>.4.</a:t>
            </a:r>
            <a:r>
              <a:rPr sz="600" b="1" dirty="0">
                <a:latin typeface="Arial"/>
                <a:cs typeface="Arial"/>
              </a:rPr>
              <a:t>4</a:t>
            </a:r>
            <a:r>
              <a:rPr sz="600" b="1" spc="-5" dirty="0">
                <a:latin typeface="Arial"/>
                <a:cs typeface="Arial"/>
              </a:rPr>
              <a:t>.</a:t>
            </a:r>
            <a:r>
              <a:rPr sz="600" b="1" dirty="0">
                <a:latin typeface="Arial"/>
                <a:cs typeface="Arial"/>
              </a:rPr>
              <a:t>2</a:t>
            </a:r>
            <a:r>
              <a:rPr sz="600" b="1" spc="-5" dirty="0">
                <a:latin typeface="Arial"/>
                <a:cs typeface="Arial"/>
              </a:rPr>
              <a:t> M</a:t>
            </a:r>
            <a:r>
              <a:rPr sz="600" b="1" dirty="0">
                <a:latin typeface="Arial"/>
                <a:cs typeface="Arial"/>
              </a:rPr>
              <a:t>a</a:t>
            </a:r>
            <a:r>
              <a:rPr sz="600" b="1" spc="-5" dirty="0">
                <a:latin typeface="Arial"/>
                <a:cs typeface="Arial"/>
              </a:rPr>
              <a:t>g</a:t>
            </a:r>
            <a:r>
              <a:rPr sz="600" b="1" dirty="0">
                <a:latin typeface="Arial"/>
                <a:cs typeface="Arial"/>
              </a:rPr>
              <a:t>n</a:t>
            </a:r>
            <a:r>
              <a:rPr sz="600" b="1" spc="-5" dirty="0">
                <a:latin typeface="Arial"/>
                <a:cs typeface="Arial"/>
              </a:rPr>
              <a:t>ets</a:t>
            </a:r>
            <a:endParaRPr sz="600">
              <a:latin typeface="Arial"/>
              <a:cs typeface="Arial"/>
            </a:endParaRPr>
          </a:p>
          <a:p>
            <a:pPr marL="40005">
              <a:lnSpc>
                <a:spcPct val="100000"/>
              </a:lnSpc>
            </a:pPr>
            <a:r>
              <a:rPr sz="600" spc="-5" dirty="0">
                <a:latin typeface="Arial"/>
                <a:cs typeface="Arial"/>
              </a:rPr>
              <a:t>Rob</a:t>
            </a:r>
            <a:r>
              <a:rPr sz="600" dirty="0">
                <a:latin typeface="Arial"/>
                <a:cs typeface="Arial"/>
              </a:rPr>
              <a:t>e</a:t>
            </a:r>
            <a:r>
              <a:rPr sz="600" spc="-5" dirty="0">
                <a:latin typeface="Arial"/>
                <a:cs typeface="Arial"/>
              </a:rPr>
              <a:t>r</a:t>
            </a:r>
            <a:r>
              <a:rPr sz="600" dirty="0">
                <a:latin typeface="Arial"/>
                <a:cs typeface="Arial"/>
              </a:rPr>
              <a:t>t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S</a:t>
            </a:r>
            <a:r>
              <a:rPr sz="600" spc="-5" dirty="0">
                <a:latin typeface="Arial"/>
                <a:cs typeface="Arial"/>
              </a:rPr>
              <a:t>a</a:t>
            </a:r>
            <a:r>
              <a:rPr sz="600" dirty="0">
                <a:latin typeface="Arial"/>
                <a:cs typeface="Arial"/>
              </a:rPr>
              <a:t>e</a:t>
            </a:r>
            <a:r>
              <a:rPr sz="600" spc="-5" dirty="0">
                <a:latin typeface="Arial"/>
                <a:cs typeface="Arial"/>
              </a:rPr>
              <a:t>thre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83" name="object 79">
            <a:extLst>
              <a:ext uri="{FF2B5EF4-FFF2-40B4-BE49-F238E27FC236}">
                <a16:creationId xmlns:a16="http://schemas.microsoft.com/office/drawing/2014/main" id="{59C5B152-28B9-4E21-9494-CED6D7C16549}"/>
              </a:ext>
            </a:extLst>
          </p:cNvPr>
          <p:cNvGrpSpPr/>
          <p:nvPr/>
        </p:nvGrpSpPr>
        <p:grpSpPr>
          <a:xfrm>
            <a:off x="5028432" y="2860315"/>
            <a:ext cx="829310" cy="1040765"/>
            <a:chOff x="4065906" y="3397725"/>
            <a:chExt cx="829310" cy="1040765"/>
          </a:xfrm>
        </p:grpSpPr>
        <p:sp>
          <p:nvSpPr>
            <p:cNvPr id="84" name="object 80">
              <a:extLst>
                <a:ext uri="{FF2B5EF4-FFF2-40B4-BE49-F238E27FC236}">
                  <a16:creationId xmlns:a16="http://schemas.microsoft.com/office/drawing/2014/main" id="{14AC7DA6-97FA-4BC9-B1E6-CA956B229BD2}"/>
                </a:ext>
              </a:extLst>
            </p:cNvPr>
            <p:cNvSpPr/>
            <p:nvPr/>
          </p:nvSpPr>
          <p:spPr>
            <a:xfrm>
              <a:off x="4072256" y="3404075"/>
              <a:ext cx="411480" cy="1028065"/>
            </a:xfrm>
            <a:custGeom>
              <a:avLst/>
              <a:gdLst/>
              <a:ahLst/>
              <a:cxnLst/>
              <a:rect l="l" t="t" r="r" b="b"/>
              <a:pathLst>
                <a:path w="411479" h="1028064">
                  <a:moveTo>
                    <a:pt x="411437" y="0"/>
                  </a:moveTo>
                  <a:lnTo>
                    <a:pt x="411437" y="114198"/>
                  </a:lnTo>
                  <a:lnTo>
                    <a:pt x="0" y="114198"/>
                  </a:lnTo>
                  <a:lnTo>
                    <a:pt x="0" y="1027782"/>
                  </a:lnTo>
                  <a:lnTo>
                    <a:pt x="114198" y="1027782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1">
              <a:extLst>
                <a:ext uri="{FF2B5EF4-FFF2-40B4-BE49-F238E27FC236}">
                  <a16:creationId xmlns:a16="http://schemas.microsoft.com/office/drawing/2014/main" id="{2FC6CEE1-C047-4F0C-8247-BDEB50A65842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196173" y="3644620"/>
              <a:ext cx="698957" cy="469750"/>
            </a:xfrm>
            <a:prstGeom prst="rect">
              <a:avLst/>
            </a:prstGeom>
          </p:spPr>
        </p:pic>
        <p:pic>
          <p:nvPicPr>
            <p:cNvPr id="86" name="object 82">
              <a:extLst>
                <a:ext uri="{FF2B5EF4-FFF2-40B4-BE49-F238E27FC236}">
                  <a16:creationId xmlns:a16="http://schemas.microsoft.com/office/drawing/2014/main" id="{AA34538D-0557-42A8-B9FB-A52E23074D3D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186454" y="3632471"/>
              <a:ext cx="685998" cy="456792"/>
            </a:xfrm>
            <a:prstGeom prst="rect">
              <a:avLst/>
            </a:prstGeom>
          </p:spPr>
        </p:pic>
        <p:sp>
          <p:nvSpPr>
            <p:cNvPr id="87" name="object 83">
              <a:extLst>
                <a:ext uri="{FF2B5EF4-FFF2-40B4-BE49-F238E27FC236}">
                  <a16:creationId xmlns:a16="http://schemas.microsoft.com/office/drawing/2014/main" id="{061F4B62-4228-4658-8E08-5BA447574DCF}"/>
                </a:ext>
              </a:extLst>
            </p:cNvPr>
            <p:cNvSpPr/>
            <p:nvPr/>
          </p:nvSpPr>
          <p:spPr>
            <a:xfrm>
              <a:off x="4186454" y="3632471"/>
              <a:ext cx="686435" cy="457200"/>
            </a:xfrm>
            <a:custGeom>
              <a:avLst/>
              <a:gdLst/>
              <a:ahLst/>
              <a:cxnLst/>
              <a:rect l="l" t="t" r="r" b="b"/>
              <a:pathLst>
                <a:path w="686435" h="457200">
                  <a:moveTo>
                    <a:pt x="0" y="456792"/>
                  </a:moveTo>
                  <a:lnTo>
                    <a:pt x="0" y="0"/>
                  </a:lnTo>
                  <a:lnTo>
                    <a:pt x="685998" y="0"/>
                  </a:lnTo>
                  <a:lnTo>
                    <a:pt x="685998" y="456792"/>
                  </a:lnTo>
                  <a:lnTo>
                    <a:pt x="0" y="456792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4">
            <a:extLst>
              <a:ext uri="{FF2B5EF4-FFF2-40B4-BE49-F238E27FC236}">
                <a16:creationId xmlns:a16="http://schemas.microsoft.com/office/drawing/2014/main" id="{74CF6D60-A68C-4221-9415-E560F76E624B}"/>
              </a:ext>
            </a:extLst>
          </p:cNvPr>
          <p:cNvSpPr txBox="1"/>
          <p:nvPr/>
        </p:nvSpPr>
        <p:spPr>
          <a:xfrm>
            <a:off x="5168678" y="3075073"/>
            <a:ext cx="648335" cy="481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latin typeface="Arial"/>
                <a:cs typeface="Arial"/>
              </a:rPr>
              <a:t>P.4.4.1</a:t>
            </a:r>
            <a:endParaRPr sz="6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600" b="1" spc="-5" dirty="0">
                <a:latin typeface="Arial"/>
                <a:cs typeface="Arial"/>
              </a:rPr>
              <a:t>M</a:t>
            </a:r>
            <a:r>
              <a:rPr sz="600" b="1" dirty="0">
                <a:latin typeface="Arial"/>
                <a:cs typeface="Arial"/>
              </a:rPr>
              <a:t>a</a:t>
            </a:r>
            <a:r>
              <a:rPr sz="600" b="1" spc="-5" dirty="0">
                <a:latin typeface="Arial"/>
                <a:cs typeface="Arial"/>
              </a:rPr>
              <a:t>na</a:t>
            </a:r>
            <a:r>
              <a:rPr sz="600" b="1" dirty="0">
                <a:latin typeface="Arial"/>
                <a:cs typeface="Arial"/>
              </a:rPr>
              <a:t>g</a:t>
            </a:r>
            <a:r>
              <a:rPr sz="600" b="1" spc="-5" dirty="0">
                <a:latin typeface="Arial"/>
                <a:cs typeface="Arial"/>
              </a:rPr>
              <a:t>e</a:t>
            </a:r>
            <a:r>
              <a:rPr sz="600" b="1" dirty="0">
                <a:latin typeface="Arial"/>
                <a:cs typeface="Arial"/>
              </a:rPr>
              <a:t>m</a:t>
            </a:r>
            <a:r>
              <a:rPr sz="600" b="1" spc="-5" dirty="0">
                <a:latin typeface="Arial"/>
                <a:cs typeface="Arial"/>
              </a:rPr>
              <a:t>en</a:t>
            </a:r>
            <a:r>
              <a:rPr sz="600" b="1" dirty="0">
                <a:latin typeface="Arial"/>
                <a:cs typeface="Arial"/>
              </a:rPr>
              <a:t>t </a:t>
            </a:r>
            <a:r>
              <a:rPr sz="600" b="1" spc="-5" dirty="0">
                <a:latin typeface="Arial"/>
                <a:cs typeface="Arial"/>
              </a:rPr>
              <a:t>a</a:t>
            </a:r>
            <a:r>
              <a:rPr sz="600" b="1" dirty="0">
                <a:latin typeface="Arial"/>
                <a:cs typeface="Arial"/>
              </a:rPr>
              <a:t>nd  </a:t>
            </a:r>
            <a:r>
              <a:rPr sz="600" b="1" spc="-5" dirty="0">
                <a:latin typeface="Arial"/>
                <a:cs typeface="Arial"/>
              </a:rPr>
              <a:t>System </a:t>
            </a:r>
            <a:r>
              <a:rPr sz="600" b="1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Integration </a:t>
            </a:r>
            <a:r>
              <a:rPr sz="600" b="1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Robert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Saethre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89" name="object 85">
            <a:extLst>
              <a:ext uri="{FF2B5EF4-FFF2-40B4-BE49-F238E27FC236}">
                <a16:creationId xmlns:a16="http://schemas.microsoft.com/office/drawing/2014/main" id="{EEA2AC5E-8DD8-4137-BB87-CCC8DFEE289E}"/>
              </a:ext>
            </a:extLst>
          </p:cNvPr>
          <p:cNvGrpSpPr/>
          <p:nvPr/>
        </p:nvGrpSpPr>
        <p:grpSpPr>
          <a:xfrm>
            <a:off x="5028432" y="2860315"/>
            <a:ext cx="1735455" cy="1282065"/>
            <a:chOff x="4065906" y="3397725"/>
            <a:chExt cx="1735455" cy="1282065"/>
          </a:xfrm>
        </p:grpSpPr>
        <p:sp>
          <p:nvSpPr>
            <p:cNvPr id="90" name="object 86">
              <a:extLst>
                <a:ext uri="{FF2B5EF4-FFF2-40B4-BE49-F238E27FC236}">
                  <a16:creationId xmlns:a16="http://schemas.microsoft.com/office/drawing/2014/main" id="{01B606F0-A22D-4AAE-8CC7-F897C176109B}"/>
                </a:ext>
              </a:extLst>
            </p:cNvPr>
            <p:cNvSpPr/>
            <p:nvPr/>
          </p:nvSpPr>
          <p:spPr>
            <a:xfrm>
              <a:off x="4072256" y="3404075"/>
              <a:ext cx="411480" cy="457200"/>
            </a:xfrm>
            <a:custGeom>
              <a:avLst/>
              <a:gdLst/>
              <a:ahLst/>
              <a:cxnLst/>
              <a:rect l="l" t="t" r="r" b="b"/>
              <a:pathLst>
                <a:path w="411479" h="457200">
                  <a:moveTo>
                    <a:pt x="411437" y="0"/>
                  </a:moveTo>
                  <a:lnTo>
                    <a:pt x="411437" y="114198"/>
                  </a:lnTo>
                  <a:lnTo>
                    <a:pt x="0" y="114198"/>
                  </a:lnTo>
                  <a:lnTo>
                    <a:pt x="0" y="456792"/>
                  </a:lnTo>
                  <a:lnTo>
                    <a:pt x="114198" y="456792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87">
              <a:extLst>
                <a:ext uri="{FF2B5EF4-FFF2-40B4-BE49-F238E27FC236}">
                  <a16:creationId xmlns:a16="http://schemas.microsoft.com/office/drawing/2014/main" id="{B5E83E29-6E7F-4294-8DC1-D0DDE5A45052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110942" y="4219224"/>
              <a:ext cx="690109" cy="460093"/>
            </a:xfrm>
            <a:prstGeom prst="rect">
              <a:avLst/>
            </a:prstGeom>
          </p:spPr>
        </p:pic>
        <p:pic>
          <p:nvPicPr>
            <p:cNvPr id="92" name="object 88">
              <a:extLst>
                <a:ext uri="{FF2B5EF4-FFF2-40B4-BE49-F238E27FC236}">
                  <a16:creationId xmlns:a16="http://schemas.microsoft.com/office/drawing/2014/main" id="{A0246707-8B11-48B4-ABA8-E0079F0F767A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95179" y="4203462"/>
              <a:ext cx="685188" cy="456792"/>
            </a:xfrm>
            <a:prstGeom prst="rect">
              <a:avLst/>
            </a:prstGeom>
          </p:spPr>
        </p:pic>
        <p:sp>
          <p:nvSpPr>
            <p:cNvPr id="93" name="object 89">
              <a:extLst>
                <a:ext uri="{FF2B5EF4-FFF2-40B4-BE49-F238E27FC236}">
                  <a16:creationId xmlns:a16="http://schemas.microsoft.com/office/drawing/2014/main" id="{3FC5AE51-49E1-4222-895D-65D9CE66DD86}"/>
                </a:ext>
              </a:extLst>
            </p:cNvPr>
            <p:cNvSpPr/>
            <p:nvPr/>
          </p:nvSpPr>
          <p:spPr>
            <a:xfrm>
              <a:off x="5095179" y="4203462"/>
              <a:ext cx="685800" cy="457200"/>
            </a:xfrm>
            <a:custGeom>
              <a:avLst/>
              <a:gdLst/>
              <a:ahLst/>
              <a:cxnLst/>
              <a:rect l="l" t="t" r="r" b="b"/>
              <a:pathLst>
                <a:path w="685800" h="457200">
                  <a:moveTo>
                    <a:pt x="0" y="456792"/>
                  </a:moveTo>
                  <a:lnTo>
                    <a:pt x="0" y="0"/>
                  </a:lnTo>
                  <a:lnTo>
                    <a:pt x="685188" y="0"/>
                  </a:lnTo>
                  <a:lnTo>
                    <a:pt x="685188" y="456792"/>
                  </a:lnTo>
                  <a:lnTo>
                    <a:pt x="0" y="456792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0">
            <a:extLst>
              <a:ext uri="{FF2B5EF4-FFF2-40B4-BE49-F238E27FC236}">
                <a16:creationId xmlns:a16="http://schemas.microsoft.com/office/drawing/2014/main" id="{F12BC792-9629-4CF3-A545-1497259F2944}"/>
              </a:ext>
            </a:extLst>
          </p:cNvPr>
          <p:cNvSpPr txBox="1"/>
          <p:nvPr/>
        </p:nvSpPr>
        <p:spPr>
          <a:xfrm>
            <a:off x="6074972" y="3692228"/>
            <a:ext cx="652145" cy="390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 marR="5080" indent="-78105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latin typeface="Arial"/>
                <a:cs typeface="Arial"/>
              </a:rPr>
              <a:t>P.4.5.2</a:t>
            </a:r>
            <a:r>
              <a:rPr sz="600" b="1" spc="-35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Main</a:t>
            </a:r>
            <a:r>
              <a:rPr sz="600" b="1" spc="-3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Ring </a:t>
            </a:r>
            <a:r>
              <a:rPr sz="600" b="1" spc="-155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Dipole</a:t>
            </a:r>
            <a:r>
              <a:rPr sz="600" b="1" spc="-25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XFMR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ts val="715"/>
              </a:lnSpc>
            </a:pPr>
            <a:r>
              <a:rPr sz="600" b="1" spc="-5" dirty="0">
                <a:latin typeface="Arial"/>
                <a:cs typeface="Arial"/>
              </a:rPr>
              <a:t>Upgrade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600" spc="-5" dirty="0">
                <a:latin typeface="Arial"/>
                <a:cs typeface="Arial"/>
              </a:rPr>
              <a:t>Gr</a:t>
            </a:r>
            <a:r>
              <a:rPr sz="600" dirty="0">
                <a:latin typeface="Arial"/>
                <a:cs typeface="Arial"/>
              </a:rPr>
              <a:t>eg</a:t>
            </a:r>
            <a:r>
              <a:rPr sz="600" spc="-5" dirty="0">
                <a:latin typeface="Arial"/>
                <a:cs typeface="Arial"/>
              </a:rPr>
              <a:t> No</a:t>
            </a:r>
            <a:r>
              <a:rPr sz="600" dirty="0">
                <a:latin typeface="Arial"/>
                <a:cs typeface="Arial"/>
              </a:rPr>
              <a:t>r</a:t>
            </a:r>
            <a:r>
              <a:rPr sz="600" spc="-5" dirty="0">
                <a:latin typeface="Arial"/>
                <a:cs typeface="Arial"/>
              </a:rPr>
              <a:t>man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95" name="object 91">
            <a:extLst>
              <a:ext uri="{FF2B5EF4-FFF2-40B4-BE49-F238E27FC236}">
                <a16:creationId xmlns:a16="http://schemas.microsoft.com/office/drawing/2014/main" id="{4A5FD77A-E966-41DC-BF24-984679C5C7CA}"/>
              </a:ext>
            </a:extLst>
          </p:cNvPr>
          <p:cNvGrpSpPr/>
          <p:nvPr/>
        </p:nvGrpSpPr>
        <p:grpSpPr>
          <a:xfrm>
            <a:off x="6056118" y="2860315"/>
            <a:ext cx="807720" cy="1856105"/>
            <a:chOff x="5093592" y="3397725"/>
            <a:chExt cx="807720" cy="1856105"/>
          </a:xfrm>
        </p:grpSpPr>
        <p:sp>
          <p:nvSpPr>
            <p:cNvPr id="96" name="object 92">
              <a:extLst>
                <a:ext uri="{FF2B5EF4-FFF2-40B4-BE49-F238E27FC236}">
                  <a16:creationId xmlns:a16="http://schemas.microsoft.com/office/drawing/2014/main" id="{659506FA-2AF5-457D-AFA6-300CA25DDC2F}"/>
                </a:ext>
              </a:extLst>
            </p:cNvPr>
            <p:cNvSpPr/>
            <p:nvPr/>
          </p:nvSpPr>
          <p:spPr>
            <a:xfrm>
              <a:off x="5597327" y="3404075"/>
              <a:ext cx="297815" cy="1028065"/>
            </a:xfrm>
            <a:custGeom>
              <a:avLst/>
              <a:gdLst/>
              <a:ahLst/>
              <a:cxnLst/>
              <a:rect l="l" t="t" r="r" b="b"/>
              <a:pathLst>
                <a:path w="297814" h="1028064">
                  <a:moveTo>
                    <a:pt x="0" y="0"/>
                  </a:moveTo>
                  <a:lnTo>
                    <a:pt x="0" y="114198"/>
                  </a:lnTo>
                  <a:lnTo>
                    <a:pt x="297239" y="114198"/>
                  </a:lnTo>
                  <a:lnTo>
                    <a:pt x="297239" y="1027782"/>
                  </a:lnTo>
                  <a:lnTo>
                    <a:pt x="183040" y="1027782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3">
              <a:extLst>
                <a:ext uri="{FF2B5EF4-FFF2-40B4-BE49-F238E27FC236}">
                  <a16:creationId xmlns:a16="http://schemas.microsoft.com/office/drawing/2014/main" id="{CE50F35A-A2D2-47BD-BB78-38F4FC6C0FB5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110942" y="4793822"/>
              <a:ext cx="690109" cy="459729"/>
            </a:xfrm>
            <a:prstGeom prst="rect">
              <a:avLst/>
            </a:prstGeom>
          </p:spPr>
        </p:pic>
        <p:pic>
          <p:nvPicPr>
            <p:cNvPr id="98" name="object 94">
              <a:extLst>
                <a:ext uri="{FF2B5EF4-FFF2-40B4-BE49-F238E27FC236}">
                  <a16:creationId xmlns:a16="http://schemas.microsoft.com/office/drawing/2014/main" id="{AEA6AEBF-E572-4A06-AA23-952CBA2708A1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095179" y="4774452"/>
              <a:ext cx="685188" cy="456792"/>
            </a:xfrm>
            <a:prstGeom prst="rect">
              <a:avLst/>
            </a:prstGeom>
          </p:spPr>
        </p:pic>
        <p:sp>
          <p:nvSpPr>
            <p:cNvPr id="99" name="object 95">
              <a:extLst>
                <a:ext uri="{FF2B5EF4-FFF2-40B4-BE49-F238E27FC236}">
                  <a16:creationId xmlns:a16="http://schemas.microsoft.com/office/drawing/2014/main" id="{E50AD058-46F8-43D3-BE58-AD663C01E2AB}"/>
                </a:ext>
              </a:extLst>
            </p:cNvPr>
            <p:cNvSpPr/>
            <p:nvPr/>
          </p:nvSpPr>
          <p:spPr>
            <a:xfrm>
              <a:off x="5095179" y="4774452"/>
              <a:ext cx="685800" cy="457200"/>
            </a:xfrm>
            <a:custGeom>
              <a:avLst/>
              <a:gdLst/>
              <a:ahLst/>
              <a:cxnLst/>
              <a:rect l="l" t="t" r="r" b="b"/>
              <a:pathLst>
                <a:path w="685800" h="457200">
                  <a:moveTo>
                    <a:pt x="0" y="456792"/>
                  </a:moveTo>
                  <a:lnTo>
                    <a:pt x="0" y="0"/>
                  </a:lnTo>
                  <a:lnTo>
                    <a:pt x="685188" y="0"/>
                  </a:lnTo>
                  <a:lnTo>
                    <a:pt x="685188" y="456792"/>
                  </a:lnTo>
                  <a:lnTo>
                    <a:pt x="0" y="456792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96">
            <a:extLst>
              <a:ext uri="{FF2B5EF4-FFF2-40B4-BE49-F238E27FC236}">
                <a16:creationId xmlns:a16="http://schemas.microsoft.com/office/drawing/2014/main" id="{9514D862-0346-47CD-B7C1-36D388A94FD0}"/>
              </a:ext>
            </a:extLst>
          </p:cNvPr>
          <p:cNvSpPr txBox="1"/>
          <p:nvPr/>
        </p:nvSpPr>
        <p:spPr>
          <a:xfrm>
            <a:off x="6081466" y="4263219"/>
            <a:ext cx="638810" cy="390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460" marR="117475" indent="73660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latin typeface="Arial"/>
                <a:cs typeface="Arial"/>
              </a:rPr>
              <a:t>P.4.5.3 </a:t>
            </a:r>
            <a:r>
              <a:rPr sz="600" b="1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RN-0</a:t>
            </a:r>
            <a:r>
              <a:rPr sz="600" b="1" dirty="0">
                <a:latin typeface="Arial"/>
                <a:cs typeface="Arial"/>
              </a:rPr>
              <a:t>3 </a:t>
            </a:r>
            <a:r>
              <a:rPr sz="600" b="1" spc="-5" dirty="0">
                <a:latin typeface="Arial"/>
                <a:cs typeface="Arial"/>
              </a:rPr>
              <a:t>DIW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ts val="715"/>
              </a:lnSpc>
            </a:pPr>
            <a:r>
              <a:rPr sz="600" b="1" spc="-5" dirty="0">
                <a:latin typeface="Arial"/>
                <a:cs typeface="Arial"/>
              </a:rPr>
              <a:t>Cooling</a:t>
            </a:r>
            <a:r>
              <a:rPr sz="600" b="1" spc="-3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Upgrade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600" spc="-5" dirty="0">
                <a:latin typeface="Arial"/>
                <a:cs typeface="Arial"/>
              </a:rPr>
              <a:t>Gr</a:t>
            </a:r>
            <a:r>
              <a:rPr sz="600" dirty="0">
                <a:latin typeface="Arial"/>
                <a:cs typeface="Arial"/>
              </a:rPr>
              <a:t>eg</a:t>
            </a:r>
            <a:r>
              <a:rPr sz="600" spc="-5" dirty="0">
                <a:latin typeface="Arial"/>
                <a:cs typeface="Arial"/>
              </a:rPr>
              <a:t> No</a:t>
            </a:r>
            <a:r>
              <a:rPr sz="600" dirty="0">
                <a:latin typeface="Arial"/>
                <a:cs typeface="Arial"/>
              </a:rPr>
              <a:t>r</a:t>
            </a:r>
            <a:r>
              <a:rPr sz="600" spc="-5" dirty="0">
                <a:latin typeface="Arial"/>
                <a:cs typeface="Arial"/>
              </a:rPr>
              <a:t>man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01" name="object 97">
            <a:extLst>
              <a:ext uri="{FF2B5EF4-FFF2-40B4-BE49-F238E27FC236}">
                <a16:creationId xmlns:a16="http://schemas.microsoft.com/office/drawing/2014/main" id="{6690D9E4-FAD4-43B9-8BBE-0C2056F0A09B}"/>
              </a:ext>
            </a:extLst>
          </p:cNvPr>
          <p:cNvGrpSpPr/>
          <p:nvPr/>
        </p:nvGrpSpPr>
        <p:grpSpPr>
          <a:xfrm>
            <a:off x="6056118" y="2860315"/>
            <a:ext cx="807720" cy="1611630"/>
            <a:chOff x="5093592" y="3397725"/>
            <a:chExt cx="807720" cy="1611630"/>
          </a:xfrm>
        </p:grpSpPr>
        <p:sp>
          <p:nvSpPr>
            <p:cNvPr id="102" name="object 98">
              <a:extLst>
                <a:ext uri="{FF2B5EF4-FFF2-40B4-BE49-F238E27FC236}">
                  <a16:creationId xmlns:a16="http://schemas.microsoft.com/office/drawing/2014/main" id="{00FE89DA-6379-477D-9450-22693387C710}"/>
                </a:ext>
              </a:extLst>
            </p:cNvPr>
            <p:cNvSpPr/>
            <p:nvPr/>
          </p:nvSpPr>
          <p:spPr>
            <a:xfrm>
              <a:off x="5597327" y="3404075"/>
              <a:ext cx="297815" cy="1598930"/>
            </a:xfrm>
            <a:custGeom>
              <a:avLst/>
              <a:gdLst/>
              <a:ahLst/>
              <a:cxnLst/>
              <a:rect l="l" t="t" r="r" b="b"/>
              <a:pathLst>
                <a:path w="297814" h="1598929">
                  <a:moveTo>
                    <a:pt x="0" y="0"/>
                  </a:moveTo>
                  <a:lnTo>
                    <a:pt x="0" y="114198"/>
                  </a:lnTo>
                  <a:lnTo>
                    <a:pt x="297239" y="114198"/>
                  </a:lnTo>
                  <a:lnTo>
                    <a:pt x="297239" y="1598773"/>
                  </a:lnTo>
                  <a:lnTo>
                    <a:pt x="183040" y="1598773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99">
              <a:extLst>
                <a:ext uri="{FF2B5EF4-FFF2-40B4-BE49-F238E27FC236}">
                  <a16:creationId xmlns:a16="http://schemas.microsoft.com/office/drawing/2014/main" id="{3DBF5759-DE1A-41DE-B088-B7006C295E1C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106518" y="3644620"/>
              <a:ext cx="698957" cy="469750"/>
            </a:xfrm>
            <a:prstGeom prst="rect">
              <a:avLst/>
            </a:prstGeom>
          </p:spPr>
        </p:pic>
        <p:pic>
          <p:nvPicPr>
            <p:cNvPr id="104" name="object 100">
              <a:extLst>
                <a:ext uri="{FF2B5EF4-FFF2-40B4-BE49-F238E27FC236}">
                  <a16:creationId xmlns:a16="http://schemas.microsoft.com/office/drawing/2014/main" id="{05334C67-00F2-4313-B549-81A13E4F0451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095179" y="3632471"/>
              <a:ext cx="685188" cy="456792"/>
            </a:xfrm>
            <a:prstGeom prst="rect">
              <a:avLst/>
            </a:prstGeom>
          </p:spPr>
        </p:pic>
        <p:sp>
          <p:nvSpPr>
            <p:cNvPr id="105" name="object 101">
              <a:extLst>
                <a:ext uri="{FF2B5EF4-FFF2-40B4-BE49-F238E27FC236}">
                  <a16:creationId xmlns:a16="http://schemas.microsoft.com/office/drawing/2014/main" id="{073661AC-0188-4860-B952-A7DA5817FC2F}"/>
                </a:ext>
              </a:extLst>
            </p:cNvPr>
            <p:cNvSpPr/>
            <p:nvPr/>
          </p:nvSpPr>
          <p:spPr>
            <a:xfrm>
              <a:off x="5095179" y="3632471"/>
              <a:ext cx="685800" cy="457200"/>
            </a:xfrm>
            <a:custGeom>
              <a:avLst/>
              <a:gdLst/>
              <a:ahLst/>
              <a:cxnLst/>
              <a:rect l="l" t="t" r="r" b="b"/>
              <a:pathLst>
                <a:path w="685800" h="457200">
                  <a:moveTo>
                    <a:pt x="0" y="456792"/>
                  </a:moveTo>
                  <a:lnTo>
                    <a:pt x="0" y="0"/>
                  </a:lnTo>
                  <a:lnTo>
                    <a:pt x="685188" y="0"/>
                  </a:lnTo>
                  <a:lnTo>
                    <a:pt x="685188" y="456792"/>
                  </a:lnTo>
                  <a:lnTo>
                    <a:pt x="0" y="456792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2">
            <a:extLst>
              <a:ext uri="{FF2B5EF4-FFF2-40B4-BE49-F238E27FC236}">
                <a16:creationId xmlns:a16="http://schemas.microsoft.com/office/drawing/2014/main" id="{7F816001-6F10-44A4-B862-2A3B8F2474E0}"/>
              </a:ext>
            </a:extLst>
          </p:cNvPr>
          <p:cNvSpPr txBox="1"/>
          <p:nvPr/>
        </p:nvSpPr>
        <p:spPr>
          <a:xfrm>
            <a:off x="6076593" y="3075073"/>
            <a:ext cx="647700" cy="481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latin typeface="Arial"/>
                <a:cs typeface="Arial"/>
              </a:rPr>
              <a:t>P.4.5.1</a:t>
            </a:r>
            <a:endParaRPr sz="6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600" b="1" spc="-5" dirty="0">
                <a:latin typeface="Arial"/>
                <a:cs typeface="Arial"/>
              </a:rPr>
              <a:t>M</a:t>
            </a:r>
            <a:r>
              <a:rPr sz="600" b="1" dirty="0">
                <a:latin typeface="Arial"/>
                <a:cs typeface="Arial"/>
              </a:rPr>
              <a:t>a</a:t>
            </a:r>
            <a:r>
              <a:rPr sz="600" b="1" spc="-5" dirty="0">
                <a:latin typeface="Arial"/>
                <a:cs typeface="Arial"/>
              </a:rPr>
              <a:t>na</a:t>
            </a:r>
            <a:r>
              <a:rPr sz="600" b="1" dirty="0">
                <a:latin typeface="Arial"/>
                <a:cs typeface="Arial"/>
              </a:rPr>
              <a:t>g</a:t>
            </a:r>
            <a:r>
              <a:rPr sz="600" b="1" spc="-5" dirty="0">
                <a:latin typeface="Arial"/>
                <a:cs typeface="Arial"/>
              </a:rPr>
              <a:t>e</a:t>
            </a:r>
            <a:r>
              <a:rPr sz="600" b="1" dirty="0">
                <a:latin typeface="Arial"/>
                <a:cs typeface="Arial"/>
              </a:rPr>
              <a:t>m</a:t>
            </a:r>
            <a:r>
              <a:rPr sz="600" b="1" spc="-5" dirty="0">
                <a:latin typeface="Arial"/>
                <a:cs typeface="Arial"/>
              </a:rPr>
              <a:t>en</a:t>
            </a:r>
            <a:r>
              <a:rPr sz="600" b="1" dirty="0">
                <a:latin typeface="Arial"/>
                <a:cs typeface="Arial"/>
              </a:rPr>
              <a:t>t </a:t>
            </a:r>
            <a:r>
              <a:rPr sz="600" b="1" spc="-5" dirty="0">
                <a:latin typeface="Arial"/>
                <a:cs typeface="Arial"/>
              </a:rPr>
              <a:t>a</a:t>
            </a:r>
            <a:r>
              <a:rPr sz="600" b="1" dirty="0">
                <a:latin typeface="Arial"/>
                <a:cs typeface="Arial"/>
              </a:rPr>
              <a:t>nd  </a:t>
            </a:r>
            <a:r>
              <a:rPr sz="600" b="1" spc="-5" dirty="0">
                <a:latin typeface="Arial"/>
                <a:cs typeface="Arial"/>
              </a:rPr>
              <a:t>System </a:t>
            </a:r>
            <a:r>
              <a:rPr sz="600" b="1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Integration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ts val="715"/>
              </a:lnSpc>
            </a:pPr>
            <a:r>
              <a:rPr sz="600" spc="-5" dirty="0">
                <a:latin typeface="Arial"/>
                <a:cs typeface="Arial"/>
              </a:rPr>
              <a:t>Gr</a:t>
            </a:r>
            <a:r>
              <a:rPr sz="600" dirty="0">
                <a:latin typeface="Arial"/>
                <a:cs typeface="Arial"/>
              </a:rPr>
              <a:t>eg</a:t>
            </a:r>
            <a:r>
              <a:rPr sz="600" spc="-5" dirty="0">
                <a:latin typeface="Arial"/>
                <a:cs typeface="Arial"/>
              </a:rPr>
              <a:t> No</a:t>
            </a:r>
            <a:r>
              <a:rPr sz="600" dirty="0">
                <a:latin typeface="Arial"/>
                <a:cs typeface="Arial"/>
              </a:rPr>
              <a:t>r</a:t>
            </a:r>
            <a:r>
              <a:rPr sz="600" spc="-5" dirty="0">
                <a:latin typeface="Arial"/>
                <a:cs typeface="Arial"/>
              </a:rPr>
              <a:t>man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07" name="object 103">
            <a:extLst>
              <a:ext uri="{FF2B5EF4-FFF2-40B4-BE49-F238E27FC236}">
                <a16:creationId xmlns:a16="http://schemas.microsoft.com/office/drawing/2014/main" id="{C46712FA-CB95-42C0-A3BB-DE7A73B59620}"/>
              </a:ext>
            </a:extLst>
          </p:cNvPr>
          <p:cNvGrpSpPr/>
          <p:nvPr/>
        </p:nvGrpSpPr>
        <p:grpSpPr>
          <a:xfrm>
            <a:off x="6553503" y="2860315"/>
            <a:ext cx="1239520" cy="1856105"/>
            <a:chOff x="5590977" y="3397725"/>
            <a:chExt cx="1239520" cy="1856105"/>
          </a:xfrm>
        </p:grpSpPr>
        <p:sp>
          <p:nvSpPr>
            <p:cNvPr id="108" name="object 104">
              <a:extLst>
                <a:ext uri="{FF2B5EF4-FFF2-40B4-BE49-F238E27FC236}">
                  <a16:creationId xmlns:a16="http://schemas.microsoft.com/office/drawing/2014/main" id="{1A9BFAF1-6C16-4E61-B944-7DC2431EFBD2}"/>
                </a:ext>
              </a:extLst>
            </p:cNvPr>
            <p:cNvSpPr/>
            <p:nvPr/>
          </p:nvSpPr>
          <p:spPr>
            <a:xfrm>
              <a:off x="5597327" y="3404075"/>
              <a:ext cx="297815" cy="457200"/>
            </a:xfrm>
            <a:custGeom>
              <a:avLst/>
              <a:gdLst/>
              <a:ahLst/>
              <a:cxnLst/>
              <a:rect l="l" t="t" r="r" b="b"/>
              <a:pathLst>
                <a:path w="297814" h="457200">
                  <a:moveTo>
                    <a:pt x="0" y="0"/>
                  </a:moveTo>
                  <a:lnTo>
                    <a:pt x="0" y="114198"/>
                  </a:lnTo>
                  <a:lnTo>
                    <a:pt x="297239" y="114198"/>
                  </a:lnTo>
                  <a:lnTo>
                    <a:pt x="297239" y="456792"/>
                  </a:lnTo>
                  <a:lnTo>
                    <a:pt x="183040" y="456792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5">
              <a:extLst>
                <a:ext uri="{FF2B5EF4-FFF2-40B4-BE49-F238E27FC236}">
                  <a16:creationId xmlns:a16="http://schemas.microsoft.com/office/drawing/2014/main" id="{33F2A2C8-1107-4E3A-BC0F-9097130BBF57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140344" y="4793822"/>
              <a:ext cx="690109" cy="459729"/>
            </a:xfrm>
            <a:prstGeom prst="rect">
              <a:avLst/>
            </a:prstGeom>
          </p:spPr>
        </p:pic>
        <p:pic>
          <p:nvPicPr>
            <p:cNvPr id="110" name="object 106">
              <a:extLst>
                <a:ext uri="{FF2B5EF4-FFF2-40B4-BE49-F238E27FC236}">
                  <a16:creationId xmlns:a16="http://schemas.microsoft.com/office/drawing/2014/main" id="{FFA3F11A-3CC5-4E3F-892F-F799477592B0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22962" y="4774452"/>
              <a:ext cx="685188" cy="456792"/>
            </a:xfrm>
            <a:prstGeom prst="rect">
              <a:avLst/>
            </a:prstGeom>
          </p:spPr>
        </p:pic>
        <p:sp>
          <p:nvSpPr>
            <p:cNvPr id="111" name="object 107">
              <a:extLst>
                <a:ext uri="{FF2B5EF4-FFF2-40B4-BE49-F238E27FC236}">
                  <a16:creationId xmlns:a16="http://schemas.microsoft.com/office/drawing/2014/main" id="{3850DBF3-E6EC-4A91-87FF-89355FE7E5B5}"/>
                </a:ext>
              </a:extLst>
            </p:cNvPr>
            <p:cNvSpPr/>
            <p:nvPr/>
          </p:nvSpPr>
          <p:spPr>
            <a:xfrm>
              <a:off x="6122962" y="4774452"/>
              <a:ext cx="685800" cy="457200"/>
            </a:xfrm>
            <a:custGeom>
              <a:avLst/>
              <a:gdLst/>
              <a:ahLst/>
              <a:cxnLst/>
              <a:rect l="l" t="t" r="r" b="b"/>
              <a:pathLst>
                <a:path w="685800" h="457200">
                  <a:moveTo>
                    <a:pt x="0" y="456792"/>
                  </a:moveTo>
                  <a:lnTo>
                    <a:pt x="0" y="0"/>
                  </a:lnTo>
                  <a:lnTo>
                    <a:pt x="685188" y="0"/>
                  </a:lnTo>
                  <a:lnTo>
                    <a:pt x="685188" y="456792"/>
                  </a:lnTo>
                  <a:lnTo>
                    <a:pt x="0" y="456792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2" name="object 108">
            <a:extLst>
              <a:ext uri="{FF2B5EF4-FFF2-40B4-BE49-F238E27FC236}">
                <a16:creationId xmlns:a16="http://schemas.microsoft.com/office/drawing/2014/main" id="{E2192A09-3390-45BA-9786-FD1933B1BED4}"/>
              </a:ext>
            </a:extLst>
          </p:cNvPr>
          <p:cNvSpPr txBox="1"/>
          <p:nvPr/>
        </p:nvSpPr>
        <p:spPr>
          <a:xfrm>
            <a:off x="7081673" y="4308574"/>
            <a:ext cx="6940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415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latin typeface="Arial"/>
                <a:cs typeface="Arial"/>
              </a:rPr>
              <a:t>P.4.6.3 Personnel </a:t>
            </a:r>
            <a:r>
              <a:rPr sz="600" b="1" spc="-155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P</a:t>
            </a:r>
            <a:r>
              <a:rPr sz="600" b="1" spc="-5" dirty="0">
                <a:latin typeface="Arial"/>
                <a:cs typeface="Arial"/>
              </a:rPr>
              <a:t>r</a:t>
            </a:r>
            <a:r>
              <a:rPr sz="600" b="1" dirty="0">
                <a:latin typeface="Arial"/>
                <a:cs typeface="Arial"/>
              </a:rPr>
              <a:t>o</a:t>
            </a:r>
            <a:r>
              <a:rPr sz="600" b="1" spc="-5" dirty="0">
                <a:latin typeface="Arial"/>
                <a:cs typeface="Arial"/>
              </a:rPr>
              <a:t>te</a:t>
            </a:r>
            <a:r>
              <a:rPr sz="600" b="1" dirty="0">
                <a:latin typeface="Arial"/>
                <a:cs typeface="Arial"/>
              </a:rPr>
              <a:t>c</a:t>
            </a:r>
            <a:r>
              <a:rPr sz="600" b="1" spc="-5" dirty="0">
                <a:latin typeface="Arial"/>
                <a:cs typeface="Arial"/>
              </a:rPr>
              <a:t>tio</a:t>
            </a:r>
            <a:r>
              <a:rPr sz="600" b="1" dirty="0">
                <a:latin typeface="Arial"/>
                <a:cs typeface="Arial"/>
              </a:rPr>
              <a:t>n S</a:t>
            </a:r>
            <a:r>
              <a:rPr sz="600" b="1" spc="-5" dirty="0">
                <a:latin typeface="Arial"/>
                <a:cs typeface="Arial"/>
              </a:rPr>
              <a:t>ys</a:t>
            </a:r>
            <a:r>
              <a:rPr sz="600" b="1" dirty="0">
                <a:latin typeface="Arial"/>
                <a:cs typeface="Arial"/>
              </a:rPr>
              <a:t>t</a:t>
            </a:r>
            <a:r>
              <a:rPr sz="600" b="1" spc="-5" dirty="0">
                <a:latin typeface="Arial"/>
                <a:cs typeface="Arial"/>
              </a:rPr>
              <a:t>em</a:t>
            </a:r>
            <a:endParaRPr sz="600">
              <a:latin typeface="Arial"/>
              <a:cs typeface="Arial"/>
            </a:endParaRPr>
          </a:p>
          <a:p>
            <a:pPr marL="96520">
              <a:lnSpc>
                <a:spcPct val="100000"/>
              </a:lnSpc>
            </a:pPr>
            <a:r>
              <a:rPr sz="600" dirty="0">
                <a:latin typeface="Arial"/>
                <a:cs typeface="Arial"/>
              </a:rPr>
              <a:t>K</a:t>
            </a:r>
            <a:r>
              <a:rPr sz="600" spc="-5" dirty="0">
                <a:latin typeface="Arial"/>
                <a:cs typeface="Arial"/>
              </a:rPr>
              <a:t>ell</a:t>
            </a:r>
            <a:r>
              <a:rPr sz="600" dirty="0">
                <a:latin typeface="Arial"/>
                <a:cs typeface="Arial"/>
              </a:rPr>
              <a:t>y</a:t>
            </a:r>
            <a:r>
              <a:rPr sz="600" spc="-5" dirty="0">
                <a:latin typeface="Arial"/>
                <a:cs typeface="Arial"/>
              </a:rPr>
              <a:t> M</a:t>
            </a:r>
            <a:r>
              <a:rPr sz="600" dirty="0">
                <a:latin typeface="Arial"/>
                <a:cs typeface="Arial"/>
              </a:rPr>
              <a:t>a</a:t>
            </a:r>
            <a:r>
              <a:rPr sz="600" spc="-5" dirty="0">
                <a:latin typeface="Arial"/>
                <a:cs typeface="Arial"/>
              </a:rPr>
              <a:t>hon</a:t>
            </a:r>
            <a:r>
              <a:rPr sz="600" dirty="0">
                <a:latin typeface="Arial"/>
                <a:cs typeface="Arial"/>
              </a:rPr>
              <a:t>ey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13" name="object 110">
            <a:extLst>
              <a:ext uri="{FF2B5EF4-FFF2-40B4-BE49-F238E27FC236}">
                <a16:creationId xmlns:a16="http://schemas.microsoft.com/office/drawing/2014/main" id="{0597DC70-84D0-49E3-B275-8C6B1DAC5D25}"/>
              </a:ext>
            </a:extLst>
          </p:cNvPr>
          <p:cNvGrpSpPr/>
          <p:nvPr/>
        </p:nvGrpSpPr>
        <p:grpSpPr>
          <a:xfrm>
            <a:off x="7083901" y="2860315"/>
            <a:ext cx="807720" cy="2426335"/>
            <a:chOff x="6121375" y="3397725"/>
            <a:chExt cx="807720" cy="2426335"/>
          </a:xfrm>
        </p:grpSpPr>
        <p:sp>
          <p:nvSpPr>
            <p:cNvPr id="114" name="object 111">
              <a:extLst>
                <a:ext uri="{FF2B5EF4-FFF2-40B4-BE49-F238E27FC236}">
                  <a16:creationId xmlns:a16="http://schemas.microsoft.com/office/drawing/2014/main" id="{FD88A494-E88B-46F1-8671-BD0E11EA6B51}"/>
                </a:ext>
              </a:extLst>
            </p:cNvPr>
            <p:cNvSpPr/>
            <p:nvPr/>
          </p:nvSpPr>
          <p:spPr>
            <a:xfrm>
              <a:off x="6625920" y="3404075"/>
              <a:ext cx="296545" cy="1598930"/>
            </a:xfrm>
            <a:custGeom>
              <a:avLst/>
              <a:gdLst/>
              <a:ahLst/>
              <a:cxnLst/>
              <a:rect l="l" t="t" r="r" b="b"/>
              <a:pathLst>
                <a:path w="296545" h="1598929">
                  <a:moveTo>
                    <a:pt x="0" y="0"/>
                  </a:moveTo>
                  <a:lnTo>
                    <a:pt x="0" y="114198"/>
                  </a:lnTo>
                  <a:lnTo>
                    <a:pt x="296429" y="114198"/>
                  </a:lnTo>
                  <a:lnTo>
                    <a:pt x="296429" y="1598773"/>
                  </a:lnTo>
                  <a:lnTo>
                    <a:pt x="182231" y="1598773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2">
              <a:extLst>
                <a:ext uri="{FF2B5EF4-FFF2-40B4-BE49-F238E27FC236}">
                  <a16:creationId xmlns:a16="http://schemas.microsoft.com/office/drawing/2014/main" id="{A9523D5C-303C-4632-BBA5-3BAB6D9B888E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140344" y="5363635"/>
              <a:ext cx="690109" cy="460093"/>
            </a:xfrm>
            <a:prstGeom prst="rect">
              <a:avLst/>
            </a:prstGeom>
          </p:spPr>
        </p:pic>
        <p:pic>
          <p:nvPicPr>
            <p:cNvPr id="116" name="object 113">
              <a:extLst>
                <a:ext uri="{FF2B5EF4-FFF2-40B4-BE49-F238E27FC236}">
                  <a16:creationId xmlns:a16="http://schemas.microsoft.com/office/drawing/2014/main" id="{2690417E-B511-485B-8F4D-E9254425542A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122962" y="5346253"/>
              <a:ext cx="685188" cy="456792"/>
            </a:xfrm>
            <a:prstGeom prst="rect">
              <a:avLst/>
            </a:prstGeom>
          </p:spPr>
        </p:pic>
        <p:sp>
          <p:nvSpPr>
            <p:cNvPr id="117" name="object 114">
              <a:extLst>
                <a:ext uri="{FF2B5EF4-FFF2-40B4-BE49-F238E27FC236}">
                  <a16:creationId xmlns:a16="http://schemas.microsoft.com/office/drawing/2014/main" id="{87EF4381-99F7-42AA-93EC-409689C11D6B}"/>
                </a:ext>
              </a:extLst>
            </p:cNvPr>
            <p:cNvSpPr/>
            <p:nvPr/>
          </p:nvSpPr>
          <p:spPr>
            <a:xfrm>
              <a:off x="6122962" y="5346253"/>
              <a:ext cx="685800" cy="457200"/>
            </a:xfrm>
            <a:custGeom>
              <a:avLst/>
              <a:gdLst/>
              <a:ahLst/>
              <a:cxnLst/>
              <a:rect l="l" t="t" r="r" b="b"/>
              <a:pathLst>
                <a:path w="685800" h="457200">
                  <a:moveTo>
                    <a:pt x="0" y="456792"/>
                  </a:moveTo>
                  <a:lnTo>
                    <a:pt x="0" y="0"/>
                  </a:lnTo>
                  <a:lnTo>
                    <a:pt x="685188" y="0"/>
                  </a:lnTo>
                  <a:lnTo>
                    <a:pt x="685188" y="456792"/>
                  </a:lnTo>
                  <a:lnTo>
                    <a:pt x="0" y="456792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5">
            <a:extLst>
              <a:ext uri="{FF2B5EF4-FFF2-40B4-BE49-F238E27FC236}">
                <a16:creationId xmlns:a16="http://schemas.microsoft.com/office/drawing/2014/main" id="{A16E7395-D692-479B-A9D7-1F2A80AF8014}"/>
              </a:ext>
            </a:extLst>
          </p:cNvPr>
          <p:cNvSpPr txBox="1"/>
          <p:nvPr/>
        </p:nvSpPr>
        <p:spPr>
          <a:xfrm>
            <a:off x="7110871" y="4834209"/>
            <a:ext cx="635000" cy="390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8900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latin typeface="Arial"/>
                <a:cs typeface="Arial"/>
              </a:rPr>
              <a:t>P.4.6.4 Ring </a:t>
            </a:r>
            <a:r>
              <a:rPr sz="600" b="1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I</a:t>
            </a:r>
            <a:r>
              <a:rPr sz="600" b="1" dirty="0">
                <a:latin typeface="Arial"/>
                <a:cs typeface="Arial"/>
              </a:rPr>
              <a:t>n</a:t>
            </a:r>
            <a:r>
              <a:rPr sz="600" b="1" spc="-5" dirty="0">
                <a:latin typeface="Arial"/>
                <a:cs typeface="Arial"/>
              </a:rPr>
              <a:t>jec</a:t>
            </a:r>
            <a:r>
              <a:rPr sz="600" b="1" dirty="0">
                <a:latin typeface="Arial"/>
                <a:cs typeface="Arial"/>
              </a:rPr>
              <a:t>t</a:t>
            </a:r>
            <a:r>
              <a:rPr sz="600" b="1" spc="-5" dirty="0">
                <a:latin typeface="Arial"/>
                <a:cs typeface="Arial"/>
              </a:rPr>
              <a:t>io</a:t>
            </a:r>
            <a:r>
              <a:rPr sz="600" b="1" dirty="0">
                <a:latin typeface="Arial"/>
                <a:cs typeface="Arial"/>
              </a:rPr>
              <a:t>n </a:t>
            </a:r>
            <a:r>
              <a:rPr sz="600" b="1" spc="-5" dirty="0">
                <a:latin typeface="Arial"/>
                <a:cs typeface="Arial"/>
              </a:rPr>
              <a:t>S</a:t>
            </a:r>
            <a:r>
              <a:rPr sz="600" b="1" dirty="0">
                <a:latin typeface="Arial"/>
                <a:cs typeface="Arial"/>
              </a:rPr>
              <a:t>e</a:t>
            </a:r>
            <a:r>
              <a:rPr sz="600" b="1" spc="-5" dirty="0">
                <a:latin typeface="Arial"/>
                <a:cs typeface="Arial"/>
              </a:rPr>
              <a:t>cti</a:t>
            </a:r>
            <a:r>
              <a:rPr sz="600" b="1" dirty="0">
                <a:latin typeface="Arial"/>
                <a:cs typeface="Arial"/>
              </a:rPr>
              <a:t>on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ts val="715"/>
              </a:lnSpc>
            </a:pPr>
            <a:r>
              <a:rPr sz="600" b="1" spc="-5" dirty="0">
                <a:latin typeface="Arial"/>
                <a:cs typeface="Arial"/>
              </a:rPr>
              <a:t>Controls</a:t>
            </a:r>
            <a:endParaRPr sz="600">
              <a:latin typeface="Arial"/>
              <a:cs typeface="Arial"/>
            </a:endParaRPr>
          </a:p>
          <a:p>
            <a:pPr marL="1270" algn="ctr">
              <a:lnSpc>
                <a:spcPts val="715"/>
              </a:lnSpc>
            </a:pPr>
            <a:r>
              <a:rPr sz="600" spc="-5" dirty="0">
                <a:latin typeface="Arial"/>
                <a:cs typeface="Arial"/>
              </a:rPr>
              <a:t>Derrick</a:t>
            </a:r>
            <a:r>
              <a:rPr sz="600" spc="-2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Williams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19" name="object 116">
            <a:extLst>
              <a:ext uri="{FF2B5EF4-FFF2-40B4-BE49-F238E27FC236}">
                <a16:creationId xmlns:a16="http://schemas.microsoft.com/office/drawing/2014/main" id="{2BC3FC3A-EEB5-4961-93F7-6531C7389585}"/>
              </a:ext>
            </a:extLst>
          </p:cNvPr>
          <p:cNvGrpSpPr/>
          <p:nvPr/>
        </p:nvGrpSpPr>
        <p:grpSpPr>
          <a:xfrm>
            <a:off x="7083901" y="2860315"/>
            <a:ext cx="807720" cy="2183765"/>
            <a:chOff x="6121375" y="3397725"/>
            <a:chExt cx="807720" cy="2183765"/>
          </a:xfrm>
        </p:grpSpPr>
        <p:sp>
          <p:nvSpPr>
            <p:cNvPr id="120" name="object 117">
              <a:extLst>
                <a:ext uri="{FF2B5EF4-FFF2-40B4-BE49-F238E27FC236}">
                  <a16:creationId xmlns:a16="http://schemas.microsoft.com/office/drawing/2014/main" id="{BA05EBB3-F3DF-44E2-99F6-2FCB9352737C}"/>
                </a:ext>
              </a:extLst>
            </p:cNvPr>
            <p:cNvSpPr/>
            <p:nvPr/>
          </p:nvSpPr>
          <p:spPr>
            <a:xfrm>
              <a:off x="6625920" y="3404075"/>
              <a:ext cx="296545" cy="2171065"/>
            </a:xfrm>
            <a:custGeom>
              <a:avLst/>
              <a:gdLst/>
              <a:ahLst/>
              <a:cxnLst/>
              <a:rect l="l" t="t" r="r" b="b"/>
              <a:pathLst>
                <a:path w="296545" h="2171065">
                  <a:moveTo>
                    <a:pt x="0" y="0"/>
                  </a:moveTo>
                  <a:lnTo>
                    <a:pt x="0" y="114198"/>
                  </a:lnTo>
                  <a:lnTo>
                    <a:pt x="296429" y="114198"/>
                  </a:lnTo>
                  <a:lnTo>
                    <a:pt x="296429" y="2170574"/>
                  </a:lnTo>
                  <a:lnTo>
                    <a:pt x="182231" y="2170574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18">
              <a:extLst>
                <a:ext uri="{FF2B5EF4-FFF2-40B4-BE49-F238E27FC236}">
                  <a16:creationId xmlns:a16="http://schemas.microsoft.com/office/drawing/2014/main" id="{63E425BC-1682-4D4F-BABF-E490F2DB7DD8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135921" y="4214800"/>
              <a:ext cx="698957" cy="468941"/>
            </a:xfrm>
            <a:prstGeom prst="rect">
              <a:avLst/>
            </a:prstGeom>
          </p:spPr>
        </p:pic>
        <p:pic>
          <p:nvPicPr>
            <p:cNvPr id="122" name="object 119">
              <a:extLst>
                <a:ext uri="{FF2B5EF4-FFF2-40B4-BE49-F238E27FC236}">
                  <a16:creationId xmlns:a16="http://schemas.microsoft.com/office/drawing/2014/main" id="{04C7DB40-362C-4276-A325-AB5BDFB4A16D}"/>
                </a:ext>
              </a:extLst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122962" y="4203462"/>
              <a:ext cx="685188" cy="456792"/>
            </a:xfrm>
            <a:prstGeom prst="rect">
              <a:avLst/>
            </a:prstGeom>
          </p:spPr>
        </p:pic>
        <p:sp>
          <p:nvSpPr>
            <p:cNvPr id="123" name="object 120">
              <a:extLst>
                <a:ext uri="{FF2B5EF4-FFF2-40B4-BE49-F238E27FC236}">
                  <a16:creationId xmlns:a16="http://schemas.microsoft.com/office/drawing/2014/main" id="{87A40B0F-F5B9-4107-9455-A74C26950AA0}"/>
                </a:ext>
              </a:extLst>
            </p:cNvPr>
            <p:cNvSpPr/>
            <p:nvPr/>
          </p:nvSpPr>
          <p:spPr>
            <a:xfrm>
              <a:off x="6122962" y="4203462"/>
              <a:ext cx="685800" cy="457200"/>
            </a:xfrm>
            <a:custGeom>
              <a:avLst/>
              <a:gdLst/>
              <a:ahLst/>
              <a:cxnLst/>
              <a:rect l="l" t="t" r="r" b="b"/>
              <a:pathLst>
                <a:path w="685800" h="457200">
                  <a:moveTo>
                    <a:pt x="0" y="456792"/>
                  </a:moveTo>
                  <a:lnTo>
                    <a:pt x="0" y="0"/>
                  </a:lnTo>
                  <a:lnTo>
                    <a:pt x="685188" y="0"/>
                  </a:lnTo>
                  <a:lnTo>
                    <a:pt x="685188" y="456792"/>
                  </a:lnTo>
                  <a:lnTo>
                    <a:pt x="0" y="456792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4" name="object 121">
            <a:extLst>
              <a:ext uri="{FF2B5EF4-FFF2-40B4-BE49-F238E27FC236}">
                <a16:creationId xmlns:a16="http://schemas.microsoft.com/office/drawing/2014/main" id="{CA45ABB1-F0DE-49D6-BDC5-E63D0B683A3F}"/>
              </a:ext>
            </a:extLst>
          </p:cNvPr>
          <p:cNvSpPr txBox="1"/>
          <p:nvPr/>
        </p:nvSpPr>
        <p:spPr>
          <a:xfrm>
            <a:off x="7180506" y="3692228"/>
            <a:ext cx="495934" cy="390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" marR="5080" indent="-19685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latin typeface="Arial"/>
                <a:cs typeface="Arial"/>
              </a:rPr>
              <a:t>P</a:t>
            </a:r>
            <a:r>
              <a:rPr sz="600" b="1" spc="-5" dirty="0">
                <a:latin typeface="Arial"/>
                <a:cs typeface="Arial"/>
              </a:rPr>
              <a:t>.4.</a:t>
            </a:r>
            <a:r>
              <a:rPr sz="600" b="1" dirty="0">
                <a:latin typeface="Arial"/>
                <a:cs typeface="Arial"/>
              </a:rPr>
              <a:t>6</a:t>
            </a:r>
            <a:r>
              <a:rPr sz="600" b="1" spc="-5" dirty="0">
                <a:latin typeface="Arial"/>
                <a:cs typeface="Arial"/>
              </a:rPr>
              <a:t>.</a:t>
            </a:r>
            <a:r>
              <a:rPr sz="600" b="1" dirty="0">
                <a:latin typeface="Arial"/>
                <a:cs typeface="Arial"/>
              </a:rPr>
              <a:t>2</a:t>
            </a:r>
            <a:r>
              <a:rPr sz="600" b="1" spc="-5" dirty="0">
                <a:latin typeface="Arial"/>
                <a:cs typeface="Arial"/>
              </a:rPr>
              <a:t> Be</a:t>
            </a:r>
            <a:r>
              <a:rPr sz="600" b="1" dirty="0">
                <a:latin typeface="Arial"/>
                <a:cs typeface="Arial"/>
              </a:rPr>
              <a:t>am  </a:t>
            </a:r>
            <a:r>
              <a:rPr sz="600" b="1" spc="-5" dirty="0">
                <a:latin typeface="Arial"/>
                <a:cs typeface="Arial"/>
              </a:rPr>
              <a:t>Power</a:t>
            </a:r>
            <a:r>
              <a:rPr sz="600" b="1" spc="-4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Limit</a:t>
            </a:r>
            <a:endParaRPr sz="600" dirty="0">
              <a:latin typeface="Arial"/>
              <a:cs typeface="Arial"/>
            </a:endParaRPr>
          </a:p>
          <a:p>
            <a:pPr algn="ctr">
              <a:lnSpc>
                <a:spcPts val="715"/>
              </a:lnSpc>
            </a:pPr>
            <a:r>
              <a:rPr sz="600" b="1" spc="-5" dirty="0">
                <a:latin typeface="Arial"/>
                <a:cs typeface="Arial"/>
              </a:rPr>
              <a:t>Systems</a:t>
            </a:r>
            <a:endParaRPr sz="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en-US" sz="600" spc="-5" dirty="0">
                <a:latin typeface="Arial"/>
                <a:cs typeface="Arial"/>
              </a:rPr>
              <a:t>Patrick Bong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125" name="object 122">
            <a:extLst>
              <a:ext uri="{FF2B5EF4-FFF2-40B4-BE49-F238E27FC236}">
                <a16:creationId xmlns:a16="http://schemas.microsoft.com/office/drawing/2014/main" id="{F7CE3CA5-31C9-4E64-BD24-8C285E506789}"/>
              </a:ext>
            </a:extLst>
          </p:cNvPr>
          <p:cNvGrpSpPr/>
          <p:nvPr/>
        </p:nvGrpSpPr>
        <p:grpSpPr>
          <a:xfrm>
            <a:off x="7083901" y="2860315"/>
            <a:ext cx="807720" cy="2996565"/>
            <a:chOff x="6121375" y="3397725"/>
            <a:chExt cx="807720" cy="2996565"/>
          </a:xfrm>
        </p:grpSpPr>
        <p:sp>
          <p:nvSpPr>
            <p:cNvPr id="126" name="object 123">
              <a:extLst>
                <a:ext uri="{FF2B5EF4-FFF2-40B4-BE49-F238E27FC236}">
                  <a16:creationId xmlns:a16="http://schemas.microsoft.com/office/drawing/2014/main" id="{B3D18AE1-B360-41C7-8554-87AA7570B8A4}"/>
                </a:ext>
              </a:extLst>
            </p:cNvPr>
            <p:cNvSpPr/>
            <p:nvPr/>
          </p:nvSpPr>
          <p:spPr>
            <a:xfrm>
              <a:off x="6625920" y="3404075"/>
              <a:ext cx="296545" cy="1028065"/>
            </a:xfrm>
            <a:custGeom>
              <a:avLst/>
              <a:gdLst/>
              <a:ahLst/>
              <a:cxnLst/>
              <a:rect l="l" t="t" r="r" b="b"/>
              <a:pathLst>
                <a:path w="296545" h="1028064">
                  <a:moveTo>
                    <a:pt x="0" y="0"/>
                  </a:moveTo>
                  <a:lnTo>
                    <a:pt x="0" y="114198"/>
                  </a:lnTo>
                  <a:lnTo>
                    <a:pt x="296429" y="114198"/>
                  </a:lnTo>
                  <a:lnTo>
                    <a:pt x="296429" y="1027782"/>
                  </a:lnTo>
                  <a:lnTo>
                    <a:pt x="182231" y="1027782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4">
              <a:extLst>
                <a:ext uri="{FF2B5EF4-FFF2-40B4-BE49-F238E27FC236}">
                  <a16:creationId xmlns:a16="http://schemas.microsoft.com/office/drawing/2014/main" id="{AB30BFCA-C9AB-4F9E-9C0A-49611F0AC554}"/>
                </a:ext>
              </a:extLst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140344" y="5933014"/>
              <a:ext cx="690109" cy="460887"/>
            </a:xfrm>
            <a:prstGeom prst="rect">
              <a:avLst/>
            </a:prstGeom>
          </p:spPr>
        </p:pic>
        <p:pic>
          <p:nvPicPr>
            <p:cNvPr id="128" name="object 125">
              <a:extLst>
                <a:ext uri="{FF2B5EF4-FFF2-40B4-BE49-F238E27FC236}">
                  <a16:creationId xmlns:a16="http://schemas.microsoft.com/office/drawing/2014/main" id="{35E04485-FA79-426D-A6C8-7B157F9F2F2A}"/>
                </a:ext>
              </a:extLst>
            </p:cNvPr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122962" y="5917243"/>
              <a:ext cx="685188" cy="456792"/>
            </a:xfrm>
            <a:prstGeom prst="rect">
              <a:avLst/>
            </a:prstGeom>
          </p:spPr>
        </p:pic>
        <p:sp>
          <p:nvSpPr>
            <p:cNvPr id="129" name="object 126">
              <a:extLst>
                <a:ext uri="{FF2B5EF4-FFF2-40B4-BE49-F238E27FC236}">
                  <a16:creationId xmlns:a16="http://schemas.microsoft.com/office/drawing/2014/main" id="{E439E13A-9658-4617-B3A2-5FB8416EEC00}"/>
                </a:ext>
              </a:extLst>
            </p:cNvPr>
            <p:cNvSpPr/>
            <p:nvPr/>
          </p:nvSpPr>
          <p:spPr>
            <a:xfrm>
              <a:off x="6122962" y="5917243"/>
              <a:ext cx="685800" cy="457200"/>
            </a:xfrm>
            <a:custGeom>
              <a:avLst/>
              <a:gdLst/>
              <a:ahLst/>
              <a:cxnLst/>
              <a:rect l="l" t="t" r="r" b="b"/>
              <a:pathLst>
                <a:path w="685800" h="457200">
                  <a:moveTo>
                    <a:pt x="0" y="456792"/>
                  </a:moveTo>
                  <a:lnTo>
                    <a:pt x="0" y="0"/>
                  </a:lnTo>
                  <a:lnTo>
                    <a:pt x="685188" y="0"/>
                  </a:lnTo>
                  <a:lnTo>
                    <a:pt x="685188" y="456792"/>
                  </a:lnTo>
                  <a:lnTo>
                    <a:pt x="0" y="456792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0" name="object 127">
            <a:extLst>
              <a:ext uri="{FF2B5EF4-FFF2-40B4-BE49-F238E27FC236}">
                <a16:creationId xmlns:a16="http://schemas.microsoft.com/office/drawing/2014/main" id="{B84CC446-AE2A-4397-969B-7F5ABD604778}"/>
              </a:ext>
            </a:extLst>
          </p:cNvPr>
          <p:cNvSpPr txBox="1"/>
          <p:nvPr/>
        </p:nvSpPr>
        <p:spPr>
          <a:xfrm>
            <a:off x="7081713" y="5405200"/>
            <a:ext cx="6940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8110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latin typeface="Arial"/>
                <a:cs typeface="Arial"/>
              </a:rPr>
              <a:t>P.4.6.5 Ring </a:t>
            </a:r>
            <a:r>
              <a:rPr sz="600" b="1" dirty="0">
                <a:latin typeface="Arial"/>
                <a:cs typeface="Arial"/>
              </a:rPr>
              <a:t> E</a:t>
            </a:r>
            <a:r>
              <a:rPr sz="600" b="1" spc="-5" dirty="0">
                <a:latin typeface="Arial"/>
                <a:cs typeface="Arial"/>
              </a:rPr>
              <a:t>xt</a:t>
            </a:r>
            <a:r>
              <a:rPr sz="600" b="1" dirty="0">
                <a:latin typeface="Arial"/>
                <a:cs typeface="Arial"/>
              </a:rPr>
              <a:t>r</a:t>
            </a:r>
            <a:r>
              <a:rPr sz="600" b="1" spc="-5" dirty="0">
                <a:latin typeface="Arial"/>
                <a:cs typeface="Arial"/>
              </a:rPr>
              <a:t>ac</a:t>
            </a:r>
            <a:r>
              <a:rPr sz="600" b="1" dirty="0">
                <a:latin typeface="Arial"/>
                <a:cs typeface="Arial"/>
              </a:rPr>
              <a:t>t</a:t>
            </a:r>
            <a:r>
              <a:rPr sz="600" b="1" spc="-5" dirty="0">
                <a:latin typeface="Arial"/>
                <a:cs typeface="Arial"/>
              </a:rPr>
              <a:t>io</a:t>
            </a:r>
            <a:r>
              <a:rPr sz="600" b="1" dirty="0">
                <a:latin typeface="Arial"/>
                <a:cs typeface="Arial"/>
              </a:rPr>
              <a:t>n S</a:t>
            </a:r>
            <a:r>
              <a:rPr sz="600" b="1" spc="-5" dirty="0">
                <a:latin typeface="Arial"/>
                <a:cs typeface="Arial"/>
              </a:rPr>
              <a:t>ec</a:t>
            </a:r>
            <a:r>
              <a:rPr sz="600" b="1" dirty="0">
                <a:latin typeface="Arial"/>
                <a:cs typeface="Arial"/>
              </a:rPr>
              <a:t>t</a:t>
            </a:r>
            <a:r>
              <a:rPr sz="600" b="1" spc="-5" dirty="0">
                <a:latin typeface="Arial"/>
                <a:cs typeface="Arial"/>
              </a:rPr>
              <a:t>ion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600" b="1" spc="-5" dirty="0">
                <a:latin typeface="Arial"/>
                <a:cs typeface="Arial"/>
              </a:rPr>
              <a:t>Controls</a:t>
            </a:r>
            <a:endParaRPr sz="6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600" spc="-5" dirty="0">
                <a:latin typeface="Arial"/>
                <a:cs typeface="Arial"/>
              </a:rPr>
              <a:t>Derrick</a:t>
            </a:r>
            <a:r>
              <a:rPr sz="600" spc="-2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Williams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31" name="object 128">
            <a:extLst>
              <a:ext uri="{FF2B5EF4-FFF2-40B4-BE49-F238E27FC236}">
                <a16:creationId xmlns:a16="http://schemas.microsoft.com/office/drawing/2014/main" id="{132E0094-A670-45E4-8509-B07CA08859F4}"/>
              </a:ext>
            </a:extLst>
          </p:cNvPr>
          <p:cNvGrpSpPr/>
          <p:nvPr/>
        </p:nvGrpSpPr>
        <p:grpSpPr>
          <a:xfrm>
            <a:off x="7083901" y="2860315"/>
            <a:ext cx="807720" cy="2754630"/>
            <a:chOff x="6121375" y="3397725"/>
            <a:chExt cx="807720" cy="2754630"/>
          </a:xfrm>
        </p:grpSpPr>
        <p:sp>
          <p:nvSpPr>
            <p:cNvPr id="132" name="object 129">
              <a:extLst>
                <a:ext uri="{FF2B5EF4-FFF2-40B4-BE49-F238E27FC236}">
                  <a16:creationId xmlns:a16="http://schemas.microsoft.com/office/drawing/2014/main" id="{D9CF9115-7655-44EF-AE0F-AC6E78F1F77C}"/>
                </a:ext>
              </a:extLst>
            </p:cNvPr>
            <p:cNvSpPr/>
            <p:nvPr/>
          </p:nvSpPr>
          <p:spPr>
            <a:xfrm>
              <a:off x="6625920" y="3404075"/>
              <a:ext cx="296545" cy="2741930"/>
            </a:xfrm>
            <a:custGeom>
              <a:avLst/>
              <a:gdLst/>
              <a:ahLst/>
              <a:cxnLst/>
              <a:rect l="l" t="t" r="r" b="b"/>
              <a:pathLst>
                <a:path w="296545" h="2741929">
                  <a:moveTo>
                    <a:pt x="0" y="0"/>
                  </a:moveTo>
                  <a:lnTo>
                    <a:pt x="0" y="114198"/>
                  </a:lnTo>
                  <a:lnTo>
                    <a:pt x="296429" y="114198"/>
                  </a:lnTo>
                  <a:lnTo>
                    <a:pt x="296429" y="2741564"/>
                  </a:lnTo>
                  <a:lnTo>
                    <a:pt x="182231" y="2741564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0">
              <a:extLst>
                <a:ext uri="{FF2B5EF4-FFF2-40B4-BE49-F238E27FC236}">
                  <a16:creationId xmlns:a16="http://schemas.microsoft.com/office/drawing/2014/main" id="{D639557B-1232-435F-88AE-112280BEB267}"/>
                </a:ext>
              </a:extLst>
            </p:cNvPr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135921" y="3644620"/>
              <a:ext cx="698957" cy="469750"/>
            </a:xfrm>
            <a:prstGeom prst="rect">
              <a:avLst/>
            </a:prstGeom>
          </p:spPr>
        </p:pic>
        <p:pic>
          <p:nvPicPr>
            <p:cNvPr id="134" name="object 131">
              <a:extLst>
                <a:ext uri="{FF2B5EF4-FFF2-40B4-BE49-F238E27FC236}">
                  <a16:creationId xmlns:a16="http://schemas.microsoft.com/office/drawing/2014/main" id="{684D3356-7DA2-4C22-8231-B0B9AA0B995F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122962" y="3632471"/>
              <a:ext cx="685188" cy="456792"/>
            </a:xfrm>
            <a:prstGeom prst="rect">
              <a:avLst/>
            </a:prstGeom>
          </p:spPr>
        </p:pic>
        <p:sp>
          <p:nvSpPr>
            <p:cNvPr id="135" name="object 132">
              <a:extLst>
                <a:ext uri="{FF2B5EF4-FFF2-40B4-BE49-F238E27FC236}">
                  <a16:creationId xmlns:a16="http://schemas.microsoft.com/office/drawing/2014/main" id="{94A77967-4C66-4BF6-BC1A-4E55C3B1CBB2}"/>
                </a:ext>
              </a:extLst>
            </p:cNvPr>
            <p:cNvSpPr/>
            <p:nvPr/>
          </p:nvSpPr>
          <p:spPr>
            <a:xfrm>
              <a:off x="6122962" y="3632471"/>
              <a:ext cx="685800" cy="457200"/>
            </a:xfrm>
            <a:custGeom>
              <a:avLst/>
              <a:gdLst/>
              <a:ahLst/>
              <a:cxnLst/>
              <a:rect l="l" t="t" r="r" b="b"/>
              <a:pathLst>
                <a:path w="685800" h="457200">
                  <a:moveTo>
                    <a:pt x="0" y="456792"/>
                  </a:moveTo>
                  <a:lnTo>
                    <a:pt x="0" y="0"/>
                  </a:lnTo>
                  <a:lnTo>
                    <a:pt x="685188" y="0"/>
                  </a:lnTo>
                  <a:lnTo>
                    <a:pt x="685188" y="456792"/>
                  </a:lnTo>
                  <a:lnTo>
                    <a:pt x="0" y="456792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6" name="object 133">
            <a:extLst>
              <a:ext uri="{FF2B5EF4-FFF2-40B4-BE49-F238E27FC236}">
                <a16:creationId xmlns:a16="http://schemas.microsoft.com/office/drawing/2014/main" id="{1048977E-36FF-4E1D-A5A5-E00BD8B147E5}"/>
              </a:ext>
            </a:extLst>
          </p:cNvPr>
          <p:cNvSpPr txBox="1"/>
          <p:nvPr/>
        </p:nvSpPr>
        <p:spPr>
          <a:xfrm>
            <a:off x="7105187" y="3075073"/>
            <a:ext cx="648335" cy="481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latin typeface="Arial"/>
                <a:cs typeface="Arial"/>
              </a:rPr>
              <a:t>P.4.6.1</a:t>
            </a:r>
            <a:endParaRPr sz="6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600" b="1" spc="-5" dirty="0">
                <a:latin typeface="Arial"/>
                <a:cs typeface="Arial"/>
              </a:rPr>
              <a:t>M</a:t>
            </a:r>
            <a:r>
              <a:rPr sz="600" b="1" dirty="0">
                <a:latin typeface="Arial"/>
                <a:cs typeface="Arial"/>
              </a:rPr>
              <a:t>a</a:t>
            </a:r>
            <a:r>
              <a:rPr sz="600" b="1" spc="-5" dirty="0">
                <a:latin typeface="Arial"/>
                <a:cs typeface="Arial"/>
              </a:rPr>
              <a:t>na</a:t>
            </a:r>
            <a:r>
              <a:rPr sz="600" b="1" dirty="0">
                <a:latin typeface="Arial"/>
                <a:cs typeface="Arial"/>
              </a:rPr>
              <a:t>g</a:t>
            </a:r>
            <a:r>
              <a:rPr sz="600" b="1" spc="-5" dirty="0">
                <a:latin typeface="Arial"/>
                <a:cs typeface="Arial"/>
              </a:rPr>
              <a:t>e</a:t>
            </a:r>
            <a:r>
              <a:rPr sz="600" b="1" dirty="0">
                <a:latin typeface="Arial"/>
                <a:cs typeface="Arial"/>
              </a:rPr>
              <a:t>m</a:t>
            </a:r>
            <a:r>
              <a:rPr sz="600" b="1" spc="-5" dirty="0">
                <a:latin typeface="Arial"/>
                <a:cs typeface="Arial"/>
              </a:rPr>
              <a:t>en</a:t>
            </a:r>
            <a:r>
              <a:rPr sz="600" b="1" dirty="0">
                <a:latin typeface="Arial"/>
                <a:cs typeface="Arial"/>
              </a:rPr>
              <a:t>t </a:t>
            </a:r>
            <a:r>
              <a:rPr sz="600" b="1" spc="-5" dirty="0">
                <a:latin typeface="Arial"/>
                <a:cs typeface="Arial"/>
              </a:rPr>
              <a:t>a</a:t>
            </a:r>
            <a:r>
              <a:rPr sz="600" b="1" dirty="0">
                <a:latin typeface="Arial"/>
                <a:cs typeface="Arial"/>
              </a:rPr>
              <a:t>nd  </a:t>
            </a:r>
            <a:r>
              <a:rPr sz="600" b="1" spc="-5" dirty="0">
                <a:latin typeface="Arial"/>
                <a:cs typeface="Arial"/>
              </a:rPr>
              <a:t>System </a:t>
            </a:r>
            <a:r>
              <a:rPr sz="600" b="1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Integration </a:t>
            </a:r>
            <a:r>
              <a:rPr sz="600" b="1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Derrick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Williams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37" name="object 134">
            <a:extLst>
              <a:ext uri="{FF2B5EF4-FFF2-40B4-BE49-F238E27FC236}">
                <a16:creationId xmlns:a16="http://schemas.microsoft.com/office/drawing/2014/main" id="{5B4E94D4-084B-4C94-B014-A4AD3A5E89A4}"/>
              </a:ext>
            </a:extLst>
          </p:cNvPr>
          <p:cNvGrpSpPr/>
          <p:nvPr/>
        </p:nvGrpSpPr>
        <p:grpSpPr>
          <a:xfrm>
            <a:off x="7582096" y="2860315"/>
            <a:ext cx="1240155" cy="712470"/>
            <a:chOff x="6619570" y="3397725"/>
            <a:chExt cx="1240155" cy="712470"/>
          </a:xfrm>
        </p:grpSpPr>
        <p:sp>
          <p:nvSpPr>
            <p:cNvPr id="138" name="object 135">
              <a:extLst>
                <a:ext uri="{FF2B5EF4-FFF2-40B4-BE49-F238E27FC236}">
                  <a16:creationId xmlns:a16="http://schemas.microsoft.com/office/drawing/2014/main" id="{B898FB31-AD0B-43C7-84B6-0A921E71AC70}"/>
                </a:ext>
              </a:extLst>
            </p:cNvPr>
            <p:cNvSpPr/>
            <p:nvPr/>
          </p:nvSpPr>
          <p:spPr>
            <a:xfrm>
              <a:off x="6625920" y="3404075"/>
              <a:ext cx="296545" cy="457200"/>
            </a:xfrm>
            <a:custGeom>
              <a:avLst/>
              <a:gdLst/>
              <a:ahLst/>
              <a:cxnLst/>
              <a:rect l="l" t="t" r="r" b="b"/>
              <a:pathLst>
                <a:path w="296545" h="457200">
                  <a:moveTo>
                    <a:pt x="0" y="0"/>
                  </a:moveTo>
                  <a:lnTo>
                    <a:pt x="0" y="114198"/>
                  </a:lnTo>
                  <a:lnTo>
                    <a:pt x="296429" y="114198"/>
                  </a:lnTo>
                  <a:lnTo>
                    <a:pt x="296429" y="456792"/>
                  </a:lnTo>
                  <a:lnTo>
                    <a:pt x="182231" y="456792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" name="object 136">
              <a:extLst>
                <a:ext uri="{FF2B5EF4-FFF2-40B4-BE49-F238E27FC236}">
                  <a16:creationId xmlns:a16="http://schemas.microsoft.com/office/drawing/2014/main" id="{F553ED63-AF6D-45FD-B917-C450B0F8A03B}"/>
                </a:ext>
              </a:extLst>
            </p:cNvPr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169312" y="3649051"/>
              <a:ext cx="690109" cy="460887"/>
            </a:xfrm>
            <a:prstGeom prst="rect">
              <a:avLst/>
            </a:prstGeom>
          </p:spPr>
        </p:pic>
        <p:pic>
          <p:nvPicPr>
            <p:cNvPr id="140" name="object 137">
              <a:extLst>
                <a:ext uri="{FF2B5EF4-FFF2-40B4-BE49-F238E27FC236}">
                  <a16:creationId xmlns:a16="http://schemas.microsoft.com/office/drawing/2014/main" id="{56356730-A76E-4B8C-8C00-958AB7F8AF54}"/>
                </a:ext>
              </a:extLst>
            </p:cNvPr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150745" y="3632471"/>
              <a:ext cx="685188" cy="456792"/>
            </a:xfrm>
            <a:prstGeom prst="rect">
              <a:avLst/>
            </a:prstGeom>
          </p:spPr>
        </p:pic>
        <p:sp>
          <p:nvSpPr>
            <p:cNvPr id="141" name="object 138">
              <a:extLst>
                <a:ext uri="{FF2B5EF4-FFF2-40B4-BE49-F238E27FC236}">
                  <a16:creationId xmlns:a16="http://schemas.microsoft.com/office/drawing/2014/main" id="{760B6B43-254D-4083-BB0F-8385B2102435}"/>
                </a:ext>
              </a:extLst>
            </p:cNvPr>
            <p:cNvSpPr/>
            <p:nvPr/>
          </p:nvSpPr>
          <p:spPr>
            <a:xfrm>
              <a:off x="7150745" y="3632471"/>
              <a:ext cx="685800" cy="457200"/>
            </a:xfrm>
            <a:custGeom>
              <a:avLst/>
              <a:gdLst/>
              <a:ahLst/>
              <a:cxnLst/>
              <a:rect l="l" t="t" r="r" b="b"/>
              <a:pathLst>
                <a:path w="685800" h="457200">
                  <a:moveTo>
                    <a:pt x="0" y="456792"/>
                  </a:moveTo>
                  <a:lnTo>
                    <a:pt x="0" y="0"/>
                  </a:lnTo>
                  <a:lnTo>
                    <a:pt x="685188" y="0"/>
                  </a:lnTo>
                  <a:lnTo>
                    <a:pt x="685188" y="456792"/>
                  </a:lnTo>
                  <a:lnTo>
                    <a:pt x="0" y="456792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2" name="object 139">
            <a:extLst>
              <a:ext uri="{FF2B5EF4-FFF2-40B4-BE49-F238E27FC236}">
                <a16:creationId xmlns:a16="http://schemas.microsoft.com/office/drawing/2014/main" id="{A0EF3C0C-5AC7-42E0-9072-EE9FFA793B48}"/>
              </a:ext>
            </a:extLst>
          </p:cNvPr>
          <p:cNvSpPr txBox="1"/>
          <p:nvPr/>
        </p:nvSpPr>
        <p:spPr>
          <a:xfrm>
            <a:off x="8115959" y="3120428"/>
            <a:ext cx="6813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3510" marR="5080" indent="-131445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latin typeface="Arial"/>
                <a:cs typeface="Arial"/>
              </a:rPr>
              <a:t>P.4.7.2</a:t>
            </a:r>
            <a:r>
              <a:rPr sz="600" b="1" spc="-4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RTBT</a:t>
            </a:r>
            <a:r>
              <a:rPr sz="600" b="1" spc="-3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Stub </a:t>
            </a:r>
            <a:r>
              <a:rPr sz="600" b="1" spc="-15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Temporary </a:t>
            </a:r>
            <a:r>
              <a:rPr sz="600" b="1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Shielding</a:t>
            </a:r>
            <a:endParaRPr sz="600">
              <a:latin typeface="Arial"/>
              <a:cs typeface="Arial"/>
            </a:endParaRPr>
          </a:p>
          <a:p>
            <a:pPr marL="149860">
              <a:lnSpc>
                <a:spcPct val="100000"/>
              </a:lnSpc>
            </a:pPr>
            <a:r>
              <a:rPr sz="600" spc="-5" dirty="0">
                <a:latin typeface="Arial"/>
                <a:cs typeface="Arial"/>
              </a:rPr>
              <a:t>Nic</a:t>
            </a:r>
            <a:r>
              <a:rPr sz="600" dirty="0">
                <a:latin typeface="Arial"/>
                <a:cs typeface="Arial"/>
              </a:rPr>
              <a:t>k</a:t>
            </a:r>
            <a:r>
              <a:rPr sz="600" spc="-5" dirty="0">
                <a:latin typeface="Arial"/>
                <a:cs typeface="Arial"/>
              </a:rPr>
              <a:t> Evans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43" name="object 140">
            <a:extLst>
              <a:ext uri="{FF2B5EF4-FFF2-40B4-BE49-F238E27FC236}">
                <a16:creationId xmlns:a16="http://schemas.microsoft.com/office/drawing/2014/main" id="{2A0A8AD8-AB8A-4C97-9D57-EFD03F7909D6}"/>
              </a:ext>
            </a:extLst>
          </p:cNvPr>
          <p:cNvGrpSpPr/>
          <p:nvPr/>
        </p:nvGrpSpPr>
        <p:grpSpPr>
          <a:xfrm>
            <a:off x="8111684" y="2860315"/>
            <a:ext cx="808355" cy="1282065"/>
            <a:chOff x="7149158" y="3397725"/>
            <a:chExt cx="808355" cy="1282065"/>
          </a:xfrm>
        </p:grpSpPr>
        <p:sp>
          <p:nvSpPr>
            <p:cNvPr id="144" name="object 141">
              <a:extLst>
                <a:ext uri="{FF2B5EF4-FFF2-40B4-BE49-F238E27FC236}">
                  <a16:creationId xmlns:a16="http://schemas.microsoft.com/office/drawing/2014/main" id="{BA34B283-9343-4D40-941C-C1C1D95898DB}"/>
                </a:ext>
              </a:extLst>
            </p:cNvPr>
            <p:cNvSpPr/>
            <p:nvPr/>
          </p:nvSpPr>
          <p:spPr>
            <a:xfrm>
              <a:off x="7653703" y="3404075"/>
              <a:ext cx="297815" cy="457200"/>
            </a:xfrm>
            <a:custGeom>
              <a:avLst/>
              <a:gdLst/>
              <a:ahLst/>
              <a:cxnLst/>
              <a:rect l="l" t="t" r="r" b="b"/>
              <a:pathLst>
                <a:path w="297815" h="457200">
                  <a:moveTo>
                    <a:pt x="0" y="0"/>
                  </a:moveTo>
                  <a:lnTo>
                    <a:pt x="0" y="114198"/>
                  </a:lnTo>
                  <a:lnTo>
                    <a:pt x="297239" y="114198"/>
                  </a:lnTo>
                  <a:lnTo>
                    <a:pt x="297239" y="456792"/>
                  </a:lnTo>
                  <a:lnTo>
                    <a:pt x="182231" y="456792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142">
              <a:extLst>
                <a:ext uri="{FF2B5EF4-FFF2-40B4-BE49-F238E27FC236}">
                  <a16:creationId xmlns:a16="http://schemas.microsoft.com/office/drawing/2014/main" id="{7278A152-B0A4-46BD-A95E-A78E2EF9AD4C}"/>
                </a:ext>
              </a:extLst>
            </p:cNvPr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169312" y="4219224"/>
              <a:ext cx="690109" cy="460093"/>
            </a:xfrm>
            <a:prstGeom prst="rect">
              <a:avLst/>
            </a:prstGeom>
          </p:spPr>
        </p:pic>
        <p:pic>
          <p:nvPicPr>
            <p:cNvPr id="146" name="object 143">
              <a:extLst>
                <a:ext uri="{FF2B5EF4-FFF2-40B4-BE49-F238E27FC236}">
                  <a16:creationId xmlns:a16="http://schemas.microsoft.com/office/drawing/2014/main" id="{BDC42623-23E8-46DB-A794-3A392D38D44C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150745" y="4203462"/>
              <a:ext cx="685188" cy="456792"/>
            </a:xfrm>
            <a:prstGeom prst="rect">
              <a:avLst/>
            </a:prstGeom>
          </p:spPr>
        </p:pic>
        <p:sp>
          <p:nvSpPr>
            <p:cNvPr id="147" name="object 144">
              <a:extLst>
                <a:ext uri="{FF2B5EF4-FFF2-40B4-BE49-F238E27FC236}">
                  <a16:creationId xmlns:a16="http://schemas.microsoft.com/office/drawing/2014/main" id="{E605CA20-7EEF-44E1-AE3B-3A129DBE8F0C}"/>
                </a:ext>
              </a:extLst>
            </p:cNvPr>
            <p:cNvSpPr/>
            <p:nvPr/>
          </p:nvSpPr>
          <p:spPr>
            <a:xfrm>
              <a:off x="7150745" y="4203462"/>
              <a:ext cx="685800" cy="457200"/>
            </a:xfrm>
            <a:custGeom>
              <a:avLst/>
              <a:gdLst/>
              <a:ahLst/>
              <a:cxnLst/>
              <a:rect l="l" t="t" r="r" b="b"/>
              <a:pathLst>
                <a:path w="685800" h="457200">
                  <a:moveTo>
                    <a:pt x="0" y="456792"/>
                  </a:moveTo>
                  <a:lnTo>
                    <a:pt x="0" y="0"/>
                  </a:lnTo>
                  <a:lnTo>
                    <a:pt x="685188" y="0"/>
                  </a:lnTo>
                  <a:lnTo>
                    <a:pt x="685188" y="456792"/>
                  </a:lnTo>
                  <a:lnTo>
                    <a:pt x="0" y="456792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8" name="object 145">
            <a:extLst>
              <a:ext uri="{FF2B5EF4-FFF2-40B4-BE49-F238E27FC236}">
                <a16:creationId xmlns:a16="http://schemas.microsoft.com/office/drawing/2014/main" id="{4342633E-7BAB-4FAC-A7F8-534DA234EFB2}"/>
              </a:ext>
            </a:extLst>
          </p:cNvPr>
          <p:cNvSpPr txBox="1"/>
          <p:nvPr/>
        </p:nvSpPr>
        <p:spPr>
          <a:xfrm>
            <a:off x="8115959" y="3692228"/>
            <a:ext cx="681355" cy="390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620" marR="5080" indent="-122555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latin typeface="Arial"/>
                <a:cs typeface="Arial"/>
              </a:rPr>
              <a:t>P.4.7.3</a:t>
            </a:r>
            <a:r>
              <a:rPr sz="600" b="1" spc="-4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RTBT</a:t>
            </a:r>
            <a:r>
              <a:rPr sz="600" b="1" spc="-3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Stub </a:t>
            </a:r>
            <a:r>
              <a:rPr sz="600" b="1" spc="-15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Earth Berm </a:t>
            </a:r>
            <a:r>
              <a:rPr sz="600" b="1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Shielding</a:t>
            </a:r>
            <a:endParaRPr sz="600">
              <a:latin typeface="Arial"/>
              <a:cs typeface="Arial"/>
            </a:endParaRPr>
          </a:p>
          <a:p>
            <a:pPr marL="149860">
              <a:lnSpc>
                <a:spcPts val="715"/>
              </a:lnSpc>
            </a:pPr>
            <a:r>
              <a:rPr sz="600" spc="-5" dirty="0">
                <a:latin typeface="Arial"/>
                <a:cs typeface="Arial"/>
              </a:rPr>
              <a:t>Nic</a:t>
            </a:r>
            <a:r>
              <a:rPr sz="600" dirty="0">
                <a:latin typeface="Arial"/>
                <a:cs typeface="Arial"/>
              </a:rPr>
              <a:t>k</a:t>
            </a:r>
            <a:r>
              <a:rPr sz="600" spc="-5" dirty="0">
                <a:latin typeface="Arial"/>
                <a:cs typeface="Arial"/>
              </a:rPr>
              <a:t> Evans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49" name="object 146">
            <a:extLst>
              <a:ext uri="{FF2B5EF4-FFF2-40B4-BE49-F238E27FC236}">
                <a16:creationId xmlns:a16="http://schemas.microsoft.com/office/drawing/2014/main" id="{C5E1BDA8-7405-41EF-B426-52DDDE8EB5C8}"/>
              </a:ext>
            </a:extLst>
          </p:cNvPr>
          <p:cNvGrpSpPr/>
          <p:nvPr/>
        </p:nvGrpSpPr>
        <p:grpSpPr>
          <a:xfrm>
            <a:off x="8609879" y="2860315"/>
            <a:ext cx="1400810" cy="1040765"/>
            <a:chOff x="7647353" y="3397725"/>
            <a:chExt cx="1400810" cy="1040765"/>
          </a:xfrm>
        </p:grpSpPr>
        <p:sp>
          <p:nvSpPr>
            <p:cNvPr id="150" name="object 147">
              <a:extLst>
                <a:ext uri="{FF2B5EF4-FFF2-40B4-BE49-F238E27FC236}">
                  <a16:creationId xmlns:a16="http://schemas.microsoft.com/office/drawing/2014/main" id="{56BC3E96-B07A-425E-AC74-BD517D1E3E27}"/>
                </a:ext>
              </a:extLst>
            </p:cNvPr>
            <p:cNvSpPr/>
            <p:nvPr/>
          </p:nvSpPr>
          <p:spPr>
            <a:xfrm>
              <a:off x="7653703" y="3404075"/>
              <a:ext cx="297815" cy="1028065"/>
            </a:xfrm>
            <a:custGeom>
              <a:avLst/>
              <a:gdLst/>
              <a:ahLst/>
              <a:cxnLst/>
              <a:rect l="l" t="t" r="r" b="b"/>
              <a:pathLst>
                <a:path w="297815" h="1028064">
                  <a:moveTo>
                    <a:pt x="0" y="0"/>
                  </a:moveTo>
                  <a:lnTo>
                    <a:pt x="0" y="114198"/>
                  </a:lnTo>
                  <a:lnTo>
                    <a:pt x="297239" y="114198"/>
                  </a:lnTo>
                  <a:lnTo>
                    <a:pt x="297239" y="1027782"/>
                  </a:lnTo>
                  <a:lnTo>
                    <a:pt x="182231" y="1027782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48">
              <a:extLst>
                <a:ext uri="{FF2B5EF4-FFF2-40B4-BE49-F238E27FC236}">
                  <a16:creationId xmlns:a16="http://schemas.microsoft.com/office/drawing/2014/main" id="{A79CE8CB-7329-4653-A0DF-93E0ACC4B168}"/>
                </a:ext>
              </a:extLst>
            </p:cNvPr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358258" y="3667236"/>
              <a:ext cx="689310" cy="460093"/>
            </a:xfrm>
            <a:prstGeom prst="rect">
              <a:avLst/>
            </a:prstGeom>
          </p:spPr>
        </p:pic>
        <p:pic>
          <p:nvPicPr>
            <p:cNvPr id="152" name="object 149">
              <a:extLst>
                <a:ext uri="{FF2B5EF4-FFF2-40B4-BE49-F238E27FC236}">
                  <a16:creationId xmlns:a16="http://schemas.microsoft.com/office/drawing/2014/main" id="{7B2209EF-2236-41B3-B8D5-00E271CAAD03}"/>
                </a:ext>
              </a:extLst>
            </p:cNvPr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338892" y="3647859"/>
              <a:ext cx="685188" cy="456792"/>
            </a:xfrm>
            <a:prstGeom prst="rect">
              <a:avLst/>
            </a:prstGeom>
          </p:spPr>
        </p:pic>
        <p:sp>
          <p:nvSpPr>
            <p:cNvPr id="153" name="object 150">
              <a:extLst>
                <a:ext uri="{FF2B5EF4-FFF2-40B4-BE49-F238E27FC236}">
                  <a16:creationId xmlns:a16="http://schemas.microsoft.com/office/drawing/2014/main" id="{F0FA6082-180A-426B-AB67-66D75B07E01F}"/>
                </a:ext>
              </a:extLst>
            </p:cNvPr>
            <p:cNvSpPr/>
            <p:nvPr/>
          </p:nvSpPr>
          <p:spPr>
            <a:xfrm>
              <a:off x="8338892" y="3647859"/>
              <a:ext cx="685800" cy="457200"/>
            </a:xfrm>
            <a:custGeom>
              <a:avLst/>
              <a:gdLst/>
              <a:ahLst/>
              <a:cxnLst/>
              <a:rect l="l" t="t" r="r" b="b"/>
              <a:pathLst>
                <a:path w="685800" h="457200">
                  <a:moveTo>
                    <a:pt x="0" y="456792"/>
                  </a:moveTo>
                  <a:lnTo>
                    <a:pt x="0" y="0"/>
                  </a:lnTo>
                  <a:lnTo>
                    <a:pt x="685188" y="0"/>
                  </a:lnTo>
                  <a:lnTo>
                    <a:pt x="685188" y="456792"/>
                  </a:lnTo>
                  <a:lnTo>
                    <a:pt x="0" y="456792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4" name="object 151">
            <a:extLst>
              <a:ext uri="{FF2B5EF4-FFF2-40B4-BE49-F238E27FC236}">
                <a16:creationId xmlns:a16="http://schemas.microsoft.com/office/drawing/2014/main" id="{1E663006-2BAD-470C-8EE8-8AB6F84F242D}"/>
              </a:ext>
            </a:extLst>
          </p:cNvPr>
          <p:cNvSpPr txBox="1"/>
          <p:nvPr/>
        </p:nvSpPr>
        <p:spPr>
          <a:xfrm>
            <a:off x="9291147" y="3181981"/>
            <a:ext cx="706755" cy="299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915" marR="5080" indent="-19685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latin typeface="Arial"/>
                <a:cs typeface="Arial"/>
              </a:rPr>
              <a:t>P</a:t>
            </a:r>
            <a:r>
              <a:rPr sz="600" b="1" spc="-5" dirty="0">
                <a:latin typeface="Arial"/>
                <a:cs typeface="Arial"/>
              </a:rPr>
              <a:t>.4.</a:t>
            </a:r>
            <a:r>
              <a:rPr sz="600" b="1" dirty="0">
                <a:latin typeface="Arial"/>
                <a:cs typeface="Arial"/>
              </a:rPr>
              <a:t>8</a:t>
            </a:r>
            <a:r>
              <a:rPr sz="600" b="1" spc="-5" dirty="0">
                <a:latin typeface="Arial"/>
                <a:cs typeface="Arial"/>
              </a:rPr>
              <a:t>.</a:t>
            </a:r>
            <a:r>
              <a:rPr sz="600" b="1" dirty="0">
                <a:latin typeface="Arial"/>
                <a:cs typeface="Arial"/>
              </a:rPr>
              <a:t>1</a:t>
            </a:r>
            <a:r>
              <a:rPr sz="600" b="1" spc="-5" dirty="0">
                <a:latin typeface="Arial"/>
                <a:cs typeface="Arial"/>
              </a:rPr>
              <a:t> Ac</a:t>
            </a:r>
            <a:r>
              <a:rPr sz="600" b="1" dirty="0">
                <a:latin typeface="Arial"/>
                <a:cs typeface="Arial"/>
              </a:rPr>
              <a:t>c</a:t>
            </a:r>
            <a:r>
              <a:rPr sz="600" b="1" spc="-5" dirty="0">
                <a:latin typeface="Arial"/>
                <a:cs typeface="Arial"/>
              </a:rPr>
              <a:t>ele</a:t>
            </a:r>
            <a:r>
              <a:rPr sz="600" b="1" dirty="0">
                <a:latin typeface="Arial"/>
                <a:cs typeface="Arial"/>
              </a:rPr>
              <a:t>r</a:t>
            </a:r>
            <a:r>
              <a:rPr sz="600" b="1" spc="-5" dirty="0">
                <a:latin typeface="Arial"/>
                <a:cs typeface="Arial"/>
              </a:rPr>
              <a:t>at</a:t>
            </a:r>
            <a:r>
              <a:rPr sz="600" b="1" dirty="0">
                <a:latin typeface="Arial"/>
                <a:cs typeface="Arial"/>
              </a:rPr>
              <a:t>or  </a:t>
            </a:r>
            <a:r>
              <a:rPr sz="600" b="1" spc="-5" dirty="0">
                <a:latin typeface="Arial"/>
                <a:cs typeface="Arial"/>
              </a:rPr>
              <a:t>Physics</a:t>
            </a:r>
            <a:endParaRPr sz="600">
              <a:latin typeface="Arial"/>
              <a:cs typeface="Arial"/>
            </a:endParaRPr>
          </a:p>
          <a:p>
            <a:pPr marL="161925">
              <a:lnSpc>
                <a:spcPts val="715"/>
              </a:lnSpc>
            </a:pPr>
            <a:r>
              <a:rPr sz="600" spc="-5" dirty="0">
                <a:latin typeface="Arial"/>
                <a:cs typeface="Arial"/>
              </a:rPr>
              <a:t>Nic</a:t>
            </a:r>
            <a:r>
              <a:rPr sz="600" dirty="0">
                <a:latin typeface="Arial"/>
                <a:cs typeface="Arial"/>
              </a:rPr>
              <a:t>k</a:t>
            </a:r>
            <a:r>
              <a:rPr sz="600" spc="-5" dirty="0">
                <a:latin typeface="Arial"/>
                <a:cs typeface="Arial"/>
              </a:rPr>
              <a:t> Evans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55" name="object 152">
            <a:extLst>
              <a:ext uri="{FF2B5EF4-FFF2-40B4-BE49-F238E27FC236}">
                <a16:creationId xmlns:a16="http://schemas.microsoft.com/office/drawing/2014/main" id="{05EFE2C9-D7FC-4F7A-8D9E-4B7B3971BF5D}"/>
              </a:ext>
            </a:extLst>
          </p:cNvPr>
          <p:cNvGrpSpPr/>
          <p:nvPr/>
        </p:nvGrpSpPr>
        <p:grpSpPr>
          <a:xfrm>
            <a:off x="6085274" y="2860315"/>
            <a:ext cx="3565525" cy="2453005"/>
            <a:chOff x="5122748" y="3397725"/>
            <a:chExt cx="3565525" cy="2453005"/>
          </a:xfrm>
        </p:grpSpPr>
        <p:sp>
          <p:nvSpPr>
            <p:cNvPr id="156" name="object 153">
              <a:extLst>
                <a:ext uri="{FF2B5EF4-FFF2-40B4-BE49-F238E27FC236}">
                  <a16:creationId xmlns:a16="http://schemas.microsoft.com/office/drawing/2014/main" id="{1CB865BD-B7EB-4DE5-A074-D3ADB3CC0D11}"/>
                </a:ext>
              </a:extLst>
            </p:cNvPr>
            <p:cNvSpPr/>
            <p:nvPr/>
          </p:nvSpPr>
          <p:spPr>
            <a:xfrm>
              <a:off x="8681485" y="3404075"/>
              <a:ext cx="0" cy="243840"/>
            </a:xfrm>
            <a:custGeom>
              <a:avLst/>
              <a:gdLst/>
              <a:ahLst/>
              <a:cxnLst/>
              <a:rect l="l" t="t" r="r" b="b"/>
              <a:pathLst>
                <a:path h="243839">
                  <a:moveTo>
                    <a:pt x="0" y="0"/>
                  </a:moveTo>
                  <a:lnTo>
                    <a:pt x="0" y="243784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4">
              <a:extLst>
                <a:ext uri="{FF2B5EF4-FFF2-40B4-BE49-F238E27FC236}">
                  <a16:creationId xmlns:a16="http://schemas.microsoft.com/office/drawing/2014/main" id="{0C9AC96E-7E63-4EAB-BCDB-78BE1DF39C47}"/>
                </a:ext>
              </a:extLst>
            </p:cNvPr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141718" y="5390362"/>
              <a:ext cx="690109" cy="460093"/>
            </a:xfrm>
            <a:prstGeom prst="rect">
              <a:avLst/>
            </a:prstGeom>
          </p:spPr>
        </p:pic>
        <p:pic>
          <p:nvPicPr>
            <p:cNvPr id="158" name="object 155">
              <a:extLst>
                <a:ext uri="{FF2B5EF4-FFF2-40B4-BE49-F238E27FC236}">
                  <a16:creationId xmlns:a16="http://schemas.microsoft.com/office/drawing/2014/main" id="{3972919D-D2E8-4CD6-8EB8-EB912AFA799C}"/>
                </a:ext>
              </a:extLst>
            </p:cNvPr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124336" y="5374600"/>
              <a:ext cx="685998" cy="456792"/>
            </a:xfrm>
            <a:prstGeom prst="rect">
              <a:avLst/>
            </a:prstGeom>
          </p:spPr>
        </p:pic>
        <p:sp>
          <p:nvSpPr>
            <p:cNvPr id="159" name="object 156">
              <a:extLst>
                <a:ext uri="{FF2B5EF4-FFF2-40B4-BE49-F238E27FC236}">
                  <a16:creationId xmlns:a16="http://schemas.microsoft.com/office/drawing/2014/main" id="{CB78E9AC-3AD2-47A0-A251-3211D5AD9A92}"/>
                </a:ext>
              </a:extLst>
            </p:cNvPr>
            <p:cNvSpPr/>
            <p:nvPr/>
          </p:nvSpPr>
          <p:spPr>
            <a:xfrm>
              <a:off x="5124336" y="5374600"/>
              <a:ext cx="686435" cy="457200"/>
            </a:xfrm>
            <a:custGeom>
              <a:avLst/>
              <a:gdLst/>
              <a:ahLst/>
              <a:cxnLst/>
              <a:rect l="l" t="t" r="r" b="b"/>
              <a:pathLst>
                <a:path w="686435" h="457200">
                  <a:moveTo>
                    <a:pt x="0" y="456792"/>
                  </a:moveTo>
                  <a:lnTo>
                    <a:pt x="0" y="0"/>
                  </a:lnTo>
                  <a:lnTo>
                    <a:pt x="685998" y="0"/>
                  </a:lnTo>
                  <a:lnTo>
                    <a:pt x="685998" y="456792"/>
                  </a:lnTo>
                  <a:lnTo>
                    <a:pt x="0" y="456792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0" name="object 157">
            <a:extLst>
              <a:ext uri="{FF2B5EF4-FFF2-40B4-BE49-F238E27FC236}">
                <a16:creationId xmlns:a16="http://schemas.microsoft.com/office/drawing/2014/main" id="{40CAD109-CB6E-4C88-84BA-27696A485563}"/>
              </a:ext>
            </a:extLst>
          </p:cNvPr>
          <p:cNvSpPr txBox="1"/>
          <p:nvPr/>
        </p:nvSpPr>
        <p:spPr>
          <a:xfrm>
            <a:off x="6104124" y="4908721"/>
            <a:ext cx="651510" cy="299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715"/>
              </a:lnSpc>
              <a:spcBef>
                <a:spcPts val="100"/>
              </a:spcBef>
            </a:pPr>
            <a:r>
              <a:rPr sz="600" b="1" spc="-5" dirty="0">
                <a:latin typeface="Arial"/>
                <a:cs typeface="Arial"/>
              </a:rPr>
              <a:t>P.4.5.4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ts val="715"/>
              </a:lnSpc>
            </a:pPr>
            <a:r>
              <a:rPr sz="600" b="1" spc="-5" dirty="0">
                <a:latin typeface="Arial"/>
                <a:cs typeface="Arial"/>
              </a:rPr>
              <a:t>PFN</a:t>
            </a:r>
            <a:r>
              <a:rPr sz="600" b="1" spc="-2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Room</a:t>
            </a:r>
            <a:r>
              <a:rPr sz="600" b="1" spc="-2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HVAC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600" spc="-5" dirty="0">
                <a:latin typeface="Arial"/>
                <a:cs typeface="Arial"/>
              </a:rPr>
              <a:t>Gr</a:t>
            </a:r>
            <a:r>
              <a:rPr sz="600" dirty="0">
                <a:latin typeface="Arial"/>
                <a:cs typeface="Arial"/>
              </a:rPr>
              <a:t>eg</a:t>
            </a:r>
            <a:r>
              <a:rPr sz="600" spc="-5" dirty="0">
                <a:latin typeface="Arial"/>
                <a:cs typeface="Arial"/>
              </a:rPr>
              <a:t> No</a:t>
            </a:r>
            <a:r>
              <a:rPr sz="600" dirty="0">
                <a:latin typeface="Arial"/>
                <a:cs typeface="Arial"/>
              </a:rPr>
              <a:t>r</a:t>
            </a:r>
            <a:r>
              <a:rPr sz="600" spc="-5" dirty="0">
                <a:latin typeface="Arial"/>
                <a:cs typeface="Arial"/>
              </a:rPr>
              <a:t>man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61" name="object 158">
            <a:extLst>
              <a:ext uri="{FF2B5EF4-FFF2-40B4-BE49-F238E27FC236}">
                <a16:creationId xmlns:a16="http://schemas.microsoft.com/office/drawing/2014/main" id="{DF2FBF18-D293-4651-95D6-FE904B60522C}"/>
              </a:ext>
            </a:extLst>
          </p:cNvPr>
          <p:cNvGrpSpPr/>
          <p:nvPr/>
        </p:nvGrpSpPr>
        <p:grpSpPr>
          <a:xfrm>
            <a:off x="4146336" y="2860315"/>
            <a:ext cx="2717165" cy="2211705"/>
            <a:chOff x="3183810" y="3397725"/>
            <a:chExt cx="2717165" cy="2211705"/>
          </a:xfrm>
        </p:grpSpPr>
        <p:sp>
          <p:nvSpPr>
            <p:cNvPr id="162" name="object 159">
              <a:extLst>
                <a:ext uri="{FF2B5EF4-FFF2-40B4-BE49-F238E27FC236}">
                  <a16:creationId xmlns:a16="http://schemas.microsoft.com/office/drawing/2014/main" id="{3B2A940A-FCF6-4768-96D0-2E0FFF355E00}"/>
                </a:ext>
              </a:extLst>
            </p:cNvPr>
            <p:cNvSpPr/>
            <p:nvPr/>
          </p:nvSpPr>
          <p:spPr>
            <a:xfrm>
              <a:off x="5597327" y="3404075"/>
              <a:ext cx="297815" cy="2199005"/>
            </a:xfrm>
            <a:custGeom>
              <a:avLst/>
              <a:gdLst/>
              <a:ahLst/>
              <a:cxnLst/>
              <a:rect l="l" t="t" r="r" b="b"/>
              <a:pathLst>
                <a:path w="297814" h="2199004">
                  <a:moveTo>
                    <a:pt x="0" y="0"/>
                  </a:moveTo>
                  <a:lnTo>
                    <a:pt x="0" y="114198"/>
                  </a:lnTo>
                  <a:lnTo>
                    <a:pt x="297239" y="114198"/>
                  </a:lnTo>
                  <a:lnTo>
                    <a:pt x="297239" y="2198921"/>
                  </a:lnTo>
                  <a:lnTo>
                    <a:pt x="213007" y="2198921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" name="object 160">
              <a:extLst>
                <a:ext uri="{FF2B5EF4-FFF2-40B4-BE49-F238E27FC236}">
                  <a16:creationId xmlns:a16="http://schemas.microsoft.com/office/drawing/2014/main" id="{0401DD9D-48BA-4EDF-AA76-6A95DA7A8FBA}"/>
                </a:ext>
              </a:extLst>
            </p:cNvPr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202775" y="4250001"/>
              <a:ext cx="689310" cy="460093"/>
            </a:xfrm>
            <a:prstGeom prst="rect">
              <a:avLst/>
            </a:prstGeom>
          </p:spPr>
        </p:pic>
        <p:pic>
          <p:nvPicPr>
            <p:cNvPr id="164" name="object 161">
              <a:extLst>
                <a:ext uri="{FF2B5EF4-FFF2-40B4-BE49-F238E27FC236}">
                  <a16:creationId xmlns:a16="http://schemas.microsoft.com/office/drawing/2014/main" id="{207E8724-9BCF-4F30-B805-6C78188DD2BE}"/>
                </a:ext>
              </a:extLst>
            </p:cNvPr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185398" y="4233428"/>
              <a:ext cx="685188" cy="456792"/>
            </a:xfrm>
            <a:prstGeom prst="rect">
              <a:avLst/>
            </a:prstGeom>
          </p:spPr>
        </p:pic>
        <p:sp>
          <p:nvSpPr>
            <p:cNvPr id="165" name="object 162">
              <a:extLst>
                <a:ext uri="{FF2B5EF4-FFF2-40B4-BE49-F238E27FC236}">
                  <a16:creationId xmlns:a16="http://schemas.microsoft.com/office/drawing/2014/main" id="{6DA316CE-F453-44C9-B8A1-0C20042FCEEB}"/>
                </a:ext>
              </a:extLst>
            </p:cNvPr>
            <p:cNvSpPr/>
            <p:nvPr/>
          </p:nvSpPr>
          <p:spPr>
            <a:xfrm>
              <a:off x="3185398" y="4233428"/>
              <a:ext cx="685800" cy="457200"/>
            </a:xfrm>
            <a:custGeom>
              <a:avLst/>
              <a:gdLst/>
              <a:ahLst/>
              <a:cxnLst/>
              <a:rect l="l" t="t" r="r" b="b"/>
              <a:pathLst>
                <a:path w="685800" h="457200">
                  <a:moveTo>
                    <a:pt x="0" y="456792"/>
                  </a:moveTo>
                  <a:lnTo>
                    <a:pt x="0" y="0"/>
                  </a:lnTo>
                  <a:lnTo>
                    <a:pt x="685188" y="0"/>
                  </a:lnTo>
                  <a:lnTo>
                    <a:pt x="685188" y="456792"/>
                  </a:lnTo>
                  <a:lnTo>
                    <a:pt x="0" y="456792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6" name="object 163">
            <a:extLst>
              <a:ext uri="{FF2B5EF4-FFF2-40B4-BE49-F238E27FC236}">
                <a16:creationId xmlns:a16="http://schemas.microsoft.com/office/drawing/2014/main" id="{8D74CD09-208B-44BB-9125-C5C3E8314366}"/>
              </a:ext>
            </a:extLst>
          </p:cNvPr>
          <p:cNvSpPr txBox="1"/>
          <p:nvPr/>
        </p:nvSpPr>
        <p:spPr>
          <a:xfrm>
            <a:off x="4190298" y="3767550"/>
            <a:ext cx="6007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" marR="5080" indent="-23495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latin typeface="Arial"/>
                <a:cs typeface="Arial"/>
              </a:rPr>
              <a:t>P</a:t>
            </a:r>
            <a:r>
              <a:rPr sz="600" b="1" spc="-5" dirty="0">
                <a:latin typeface="Arial"/>
                <a:cs typeface="Arial"/>
              </a:rPr>
              <a:t>.4.</a:t>
            </a:r>
            <a:r>
              <a:rPr sz="600" b="1" dirty="0">
                <a:latin typeface="Arial"/>
                <a:cs typeface="Arial"/>
              </a:rPr>
              <a:t>3</a:t>
            </a:r>
            <a:r>
              <a:rPr sz="600" b="1" spc="-5" dirty="0">
                <a:latin typeface="Arial"/>
                <a:cs typeface="Arial"/>
              </a:rPr>
              <a:t>.</a:t>
            </a:r>
            <a:r>
              <a:rPr sz="600" b="1" dirty="0">
                <a:latin typeface="Arial"/>
                <a:cs typeface="Arial"/>
              </a:rPr>
              <a:t>2</a:t>
            </a:r>
            <a:r>
              <a:rPr sz="600" b="1" spc="-5" dirty="0">
                <a:latin typeface="Arial"/>
                <a:cs typeface="Arial"/>
              </a:rPr>
              <a:t> I</a:t>
            </a:r>
            <a:r>
              <a:rPr sz="600" b="1" dirty="0">
                <a:latin typeface="Arial"/>
                <a:cs typeface="Arial"/>
              </a:rPr>
              <a:t>n</a:t>
            </a:r>
            <a:r>
              <a:rPr sz="600" b="1" spc="-5" dirty="0">
                <a:latin typeface="Arial"/>
                <a:cs typeface="Arial"/>
              </a:rPr>
              <a:t>jec</a:t>
            </a:r>
            <a:r>
              <a:rPr sz="600" b="1" dirty="0">
                <a:latin typeface="Arial"/>
                <a:cs typeface="Arial"/>
              </a:rPr>
              <a:t>t</a:t>
            </a:r>
            <a:r>
              <a:rPr sz="600" b="1" spc="-5" dirty="0">
                <a:latin typeface="Arial"/>
                <a:cs typeface="Arial"/>
              </a:rPr>
              <a:t>ion  Dump</a:t>
            </a:r>
            <a:r>
              <a:rPr sz="600" b="1" spc="-4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Imaging</a:t>
            </a:r>
            <a:endParaRPr sz="600" dirty="0">
              <a:latin typeface="Arial"/>
              <a:cs typeface="Arial"/>
            </a:endParaRPr>
          </a:p>
          <a:p>
            <a:pPr marL="111760">
              <a:lnSpc>
                <a:spcPct val="100000"/>
              </a:lnSpc>
            </a:pPr>
            <a:r>
              <a:rPr sz="600" spc="-5" dirty="0">
                <a:latin typeface="Arial"/>
                <a:cs typeface="Arial"/>
              </a:rPr>
              <a:t>Dave</a:t>
            </a:r>
            <a:r>
              <a:rPr sz="600" spc="-3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Willis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167" name="object 164">
            <a:extLst>
              <a:ext uri="{FF2B5EF4-FFF2-40B4-BE49-F238E27FC236}">
                <a16:creationId xmlns:a16="http://schemas.microsoft.com/office/drawing/2014/main" id="{3576D57D-669B-4A82-A417-21AEBA606FFE}"/>
              </a:ext>
            </a:extLst>
          </p:cNvPr>
          <p:cNvGrpSpPr/>
          <p:nvPr/>
        </p:nvGrpSpPr>
        <p:grpSpPr>
          <a:xfrm>
            <a:off x="3972301" y="2860315"/>
            <a:ext cx="900430" cy="1882775"/>
            <a:chOff x="3009775" y="3397725"/>
            <a:chExt cx="900430" cy="1882775"/>
          </a:xfrm>
        </p:grpSpPr>
        <p:sp>
          <p:nvSpPr>
            <p:cNvPr id="168" name="object 165">
              <a:extLst>
                <a:ext uri="{FF2B5EF4-FFF2-40B4-BE49-F238E27FC236}">
                  <a16:creationId xmlns:a16="http://schemas.microsoft.com/office/drawing/2014/main" id="{08ABEBCE-A196-4BC2-9EA1-593515858486}"/>
                </a:ext>
              </a:extLst>
            </p:cNvPr>
            <p:cNvSpPr/>
            <p:nvPr/>
          </p:nvSpPr>
          <p:spPr>
            <a:xfrm>
              <a:off x="3016125" y="3404075"/>
              <a:ext cx="411480" cy="1057910"/>
            </a:xfrm>
            <a:custGeom>
              <a:avLst/>
              <a:gdLst/>
              <a:ahLst/>
              <a:cxnLst/>
              <a:rect l="l" t="t" r="r" b="b"/>
              <a:pathLst>
                <a:path w="411479" h="1057910">
                  <a:moveTo>
                    <a:pt x="411437" y="0"/>
                  </a:moveTo>
                  <a:lnTo>
                    <a:pt x="411437" y="114198"/>
                  </a:lnTo>
                  <a:lnTo>
                    <a:pt x="0" y="114198"/>
                  </a:lnTo>
                  <a:lnTo>
                    <a:pt x="0" y="1057749"/>
                  </a:lnTo>
                  <a:lnTo>
                    <a:pt x="169272" y="1057749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6">
              <a:extLst>
                <a:ext uri="{FF2B5EF4-FFF2-40B4-BE49-F238E27FC236}">
                  <a16:creationId xmlns:a16="http://schemas.microsoft.com/office/drawing/2014/main" id="{03FF11DA-006E-4994-AE12-55B443F84852}"/>
                </a:ext>
              </a:extLst>
            </p:cNvPr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219789" y="4819754"/>
              <a:ext cx="690109" cy="460516"/>
            </a:xfrm>
            <a:prstGeom prst="rect">
              <a:avLst/>
            </a:prstGeom>
          </p:spPr>
        </p:pic>
        <p:pic>
          <p:nvPicPr>
            <p:cNvPr id="170" name="object 167">
              <a:extLst>
                <a:ext uri="{FF2B5EF4-FFF2-40B4-BE49-F238E27FC236}">
                  <a16:creationId xmlns:a16="http://schemas.microsoft.com/office/drawing/2014/main" id="{3FE8040F-223D-48E8-A57B-4D3DAEBA3F1D}"/>
                </a:ext>
              </a:extLst>
            </p:cNvPr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203216" y="4801989"/>
              <a:ext cx="685998" cy="457602"/>
            </a:xfrm>
            <a:prstGeom prst="rect">
              <a:avLst/>
            </a:prstGeom>
          </p:spPr>
        </p:pic>
        <p:sp>
          <p:nvSpPr>
            <p:cNvPr id="171" name="object 168">
              <a:extLst>
                <a:ext uri="{FF2B5EF4-FFF2-40B4-BE49-F238E27FC236}">
                  <a16:creationId xmlns:a16="http://schemas.microsoft.com/office/drawing/2014/main" id="{70223148-1839-49A0-8968-7F480004D321}"/>
                </a:ext>
              </a:extLst>
            </p:cNvPr>
            <p:cNvSpPr/>
            <p:nvPr/>
          </p:nvSpPr>
          <p:spPr>
            <a:xfrm>
              <a:off x="3203216" y="4801989"/>
              <a:ext cx="686435" cy="457834"/>
            </a:xfrm>
            <a:custGeom>
              <a:avLst/>
              <a:gdLst/>
              <a:ahLst/>
              <a:cxnLst/>
              <a:rect l="l" t="t" r="r" b="b"/>
              <a:pathLst>
                <a:path w="686435" h="457835">
                  <a:moveTo>
                    <a:pt x="0" y="457602"/>
                  </a:moveTo>
                  <a:lnTo>
                    <a:pt x="0" y="0"/>
                  </a:lnTo>
                  <a:lnTo>
                    <a:pt x="685998" y="0"/>
                  </a:lnTo>
                  <a:lnTo>
                    <a:pt x="685998" y="457602"/>
                  </a:lnTo>
                  <a:lnTo>
                    <a:pt x="0" y="457602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2" name="object 169">
            <a:extLst>
              <a:ext uri="{FF2B5EF4-FFF2-40B4-BE49-F238E27FC236}">
                <a16:creationId xmlns:a16="http://schemas.microsoft.com/office/drawing/2014/main" id="{B1424D54-6086-4575-BB4E-64D344B5D4A3}"/>
              </a:ext>
            </a:extLst>
          </p:cNvPr>
          <p:cNvSpPr txBox="1"/>
          <p:nvPr/>
        </p:nvSpPr>
        <p:spPr>
          <a:xfrm>
            <a:off x="4208926" y="4290756"/>
            <a:ext cx="60071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latin typeface="Arial"/>
                <a:cs typeface="Arial"/>
              </a:rPr>
              <a:t>P</a:t>
            </a:r>
            <a:r>
              <a:rPr sz="600" b="1" spc="-5" dirty="0">
                <a:latin typeface="Arial"/>
                <a:cs typeface="Arial"/>
              </a:rPr>
              <a:t>.4.</a:t>
            </a:r>
            <a:r>
              <a:rPr sz="600" b="1" dirty="0">
                <a:latin typeface="Arial"/>
                <a:cs typeface="Arial"/>
              </a:rPr>
              <a:t>3</a:t>
            </a:r>
            <a:r>
              <a:rPr sz="600" b="1" spc="-5" dirty="0">
                <a:latin typeface="Arial"/>
                <a:cs typeface="Arial"/>
              </a:rPr>
              <a:t>.</a:t>
            </a:r>
            <a:r>
              <a:rPr sz="600" b="1" dirty="0">
                <a:latin typeface="Arial"/>
                <a:cs typeface="Arial"/>
              </a:rPr>
              <a:t>3</a:t>
            </a:r>
            <a:r>
              <a:rPr sz="600" b="1" spc="-5" dirty="0">
                <a:latin typeface="Arial"/>
                <a:cs typeface="Arial"/>
              </a:rPr>
              <a:t> I</a:t>
            </a:r>
            <a:r>
              <a:rPr sz="600" b="1" dirty="0">
                <a:latin typeface="Arial"/>
                <a:cs typeface="Arial"/>
              </a:rPr>
              <a:t>n</a:t>
            </a:r>
            <a:r>
              <a:rPr sz="600" b="1" spc="-5" dirty="0">
                <a:latin typeface="Arial"/>
                <a:cs typeface="Arial"/>
              </a:rPr>
              <a:t>jec</a:t>
            </a:r>
            <a:r>
              <a:rPr sz="600" b="1" dirty="0">
                <a:latin typeface="Arial"/>
                <a:cs typeface="Arial"/>
              </a:rPr>
              <a:t>t</a:t>
            </a:r>
            <a:r>
              <a:rPr sz="600" b="1" spc="-5" dirty="0">
                <a:latin typeface="Arial"/>
                <a:cs typeface="Arial"/>
              </a:rPr>
              <a:t>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173" name="object 170">
            <a:extLst>
              <a:ext uri="{FF2B5EF4-FFF2-40B4-BE49-F238E27FC236}">
                <a16:creationId xmlns:a16="http://schemas.microsoft.com/office/drawing/2014/main" id="{D9B0EBB1-B0E7-4021-BC77-28E4F6F4D011}"/>
              </a:ext>
            </a:extLst>
          </p:cNvPr>
          <p:cNvSpPr txBox="1"/>
          <p:nvPr/>
        </p:nvSpPr>
        <p:spPr>
          <a:xfrm>
            <a:off x="4157918" y="4382266"/>
            <a:ext cx="70231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latin typeface="Arial"/>
                <a:cs typeface="Arial"/>
              </a:rPr>
              <a:t>Du</a:t>
            </a:r>
            <a:r>
              <a:rPr sz="600" b="1" dirty="0">
                <a:latin typeface="Arial"/>
                <a:cs typeface="Arial"/>
              </a:rPr>
              <a:t>mp</a:t>
            </a:r>
            <a:r>
              <a:rPr sz="600" b="1" spc="-5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En</a:t>
            </a:r>
            <a:r>
              <a:rPr sz="600" b="1" spc="-5" dirty="0">
                <a:latin typeface="Arial"/>
                <a:cs typeface="Arial"/>
              </a:rPr>
              <a:t>gi</a:t>
            </a:r>
            <a:r>
              <a:rPr sz="600" b="1" dirty="0">
                <a:latin typeface="Arial"/>
                <a:cs typeface="Arial"/>
              </a:rPr>
              <a:t>n</a:t>
            </a:r>
            <a:r>
              <a:rPr sz="600" b="1" spc="-5" dirty="0">
                <a:latin typeface="Arial"/>
                <a:cs typeface="Arial"/>
              </a:rPr>
              <a:t>ee</a:t>
            </a:r>
            <a:r>
              <a:rPr sz="600" b="1" dirty="0">
                <a:latin typeface="Arial"/>
                <a:cs typeface="Arial"/>
              </a:rPr>
              <a:t>r</a:t>
            </a:r>
            <a:r>
              <a:rPr sz="600" b="1" spc="-5" dirty="0">
                <a:latin typeface="Arial"/>
                <a:cs typeface="Arial"/>
              </a:rPr>
              <a:t>ing</a:t>
            </a:r>
            <a:endParaRPr sz="600">
              <a:latin typeface="Arial"/>
              <a:cs typeface="Arial"/>
            </a:endParaRPr>
          </a:p>
        </p:txBody>
      </p:sp>
      <p:sp>
        <p:nvSpPr>
          <p:cNvPr id="174" name="object 171">
            <a:extLst>
              <a:ext uri="{FF2B5EF4-FFF2-40B4-BE49-F238E27FC236}">
                <a16:creationId xmlns:a16="http://schemas.microsoft.com/office/drawing/2014/main" id="{31BC3FDF-9A73-4D6B-981A-DD241C6F409C}"/>
              </a:ext>
            </a:extLst>
          </p:cNvPr>
          <p:cNvSpPr txBox="1"/>
          <p:nvPr/>
        </p:nvSpPr>
        <p:spPr>
          <a:xfrm>
            <a:off x="4236486" y="4473776"/>
            <a:ext cx="546100" cy="207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715"/>
              </a:lnSpc>
              <a:spcBef>
                <a:spcPts val="100"/>
              </a:spcBef>
            </a:pPr>
            <a:r>
              <a:rPr sz="600" b="1" spc="-5" dirty="0">
                <a:latin typeface="Arial"/>
                <a:cs typeface="Arial"/>
              </a:rPr>
              <a:t>Review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ts val="715"/>
              </a:lnSpc>
            </a:pPr>
            <a:r>
              <a:rPr sz="600" spc="-5" dirty="0">
                <a:latin typeface="Arial"/>
                <a:cs typeface="Arial"/>
              </a:rPr>
              <a:t>Melissa</a:t>
            </a:r>
            <a:r>
              <a:rPr sz="600" spc="-4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Harvey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75" name="object 172">
            <a:extLst>
              <a:ext uri="{FF2B5EF4-FFF2-40B4-BE49-F238E27FC236}">
                <a16:creationId xmlns:a16="http://schemas.microsoft.com/office/drawing/2014/main" id="{8A791351-9561-4637-A4CC-3ED6C27A96CB}"/>
              </a:ext>
            </a:extLst>
          </p:cNvPr>
          <p:cNvGrpSpPr/>
          <p:nvPr/>
        </p:nvGrpSpPr>
        <p:grpSpPr>
          <a:xfrm>
            <a:off x="1989531" y="2860315"/>
            <a:ext cx="2407285" cy="1640205"/>
            <a:chOff x="1027005" y="3397725"/>
            <a:chExt cx="2407285" cy="1640205"/>
          </a:xfrm>
        </p:grpSpPr>
        <p:sp>
          <p:nvSpPr>
            <p:cNvPr id="176" name="object 173">
              <a:extLst>
                <a:ext uri="{FF2B5EF4-FFF2-40B4-BE49-F238E27FC236}">
                  <a16:creationId xmlns:a16="http://schemas.microsoft.com/office/drawing/2014/main" id="{0537776D-9132-4DBD-AFFE-452270608D28}"/>
                </a:ext>
              </a:extLst>
            </p:cNvPr>
            <p:cNvSpPr/>
            <p:nvPr/>
          </p:nvSpPr>
          <p:spPr>
            <a:xfrm>
              <a:off x="3016125" y="3404075"/>
              <a:ext cx="411480" cy="1627505"/>
            </a:xfrm>
            <a:custGeom>
              <a:avLst/>
              <a:gdLst/>
              <a:ahLst/>
              <a:cxnLst/>
              <a:rect l="l" t="t" r="r" b="b"/>
              <a:pathLst>
                <a:path w="411479" h="1627504">
                  <a:moveTo>
                    <a:pt x="411437" y="0"/>
                  </a:moveTo>
                  <a:lnTo>
                    <a:pt x="411437" y="114198"/>
                  </a:lnTo>
                  <a:lnTo>
                    <a:pt x="0" y="114198"/>
                  </a:lnTo>
                  <a:lnTo>
                    <a:pt x="0" y="1627120"/>
                  </a:lnTo>
                  <a:lnTo>
                    <a:pt x="187090" y="1627120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174">
              <a:extLst>
                <a:ext uri="{FF2B5EF4-FFF2-40B4-BE49-F238E27FC236}">
                  <a16:creationId xmlns:a16="http://schemas.microsoft.com/office/drawing/2014/main" id="{446E5603-C896-4852-8B87-B0CEC4041A01}"/>
                </a:ext>
              </a:extLst>
            </p:cNvPr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046355" y="4245531"/>
              <a:ext cx="690536" cy="460887"/>
            </a:xfrm>
            <a:prstGeom prst="rect">
              <a:avLst/>
            </a:prstGeom>
          </p:spPr>
        </p:pic>
        <p:pic>
          <p:nvPicPr>
            <p:cNvPr id="178" name="object 175">
              <a:extLst>
                <a:ext uri="{FF2B5EF4-FFF2-40B4-BE49-F238E27FC236}">
                  <a16:creationId xmlns:a16="http://schemas.microsoft.com/office/drawing/2014/main" id="{47CF2EE0-119D-4128-8D8B-CFD23F7F687C}"/>
                </a:ext>
              </a:extLst>
            </p:cNvPr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28592" y="4226139"/>
              <a:ext cx="685188" cy="456792"/>
            </a:xfrm>
            <a:prstGeom prst="rect">
              <a:avLst/>
            </a:prstGeom>
          </p:spPr>
        </p:pic>
        <p:sp>
          <p:nvSpPr>
            <p:cNvPr id="179" name="object 176">
              <a:extLst>
                <a:ext uri="{FF2B5EF4-FFF2-40B4-BE49-F238E27FC236}">
                  <a16:creationId xmlns:a16="http://schemas.microsoft.com/office/drawing/2014/main" id="{D3B406A6-E65A-421D-8FB9-054A556466DA}"/>
                </a:ext>
              </a:extLst>
            </p:cNvPr>
            <p:cNvSpPr/>
            <p:nvPr/>
          </p:nvSpPr>
          <p:spPr>
            <a:xfrm>
              <a:off x="1028592" y="4226139"/>
              <a:ext cx="685800" cy="457200"/>
            </a:xfrm>
            <a:custGeom>
              <a:avLst/>
              <a:gdLst/>
              <a:ahLst/>
              <a:cxnLst/>
              <a:rect l="l" t="t" r="r" b="b"/>
              <a:pathLst>
                <a:path w="685800" h="457200">
                  <a:moveTo>
                    <a:pt x="0" y="456792"/>
                  </a:moveTo>
                  <a:lnTo>
                    <a:pt x="0" y="0"/>
                  </a:lnTo>
                  <a:lnTo>
                    <a:pt x="685188" y="0"/>
                  </a:lnTo>
                  <a:lnTo>
                    <a:pt x="685188" y="456792"/>
                  </a:lnTo>
                  <a:lnTo>
                    <a:pt x="0" y="456792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0" name="object 177">
            <a:extLst>
              <a:ext uri="{FF2B5EF4-FFF2-40B4-BE49-F238E27FC236}">
                <a16:creationId xmlns:a16="http://schemas.microsoft.com/office/drawing/2014/main" id="{D5EC1A0C-759D-4D7F-BA61-4C6CE53B8005}"/>
              </a:ext>
            </a:extLst>
          </p:cNvPr>
          <p:cNvSpPr txBox="1"/>
          <p:nvPr/>
        </p:nvSpPr>
        <p:spPr>
          <a:xfrm>
            <a:off x="2130675" y="3760262"/>
            <a:ext cx="4064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3660" algn="r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latin typeface="Arial"/>
                <a:cs typeface="Arial"/>
              </a:rPr>
              <a:t>P.4.1.2</a:t>
            </a:r>
            <a:endParaRPr sz="600">
              <a:latin typeface="Arial"/>
              <a:cs typeface="Arial"/>
            </a:endParaRPr>
          </a:p>
          <a:p>
            <a:pPr marR="67945" algn="r">
              <a:lnSpc>
                <a:spcPct val="100000"/>
              </a:lnSpc>
            </a:pPr>
            <a:r>
              <a:rPr sz="600" b="1" spc="-5" dirty="0">
                <a:latin typeface="Arial"/>
                <a:cs typeface="Arial"/>
              </a:rPr>
              <a:t>Design</a:t>
            </a:r>
            <a:endParaRPr sz="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600" spc="-5" dirty="0">
                <a:latin typeface="Arial"/>
                <a:cs typeface="Arial"/>
              </a:rPr>
              <a:t>Nic</a:t>
            </a:r>
            <a:r>
              <a:rPr sz="600" dirty="0">
                <a:latin typeface="Arial"/>
                <a:cs typeface="Arial"/>
              </a:rPr>
              <a:t>k</a:t>
            </a:r>
            <a:r>
              <a:rPr sz="600" spc="-5" dirty="0">
                <a:latin typeface="Arial"/>
                <a:cs typeface="Arial"/>
              </a:rPr>
              <a:t> Evans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81" name="object 178">
            <a:extLst>
              <a:ext uri="{FF2B5EF4-FFF2-40B4-BE49-F238E27FC236}">
                <a16:creationId xmlns:a16="http://schemas.microsoft.com/office/drawing/2014/main" id="{90756993-1C4F-4D0A-AD4D-C12D31DE7ED8}"/>
              </a:ext>
            </a:extLst>
          </p:cNvPr>
          <p:cNvGrpSpPr/>
          <p:nvPr/>
        </p:nvGrpSpPr>
        <p:grpSpPr>
          <a:xfrm>
            <a:off x="2327363" y="3095903"/>
            <a:ext cx="1445260" cy="599440"/>
            <a:chOff x="1364837" y="3633313"/>
            <a:chExt cx="1445260" cy="599440"/>
          </a:xfrm>
        </p:grpSpPr>
        <p:sp>
          <p:nvSpPr>
            <p:cNvPr id="182" name="object 179">
              <a:extLst>
                <a:ext uri="{FF2B5EF4-FFF2-40B4-BE49-F238E27FC236}">
                  <a16:creationId xmlns:a16="http://schemas.microsoft.com/office/drawing/2014/main" id="{58E2408C-265B-482E-9DF6-94ED4AF46151}"/>
                </a:ext>
              </a:extLst>
            </p:cNvPr>
            <p:cNvSpPr/>
            <p:nvPr/>
          </p:nvSpPr>
          <p:spPr>
            <a:xfrm>
              <a:off x="1371187" y="4110321"/>
              <a:ext cx="0" cy="116205"/>
            </a:xfrm>
            <a:custGeom>
              <a:avLst/>
              <a:gdLst/>
              <a:ahLst/>
              <a:cxnLst/>
              <a:rect l="l" t="t" r="r" b="b"/>
              <a:pathLst>
                <a:path h="116204">
                  <a:moveTo>
                    <a:pt x="0" y="0"/>
                  </a:moveTo>
                  <a:lnTo>
                    <a:pt x="0" y="115817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" name="object 180">
              <a:extLst>
                <a:ext uri="{FF2B5EF4-FFF2-40B4-BE49-F238E27FC236}">
                  <a16:creationId xmlns:a16="http://schemas.microsoft.com/office/drawing/2014/main" id="{F8FE6E18-2BD2-40A8-8F86-CD69B04A5B8B}"/>
                </a:ext>
              </a:extLst>
            </p:cNvPr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119923" y="3653476"/>
              <a:ext cx="690109" cy="460516"/>
            </a:xfrm>
            <a:prstGeom prst="rect">
              <a:avLst/>
            </a:prstGeom>
          </p:spPr>
        </p:pic>
        <p:pic>
          <p:nvPicPr>
            <p:cNvPr id="184" name="object 181">
              <a:extLst>
                <a:ext uri="{FF2B5EF4-FFF2-40B4-BE49-F238E27FC236}">
                  <a16:creationId xmlns:a16="http://schemas.microsoft.com/office/drawing/2014/main" id="{3B8B4725-BD08-453B-8014-0FB67422322C}"/>
                </a:ext>
              </a:extLst>
            </p:cNvPr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103351" y="3634901"/>
              <a:ext cx="685188" cy="456792"/>
            </a:xfrm>
            <a:prstGeom prst="rect">
              <a:avLst/>
            </a:prstGeom>
          </p:spPr>
        </p:pic>
        <p:sp>
          <p:nvSpPr>
            <p:cNvPr id="185" name="object 182">
              <a:extLst>
                <a:ext uri="{FF2B5EF4-FFF2-40B4-BE49-F238E27FC236}">
                  <a16:creationId xmlns:a16="http://schemas.microsoft.com/office/drawing/2014/main" id="{B3551FAB-3324-4DD5-A2AA-405A0CB640FA}"/>
                </a:ext>
              </a:extLst>
            </p:cNvPr>
            <p:cNvSpPr/>
            <p:nvPr/>
          </p:nvSpPr>
          <p:spPr>
            <a:xfrm>
              <a:off x="2103351" y="3634901"/>
              <a:ext cx="685800" cy="457200"/>
            </a:xfrm>
            <a:custGeom>
              <a:avLst/>
              <a:gdLst/>
              <a:ahLst/>
              <a:cxnLst/>
              <a:rect l="l" t="t" r="r" b="b"/>
              <a:pathLst>
                <a:path w="685800" h="457200">
                  <a:moveTo>
                    <a:pt x="0" y="456792"/>
                  </a:moveTo>
                  <a:lnTo>
                    <a:pt x="0" y="0"/>
                  </a:lnTo>
                  <a:lnTo>
                    <a:pt x="685188" y="0"/>
                  </a:lnTo>
                  <a:lnTo>
                    <a:pt x="685188" y="456792"/>
                  </a:lnTo>
                  <a:lnTo>
                    <a:pt x="0" y="456792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6" name="object 183">
            <a:extLst>
              <a:ext uri="{FF2B5EF4-FFF2-40B4-BE49-F238E27FC236}">
                <a16:creationId xmlns:a16="http://schemas.microsoft.com/office/drawing/2014/main" id="{C67E2AB3-B522-41BF-A16F-885F64C6F824}"/>
              </a:ext>
            </a:extLst>
          </p:cNvPr>
          <p:cNvSpPr txBox="1"/>
          <p:nvPr/>
        </p:nvSpPr>
        <p:spPr>
          <a:xfrm>
            <a:off x="3085574" y="3077502"/>
            <a:ext cx="648335" cy="481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latin typeface="Arial"/>
                <a:cs typeface="Arial"/>
              </a:rPr>
              <a:t>P.4.2.1</a:t>
            </a:r>
            <a:endParaRPr sz="6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600" b="1" spc="-5" dirty="0">
                <a:latin typeface="Arial"/>
                <a:cs typeface="Arial"/>
              </a:rPr>
              <a:t>M</a:t>
            </a:r>
            <a:r>
              <a:rPr sz="600" b="1" dirty="0">
                <a:latin typeface="Arial"/>
                <a:cs typeface="Arial"/>
              </a:rPr>
              <a:t>a</a:t>
            </a:r>
            <a:r>
              <a:rPr sz="600" b="1" spc="-5" dirty="0">
                <a:latin typeface="Arial"/>
                <a:cs typeface="Arial"/>
              </a:rPr>
              <a:t>na</a:t>
            </a:r>
            <a:r>
              <a:rPr sz="600" b="1" dirty="0">
                <a:latin typeface="Arial"/>
                <a:cs typeface="Arial"/>
              </a:rPr>
              <a:t>g</a:t>
            </a:r>
            <a:r>
              <a:rPr sz="600" b="1" spc="-5" dirty="0">
                <a:latin typeface="Arial"/>
                <a:cs typeface="Arial"/>
              </a:rPr>
              <a:t>e</a:t>
            </a:r>
            <a:r>
              <a:rPr sz="600" b="1" dirty="0">
                <a:latin typeface="Arial"/>
                <a:cs typeface="Arial"/>
              </a:rPr>
              <a:t>m</a:t>
            </a:r>
            <a:r>
              <a:rPr sz="600" b="1" spc="-5" dirty="0">
                <a:latin typeface="Arial"/>
                <a:cs typeface="Arial"/>
              </a:rPr>
              <a:t>en</a:t>
            </a:r>
            <a:r>
              <a:rPr sz="600" b="1" dirty="0">
                <a:latin typeface="Arial"/>
                <a:cs typeface="Arial"/>
              </a:rPr>
              <a:t>t </a:t>
            </a:r>
            <a:r>
              <a:rPr sz="600" b="1" spc="-5" dirty="0">
                <a:latin typeface="Arial"/>
                <a:cs typeface="Arial"/>
              </a:rPr>
              <a:t>a</a:t>
            </a:r>
            <a:r>
              <a:rPr sz="600" b="1" dirty="0">
                <a:latin typeface="Arial"/>
                <a:cs typeface="Arial"/>
              </a:rPr>
              <a:t>nd  </a:t>
            </a:r>
            <a:r>
              <a:rPr sz="600" b="1" spc="-5" dirty="0">
                <a:latin typeface="Arial"/>
                <a:cs typeface="Arial"/>
              </a:rPr>
              <a:t>System </a:t>
            </a:r>
            <a:r>
              <a:rPr sz="600" b="1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Integration </a:t>
            </a:r>
            <a:r>
              <a:rPr sz="600" b="1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Robert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Saethre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87" name="object 184">
            <a:extLst>
              <a:ext uri="{FF2B5EF4-FFF2-40B4-BE49-F238E27FC236}">
                <a16:creationId xmlns:a16="http://schemas.microsoft.com/office/drawing/2014/main" id="{276E9793-FDAA-4F32-BD72-6CBEEDFA12A5}"/>
              </a:ext>
            </a:extLst>
          </p:cNvPr>
          <p:cNvGrpSpPr/>
          <p:nvPr/>
        </p:nvGrpSpPr>
        <p:grpSpPr>
          <a:xfrm>
            <a:off x="2945328" y="2860315"/>
            <a:ext cx="827405" cy="1304290"/>
            <a:chOff x="1982802" y="3397725"/>
            <a:chExt cx="827405" cy="1304290"/>
          </a:xfrm>
        </p:grpSpPr>
        <p:sp>
          <p:nvSpPr>
            <p:cNvPr id="188" name="object 185">
              <a:extLst>
                <a:ext uri="{FF2B5EF4-FFF2-40B4-BE49-F238E27FC236}">
                  <a16:creationId xmlns:a16="http://schemas.microsoft.com/office/drawing/2014/main" id="{9E4104C1-6F7C-4825-A880-1D83B81C19FB}"/>
                </a:ext>
              </a:extLst>
            </p:cNvPr>
            <p:cNvSpPr/>
            <p:nvPr/>
          </p:nvSpPr>
          <p:spPr>
            <a:xfrm>
              <a:off x="1989152" y="3404075"/>
              <a:ext cx="410209" cy="459740"/>
            </a:xfrm>
            <a:custGeom>
              <a:avLst/>
              <a:gdLst/>
              <a:ahLst/>
              <a:cxnLst/>
              <a:rect l="l" t="t" r="r" b="b"/>
              <a:pathLst>
                <a:path w="410210" h="459739">
                  <a:moveTo>
                    <a:pt x="409817" y="0"/>
                  </a:moveTo>
                  <a:lnTo>
                    <a:pt x="409817" y="114198"/>
                  </a:lnTo>
                  <a:lnTo>
                    <a:pt x="0" y="114198"/>
                  </a:lnTo>
                  <a:lnTo>
                    <a:pt x="0" y="459222"/>
                  </a:lnTo>
                  <a:lnTo>
                    <a:pt x="114198" y="459222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6">
              <a:extLst>
                <a:ext uri="{FF2B5EF4-FFF2-40B4-BE49-F238E27FC236}">
                  <a16:creationId xmlns:a16="http://schemas.microsoft.com/office/drawing/2014/main" id="{66D40039-93AF-4E3D-A2AB-8120C232022C}"/>
                </a:ext>
              </a:extLst>
            </p:cNvPr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119923" y="4241100"/>
              <a:ext cx="690109" cy="460887"/>
            </a:xfrm>
            <a:prstGeom prst="rect">
              <a:avLst/>
            </a:prstGeom>
          </p:spPr>
        </p:pic>
        <p:pic>
          <p:nvPicPr>
            <p:cNvPr id="190" name="object 187">
              <a:extLst>
                <a:ext uri="{FF2B5EF4-FFF2-40B4-BE49-F238E27FC236}">
                  <a16:creationId xmlns:a16="http://schemas.microsoft.com/office/drawing/2014/main" id="{A8B41426-B01D-4CB9-AAC9-D125ABFDC4A9}"/>
                </a:ext>
              </a:extLst>
            </p:cNvPr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103350" y="4225329"/>
              <a:ext cx="685188" cy="456792"/>
            </a:xfrm>
            <a:prstGeom prst="rect">
              <a:avLst/>
            </a:prstGeom>
          </p:spPr>
        </p:pic>
        <p:sp>
          <p:nvSpPr>
            <p:cNvPr id="191" name="object 188">
              <a:extLst>
                <a:ext uri="{FF2B5EF4-FFF2-40B4-BE49-F238E27FC236}">
                  <a16:creationId xmlns:a16="http://schemas.microsoft.com/office/drawing/2014/main" id="{EF78A8E8-8C00-4F39-BD14-22759023E891}"/>
                </a:ext>
              </a:extLst>
            </p:cNvPr>
            <p:cNvSpPr/>
            <p:nvPr/>
          </p:nvSpPr>
          <p:spPr>
            <a:xfrm>
              <a:off x="2103350" y="4225329"/>
              <a:ext cx="685800" cy="457200"/>
            </a:xfrm>
            <a:custGeom>
              <a:avLst/>
              <a:gdLst/>
              <a:ahLst/>
              <a:cxnLst/>
              <a:rect l="l" t="t" r="r" b="b"/>
              <a:pathLst>
                <a:path w="685800" h="457200">
                  <a:moveTo>
                    <a:pt x="0" y="456792"/>
                  </a:moveTo>
                  <a:lnTo>
                    <a:pt x="0" y="0"/>
                  </a:lnTo>
                  <a:lnTo>
                    <a:pt x="685188" y="0"/>
                  </a:lnTo>
                  <a:lnTo>
                    <a:pt x="685188" y="456792"/>
                  </a:lnTo>
                  <a:lnTo>
                    <a:pt x="0" y="456792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2" name="object 189">
            <a:extLst>
              <a:ext uri="{FF2B5EF4-FFF2-40B4-BE49-F238E27FC236}">
                <a16:creationId xmlns:a16="http://schemas.microsoft.com/office/drawing/2014/main" id="{A5A6751C-F90A-4E03-A4F3-26CE8EC449BB}"/>
              </a:ext>
            </a:extLst>
          </p:cNvPr>
          <p:cNvSpPr txBox="1"/>
          <p:nvPr/>
        </p:nvSpPr>
        <p:spPr>
          <a:xfrm>
            <a:off x="3110681" y="3804807"/>
            <a:ext cx="596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latin typeface="Arial"/>
                <a:cs typeface="Arial"/>
              </a:rPr>
              <a:t>P</a:t>
            </a:r>
            <a:r>
              <a:rPr sz="600" b="1" spc="-5" dirty="0">
                <a:latin typeface="Arial"/>
                <a:cs typeface="Arial"/>
              </a:rPr>
              <a:t>.4.</a:t>
            </a:r>
            <a:r>
              <a:rPr sz="600" b="1" dirty="0">
                <a:latin typeface="Arial"/>
                <a:cs typeface="Arial"/>
              </a:rPr>
              <a:t>2</a:t>
            </a:r>
            <a:r>
              <a:rPr sz="600" b="1" spc="-5" dirty="0">
                <a:latin typeface="Arial"/>
                <a:cs typeface="Arial"/>
              </a:rPr>
              <a:t>.</a:t>
            </a:r>
            <a:r>
              <a:rPr sz="600" b="1" dirty="0">
                <a:latin typeface="Arial"/>
                <a:cs typeface="Arial"/>
              </a:rPr>
              <a:t>2</a:t>
            </a:r>
            <a:r>
              <a:rPr sz="600" b="1" spc="-5" dirty="0">
                <a:latin typeface="Arial"/>
                <a:cs typeface="Arial"/>
              </a:rPr>
              <a:t> M</a:t>
            </a:r>
            <a:r>
              <a:rPr sz="600" b="1" dirty="0">
                <a:latin typeface="Arial"/>
                <a:cs typeface="Arial"/>
              </a:rPr>
              <a:t>a</a:t>
            </a:r>
            <a:r>
              <a:rPr sz="600" b="1" spc="-5" dirty="0">
                <a:latin typeface="Arial"/>
                <a:cs typeface="Arial"/>
              </a:rPr>
              <a:t>g</a:t>
            </a:r>
            <a:r>
              <a:rPr sz="600" b="1" dirty="0">
                <a:latin typeface="Arial"/>
                <a:cs typeface="Arial"/>
              </a:rPr>
              <a:t>n</a:t>
            </a:r>
            <a:r>
              <a:rPr sz="600" b="1" spc="-5" dirty="0">
                <a:latin typeface="Arial"/>
                <a:cs typeface="Arial"/>
              </a:rPr>
              <a:t>ets</a:t>
            </a:r>
            <a:endParaRPr sz="600">
              <a:latin typeface="Arial"/>
              <a:cs typeface="Arial"/>
            </a:endParaRPr>
          </a:p>
          <a:p>
            <a:pPr marL="40005">
              <a:lnSpc>
                <a:spcPct val="100000"/>
              </a:lnSpc>
            </a:pPr>
            <a:r>
              <a:rPr sz="600" spc="-5" dirty="0">
                <a:latin typeface="Arial"/>
                <a:cs typeface="Arial"/>
              </a:rPr>
              <a:t>Rob</a:t>
            </a:r>
            <a:r>
              <a:rPr sz="600" dirty="0">
                <a:latin typeface="Arial"/>
                <a:cs typeface="Arial"/>
              </a:rPr>
              <a:t>e</a:t>
            </a:r>
            <a:r>
              <a:rPr sz="600" spc="-5" dirty="0">
                <a:latin typeface="Arial"/>
                <a:cs typeface="Arial"/>
              </a:rPr>
              <a:t>r</a:t>
            </a:r>
            <a:r>
              <a:rPr sz="600" dirty="0">
                <a:latin typeface="Arial"/>
                <a:cs typeface="Arial"/>
              </a:rPr>
              <a:t>t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S</a:t>
            </a:r>
            <a:r>
              <a:rPr sz="600" spc="-5" dirty="0">
                <a:latin typeface="Arial"/>
                <a:cs typeface="Arial"/>
              </a:rPr>
              <a:t>a</a:t>
            </a:r>
            <a:r>
              <a:rPr sz="600" dirty="0">
                <a:latin typeface="Arial"/>
                <a:cs typeface="Arial"/>
              </a:rPr>
              <a:t>e</a:t>
            </a:r>
            <a:r>
              <a:rPr sz="600" spc="-5" dirty="0">
                <a:latin typeface="Arial"/>
                <a:cs typeface="Arial"/>
              </a:rPr>
              <a:t>thre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93" name="object 190">
            <a:extLst>
              <a:ext uri="{FF2B5EF4-FFF2-40B4-BE49-F238E27FC236}">
                <a16:creationId xmlns:a16="http://schemas.microsoft.com/office/drawing/2014/main" id="{84902244-2CF3-443F-8EE1-2BE22703B8F4}"/>
              </a:ext>
            </a:extLst>
          </p:cNvPr>
          <p:cNvGrpSpPr/>
          <p:nvPr/>
        </p:nvGrpSpPr>
        <p:grpSpPr>
          <a:xfrm>
            <a:off x="2945328" y="2860315"/>
            <a:ext cx="827405" cy="1882775"/>
            <a:chOff x="1982802" y="3397725"/>
            <a:chExt cx="827405" cy="1882775"/>
          </a:xfrm>
        </p:grpSpPr>
        <p:sp>
          <p:nvSpPr>
            <p:cNvPr id="194" name="object 191">
              <a:extLst>
                <a:ext uri="{FF2B5EF4-FFF2-40B4-BE49-F238E27FC236}">
                  <a16:creationId xmlns:a16="http://schemas.microsoft.com/office/drawing/2014/main" id="{AD182772-5468-478D-9492-7AD842C36696}"/>
                </a:ext>
              </a:extLst>
            </p:cNvPr>
            <p:cNvSpPr/>
            <p:nvPr/>
          </p:nvSpPr>
          <p:spPr>
            <a:xfrm>
              <a:off x="1989152" y="3404075"/>
              <a:ext cx="410209" cy="1049655"/>
            </a:xfrm>
            <a:custGeom>
              <a:avLst/>
              <a:gdLst/>
              <a:ahLst/>
              <a:cxnLst/>
              <a:rect l="l" t="t" r="r" b="b"/>
              <a:pathLst>
                <a:path w="410210" h="1049654">
                  <a:moveTo>
                    <a:pt x="409817" y="0"/>
                  </a:moveTo>
                  <a:lnTo>
                    <a:pt x="409817" y="114198"/>
                  </a:lnTo>
                  <a:lnTo>
                    <a:pt x="0" y="114198"/>
                  </a:lnTo>
                  <a:lnTo>
                    <a:pt x="0" y="1049650"/>
                  </a:lnTo>
                  <a:lnTo>
                    <a:pt x="114198" y="1049650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5" name="object 192">
              <a:extLst>
                <a:ext uri="{FF2B5EF4-FFF2-40B4-BE49-F238E27FC236}">
                  <a16:creationId xmlns:a16="http://schemas.microsoft.com/office/drawing/2014/main" id="{E13B2B2D-3DF1-4BFB-B9C8-2207FD6CA896}"/>
                </a:ext>
              </a:extLst>
            </p:cNvPr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119923" y="4819754"/>
              <a:ext cx="690109" cy="460516"/>
            </a:xfrm>
            <a:prstGeom prst="rect">
              <a:avLst/>
            </a:prstGeom>
          </p:spPr>
        </p:pic>
        <p:pic>
          <p:nvPicPr>
            <p:cNvPr id="196" name="object 193">
              <a:extLst>
                <a:ext uri="{FF2B5EF4-FFF2-40B4-BE49-F238E27FC236}">
                  <a16:creationId xmlns:a16="http://schemas.microsoft.com/office/drawing/2014/main" id="{5408645E-9570-4843-BA37-E7FD7BDBAFEA}"/>
                </a:ext>
              </a:extLst>
            </p:cNvPr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103350" y="4801179"/>
              <a:ext cx="685188" cy="456792"/>
            </a:xfrm>
            <a:prstGeom prst="rect">
              <a:avLst/>
            </a:prstGeom>
          </p:spPr>
        </p:pic>
        <p:sp>
          <p:nvSpPr>
            <p:cNvPr id="197" name="object 194">
              <a:extLst>
                <a:ext uri="{FF2B5EF4-FFF2-40B4-BE49-F238E27FC236}">
                  <a16:creationId xmlns:a16="http://schemas.microsoft.com/office/drawing/2014/main" id="{D73B3455-5357-4BBB-A9A7-23DDC1CBC98B}"/>
                </a:ext>
              </a:extLst>
            </p:cNvPr>
            <p:cNvSpPr/>
            <p:nvPr/>
          </p:nvSpPr>
          <p:spPr>
            <a:xfrm>
              <a:off x="2103350" y="4801179"/>
              <a:ext cx="685800" cy="457200"/>
            </a:xfrm>
            <a:custGeom>
              <a:avLst/>
              <a:gdLst/>
              <a:ahLst/>
              <a:cxnLst/>
              <a:rect l="l" t="t" r="r" b="b"/>
              <a:pathLst>
                <a:path w="685800" h="457200">
                  <a:moveTo>
                    <a:pt x="0" y="456792"/>
                  </a:moveTo>
                  <a:lnTo>
                    <a:pt x="0" y="0"/>
                  </a:lnTo>
                  <a:lnTo>
                    <a:pt x="685188" y="0"/>
                  </a:lnTo>
                  <a:lnTo>
                    <a:pt x="685188" y="456792"/>
                  </a:lnTo>
                  <a:lnTo>
                    <a:pt x="0" y="456792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8" name="object 195">
            <a:extLst>
              <a:ext uri="{FF2B5EF4-FFF2-40B4-BE49-F238E27FC236}">
                <a16:creationId xmlns:a16="http://schemas.microsoft.com/office/drawing/2014/main" id="{CCD34614-B252-44EB-AEEB-F5EC7D13EED6}"/>
              </a:ext>
            </a:extLst>
          </p:cNvPr>
          <p:cNvSpPr txBox="1"/>
          <p:nvPr/>
        </p:nvSpPr>
        <p:spPr>
          <a:xfrm>
            <a:off x="3138261" y="4335301"/>
            <a:ext cx="5416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760" marR="17780" indent="-8763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latin typeface="Arial"/>
                <a:cs typeface="Arial"/>
              </a:rPr>
              <a:t>P</a:t>
            </a:r>
            <a:r>
              <a:rPr sz="600" b="1" spc="-5" dirty="0">
                <a:latin typeface="Arial"/>
                <a:cs typeface="Arial"/>
              </a:rPr>
              <a:t>.4.</a:t>
            </a:r>
            <a:r>
              <a:rPr sz="600" b="1" dirty="0">
                <a:latin typeface="Arial"/>
                <a:cs typeface="Arial"/>
              </a:rPr>
              <a:t>2</a:t>
            </a:r>
            <a:r>
              <a:rPr sz="600" b="1" spc="-5" dirty="0">
                <a:latin typeface="Arial"/>
                <a:cs typeface="Arial"/>
              </a:rPr>
              <a:t>.</a:t>
            </a:r>
            <a:r>
              <a:rPr sz="600" b="1" dirty="0">
                <a:latin typeface="Arial"/>
                <a:cs typeface="Arial"/>
              </a:rPr>
              <a:t>3</a:t>
            </a:r>
            <a:r>
              <a:rPr sz="600" b="1" spc="-5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P</a:t>
            </a:r>
            <a:r>
              <a:rPr sz="600" b="1" spc="-5" dirty="0">
                <a:latin typeface="Arial"/>
                <a:cs typeface="Arial"/>
              </a:rPr>
              <a:t>ow</a:t>
            </a:r>
            <a:r>
              <a:rPr sz="600" b="1" dirty="0">
                <a:latin typeface="Arial"/>
                <a:cs typeface="Arial"/>
              </a:rPr>
              <a:t>er  </a:t>
            </a:r>
            <a:r>
              <a:rPr sz="600" b="1" spc="-5" dirty="0">
                <a:latin typeface="Arial"/>
                <a:cs typeface="Arial"/>
              </a:rPr>
              <a:t>Supplies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600" spc="-5" dirty="0">
                <a:latin typeface="Arial"/>
                <a:cs typeface="Arial"/>
              </a:rPr>
              <a:t>Rob</a:t>
            </a:r>
            <a:r>
              <a:rPr sz="600" dirty="0">
                <a:latin typeface="Arial"/>
                <a:cs typeface="Arial"/>
              </a:rPr>
              <a:t>e</a:t>
            </a:r>
            <a:r>
              <a:rPr sz="600" spc="-5" dirty="0">
                <a:latin typeface="Arial"/>
                <a:cs typeface="Arial"/>
              </a:rPr>
              <a:t>r</a:t>
            </a:r>
            <a:r>
              <a:rPr sz="600" dirty="0">
                <a:latin typeface="Arial"/>
                <a:cs typeface="Arial"/>
              </a:rPr>
              <a:t>t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S</a:t>
            </a:r>
            <a:r>
              <a:rPr sz="600" spc="-5" dirty="0">
                <a:latin typeface="Arial"/>
                <a:cs typeface="Arial"/>
              </a:rPr>
              <a:t>a</a:t>
            </a:r>
            <a:r>
              <a:rPr sz="600" dirty="0">
                <a:latin typeface="Arial"/>
                <a:cs typeface="Arial"/>
              </a:rPr>
              <a:t>e</a:t>
            </a:r>
            <a:r>
              <a:rPr sz="600" spc="-5" dirty="0">
                <a:latin typeface="Arial"/>
                <a:cs typeface="Arial"/>
              </a:rPr>
              <a:t>thre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99" name="object 196">
            <a:extLst>
              <a:ext uri="{FF2B5EF4-FFF2-40B4-BE49-F238E27FC236}">
                <a16:creationId xmlns:a16="http://schemas.microsoft.com/office/drawing/2014/main" id="{8FC7904E-2F50-43EA-A096-9D81FB88B15C}"/>
              </a:ext>
            </a:extLst>
          </p:cNvPr>
          <p:cNvGrpSpPr/>
          <p:nvPr/>
        </p:nvGrpSpPr>
        <p:grpSpPr>
          <a:xfrm>
            <a:off x="2945328" y="2860315"/>
            <a:ext cx="827405" cy="2447925"/>
            <a:chOff x="1982802" y="3397725"/>
            <a:chExt cx="827405" cy="2447925"/>
          </a:xfrm>
        </p:grpSpPr>
        <p:sp>
          <p:nvSpPr>
            <p:cNvPr id="200" name="object 197">
              <a:extLst>
                <a:ext uri="{FF2B5EF4-FFF2-40B4-BE49-F238E27FC236}">
                  <a16:creationId xmlns:a16="http://schemas.microsoft.com/office/drawing/2014/main" id="{387AEA11-0653-4B37-A1C2-A5E2DA89DD74}"/>
                </a:ext>
              </a:extLst>
            </p:cNvPr>
            <p:cNvSpPr/>
            <p:nvPr/>
          </p:nvSpPr>
          <p:spPr>
            <a:xfrm>
              <a:off x="1989152" y="3404075"/>
              <a:ext cx="410209" cy="1625600"/>
            </a:xfrm>
            <a:custGeom>
              <a:avLst/>
              <a:gdLst/>
              <a:ahLst/>
              <a:cxnLst/>
              <a:rect l="l" t="t" r="r" b="b"/>
              <a:pathLst>
                <a:path w="410210" h="1625600">
                  <a:moveTo>
                    <a:pt x="409817" y="0"/>
                  </a:moveTo>
                  <a:lnTo>
                    <a:pt x="409817" y="114198"/>
                  </a:lnTo>
                  <a:lnTo>
                    <a:pt x="0" y="114198"/>
                  </a:lnTo>
                  <a:lnTo>
                    <a:pt x="0" y="1625500"/>
                  </a:lnTo>
                  <a:lnTo>
                    <a:pt x="114198" y="1625500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" name="object 198">
              <a:extLst>
                <a:ext uri="{FF2B5EF4-FFF2-40B4-BE49-F238E27FC236}">
                  <a16:creationId xmlns:a16="http://schemas.microsoft.com/office/drawing/2014/main" id="{39974744-F8E2-4107-BF5A-035E3B32C4B9}"/>
                </a:ext>
              </a:extLst>
            </p:cNvPr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119923" y="5385870"/>
              <a:ext cx="690109" cy="459729"/>
            </a:xfrm>
            <a:prstGeom prst="rect">
              <a:avLst/>
            </a:prstGeom>
          </p:spPr>
        </p:pic>
        <p:pic>
          <p:nvPicPr>
            <p:cNvPr id="202" name="object 199">
              <a:extLst>
                <a:ext uri="{FF2B5EF4-FFF2-40B4-BE49-F238E27FC236}">
                  <a16:creationId xmlns:a16="http://schemas.microsoft.com/office/drawing/2014/main" id="{13D577E4-1566-4972-A8CD-A0757013EB65}"/>
                </a:ext>
              </a:extLst>
            </p:cNvPr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103350" y="5367310"/>
              <a:ext cx="685188" cy="456792"/>
            </a:xfrm>
            <a:prstGeom prst="rect">
              <a:avLst/>
            </a:prstGeom>
          </p:spPr>
        </p:pic>
        <p:sp>
          <p:nvSpPr>
            <p:cNvPr id="203" name="object 200">
              <a:extLst>
                <a:ext uri="{FF2B5EF4-FFF2-40B4-BE49-F238E27FC236}">
                  <a16:creationId xmlns:a16="http://schemas.microsoft.com/office/drawing/2014/main" id="{0A8A023F-625D-4A21-BA0E-3136CBD046B7}"/>
                </a:ext>
              </a:extLst>
            </p:cNvPr>
            <p:cNvSpPr/>
            <p:nvPr/>
          </p:nvSpPr>
          <p:spPr>
            <a:xfrm>
              <a:off x="2103350" y="5367310"/>
              <a:ext cx="685800" cy="457200"/>
            </a:xfrm>
            <a:custGeom>
              <a:avLst/>
              <a:gdLst/>
              <a:ahLst/>
              <a:cxnLst/>
              <a:rect l="l" t="t" r="r" b="b"/>
              <a:pathLst>
                <a:path w="685800" h="457200">
                  <a:moveTo>
                    <a:pt x="0" y="456792"/>
                  </a:moveTo>
                  <a:lnTo>
                    <a:pt x="0" y="0"/>
                  </a:lnTo>
                  <a:lnTo>
                    <a:pt x="685188" y="0"/>
                  </a:lnTo>
                  <a:lnTo>
                    <a:pt x="685188" y="456792"/>
                  </a:lnTo>
                  <a:lnTo>
                    <a:pt x="0" y="456792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4" name="object 201">
            <a:extLst>
              <a:ext uri="{FF2B5EF4-FFF2-40B4-BE49-F238E27FC236}">
                <a16:creationId xmlns:a16="http://schemas.microsoft.com/office/drawing/2014/main" id="{7E3B1A32-CBD6-469E-8007-EBEF24289E84}"/>
              </a:ext>
            </a:extLst>
          </p:cNvPr>
          <p:cNvSpPr txBox="1"/>
          <p:nvPr/>
        </p:nvSpPr>
        <p:spPr>
          <a:xfrm>
            <a:off x="3108271" y="4901373"/>
            <a:ext cx="6007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3510" marR="12700" indent="-122555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latin typeface="Arial"/>
                <a:cs typeface="Arial"/>
              </a:rPr>
              <a:t>P</a:t>
            </a:r>
            <a:r>
              <a:rPr sz="600" b="1" spc="-5" dirty="0">
                <a:latin typeface="Arial"/>
                <a:cs typeface="Arial"/>
              </a:rPr>
              <a:t>.4.</a:t>
            </a:r>
            <a:r>
              <a:rPr sz="600" b="1" dirty="0">
                <a:latin typeface="Arial"/>
                <a:cs typeface="Arial"/>
              </a:rPr>
              <a:t>2</a:t>
            </a:r>
            <a:r>
              <a:rPr sz="600" b="1" spc="-5" dirty="0">
                <a:latin typeface="Arial"/>
                <a:cs typeface="Arial"/>
              </a:rPr>
              <a:t>.</a:t>
            </a:r>
            <a:r>
              <a:rPr sz="600" b="1" dirty="0">
                <a:latin typeface="Arial"/>
                <a:cs typeface="Arial"/>
              </a:rPr>
              <a:t>4</a:t>
            </a:r>
            <a:r>
              <a:rPr sz="600" b="1" spc="-5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V</a:t>
            </a:r>
            <a:r>
              <a:rPr sz="600" b="1" spc="-5" dirty="0">
                <a:latin typeface="Arial"/>
                <a:cs typeface="Arial"/>
              </a:rPr>
              <a:t>ac</a:t>
            </a:r>
            <a:r>
              <a:rPr sz="600" b="1" dirty="0">
                <a:latin typeface="Arial"/>
                <a:cs typeface="Arial"/>
              </a:rPr>
              <a:t>u</a:t>
            </a:r>
            <a:r>
              <a:rPr sz="600" b="1" spc="-5" dirty="0">
                <a:latin typeface="Arial"/>
                <a:cs typeface="Arial"/>
              </a:rPr>
              <a:t>um  Systems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600" spc="-5" dirty="0">
                <a:latin typeface="Arial"/>
                <a:cs typeface="Arial"/>
              </a:rPr>
              <a:t>Cha</a:t>
            </a:r>
            <a:r>
              <a:rPr sz="600" dirty="0">
                <a:latin typeface="Arial"/>
                <a:cs typeface="Arial"/>
              </a:rPr>
              <a:t>r</a:t>
            </a:r>
            <a:r>
              <a:rPr sz="600" spc="-5" dirty="0">
                <a:latin typeface="Arial"/>
                <a:cs typeface="Arial"/>
              </a:rPr>
              <a:t>lott</a:t>
            </a:r>
            <a:r>
              <a:rPr sz="600" dirty="0">
                <a:latin typeface="Arial"/>
                <a:cs typeface="Arial"/>
              </a:rPr>
              <a:t>e </a:t>
            </a:r>
            <a:r>
              <a:rPr sz="600" spc="-5" dirty="0">
                <a:latin typeface="Arial"/>
                <a:cs typeface="Arial"/>
              </a:rPr>
              <a:t>B</a:t>
            </a:r>
            <a:r>
              <a:rPr sz="600" dirty="0">
                <a:latin typeface="Arial"/>
                <a:cs typeface="Arial"/>
              </a:rPr>
              <a:t>a</a:t>
            </a:r>
            <a:r>
              <a:rPr sz="600" spc="-5" dirty="0">
                <a:latin typeface="Arial"/>
                <a:cs typeface="Arial"/>
              </a:rPr>
              <a:t>rbier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205" name="object 202">
            <a:extLst>
              <a:ext uri="{FF2B5EF4-FFF2-40B4-BE49-F238E27FC236}">
                <a16:creationId xmlns:a16="http://schemas.microsoft.com/office/drawing/2014/main" id="{094F3E37-DA31-40C5-A588-839493123085}"/>
              </a:ext>
            </a:extLst>
          </p:cNvPr>
          <p:cNvGrpSpPr/>
          <p:nvPr/>
        </p:nvGrpSpPr>
        <p:grpSpPr>
          <a:xfrm>
            <a:off x="2945328" y="2860315"/>
            <a:ext cx="827405" cy="3022600"/>
            <a:chOff x="1982802" y="3397725"/>
            <a:chExt cx="827405" cy="3022600"/>
          </a:xfrm>
        </p:grpSpPr>
        <p:sp>
          <p:nvSpPr>
            <p:cNvPr id="206" name="object 203">
              <a:extLst>
                <a:ext uri="{FF2B5EF4-FFF2-40B4-BE49-F238E27FC236}">
                  <a16:creationId xmlns:a16="http://schemas.microsoft.com/office/drawing/2014/main" id="{1CD7B8B2-6320-48FA-A6AD-3C288ACB9841}"/>
                </a:ext>
              </a:extLst>
            </p:cNvPr>
            <p:cNvSpPr/>
            <p:nvPr/>
          </p:nvSpPr>
          <p:spPr>
            <a:xfrm>
              <a:off x="1989152" y="3404075"/>
              <a:ext cx="410209" cy="2192020"/>
            </a:xfrm>
            <a:custGeom>
              <a:avLst/>
              <a:gdLst/>
              <a:ahLst/>
              <a:cxnLst/>
              <a:rect l="l" t="t" r="r" b="b"/>
              <a:pathLst>
                <a:path w="410210" h="2192020">
                  <a:moveTo>
                    <a:pt x="409817" y="0"/>
                  </a:moveTo>
                  <a:lnTo>
                    <a:pt x="409817" y="114198"/>
                  </a:lnTo>
                  <a:lnTo>
                    <a:pt x="0" y="114198"/>
                  </a:lnTo>
                  <a:lnTo>
                    <a:pt x="0" y="2191631"/>
                  </a:lnTo>
                  <a:lnTo>
                    <a:pt x="114198" y="2191631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" name="object 204">
              <a:extLst>
                <a:ext uri="{FF2B5EF4-FFF2-40B4-BE49-F238E27FC236}">
                  <a16:creationId xmlns:a16="http://schemas.microsoft.com/office/drawing/2014/main" id="{00DCDF45-6362-494B-8A36-57DF7061A54A}"/>
                </a:ext>
              </a:extLst>
            </p:cNvPr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119923" y="5959733"/>
              <a:ext cx="690109" cy="460093"/>
            </a:xfrm>
            <a:prstGeom prst="rect">
              <a:avLst/>
            </a:prstGeom>
          </p:spPr>
        </p:pic>
        <p:pic>
          <p:nvPicPr>
            <p:cNvPr id="208" name="object 205">
              <a:extLst>
                <a:ext uri="{FF2B5EF4-FFF2-40B4-BE49-F238E27FC236}">
                  <a16:creationId xmlns:a16="http://schemas.microsoft.com/office/drawing/2014/main" id="{824A99D8-B895-4720-8751-95560AC86F40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103350" y="5943160"/>
              <a:ext cx="685188" cy="456792"/>
            </a:xfrm>
            <a:prstGeom prst="rect">
              <a:avLst/>
            </a:prstGeom>
          </p:spPr>
        </p:pic>
        <p:sp>
          <p:nvSpPr>
            <p:cNvPr id="209" name="object 206">
              <a:extLst>
                <a:ext uri="{FF2B5EF4-FFF2-40B4-BE49-F238E27FC236}">
                  <a16:creationId xmlns:a16="http://schemas.microsoft.com/office/drawing/2014/main" id="{77D26BEE-44F1-46E9-8FE9-EF5E72EDE1D0}"/>
                </a:ext>
              </a:extLst>
            </p:cNvPr>
            <p:cNvSpPr/>
            <p:nvPr/>
          </p:nvSpPr>
          <p:spPr>
            <a:xfrm>
              <a:off x="2103350" y="5943160"/>
              <a:ext cx="685800" cy="457200"/>
            </a:xfrm>
            <a:custGeom>
              <a:avLst/>
              <a:gdLst/>
              <a:ahLst/>
              <a:cxnLst/>
              <a:rect l="l" t="t" r="r" b="b"/>
              <a:pathLst>
                <a:path w="685800" h="457200">
                  <a:moveTo>
                    <a:pt x="0" y="456792"/>
                  </a:moveTo>
                  <a:lnTo>
                    <a:pt x="0" y="0"/>
                  </a:lnTo>
                  <a:lnTo>
                    <a:pt x="685188" y="0"/>
                  </a:lnTo>
                  <a:lnTo>
                    <a:pt x="685188" y="456792"/>
                  </a:lnTo>
                  <a:lnTo>
                    <a:pt x="0" y="456792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0" name="object 207">
            <a:extLst>
              <a:ext uri="{FF2B5EF4-FFF2-40B4-BE49-F238E27FC236}">
                <a16:creationId xmlns:a16="http://schemas.microsoft.com/office/drawing/2014/main" id="{E8830571-04AC-4EEE-96D6-329B0E047AE9}"/>
              </a:ext>
            </a:extLst>
          </p:cNvPr>
          <p:cNvSpPr txBox="1"/>
          <p:nvPr/>
        </p:nvSpPr>
        <p:spPr>
          <a:xfrm>
            <a:off x="3108287" y="5431927"/>
            <a:ext cx="600710" cy="390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 marR="18415" indent="-1270" algn="r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latin typeface="Arial"/>
                <a:cs typeface="Arial"/>
              </a:rPr>
              <a:t>P</a:t>
            </a:r>
            <a:r>
              <a:rPr sz="600" b="1" spc="-5" dirty="0">
                <a:latin typeface="Arial"/>
                <a:cs typeface="Arial"/>
              </a:rPr>
              <a:t>.4.</a:t>
            </a:r>
            <a:r>
              <a:rPr sz="600" b="1" dirty="0">
                <a:latin typeface="Arial"/>
                <a:cs typeface="Arial"/>
              </a:rPr>
              <a:t>2</a:t>
            </a:r>
            <a:r>
              <a:rPr sz="600" b="1" spc="-5" dirty="0">
                <a:latin typeface="Arial"/>
                <a:cs typeface="Arial"/>
              </a:rPr>
              <a:t>.</a:t>
            </a:r>
            <a:r>
              <a:rPr sz="600" b="1" dirty="0">
                <a:latin typeface="Arial"/>
                <a:cs typeface="Arial"/>
              </a:rPr>
              <a:t>5</a:t>
            </a:r>
            <a:r>
              <a:rPr sz="600" b="1" spc="-5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P</a:t>
            </a:r>
            <a:r>
              <a:rPr sz="600" b="1" spc="-5" dirty="0">
                <a:latin typeface="Arial"/>
                <a:cs typeface="Arial"/>
              </a:rPr>
              <a:t>ri</a:t>
            </a:r>
            <a:r>
              <a:rPr sz="600" b="1" dirty="0">
                <a:latin typeface="Arial"/>
                <a:cs typeface="Arial"/>
              </a:rPr>
              <a:t>m</a:t>
            </a:r>
            <a:r>
              <a:rPr sz="600" b="1" spc="-5" dirty="0">
                <a:latin typeface="Arial"/>
                <a:cs typeface="Arial"/>
              </a:rPr>
              <a:t>a</a:t>
            </a:r>
            <a:r>
              <a:rPr sz="600" b="1" dirty="0">
                <a:latin typeface="Arial"/>
                <a:cs typeface="Arial"/>
              </a:rPr>
              <a:t>ry  </a:t>
            </a:r>
            <a:r>
              <a:rPr sz="600" b="1" spc="-5" dirty="0">
                <a:latin typeface="Arial"/>
                <a:cs typeface="Arial"/>
              </a:rPr>
              <a:t>a</a:t>
            </a:r>
            <a:r>
              <a:rPr sz="600" b="1" dirty="0">
                <a:latin typeface="Arial"/>
                <a:cs typeface="Arial"/>
              </a:rPr>
              <a:t>nd</a:t>
            </a:r>
            <a:r>
              <a:rPr sz="600" b="1" spc="-5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S</a:t>
            </a:r>
            <a:r>
              <a:rPr sz="600" b="1" spc="-5" dirty="0">
                <a:latin typeface="Arial"/>
                <a:cs typeface="Arial"/>
              </a:rPr>
              <a:t>e</a:t>
            </a:r>
            <a:r>
              <a:rPr sz="600" b="1" dirty="0">
                <a:latin typeface="Arial"/>
                <a:cs typeface="Arial"/>
              </a:rPr>
              <a:t>c</a:t>
            </a:r>
            <a:r>
              <a:rPr sz="600" b="1" spc="-5" dirty="0">
                <a:latin typeface="Arial"/>
                <a:cs typeface="Arial"/>
              </a:rPr>
              <a:t>on</a:t>
            </a:r>
            <a:r>
              <a:rPr sz="600" b="1" dirty="0">
                <a:latin typeface="Arial"/>
                <a:cs typeface="Arial"/>
              </a:rPr>
              <a:t>d</a:t>
            </a:r>
            <a:r>
              <a:rPr sz="600" b="1" spc="-5" dirty="0">
                <a:latin typeface="Arial"/>
                <a:cs typeface="Arial"/>
              </a:rPr>
              <a:t>a</a:t>
            </a:r>
            <a:r>
              <a:rPr sz="600" b="1" dirty="0">
                <a:latin typeface="Arial"/>
                <a:cs typeface="Arial"/>
              </a:rPr>
              <a:t>ry</a:t>
            </a:r>
            <a:endParaRPr sz="600">
              <a:latin typeface="Arial"/>
              <a:cs typeface="Arial"/>
            </a:endParaRPr>
          </a:p>
          <a:p>
            <a:pPr marR="66675" algn="r">
              <a:lnSpc>
                <a:spcPts val="715"/>
              </a:lnSpc>
            </a:pPr>
            <a:r>
              <a:rPr sz="600" b="1" spc="-5" dirty="0">
                <a:latin typeface="Arial"/>
                <a:cs typeface="Arial"/>
              </a:rPr>
              <a:t>Stripper</a:t>
            </a:r>
            <a:r>
              <a:rPr sz="600" b="1" spc="-3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Foil</a:t>
            </a:r>
            <a:endParaRPr sz="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600" spc="-5" dirty="0">
                <a:latin typeface="Arial"/>
                <a:cs typeface="Arial"/>
              </a:rPr>
              <a:t>Cha</a:t>
            </a:r>
            <a:r>
              <a:rPr sz="600" dirty="0">
                <a:latin typeface="Arial"/>
                <a:cs typeface="Arial"/>
              </a:rPr>
              <a:t>r</a:t>
            </a:r>
            <a:r>
              <a:rPr sz="600" spc="-5" dirty="0">
                <a:latin typeface="Arial"/>
                <a:cs typeface="Arial"/>
              </a:rPr>
              <a:t>lott</a:t>
            </a:r>
            <a:r>
              <a:rPr sz="600" dirty="0">
                <a:latin typeface="Arial"/>
                <a:cs typeface="Arial"/>
              </a:rPr>
              <a:t>e </a:t>
            </a:r>
            <a:r>
              <a:rPr sz="600" spc="-5" dirty="0">
                <a:latin typeface="Arial"/>
                <a:cs typeface="Arial"/>
              </a:rPr>
              <a:t>B</a:t>
            </a:r>
            <a:r>
              <a:rPr sz="600" dirty="0">
                <a:latin typeface="Arial"/>
                <a:cs typeface="Arial"/>
              </a:rPr>
              <a:t>a</a:t>
            </a:r>
            <a:r>
              <a:rPr sz="600" spc="-5" dirty="0">
                <a:latin typeface="Arial"/>
                <a:cs typeface="Arial"/>
              </a:rPr>
              <a:t>rbier</a:t>
            </a:r>
            <a:endParaRPr sz="600">
              <a:latin typeface="Arial"/>
              <a:cs typeface="Arial"/>
            </a:endParaRPr>
          </a:p>
        </p:txBody>
      </p:sp>
      <p:sp>
        <p:nvSpPr>
          <p:cNvPr id="211" name="object 208">
            <a:extLst>
              <a:ext uri="{FF2B5EF4-FFF2-40B4-BE49-F238E27FC236}">
                <a16:creationId xmlns:a16="http://schemas.microsoft.com/office/drawing/2014/main" id="{4CC087CB-379C-4D10-A5CB-2E97C0C6091E}"/>
              </a:ext>
            </a:extLst>
          </p:cNvPr>
          <p:cNvSpPr/>
          <p:nvPr/>
        </p:nvSpPr>
        <p:spPr>
          <a:xfrm>
            <a:off x="2951678" y="2866665"/>
            <a:ext cx="410209" cy="2767965"/>
          </a:xfrm>
          <a:custGeom>
            <a:avLst/>
            <a:gdLst/>
            <a:ahLst/>
            <a:cxnLst/>
            <a:rect l="l" t="t" r="r" b="b"/>
            <a:pathLst>
              <a:path w="410210" h="2767965">
                <a:moveTo>
                  <a:pt x="409817" y="0"/>
                </a:moveTo>
                <a:lnTo>
                  <a:pt x="409817" y="114198"/>
                </a:lnTo>
                <a:lnTo>
                  <a:pt x="0" y="114198"/>
                </a:lnTo>
                <a:lnTo>
                  <a:pt x="0" y="2767481"/>
                </a:lnTo>
                <a:lnTo>
                  <a:pt x="114198" y="2767481"/>
                </a:lnTo>
              </a:path>
            </a:pathLst>
          </a:custGeom>
          <a:ln w="12688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9E4DD6-C3EB-4C1C-B72B-AFBF91F319FB}"/>
              </a:ext>
            </a:extLst>
          </p:cNvPr>
          <p:cNvSpPr/>
          <p:nvPr/>
        </p:nvSpPr>
        <p:spPr>
          <a:xfrm>
            <a:off x="3869305" y="1989220"/>
            <a:ext cx="1096960" cy="2859239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52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since CD-2/3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213" y="1308569"/>
            <a:ext cx="11430000" cy="22011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12-month Look-Ahead from the CD-2/3 Review (July 2020)</a:t>
            </a:r>
          </a:p>
          <a:p>
            <a:pPr lvl="2"/>
            <a:r>
              <a:rPr lang="en-US" sz="2400" dirty="0"/>
              <a:t>Complete design </a:t>
            </a:r>
          </a:p>
          <a:p>
            <a:pPr lvl="2"/>
            <a:r>
              <a:rPr lang="en-US" sz="2400" dirty="0"/>
              <a:t>Initiate all procurement and fabrication</a:t>
            </a:r>
          </a:p>
          <a:p>
            <a:pPr lvl="2"/>
            <a:r>
              <a:rPr lang="en-US" sz="2400" dirty="0"/>
              <a:t>Plan implementation</a:t>
            </a:r>
          </a:p>
          <a:p>
            <a:pPr lvl="1"/>
            <a:endParaRPr lang="en-US" dirty="0"/>
          </a:p>
          <a:p>
            <a:pPr marL="398463" lvl="1" indent="0">
              <a:buNone/>
            </a:pP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9BDF306-48F4-4702-9409-3B1AD449911E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Charges:</a:t>
            </a:r>
            <a:r>
              <a:rPr lang="en-US" b="1" baseline="0" dirty="0">
                <a:solidFill>
                  <a:schemeClr val="bg1"/>
                </a:solidFill>
              </a:rPr>
              <a:t> 1,2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F7BF8A-7073-4479-A32E-30AC89DE7592}"/>
              </a:ext>
            </a:extLst>
          </p:cNvPr>
          <p:cNvSpPr txBox="1"/>
          <p:nvPr/>
        </p:nvSpPr>
        <p:spPr>
          <a:xfrm>
            <a:off x="1324490" y="4589600"/>
            <a:ext cx="10145851" cy="1461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We are at 63% complete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There was an increase in BAC of $258k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Added cost driven primarily by going to higher performance telescope and low estimates on cost of goods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AB5CBF-63C3-4542-BE64-1B4D40444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65" y="3270270"/>
            <a:ext cx="11254003" cy="8748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1BD8BDF-3A7F-41ED-8077-FAF24B992C88}"/>
              </a:ext>
            </a:extLst>
          </p:cNvPr>
          <p:cNvSpPr/>
          <p:nvPr/>
        </p:nvSpPr>
        <p:spPr>
          <a:xfrm>
            <a:off x="10018469" y="3297226"/>
            <a:ext cx="1753299" cy="88084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546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C6913-61B9-467B-BDC9-9D68DCA7C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Change Requests since CD-2/3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9082BC6-B0AE-40B3-B5D2-24149571A7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545" y="2059146"/>
            <a:ext cx="11224260" cy="31318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F1E4842-8BD0-4809-A05B-BFBD61A4965B}"/>
              </a:ext>
            </a:extLst>
          </p:cNvPr>
          <p:cNvSpPr/>
          <p:nvPr/>
        </p:nvSpPr>
        <p:spPr>
          <a:xfrm>
            <a:off x="2690422" y="3503856"/>
            <a:ext cx="9169345" cy="39437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64BB7E-B35B-433E-B139-E34F267AD8D5}"/>
              </a:ext>
            </a:extLst>
          </p:cNvPr>
          <p:cNvSpPr/>
          <p:nvPr/>
        </p:nvSpPr>
        <p:spPr>
          <a:xfrm>
            <a:off x="2707746" y="4239126"/>
            <a:ext cx="9152021" cy="19706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86AC46-D62F-40F0-BB00-BBCF7D0BBA75}"/>
              </a:ext>
            </a:extLst>
          </p:cNvPr>
          <p:cNvSpPr/>
          <p:nvPr/>
        </p:nvSpPr>
        <p:spPr>
          <a:xfrm>
            <a:off x="2707746" y="2770901"/>
            <a:ext cx="9152021" cy="22058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70488FA-C5E5-4038-A846-B6DF241B3414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5C3DF9-9786-4880-9B3B-2A990ED1BE71}"/>
              </a:ext>
            </a:extLst>
          </p:cNvPr>
          <p:cNvSpPr/>
          <p:nvPr/>
        </p:nvSpPr>
        <p:spPr>
          <a:xfrm>
            <a:off x="2699083" y="4478151"/>
            <a:ext cx="9152021" cy="154008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B6DE09-527B-4BA3-838E-84F8AF242D33}"/>
              </a:ext>
            </a:extLst>
          </p:cNvPr>
          <p:cNvSpPr txBox="1"/>
          <p:nvPr/>
        </p:nvSpPr>
        <p:spPr>
          <a:xfrm>
            <a:off x="2866524" y="5190966"/>
            <a:ext cx="714776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These are the PCRs associated with the change to budgets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Injection Dump Imaging System portion of $1.8M is $150k</a:t>
            </a:r>
          </a:p>
        </p:txBody>
      </p:sp>
    </p:spTree>
    <p:extLst>
      <p:ext uri="{BB962C8B-B14F-4D97-AF65-F5344CB8AC3E}">
        <p14:creationId xmlns:p14="http://schemas.microsoft.com/office/powerpoint/2010/main" val="69888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20DD-9EFC-4547-AE1A-287E69968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since CD-2/3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FB314-51DD-4C7C-BCD2-15CB5CA11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Technical and milestone achievements</a:t>
            </a:r>
          </a:p>
          <a:p>
            <a:pPr lvl="1"/>
            <a:r>
              <a:rPr lang="en-US" dirty="0"/>
              <a:t>Redesigned many of the imaging system components to accommodate larger telescope design and increased aperture.</a:t>
            </a:r>
          </a:p>
          <a:p>
            <a:pPr lvl="1"/>
            <a:r>
              <a:rPr lang="en-US" dirty="0"/>
              <a:t>Completed design and drawings of imaging system and shielding</a:t>
            </a:r>
          </a:p>
          <a:p>
            <a:pPr lvl="1"/>
            <a:r>
              <a:rPr lang="en-US" dirty="0"/>
              <a:t>Contracts in place for RID window assemblies, custom telescope, custom mirrors (due late Sept)</a:t>
            </a:r>
          </a:p>
          <a:p>
            <a:pPr lvl="1"/>
            <a:r>
              <a:rPr lang="en-US" dirty="0"/>
              <a:t>All off-the-shelf components have been received</a:t>
            </a:r>
          </a:p>
          <a:p>
            <a:pPr lvl="1"/>
            <a:r>
              <a:rPr lang="en-US" dirty="0"/>
              <a:t>All vacuum boundary components ordered (last one to ship 9/28)</a:t>
            </a:r>
          </a:p>
          <a:p>
            <a:pPr lvl="1"/>
            <a:r>
              <a:rPr lang="en-US" dirty="0"/>
              <a:t>All other fabricated parts are ordered (due Sept)</a:t>
            </a:r>
          </a:p>
          <a:p>
            <a:pPr lvl="1"/>
            <a:r>
              <a:rPr lang="en-US" dirty="0"/>
              <a:t>Have started discussing work planning with groups that will be involved during installation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A9F2F8-2474-4D47-B2BF-15F748BCAA88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Charges:</a:t>
            </a:r>
            <a:r>
              <a:rPr lang="en-US" b="1" baseline="0" dirty="0">
                <a:solidFill>
                  <a:schemeClr val="bg1"/>
                </a:solidFill>
              </a:rPr>
              <a:t> 1,2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240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71608-900A-EA4E-9673-97FFC3D14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F6969-DEE8-F248-9F28-CFAC526F6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significant challenges have been identified that would need mitigation, everything is progressing smoothly</a:t>
            </a:r>
          </a:p>
          <a:p>
            <a:r>
              <a:rPr lang="en-US" dirty="0"/>
              <a:t>There are no known risks associated with having completed the final design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002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472E5-F83E-4250-B4D7-35C3A2C0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Design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40622-B772-45B5-867A-5722FC530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 design is complete</a:t>
            </a:r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E686B64-7859-4EA1-B680-E7E73DD4EDFC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1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575C69-27D7-4E3C-9E5A-D7E1D7A6C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9825" y="1651601"/>
            <a:ext cx="3261365" cy="45276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279B60-4EAF-4445-AD4C-3F77E1818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811" y="1651600"/>
            <a:ext cx="2106910" cy="45276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AE5F6E-4F7F-4EDA-98D8-C5345A18F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131" y="1651311"/>
            <a:ext cx="2256355" cy="452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01311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50AF3C-223B-4322-9D84-8F5422CEA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B6F5DE5-FF42-42F2-9962-F83010572F4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1064</Words>
  <Application>Microsoft Office PowerPoint</Application>
  <PresentationFormat>Widescreen</PresentationFormat>
  <Paragraphs>197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Arial Narrow</vt:lpstr>
      <vt:lpstr>Century Gothic</vt:lpstr>
      <vt:lpstr>ORNL</vt:lpstr>
      <vt:lpstr>PowerPoint Presentation</vt:lpstr>
      <vt:lpstr>Outline</vt:lpstr>
      <vt:lpstr>Scope</vt:lpstr>
      <vt:lpstr>Organization</vt:lpstr>
      <vt:lpstr>Progress since CD-2/3</vt:lpstr>
      <vt:lpstr>Project Change Requests since CD-2/3</vt:lpstr>
      <vt:lpstr>Progress since CD-2/3 (cont’d)</vt:lpstr>
      <vt:lpstr>Challenges</vt:lpstr>
      <vt:lpstr>Final Design Status</vt:lpstr>
      <vt:lpstr>Final Design Status (cont’d)</vt:lpstr>
      <vt:lpstr>Final Design Status (cont’d)</vt:lpstr>
      <vt:lpstr>Installation Plans</vt:lpstr>
      <vt:lpstr>Estimate to Complete</vt:lpstr>
      <vt:lpstr>Estimate to Complete by FY</vt:lpstr>
      <vt:lpstr>Labor Profile</vt:lpstr>
      <vt:lpstr>P.4 Ring May 2021 Status Summary Schedule</vt:lpstr>
      <vt:lpstr>P.04.03 Injection Dump Risk Register</vt:lpstr>
      <vt:lpstr>Responses to Recommendations</vt:lpstr>
      <vt:lpstr>ESH&amp;Q and COVID-19 Impacts</vt:lpstr>
      <vt:lpstr>12-Month Look-Ahead</vt:lpstr>
      <vt:lpstr>Summary</vt:lpstr>
      <vt:lpstr>PowerPoint Presentation</vt:lpstr>
      <vt:lpstr>Optical Performance, Modulation Transfer Function Data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2021-09-14T18:25:10Z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