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9" r:id="rId1"/>
  </p:sldMasterIdLst>
  <p:notesMasterIdLst>
    <p:notesMasterId r:id="rId89"/>
  </p:notesMasterIdLst>
  <p:handoutMasterIdLst>
    <p:handoutMasterId r:id="rId90"/>
  </p:handoutMasterIdLst>
  <p:sldIdLst>
    <p:sldId id="331" r:id="rId2"/>
    <p:sldId id="363" r:id="rId3"/>
    <p:sldId id="293" r:id="rId4"/>
    <p:sldId id="478" r:id="rId5"/>
    <p:sldId id="479" r:id="rId6"/>
    <p:sldId id="480" r:id="rId7"/>
    <p:sldId id="481" r:id="rId8"/>
    <p:sldId id="482" r:id="rId9"/>
    <p:sldId id="483" r:id="rId10"/>
    <p:sldId id="484" r:id="rId11"/>
    <p:sldId id="485" r:id="rId12"/>
    <p:sldId id="486" r:id="rId13"/>
    <p:sldId id="487" r:id="rId14"/>
    <p:sldId id="465" r:id="rId15"/>
    <p:sldId id="466" r:id="rId16"/>
    <p:sldId id="467" r:id="rId17"/>
    <p:sldId id="468" r:id="rId18"/>
    <p:sldId id="469" r:id="rId19"/>
    <p:sldId id="470" r:id="rId20"/>
    <p:sldId id="471" r:id="rId21"/>
    <p:sldId id="472" r:id="rId22"/>
    <p:sldId id="473" r:id="rId23"/>
    <p:sldId id="474" r:id="rId24"/>
    <p:sldId id="475" r:id="rId25"/>
    <p:sldId id="476" r:id="rId26"/>
    <p:sldId id="477" r:id="rId27"/>
    <p:sldId id="451" r:id="rId28"/>
    <p:sldId id="413" r:id="rId29"/>
    <p:sldId id="452" r:id="rId30"/>
    <p:sldId id="453" r:id="rId31"/>
    <p:sldId id="454" r:id="rId32"/>
    <p:sldId id="456" r:id="rId33"/>
    <p:sldId id="457" r:id="rId34"/>
    <p:sldId id="458" r:id="rId35"/>
    <p:sldId id="459" r:id="rId36"/>
    <p:sldId id="460" r:id="rId37"/>
    <p:sldId id="461" r:id="rId38"/>
    <p:sldId id="462" r:id="rId39"/>
    <p:sldId id="463" r:id="rId40"/>
    <p:sldId id="464" r:id="rId41"/>
    <p:sldId id="435" r:id="rId42"/>
    <p:sldId id="436" r:id="rId43"/>
    <p:sldId id="415" r:id="rId44"/>
    <p:sldId id="417" r:id="rId45"/>
    <p:sldId id="418" r:id="rId46"/>
    <p:sldId id="419" r:id="rId47"/>
    <p:sldId id="420" r:id="rId48"/>
    <p:sldId id="416" r:id="rId49"/>
    <p:sldId id="421" r:id="rId50"/>
    <p:sldId id="437" r:id="rId51"/>
    <p:sldId id="488" r:id="rId52"/>
    <p:sldId id="409" r:id="rId53"/>
    <p:sldId id="431" r:id="rId54"/>
    <p:sldId id="432" r:id="rId55"/>
    <p:sldId id="433" r:id="rId56"/>
    <p:sldId id="434" r:id="rId57"/>
    <p:sldId id="269" r:id="rId58"/>
    <p:sldId id="270" r:id="rId59"/>
    <p:sldId id="271" r:id="rId60"/>
    <p:sldId id="272" r:id="rId61"/>
    <p:sldId id="273" r:id="rId62"/>
    <p:sldId id="274" r:id="rId63"/>
    <p:sldId id="275" r:id="rId64"/>
    <p:sldId id="276" r:id="rId65"/>
    <p:sldId id="277" r:id="rId66"/>
    <p:sldId id="422" r:id="rId67"/>
    <p:sldId id="423" r:id="rId68"/>
    <p:sldId id="424" r:id="rId69"/>
    <p:sldId id="425" r:id="rId70"/>
    <p:sldId id="426" r:id="rId71"/>
    <p:sldId id="427" r:id="rId72"/>
    <p:sldId id="428" r:id="rId73"/>
    <p:sldId id="429" r:id="rId74"/>
    <p:sldId id="430" r:id="rId75"/>
    <p:sldId id="438" r:id="rId76"/>
    <p:sldId id="439" r:id="rId77"/>
    <p:sldId id="440" r:id="rId78"/>
    <p:sldId id="441" r:id="rId79"/>
    <p:sldId id="442" r:id="rId80"/>
    <p:sldId id="443" r:id="rId81"/>
    <p:sldId id="444" r:id="rId82"/>
    <p:sldId id="445" r:id="rId83"/>
    <p:sldId id="446" r:id="rId84"/>
    <p:sldId id="447" r:id="rId85"/>
    <p:sldId id="448" r:id="rId86"/>
    <p:sldId id="449" r:id="rId87"/>
    <p:sldId id="450" r:id="rId88"/>
  </p:sldIdLst>
  <p:sldSz cx="9144000" cy="6858000" type="letter"/>
  <p:notesSz cx="7010400" cy="9296400"/>
  <p:defaultTextStyle>
    <a:defPPr>
      <a:defRPr lang="en-US"/>
    </a:defPPr>
    <a:lvl1pPr algn="ctr" rtl="0" eaLnBrk="0" fontAlgn="base" hangingPunct="0">
      <a:spcBef>
        <a:spcPct val="0"/>
      </a:spcBef>
      <a:spcAft>
        <a:spcPct val="0"/>
      </a:spcAft>
      <a:defRPr sz="1200" b="1" kern="1200">
        <a:solidFill>
          <a:schemeClr val="tx1"/>
        </a:solidFill>
        <a:latin typeface="Arial" charset="0"/>
        <a:ea typeface="+mn-ea"/>
        <a:cs typeface="+mn-cs"/>
      </a:defRPr>
    </a:lvl1pPr>
    <a:lvl2pPr marL="457200" algn="ctr" rtl="0" eaLnBrk="0" fontAlgn="base" hangingPunct="0">
      <a:spcBef>
        <a:spcPct val="0"/>
      </a:spcBef>
      <a:spcAft>
        <a:spcPct val="0"/>
      </a:spcAft>
      <a:defRPr sz="1200" b="1" kern="1200">
        <a:solidFill>
          <a:schemeClr val="tx1"/>
        </a:solidFill>
        <a:latin typeface="Arial" charset="0"/>
        <a:ea typeface="+mn-ea"/>
        <a:cs typeface="+mn-cs"/>
      </a:defRPr>
    </a:lvl2pPr>
    <a:lvl3pPr marL="914400" algn="ctr" rtl="0" eaLnBrk="0" fontAlgn="base" hangingPunct="0">
      <a:spcBef>
        <a:spcPct val="0"/>
      </a:spcBef>
      <a:spcAft>
        <a:spcPct val="0"/>
      </a:spcAft>
      <a:defRPr sz="1200" b="1" kern="1200">
        <a:solidFill>
          <a:schemeClr val="tx1"/>
        </a:solidFill>
        <a:latin typeface="Arial" charset="0"/>
        <a:ea typeface="+mn-ea"/>
        <a:cs typeface="+mn-cs"/>
      </a:defRPr>
    </a:lvl3pPr>
    <a:lvl4pPr marL="1371600" algn="ctr" rtl="0" eaLnBrk="0" fontAlgn="base" hangingPunct="0">
      <a:spcBef>
        <a:spcPct val="0"/>
      </a:spcBef>
      <a:spcAft>
        <a:spcPct val="0"/>
      </a:spcAft>
      <a:defRPr sz="1200" b="1" kern="1200">
        <a:solidFill>
          <a:schemeClr val="tx1"/>
        </a:solidFill>
        <a:latin typeface="Arial" charset="0"/>
        <a:ea typeface="+mn-ea"/>
        <a:cs typeface="+mn-cs"/>
      </a:defRPr>
    </a:lvl4pPr>
    <a:lvl5pPr marL="1828800" algn="ctr" rtl="0" eaLnBrk="0" fontAlgn="base" hangingPunct="0">
      <a:spcBef>
        <a:spcPct val="0"/>
      </a:spcBef>
      <a:spcAft>
        <a:spcPct val="0"/>
      </a:spcAft>
      <a:defRPr sz="1200" b="1" kern="1200">
        <a:solidFill>
          <a:schemeClr val="tx1"/>
        </a:solidFill>
        <a:latin typeface="Arial" charset="0"/>
        <a:ea typeface="+mn-ea"/>
        <a:cs typeface="+mn-cs"/>
      </a:defRPr>
    </a:lvl5pPr>
    <a:lvl6pPr marL="2286000" algn="l" defTabSz="914400" rtl="0" eaLnBrk="1" latinLnBrk="0" hangingPunct="1">
      <a:defRPr sz="1200" b="1" kern="1200">
        <a:solidFill>
          <a:schemeClr val="tx1"/>
        </a:solidFill>
        <a:latin typeface="Arial" charset="0"/>
        <a:ea typeface="+mn-ea"/>
        <a:cs typeface="+mn-cs"/>
      </a:defRPr>
    </a:lvl6pPr>
    <a:lvl7pPr marL="2743200" algn="l" defTabSz="914400" rtl="0" eaLnBrk="1" latinLnBrk="0" hangingPunct="1">
      <a:defRPr sz="1200" b="1" kern="1200">
        <a:solidFill>
          <a:schemeClr val="tx1"/>
        </a:solidFill>
        <a:latin typeface="Arial" charset="0"/>
        <a:ea typeface="+mn-ea"/>
        <a:cs typeface="+mn-cs"/>
      </a:defRPr>
    </a:lvl7pPr>
    <a:lvl8pPr marL="3200400" algn="l" defTabSz="914400" rtl="0" eaLnBrk="1" latinLnBrk="0" hangingPunct="1">
      <a:defRPr sz="1200" b="1" kern="1200">
        <a:solidFill>
          <a:schemeClr val="tx1"/>
        </a:solidFill>
        <a:latin typeface="Arial" charset="0"/>
        <a:ea typeface="+mn-ea"/>
        <a:cs typeface="+mn-cs"/>
      </a:defRPr>
    </a:lvl8pPr>
    <a:lvl9pPr marL="3657600" algn="l" defTabSz="914400" rtl="0" eaLnBrk="1" latinLnBrk="0" hangingPunct="1">
      <a:defRPr sz="12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99"/>
    <a:srgbClr val="C0C0C0"/>
    <a:srgbClr val="777777"/>
    <a:srgbClr val="808080"/>
    <a:srgbClr val="009900"/>
    <a:srgbClr val="00FF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16" autoAdjust="0"/>
    <p:restoredTop sz="76667" autoAdjust="0"/>
  </p:normalViewPr>
  <p:slideViewPr>
    <p:cSldViewPr snapToGrid="0">
      <p:cViewPr varScale="1">
        <p:scale>
          <a:sx n="114" d="100"/>
          <a:sy n="114" d="100"/>
        </p:scale>
        <p:origin x="1692" y="84"/>
      </p:cViewPr>
      <p:guideLst>
        <p:guide orient="horz" pos="225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759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handoutMaster" Target="handoutMasters/handout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1" name="Rectangle 3"/>
          <p:cNvSpPr>
            <a:spLocks noGrp="1" noChangeArrowheads="1"/>
          </p:cNvSpPr>
          <p:nvPr>
            <p:ph type="dt" sz="quarter"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7172" name="Rectangle 4"/>
          <p:cNvSpPr>
            <a:spLocks noGrp="1" noChangeArrowheads="1"/>
          </p:cNvSpPr>
          <p:nvPr>
            <p:ph type="ftr" sz="quarter" idx="2"/>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7173" name="Rectangle 5"/>
          <p:cNvSpPr>
            <a:spLocks noGrp="1" noChangeArrowheads="1"/>
          </p:cNvSpPr>
          <p:nvPr>
            <p:ph type="sldNum" sz="quarter" idx="3"/>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42B19171-73B2-4387-9E5E-3F5DFFAFD734}" type="slidenum">
              <a:rPr lang="en-US"/>
              <a:pPr>
                <a:defRPr/>
              </a:pPr>
              <a:t>‹#›</a:t>
            </a:fld>
            <a:endParaRPr lang="en-US" dirty="0"/>
          </a:p>
        </p:txBody>
      </p:sp>
    </p:spTree>
    <p:extLst>
      <p:ext uri="{BB962C8B-B14F-4D97-AF65-F5344CB8AC3E}">
        <p14:creationId xmlns:p14="http://schemas.microsoft.com/office/powerpoint/2010/main" val="2590283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3042709"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099" name="Rectangle 3"/>
          <p:cNvSpPr>
            <a:spLocks noGrp="1" noChangeArrowheads="1"/>
          </p:cNvSpPr>
          <p:nvPr>
            <p:ph type="dt" idx="1"/>
          </p:nvPr>
        </p:nvSpPr>
        <p:spPr bwMode="auto">
          <a:xfrm>
            <a:off x="3967692" y="0"/>
            <a:ext cx="3042708" cy="450850"/>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lvl1pPr algn="r" defTabSz="931765">
              <a:defRPr sz="1800" b="0" smtClean="0">
                <a:latin typeface="Times New Roman" pitchFamily="18" charset="0"/>
              </a:defRPr>
            </a:lvl1pPr>
          </a:lstStyle>
          <a:p>
            <a:pPr>
              <a:defRPr/>
            </a:pPr>
            <a:endParaRPr lang="en-US" dirty="0"/>
          </a:p>
        </p:txBody>
      </p:sp>
      <p:sp>
        <p:nvSpPr>
          <p:cNvPr id="27652" name="Rectangle 4"/>
          <p:cNvSpPr>
            <a:spLocks noGrp="1" noRot="1" noChangeAspect="1" noChangeArrowheads="1" noTextEdit="1"/>
          </p:cNvSpPr>
          <p:nvPr>
            <p:ph type="sldImg" idx="2"/>
          </p:nvPr>
        </p:nvSpPr>
        <p:spPr bwMode="auto">
          <a:xfrm>
            <a:off x="1181100" y="709613"/>
            <a:ext cx="4648200"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24985" y="4422776"/>
            <a:ext cx="5160433" cy="4164013"/>
          </a:xfrm>
          <a:prstGeom prst="rect">
            <a:avLst/>
          </a:prstGeom>
          <a:noFill/>
          <a:ln w="9525">
            <a:noFill/>
            <a:miter lim="800000"/>
            <a:headEnd/>
            <a:tailEnd/>
          </a:ln>
          <a:effectLst/>
        </p:spPr>
        <p:txBody>
          <a:bodyPr vert="horz" wrap="square" lIns="92881" tIns="46441" rIns="92881" bIns="4644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5550"/>
            <a:ext cx="3042709"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l" defTabSz="931765">
              <a:defRPr sz="1800" b="0" smtClean="0">
                <a:latin typeface="Times New Roman" pitchFamily="18" charset="0"/>
              </a:defRPr>
            </a:lvl1pPr>
          </a:lstStyle>
          <a:p>
            <a:pPr>
              <a:defRPr/>
            </a:pPr>
            <a:endParaRPr lang="en-US" dirty="0"/>
          </a:p>
        </p:txBody>
      </p:sp>
      <p:sp>
        <p:nvSpPr>
          <p:cNvPr id="4103" name="Rectangle 7"/>
          <p:cNvSpPr>
            <a:spLocks noGrp="1" noChangeArrowheads="1"/>
          </p:cNvSpPr>
          <p:nvPr>
            <p:ph type="sldNum" sz="quarter" idx="5"/>
          </p:nvPr>
        </p:nvSpPr>
        <p:spPr bwMode="auto">
          <a:xfrm>
            <a:off x="3967692" y="8845550"/>
            <a:ext cx="3042708" cy="450850"/>
          </a:xfrm>
          <a:prstGeom prst="rect">
            <a:avLst/>
          </a:prstGeom>
          <a:noFill/>
          <a:ln w="9525">
            <a:noFill/>
            <a:miter lim="800000"/>
            <a:headEnd/>
            <a:tailEnd/>
          </a:ln>
          <a:effectLst/>
        </p:spPr>
        <p:txBody>
          <a:bodyPr vert="horz" wrap="square" lIns="92881" tIns="46441" rIns="92881" bIns="46441" numCol="1" anchor="b" anchorCtr="0" compatLnSpc="1">
            <a:prstTxWarp prst="textNoShape">
              <a:avLst/>
            </a:prstTxWarp>
          </a:bodyPr>
          <a:lstStyle>
            <a:lvl1pPr algn="r" defTabSz="931765">
              <a:defRPr sz="1800" b="0" smtClean="0">
                <a:latin typeface="Times New Roman" pitchFamily="18" charset="0"/>
              </a:defRPr>
            </a:lvl1pPr>
          </a:lstStyle>
          <a:p>
            <a:pPr>
              <a:defRPr/>
            </a:pPr>
            <a:fld id="{2E9EFA97-FFF5-409F-8049-6F6804E7FB99}" type="slidenum">
              <a:rPr lang="en-US"/>
              <a:pPr>
                <a:defRPr/>
              </a:pPr>
              <a:t>‹#›</a:t>
            </a:fld>
            <a:endParaRPr lang="en-US" dirty="0"/>
          </a:p>
        </p:txBody>
      </p:sp>
    </p:spTree>
    <p:extLst>
      <p:ext uri="{BB962C8B-B14F-4D97-AF65-F5344CB8AC3E}">
        <p14:creationId xmlns:p14="http://schemas.microsoft.com/office/powerpoint/2010/main" val="18774927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B5F5240E-3E5E-4E47-924E-6D0F8734A88E}" type="slidenum">
              <a:rPr lang="en-US"/>
              <a:pPr/>
              <a:t>1</a:t>
            </a:fld>
            <a:endParaRPr lang="en-US" dirty="0"/>
          </a:p>
        </p:txBody>
      </p:sp>
      <p:sp>
        <p:nvSpPr>
          <p:cNvPr id="29699" name="Rectangle 2"/>
          <p:cNvSpPr>
            <a:spLocks noGrp="1" noRot="1" noChangeAspect="1" noChangeArrowheads="1" noTextEdit="1"/>
          </p:cNvSpPr>
          <p:nvPr>
            <p:ph type="sldImg"/>
          </p:nvPr>
        </p:nvSpPr>
        <p:spPr>
          <a:xfrm>
            <a:off x="1181100" y="696913"/>
            <a:ext cx="4648200" cy="3486150"/>
          </a:xfrm>
          <a:ln/>
        </p:spPr>
      </p:sp>
      <p:sp>
        <p:nvSpPr>
          <p:cNvPr id="29700" name="Rectangle 3"/>
          <p:cNvSpPr>
            <a:spLocks noGrp="1" noChangeArrowheads="1"/>
          </p:cNvSpPr>
          <p:nvPr>
            <p:ph type="body" idx="1"/>
          </p:nvPr>
        </p:nvSpPr>
        <p:spPr>
          <a:xfrm>
            <a:off x="701040" y="4416427"/>
            <a:ext cx="5608320" cy="4183063"/>
          </a:xfrm>
          <a:noFill/>
          <a:ln/>
        </p:spPr>
        <p:txBody>
          <a:bodyPr/>
          <a:lstStyle/>
          <a:p>
            <a:endParaRPr lang="en-US" dirty="0"/>
          </a:p>
        </p:txBody>
      </p:sp>
    </p:spTree>
    <p:extLst>
      <p:ext uri="{BB962C8B-B14F-4D97-AF65-F5344CB8AC3E}">
        <p14:creationId xmlns:p14="http://schemas.microsoft.com/office/powerpoint/2010/main" val="574355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f05fcf829d_0_24: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219" name="Google Shape;219;gf05fcf829d_0_24: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76</a:t>
            </a:fld>
            <a:endParaRPr lang="en-US" dirty="0"/>
          </a:p>
        </p:txBody>
      </p:sp>
    </p:spTree>
    <p:extLst>
      <p:ext uri="{BB962C8B-B14F-4D97-AF65-F5344CB8AC3E}">
        <p14:creationId xmlns:p14="http://schemas.microsoft.com/office/powerpoint/2010/main" val="188053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77</a:t>
            </a:fld>
            <a:endParaRPr lang="en-US" dirty="0"/>
          </a:p>
        </p:txBody>
      </p:sp>
    </p:spTree>
    <p:extLst>
      <p:ext uri="{BB962C8B-B14F-4D97-AF65-F5344CB8AC3E}">
        <p14:creationId xmlns:p14="http://schemas.microsoft.com/office/powerpoint/2010/main" val="3021166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78</a:t>
            </a:fld>
            <a:endParaRPr lang="en-US" dirty="0"/>
          </a:p>
        </p:txBody>
      </p:sp>
    </p:spTree>
    <p:extLst>
      <p:ext uri="{BB962C8B-B14F-4D97-AF65-F5344CB8AC3E}">
        <p14:creationId xmlns:p14="http://schemas.microsoft.com/office/powerpoint/2010/main" val="991206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79</a:t>
            </a:fld>
            <a:endParaRPr lang="en-US" dirty="0"/>
          </a:p>
        </p:txBody>
      </p:sp>
    </p:spTree>
    <p:extLst>
      <p:ext uri="{BB962C8B-B14F-4D97-AF65-F5344CB8AC3E}">
        <p14:creationId xmlns:p14="http://schemas.microsoft.com/office/powerpoint/2010/main" val="63108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80</a:t>
            </a:fld>
            <a:endParaRPr lang="en-US" dirty="0"/>
          </a:p>
        </p:txBody>
      </p:sp>
    </p:spTree>
    <p:extLst>
      <p:ext uri="{BB962C8B-B14F-4D97-AF65-F5344CB8AC3E}">
        <p14:creationId xmlns:p14="http://schemas.microsoft.com/office/powerpoint/2010/main" val="31635624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81</a:t>
            </a:fld>
            <a:endParaRPr lang="en-US" dirty="0"/>
          </a:p>
        </p:txBody>
      </p:sp>
    </p:spTree>
    <p:extLst>
      <p:ext uri="{BB962C8B-B14F-4D97-AF65-F5344CB8AC3E}">
        <p14:creationId xmlns:p14="http://schemas.microsoft.com/office/powerpoint/2010/main" val="3548746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82</a:t>
            </a:fld>
            <a:endParaRPr lang="en-US" dirty="0"/>
          </a:p>
        </p:txBody>
      </p:sp>
    </p:spTree>
    <p:extLst>
      <p:ext uri="{BB962C8B-B14F-4D97-AF65-F5344CB8AC3E}">
        <p14:creationId xmlns:p14="http://schemas.microsoft.com/office/powerpoint/2010/main" val="36934751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83</a:t>
            </a:fld>
            <a:endParaRPr lang="en-US" dirty="0"/>
          </a:p>
        </p:txBody>
      </p:sp>
    </p:spTree>
    <p:extLst>
      <p:ext uri="{BB962C8B-B14F-4D97-AF65-F5344CB8AC3E}">
        <p14:creationId xmlns:p14="http://schemas.microsoft.com/office/powerpoint/2010/main" val="1880966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84</a:t>
            </a:fld>
            <a:endParaRPr lang="en-US" dirty="0"/>
          </a:p>
        </p:txBody>
      </p:sp>
    </p:spTree>
    <p:extLst>
      <p:ext uri="{BB962C8B-B14F-4D97-AF65-F5344CB8AC3E}">
        <p14:creationId xmlns:p14="http://schemas.microsoft.com/office/powerpoint/2010/main" val="3848437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9:notes"/>
          <p:cNvSpPr txBox="1">
            <a:spLocks noGrp="1"/>
          </p:cNvSpPr>
          <p:nvPr>
            <p:ph type="body" idx="1"/>
          </p:nvPr>
        </p:nvSpPr>
        <p:spPr>
          <a:xfrm>
            <a:off x="924985" y="4422776"/>
            <a:ext cx="5160433" cy="4164013"/>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63" name="Google Shape;163;p19: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85</a:t>
            </a:fld>
            <a:endParaRPr lang="en-US" dirty="0"/>
          </a:p>
        </p:txBody>
      </p:sp>
    </p:spTree>
    <p:extLst>
      <p:ext uri="{BB962C8B-B14F-4D97-AF65-F5344CB8AC3E}">
        <p14:creationId xmlns:p14="http://schemas.microsoft.com/office/powerpoint/2010/main" val="17447312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86</a:t>
            </a:fld>
            <a:endParaRPr lang="en-US" dirty="0"/>
          </a:p>
        </p:txBody>
      </p:sp>
    </p:spTree>
    <p:extLst>
      <p:ext uri="{BB962C8B-B14F-4D97-AF65-F5344CB8AC3E}">
        <p14:creationId xmlns:p14="http://schemas.microsoft.com/office/powerpoint/2010/main" val="294125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E9EFA97-FFF5-409F-8049-6F6804E7FB99}" type="slidenum">
              <a:rPr lang="en-US" smtClean="0"/>
              <a:pPr>
                <a:defRPr/>
              </a:pPr>
              <a:t>87</a:t>
            </a:fld>
            <a:endParaRPr lang="en-US" dirty="0"/>
          </a:p>
        </p:txBody>
      </p:sp>
    </p:spTree>
    <p:extLst>
      <p:ext uri="{BB962C8B-B14F-4D97-AF65-F5344CB8AC3E}">
        <p14:creationId xmlns:p14="http://schemas.microsoft.com/office/powerpoint/2010/main" val="1846974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f031060ce6_0_1: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70" name="Google Shape;170;gf031060ce6_0_1: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f05fcf829d_0_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77" name="Google Shape;177;gf05fcf829d_0_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f05fcf829d_1_13: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84" name="Google Shape;184;gf05fcf829d_1_13: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f031060ce6_0_8: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91" name="Google Shape;191;gf031060ce6_0_8: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f05fcf829d_0_12: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198" name="Google Shape;198;gf05fcf829d_0_12: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f05fcf829d_0_30: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205" name="Google Shape;205;gf05fcf829d_0_30: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f05fcf829d_0_18:notes"/>
          <p:cNvSpPr txBox="1">
            <a:spLocks noGrp="1"/>
          </p:cNvSpPr>
          <p:nvPr>
            <p:ph type="body" idx="1"/>
          </p:nvPr>
        </p:nvSpPr>
        <p:spPr>
          <a:xfrm>
            <a:off x="924985" y="4422776"/>
            <a:ext cx="5160300" cy="4164000"/>
          </a:xfrm>
          <a:prstGeom prst="rect">
            <a:avLst/>
          </a:prstGeom>
        </p:spPr>
        <p:txBody>
          <a:bodyPr spcFirstLastPara="1" wrap="square" lIns="92875" tIns="46425" rIns="92875" bIns="46425" anchor="t" anchorCtr="0">
            <a:noAutofit/>
          </a:bodyPr>
          <a:lstStyle/>
          <a:p>
            <a:pPr marL="0" lvl="0" indent="0" algn="l" rtl="0">
              <a:spcBef>
                <a:spcPts val="360"/>
              </a:spcBef>
              <a:spcAft>
                <a:spcPts val="0"/>
              </a:spcAft>
              <a:buNone/>
            </a:pPr>
            <a:endParaRPr/>
          </a:p>
        </p:txBody>
      </p:sp>
      <p:sp>
        <p:nvSpPr>
          <p:cNvPr id="212" name="Google Shape;212;gf05fcf829d_0_18:notes"/>
          <p:cNvSpPr>
            <a:spLocks noGrp="1" noRot="1" noChangeAspect="1"/>
          </p:cNvSpPr>
          <p:nvPr>
            <p:ph type="sldImg" idx="2"/>
          </p:nvPr>
        </p:nvSpPr>
        <p:spPr>
          <a:xfrm>
            <a:off x="1181100" y="7096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pPr>
              <a:defRPr/>
            </a:pPr>
            <a:fld id="{441FBF21-E78E-426B-8C2E-CEF9C8954248}"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E679D1E4-5E24-4FE1-B22F-F6460DFB36A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61925"/>
            <a:ext cx="2057400" cy="63071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61925"/>
            <a:ext cx="6019800" cy="63071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FF5E704D-9823-4C48-B3AB-F88CFD6544C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pPr>
              <a:defRPr/>
            </a:pPr>
            <a:fld id="{137661AB-5696-4AAC-BEC1-4A1BE415351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sldNum" sz="quarter" idx="10"/>
          </p:nvPr>
        </p:nvSpPr>
        <p:spPr>
          <a:ln/>
        </p:spPr>
        <p:txBody>
          <a:bodyPr/>
          <a:lstStyle>
            <a:lvl1pPr>
              <a:defRPr/>
            </a:lvl1pPr>
          </a:lstStyle>
          <a:p>
            <a:pPr>
              <a:defRPr/>
            </a:pPr>
            <a:fld id="{1D52CBE4-E208-4D8F-AFC7-832B004E597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70000"/>
            <a:ext cx="4038600" cy="51990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0"/>
          </p:nvPr>
        </p:nvSpPr>
        <p:spPr>
          <a:ln/>
        </p:spPr>
        <p:txBody>
          <a:bodyPr/>
          <a:lstStyle>
            <a:lvl1pPr>
              <a:defRPr/>
            </a:lvl1pPr>
          </a:lstStyle>
          <a:p>
            <a:pPr>
              <a:defRPr/>
            </a:pPr>
            <a:fld id="{14E1DD68-E9C0-44C6-AF75-86889D32C27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sldNum" sz="quarter" idx="10"/>
          </p:nvPr>
        </p:nvSpPr>
        <p:spPr>
          <a:ln/>
        </p:spPr>
        <p:txBody>
          <a:bodyPr/>
          <a:lstStyle>
            <a:lvl1pPr>
              <a:defRPr/>
            </a:lvl1pPr>
          </a:lstStyle>
          <a:p>
            <a:pPr>
              <a:defRPr/>
            </a:pPr>
            <a:fld id="{1BAA33A6-D2D3-40B1-A942-67F904A0FC94}"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pPr>
              <a:defRPr/>
            </a:pPr>
            <a:fld id="{DF657B7C-0993-4F4C-9B81-464CC49505D5}"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9D05FA82-BB19-4D2A-BC49-42728F76A8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4F675979-0D9C-4981-BCF9-AF191355BB4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CB931F4B-170D-4585-B4EA-1A8261D48D6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bwMode="auto">
          <a:xfrm>
            <a:off x="3041650" y="161925"/>
            <a:ext cx="5165725" cy="7239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270000"/>
            <a:ext cx="8229600" cy="5199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7876" name="Rectangle 4"/>
          <p:cNvSpPr>
            <a:spLocks noGrp="1" noChangeArrowheads="1"/>
          </p:cNvSpPr>
          <p:nvPr>
            <p:ph type="sldNum" sz="quarter" idx="4"/>
          </p:nvPr>
        </p:nvSpPr>
        <p:spPr bwMode="auto">
          <a:xfrm>
            <a:off x="8766175" y="6619875"/>
            <a:ext cx="377825" cy="238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vl1pPr>
          </a:lstStyle>
          <a:p>
            <a:pPr>
              <a:defRPr/>
            </a:pPr>
            <a:fld id="{45E391F8-E33F-444B-A136-3F6D8682EDE1}" type="slidenum">
              <a:rPr lang="en-US"/>
              <a:pPr>
                <a:defRPr/>
              </a:pPr>
              <a:t>‹#›</a:t>
            </a:fld>
            <a:endParaRPr lang="en-US" dirty="0"/>
          </a:p>
        </p:txBody>
      </p:sp>
      <p:sp>
        <p:nvSpPr>
          <p:cNvPr id="207877" name="Rectangle 5"/>
          <p:cNvSpPr>
            <a:spLocks noChangeArrowheads="1"/>
          </p:cNvSpPr>
          <p:nvPr/>
        </p:nvSpPr>
        <p:spPr bwMode="auto">
          <a:xfrm>
            <a:off x="0" y="987425"/>
            <a:ext cx="9144000" cy="42863"/>
          </a:xfrm>
          <a:prstGeom prst="rect">
            <a:avLst/>
          </a:prstGeom>
          <a:gradFill rotWithShape="1">
            <a:gsLst>
              <a:gs pos="0">
                <a:srgbClr val="DDEBCF"/>
              </a:gs>
              <a:gs pos="50000">
                <a:srgbClr val="9CB86E"/>
              </a:gs>
              <a:gs pos="100000">
                <a:srgbClr val="156B13"/>
              </a:gs>
            </a:gsLst>
            <a:lin ang="5400000" scaled="1"/>
          </a:gradFill>
          <a:ln w="6350">
            <a:solidFill>
              <a:schemeClr val="tx1"/>
            </a:solidFill>
            <a:miter lim="800000"/>
            <a:headEnd/>
            <a:tailEnd/>
          </a:ln>
          <a:effectLst/>
        </p:spPr>
        <p:txBody>
          <a:bodyPr lIns="85558" tIns="42028" rIns="85558" bIns="42028"/>
          <a:lstStyle/>
          <a:p>
            <a:pPr defTabSz="866775">
              <a:lnSpc>
                <a:spcPct val="85000"/>
              </a:lnSpc>
              <a:defRPr/>
            </a:pPr>
            <a:endParaRPr lang="en-US" sz="2200" i="1" dirty="0">
              <a:effectLst>
                <a:outerShdw blurRad="38100" dist="38100" dir="2700000" algn="tl">
                  <a:srgbClr val="FFFFFF"/>
                </a:outerShdw>
              </a:effectLst>
              <a:latin typeface="Book Antiqua" pitchFamily="18" charset="0"/>
            </a:endParaRPr>
          </a:p>
        </p:txBody>
      </p:sp>
      <p:pic>
        <p:nvPicPr>
          <p:cNvPr id="1030" name="Picture 6" descr="New_DOE_Logo_Color_042808"/>
          <p:cNvPicPr>
            <a:picLocks noChangeAspect="1" noChangeArrowheads="1"/>
          </p:cNvPicPr>
          <p:nvPr/>
        </p:nvPicPr>
        <p:blipFill>
          <a:blip r:embed="rId13" cstate="print"/>
          <a:srcRect/>
          <a:stretch>
            <a:fillRect/>
          </a:stretch>
        </p:blipFill>
        <p:spPr bwMode="auto">
          <a:xfrm>
            <a:off x="161925" y="171450"/>
            <a:ext cx="2563813" cy="646113"/>
          </a:xfrm>
          <a:prstGeom prst="rect">
            <a:avLst/>
          </a:prstGeom>
          <a:noFill/>
          <a:ln w="9525">
            <a:noFill/>
            <a:miter lim="800000"/>
            <a:headEnd/>
            <a:tailEnd/>
          </a:ln>
        </p:spPr>
      </p:pic>
      <p:sp>
        <p:nvSpPr>
          <p:cNvPr id="207879" name="Text Box 7"/>
          <p:cNvSpPr txBox="1">
            <a:spLocks noChangeArrowheads="1"/>
          </p:cNvSpPr>
          <p:nvPr/>
        </p:nvSpPr>
        <p:spPr bwMode="auto">
          <a:xfrm>
            <a:off x="6842125" y="147638"/>
            <a:ext cx="2301875" cy="687387"/>
          </a:xfrm>
          <a:prstGeom prst="rect">
            <a:avLst/>
          </a:prstGeom>
          <a:noFill/>
          <a:ln w="9525">
            <a:noFill/>
            <a:miter lim="800000"/>
            <a:headEnd/>
            <a:tailEnd/>
          </a:ln>
          <a:effectLst/>
        </p:spPr>
        <p:txBody>
          <a:bodyPr>
            <a:spAutoFit/>
          </a:bodyPr>
          <a:lstStyle/>
          <a:p>
            <a:pPr>
              <a:lnSpc>
                <a:spcPct val="85000"/>
              </a:lnSpc>
              <a:defRPr/>
            </a:pPr>
            <a:r>
              <a:rPr lang="en-US" sz="1400" dirty="0">
                <a:solidFill>
                  <a:srgbClr val="135C00"/>
                </a:solidFill>
              </a:rPr>
              <a:t>OFFICE OF</a:t>
            </a:r>
            <a:r>
              <a:rPr lang="en-US" sz="1400" b="0" dirty="0">
                <a:solidFill>
                  <a:srgbClr val="135C00"/>
                </a:solidFill>
              </a:rPr>
              <a:t> </a:t>
            </a:r>
            <a:r>
              <a:rPr lang="en-US" sz="3200" b="0" dirty="0">
                <a:solidFill>
                  <a:srgbClr val="135C00"/>
                </a:solidFill>
                <a:latin typeface="Arial Black" pitchFamily="34" charset="0"/>
              </a:rPr>
              <a:t>SCIENCE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p:titleStyle>
    <p:bodyStyle>
      <a:lvl1pPr marL="228600" indent="-228600" algn="l" rtl="0" eaLnBrk="0" fontAlgn="base" hangingPunct="0">
        <a:spcBef>
          <a:spcPct val="20000"/>
        </a:spcBef>
        <a:spcAft>
          <a:spcPct val="0"/>
        </a:spcAft>
        <a:buFont typeface="Wingdings" pitchFamily="2" charset="2"/>
        <a:buChar char="§"/>
        <a:defRPr sz="2000" b="1">
          <a:solidFill>
            <a:schemeClr val="tx1"/>
          </a:solidFill>
          <a:latin typeface="+mn-lt"/>
          <a:ea typeface="+mn-ea"/>
          <a:cs typeface="+mn-cs"/>
        </a:defRPr>
      </a:lvl1pPr>
      <a:lvl2pPr marL="685800" indent="-228600" algn="l" rtl="0" eaLnBrk="0" fontAlgn="base" hangingPunct="0">
        <a:spcBef>
          <a:spcPct val="20000"/>
        </a:spcBef>
        <a:spcAft>
          <a:spcPct val="0"/>
        </a:spcAft>
        <a:buChar char="–"/>
        <a:defRPr>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cience.doe.gov/op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Excel_Worksheet.xlsx"/><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Text Box 10"/>
          <p:cNvSpPr txBox="1">
            <a:spLocks noChangeArrowheads="1"/>
          </p:cNvSpPr>
          <p:nvPr/>
        </p:nvSpPr>
        <p:spPr bwMode="auto">
          <a:xfrm>
            <a:off x="534988" y="-1419225"/>
            <a:ext cx="8609012" cy="4243388"/>
          </a:xfrm>
          <a:prstGeom prst="rect">
            <a:avLst/>
          </a:prstGeom>
          <a:noFill/>
          <a:ln w="9525" algn="ctr">
            <a:noFill/>
            <a:miter lim="800000"/>
            <a:headEnd/>
            <a:tailEnd/>
          </a:ln>
        </p:spPr>
        <p:txBody>
          <a:bodyPr anchor="ctr"/>
          <a:lstStyle/>
          <a:p>
            <a:endParaRPr lang="en-US" sz="2000" b="0" i="1" dirty="0"/>
          </a:p>
        </p:txBody>
      </p:sp>
      <p:sp>
        <p:nvSpPr>
          <p:cNvPr id="11" name="Slide Number Placeholder 3"/>
          <p:cNvSpPr>
            <a:spLocks noGrp="1"/>
          </p:cNvSpPr>
          <p:nvPr>
            <p:ph type="sldNum" sz="quarter" idx="10"/>
          </p:nvPr>
        </p:nvSpPr>
        <p:spPr>
          <a:xfrm>
            <a:off x="8760178" y="6615289"/>
            <a:ext cx="383823" cy="242711"/>
          </a:xfrm>
          <a:noFill/>
        </p:spPr>
        <p:txBody>
          <a:bodyPr/>
          <a:lstStyle/>
          <a:p>
            <a:fld id="{DF54F04C-B98E-4D28-BE61-4CFDC90C3828}" type="slidenum">
              <a:rPr lang="en-US">
                <a:latin typeface="Times New Roman" panose="02020603050405020304" pitchFamily="18" charset="0"/>
                <a:cs typeface="Times New Roman" panose="02020603050405020304" pitchFamily="18" charset="0"/>
              </a:rPr>
              <a:pPr/>
              <a:t>1</a:t>
            </a:fld>
            <a:endParaRPr lang="en-US" dirty="0">
              <a:latin typeface="Times New Roman" panose="02020603050405020304" pitchFamily="18" charset="0"/>
              <a:cs typeface="Times New Roman" panose="02020603050405020304" pitchFamily="18" charset="0"/>
            </a:endParaRPr>
          </a:p>
        </p:txBody>
      </p:sp>
      <p:sp>
        <p:nvSpPr>
          <p:cNvPr id="7" name="Text Box 3"/>
          <p:cNvSpPr txBox="1">
            <a:spLocks noChangeArrowheads="1"/>
          </p:cNvSpPr>
          <p:nvPr/>
        </p:nvSpPr>
        <p:spPr bwMode="auto">
          <a:xfrm>
            <a:off x="113348" y="1314450"/>
            <a:ext cx="8778240" cy="1104900"/>
          </a:xfrm>
          <a:prstGeom prst="rect">
            <a:avLst/>
          </a:prstGeom>
          <a:noFill/>
          <a:ln w="9525" algn="ctr">
            <a:noFill/>
            <a:miter lim="800000"/>
            <a:headEnd/>
            <a:tailEnd/>
          </a:ln>
        </p:spPr>
        <p:txBody>
          <a:bodyPr anchor="ctr"/>
          <a:lstStyle/>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endParaRPr lang="en-US" sz="3200" dirty="0">
              <a:latin typeface="Times New Roman" pitchFamily="18" charset="0"/>
              <a:cs typeface="Times New Roman" pitchFamily="18" charset="0"/>
            </a:endParaRPr>
          </a:p>
          <a:p>
            <a:r>
              <a:rPr lang="en-US" sz="4000" dirty="0">
                <a:latin typeface="Times New Roman" pitchFamily="18" charset="0"/>
                <a:cs typeface="Times New Roman" pitchFamily="18" charset="0"/>
              </a:rPr>
              <a:t>Closeout Report on the</a:t>
            </a:r>
          </a:p>
          <a:p>
            <a:r>
              <a:rPr lang="en-US" sz="4000" dirty="0">
                <a:solidFill>
                  <a:srgbClr val="000000"/>
                </a:solidFill>
                <a:latin typeface="Times New Roman" pitchFamily="18" charset="0"/>
                <a:cs typeface="Times New Roman" pitchFamily="18" charset="0"/>
              </a:rPr>
              <a:t>DOE/SC Status Review of the </a:t>
            </a:r>
          </a:p>
          <a:p>
            <a:endParaRPr lang="en-US" sz="4000" dirty="0">
              <a:solidFill>
                <a:srgbClr val="000000"/>
              </a:solidFill>
              <a:latin typeface="Times New Roman" pitchFamily="18" charset="0"/>
              <a:cs typeface="Times New Roman" pitchFamily="18" charset="0"/>
            </a:endParaRPr>
          </a:p>
          <a:p>
            <a:r>
              <a:rPr lang="en-US" sz="3800" dirty="0">
                <a:solidFill>
                  <a:schemeClr val="accent2"/>
                </a:solidFill>
                <a:latin typeface="Times New Roman" pitchFamily="18" charset="0"/>
                <a:cs typeface="Times New Roman" pitchFamily="18" charset="0"/>
              </a:rPr>
              <a:t>Proton Power Upgrade (PPU) Project </a:t>
            </a:r>
            <a:endParaRPr lang="en-US" sz="3800" b="0" dirty="0">
              <a:solidFill>
                <a:schemeClr val="accent2"/>
              </a:solidFill>
              <a:latin typeface="Times New Roman" pitchFamily="18" charset="0"/>
              <a:cs typeface="Times New Roman" pitchFamily="18" charset="0"/>
            </a:endParaRPr>
          </a:p>
          <a:p>
            <a:r>
              <a:rPr lang="en-US" sz="3600" dirty="0">
                <a:latin typeface="Times New Roman" pitchFamily="18" charset="0"/>
                <a:cs typeface="Times New Roman" pitchFamily="18" charset="0"/>
              </a:rPr>
              <a:t>  </a:t>
            </a:r>
            <a:r>
              <a:rPr lang="en-US" sz="2800" dirty="0">
                <a:latin typeface="Times New Roman" pitchFamily="18" charset="0"/>
                <a:cs typeface="Times New Roman" pitchFamily="18" charset="0"/>
              </a:rPr>
              <a:t>Oak Ridge National Laboratory</a:t>
            </a:r>
          </a:p>
          <a:p>
            <a:r>
              <a:rPr lang="en-US" sz="2000" dirty="0">
                <a:latin typeface="Times New Roman" pitchFamily="18" charset="0"/>
                <a:cs typeface="Times New Roman" pitchFamily="18" charset="0"/>
              </a:rPr>
              <a:t>September 14-17, 2021 </a:t>
            </a:r>
          </a:p>
        </p:txBody>
      </p:sp>
      <p:sp>
        <p:nvSpPr>
          <p:cNvPr id="10" name="Rectangle 4"/>
          <p:cNvSpPr>
            <a:spLocks noGrp="1" noChangeArrowheads="1"/>
          </p:cNvSpPr>
          <p:nvPr>
            <p:ph type="subTitle" idx="1"/>
          </p:nvPr>
        </p:nvSpPr>
        <p:spPr>
          <a:xfrm>
            <a:off x="0" y="5401039"/>
            <a:ext cx="9086850" cy="1498613"/>
          </a:xfrm>
        </p:spPr>
        <p:txBody>
          <a:bodyPr lIns="82039" tIns="41020" rIns="82039" bIns="41020">
            <a:spAutoFit/>
          </a:bodyPr>
          <a:lstStyle/>
          <a:p>
            <a:pPr eaLnBrk="1" hangingPunct="1">
              <a:defRPr/>
            </a:pPr>
            <a:r>
              <a:rPr lang="en-US" dirty="0">
                <a:latin typeface="Times New Roman" pitchFamily="18" charset="0"/>
                <a:cs typeface="Times New Roman" pitchFamily="18" charset="0"/>
              </a:rPr>
              <a:t>Ethan Merrill</a:t>
            </a:r>
          </a:p>
          <a:p>
            <a:pPr eaLnBrk="1" hangingPunct="1">
              <a:defRPr/>
            </a:pPr>
            <a:r>
              <a:rPr lang="en-US" dirty="0">
                <a:latin typeface="Times New Roman" pitchFamily="18" charset="0"/>
                <a:cs typeface="Times New Roman" pitchFamily="18" charset="0"/>
              </a:rPr>
              <a:t>Committee Chair </a:t>
            </a:r>
          </a:p>
          <a:p>
            <a:pPr eaLnBrk="1" hangingPunct="1">
              <a:defRPr/>
            </a:pPr>
            <a:r>
              <a:rPr lang="en-US" dirty="0">
                <a:latin typeface="Times New Roman" pitchFamily="18" charset="0"/>
                <a:cs typeface="Times New Roman" pitchFamily="18" charset="0"/>
              </a:rPr>
              <a:t>Office of Science, U.S. Department of Energy</a:t>
            </a:r>
          </a:p>
          <a:p>
            <a:pPr eaLnBrk="1" hangingPunct="1">
              <a:defRPr/>
            </a:pPr>
            <a:r>
              <a:rPr lang="en-US" b="0" dirty="0">
                <a:solidFill>
                  <a:schemeClr val="bg2"/>
                </a:solidFill>
                <a:latin typeface="Times New Roman" pitchFamily="18" charset="0"/>
                <a:cs typeface="Times New Roman" pitchFamily="18" charset="0"/>
                <a:hlinkClick r:id="rId3"/>
              </a:rPr>
              <a:t>http://www.science.doe.gov/opa/</a:t>
            </a:r>
            <a:endParaRPr lang="en-US" b="0" dirty="0">
              <a:solidFill>
                <a:schemeClr val="bg2"/>
              </a:solidFill>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10</a:t>
            </a:fld>
            <a:endParaRPr lang="en-US" dirty="0"/>
          </a:p>
        </p:txBody>
      </p:sp>
      <p:sp>
        <p:nvSpPr>
          <p:cNvPr id="4" name="Rectangle 3"/>
          <p:cNvSpPr/>
          <p:nvPr/>
        </p:nvSpPr>
        <p:spPr>
          <a:xfrm>
            <a:off x="291161" y="1113626"/>
            <a:ext cx="8338236" cy="5238357"/>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Comments</a:t>
            </a:r>
          </a:p>
          <a:p>
            <a:pPr algn="l" eaLnBrk="1" hangingPunct="1">
              <a:spcBef>
                <a:spcPct val="20000"/>
              </a:spcBef>
            </a:pPr>
            <a:endParaRPr lang="en-US" sz="80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21 of 32 bare cavities have been tested to date and perform well, albeit requiring more cleaning than planned. Reviewers agree that a small risk remains until the remaining 11 are tested, and back-up plans in this area are reasonable</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It should be assumed that delivery for remaining SCL procurements may take longer than has historically been the case. Efforts to get these out the door early are encouraged</a:t>
            </a:r>
          </a:p>
          <a:p>
            <a:pPr algn="l" eaLnBrk="1" hangingPunct="1">
              <a:spcBef>
                <a:spcPct val="20000"/>
              </a:spcBef>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JLab PPU work is proceeding alongside JLab C100 and LCLS-II-HE work. EIC will require effort from JLab PPU team members. While PPU is a high priority, work on the CEBAF accelerator remains the highest JLab priority. This could be more relevant as schedule pressures mount</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Learning curves associated with new JLab PPU personnel since CD 2/3 may also add to schedule pressures</a:t>
            </a:r>
          </a:p>
          <a:p>
            <a:pPr marL="171450" indent="-171450" algn="l" eaLnBrk="1" hangingPunct="1">
              <a:spcBef>
                <a:spcPct val="20000"/>
              </a:spcBef>
              <a:buFont typeface="Arial" panose="020B0604020202020204" pitchFamily="34" charset="0"/>
              <a:buChar char="•"/>
            </a:pPr>
            <a:endParaRPr lang="en-US" sz="800" dirty="0">
              <a:solidFill>
                <a:srgbClr val="000000"/>
              </a:solidFill>
              <a:latin typeface="Times New Roman" pitchFamily="18" charset="0"/>
              <a:cs typeface="Times New Roman" pitchFamily="18" charset="0"/>
            </a:endParaRPr>
          </a:p>
        </p:txBody>
      </p:sp>
      <p:sp>
        <p:nvSpPr>
          <p:cNvPr id="5"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61448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11</a:t>
            </a:fld>
            <a:endParaRPr lang="en-US" dirty="0"/>
          </a:p>
        </p:txBody>
      </p:sp>
      <p:sp>
        <p:nvSpPr>
          <p:cNvPr id="3" name="Rectangle 2"/>
          <p:cNvSpPr/>
          <p:nvPr/>
        </p:nvSpPr>
        <p:spPr>
          <a:xfrm>
            <a:off x="284651" y="1122917"/>
            <a:ext cx="8261060" cy="5139869"/>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Comments</a:t>
            </a:r>
          </a:p>
          <a:p>
            <a:pPr algn="l" eaLnBrk="1" hangingPunct="1">
              <a:spcBef>
                <a:spcPct val="20000"/>
              </a:spcBef>
            </a:pPr>
            <a:endParaRPr lang="en-US" sz="80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Thirteen project risks for the SCL cover issues of schedule slippage and cavity performance. These are realistic and appropriate</a:t>
            </a:r>
          </a:p>
          <a:p>
            <a:pPr algn="l" eaLnBrk="1" hangingPunct="1">
              <a:spcBef>
                <a:spcPct val="20000"/>
              </a:spcBef>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SCL cost and schedule are not indicated to be impacted significantly due to COVID</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However, float on cryomodule delivery is reduced since CD 2/3. There was a three-month delay in vendor delivery of cavities, and there are ongoing issues with cryomodule end can deliveries and cavity cleaning</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Monitoring of end can work through more frequent vendor interaction is prudent. JLab could also, in principle, fix end can issues in-house. The reviewers suggest that the project may need to decide in the coming months that this, otherwise undesirable step, is advisable</a:t>
            </a:r>
          </a:p>
          <a:p>
            <a:pPr marL="171450" indent="-171450" algn="l" eaLnBrk="1" hangingPunct="1">
              <a:spcBef>
                <a:spcPct val="20000"/>
              </a:spcBef>
              <a:buFont typeface="Arial" panose="020B0604020202020204" pitchFamily="34" charset="0"/>
              <a:buChar char="•"/>
            </a:pPr>
            <a:endParaRPr lang="en-US" sz="800" dirty="0">
              <a:solidFill>
                <a:srgbClr val="000000"/>
              </a:solidFill>
              <a:latin typeface="Times New Roman" pitchFamily="18" charset="0"/>
              <a:cs typeface="Times New Roman" pitchFamily="18" charset="0"/>
            </a:endParaRPr>
          </a:p>
          <a:p>
            <a:pPr algn="l" eaLnBrk="1" hangingPunct="1">
              <a:spcBef>
                <a:spcPct val="20000"/>
              </a:spcBef>
            </a:pPr>
            <a:endParaRPr lang="en-US" sz="2000" dirty="0">
              <a:solidFill>
                <a:srgbClr val="000000"/>
              </a:solidFill>
              <a:latin typeface="Times New Roman" pitchFamily="18" charset="0"/>
              <a:cs typeface="Times New Roman" pitchFamily="18" charset="0"/>
            </a:endParaRP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545112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12</a:t>
            </a:fld>
            <a:endParaRPr lang="en-US" dirty="0"/>
          </a:p>
        </p:txBody>
      </p:sp>
      <p:sp>
        <p:nvSpPr>
          <p:cNvPr id="3" name="Rectangle 2"/>
          <p:cNvSpPr/>
          <p:nvPr/>
        </p:nvSpPr>
        <p:spPr>
          <a:xfrm>
            <a:off x="259485" y="1055805"/>
            <a:ext cx="8261060" cy="3871829"/>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Comments</a:t>
            </a:r>
          </a:p>
          <a:p>
            <a:pPr algn="l" eaLnBrk="1" hangingPunct="1">
              <a:spcBef>
                <a:spcPct val="20000"/>
              </a:spcBef>
            </a:pPr>
            <a:endParaRPr lang="en-US" sz="80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Cavity cleaning issues may be close to being resolved; however, this is not yet clear. The project should quantitatively track progress over the next 3-6 months. Absent obvious improvement, the project should consider taking additional action, such as adding people resources to resolving the issue</a:t>
            </a:r>
          </a:p>
          <a:p>
            <a:pPr algn="l" eaLnBrk="1" hangingPunct="1">
              <a:spcBef>
                <a:spcPct val="20000"/>
              </a:spcBef>
            </a:pPr>
            <a:endParaRPr lang="en-US" sz="20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Overall trends on SCL work in the last year indicate that the possibility of additional schedule slippage is not small. The reviewers suggests that the project explore ways to regain schedule contingency without sacrificing QA and testing steps</a:t>
            </a:r>
          </a:p>
          <a:p>
            <a:pPr marL="171450" indent="-171450" algn="l" eaLnBrk="1" hangingPunct="1">
              <a:spcBef>
                <a:spcPct val="20000"/>
              </a:spcBef>
              <a:buFont typeface="Arial" panose="020B0604020202020204" pitchFamily="34" charset="0"/>
              <a:buChar char="•"/>
            </a:pPr>
            <a:endParaRPr lang="en-US" sz="2000" dirty="0">
              <a:solidFill>
                <a:srgbClr val="000000"/>
              </a:solidFill>
              <a:latin typeface="Times New Roman" pitchFamily="18" charset="0"/>
              <a:cs typeface="Times New Roman" pitchFamily="18" charset="0"/>
            </a:endParaRP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5119653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13</a:t>
            </a:fld>
            <a:endParaRPr lang="en-US" dirty="0"/>
          </a:p>
        </p:txBody>
      </p:sp>
      <p:sp>
        <p:nvSpPr>
          <p:cNvPr id="3" name="Rectangle 2"/>
          <p:cNvSpPr/>
          <p:nvPr/>
        </p:nvSpPr>
        <p:spPr>
          <a:xfrm>
            <a:off x="228278" y="1074530"/>
            <a:ext cx="8261060" cy="2062103"/>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Recommendation(s)</a:t>
            </a:r>
          </a:p>
          <a:p>
            <a:pPr algn="l" eaLnBrk="1" hangingPunct="1">
              <a:spcBef>
                <a:spcPct val="20000"/>
              </a:spcBef>
            </a:pPr>
            <a:endParaRPr lang="en-US" sz="200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Document an acceptable back-up plan in the event that further slippage in the cryomodule delivery schedule jeopardizes the baseline (2-3-2) installation plan. Complete this by October 2021, before a planned delivery for cryomodule end cans.</a:t>
            </a: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035046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324535"/>
          </a:xfrm>
          <a:prstGeom prst="rect">
            <a:avLst/>
          </a:prstGeom>
          <a:noFill/>
          <a:ln w="6350">
            <a:noFill/>
            <a:miter lim="800000"/>
            <a:headEnd/>
            <a:tailEnd/>
          </a:ln>
        </p:spPr>
        <p:txBody>
          <a:bodyPr wrap="square">
            <a:spAutoFit/>
          </a:bodyPr>
          <a:lstStyle/>
          <a:p>
            <a:pPr marL="457200" indent="-457200" algn="l">
              <a:buFontTx/>
              <a:buAutoNum type="arabicPeriod"/>
            </a:pPr>
            <a:r>
              <a:rPr lang="en-US" sz="2000" b="0" u="sng" dirty="0">
                <a:latin typeface="Times New Roman"/>
                <a:ea typeface="Calibri"/>
              </a:rPr>
              <a:t>Technical</a:t>
            </a:r>
            <a:r>
              <a:rPr lang="en-US" sz="2000" b="0" dirty="0">
                <a:latin typeface="Times New Roman"/>
                <a:ea typeface="Calibri"/>
              </a:rPr>
              <a:t>:  Are the accomplishments to date and planned future activities consistent with the approved baseline plan?  Are the technical challenges, including the test target performance issues, being properly addressed, and is the remaining design progressing per the baseline plan?  Are major technical risks and interfaces well understood and being managed to mitigate related impacts? </a:t>
            </a:r>
          </a:p>
          <a:p>
            <a:pPr algn="l"/>
            <a:r>
              <a:rPr lang="en-US" sz="2000" b="0" dirty="0">
                <a:latin typeface="Times New Roman"/>
                <a:ea typeface="Calibri"/>
              </a:rPr>
              <a:t>	</a:t>
            </a:r>
            <a:r>
              <a:rPr lang="en-US" sz="2000" dirty="0">
                <a:latin typeface="Times New Roman"/>
                <a:ea typeface="Calibri"/>
              </a:rPr>
              <a:t>Yes.  All the technical challenges on the test targets, the PPU targets and associated systems are retired thanks to the extensive R&amp;D program and the experience from operation. All the risks are well understood and properly addressed; however, a closed risk needs to be reopened due to recent fabrication challenge on the Proton Beam Window (PBW).  </a:t>
            </a:r>
          </a:p>
          <a:p>
            <a:pPr marL="457200" indent="-457200" algn="l">
              <a:buFontTx/>
              <a:buAutoNum type="arabicPeriod"/>
            </a:pPr>
            <a:endParaRPr lang="en-US" sz="2000" b="0" dirty="0">
              <a:latin typeface="Times New Roman"/>
              <a:ea typeface="Calibri"/>
            </a:endParaRPr>
          </a:p>
          <a:p>
            <a:pPr marL="457200" indent="-457200" algn="l">
              <a:buFont typeface="+mj-lt"/>
              <a:buAutoNum type="arabicPeriod" startAt="6"/>
            </a:pPr>
            <a:r>
              <a:rPr lang="en-US" sz="2000" b="0" u="sng" dirty="0">
                <a:latin typeface="Times New Roman" pitchFamily="18" charset="0"/>
                <a:cs typeface="Times New Roman" pitchFamily="18" charset="0"/>
              </a:rPr>
              <a:t>Recommendations</a:t>
            </a:r>
            <a:r>
              <a:rPr lang="en-US" sz="2000" b="0" dirty="0">
                <a:latin typeface="Times New Roman" pitchFamily="18" charset="0"/>
                <a:cs typeface="Times New Roman" pitchFamily="18" charset="0"/>
              </a:rPr>
              <a:t>:  Have the CD-2/3 review recommendations been appropriately addressed, or on schedule for completion?  Are there any outstanding recommendations from the prior DOE SC reviews? </a:t>
            </a:r>
          </a:p>
          <a:p>
            <a:pPr algn="l"/>
            <a:r>
              <a:rPr lang="en-US" sz="2000" dirty="0">
                <a:latin typeface="Times New Roman"/>
              </a:rPr>
              <a:t>	Yes, there were no recommendations from CD-2/3 review and all previous review recommendations have either been closed or addressed.</a:t>
            </a:r>
          </a:p>
        </p:txBody>
      </p:sp>
    </p:spTree>
    <p:extLst>
      <p:ext uri="{BB962C8B-B14F-4D97-AF65-F5344CB8AC3E}">
        <p14:creationId xmlns:p14="http://schemas.microsoft.com/office/powerpoint/2010/main" val="893475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07831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scope of FTS Systems is to reliably operate the First Target Station at 2 MW with 1.3 GeV proton pulses delivered at 60 Hz with an extended lifetime to 60 years, as well as assure consistent neutron pulses with LH2 moderator catalysts and diagnostic.</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remaining neutronics scope (P.5.2; mainly measurement activity) is transferred to the management scope P5.1 and to P.8.1 – Commissioning.</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All scopes (except P.5.4) are essential for meeting KPPs and need to be installed, tested and ready by the middle of the extended outage in FY23. A mini-ARR will be conducted to authorize integrated testing / commissioning of target / mercury / gas systems without beam during this extended outage.</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design of the test target and the PPU target is based on 10+ operational experiment and extensive R&amp;D program.</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High flow gas injection in the target to mitigate the target vessel fatigue and the cavitation damage is critical and necessary. Recent targets (T24, T25 and T26) operated at 1.4 MW show significant increase in lifetime with much less to no cavitation damage.</a:t>
            </a:r>
          </a:p>
        </p:txBody>
      </p:sp>
    </p:spTree>
    <p:extLst>
      <p:ext uri="{BB962C8B-B14F-4D97-AF65-F5344CB8AC3E}">
        <p14:creationId xmlns:p14="http://schemas.microsoft.com/office/powerpoint/2010/main" val="1332423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4745915"/>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gas injection was extensively supported by advanced simulations and by R&amp;D including scale 1 mockup running with water and mercury. Experimental data match well with simulations providing a deep understanding of the phenomenon inside the target and the needed information for the gas injection implementation in FTS.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Systematic measurement during operation validates the gas injection to reduce strain level in target.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Communication with the manufacturing company is strong and well-developed that lead to target fabrication success.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strategy to run 2 test targets before the long outage will demonstrate new target features with potentially higher beam power. The test target 1 will have the new swirl bubblers to improve gas injection and will run at 1.4 MW and 1 GeV (same parameter than current operation). The test target 2 will have all the features of the PPU production target (swirl bubblers and nose gas injection) with a beam power ramp up to 1.5 MW and 1.1 GeV. </a:t>
            </a:r>
          </a:p>
        </p:txBody>
      </p:sp>
    </p:spTree>
    <p:extLst>
      <p:ext uri="{BB962C8B-B14F-4D97-AF65-F5344CB8AC3E}">
        <p14:creationId xmlns:p14="http://schemas.microsoft.com/office/powerpoint/2010/main" val="728032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07831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Gas Liquid Separator (GLS) was removed from the Mercury Process System. The MPS still needs two (2) new hardware to support higher gas injection increase (up to 20 SLPM): the Mercury Overflow Tank (OFT) design is near complete with the FDR planned in September 2021 and the In-cell target gas supply hardware design is complete and the fabrication solicitation is in progress.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2 MW readiness of the Moderator Cryogenic System is not a scope of the PPU project. Project upgrades are not essential to meet project KPPs, but it will assure consistent cold neutron pulses regardless of beam power or time since H2 loading. Hydrogen Refill System (HRS) upgrade needs upgrade to support increase of H2 loop volumes. In-situ monitoring of ortho/para-hydrogen (o/p) fraction will be accomplished by Raman spectroscopy through sapphire windows.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Extensive test has been performed on sapphire windows for Raman spectroscopy system to ensure safe operation under the operational conditions.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catalyst retention elements in the converter assembly are a credited control.</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design team is taking the advantage of the strong collaboration with J-PARC and his experience with the catalyst system.</a:t>
            </a:r>
          </a:p>
        </p:txBody>
      </p:sp>
    </p:spTree>
    <p:extLst>
      <p:ext uri="{BB962C8B-B14F-4D97-AF65-F5344CB8AC3E}">
        <p14:creationId xmlns:p14="http://schemas.microsoft.com/office/powerpoint/2010/main" val="1203059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18</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3804118"/>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Findings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Design and analyses of the gas injection upgrade are complete, and procurement is on progress.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Gas Recirculation (GR) design is near complete with expected FDR during Fall 2021 and installation to beginning during winter 2021.</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Mercury Off-gas Treatment System (MOTS) upgrades are progressing well.</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cold trap may encounter plug or freeze event during operation, so a second cold trap is needed for operational redundancy as a backup unit.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Target Control System progress has been delayed because the predecessors have been delayed but additional resources are working to recover the schedule.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FTS Safety analysis is complete. </a:t>
            </a: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1326839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19</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24451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committee is very impressed with the excellent progress and the number of tasks accomplished since the CD2-3 review in the various technical subprojects of FTS.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P.5.xx teams has overcome multiple challenges (loss/turnover of personal, COVID-19, change in scope) that reduce the schedule float, but they have completed a substantial number of tasks and the committee believes that the early project completion is still possible.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Even if  the Moderator Cryogenic System is making reasonable progress, it is the scope the most impacted by the loss of key personal (the CAM and key subcontractor). The CMS engineering is now under the responsibility of the RAD Cryogenic group with some new hiring coming in the next few months. The committee encourages P.5 L2 and L3 managers to continue pushing the use of available resource in-house and through subcontractors, when possible, as well as the new hiring to support FTS. P5 L2 manager should also continue to develop good communication with RAD Cryogenic group to keep a high priority and strong support on the numerous remaining CMS tasks as they have also duties with operation.</a:t>
            </a:r>
          </a:p>
        </p:txBody>
      </p:sp>
    </p:spTree>
    <p:extLst>
      <p:ext uri="{BB962C8B-B14F-4D97-AF65-F5344CB8AC3E}">
        <p14:creationId xmlns:p14="http://schemas.microsoft.com/office/powerpoint/2010/main" val="3632952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2708275" y="219075"/>
            <a:ext cx="4286250" cy="652463"/>
          </a:xfrm>
        </p:spPr>
        <p:txBody>
          <a:bodyPr/>
          <a:lstStyle/>
          <a:p>
            <a:r>
              <a:rPr lang="en-US" b="1" dirty="0">
                <a:effectLst/>
                <a:latin typeface="Times New Roman" pitchFamily="18" charset="0"/>
                <a:cs typeface="Times New Roman" pitchFamily="18" charset="0"/>
              </a:rPr>
              <a:t>Review Committee Participants</a:t>
            </a:r>
          </a:p>
        </p:txBody>
      </p:sp>
      <p:sp>
        <p:nvSpPr>
          <p:cNvPr id="4" name="Slide Number Placeholder 3"/>
          <p:cNvSpPr>
            <a:spLocks noGrp="1"/>
          </p:cNvSpPr>
          <p:nvPr>
            <p:ph type="sldNum" sz="quarter" idx="10"/>
          </p:nvPr>
        </p:nvSpPr>
        <p:spPr>
          <a:xfrm>
            <a:off x="8766175" y="6619875"/>
            <a:ext cx="377825" cy="238125"/>
          </a:xfrm>
          <a:noFill/>
        </p:spPr>
        <p:txBody>
          <a:bodyPr/>
          <a:lstStyle/>
          <a:p>
            <a:fld id="{E24C5137-0B4C-461F-8F62-A869AB42D23A}" type="slidenum">
              <a:rPr lang="en-US">
                <a:latin typeface="Times New Roman" panose="02020603050405020304" pitchFamily="18" charset="0"/>
                <a:cs typeface="Times New Roman" panose="02020603050405020304" pitchFamily="18" charset="0"/>
              </a:rPr>
              <a:pPr/>
              <a:t>2</a:t>
            </a:fld>
            <a:endParaRPr lang="en-US" dirty="0">
              <a:latin typeface="Times New Roman" panose="02020603050405020304" pitchFamily="18" charset="0"/>
              <a:cs typeface="Times New Roman" panose="02020603050405020304" pitchFamily="18" charset="0"/>
            </a:endParaRPr>
          </a:p>
        </p:txBody>
      </p:sp>
      <p:sp>
        <p:nvSpPr>
          <p:cNvPr id="3" name="Rectangle 2"/>
          <p:cNvSpPr/>
          <p:nvPr/>
        </p:nvSpPr>
        <p:spPr>
          <a:xfrm>
            <a:off x="2697605" y="1119734"/>
            <a:ext cx="4307589" cy="400110"/>
          </a:xfrm>
          <a:prstGeom prst="rect">
            <a:avLst/>
          </a:prstGeom>
        </p:spPr>
        <p:txBody>
          <a:bodyPr wrap="none">
            <a:spAutoFit/>
          </a:bodyPr>
          <a:lstStyle/>
          <a:p>
            <a:pPr lvl="0" eaLnBrk="1" hangingPunct="1"/>
            <a:r>
              <a:rPr lang="en-US" sz="2000" dirty="0">
                <a:solidFill>
                  <a:srgbClr val="000000"/>
                </a:solidFill>
                <a:latin typeface="Times New Roman" pitchFamily="18" charset="0"/>
                <a:cs typeface="Times New Roman" pitchFamily="18" charset="0"/>
              </a:rPr>
              <a:t>Ethan Merrill, DOE/SC, Chairperson</a:t>
            </a:r>
          </a:p>
        </p:txBody>
      </p:sp>
      <p:graphicFrame>
        <p:nvGraphicFramePr>
          <p:cNvPr id="5" name="Object 4">
            <a:extLst>
              <a:ext uri="{FF2B5EF4-FFF2-40B4-BE49-F238E27FC236}">
                <a16:creationId xmlns:a16="http://schemas.microsoft.com/office/drawing/2014/main" id="{9D68217B-1514-482A-BB01-D0FD9C4E14F1}"/>
              </a:ext>
            </a:extLst>
          </p:cNvPr>
          <p:cNvGraphicFramePr>
            <a:graphicFrameLocks noChangeAspect="1"/>
          </p:cNvGraphicFramePr>
          <p:nvPr>
            <p:extLst>
              <p:ext uri="{D42A27DB-BD31-4B8C-83A1-F6EECF244321}">
                <p14:modId xmlns:p14="http://schemas.microsoft.com/office/powerpoint/2010/main" val="1154362784"/>
              </p:ext>
            </p:extLst>
          </p:nvPr>
        </p:nvGraphicFramePr>
        <p:xfrm>
          <a:off x="215449" y="1602298"/>
          <a:ext cx="8696325" cy="5029200"/>
        </p:xfrm>
        <a:graphic>
          <a:graphicData uri="http://schemas.openxmlformats.org/presentationml/2006/ole">
            <mc:AlternateContent xmlns:mc="http://schemas.openxmlformats.org/markup-compatibility/2006">
              <mc:Choice xmlns:v="urn:schemas-microsoft-com:vml" Requires="v">
                <p:oleObj name="Worksheet" r:id="rId2" imgW="8696160" imgH="5029120" progId="Excel.Sheet.12">
                  <p:embed/>
                </p:oleObj>
              </mc:Choice>
              <mc:Fallback>
                <p:oleObj name="Worksheet" r:id="rId2" imgW="8696160" imgH="5029120" progId="Excel.Sheet.12">
                  <p:embed/>
                  <p:pic>
                    <p:nvPicPr>
                      <p:cNvPr id="0" name=""/>
                      <p:cNvPicPr/>
                      <p:nvPr/>
                    </p:nvPicPr>
                    <p:blipFill>
                      <a:blip r:embed="rId3"/>
                      <a:stretch>
                        <a:fillRect/>
                      </a:stretch>
                    </p:blipFill>
                    <p:spPr>
                      <a:xfrm>
                        <a:off x="215449" y="1602298"/>
                        <a:ext cx="8696325" cy="5029200"/>
                      </a:xfrm>
                      <a:prstGeom prst="rect">
                        <a:avLst/>
                      </a:prstGeom>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20</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241912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 P.5 is supported by experienced and knowledgeable teams. New hiring will be beneficial for the project and will compensate the loss of several key persons that delay several scopes.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committee urges the teams to complete ASAP the design of the remaining tasks (Mercury Overflow Tank, Target Utilities, HRS, o/p H2 diagnostic, control) to raise any unknown issues and mitigate any further delay for the control completion. </a:t>
            </a:r>
          </a:p>
        </p:txBody>
      </p:sp>
    </p:spTree>
    <p:extLst>
      <p:ext uri="{BB962C8B-B14F-4D97-AF65-F5344CB8AC3E}">
        <p14:creationId xmlns:p14="http://schemas.microsoft.com/office/powerpoint/2010/main" val="186935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57691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 The team members of PPU project are also part of operation team. It is understood that all progress and development from PPU project will be greatly beneficial for operation and vice versa. All the sub-bullets in this slide and following one are related to this comment</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Four (4) new targets operated since last CD2-3 review and accumulated nearly 7,000 hours of reliable 1.4 MW operation. One target developed a leak, but the cause was identified as a crack initiation on an internal sharp corner. Design modifications are already implemented in target under fabrication. PIE of recent targets shows less to no damage due to cavitation, providing high confidence in the reliability of target for 2 MW operation.</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Systematic measurement of the strain level during operation confirms the efficiency of gas injection to mitigate the fatigue stress. The committee encourages to continue this measurement with the future target including new gas injection feature (bubblers and nose gas injection) when higher gas rate and high power will be available.</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team continues to improve the procedures and to train personal to speed the change of targets. This effort will help for future operation as well as during the installation process.</a:t>
            </a:r>
          </a:p>
        </p:txBody>
      </p:sp>
    </p:spTree>
    <p:extLst>
      <p:ext uri="{BB962C8B-B14F-4D97-AF65-F5344CB8AC3E}">
        <p14:creationId xmlns:p14="http://schemas.microsoft.com/office/powerpoint/2010/main" val="2514453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078313"/>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 </a:t>
            </a:r>
            <a:r>
              <a:rPr lang="en-US" sz="1800" dirty="0">
                <a:solidFill>
                  <a:srgbClr val="000000"/>
                </a:solidFill>
                <a:highlight>
                  <a:srgbClr val="00FF00"/>
                </a:highlight>
                <a:latin typeface="Times New Roman" pitchFamily="18" charset="0"/>
                <a:cs typeface="Times New Roman" pitchFamily="18" charset="0"/>
              </a:rPr>
              <a:t>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All the following sub-bullets in this slides are related to this comment (cont.)</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teams should also continue to keep the good practice to perform systematic PIE of every targets to identify any damage or leak initiation and evaluate the effect of new/modified design on fatigue and cavitation mitigation. </a:t>
            </a:r>
            <a:r>
              <a:rPr lang="en-US" sz="1800" b="0" dirty="0">
                <a:highlight>
                  <a:srgbClr val="00FF00"/>
                </a:highlight>
                <a:latin typeface="Times New Roman" pitchFamily="18" charset="0"/>
                <a:cs typeface="Times New Roman" pitchFamily="18" charset="0"/>
              </a:rPr>
              <a:t> </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committee supports the operations of the two test targets before the extended outage. The successful fabrication already provided good training to fabricate the 3 PPU targets. </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team shows a robust strategy to implement the modifications of the PPU target in two steps (# Test Target 1 only includes swirl bubblers, transition center baffle and new jet-flow supply. Test Target 2 will have all the features of the 2MW target). This will ensure a deep understanding of the effects of the modifications prior to the 2 MW operation. The committee supports this strategy.</a:t>
            </a:r>
          </a:p>
          <a:p>
            <a:pPr marL="1371600" lvl="2"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Even if attempts were done, m</a:t>
            </a:r>
            <a:r>
              <a:rPr lang="en-US" sz="1800" b="0" dirty="0">
                <a:latin typeface="Times New Roman"/>
                <a:cs typeface="Times New Roman"/>
              </a:rPr>
              <a:t>ultiple sourcing for target production should continue to be pursued in order to avoid relying on single source expertise. </a:t>
            </a: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594230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022914"/>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P5 continues to develop a strong relationship between PPU and operation to coordinate activities during the installation and a 5-year operational plan was issued in conjunction with PPU. The committee encourages to review regularly this 5-year plan for each scopes to adjust and coordinate the installation and upgrade of the different FTS systems.</a:t>
            </a:r>
          </a:p>
          <a:p>
            <a:pPr marL="914400" lvl="1" indent="-457200" algn="l" eaLnBrk="1" hangingPunct="1">
              <a:spcBef>
                <a:spcPct val="20000"/>
              </a:spcBef>
              <a:buFont typeface="Arial" panose="020B0604020202020204" pitchFamily="34" charset="0"/>
              <a:buChar char="•"/>
            </a:pPr>
            <a:r>
              <a:rPr lang="en-US" sz="1800" b="0" dirty="0">
                <a:latin typeface="Times New Roman"/>
                <a:cs typeface="Times New Roman"/>
              </a:rPr>
              <a:t>The R&amp;D scope provided critical input to support design of the 2MW target and for operation. This scope is complete but continuing R&amp;D and keeping the TTF to be operational is strongly encouraged as it will be beneficial to support installation, commissioning and future operation.</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committee endorses the suppression of the Gas Liquid Separator (GLS) from the Mercury Process System. The GLS is not credited in hazard analysis approach, so its removal from PPU project scope will not impact the safety basis.  The additional benefits of installing the GLS system no longer seem worth the operational risk of installation and post-installation complications that are associated with the GLS.</a:t>
            </a:r>
            <a:endParaRPr lang="en-US" sz="1800" b="0" dirty="0">
              <a:highlight>
                <a:srgbClr val="FFFF00"/>
              </a:highlight>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41818414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466112"/>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current Proton Beam Window (PBW), made of Inconel, will reach it administrative radiation limit in late 2022 and it must be replaced. PPU FTS Systems evaluations and designs are based upon an Aluminum PBW. A risk for this assumption was retired few months ago but recently, fabrication of both aluminum PBWs experienced critical manufacturing issues and an Inconel window replacement may have to be in service at the start of the PPU operation. Assessing downstream impacts of an Inconel PBW to the FTS under PPU beam conditions are not part of project scope. Power may have to be limited until critical evaluations are completed by SNS operations. The committee urges these evaluations to be started in a timely manner. The committee also urges SNS operations to give priority to develop  an Aluminum Window design with more robust fabrication features. The long-term objective for FTS operation should remain with an Aluminum PBW. </a:t>
            </a:r>
            <a:endParaRPr lang="en-US" sz="1800" b="0" dirty="0">
              <a:highlight>
                <a:srgbClr val="00FF00"/>
              </a:highlight>
              <a:latin typeface="Times New Roman" pitchFamily="18" charset="0"/>
              <a:cs typeface="Times New Roman" pitchFamily="18" charset="0"/>
            </a:endParaRP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final installation activity of the Mercury Off-gas Treatment System (MOTS) is the upgrade of the existing cold trap which will serve as a back-up unit. This is planned in FY24 (after the extended outage when the new, primary cold trap will already be in service), allowing a longer radioactive decay downtime for modification of the backup. </a:t>
            </a:r>
            <a:endParaRPr lang="en-US" sz="1800" b="0" dirty="0">
              <a:highlight>
                <a:srgbClr val="00FF00"/>
              </a:highlight>
              <a:latin typeface="Times New Roman" pitchFamily="18" charset="0"/>
              <a:cs typeface="Times New Roman" pitchFamily="18" charset="0"/>
            </a:endParaRPr>
          </a:p>
        </p:txBody>
      </p:sp>
    </p:spTree>
    <p:extLst>
      <p:ext uri="{BB962C8B-B14F-4D97-AF65-F5344CB8AC3E}">
        <p14:creationId xmlns:p14="http://schemas.microsoft.com/office/powerpoint/2010/main" val="35073507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563231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Comments (cont.)</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Thanks to the early delivery of the  delay beds from the supplier, they were already installed during summer 2021. The committee appreciates the effort to install equipment as soon as they are available to mitigate schedule delay.</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 The committee commends to additional Molecular Sieve to keep the dry environment for full efficiency and protection of the carbon absorber and lead to a better performance of the MOTS.</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committee appreciates the effort from the team to develop the 3D model of the existing MOTS equipment room, reducing greatly the risk of interference with new equipment in this compact area.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Safety committee review of the Molecular Sieve Design (Jan 2021) shows concerns that force significant modifications on the shielding design. The new design is in place and reduces the source term values by 50%. Despite of the delay, there is enough float in the schedule for the installation during the extended outage in FY23. </a:t>
            </a:r>
          </a:p>
          <a:p>
            <a:pPr marL="914400" lvl="1" indent="-457200" algn="l" eaLnBrk="1" hangingPunct="1">
              <a:spcBef>
                <a:spcPct val="20000"/>
              </a:spcBef>
              <a:buFont typeface="Arial" panose="020B0604020202020204" pitchFamily="34" charset="0"/>
              <a:buChar char="•"/>
            </a:pPr>
            <a:r>
              <a:rPr lang="en-US" sz="1800" b="0" dirty="0">
                <a:latin typeface="Times New Roman" pitchFamily="18" charset="0"/>
                <a:cs typeface="Times New Roman" pitchFamily="18" charset="0"/>
              </a:rPr>
              <a:t>The FTS safety analysis is complete including the safety aspect from new equipment or features (new gas injector design, o/p converter, impact of beam energy increase on existing facility), and no significant changes are expected during the implementation in the FSAD-NF before final approval. </a:t>
            </a:r>
          </a:p>
        </p:txBody>
      </p:sp>
    </p:spTree>
    <p:extLst>
      <p:ext uri="{BB962C8B-B14F-4D97-AF65-F5344CB8AC3E}">
        <p14:creationId xmlns:p14="http://schemas.microsoft.com/office/powerpoint/2010/main" val="1065611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26</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2.2  Target</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F. Pellemoine, FNAL ; F. Sordo, ESS-Bilbao </a:t>
            </a:r>
            <a:br>
              <a:rPr lang="en-US" sz="1800"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 Subcommittee 2</a:t>
            </a:r>
          </a:p>
        </p:txBody>
      </p:sp>
      <p:sp>
        <p:nvSpPr>
          <p:cNvPr id="23557" name="Rectangle 7"/>
          <p:cNvSpPr>
            <a:spLocks noChangeArrowheads="1"/>
          </p:cNvSpPr>
          <p:nvPr/>
        </p:nvSpPr>
        <p:spPr bwMode="auto">
          <a:xfrm>
            <a:off x="276224" y="1054115"/>
            <a:ext cx="8648701" cy="701731"/>
          </a:xfrm>
          <a:prstGeom prst="rect">
            <a:avLst/>
          </a:prstGeom>
          <a:noFill/>
          <a:ln w="6350">
            <a:noFill/>
            <a:miter lim="800000"/>
            <a:headEnd/>
            <a:tailEnd/>
          </a:ln>
        </p:spPr>
        <p:txBody>
          <a:bodyPr wrap="square">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pitchFamily="18" charset="0"/>
                <a:cs typeface="Times New Roman" pitchFamily="18" charset="0"/>
              </a:rPr>
              <a:t>Recommendations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pitchFamily="18" charset="0"/>
                <a:cs typeface="Times New Roman" pitchFamily="18" charset="0"/>
              </a:rPr>
              <a:t>No recommendations</a:t>
            </a:r>
          </a:p>
        </p:txBody>
      </p:sp>
    </p:spTree>
    <p:extLst>
      <p:ext uri="{BB962C8B-B14F-4D97-AF65-F5344CB8AC3E}">
        <p14:creationId xmlns:p14="http://schemas.microsoft.com/office/powerpoint/2010/main" val="77603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27</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
        <p:nvSpPr>
          <p:cNvPr id="23557" name="Rectangle 7"/>
          <p:cNvSpPr>
            <a:spLocks noChangeArrowheads="1"/>
          </p:cNvSpPr>
          <p:nvPr/>
        </p:nvSpPr>
        <p:spPr bwMode="auto">
          <a:xfrm>
            <a:off x="247649" y="1239401"/>
            <a:ext cx="8648701" cy="4555093"/>
          </a:xfrm>
          <a:prstGeom prst="rect">
            <a:avLst/>
          </a:prstGeom>
          <a:noFill/>
          <a:ln w="6350">
            <a:noFill/>
            <a:miter lim="800000"/>
            <a:headEnd/>
            <a:tailEnd/>
          </a:ln>
        </p:spPr>
        <p:txBody>
          <a:bodyPr wrap="square">
            <a:spAutoFit/>
          </a:bodyPr>
          <a:lstStyle/>
          <a:p>
            <a:pPr marL="342900" indent="-342900" algn="l">
              <a:buFont typeface="+mj-lt"/>
              <a:buAutoNum type="arabicPeriod"/>
            </a:pPr>
            <a:r>
              <a:rPr lang="en-US" sz="1800" b="0" u="sng" dirty="0">
                <a:latin typeface="Times New Roman"/>
                <a:ea typeface="Calibri"/>
              </a:rPr>
              <a:t>Technical</a:t>
            </a:r>
            <a:r>
              <a:rPr lang="en-US" sz="1800" b="0" dirty="0">
                <a:latin typeface="Times New Roman"/>
                <a:ea typeface="Calibri"/>
              </a:rPr>
              <a:t>:  Are the accomplishments to date and planned future activities consistent with the approved baseline plan? </a:t>
            </a:r>
            <a:r>
              <a:rPr lang="en-US" sz="1800" dirty="0">
                <a:solidFill>
                  <a:srgbClr val="0000FF"/>
                </a:solidFill>
                <a:latin typeface="Times New Roman"/>
                <a:ea typeface="Calibri"/>
              </a:rPr>
              <a:t>Yes.</a:t>
            </a:r>
          </a:p>
          <a:p>
            <a:pPr algn="l"/>
            <a:endParaRPr lang="en-US" sz="1800" dirty="0">
              <a:solidFill>
                <a:srgbClr val="0000FF"/>
              </a:solidFill>
              <a:latin typeface="Times New Roman"/>
              <a:ea typeface="Calibri"/>
            </a:endParaRPr>
          </a:p>
          <a:p>
            <a:pPr algn="l"/>
            <a:r>
              <a:rPr lang="en-US" sz="1800" b="0" dirty="0">
                <a:latin typeface="Times New Roman"/>
                <a:ea typeface="Calibri"/>
              </a:rPr>
              <a:t>       Are the technical challenges, including the test target performance issues, being</a:t>
            </a:r>
          </a:p>
          <a:p>
            <a:pPr algn="l"/>
            <a:r>
              <a:rPr lang="en-US" sz="1800" b="0" dirty="0">
                <a:latin typeface="Times New Roman"/>
                <a:ea typeface="Calibri"/>
              </a:rPr>
              <a:t>       properly addressed, and is the remaining design progressing per the baseline plan? </a:t>
            </a:r>
            <a:r>
              <a:rPr lang="en-US" sz="1800" dirty="0">
                <a:solidFill>
                  <a:srgbClr val="0000FF"/>
                </a:solidFill>
                <a:latin typeface="Times New Roman"/>
                <a:ea typeface="Calibri"/>
              </a:rPr>
              <a:t>Yes. </a:t>
            </a:r>
          </a:p>
          <a:p>
            <a:pPr algn="l"/>
            <a:endParaRPr lang="en-US" sz="1800" b="0" dirty="0">
              <a:latin typeface="Times New Roman"/>
              <a:ea typeface="Calibri"/>
            </a:endParaRPr>
          </a:p>
          <a:p>
            <a:pPr algn="l"/>
            <a:r>
              <a:rPr lang="en-US" sz="1800" b="0" dirty="0">
                <a:latin typeface="Times New Roman"/>
                <a:ea typeface="Calibri"/>
              </a:rPr>
              <a:t>      Are major technical risks and interfaces well understood and being managed to mitigate</a:t>
            </a:r>
          </a:p>
          <a:p>
            <a:pPr algn="l"/>
            <a:r>
              <a:rPr lang="en-US" sz="1800" b="0" dirty="0">
                <a:latin typeface="Times New Roman"/>
                <a:ea typeface="Calibri"/>
              </a:rPr>
              <a:t>     related impacts? </a:t>
            </a:r>
            <a:r>
              <a:rPr lang="en-US" sz="1800" dirty="0">
                <a:solidFill>
                  <a:srgbClr val="0000FF"/>
                </a:solidFill>
                <a:latin typeface="Times New Roman"/>
                <a:ea typeface="Calibri"/>
              </a:rPr>
              <a:t>Yes.</a:t>
            </a:r>
            <a:endParaRPr lang="en-US" sz="1800" b="0" u="sng" dirty="0">
              <a:latin typeface="Times New Roman"/>
              <a:cs typeface="Times New Roman" pitchFamily="18" charset="0"/>
            </a:endParaRPr>
          </a:p>
          <a:p>
            <a:pPr algn="l"/>
            <a:endParaRPr lang="en-US" sz="1800" b="0" u="sng" dirty="0">
              <a:latin typeface="Times New Roman"/>
              <a:cs typeface="Times New Roman" pitchFamily="18" charset="0"/>
            </a:endParaRPr>
          </a:p>
          <a:p>
            <a:pPr marL="342900" indent="-342900" algn="l">
              <a:buFont typeface="+mj-lt"/>
              <a:buAutoNum type="arabicPeriod" startAt="6"/>
            </a:pPr>
            <a:r>
              <a:rPr lang="en-US" sz="1800" b="0" u="sng" dirty="0">
                <a:latin typeface="Times New Roman" pitchFamily="18" charset="0"/>
                <a:cs typeface="Times New Roman" pitchFamily="18" charset="0"/>
              </a:rPr>
              <a:t>Recommendations</a:t>
            </a:r>
            <a:r>
              <a:rPr lang="en-US" sz="1800" b="0" dirty="0">
                <a:latin typeface="Times New Roman" pitchFamily="18" charset="0"/>
                <a:cs typeface="Times New Roman" pitchFamily="18" charset="0"/>
              </a:rPr>
              <a:t>:  Have the CD-2/3 review recommendations been appropriately addressed, or on schedule for completion? </a:t>
            </a:r>
            <a:r>
              <a:rPr lang="en-US" sz="1800" dirty="0">
                <a:solidFill>
                  <a:srgbClr val="0000FF"/>
                </a:solidFill>
                <a:latin typeface="Times New Roman" pitchFamily="18" charset="0"/>
                <a:cs typeface="Times New Roman" pitchFamily="18" charset="0"/>
              </a:rPr>
              <a:t>Yes.</a:t>
            </a:r>
          </a:p>
          <a:p>
            <a:pPr marL="342900" indent="-342900" algn="l">
              <a:buFont typeface="+mj-lt"/>
              <a:buAutoNum type="arabicPeriod" startAt="6"/>
            </a:pPr>
            <a:endParaRPr lang="en-US" sz="1800" b="0" dirty="0">
              <a:latin typeface="Times New Roman" pitchFamily="18" charset="0"/>
              <a:cs typeface="Times New Roman" pitchFamily="18" charset="0"/>
            </a:endParaRPr>
          </a:p>
          <a:p>
            <a:pPr algn="l"/>
            <a:r>
              <a:rPr lang="en-US" sz="1800" b="0" dirty="0">
                <a:latin typeface="Times New Roman" pitchFamily="18" charset="0"/>
                <a:cs typeface="Times New Roman" pitchFamily="18" charset="0"/>
              </a:rPr>
              <a:t>      Are there any outstanding recommendations from the prior DOE SC reviews? </a:t>
            </a:r>
            <a:r>
              <a:rPr lang="en-US" sz="1800" dirty="0">
                <a:solidFill>
                  <a:srgbClr val="0000FF"/>
                </a:solidFill>
                <a:latin typeface="Times New Roman" pitchFamily="18" charset="0"/>
                <a:cs typeface="Times New Roman" pitchFamily="18" charset="0"/>
              </a:rPr>
              <a:t>No.</a:t>
            </a:r>
          </a:p>
          <a:p>
            <a:pPr lvl="0" algn="l"/>
            <a:endParaRPr lang="en-US" sz="1800" b="0" u="sng" dirty="0">
              <a:solidFill>
                <a:srgbClr val="000000"/>
              </a:solidFill>
              <a:latin typeface="Times New Roman" pitchFamily="18" charset="0"/>
              <a:cs typeface="Times New Roman" pitchFamily="18" charset="0"/>
            </a:endParaRPr>
          </a:p>
          <a:p>
            <a:pPr lvl="0" algn="l"/>
            <a:endParaRPr lang="en-US" sz="1800" b="0" u="sng" dirty="0">
              <a:solidFill>
                <a:srgbClr val="000000"/>
              </a:solidFill>
              <a:latin typeface="Times New Roman" pitchFamily="18" charset="0"/>
              <a:cs typeface="Times New Roman" pitchFamily="18" charset="0"/>
            </a:endParaRPr>
          </a:p>
          <a:p>
            <a:pPr lvl="0" algn="l"/>
            <a:endParaRPr lang="en-US" sz="2000"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937449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13355" y="947852"/>
            <a:ext cx="8932404" cy="6001643"/>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Findings</a:t>
            </a:r>
            <a:endParaRPr lang="en-US" sz="1800" dirty="0">
              <a:latin typeface="Times New Roman"/>
              <a:ea typeface="Calibri"/>
            </a:endParaRP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On-going COVID-related delays to procurements have moved RF Systems including several sub-systems to near critical path. The team is taking proper actions to mitigate it.</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SCL klystrons</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3 MW DTL klystron</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RF transmitter</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AT-HVCM</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LLRF</a:t>
            </a:r>
          </a:p>
          <a:p>
            <a:pPr marL="1200150" lvl="2" indent="-285750" algn="l">
              <a:buFont typeface="Times New Roman" panose="02020603050405020304" pitchFamily="18" charset="0"/>
              <a:buChar char="–"/>
            </a:pPr>
            <a:r>
              <a:rPr lang="en-US" sz="1600" b="0" dirty="0">
                <a:latin typeface="Times New Roman" panose="02020603050405020304" pitchFamily="18" charset="0"/>
                <a:cs typeface="Times New Roman" panose="02020603050405020304" pitchFamily="18" charset="0"/>
              </a:rPr>
              <a:t>Controls </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RF Systems procurements are currently on track for power ramp-up.</a:t>
            </a:r>
          </a:p>
          <a:p>
            <a:pPr marL="1200150" lvl="2" indent="-285750" algn="l">
              <a:buFont typeface="Times New Roman" panose="02020603050405020304" pitchFamily="18" charset="0"/>
              <a:buChar char="˗"/>
            </a:pPr>
            <a:r>
              <a:rPr lang="en-US" sz="1800" b="0" dirty="0">
                <a:latin typeface="Times New Roman" panose="02020603050405020304" pitchFamily="18" charset="0"/>
                <a:cs typeface="Times New Roman" panose="02020603050405020304" pitchFamily="18" charset="0"/>
              </a:rPr>
              <a:t>Decision on the circulator procurement is imminent.</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Critical PPU staff were permitted on site throughout COVID.</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Final design reviews have been completed for all RF Systems.</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Project had to extend its current LLRF system support contract to LBNL due to COVID travel restrictions.</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Since the CD-2/3 review, the project has tested the first SCL klystron to 660 kW ( THE GOAL IS 700 KW), tested first article waveguide circulator (circulator failed the acceptance test) and the loads.  Fabrication of all HPRF transmitters is underway.</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RF transmitters encountered delays due to supply-chain bottleneck.</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Only 6 out of  first batch of  12 SCL klystrons received (total is 28) . Three units failed due to fabrication issues.</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32998468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29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76846" y="1050727"/>
            <a:ext cx="8648701" cy="4801314"/>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Findings</a:t>
            </a:r>
            <a:endParaRPr lang="en-US" sz="1800" dirty="0">
              <a:latin typeface="Times New Roman"/>
              <a:ea typeface="Calibri"/>
            </a:endParaRP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1</a:t>
            </a:r>
            <a:r>
              <a:rPr lang="en-US" sz="1800" b="0" baseline="30000" dirty="0">
                <a:latin typeface="Times New Roman" panose="02020603050405020304" pitchFamily="18" charset="0"/>
                <a:cs typeface="Times New Roman" panose="02020603050405020304" pitchFamily="18" charset="0"/>
              </a:rPr>
              <a:t>st</a:t>
            </a:r>
            <a:r>
              <a:rPr lang="en-US" sz="1800" b="0" dirty="0">
                <a:latin typeface="Times New Roman" panose="02020603050405020304" pitchFamily="18" charset="0"/>
                <a:cs typeface="Times New Roman" panose="02020603050405020304" pitchFamily="18" charset="0"/>
              </a:rPr>
              <a:t> article 3MW klystron developed a crack on 5</a:t>
            </a:r>
            <a:r>
              <a:rPr lang="en-US" sz="1800" b="0" baseline="30000" dirty="0">
                <a:latin typeface="Times New Roman" panose="02020603050405020304" pitchFamily="18" charset="0"/>
                <a:cs typeface="Times New Roman" panose="02020603050405020304" pitchFamily="18" charset="0"/>
              </a:rPr>
              <a:t>th</a:t>
            </a:r>
            <a:r>
              <a:rPr lang="en-US" sz="1800" b="0" dirty="0">
                <a:latin typeface="Times New Roman" panose="02020603050405020304" pitchFamily="18" charset="0"/>
                <a:cs typeface="Times New Roman" panose="02020603050405020304" pitchFamily="18" charset="0"/>
              </a:rPr>
              <a:t>  cavity during brazing and vacuum leak through the wall of 1</a:t>
            </a:r>
            <a:r>
              <a:rPr lang="en-US" sz="1800" b="0" baseline="30000" dirty="0">
                <a:latin typeface="Times New Roman" panose="02020603050405020304" pitchFamily="18" charset="0"/>
                <a:cs typeface="Times New Roman" panose="02020603050405020304" pitchFamily="18" charset="0"/>
              </a:rPr>
              <a:t>st</a:t>
            </a:r>
            <a:r>
              <a:rPr lang="en-US" sz="1800" b="0" dirty="0">
                <a:latin typeface="Times New Roman" panose="02020603050405020304" pitchFamily="18" charset="0"/>
                <a:cs typeface="Times New Roman" panose="02020603050405020304" pitchFamily="18" charset="0"/>
              </a:rPr>
              <a:t> cavity.</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First article circulator  failed three times. </a:t>
            </a:r>
            <a:r>
              <a:rPr lang="en-US" sz="1800" b="0" dirty="0">
                <a:latin typeface="Cambria" panose="02040503050406030204" pitchFamily="18" charset="0"/>
              </a:rPr>
              <a:t>Multiple issues have been encountered with the circulators. The vendor has not yet delivered a functional device. </a:t>
            </a:r>
            <a:endParaRPr lang="en-US" sz="1800" b="0" dirty="0">
              <a:latin typeface="Times New Roman" panose="02020603050405020304" pitchFamily="18" charset="0"/>
              <a:cs typeface="Times New Roman" panose="02020603050405020304" pitchFamily="18" charset="0"/>
            </a:endParaRP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Delay of the prototype 3 MW DTL klystron will limit the time to manufacture the 3 production units to 2 years. </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All waveguide loads (due to QA issues) returned to the manufacturer to re-work the relief valves. </a:t>
            </a:r>
          </a:p>
          <a:p>
            <a:pPr marL="742950" lvl="1" indent="-285750" algn="l">
              <a:buFont typeface="Arial" panose="020B0604020202020204" pitchFamily="34" charset="0"/>
              <a:buChar char="•"/>
            </a:pPr>
            <a:r>
              <a:rPr lang="en-US" sz="1800" b="0" dirty="0">
                <a:latin typeface="Cambria" panose="02040503050406030204" pitchFamily="18" charset="0"/>
              </a:rPr>
              <a:t>Three </a:t>
            </a:r>
            <a:r>
              <a:rPr lang="en-US" sz="1800" b="0" i="0" u="none" strike="noStrike" baseline="0" dirty="0">
                <a:latin typeface="Cambria" panose="02040503050406030204" pitchFamily="18" charset="0"/>
              </a:rPr>
              <a:t>AT-HVCMs are being procured for the new cryomodules. Delays in production of SCL-Mod30 puts it near critical path for Phase 1 installation.</a:t>
            </a:r>
          </a:p>
          <a:p>
            <a:pPr marL="742950" lvl="1" indent="-285750" algn="l">
              <a:buFont typeface="Arial" panose="020B0604020202020204" pitchFamily="34" charset="0"/>
              <a:buChar char="•"/>
            </a:pPr>
            <a:r>
              <a:rPr lang="en-US" sz="1800" b="0" i="0" u="none" strike="noStrike" baseline="0" dirty="0">
                <a:latin typeface="Cambria" panose="02040503050406030204" pitchFamily="18" charset="0"/>
              </a:rPr>
              <a:t>Upgraded prototype RFQ/DTL HVCM did not meet all performance requirements</a:t>
            </a:r>
            <a:r>
              <a:rPr lang="en-US" sz="1800" b="0" dirty="0">
                <a:latin typeface="Cambria" panose="02040503050406030204" pitchFamily="18" charset="0"/>
              </a:rPr>
              <a:t>. It will be retrofitted by</a:t>
            </a:r>
            <a:r>
              <a:rPr lang="en-US" sz="1800" b="0" i="0" u="none" strike="noStrike" baseline="0" dirty="0">
                <a:latin typeface="Cambria" panose="02040503050406030204" pitchFamily="18" charset="0"/>
              </a:rPr>
              <a:t> adding a series inductor or modification of the transformer.  Both fixes are being investigated. </a:t>
            </a:r>
          </a:p>
          <a:p>
            <a:pPr marL="742950" lvl="1" indent="-285750" algn="l">
              <a:buFont typeface="Arial" panose="020B0604020202020204" pitchFamily="34" charset="0"/>
              <a:buChar char="•"/>
            </a:pPr>
            <a:r>
              <a:rPr lang="en-US" sz="1800" b="0" i="0" u="none" strike="noStrike" baseline="0" dirty="0">
                <a:latin typeface="Cambria" panose="02040503050406030204" pitchFamily="18" charset="0"/>
              </a:rPr>
              <a:t>Utilities upgrade scope includes new cooling water and electrical distribution for the new RF sources and cooling water system upgrades to the existing NC linac system.</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523870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3</a:t>
            </a:fld>
            <a:endParaRPr lang="en-US" dirty="0">
              <a:latin typeface="Times New Roman" panose="02020603050405020304" pitchFamily="18" charset="0"/>
              <a:cs typeface="Times New Roman" panose="02020603050405020304" pitchFamily="18" charset="0"/>
            </a:endParaRPr>
          </a:p>
        </p:txBody>
      </p:sp>
      <p:sp>
        <p:nvSpPr>
          <p:cNvPr id="152578" name="Rectangle 2"/>
          <p:cNvSpPr>
            <a:spLocks noGrp="1" noChangeArrowheads="1"/>
          </p:cNvSpPr>
          <p:nvPr>
            <p:ph type="title" idx="4294967295"/>
          </p:nvPr>
        </p:nvSpPr>
        <p:spPr>
          <a:xfrm>
            <a:off x="2703513" y="161925"/>
            <a:ext cx="4297362" cy="723900"/>
          </a:xfrm>
        </p:spPr>
        <p:txBody>
          <a:bodyPr/>
          <a:lstStyle/>
          <a:p>
            <a:pPr eaLnBrk="1" hangingPunct="1">
              <a:defRPr/>
            </a:pPr>
            <a:r>
              <a:rPr lang="en-US" b="1" dirty="0">
                <a:effectLst/>
                <a:latin typeface="Times New Roman" pitchFamily="18" charset="0"/>
                <a:cs typeface="Times New Roman" pitchFamily="18" charset="0"/>
              </a:rPr>
              <a:t>Charge Questions</a:t>
            </a:r>
          </a:p>
        </p:txBody>
      </p:sp>
      <p:sp>
        <p:nvSpPr>
          <p:cNvPr id="7172" name="Rectangle 14"/>
          <p:cNvSpPr>
            <a:spLocks noChangeArrowheads="1"/>
          </p:cNvSpPr>
          <p:nvPr/>
        </p:nvSpPr>
        <p:spPr bwMode="auto">
          <a:xfrm>
            <a:off x="78167" y="1045228"/>
            <a:ext cx="8970964" cy="5632311"/>
          </a:xfrm>
          <a:prstGeom prst="rect">
            <a:avLst/>
          </a:prstGeom>
          <a:noFill/>
          <a:ln w="6350">
            <a:noFill/>
            <a:miter lim="800000"/>
            <a:headEnd/>
            <a:tailEnd/>
          </a:ln>
        </p:spPr>
        <p:txBody>
          <a:bodyPr wrap="square" tIns="0" bIns="0" anchor="ctr">
            <a:spAutoFit/>
          </a:bodyPr>
          <a:lstStyle/>
          <a:p>
            <a:pPr marL="457200" indent="-457200" algn="l">
              <a:buFontTx/>
              <a:buAutoNum type="arabicPeriod"/>
            </a:pPr>
            <a:r>
              <a:rPr lang="en-US" sz="1400" b="0" u="sng" dirty="0">
                <a:latin typeface="Times New Roman"/>
                <a:ea typeface="Calibri"/>
              </a:rPr>
              <a:t>Technical</a:t>
            </a:r>
            <a:r>
              <a:rPr lang="en-US" sz="1400" b="0" dirty="0">
                <a:latin typeface="Times New Roman"/>
                <a:ea typeface="Calibri"/>
              </a:rPr>
              <a:t>:  Are the accomplishments to date and planned future activities consistent with the approved baseline plan?  Are the technical challenges, including the test target performance issues, being properly addressed, and is the remaining design progressing per the baseline plan?  Are major technical risks and interfaces well understood and being managed to mitigate related impacts? </a:t>
            </a:r>
          </a:p>
          <a:p>
            <a:pPr algn="l"/>
            <a:endParaRPr lang="en-US" sz="1400" b="0" dirty="0">
              <a:latin typeface="Times New Roman" pitchFamily="18" charset="0"/>
              <a:cs typeface="Times New Roman" pitchFamily="18" charset="0"/>
            </a:endParaRPr>
          </a:p>
          <a:p>
            <a:pPr marL="457200" indent="-457200" algn="l">
              <a:buAutoNum type="arabicPeriod" startAt="2"/>
            </a:pPr>
            <a:r>
              <a:rPr lang="en-US" sz="1400" b="0" u="sng" dirty="0">
                <a:latin typeface="Times New Roman" pitchFamily="18" charset="0"/>
                <a:cs typeface="Times New Roman" pitchFamily="18" charset="0"/>
              </a:rPr>
              <a:t>Procurement</a:t>
            </a:r>
            <a:r>
              <a:rPr lang="en-US" sz="1400" b="0" dirty="0">
                <a:latin typeface="Times New Roman" pitchFamily="18" charset="0"/>
                <a:cs typeface="Times New Roman" pitchFamily="18" charset="0"/>
              </a:rPr>
              <a:t>:  Are the phased procurement plans and associated contracts progressing satisfactorily to support the activities per the approved baseline?  Are the procurements being effectively monitored to ascertain and react to supply chain issues and delays caused by material and labor shortages and the COVID-19 pandemic?  </a:t>
            </a:r>
          </a:p>
          <a:p>
            <a:pPr marL="457200" indent="-457200" algn="l">
              <a:buAutoNum type="arabicPeriod" startAt="2"/>
            </a:pPr>
            <a:endParaRPr lang="en-US" sz="1400" b="0" dirty="0">
              <a:latin typeface="Times New Roman" pitchFamily="18" charset="0"/>
              <a:cs typeface="Times New Roman" pitchFamily="18" charset="0"/>
            </a:endParaRPr>
          </a:p>
          <a:p>
            <a:pPr marL="457200" indent="-457200" algn="l">
              <a:buFontTx/>
              <a:buAutoNum type="arabicPeriod" startAt="2"/>
            </a:pPr>
            <a:r>
              <a:rPr lang="en-US" sz="1400" b="0" u="sng" dirty="0">
                <a:latin typeface="Times New Roman" pitchFamily="18" charset="0"/>
                <a:cs typeface="Times New Roman" pitchFamily="18" charset="0"/>
              </a:rPr>
              <a:t>ES&amp;H/QA</a:t>
            </a:r>
            <a:r>
              <a:rPr lang="en-US" sz="1400" b="0" dirty="0">
                <a:latin typeface="Times New Roman" pitchFamily="18" charset="0"/>
                <a:cs typeface="Times New Roman" pitchFamily="18" charset="0"/>
              </a:rPr>
              <a:t>:  Are Environment, Safety, and Health and Quality Assurance (ES&amp;H/QA) requirements and plans, including COVID-19 protections and safety measures, being properly implemented?</a:t>
            </a:r>
          </a:p>
          <a:p>
            <a:pPr marL="457200" indent="-457200" algn="l">
              <a:buFontTx/>
              <a:buAutoNum type="arabicPeriod" startAt="2"/>
            </a:pPr>
            <a:endParaRPr lang="en-US" sz="1400" b="0" dirty="0">
              <a:latin typeface="Times New Roman" pitchFamily="18" charset="0"/>
              <a:cs typeface="Times New Roman" pitchFamily="18" charset="0"/>
            </a:endParaRPr>
          </a:p>
          <a:p>
            <a:pPr marL="457200" indent="-457200" algn="l">
              <a:buFontTx/>
              <a:buAutoNum type="arabicPeriod" startAt="2"/>
            </a:pPr>
            <a:r>
              <a:rPr lang="en-US" sz="1400" b="0" u="sng" dirty="0">
                <a:latin typeface="Times New Roman"/>
                <a:ea typeface="Calibri"/>
              </a:rPr>
              <a:t>Cost and Schedule</a:t>
            </a:r>
            <a:r>
              <a:rPr lang="en-US" sz="1400" b="0" dirty="0">
                <a:latin typeface="Times New Roman"/>
                <a:ea typeface="Calibri"/>
              </a:rPr>
              <a:t>:  Are the cost, schedule and performance metrics being properly collected and reported?  Are major cost and schedule assumptions, resource constraints, and project risks, as well as COVID-19 uncertainties being adequately addressed? </a:t>
            </a:r>
          </a:p>
          <a:p>
            <a:pPr marL="457200" indent="-457200" algn="l">
              <a:buFontTx/>
              <a:buAutoNum type="arabicPeriod" startAt="2"/>
            </a:pPr>
            <a:endParaRPr lang="en-US" sz="1400" b="0" dirty="0">
              <a:latin typeface="Times New Roman" pitchFamily="18" charset="0"/>
              <a:cs typeface="Times New Roman" pitchFamily="18" charset="0"/>
            </a:endParaRPr>
          </a:p>
          <a:p>
            <a:pPr marL="457200" indent="-457200" algn="l">
              <a:buFont typeface="+mj-lt"/>
              <a:buAutoNum type="arabicPeriod" startAt="5"/>
            </a:pPr>
            <a:r>
              <a:rPr lang="en-US" sz="1400" b="0" u="sng" dirty="0">
                <a:latin typeface="Times New Roman" pitchFamily="18" charset="0"/>
                <a:cs typeface="Times New Roman" pitchFamily="18" charset="0"/>
              </a:rPr>
              <a:t>Management</a:t>
            </a:r>
            <a:r>
              <a:rPr lang="en-US" sz="1400" b="0" dirty="0">
                <a:latin typeface="Times New Roman" pitchFamily="18" charset="0"/>
                <a:cs typeface="Times New Roman" pitchFamily="18" charset="0"/>
              </a:rPr>
              <a:t>:  Is the project being properly managed and staffed to successfully deliver the scope and Key Performance Parameters within the baseline cost and schedule?  Are the external interfaces, in particular with the SNS operation and maintenance periods, identified and managed?  Are the major project risks, including COVID-19, captured in the risk registry and are the mitigation plans reasonable and effective?  Is there a contingency management plan for potential scope and capability enhancements?  Is the planning for the transition to operation adequate for this stage of the project? </a:t>
            </a:r>
          </a:p>
          <a:p>
            <a:pPr marL="457200" indent="-457200" algn="l">
              <a:buFont typeface="+mj-lt"/>
              <a:buAutoNum type="arabicPeriod" startAt="5"/>
            </a:pPr>
            <a:endParaRPr lang="en-US" sz="1400" b="0" dirty="0">
              <a:latin typeface="Times New Roman" pitchFamily="18" charset="0"/>
              <a:cs typeface="Times New Roman" pitchFamily="18" charset="0"/>
            </a:endParaRPr>
          </a:p>
          <a:p>
            <a:pPr marL="457200" indent="-457200" algn="l">
              <a:buFont typeface="+mj-lt"/>
              <a:buAutoNum type="arabicPeriod" startAt="5"/>
            </a:pPr>
            <a:r>
              <a:rPr lang="en-US" sz="1400" b="0" u="sng" dirty="0">
                <a:latin typeface="Times New Roman" pitchFamily="18" charset="0"/>
                <a:cs typeface="Times New Roman" pitchFamily="18" charset="0"/>
              </a:rPr>
              <a:t>Recommendations</a:t>
            </a:r>
            <a:r>
              <a:rPr lang="en-US" sz="1400" b="0" dirty="0">
                <a:latin typeface="Times New Roman" pitchFamily="18" charset="0"/>
                <a:cs typeface="Times New Roman" pitchFamily="18" charset="0"/>
              </a:rPr>
              <a:t>:  Have the CD-2/3 review recommendations been appropriately addressed, or on schedule for completion?  Are there any outstanding recommendations from the prior DOE SC reviews? </a:t>
            </a:r>
            <a:endParaRPr lang="en-US" sz="2400" b="0" dirty="0">
              <a:latin typeface="Times New Roman" pitchFamily="18" charset="0"/>
              <a:cs typeface="Times New Roman" pitchFamily="18" charset="0"/>
            </a:endParaRPr>
          </a:p>
          <a:p>
            <a:pPr marL="457200" indent="-457200" algn="l">
              <a:buAutoNum type="arabicPeriod" startAt="6"/>
            </a:pPr>
            <a:endParaRPr lang="en-US" sz="1600" b="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17474" y="1020499"/>
            <a:ext cx="8799815" cy="4801314"/>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Findings</a:t>
            </a:r>
            <a:endParaRPr lang="en-US" sz="1800" b="0" dirty="0">
              <a:latin typeface="Times New Roman" panose="02020603050405020304" pitchFamily="18" charset="0"/>
              <a:ea typeface="Calibri"/>
              <a:cs typeface="Times New Roman" panose="02020603050405020304" pitchFamily="18" charset="0"/>
            </a:endParaRP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Upgrade  to the existing three modulators for RFQ and DTLs is to support a 25% power margin.</a:t>
            </a: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Prototype was fabricated and tested at full power for the DTL configuration. </a:t>
            </a:r>
          </a:p>
          <a:p>
            <a:pPr marL="1200150" lvl="2" indent="-285750" algn="l">
              <a:buFont typeface="Times New Roman" panose="02020603050405020304" pitchFamily="18" charset="0"/>
              <a:buChar char="–"/>
            </a:pPr>
            <a:r>
              <a:rPr lang="en-US" sz="1800" b="0" dirty="0">
                <a:latin typeface="Times New Roman" panose="02020603050405020304" pitchFamily="18" charset="0"/>
                <a:ea typeface="Calibri"/>
                <a:cs typeface="Times New Roman" panose="02020603050405020304" pitchFamily="18" charset="0"/>
              </a:rPr>
              <a:t>Awaiting 3 MW klystrons for RFQ configuration test.</a:t>
            </a:r>
          </a:p>
          <a:p>
            <a:pPr marL="1200150" lvl="2" indent="-285750" algn="l">
              <a:buFont typeface="Times New Roman" panose="02020603050405020304" pitchFamily="18" charset="0"/>
              <a:buChar char="–"/>
            </a:pPr>
            <a:r>
              <a:rPr lang="en-US" sz="1800" b="0" dirty="0">
                <a:latin typeface="Times New Roman" panose="02020603050405020304" pitchFamily="18" charset="0"/>
                <a:ea typeface="Calibri"/>
                <a:cs typeface="Times New Roman" panose="02020603050405020304" pitchFamily="18" charset="0"/>
              </a:rPr>
              <a:t>Testing with resistive load, and circuit modeling indicate transformer does not meet spec and will prevent full peak power for RFQ-Mod1.</a:t>
            </a: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The prototype pulse transformer had a leakage inductance less than optimal, preventing full power into the worst-case klystron configuration for RFQ-Mod1. Solution are:</a:t>
            </a:r>
          </a:p>
          <a:p>
            <a:pPr marL="1657350" lvl="3" indent="-285750" algn="l">
              <a:buFont typeface="Courier New" panose="02070309020205020404" pitchFamily="49" charset="0"/>
              <a:buChar char="o"/>
            </a:pPr>
            <a:r>
              <a:rPr lang="en-US" sz="1800" b="0" dirty="0">
                <a:latin typeface="Times New Roman" panose="02020603050405020304" pitchFamily="18" charset="0"/>
                <a:ea typeface="Calibri"/>
                <a:cs typeface="Times New Roman" panose="02020603050405020304" pitchFamily="18" charset="0"/>
              </a:rPr>
              <a:t>Add a 1.2 μH choke in series with the transformer primaries.</a:t>
            </a:r>
          </a:p>
          <a:p>
            <a:pPr marL="1657350" lvl="3" indent="-285750" algn="l">
              <a:buFont typeface="Courier New" panose="02070309020205020404" pitchFamily="49" charset="0"/>
              <a:buChar char="o"/>
            </a:pPr>
            <a:r>
              <a:rPr lang="en-US" sz="1800" b="0" dirty="0">
                <a:latin typeface="Times New Roman" panose="02020603050405020304" pitchFamily="18" charset="0"/>
                <a:ea typeface="Calibri"/>
                <a:cs typeface="Times New Roman" panose="02020603050405020304" pitchFamily="18" charset="0"/>
              </a:rPr>
              <a:t>Design new secondary winding baskets with the optimal leakage inductance.</a:t>
            </a:r>
          </a:p>
          <a:p>
            <a:pPr marL="1200150" lvl="2" indent="-285750" algn="l">
              <a:buFont typeface="Times New Roman" panose="02020603050405020304" pitchFamily="18" charset="0"/>
              <a:buChar char="–"/>
            </a:pPr>
            <a:r>
              <a:rPr lang="en-US" sz="1800" b="0" dirty="0">
                <a:latin typeface="Times New Roman" panose="02020603050405020304" pitchFamily="18" charset="0"/>
                <a:ea typeface="Calibri"/>
                <a:cs typeface="Times New Roman" panose="02020603050405020304" pitchFamily="18" charset="0"/>
              </a:rPr>
              <a:t>Both options are being pursued. Electrical design of new transformer secondary baskets and an optional series choke complete.</a:t>
            </a:r>
          </a:p>
          <a:p>
            <a:pPr marL="1200150" lvl="2" indent="-285750" algn="l">
              <a:buFont typeface="Times New Roman" panose="02020603050405020304" pitchFamily="18" charset="0"/>
              <a:buChar char="–"/>
            </a:pPr>
            <a:r>
              <a:rPr lang="en-US" sz="1800" b="0" dirty="0">
                <a:latin typeface="Times New Roman" panose="02020603050405020304" pitchFamily="18" charset="0"/>
                <a:ea typeface="Calibri"/>
                <a:cs typeface="Times New Roman" panose="02020603050405020304" pitchFamily="18" charset="0"/>
              </a:rPr>
              <a:t>Team can test at full peak power into resistive load but not with 3 MW klystrons. This is a nice to do but not essential for PPU.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40299079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31</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41322" y="955409"/>
            <a:ext cx="8861356" cy="4247317"/>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Findings</a:t>
            </a:r>
            <a:endParaRPr lang="en-US" sz="1800" dirty="0">
              <a:latin typeface="Times New Roman"/>
              <a:ea typeface="Calibri"/>
            </a:endParaRPr>
          </a:p>
          <a:p>
            <a:pPr marL="742950" lvl="1" indent="-285750" algn="l">
              <a:buFont typeface="Arial" panose="020B0604020202020204" pitchFamily="34" charset="0"/>
              <a:buChar char="•"/>
            </a:pPr>
            <a:r>
              <a:rPr lang="en-US" sz="1800" b="0" i="0" u="none" strike="noStrike" baseline="0" dirty="0">
                <a:latin typeface="Cambria" panose="02040503050406030204" pitchFamily="18" charset="0"/>
              </a:rPr>
              <a:t>Supply-chain delays of controls components may impact system availability for Phase-1 installation. This can be mitigated by using units that are currently at SNS for the initial Phase-1 testing. This primarily is related to the FPGA boards.</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Alpha Omega Power Technologies (AOPT)was awarded 1</a:t>
            </a:r>
            <a:r>
              <a:rPr lang="en-US" sz="1800" b="0" baseline="30000" dirty="0">
                <a:latin typeface="Times New Roman" panose="02020603050405020304" pitchFamily="18" charset="0"/>
                <a:cs typeface="Times New Roman" panose="02020603050405020304" pitchFamily="18" charset="0"/>
              </a:rPr>
              <a:t>st</a:t>
            </a:r>
            <a:r>
              <a:rPr lang="en-US" sz="1800" b="0" dirty="0">
                <a:latin typeface="Times New Roman" panose="02020603050405020304" pitchFamily="18" charset="0"/>
                <a:cs typeface="Times New Roman" panose="02020603050405020304" pitchFamily="18" charset="0"/>
              </a:rPr>
              <a:t>  article AT- HVCM in April 2020 with options exercised after the CD-2/3 approval.</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 procurement was awarded to Dynapower for two additional power transformers and SCR units in December 2020 to ensure interchangeability with the existing equipment.</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Manufacturing delays, primarily due to component suppliers have had some impacts. Team continues to work with vendors to optimize schedule and capture unrecoverable delays with project PCRs. However, the average overall delays of procurements is less than few months in most cases.</a:t>
            </a:r>
          </a:p>
          <a:p>
            <a:pPr marL="742950" lvl="1"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Heavy technician labor support is a challenge for new Electrical Power Conversion Group.</a:t>
            </a:r>
          </a:p>
        </p:txBody>
      </p:sp>
      <p:sp>
        <p:nvSpPr>
          <p:cNvPr id="6" name="Rectangle 4"/>
          <p:cNvSpPr>
            <a:spLocks noGrp="1" noChangeArrowheads="1"/>
          </p:cNvSpPr>
          <p:nvPr>
            <p:ph type="title"/>
          </p:nvPr>
        </p:nvSpPr>
        <p:spPr>
          <a:xfrm>
            <a:off x="2525713" y="120035"/>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045575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32</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17474" y="1020499"/>
            <a:ext cx="8799815" cy="3970318"/>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Findings</a:t>
            </a:r>
            <a:endParaRPr lang="en-US" sz="1800" b="0" dirty="0">
              <a:latin typeface="Times New Roman" panose="02020603050405020304" pitchFamily="18" charset="0"/>
              <a:ea typeface="Calibri"/>
              <a:cs typeface="Times New Roman" panose="02020603050405020304" pitchFamily="18" charset="0"/>
            </a:endParaRPr>
          </a:p>
          <a:p>
            <a:pPr marL="742950" lvl="1" indent="-285750" algn="l">
              <a:buFont typeface="Arial" panose="020B0604020202020204" pitchFamily="34" charset="0"/>
              <a:buChar char="•"/>
            </a:pPr>
            <a:r>
              <a:rPr lang="en-US" sz="1800" b="0" dirty="0">
                <a:solidFill>
                  <a:srgbClr val="000000"/>
                </a:solidFill>
                <a:latin typeface="Cambria" panose="02040503050406030204" pitchFamily="18" charset="0"/>
              </a:rPr>
              <a:t>The goal for</a:t>
            </a:r>
            <a:r>
              <a:rPr lang="en-US" sz="1800" b="0" i="0" u="none" strike="noStrike" baseline="0" dirty="0">
                <a:solidFill>
                  <a:srgbClr val="000000"/>
                </a:solidFill>
                <a:latin typeface="Cambria" panose="02040503050406030204" pitchFamily="18" charset="0"/>
              </a:rPr>
              <a:t> the next twelve months is for  the LLRF team </a:t>
            </a:r>
            <a:r>
              <a:rPr lang="en-US" sz="1800" b="0" dirty="0">
                <a:solidFill>
                  <a:srgbClr val="000000"/>
                </a:solidFill>
                <a:latin typeface="Cambria" panose="02040503050406030204" pitchFamily="18" charset="0"/>
              </a:rPr>
              <a:t>to </a:t>
            </a:r>
            <a:r>
              <a:rPr lang="en-US" sz="1800" b="0" i="0" u="none" strike="noStrike" baseline="0" dirty="0">
                <a:solidFill>
                  <a:srgbClr val="000000"/>
                </a:solidFill>
                <a:latin typeface="Cambria" panose="02040503050406030204" pitchFamily="18" charset="0"/>
              </a:rPr>
              <a:t>continue system testing and feature advancements, gain operation experience with PPU LLRF systems, receive, test, and integrate LLRF sub-assemblies, complete phase I installation and initiate installation of phase 2 systems.</a:t>
            </a:r>
          </a:p>
          <a:p>
            <a:pPr marL="742950" lvl="1" indent="-285750" algn="l">
              <a:buFont typeface="Arial" panose="020B0604020202020204" pitchFamily="34" charset="0"/>
              <a:buChar char="•"/>
            </a:pPr>
            <a:r>
              <a:rPr lang="en-US" sz="1800" b="0" dirty="0">
                <a:solidFill>
                  <a:srgbClr val="000000"/>
                </a:solidFill>
                <a:latin typeface="Cambria" panose="02040503050406030204" pitchFamily="18" charset="0"/>
              </a:rPr>
              <a:t>C</a:t>
            </a:r>
            <a:r>
              <a:rPr lang="en-US" sz="1800" b="0" i="0" u="none" strike="noStrike" baseline="0" dirty="0">
                <a:solidFill>
                  <a:srgbClr val="000000"/>
                </a:solidFill>
                <a:latin typeface="Cambria" panose="02040503050406030204" pitchFamily="18" charset="0"/>
              </a:rPr>
              <a:t>ontrols has enough </a:t>
            </a:r>
            <a:r>
              <a:rPr lang="en-US" sz="1800" b="0" dirty="0">
                <a:solidFill>
                  <a:srgbClr val="000000"/>
                </a:solidFill>
                <a:latin typeface="Cambria" panose="02040503050406030204" pitchFamily="18" charset="0"/>
                <a:sym typeface="Symbol" panose="05050102010706020507" pitchFamily="18" charset="2"/>
              </a:rPr>
              <a:t></a:t>
            </a:r>
            <a:r>
              <a:rPr lang="en-US" sz="1800" b="0" i="0" u="none" strike="noStrike" baseline="0" dirty="0">
                <a:solidFill>
                  <a:srgbClr val="000000"/>
                </a:solidFill>
                <a:latin typeface="Cambria" panose="02040503050406030204" pitchFamily="18" charset="0"/>
              </a:rPr>
              <a:t>TCA crate processors to cover the first two cryomodule zones for LLRF</a:t>
            </a:r>
            <a:r>
              <a:rPr lang="en-US" sz="1800" b="0" dirty="0">
                <a:solidFill>
                  <a:srgbClr val="000000"/>
                </a:solidFill>
                <a:latin typeface="Cambria" panose="02040503050406030204" pitchFamily="18" charset="0"/>
              </a:rPr>
              <a:t>.</a:t>
            </a:r>
            <a:endParaRPr lang="en-US" sz="1800" b="0" dirty="0">
              <a:latin typeface="Times New Roman" panose="02020603050405020304" pitchFamily="18" charset="0"/>
              <a:ea typeface="Calibri"/>
              <a:cs typeface="Times New Roman" panose="02020603050405020304" pitchFamily="18" charset="0"/>
            </a:endParaRP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MPS Fast Protect System(FPS) is based on a new design that is being developed through an Accelerator Improvement Project.</a:t>
            </a: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Delay of MicroTCA Processor Cards for LLRF  is a risk (delayed 4 months). Team can still achieve installation schedule.</a:t>
            </a:r>
          </a:p>
          <a:p>
            <a:pPr marL="742950" lvl="1" indent="-285750" algn="l">
              <a:buFont typeface="Arial" panose="020B0604020202020204" pitchFamily="34" charset="0"/>
              <a:buChar char="•"/>
            </a:pPr>
            <a:r>
              <a:rPr lang="en-US" sz="1800" b="0" dirty="0">
                <a:latin typeface="Times New Roman" panose="02020603050405020304" pitchFamily="18" charset="0"/>
                <a:ea typeface="Calibri"/>
                <a:cs typeface="Times New Roman" panose="02020603050405020304" pitchFamily="18" charset="0"/>
              </a:rPr>
              <a:t>Controls is considering switching from VME-based  IOCS to </a:t>
            </a:r>
            <a:r>
              <a:rPr lang="en-US" sz="1800" b="0" dirty="0">
                <a:latin typeface="Times New Roman" panose="02020603050405020304" pitchFamily="18" charset="0"/>
                <a:ea typeface="Calibri"/>
                <a:cs typeface="Times New Roman" panose="02020603050405020304" pitchFamily="18" charset="0"/>
                <a:sym typeface="Symbol" panose="05050102010706020507" pitchFamily="18" charset="2"/>
              </a:rPr>
              <a:t></a:t>
            </a:r>
            <a:r>
              <a:rPr lang="en-US" sz="1800" b="0" dirty="0">
                <a:latin typeface="Times New Roman" panose="02020603050405020304" pitchFamily="18" charset="0"/>
                <a:ea typeface="Calibri"/>
                <a:cs typeface="Times New Roman" panose="02020603050405020304" pitchFamily="18" charset="0"/>
              </a:rPr>
              <a:t>TCA. </a:t>
            </a:r>
          </a:p>
          <a:p>
            <a:pPr marL="742950" lvl="1" indent="-285750" algn="l">
              <a:buFont typeface="Arial" panose="020B0604020202020204" pitchFamily="34" charset="0"/>
              <a:buChar char="•"/>
            </a:pPr>
            <a:r>
              <a:rPr lang="en-US" sz="1800" b="0" dirty="0">
                <a:latin typeface="Times New Roman"/>
                <a:ea typeface="Calibri"/>
              </a:rPr>
              <a:t>Some types of FPGA deliveries now stretched out to 52 weeks.</a:t>
            </a:r>
          </a:p>
          <a:p>
            <a:pPr marL="742950" lvl="1" indent="-285750" algn="l">
              <a:buFont typeface="Arial" panose="020B0604020202020204" pitchFamily="34" charset="0"/>
              <a:buChar char="•"/>
            </a:pPr>
            <a:endParaRPr lang="en-US" sz="1800" b="0" dirty="0">
              <a:latin typeface="Times New Roman" panose="02020603050405020304" pitchFamily="18" charset="0"/>
              <a:ea typeface="Calibri"/>
              <a:cs typeface="Times New Roman" panose="02020603050405020304" pitchFamily="18" charset="0"/>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7608826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33</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54610" y="948690"/>
            <a:ext cx="8883591" cy="5909310"/>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a:ea typeface="Calibri"/>
              </a:rPr>
              <a:t>RF team made excellent progress with substantial achievements post DOE CD-2/3 IPR under difficult and unpredictable circumstances imposed by COVID-19.</a:t>
            </a:r>
          </a:p>
          <a:p>
            <a:pPr marL="285750" indent="-285750" algn="l">
              <a:buFont typeface="Arial" panose="020B0604020202020204" pitchFamily="34" charset="0"/>
              <a:buChar char="•"/>
            </a:pPr>
            <a:r>
              <a:rPr lang="en-US" sz="1800" b="0" dirty="0">
                <a:latin typeface="Times New Roman"/>
                <a:ea typeface="Calibri"/>
              </a:rPr>
              <a:t>Presentations by the team members were thorough, focused, consistent and very informative. We appreciate the team availability to answer our questions and provide us with additional information.</a:t>
            </a:r>
          </a:p>
          <a:p>
            <a:pPr marL="285750" indent="-285750" algn="l">
              <a:buFont typeface="Arial" panose="020B0604020202020204" pitchFamily="34" charset="0"/>
              <a:buChar char="•"/>
            </a:pPr>
            <a:r>
              <a:rPr lang="en-US" sz="1800" b="0" dirty="0">
                <a:latin typeface="Times New Roman"/>
                <a:ea typeface="Calibri"/>
              </a:rPr>
              <a:t>The technical maturity of all RF Systems is high. Overall, a good portion of  the RF Systems, subsystems and components have already been prototyped and tested. </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level of  RF Systems documentations and system- sub-system drawings is at a mature level. </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team has done a very good job on site acceptance tests  as much as possible last year while in the limited onsite access imposed by the Laboratory due to COVID-19. We encourage the team to continue safe timely onsite acceptance tests of the rf components as they arrive from the vendors. </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With ongoing travel restrictions, regularly-scheduled vitual meetings and frequent communication with the vendors are essential and critical to prevent any additional schedule delays and be able to flag and address any non-performance and non-compliance issues early on.</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COVID-19 had some impacts on RF systems schedule causing noticeable  procurements delays that have pushed RF Systems to near critical path. Impacts have been mitigated and are manageable.</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588480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34</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02020" y="1005684"/>
            <a:ext cx="8939960" cy="5909310"/>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Team is on schedule to meet high-level PPU milestones with near-term focus on receipt and testing of equipment needed for Phase-1 installation. </a:t>
            </a:r>
            <a:endParaRPr lang="en-US" sz="1800" b="0" dirty="0">
              <a:latin typeface="Times New Roman"/>
              <a:ea typeface="Calibri"/>
            </a:endParaRPr>
          </a:p>
          <a:p>
            <a:pPr marL="285750" indent="-285750" algn="l">
              <a:buFont typeface="Arial" panose="020B0604020202020204" pitchFamily="34" charset="0"/>
              <a:buChar char="•"/>
            </a:pPr>
            <a:r>
              <a:rPr lang="en-US" sz="1800" b="0" dirty="0">
                <a:latin typeface="Times New Roman"/>
                <a:ea typeface="Calibri"/>
              </a:rPr>
              <a:t>Recent schedule delay requests have resulted in several change requests with cost increases.</a:t>
            </a:r>
          </a:p>
          <a:p>
            <a:pPr marL="285750" indent="-285750" algn="l">
              <a:buFont typeface="Arial" panose="020B0604020202020204" pitchFamily="34" charset="0"/>
              <a:buChar char="•"/>
            </a:pPr>
            <a:r>
              <a:rPr lang="en-US" sz="1800" b="0" dirty="0">
                <a:latin typeface="Times New Roman"/>
                <a:ea typeface="Calibri"/>
              </a:rPr>
              <a:t>Finding and retaining staff and skilled workers (Craft workers) continue to be challenging. This requires close monitoring of staff planning and making timely adjustments as the project goes forward. Utilize resources from other directorates when necessary. Succession planning is important for critical staff as the project approaches installation and commissioning phase.</a:t>
            </a:r>
          </a:p>
          <a:p>
            <a:pPr marL="285750" indent="-285750" algn="l">
              <a:buFont typeface="Arial" panose="020B0604020202020204" pitchFamily="34" charset="0"/>
              <a:buChar char="•"/>
            </a:pPr>
            <a:r>
              <a:rPr lang="en-US" sz="1800" b="0" dirty="0">
                <a:latin typeface="Times New Roman"/>
                <a:ea typeface="Calibri"/>
              </a:rPr>
              <a:t>Lack of available skilled labor pool has caused delays in the ramp-up of technical equipment installation.</a:t>
            </a:r>
          </a:p>
          <a:p>
            <a:pPr marL="285750" indent="-285750" algn="l">
              <a:buFont typeface="Arial" panose="020B0604020202020204" pitchFamily="34" charset="0"/>
              <a:buChar char="•"/>
            </a:pPr>
            <a:r>
              <a:rPr lang="en-US" sz="1800" b="0" dirty="0">
                <a:latin typeface="Times New Roman"/>
                <a:ea typeface="Calibri"/>
              </a:rPr>
              <a:t>Appropriate mitigation measures were taken to address failure of first article 3 MW klystron and three 700kW klystrons at the factory. </a:t>
            </a:r>
            <a:endParaRPr lang="en-US" sz="1800" b="0" dirty="0">
              <a:solidFill>
                <a:srgbClr val="0000FF"/>
              </a:solidFill>
              <a:latin typeface="Times New Roman"/>
              <a:ea typeface="Calibri"/>
            </a:endParaRPr>
          </a:p>
          <a:p>
            <a:pPr marL="285750" indent="-285750" algn="l">
              <a:buFont typeface="Arial" panose="020B0604020202020204" pitchFamily="34" charset="0"/>
              <a:buChar char="•"/>
            </a:pPr>
            <a:r>
              <a:rPr lang="en-US" sz="1800" b="0" dirty="0">
                <a:latin typeface="Times New Roman"/>
                <a:ea typeface="Calibri"/>
              </a:rPr>
              <a:t>Several project change requests resulted in roughly $700k change to HPRF baseline.</a:t>
            </a:r>
          </a:p>
          <a:p>
            <a:pPr marL="285750" indent="-285750" algn="l">
              <a:buFont typeface="Arial" panose="020B0604020202020204" pitchFamily="34" charset="0"/>
              <a:buChar char="•"/>
            </a:pPr>
            <a:r>
              <a:rPr lang="en-US" sz="1800" b="0" dirty="0">
                <a:latin typeface="Times New Roman"/>
                <a:ea typeface="Calibri"/>
              </a:rPr>
              <a:t>Project encountered several vendor quality and non-conformance issues (700 kW klystrons, 3MW klystron, and waveguide circulators failure and loads coolant leaks) that required rework thus causing schedule delays. This should be closely monitored and tracked to avoid further delays, with particular emphasis on circulators.</a:t>
            </a:r>
          </a:p>
          <a:p>
            <a:pPr marL="285750" indent="-285750" algn="l">
              <a:buFont typeface="Arial" panose="020B0604020202020204" pitchFamily="34" charset="0"/>
              <a:buChar char="•"/>
            </a:pPr>
            <a:r>
              <a:rPr lang="en-US" sz="1800" b="0" dirty="0">
                <a:latin typeface="Times New Roman"/>
                <a:ea typeface="Calibri"/>
              </a:rPr>
              <a:t>Software for Machine Protection System Upgrade is still in the design stage. This is being support by a separate Accelerator Improvement Project but is needed for PPU.  </a:t>
            </a:r>
          </a:p>
          <a:p>
            <a:pPr algn="l"/>
            <a:r>
              <a:rPr lang="en-US" sz="1800" b="0" dirty="0">
                <a:latin typeface="Times New Roman"/>
                <a:ea typeface="Calibri"/>
              </a:rPr>
              <a:t>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984660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35</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87656" y="1020798"/>
            <a:ext cx="8834778" cy="5078313"/>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a:ea typeface="Calibri"/>
              </a:rPr>
              <a:t>Large quantities of RF components and modulator hardware are planned for delivery within the next 12 months. This is a major labor resource and schedule challenge  to the team for installation, test, and commissioning activities. It requires careful detailed planning, coordination, communication, and management support to ensure successful execution. </a:t>
            </a:r>
          </a:p>
          <a:p>
            <a:pPr marL="285750" indent="-285750" algn="l">
              <a:buFont typeface="Arial" panose="020B0604020202020204" pitchFamily="34" charset="0"/>
              <a:buChar char="•"/>
            </a:pPr>
            <a:r>
              <a:rPr lang="en-US" sz="1800" b="0" dirty="0">
                <a:latin typeface="Times New Roman"/>
                <a:ea typeface="Calibri"/>
              </a:rPr>
              <a:t>We are concerned that delay in prototype 3-MW DTL klystron will limit the time to manufacture the three production units to two years. This needs a close follow-up.</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L3 transmitters are on track for delivery but are incurring sub-supplier delays due to COVID.  L3 purchased all PCBs early so there are no chip availability issues.</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P3.6 modulators: 3 new Alternative Topology High Voltage Converter Modulators (AT-HVCM) will  power twenty-eight 700 kW klystrons. Three months schedule impact due to COVID delays. There is now  a 5-month window for AT-HVCM commissioning.</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 Inability to travel required ORNL to hire a local NM consultant to monitor modulator fabrication and assembly by the company in Albuquerque. This has worked out very well for the project. Factory acceptance testing delayed by 1 month. Expected to be done in October-November 2021.</a:t>
            </a:r>
            <a:endParaRPr lang="en-US" sz="1800" b="0" dirty="0">
              <a:latin typeface="Times New Roman"/>
              <a:ea typeface="Calibri"/>
            </a:endParaRPr>
          </a:p>
          <a:p>
            <a:pPr marL="285750" indent="-285750" algn="l">
              <a:buFont typeface="Arial" panose="020B0604020202020204" pitchFamily="34" charset="0"/>
              <a:buChar char="•"/>
            </a:pPr>
            <a:endParaRPr lang="en-US" sz="1800" b="0" dirty="0">
              <a:latin typeface="Times New Roman"/>
              <a:ea typeface="Calibri"/>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25929257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36</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87656" y="1020798"/>
            <a:ext cx="8834778" cy="4524315"/>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a:ea typeface="Calibri"/>
              </a:rPr>
              <a:t>Managing LLRF collaboration with LBNL continues  to be a challenge because of COVID travel restrictions. This resulted in one-year contract extension with LBNL. </a:t>
            </a:r>
          </a:p>
          <a:p>
            <a:pPr marL="285750" indent="-285750" algn="l">
              <a:buFont typeface="Arial" panose="020B0604020202020204" pitchFamily="34" charset="0"/>
              <a:buChar char="•"/>
            </a:pPr>
            <a:r>
              <a:rPr lang="en-US" sz="1800" b="0" dirty="0">
                <a:latin typeface="Times New Roman"/>
                <a:ea typeface="Calibri"/>
              </a:rPr>
              <a:t>The team is highly encouraged to maximize virtual meetings with LBNL staff  to take full advantage of remote hardware/firmware/software testing and verification at LBNL as much as possible beyond the conventional virtual meeting apps that are currently being done. Due diligence is needed to stay the course.</a:t>
            </a:r>
          </a:p>
          <a:p>
            <a:pPr marL="285750" indent="-285750" algn="l">
              <a:buFont typeface="Arial" panose="020B0604020202020204" pitchFamily="34" charset="0"/>
              <a:buChar char="•"/>
            </a:pPr>
            <a:r>
              <a:rPr lang="en-US" sz="1800" b="0" dirty="0">
                <a:latin typeface="Times New Roman"/>
                <a:ea typeface="Calibri"/>
              </a:rPr>
              <a:t>Review current LLRF activities and revise key milestones and resource availability to get a better handle on delivery schedule. </a:t>
            </a:r>
          </a:p>
          <a:p>
            <a:pPr marL="285750" indent="-285750" algn="l">
              <a:buFont typeface="Arial" panose="020B0604020202020204" pitchFamily="34" charset="0"/>
              <a:buChar char="•"/>
            </a:pPr>
            <a:r>
              <a:rPr lang="en-US" sz="1800" b="0" dirty="0">
                <a:latin typeface="Times New Roman"/>
                <a:ea typeface="Calibri"/>
              </a:rPr>
              <a:t>The team should focus on completing all aspects of software/firmware development and verification of their functionally with beam operation in mind. This goes beyond basic functionality tests and verifications. This should be a high priority. </a:t>
            </a:r>
          </a:p>
          <a:p>
            <a:pPr marL="285750" indent="-285750" algn="l">
              <a:buFont typeface="Arial" panose="020B0604020202020204" pitchFamily="34" charset="0"/>
              <a:buChar char="•"/>
            </a:pPr>
            <a:r>
              <a:rPr lang="en-US" sz="1800" b="0" dirty="0">
                <a:latin typeface="Times New Roman"/>
                <a:ea typeface="Calibri"/>
              </a:rPr>
              <a:t>We encourage the LLRF team to continue developing advanced features(bench and SCL23D) as needed and continue testing with beam as much as possible.</a:t>
            </a:r>
          </a:p>
          <a:p>
            <a:pPr marL="285750" indent="-285750" algn="l">
              <a:buFont typeface="Arial" panose="020B0604020202020204" pitchFamily="34" charset="0"/>
              <a:buChar char="•"/>
            </a:pPr>
            <a:r>
              <a:rPr lang="en-US" sz="1800" b="0" dirty="0">
                <a:latin typeface="Times New Roman"/>
                <a:ea typeface="Calibri"/>
              </a:rPr>
              <a:t>The adaptive beam controls have not yet been tested with beam. It was tested in lab with simulated beam.</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3974968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37</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25363" y="1181054"/>
            <a:ext cx="8834778" cy="5355312"/>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a:ea typeface="Calibri"/>
              </a:rPr>
              <a:t>Addressing the modulator installation and commissioning will be tricky from a resource perspective because of priority of operations vs PPU.  There is a 5-month window for AT-HVCM commissioning, and the project doesn’t want to be stopping and starting this effort.</a:t>
            </a:r>
          </a:p>
          <a:p>
            <a:pPr marL="285750" indent="-285750" algn="l">
              <a:buFont typeface="Arial" panose="020B0604020202020204" pitchFamily="34" charset="0"/>
              <a:buChar char="•"/>
            </a:pPr>
            <a:r>
              <a:rPr lang="en-US" sz="1800" b="0" dirty="0">
                <a:latin typeface="Times New Roman"/>
                <a:ea typeface="Calibri"/>
              </a:rPr>
              <a:t> A delayed retirement of the electrical SME through end of the year. He is working and mentoring with a new hire to assume the role.  Good succession planning is commended.</a:t>
            </a:r>
          </a:p>
          <a:p>
            <a:pPr marL="285750" indent="-285750" algn="l">
              <a:buFont typeface="Arial" panose="020B0604020202020204" pitchFamily="34" charset="0"/>
              <a:buChar char="•"/>
            </a:pPr>
            <a:r>
              <a:rPr lang="en-US" sz="1800" b="0" dirty="0">
                <a:latin typeface="Times New Roman"/>
                <a:ea typeface="Calibri"/>
              </a:rPr>
              <a:t>We encourage the LLRF team to continue developing advanced features(bench and SCL23D) as needed and continue testing with beam as much as possible.</a:t>
            </a:r>
          </a:p>
          <a:p>
            <a:pPr marL="285750" indent="-285750" algn="l">
              <a:buFont typeface="Arial" panose="020B0604020202020204" pitchFamily="34" charset="0"/>
              <a:buChar char="•"/>
            </a:pPr>
            <a:r>
              <a:rPr lang="en-US" sz="1800" b="0" dirty="0">
                <a:latin typeface="Times New Roman"/>
                <a:ea typeface="Calibri"/>
              </a:rPr>
              <a:t>LLRF 3-phase installation plan appears to be reasonable, but details are missing.</a:t>
            </a:r>
          </a:p>
          <a:p>
            <a:pPr marL="285750" indent="-285750" algn="l">
              <a:buFont typeface="Arial" panose="020B0604020202020204" pitchFamily="34" charset="0"/>
              <a:buChar char="•"/>
            </a:pPr>
            <a:r>
              <a:rPr lang="en-US" sz="1800" b="0" dirty="0">
                <a:latin typeface="Times New Roman"/>
                <a:ea typeface="Calibri"/>
              </a:rPr>
              <a:t>For the Phase 1 LLRF installation, 16 AMC-532 FPGA boards can be borrowed from Controls if board delivery is delayed.  This is a good gap measure approach if needed.</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RF system utility installation activities must be closely coordinated with SNS operations if the October installation plan overlaps pushes into run schedule. </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MPS Fast Protect System(FPS) is based on a new design under development through an Accelerator Improvement Project. It is a critical system for PPU. FPS </a:t>
            </a:r>
            <a:r>
              <a:rPr lang="en-US" sz="1800" b="0" dirty="0">
                <a:latin typeface="Times New Roman"/>
                <a:ea typeface="Calibri"/>
              </a:rPr>
              <a:t>is not in the advanced design stage. Controls team is looking into several alternative plans if this system is not available for the PPU accelerator commissioning. Project is encouraged  to make effort to test the new design with SNS beam. </a:t>
            </a:r>
          </a:p>
          <a:p>
            <a:pPr algn="l"/>
            <a:r>
              <a:rPr lang="en-US" sz="1800" b="0" dirty="0">
                <a:latin typeface="Times New Roman"/>
                <a:ea typeface="Calibri"/>
              </a:rPr>
              <a:t>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5213790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38</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154611" y="1090917"/>
            <a:ext cx="8834778" cy="5355312"/>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Comments</a:t>
            </a:r>
          </a:p>
          <a:p>
            <a:pPr marL="285750" indent="-285750" algn="l">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Good progress made over the last 12 months. RF team is still on schedule to meet high-level PPU milestones with near-term focus on receipt and testing of equipment needed for Phase-1 installation. </a:t>
            </a:r>
          </a:p>
          <a:p>
            <a:pPr marL="285750" indent="-285750" algn="l">
              <a:buFont typeface="Arial" panose="020B0604020202020204" pitchFamily="34" charset="0"/>
              <a:buChar char="•"/>
            </a:pPr>
            <a:r>
              <a:rPr lang="en-US" sz="1800" b="0" dirty="0">
                <a:latin typeface="Times New Roman"/>
                <a:cs typeface="Times New Roman" pitchFamily="18" charset="0"/>
              </a:rPr>
              <a:t>Continue to review documentations as the project progresses and update as needed especially the ICDs, installation, test and commissioning plans. </a:t>
            </a:r>
            <a:endParaRPr lang="en-US" sz="1800" b="0" dirty="0">
              <a:latin typeface="Times New Roman"/>
              <a:ea typeface="Calibri"/>
            </a:endParaRPr>
          </a:p>
          <a:p>
            <a:pPr marL="285750" indent="-285750" algn="l">
              <a:buFont typeface="Arial" panose="020B0604020202020204" pitchFamily="34" charset="0"/>
              <a:buChar char="•"/>
            </a:pPr>
            <a:r>
              <a:rPr lang="en-US" sz="1800" b="0" dirty="0">
                <a:latin typeface="Times New Roman" pitchFamily="18" charset="0"/>
                <a:cs typeface="Times New Roman" pitchFamily="18" charset="0"/>
              </a:rPr>
              <a:t>All recommendations from past reviews have been addressed and closed.</a:t>
            </a:r>
          </a:p>
          <a:p>
            <a:pPr marL="285750" indent="-285750" algn="l">
              <a:buFont typeface="Arial" panose="020B0604020202020204" pitchFamily="34" charset="0"/>
              <a:buChar char="•"/>
            </a:pPr>
            <a:r>
              <a:rPr lang="en-US" sz="1800" b="0" dirty="0">
                <a:latin typeface="Times New Roman" pitchFamily="18" charset="0"/>
                <a:cs typeface="Times New Roman" pitchFamily="18" charset="0"/>
              </a:rPr>
              <a:t>We are concerned that Controls has much work yet to do. Shortage of ICs and PCBs have caused schedule delays.  The team has tried to move up procurements in the schedule.  The team also lost a technician and an engineer.  The team was also affected by a COVID quarantine.</a:t>
            </a:r>
          </a:p>
          <a:p>
            <a:pPr marL="285750" indent="-285750" algn="l">
              <a:buFont typeface="Arial" panose="020B0604020202020204" pitchFamily="34" charset="0"/>
              <a:buChar char="•"/>
            </a:pPr>
            <a:r>
              <a:rPr lang="en-US" sz="1800" b="0" dirty="0">
                <a:latin typeface="Times New Roman" pitchFamily="18" charset="0"/>
                <a:cs typeface="Times New Roman" pitchFamily="18" charset="0"/>
              </a:rPr>
              <a:t>Currently Controls has a 20% contingency in resources.  Likely this is not enough given the amount of work left to do, potential supply chain issues, and uncertainties associated with the pandemic. </a:t>
            </a:r>
          </a:p>
          <a:p>
            <a:pPr marL="285750" indent="-285750" algn="l">
              <a:buFont typeface="Arial" panose="020B0604020202020204" pitchFamily="34" charset="0"/>
              <a:buChar char="•"/>
            </a:pPr>
            <a:r>
              <a:rPr lang="en-US" sz="1800" b="0" dirty="0">
                <a:latin typeface="Times New Roman" pitchFamily="18" charset="0"/>
                <a:cs typeface="Times New Roman" pitchFamily="18" charset="0"/>
              </a:rPr>
              <a:t>We suggest possible solution is borrowing controls techs from another lab for 6-9 months. </a:t>
            </a:r>
          </a:p>
          <a:p>
            <a:pPr marL="285750" indent="-285750" algn="l">
              <a:buFont typeface="Arial" panose="020B0604020202020204" pitchFamily="34" charset="0"/>
              <a:buChar char="•"/>
            </a:pPr>
            <a:r>
              <a:rPr lang="en-US" sz="1800" b="0" dirty="0">
                <a:latin typeface="Times New Roman" pitchFamily="18" charset="0"/>
                <a:cs typeface="Times New Roman" pitchFamily="18" charset="0"/>
              </a:rPr>
              <a:t>Controls team is  debating whether to switch to </a:t>
            </a:r>
            <a:r>
              <a:rPr lang="en-US" sz="1800" b="0" dirty="0">
                <a:latin typeface="Times New Roman" pitchFamily="18" charset="0"/>
                <a:cs typeface="Times New Roman" pitchFamily="18" charset="0"/>
                <a:sym typeface="Symbol" panose="05050102010706020507" pitchFamily="18" charset="2"/>
              </a:rPr>
              <a:t></a:t>
            </a:r>
            <a:r>
              <a:rPr lang="en-US" sz="1800" b="0" dirty="0">
                <a:latin typeface="Times New Roman" pitchFamily="18" charset="0"/>
                <a:cs typeface="Times New Roman" pitchFamily="18" charset="0"/>
              </a:rPr>
              <a:t>TCA hardware (the future technology) or stick with the already planned and procured VME hardware. </a:t>
            </a:r>
          </a:p>
          <a:p>
            <a:pPr algn="l"/>
            <a:endParaRPr lang="en-US" sz="1800" b="0" dirty="0">
              <a:latin typeface="Times New Roman" pitchFamily="18" charset="0"/>
              <a:cs typeface="Times New Roman" pitchFamily="18" charset="0"/>
            </a:endParaRPr>
          </a:p>
          <a:p>
            <a:pPr algn="l"/>
            <a:endParaRPr lang="en-US" sz="1800" b="0" dirty="0">
              <a:latin typeface="Times New Roman"/>
              <a:ea typeface="Calibri"/>
            </a:endParaRP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856660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39</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45426" y="1065967"/>
            <a:ext cx="8648701" cy="3693319"/>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Recommendations</a:t>
            </a:r>
          </a:p>
          <a:p>
            <a:pPr algn="l"/>
            <a:endParaRPr lang="en-US" sz="1800" u="sng" dirty="0">
              <a:latin typeface="Times New Roman"/>
              <a:ea typeface="Calibri"/>
            </a:endParaRPr>
          </a:p>
          <a:p>
            <a:pPr marL="342900" indent="-342900" algn="l">
              <a:buFont typeface="+mj-lt"/>
              <a:buAutoNum type="arabicPeriod"/>
            </a:pPr>
            <a:r>
              <a:rPr lang="en-US" sz="1800" b="0" dirty="0">
                <a:latin typeface="Times New Roman"/>
                <a:ea typeface="Calibri"/>
              </a:rPr>
              <a:t>Finalize high-power rf circulators procurement award by the end of October 2021.</a:t>
            </a:r>
          </a:p>
          <a:p>
            <a:pPr algn="l"/>
            <a:endParaRPr lang="en-US" sz="1800" b="0" dirty="0">
              <a:latin typeface="Times New Roman"/>
              <a:ea typeface="Calibri"/>
            </a:endParaRPr>
          </a:p>
          <a:p>
            <a:pPr marL="342900" indent="-342900" algn="l">
              <a:buFont typeface="+mj-lt"/>
              <a:buAutoNum type="arabicPeriod" startAt="2"/>
            </a:pPr>
            <a:r>
              <a:rPr lang="en-US" sz="1800" b="0" dirty="0">
                <a:latin typeface="Times New Roman"/>
                <a:ea typeface="Calibri"/>
              </a:rPr>
              <a:t>We support and are in general agreement with the Controls team to switch from the planned VME hardware to the </a:t>
            </a:r>
            <a:r>
              <a:rPr lang="en-US" sz="1800" b="0" dirty="0">
                <a:latin typeface="Times New Roman"/>
                <a:ea typeface="Calibri"/>
                <a:sym typeface="Symbol" panose="05050102010706020507" pitchFamily="18" charset="2"/>
              </a:rPr>
              <a:t></a:t>
            </a:r>
            <a:r>
              <a:rPr lang="en-US" sz="1800" b="0" dirty="0">
                <a:latin typeface="Times New Roman"/>
                <a:ea typeface="Calibri"/>
              </a:rPr>
              <a:t>TCA hardware to address VME obsolescence and a path to controls system modernization with robust and more reliable </a:t>
            </a:r>
            <a:r>
              <a:rPr lang="en-US" sz="1800" b="0" dirty="0">
                <a:latin typeface="Times New Roman"/>
                <a:ea typeface="Calibri"/>
                <a:sym typeface="Symbol" panose="05050102010706020507" pitchFamily="18" charset="2"/>
              </a:rPr>
              <a:t>TCA platform. </a:t>
            </a:r>
            <a:r>
              <a:rPr lang="en-US" sz="1800" b="0" dirty="0">
                <a:latin typeface="Times New Roman"/>
                <a:ea typeface="Calibri"/>
              </a:rPr>
              <a:t>Even though the team has estimated the engineering effort and cost are minimal for the conversion, we believe the numbers are unrealistic and should be scrubbed including any work that may need to be subcontracted. Given all the work that still needs to be done on controls, and ongoing uncertainties due to the pandemic, the committee recommends it is more prudent at this time to stay focused on VME and use project contingency to develop </a:t>
            </a:r>
            <a:r>
              <a:rPr lang="en-US" sz="1800" b="0" dirty="0">
                <a:latin typeface="Times New Roman"/>
                <a:ea typeface="Calibri"/>
                <a:sym typeface="Symbol" panose="05050102010706020507" pitchFamily="18" charset="2"/>
              </a:rPr>
              <a:t></a:t>
            </a:r>
            <a:r>
              <a:rPr lang="en-US" sz="1800" b="0" dirty="0">
                <a:latin typeface="Times New Roman"/>
                <a:ea typeface="Calibri"/>
              </a:rPr>
              <a:t>TCA for Linac after VME is fully commissioned.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2683096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2.1  Superconducting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M. Kelly, ANL, J. Wei, MSU/FRIB Subcommittee 1</a:t>
            </a:r>
          </a:p>
        </p:txBody>
      </p:sp>
      <p:sp>
        <p:nvSpPr>
          <p:cNvPr id="23557" name="Rectangle 7"/>
          <p:cNvSpPr>
            <a:spLocks noChangeArrowheads="1"/>
          </p:cNvSpPr>
          <p:nvPr/>
        </p:nvSpPr>
        <p:spPr bwMode="auto">
          <a:xfrm>
            <a:off x="276224" y="1567326"/>
            <a:ext cx="8648701" cy="4885953"/>
          </a:xfrm>
          <a:prstGeom prst="rect">
            <a:avLst/>
          </a:prstGeom>
          <a:noFill/>
          <a:ln w="6350">
            <a:noFill/>
            <a:miter lim="800000"/>
            <a:headEnd/>
            <a:tailEnd/>
          </a:ln>
        </p:spPr>
        <p:txBody>
          <a:bodyPr wrap="square">
            <a:spAutoFit/>
          </a:bodyPr>
          <a:lstStyle/>
          <a:p>
            <a:pPr marL="457200" indent="-457200" algn="l">
              <a:buFontTx/>
              <a:buAutoNum type="arabicPeriod"/>
            </a:pPr>
            <a:r>
              <a:rPr lang="en-US" sz="2000" b="0" u="sng" dirty="0">
                <a:latin typeface="Times New Roman"/>
                <a:ea typeface="Calibri"/>
              </a:rPr>
              <a:t>Technical</a:t>
            </a:r>
            <a:r>
              <a:rPr lang="en-US" sz="2000" b="0" dirty="0">
                <a:latin typeface="Times New Roman"/>
                <a:ea typeface="Calibri"/>
              </a:rPr>
              <a:t>:  Are the accomplishments to date and planned future activities consistent with the approved baseline plan?  </a:t>
            </a:r>
            <a:r>
              <a:rPr lang="en-US" sz="2000" dirty="0">
                <a:latin typeface="Times New Roman"/>
                <a:ea typeface="Calibri"/>
              </a:rPr>
              <a:t>Yes, but schedule contingency is reduced from CD 2/3. </a:t>
            </a:r>
            <a:r>
              <a:rPr lang="en-US" sz="2000" b="0" dirty="0">
                <a:latin typeface="Times New Roman"/>
                <a:ea typeface="Calibri"/>
              </a:rPr>
              <a:t>Are the technical challenges, including the test target performance issues, being properly addressed, and is the remaining design progressing per the baseline plan?  </a:t>
            </a:r>
            <a:r>
              <a:rPr lang="en-US" sz="2000" dirty="0">
                <a:latin typeface="Times New Roman"/>
                <a:ea typeface="Calibri"/>
              </a:rPr>
              <a:t>Yes.</a:t>
            </a:r>
            <a:r>
              <a:rPr lang="en-US" sz="2000" b="0" dirty="0">
                <a:latin typeface="Times New Roman"/>
                <a:ea typeface="Calibri"/>
              </a:rPr>
              <a:t> Are major technical risks and interfaces well understood and being managed to mitigate related impacts? </a:t>
            </a:r>
            <a:r>
              <a:rPr lang="en-US" sz="2000" dirty="0">
                <a:latin typeface="Times New Roman"/>
                <a:ea typeface="Calibri"/>
              </a:rPr>
              <a:t>Yes, though a number of technical risks remain</a:t>
            </a:r>
            <a:r>
              <a:rPr lang="en-US" sz="2000" b="0" dirty="0">
                <a:latin typeface="Times New Roman"/>
                <a:ea typeface="Calibri"/>
              </a:rPr>
              <a:t>.</a:t>
            </a:r>
          </a:p>
          <a:p>
            <a:pPr marL="457200" indent="-457200" algn="l">
              <a:buFontTx/>
              <a:buAutoNum type="arabicPeriod"/>
            </a:pPr>
            <a:endParaRPr lang="en-US" sz="2000" b="0" dirty="0">
              <a:latin typeface="Times New Roman"/>
              <a:ea typeface="Calibri"/>
            </a:endParaRPr>
          </a:p>
          <a:p>
            <a:pPr marL="457200" indent="-457200" algn="l">
              <a:buFont typeface="+mj-lt"/>
              <a:buAutoNum type="arabicPeriod" startAt="6"/>
            </a:pPr>
            <a:r>
              <a:rPr lang="en-US" sz="2000" b="0" u="sng" dirty="0">
                <a:latin typeface="Times New Roman" pitchFamily="18" charset="0"/>
                <a:cs typeface="Times New Roman" pitchFamily="18" charset="0"/>
              </a:rPr>
              <a:t>Recommendations</a:t>
            </a:r>
            <a:r>
              <a:rPr lang="en-US" sz="2000" b="0" dirty="0">
                <a:latin typeface="Times New Roman" pitchFamily="18" charset="0"/>
                <a:cs typeface="Times New Roman" pitchFamily="18" charset="0"/>
              </a:rPr>
              <a:t>:  Have the CD-2/3 review recommendations been appropriately addressed, or on schedule for completion?  Are there any outstanding recommendations from the prior DOE SC reviews? </a:t>
            </a:r>
            <a:r>
              <a:rPr lang="en-US" sz="2000" dirty="0">
                <a:latin typeface="Times New Roman" pitchFamily="18" charset="0"/>
                <a:cs typeface="Times New Roman" pitchFamily="18" charset="0"/>
              </a:rPr>
              <a:t>There are no previous or outstanding recommendations from prior SC reviews.</a:t>
            </a:r>
          </a:p>
          <a:p>
            <a:pPr marL="457200" indent="-457200" algn="l">
              <a:buFontTx/>
              <a:buAutoNum type="arabicPeriod" startAt="6"/>
            </a:pPr>
            <a:endParaRPr lang="en-US" sz="1800" b="0" dirty="0">
              <a:latin typeface="Times New Roman"/>
              <a:ea typeface="Calibri"/>
            </a:endParaRPr>
          </a:p>
          <a:p>
            <a:pPr marL="457200" indent="-457200" algn="l">
              <a:buFontTx/>
              <a:buAutoNum type="arabicPeriod" startAt="6"/>
            </a:pPr>
            <a:endParaRPr lang="en-US" sz="1800" b="0" u="sng" dirty="0">
              <a:latin typeface="Times New Roman"/>
              <a:ea typeface="Calibri"/>
            </a:endParaRPr>
          </a:p>
          <a:p>
            <a:pPr marL="457200" indent="-457200" algn="l">
              <a:buFontTx/>
              <a:buAutoNum type="arabicPeriod" startAt="6"/>
            </a:pPr>
            <a:endParaRPr lang="en-US" sz="1800" b="0" u="sng" dirty="0">
              <a:latin typeface="Times New Roman"/>
              <a:ea typeface="Calibri"/>
            </a:endParaRPr>
          </a:p>
          <a:p>
            <a:pPr algn="l"/>
            <a:endParaRPr lang="en-US" sz="175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839713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40</a:t>
            </a:fld>
            <a:endParaRPr lang="en-US" dirty="0">
              <a:latin typeface="Times New Roman" panose="02020603050405020304" pitchFamily="18" charset="0"/>
              <a:cs typeface="Times New Roman" panose="02020603050405020304" pitchFamily="18" charset="0"/>
            </a:endParaRPr>
          </a:p>
        </p:txBody>
      </p:sp>
      <p:sp>
        <p:nvSpPr>
          <p:cNvPr id="23557" name="Rectangle 7"/>
          <p:cNvSpPr>
            <a:spLocks noChangeArrowheads="1"/>
          </p:cNvSpPr>
          <p:nvPr/>
        </p:nvSpPr>
        <p:spPr bwMode="auto">
          <a:xfrm>
            <a:off x="245426" y="1065967"/>
            <a:ext cx="8648701" cy="4247317"/>
          </a:xfrm>
          <a:prstGeom prst="rect">
            <a:avLst/>
          </a:prstGeom>
          <a:noFill/>
          <a:ln w="6350">
            <a:noFill/>
            <a:miter lim="800000"/>
            <a:headEnd/>
            <a:tailEnd/>
          </a:ln>
        </p:spPr>
        <p:txBody>
          <a:bodyPr wrap="square">
            <a:spAutoFit/>
          </a:bodyPr>
          <a:lstStyle/>
          <a:p>
            <a:pPr algn="l"/>
            <a:r>
              <a:rPr lang="en-US" sz="1800" u="sng" dirty="0">
                <a:latin typeface="Times New Roman"/>
                <a:ea typeface="Calibri"/>
              </a:rPr>
              <a:t>2.3 Recommendations</a:t>
            </a:r>
          </a:p>
          <a:p>
            <a:pPr algn="l"/>
            <a:endParaRPr lang="en-US" sz="1800" u="sng" dirty="0">
              <a:latin typeface="Times New Roman"/>
              <a:ea typeface="Calibri"/>
            </a:endParaRPr>
          </a:p>
          <a:p>
            <a:pPr marL="342900" indent="-342900" algn="l">
              <a:buFont typeface="+mj-lt"/>
              <a:buAutoNum type="arabicPeriod" startAt="3"/>
            </a:pPr>
            <a:r>
              <a:rPr lang="en-US" sz="1800" b="0" dirty="0">
                <a:latin typeface="Times New Roman"/>
                <a:ea typeface="Calibri"/>
              </a:rPr>
              <a:t>Perform a near critical path analysis of the entire RF Systems  to identify system and subsystem components that could put PPU project critical path at risk. The L3 RF Systems CAMS  should track delivery of  the critical or near-critical path components and identify and develop specific plans to mitigate project schedule delays by the end of CY2021.</a:t>
            </a:r>
          </a:p>
          <a:p>
            <a:pPr marL="342900" indent="-342900" algn="l">
              <a:buFont typeface="+mj-lt"/>
              <a:buAutoNum type="arabicPeriod" startAt="3"/>
            </a:pPr>
            <a:endParaRPr lang="en-US" sz="1800" b="0" dirty="0">
              <a:latin typeface="Times New Roman"/>
              <a:ea typeface="Calibri"/>
            </a:endParaRPr>
          </a:p>
          <a:p>
            <a:pPr marL="342900" indent="-342900" algn="l">
              <a:buFont typeface="+mj-lt"/>
              <a:buAutoNum type="arabicPeriod" startAt="3"/>
            </a:pPr>
            <a:r>
              <a:rPr lang="en-US" sz="1800" b="0" dirty="0">
                <a:latin typeface="Times New Roman"/>
                <a:ea typeface="Calibri"/>
              </a:rPr>
              <a:t>We believe the Controls need labor contingency on the order of 40% which is currently  at 20%. The team should do a labor contingency scrub by January-February. 2022.</a:t>
            </a:r>
          </a:p>
          <a:p>
            <a:pPr algn="l"/>
            <a:endParaRPr lang="en-US" sz="1800" b="0" dirty="0">
              <a:latin typeface="Times New Roman"/>
              <a:ea typeface="Calibri"/>
            </a:endParaRPr>
          </a:p>
          <a:p>
            <a:pPr marL="342900" indent="-342900" algn="l">
              <a:buFont typeface="+mj-lt"/>
              <a:buAutoNum type="arabicPeriod" startAt="5"/>
            </a:pPr>
            <a:r>
              <a:rPr lang="en-US" sz="1800" b="0" dirty="0">
                <a:latin typeface="Times New Roman"/>
                <a:ea typeface="Calibri"/>
              </a:rPr>
              <a:t>The LLRF Team should look at taking advantage of the latest interactive communications technology to facilitate the online collaboration and development effort between the staff at LBNL and ORNL. Prepare a plan for evaluation by the end of October 2021. </a:t>
            </a:r>
          </a:p>
        </p:txBody>
      </p:sp>
      <p:sp>
        <p:nvSpPr>
          <p:cNvPr id="6"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2.3  RF</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A. Nassiri, ANL and M. Fazio, SLAC Subcommittee 3</a:t>
            </a:r>
          </a:p>
        </p:txBody>
      </p:sp>
    </p:spTree>
    <p:extLst>
      <p:ext uri="{BB962C8B-B14F-4D97-AF65-F5344CB8AC3E}">
        <p14:creationId xmlns:p14="http://schemas.microsoft.com/office/powerpoint/2010/main" val="19994761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41</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
        <p:nvSpPr>
          <p:cNvPr id="23557" name="Rectangle 7"/>
          <p:cNvSpPr>
            <a:spLocks noChangeArrowheads="1"/>
          </p:cNvSpPr>
          <p:nvPr/>
        </p:nvSpPr>
        <p:spPr bwMode="auto">
          <a:xfrm>
            <a:off x="276224" y="1020247"/>
            <a:ext cx="8648701" cy="3447098"/>
          </a:xfrm>
          <a:prstGeom prst="rect">
            <a:avLst/>
          </a:prstGeom>
          <a:noFill/>
          <a:ln w="6350">
            <a:noFill/>
            <a:miter lim="800000"/>
            <a:headEnd/>
            <a:tailEnd/>
          </a:ln>
        </p:spPr>
        <p:txBody>
          <a:bodyPr wrap="square">
            <a:spAutoFit/>
          </a:bodyPr>
          <a:lstStyle/>
          <a:p>
            <a:pPr marL="457200" indent="-457200" algn="l">
              <a:buFontTx/>
              <a:buAutoNum type="arabicPeriod"/>
            </a:pPr>
            <a:r>
              <a:rPr lang="en-US" sz="2000" b="0" u="sng" dirty="0">
                <a:latin typeface="Times New Roman"/>
                <a:ea typeface="Calibri"/>
              </a:rPr>
              <a:t>Technical</a:t>
            </a:r>
            <a:r>
              <a:rPr lang="en-US" sz="2000" b="0" dirty="0">
                <a:latin typeface="Times New Roman"/>
                <a:ea typeface="Calibri"/>
              </a:rPr>
              <a:t>:  Are the accomplishments to date and planned future activities consistent with the approved baseline plan?  Are the technical challenges, including the test target performance issues, being properly addressed, and is the remaining design progressing per the baseline plan?  Are major technical risks and interfaces well understood and being managed to mitigate related impacts? </a:t>
            </a:r>
          </a:p>
          <a:p>
            <a:pPr marL="457200" indent="-457200" algn="l">
              <a:buFontTx/>
              <a:buAutoNum type="arabicPeriod"/>
            </a:pPr>
            <a:endParaRPr lang="en-US" sz="2000" b="0" dirty="0">
              <a:latin typeface="Times New Roman"/>
              <a:ea typeface="Calibri"/>
            </a:endParaRPr>
          </a:p>
          <a:p>
            <a:pPr marL="457200" indent="-457200" algn="l">
              <a:buFont typeface="+mj-lt"/>
              <a:buAutoNum type="arabicPeriod" startAt="6"/>
            </a:pPr>
            <a:r>
              <a:rPr lang="en-US" sz="2000" b="0" u="sng" dirty="0">
                <a:latin typeface="Times New Roman" pitchFamily="18" charset="0"/>
                <a:cs typeface="Times New Roman" pitchFamily="18" charset="0"/>
              </a:rPr>
              <a:t>Recommendations</a:t>
            </a:r>
            <a:r>
              <a:rPr lang="en-US" sz="2000" b="0" dirty="0">
                <a:latin typeface="Times New Roman" pitchFamily="18" charset="0"/>
                <a:cs typeface="Times New Roman" pitchFamily="18" charset="0"/>
              </a:rPr>
              <a:t>:  Have the CD-2/3 review recommendations been appropriately addressed, or on schedule for completion?  Are there any outstanding recommendations from the prior DOE SC reviews? </a:t>
            </a:r>
          </a:p>
          <a:p>
            <a:pPr marL="457200" indent="-457200" algn="l">
              <a:buFontTx/>
              <a:buAutoNum type="arabicPeriod"/>
            </a:pPr>
            <a:endParaRPr lang="en-US" sz="1800" b="0" u="sng" dirty="0">
              <a:latin typeface="Times New Roman"/>
              <a:ea typeface="Calibri"/>
            </a:endParaRPr>
          </a:p>
        </p:txBody>
      </p:sp>
    </p:spTree>
    <p:extLst>
      <p:ext uri="{BB962C8B-B14F-4D97-AF65-F5344CB8AC3E}">
        <p14:creationId xmlns:p14="http://schemas.microsoft.com/office/powerpoint/2010/main" val="4211779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C595EB1-AA70-42A6-8579-89306F7642A9}"/>
              </a:ext>
            </a:extLst>
          </p:cNvPr>
          <p:cNvSpPr>
            <a:spLocks noGrp="1"/>
          </p:cNvSpPr>
          <p:nvPr>
            <p:ph idx="1"/>
          </p:nvPr>
        </p:nvSpPr>
        <p:spPr>
          <a:xfrm>
            <a:off x="289420" y="1102220"/>
            <a:ext cx="8229600" cy="5199063"/>
          </a:xfrm>
        </p:spPr>
        <p:txBody>
          <a:bodyPr/>
          <a:lstStyle/>
          <a:p>
            <a:pPr marL="0" indent="0">
              <a:buNone/>
            </a:pPr>
            <a:r>
              <a:rPr lang="en-US" u="sng" dirty="0"/>
              <a:t>1. Technical:</a:t>
            </a:r>
            <a:r>
              <a:rPr lang="en-US" dirty="0"/>
              <a:t> </a:t>
            </a:r>
          </a:p>
          <a:p>
            <a:pPr marL="0" indent="0">
              <a:buNone/>
            </a:pPr>
            <a:endParaRPr lang="en-US" b="0" dirty="0"/>
          </a:p>
          <a:p>
            <a:pPr marL="0" indent="0">
              <a:buNone/>
            </a:pPr>
            <a:r>
              <a:rPr lang="en-US" b="0" dirty="0"/>
              <a:t>Yes.</a:t>
            </a:r>
          </a:p>
          <a:p>
            <a:pPr marL="0" indent="0">
              <a:buNone/>
            </a:pPr>
            <a:endParaRPr lang="en-US" b="0" dirty="0"/>
          </a:p>
          <a:p>
            <a:pPr marL="0" indent="0">
              <a:buNone/>
            </a:pPr>
            <a:r>
              <a:rPr lang="en-US" b="0" dirty="0"/>
              <a:t>There is one high risk (red) item for the Ring Systems in the PPU project registry: Magnet fabrication at Fermilab. Mitigation plans are established and are being followed.  Specifically, there are frequent communications between SNS and Fermilab. Fermilab is hiring 2 new technical staff by Dec 2021 to increase the effort at a critical magnet fabrication moment.</a:t>
            </a:r>
          </a:p>
          <a:p>
            <a:pPr marL="0" indent="0">
              <a:buNone/>
            </a:pPr>
            <a:endParaRPr lang="en-US" b="0" dirty="0"/>
          </a:p>
          <a:p>
            <a:pPr marL="0" indent="0">
              <a:buNone/>
            </a:pPr>
            <a:r>
              <a:rPr lang="en-US" b="0" dirty="0"/>
              <a:t>Following our 2020 recommendation, the “BPLS redesign” was added to the risk registry (yellow). There is a new team lead in this area and it looks like this area is under control and is substantially improved compared to 2020.  A mitigation plan for administrative controls was established that will allow the project to ramp up to 1.55 MW, giving BPLS ~1 year of float before it has to be ready for operation.</a:t>
            </a:r>
          </a:p>
          <a:p>
            <a:pPr marL="0" indent="0">
              <a:buNone/>
            </a:pPr>
            <a:endParaRPr lang="en-US" dirty="0"/>
          </a:p>
        </p:txBody>
      </p:sp>
      <p:sp>
        <p:nvSpPr>
          <p:cNvPr id="4" name="Slide Number Placeholder 3">
            <a:extLst>
              <a:ext uri="{FF2B5EF4-FFF2-40B4-BE49-F238E27FC236}">
                <a16:creationId xmlns:a16="http://schemas.microsoft.com/office/drawing/2014/main" id="{3F01D4EE-3422-4677-8F05-0631496D7CA2}"/>
              </a:ext>
            </a:extLst>
          </p:cNvPr>
          <p:cNvSpPr>
            <a:spLocks noGrp="1"/>
          </p:cNvSpPr>
          <p:nvPr>
            <p:ph type="sldNum" sz="quarter" idx="10"/>
          </p:nvPr>
        </p:nvSpPr>
        <p:spPr/>
        <p:txBody>
          <a:bodyPr/>
          <a:lstStyle/>
          <a:p>
            <a:pPr>
              <a:defRPr/>
            </a:pPr>
            <a:fld id="{137661AB-5696-4AAC-BEC1-4A1BE4153515}" type="slidenum">
              <a:rPr lang="en-US" smtClean="0"/>
              <a:pPr>
                <a:defRPr/>
              </a:pPr>
              <a:t>42</a:t>
            </a:fld>
            <a:endParaRPr lang="en-US" dirty="0"/>
          </a:p>
        </p:txBody>
      </p:sp>
      <p:sp>
        <p:nvSpPr>
          <p:cNvPr id="5" name="Rectangle 4">
            <a:extLst>
              <a:ext uri="{FF2B5EF4-FFF2-40B4-BE49-F238E27FC236}">
                <a16:creationId xmlns:a16="http://schemas.microsoft.com/office/drawing/2014/main" id="{8B82345F-9B3E-4B9A-9CF3-5FB0C5BFFC74}"/>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3307271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2CB2A8-B4BB-45E1-AD68-1E8342341D65}"/>
              </a:ext>
            </a:extLst>
          </p:cNvPr>
          <p:cNvSpPr>
            <a:spLocks noGrp="1"/>
          </p:cNvSpPr>
          <p:nvPr>
            <p:ph idx="1"/>
          </p:nvPr>
        </p:nvSpPr>
        <p:spPr/>
        <p:txBody>
          <a:bodyPr/>
          <a:lstStyle/>
          <a:p>
            <a:pPr marL="0" indent="0">
              <a:buNone/>
            </a:pPr>
            <a:r>
              <a:rPr lang="en-US" b="0" dirty="0"/>
              <a:t>The time between the BPLS FDR (Feb 2022) and the planned ARR (Sep 2022), which requires completed installation of all hardware, is short enough to require continuous management attention. The BPLS should be complete for the planned Internal Readiness Review, preceding the ARR.</a:t>
            </a:r>
          </a:p>
          <a:p>
            <a:pPr marL="0" indent="0">
              <a:buNone/>
            </a:pPr>
            <a:endParaRPr lang="en-US" b="0" dirty="0"/>
          </a:p>
          <a:p>
            <a:pPr marL="0" indent="0">
              <a:buNone/>
            </a:pPr>
            <a:endParaRPr lang="en-US" b="0" dirty="0"/>
          </a:p>
          <a:p>
            <a:pPr marL="0" indent="0">
              <a:buNone/>
            </a:pPr>
            <a:r>
              <a:rPr lang="en-US" b="0" dirty="0"/>
              <a:t>Ring vacuum chamber and foil changers design and fabrication remains a concern (yellow) because of a loss of two key personnel in this area. As a result, the designs are still being finalized and the procurement schedule will be very tight.  Overall, this could affect the long outage activities planning. We advise to pay close attention to this risk item and elevate, if needed.</a:t>
            </a:r>
          </a:p>
          <a:p>
            <a:pPr marL="0" indent="0">
              <a:buNone/>
            </a:pPr>
            <a:endParaRPr lang="en-US" dirty="0"/>
          </a:p>
        </p:txBody>
      </p:sp>
      <p:sp>
        <p:nvSpPr>
          <p:cNvPr id="4" name="Slide Number Placeholder 3">
            <a:extLst>
              <a:ext uri="{FF2B5EF4-FFF2-40B4-BE49-F238E27FC236}">
                <a16:creationId xmlns:a16="http://schemas.microsoft.com/office/drawing/2014/main" id="{4F6CB65E-EA5C-4ABA-8F3C-8AA7FC144624}"/>
              </a:ext>
            </a:extLst>
          </p:cNvPr>
          <p:cNvSpPr>
            <a:spLocks noGrp="1"/>
          </p:cNvSpPr>
          <p:nvPr>
            <p:ph type="sldNum" sz="quarter" idx="10"/>
          </p:nvPr>
        </p:nvSpPr>
        <p:spPr/>
        <p:txBody>
          <a:bodyPr/>
          <a:lstStyle/>
          <a:p>
            <a:pPr>
              <a:defRPr/>
            </a:pPr>
            <a:fld id="{137661AB-5696-4AAC-BEC1-4A1BE4153515}" type="slidenum">
              <a:rPr lang="en-US" smtClean="0"/>
              <a:pPr>
                <a:defRPr/>
              </a:pPr>
              <a:t>43</a:t>
            </a:fld>
            <a:endParaRPr lang="en-US" dirty="0"/>
          </a:p>
        </p:txBody>
      </p:sp>
      <p:sp>
        <p:nvSpPr>
          <p:cNvPr id="5" name="Rectangle 4">
            <a:extLst>
              <a:ext uri="{FF2B5EF4-FFF2-40B4-BE49-F238E27FC236}">
                <a16:creationId xmlns:a16="http://schemas.microsoft.com/office/drawing/2014/main" id="{56F55989-9088-4F82-8F92-A330F6A38F93}"/>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70899007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2B25E6-A3D0-4E33-9995-C20FB61424BC}"/>
              </a:ext>
            </a:extLst>
          </p:cNvPr>
          <p:cNvSpPr>
            <a:spLocks noGrp="1"/>
          </p:cNvSpPr>
          <p:nvPr>
            <p:ph idx="1"/>
          </p:nvPr>
        </p:nvSpPr>
        <p:spPr/>
        <p:txBody>
          <a:bodyPr/>
          <a:lstStyle/>
          <a:p>
            <a:pPr marL="0" indent="0">
              <a:buNone/>
            </a:pPr>
            <a:r>
              <a:rPr lang="en-US" u="sng" dirty="0"/>
              <a:t>2. Procurement</a:t>
            </a:r>
            <a:r>
              <a:rPr lang="en-US" dirty="0"/>
              <a:t>:  Are the phased procurement plans and associated contracts progressing satisfactorily to support the activities per the approved baseline?  Are the procurements being effectively monitored to ascertain and react to supply chain issues and delays caused by material and labor shortages and the COVID-19 pandemic?  </a:t>
            </a:r>
          </a:p>
          <a:p>
            <a:endParaRPr lang="en-US" dirty="0"/>
          </a:p>
          <a:p>
            <a:endParaRPr lang="en-US" dirty="0"/>
          </a:p>
          <a:p>
            <a:r>
              <a:rPr lang="en-US" b="0" dirty="0"/>
              <a:t>Yes, however the Ring vacuum chambers procurement is delayed as the final design is not yet completed. No impact on the overall schedule yet but requires attention. </a:t>
            </a:r>
          </a:p>
          <a:p>
            <a:endParaRPr lang="en-US" dirty="0"/>
          </a:p>
        </p:txBody>
      </p:sp>
      <p:sp>
        <p:nvSpPr>
          <p:cNvPr id="4" name="Slide Number Placeholder 3">
            <a:extLst>
              <a:ext uri="{FF2B5EF4-FFF2-40B4-BE49-F238E27FC236}">
                <a16:creationId xmlns:a16="http://schemas.microsoft.com/office/drawing/2014/main" id="{3456EF8B-A964-4ADE-AA8A-D61145F8836A}"/>
              </a:ext>
            </a:extLst>
          </p:cNvPr>
          <p:cNvSpPr>
            <a:spLocks noGrp="1"/>
          </p:cNvSpPr>
          <p:nvPr>
            <p:ph type="sldNum" sz="quarter" idx="10"/>
          </p:nvPr>
        </p:nvSpPr>
        <p:spPr/>
        <p:txBody>
          <a:bodyPr/>
          <a:lstStyle/>
          <a:p>
            <a:pPr>
              <a:defRPr/>
            </a:pPr>
            <a:fld id="{137661AB-5696-4AAC-BEC1-4A1BE4153515}" type="slidenum">
              <a:rPr lang="en-US" smtClean="0"/>
              <a:pPr>
                <a:defRPr/>
              </a:pPr>
              <a:t>44</a:t>
            </a:fld>
            <a:endParaRPr lang="en-US" dirty="0"/>
          </a:p>
        </p:txBody>
      </p:sp>
      <p:sp>
        <p:nvSpPr>
          <p:cNvPr id="5" name="Rectangle 4">
            <a:extLst>
              <a:ext uri="{FF2B5EF4-FFF2-40B4-BE49-F238E27FC236}">
                <a16:creationId xmlns:a16="http://schemas.microsoft.com/office/drawing/2014/main" id="{FD64004F-5B69-48D8-AE57-E73054CE8CC7}"/>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6317643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5F094A-C615-46DF-AD7C-EF39A1DDFCD6}"/>
              </a:ext>
            </a:extLst>
          </p:cNvPr>
          <p:cNvSpPr>
            <a:spLocks noGrp="1"/>
          </p:cNvSpPr>
          <p:nvPr>
            <p:ph idx="1"/>
          </p:nvPr>
        </p:nvSpPr>
        <p:spPr/>
        <p:txBody>
          <a:bodyPr/>
          <a:lstStyle/>
          <a:p>
            <a:pPr marL="0" indent="0">
              <a:buNone/>
            </a:pPr>
            <a:r>
              <a:rPr lang="en-US" u="sng" dirty="0"/>
              <a:t>3. ES&amp;H/QA</a:t>
            </a:r>
            <a:r>
              <a:rPr lang="en-US" dirty="0"/>
              <a:t>:  Are Environment, Safety, and Health and Quality Assurance (ES&amp;H/QA) requirements and plans, including COVID-19 protections and safety measures, being properly implemented?</a:t>
            </a:r>
          </a:p>
          <a:p>
            <a:endParaRPr lang="en-US" dirty="0"/>
          </a:p>
          <a:p>
            <a:r>
              <a:rPr lang="en-US" b="0" dirty="0"/>
              <a:t>Yes. Removal and installation of injection region equipment will be in a high-radiation area of the Ring.  Residual activation decay after beam shut-down is well known but is still being monitored for any additional impact. The Ring team is planning some improvements to the injection region to reduce the time spent working in that area. The project should pay attention to this item as it requires tight communications with SNS operations.</a:t>
            </a:r>
          </a:p>
          <a:p>
            <a:endParaRPr lang="en-US" dirty="0"/>
          </a:p>
        </p:txBody>
      </p:sp>
      <p:sp>
        <p:nvSpPr>
          <p:cNvPr id="4" name="Slide Number Placeholder 3">
            <a:extLst>
              <a:ext uri="{FF2B5EF4-FFF2-40B4-BE49-F238E27FC236}">
                <a16:creationId xmlns:a16="http://schemas.microsoft.com/office/drawing/2014/main" id="{17ECCA69-6A34-4F80-BBF0-B8DBB163DC1D}"/>
              </a:ext>
            </a:extLst>
          </p:cNvPr>
          <p:cNvSpPr>
            <a:spLocks noGrp="1"/>
          </p:cNvSpPr>
          <p:nvPr>
            <p:ph type="sldNum" sz="quarter" idx="10"/>
          </p:nvPr>
        </p:nvSpPr>
        <p:spPr/>
        <p:txBody>
          <a:bodyPr/>
          <a:lstStyle/>
          <a:p>
            <a:pPr>
              <a:defRPr/>
            </a:pPr>
            <a:fld id="{137661AB-5696-4AAC-BEC1-4A1BE4153515}" type="slidenum">
              <a:rPr lang="en-US" smtClean="0"/>
              <a:pPr>
                <a:defRPr/>
              </a:pPr>
              <a:t>45</a:t>
            </a:fld>
            <a:endParaRPr lang="en-US" dirty="0"/>
          </a:p>
        </p:txBody>
      </p:sp>
      <p:sp>
        <p:nvSpPr>
          <p:cNvPr id="5" name="Rectangle 4">
            <a:extLst>
              <a:ext uri="{FF2B5EF4-FFF2-40B4-BE49-F238E27FC236}">
                <a16:creationId xmlns:a16="http://schemas.microsoft.com/office/drawing/2014/main" id="{EE8F3C39-A88E-49DE-BB72-2A6C6FEA3414}"/>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17687681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75B310-EE46-466D-87AB-6D9938799B61}"/>
              </a:ext>
            </a:extLst>
          </p:cNvPr>
          <p:cNvSpPr>
            <a:spLocks noGrp="1"/>
          </p:cNvSpPr>
          <p:nvPr>
            <p:ph idx="1"/>
          </p:nvPr>
        </p:nvSpPr>
        <p:spPr/>
        <p:txBody>
          <a:bodyPr/>
          <a:lstStyle/>
          <a:p>
            <a:pPr marL="0" indent="0">
              <a:buNone/>
            </a:pPr>
            <a:r>
              <a:rPr lang="en-US" u="sng" dirty="0"/>
              <a:t>4. Cost and Schedule:  </a:t>
            </a:r>
            <a:r>
              <a:rPr lang="en-US" dirty="0"/>
              <a:t>Are the cost, schedule and performance metrics being properly collected and reported?  Are major cost and schedule assumptions, resource constraints, and project risks, as well as COVID-19 uncertainties being adequately addressed? </a:t>
            </a:r>
          </a:p>
          <a:p>
            <a:endParaRPr lang="en-US" dirty="0"/>
          </a:p>
          <a:p>
            <a:r>
              <a:rPr lang="en-US" b="0" dirty="0"/>
              <a:t>Yes.</a:t>
            </a:r>
          </a:p>
          <a:p>
            <a:r>
              <a:rPr lang="en-US" b="0" dirty="0"/>
              <a:t>The cost of the Ring sub-project has gone up about 15%, and almost half of the increase is due to a change in the BPLS scope. Unanticipated design work, and fabrication contract with FNAL also caused cost increases. </a:t>
            </a:r>
          </a:p>
          <a:p>
            <a:endParaRPr lang="en-US" b="0" dirty="0"/>
          </a:p>
          <a:p>
            <a:r>
              <a:rPr lang="en-US" b="0" dirty="0"/>
              <a:t>Schedule: The vacuum chamber design and procurement are the largest delay but still on track (not yet on the critical path).</a:t>
            </a:r>
          </a:p>
          <a:p>
            <a:endParaRPr lang="en-US" b="0" dirty="0"/>
          </a:p>
          <a:p>
            <a:endParaRPr lang="en-US" dirty="0"/>
          </a:p>
        </p:txBody>
      </p:sp>
      <p:sp>
        <p:nvSpPr>
          <p:cNvPr id="4" name="Slide Number Placeholder 3">
            <a:extLst>
              <a:ext uri="{FF2B5EF4-FFF2-40B4-BE49-F238E27FC236}">
                <a16:creationId xmlns:a16="http://schemas.microsoft.com/office/drawing/2014/main" id="{76E83262-69EC-4C11-BA86-21604ECD0769}"/>
              </a:ext>
            </a:extLst>
          </p:cNvPr>
          <p:cNvSpPr>
            <a:spLocks noGrp="1"/>
          </p:cNvSpPr>
          <p:nvPr>
            <p:ph type="sldNum" sz="quarter" idx="10"/>
          </p:nvPr>
        </p:nvSpPr>
        <p:spPr/>
        <p:txBody>
          <a:bodyPr/>
          <a:lstStyle/>
          <a:p>
            <a:pPr>
              <a:defRPr/>
            </a:pPr>
            <a:fld id="{137661AB-5696-4AAC-BEC1-4A1BE4153515}" type="slidenum">
              <a:rPr lang="en-US" smtClean="0"/>
              <a:pPr>
                <a:defRPr/>
              </a:pPr>
              <a:t>46</a:t>
            </a:fld>
            <a:endParaRPr lang="en-US" dirty="0"/>
          </a:p>
        </p:txBody>
      </p:sp>
      <p:sp>
        <p:nvSpPr>
          <p:cNvPr id="5" name="Rectangle 4">
            <a:extLst>
              <a:ext uri="{FF2B5EF4-FFF2-40B4-BE49-F238E27FC236}">
                <a16:creationId xmlns:a16="http://schemas.microsoft.com/office/drawing/2014/main" id="{25479A70-37B5-4694-B07E-AF3500B20835}"/>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2287387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AAF799-9230-4460-A2A7-46F9EA7B994B}"/>
              </a:ext>
            </a:extLst>
          </p:cNvPr>
          <p:cNvSpPr>
            <a:spLocks noGrp="1"/>
          </p:cNvSpPr>
          <p:nvPr>
            <p:ph idx="1"/>
          </p:nvPr>
        </p:nvSpPr>
        <p:spPr/>
        <p:txBody>
          <a:bodyPr/>
          <a:lstStyle/>
          <a:p>
            <a:pPr marL="0" indent="0" rtl="0" fontAlgn="base">
              <a:spcBef>
                <a:spcPts val="0"/>
              </a:spcBef>
              <a:spcAft>
                <a:spcPts val="0"/>
              </a:spcAft>
              <a:buNone/>
            </a:pPr>
            <a:r>
              <a:rPr lang="en-US" sz="1800" b="1" i="0" u="sng" strike="noStrike" dirty="0">
                <a:solidFill>
                  <a:srgbClr val="000000"/>
                </a:solidFill>
                <a:effectLst/>
                <a:latin typeface="Arial" panose="020B0604020202020204" pitchFamily="34" charset="0"/>
              </a:rPr>
              <a:t>5. Management: </a:t>
            </a:r>
            <a:r>
              <a:rPr lang="en-US" sz="1800" b="0" i="0" u="sng" strike="noStrike" dirty="0">
                <a:solidFill>
                  <a:srgbClr val="000000"/>
                </a:solidFill>
                <a:effectLst/>
                <a:latin typeface="Arial" panose="020B0604020202020204" pitchFamily="34" charset="0"/>
              </a:rPr>
              <a:t> </a:t>
            </a:r>
            <a:r>
              <a:rPr lang="en-US" sz="1800" b="0" i="0" u="none" strike="noStrike" dirty="0">
                <a:solidFill>
                  <a:srgbClr val="000000"/>
                </a:solidFill>
                <a:effectLst/>
                <a:latin typeface="Arial" panose="020B0604020202020204" pitchFamily="34" charset="0"/>
              </a:rPr>
              <a:t>Is the project being properly managed and staffed to successfully deliver the scope and Key Performance Parameters within the baseline cost and schedule?  Are the external interfaces, in particular with the SNS operation and maintenance periods, identified and managed?  Are the major project risks, including COVID-19, captured in the risk registry and are the mitigation plans reasonable and effective?  Is there a contingency management plan for potential scope and capability enhancements?  Is the planning for the transition to operation adequate for this stage of the project?</a:t>
            </a:r>
            <a:br>
              <a:rPr lang="en-US" sz="1800" b="0" i="0" u="none" strike="noStrike" dirty="0">
                <a:solidFill>
                  <a:srgbClr val="000000"/>
                </a:solidFill>
                <a:effectLst/>
                <a:latin typeface="Arial" panose="020B0604020202020204" pitchFamily="34" charset="0"/>
              </a:rPr>
            </a:br>
            <a:br>
              <a:rPr lang="en-US" sz="1800" b="0" i="0" u="none" strike="noStrike" dirty="0">
                <a:solidFill>
                  <a:srgbClr val="000000"/>
                </a:solidFill>
                <a:effectLst/>
                <a:latin typeface="Arial" panose="020B0604020202020204" pitchFamily="34" charset="0"/>
              </a:rPr>
            </a:br>
            <a:endParaRPr lang="en-US" sz="1800" b="1" i="0" u="none" strike="noStrike" dirty="0">
              <a:solidFill>
                <a:srgbClr val="000000"/>
              </a:solidFill>
              <a:effectLst/>
              <a:latin typeface="Arial" panose="020B0604020202020204" pitchFamily="34" charset="0"/>
            </a:endParaRPr>
          </a:p>
          <a:p>
            <a:pPr indent="0" rtl="0">
              <a:spcBef>
                <a:spcPts val="0"/>
              </a:spcBef>
              <a:spcAft>
                <a:spcPts val="0"/>
              </a:spcAft>
              <a:buNone/>
            </a:pPr>
            <a:r>
              <a:rPr lang="en-US" sz="1800" b="0" i="0" u="none" strike="noStrike" dirty="0">
                <a:effectLst/>
                <a:latin typeface="Arial" panose="020B0604020202020204" pitchFamily="34" charset="0"/>
              </a:rPr>
              <a:t>Yes. The team lead seems very effective. We noted some positive changes since our last review with 2 new Level-3 leads. </a:t>
            </a:r>
            <a:endParaRPr lang="en-US" sz="1800" b="0" i="0" u="none" strike="noStrike" dirty="0">
              <a:latin typeface="Arial" panose="020B0604020202020204" pitchFamily="34" charset="0"/>
            </a:endParaRPr>
          </a:p>
          <a:p>
            <a:pPr indent="0" rtl="0">
              <a:spcBef>
                <a:spcPts val="0"/>
              </a:spcBef>
              <a:spcAft>
                <a:spcPts val="0"/>
              </a:spcAft>
              <a:buNone/>
            </a:pPr>
            <a:br>
              <a:rPr lang="en-US" dirty="0"/>
            </a:br>
            <a:r>
              <a:rPr lang="en-US" sz="1800" b="0" i="0" u="none" strike="noStrike" dirty="0">
                <a:effectLst/>
                <a:latin typeface="Arial" panose="020B0604020202020204" pitchFamily="34" charset="0"/>
              </a:rPr>
              <a:t>We did not hear much about the transition-to-operation plans. Would like to hear more at the next review.</a:t>
            </a:r>
            <a:endParaRPr lang="en-US" dirty="0">
              <a:effectLst/>
            </a:endParaRPr>
          </a:p>
          <a:p>
            <a:endParaRPr lang="en-US" dirty="0"/>
          </a:p>
        </p:txBody>
      </p:sp>
      <p:sp>
        <p:nvSpPr>
          <p:cNvPr id="4" name="Slide Number Placeholder 3">
            <a:extLst>
              <a:ext uri="{FF2B5EF4-FFF2-40B4-BE49-F238E27FC236}">
                <a16:creationId xmlns:a16="http://schemas.microsoft.com/office/drawing/2014/main" id="{324402B9-D5B3-4C25-B928-B889BC9F6261}"/>
              </a:ext>
            </a:extLst>
          </p:cNvPr>
          <p:cNvSpPr>
            <a:spLocks noGrp="1"/>
          </p:cNvSpPr>
          <p:nvPr>
            <p:ph type="sldNum" sz="quarter" idx="10"/>
          </p:nvPr>
        </p:nvSpPr>
        <p:spPr/>
        <p:txBody>
          <a:bodyPr/>
          <a:lstStyle/>
          <a:p>
            <a:pPr>
              <a:defRPr/>
            </a:pPr>
            <a:fld id="{137661AB-5696-4AAC-BEC1-4A1BE4153515}" type="slidenum">
              <a:rPr lang="en-US" smtClean="0"/>
              <a:pPr>
                <a:defRPr/>
              </a:pPr>
              <a:t>47</a:t>
            </a:fld>
            <a:endParaRPr lang="en-US" dirty="0"/>
          </a:p>
        </p:txBody>
      </p:sp>
      <p:sp>
        <p:nvSpPr>
          <p:cNvPr id="5" name="Rectangle 4">
            <a:extLst>
              <a:ext uri="{FF2B5EF4-FFF2-40B4-BE49-F238E27FC236}">
                <a16:creationId xmlns:a16="http://schemas.microsoft.com/office/drawing/2014/main" id="{B4FAA9ED-1817-4142-A61F-83FF6D052807}"/>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760764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0EC13F-F482-4155-8C47-BF66507476B4}"/>
              </a:ext>
            </a:extLst>
          </p:cNvPr>
          <p:cNvSpPr>
            <a:spLocks noGrp="1"/>
          </p:cNvSpPr>
          <p:nvPr>
            <p:ph idx="1"/>
          </p:nvPr>
        </p:nvSpPr>
        <p:spPr/>
        <p:txBody>
          <a:bodyPr/>
          <a:lstStyle/>
          <a:p>
            <a:pPr marL="0" indent="0">
              <a:buNone/>
            </a:pPr>
            <a:r>
              <a:rPr lang="en-US" b="0" u="sng" dirty="0"/>
              <a:t>6. Recommendations:  </a:t>
            </a:r>
            <a:r>
              <a:rPr lang="en-US" b="0" dirty="0"/>
              <a:t>Have the CD-2/3 review recommendations been appropriately addressed, or on schedule for completion?  Are there any outstanding recommendations from the prior DOE SC reviews?</a:t>
            </a:r>
          </a:p>
          <a:p>
            <a:pPr marL="0" indent="0">
              <a:buNone/>
            </a:pPr>
            <a:endParaRPr lang="en-US" b="0" dirty="0"/>
          </a:p>
          <a:p>
            <a:pPr marL="0" indent="0">
              <a:buNone/>
            </a:pPr>
            <a:r>
              <a:rPr lang="en-US" b="0" dirty="0"/>
              <a:t>The recommendations from the CD-2/3 review (addition of the BPLS to the risk registry) were addressed.  </a:t>
            </a:r>
          </a:p>
          <a:p>
            <a:pPr marL="0" indent="0">
              <a:buNone/>
            </a:pPr>
            <a:endParaRPr lang="en-US" b="0" dirty="0"/>
          </a:p>
          <a:p>
            <a:pPr marL="0" indent="0">
              <a:buNone/>
            </a:pPr>
            <a:endParaRPr lang="en-US" b="0" dirty="0"/>
          </a:p>
        </p:txBody>
      </p:sp>
      <p:sp>
        <p:nvSpPr>
          <p:cNvPr id="4" name="Slide Number Placeholder 3">
            <a:extLst>
              <a:ext uri="{FF2B5EF4-FFF2-40B4-BE49-F238E27FC236}">
                <a16:creationId xmlns:a16="http://schemas.microsoft.com/office/drawing/2014/main" id="{58AD7667-AF3A-489D-B0DC-4A3E7A8924EA}"/>
              </a:ext>
            </a:extLst>
          </p:cNvPr>
          <p:cNvSpPr>
            <a:spLocks noGrp="1"/>
          </p:cNvSpPr>
          <p:nvPr>
            <p:ph type="sldNum" sz="quarter" idx="10"/>
          </p:nvPr>
        </p:nvSpPr>
        <p:spPr/>
        <p:txBody>
          <a:bodyPr/>
          <a:lstStyle/>
          <a:p>
            <a:pPr>
              <a:defRPr/>
            </a:pPr>
            <a:fld id="{137661AB-5696-4AAC-BEC1-4A1BE4153515}" type="slidenum">
              <a:rPr lang="en-US" smtClean="0"/>
              <a:pPr>
                <a:defRPr/>
              </a:pPr>
              <a:t>48</a:t>
            </a:fld>
            <a:endParaRPr lang="en-US" dirty="0"/>
          </a:p>
        </p:txBody>
      </p:sp>
      <p:sp>
        <p:nvSpPr>
          <p:cNvPr id="5" name="Rectangle 4">
            <a:extLst>
              <a:ext uri="{FF2B5EF4-FFF2-40B4-BE49-F238E27FC236}">
                <a16:creationId xmlns:a16="http://schemas.microsoft.com/office/drawing/2014/main" id="{EF2070EA-3A09-4B5B-86EF-0D15CDF950AA}"/>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1930442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EA2A7D-33E2-4E73-9BD4-20CACC1CDF8C}"/>
              </a:ext>
            </a:extLst>
          </p:cNvPr>
          <p:cNvSpPr>
            <a:spLocks noGrp="1"/>
          </p:cNvSpPr>
          <p:nvPr>
            <p:ph idx="1"/>
          </p:nvPr>
        </p:nvSpPr>
        <p:spPr/>
        <p:txBody>
          <a:bodyPr/>
          <a:lstStyle/>
          <a:p>
            <a:pPr marL="0" indent="0" rtl="0">
              <a:spcBef>
                <a:spcPts val="0"/>
              </a:spcBef>
              <a:spcAft>
                <a:spcPts val="0"/>
              </a:spcAft>
              <a:buNone/>
            </a:pPr>
            <a:r>
              <a:rPr lang="en-US" sz="1800" i="0" u="none" strike="noStrike" dirty="0">
                <a:solidFill>
                  <a:srgbClr val="000000"/>
                </a:solidFill>
                <a:effectLst/>
                <a:latin typeface="Arial" panose="020B0604020202020204" pitchFamily="34" charset="0"/>
              </a:rPr>
              <a:t>Findings:</a:t>
            </a:r>
            <a:endParaRPr lang="en-US"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Start of the injection dipole fabrication was delayed by 3 months</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The completion of the injection region vacuum chambers and foil changers design is still outstanding due to the loss of two key personnel</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Ring systems schedule is still on track for the power ramp up</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Ring systems (EAC $22.4M) is 45% complete</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Costs increased b 15%, half of which is due to a scope change in the BPLS</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BPLS Final Design Review is scheduled for February 202</a:t>
            </a:r>
          </a:p>
          <a:p>
            <a:endParaRPr lang="en-US" dirty="0"/>
          </a:p>
        </p:txBody>
      </p:sp>
      <p:sp>
        <p:nvSpPr>
          <p:cNvPr id="4" name="Slide Number Placeholder 3">
            <a:extLst>
              <a:ext uri="{FF2B5EF4-FFF2-40B4-BE49-F238E27FC236}">
                <a16:creationId xmlns:a16="http://schemas.microsoft.com/office/drawing/2014/main" id="{800FDD7D-DF79-4B00-8829-2F785F5D27D8}"/>
              </a:ext>
            </a:extLst>
          </p:cNvPr>
          <p:cNvSpPr>
            <a:spLocks noGrp="1"/>
          </p:cNvSpPr>
          <p:nvPr>
            <p:ph type="sldNum" sz="quarter" idx="10"/>
          </p:nvPr>
        </p:nvSpPr>
        <p:spPr/>
        <p:txBody>
          <a:bodyPr/>
          <a:lstStyle/>
          <a:p>
            <a:pPr>
              <a:defRPr/>
            </a:pPr>
            <a:fld id="{137661AB-5696-4AAC-BEC1-4A1BE4153515}" type="slidenum">
              <a:rPr lang="en-US" smtClean="0"/>
              <a:pPr>
                <a:defRPr/>
              </a:pPr>
              <a:t>49</a:t>
            </a:fld>
            <a:endParaRPr lang="en-US" dirty="0"/>
          </a:p>
        </p:txBody>
      </p:sp>
      <p:sp>
        <p:nvSpPr>
          <p:cNvPr id="5" name="Rectangle 4">
            <a:extLst>
              <a:ext uri="{FF2B5EF4-FFF2-40B4-BE49-F238E27FC236}">
                <a16:creationId xmlns:a16="http://schemas.microsoft.com/office/drawing/2014/main" id="{EED36901-0AC9-4E47-BDD0-5942AA904A58}"/>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4056752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5</a:t>
            </a:fld>
            <a:endParaRPr lang="en-US" dirty="0"/>
          </a:p>
        </p:txBody>
      </p:sp>
      <p:sp>
        <p:nvSpPr>
          <p:cNvPr id="3" name="Rectangle 2"/>
          <p:cNvSpPr/>
          <p:nvPr/>
        </p:nvSpPr>
        <p:spPr>
          <a:xfrm>
            <a:off x="429457" y="1154984"/>
            <a:ext cx="8261060" cy="5029069"/>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Findings</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High level machine goals are unchanged. PPU will double the present SNS beam power capability from 1.4 MW to 2.8 MW with thirty percent of the beam power increase from an increase in beam energy and fifty percent from an increase in beam current</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algn="l" eaLnBrk="1" hangingPunct="1">
              <a:spcBef>
                <a:spcPct val="20000"/>
              </a:spcBef>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SCL scope has increased by $3.6M since CD2/3. Most of the increase, $3.1M, is due to the addition of an eighth </a:t>
            </a:r>
            <a:r>
              <a:rPr lang="en-US" sz="2000" b="0" dirty="0" err="1">
                <a:solidFill>
                  <a:srgbClr val="000000"/>
                </a:solidFill>
                <a:latin typeface="Times New Roman" pitchFamily="18" charset="0"/>
                <a:cs typeface="Times New Roman" pitchFamily="18" charset="0"/>
              </a:rPr>
              <a:t>cryomodule</a:t>
            </a:r>
            <a:r>
              <a:rPr lang="en-US" sz="2000" b="0" dirty="0">
                <a:solidFill>
                  <a:srgbClr val="000000"/>
                </a:solidFill>
                <a:latin typeface="Times New Roman" pitchFamily="18" charset="0"/>
                <a:cs typeface="Times New Roman" pitchFamily="18" charset="0"/>
              </a:rPr>
              <a:t>. The justification is that the existing SCL modules are aging and that a swappable spare is needed. A case in point is the development and repair of helium leaks during the past year in SNS modules. The cost of the spare module is taken as a charge against project contingency and will add about 30 days to the period of performance for module assembly at </a:t>
            </a:r>
            <a:r>
              <a:rPr lang="en-US" sz="2000" b="0" dirty="0" err="1">
                <a:solidFill>
                  <a:srgbClr val="000000"/>
                </a:solidFill>
                <a:latin typeface="Times New Roman" pitchFamily="18" charset="0"/>
                <a:cs typeface="Times New Roman" pitchFamily="18" charset="0"/>
              </a:rPr>
              <a:t>JLab</a:t>
            </a:r>
            <a:endParaRPr lang="en-US" sz="20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There has been three months of schedule slippage in PPU </a:t>
            </a:r>
            <a:r>
              <a:rPr lang="en-US" sz="2000" b="0" dirty="0" err="1">
                <a:solidFill>
                  <a:srgbClr val="000000"/>
                </a:solidFill>
                <a:latin typeface="Times New Roman" pitchFamily="18" charset="0"/>
                <a:cs typeface="Times New Roman" pitchFamily="18" charset="0"/>
              </a:rPr>
              <a:t>cryomodule</a:t>
            </a:r>
            <a:r>
              <a:rPr lang="en-US" sz="2000" b="0" dirty="0">
                <a:solidFill>
                  <a:srgbClr val="000000"/>
                </a:solidFill>
                <a:latin typeface="Times New Roman" pitchFamily="18" charset="0"/>
                <a:cs typeface="Times New Roman" pitchFamily="18" charset="0"/>
              </a:rPr>
              <a:t> assembly due to the late delivery of cavities</a:t>
            </a: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14059501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579DFC-7B55-4491-8B85-C798C05286DB}"/>
              </a:ext>
            </a:extLst>
          </p:cNvPr>
          <p:cNvSpPr>
            <a:spLocks noGrp="1"/>
          </p:cNvSpPr>
          <p:nvPr>
            <p:ph idx="1"/>
          </p:nvPr>
        </p:nvSpPr>
        <p:spPr>
          <a:xfrm>
            <a:off x="206734" y="1121134"/>
            <a:ext cx="8841850" cy="5347929"/>
          </a:xfrm>
        </p:spPr>
        <p:txBody>
          <a:bodyPr/>
          <a:lstStyle/>
          <a:p>
            <a:pPr rtl="0">
              <a:spcBef>
                <a:spcPts val="0"/>
              </a:spcBef>
              <a:spcAft>
                <a:spcPts val="0"/>
              </a:spcAft>
            </a:pPr>
            <a:r>
              <a:rPr lang="en-US" sz="1800" i="0" u="none" strike="noStrike" dirty="0">
                <a:solidFill>
                  <a:srgbClr val="000000"/>
                </a:solidFill>
                <a:effectLst/>
                <a:latin typeface="Arial" panose="020B0604020202020204" pitchFamily="34" charset="0"/>
              </a:rPr>
              <a:t>Comments:</a:t>
            </a:r>
            <a:endParaRPr lang="en-US" dirty="0">
              <a:effectLst/>
            </a:endParaRP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Overall, very good progress in all ring systems. Even with some delays, on track to accommodate the power ramp up beginning in CY2023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We note in particular that the Injection Dump Imaging System is now 63% complete and is progressing smoothly. Similarly, the Ring Utilities are progressing well. In Ring controls, several of the work packages are based on existing systems and technologies, thus no issues were noted. The BPLS system is described above, challenges are understood and being addressed. We note and commend a new BPLS team lead.</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The production of the injection chicane dipoles and the septum is closely coordinated with FNAL but still requires attention from the project office. Personnel resources at FNAL appear to be largely isolated from competing activities. We note that two new hires at Fermilab should be on board in Dec 2021, in time for the fabrication start (Nov 2021).</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Outstanding orders (e.g., pumps) may be affected by increased commodity prices or supply chain disruptions. </a:t>
            </a:r>
          </a:p>
          <a:p>
            <a:pPr rtl="0" fontAlgn="base">
              <a:spcBef>
                <a:spcPts val="0"/>
              </a:spcBef>
              <a:spcAft>
                <a:spcPts val="0"/>
              </a:spcAft>
              <a:buFont typeface="Arial" panose="020B0604020202020204" pitchFamily="34" charset="0"/>
              <a:buChar char="•"/>
            </a:pPr>
            <a:r>
              <a:rPr lang="en-US" sz="1800" b="0" i="0" u="none" strike="noStrike" dirty="0">
                <a:solidFill>
                  <a:srgbClr val="000000"/>
                </a:solidFill>
                <a:effectLst/>
                <a:latin typeface="Arial" panose="020B0604020202020204" pitchFamily="34" charset="0"/>
              </a:rPr>
              <a:t>Time between BPLS FDR (Feb 2022) and planned ARR (Sep 2022), which requires completed installation of all hardware, is short enough to require continuous management attention. </a:t>
            </a:r>
          </a:p>
          <a:p>
            <a:endParaRPr lang="en-US" dirty="0"/>
          </a:p>
        </p:txBody>
      </p:sp>
      <p:sp>
        <p:nvSpPr>
          <p:cNvPr id="4" name="Slide Number Placeholder 3">
            <a:extLst>
              <a:ext uri="{FF2B5EF4-FFF2-40B4-BE49-F238E27FC236}">
                <a16:creationId xmlns:a16="http://schemas.microsoft.com/office/drawing/2014/main" id="{0F2959A1-4656-4091-BCE3-1604FFF6FEBB}"/>
              </a:ext>
            </a:extLst>
          </p:cNvPr>
          <p:cNvSpPr>
            <a:spLocks noGrp="1"/>
          </p:cNvSpPr>
          <p:nvPr>
            <p:ph type="sldNum" sz="quarter" idx="10"/>
          </p:nvPr>
        </p:nvSpPr>
        <p:spPr/>
        <p:txBody>
          <a:bodyPr/>
          <a:lstStyle/>
          <a:p>
            <a:pPr>
              <a:defRPr/>
            </a:pPr>
            <a:fld id="{137661AB-5696-4AAC-BEC1-4A1BE4153515}" type="slidenum">
              <a:rPr lang="en-US" smtClean="0"/>
              <a:pPr>
                <a:defRPr/>
              </a:pPr>
              <a:t>50</a:t>
            </a:fld>
            <a:endParaRPr lang="en-US" dirty="0"/>
          </a:p>
        </p:txBody>
      </p:sp>
      <p:sp>
        <p:nvSpPr>
          <p:cNvPr id="5" name="Rectangle 4">
            <a:extLst>
              <a:ext uri="{FF2B5EF4-FFF2-40B4-BE49-F238E27FC236}">
                <a16:creationId xmlns:a16="http://schemas.microsoft.com/office/drawing/2014/main" id="{37A8A84B-F4DF-42F0-AD7E-4F3A9800DFDC}"/>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9595141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5EA2A7D-33E2-4E73-9BD4-20CACC1CDF8C}"/>
              </a:ext>
            </a:extLst>
          </p:cNvPr>
          <p:cNvSpPr>
            <a:spLocks noGrp="1"/>
          </p:cNvSpPr>
          <p:nvPr>
            <p:ph idx="1"/>
          </p:nvPr>
        </p:nvSpPr>
        <p:spPr/>
        <p:txBody>
          <a:bodyPr/>
          <a:lstStyle/>
          <a:p>
            <a:pPr>
              <a:spcBef>
                <a:spcPts val="0"/>
              </a:spcBef>
              <a:spcAft>
                <a:spcPts val="0"/>
              </a:spcAft>
            </a:pPr>
            <a:r>
              <a:rPr lang="en-US" sz="1800" dirty="0">
                <a:solidFill>
                  <a:srgbClr val="000000"/>
                </a:solidFill>
                <a:latin typeface="Arial" panose="020B0604020202020204" pitchFamily="34" charset="0"/>
              </a:rPr>
              <a:t>Recommendations</a:t>
            </a:r>
          </a:p>
          <a:p>
            <a:pPr lvl="1">
              <a:spcBef>
                <a:spcPts val="0"/>
              </a:spcBef>
              <a:spcAft>
                <a:spcPts val="0"/>
              </a:spcAft>
              <a:buFont typeface="Arial" panose="020B0604020202020204" pitchFamily="34" charset="0"/>
              <a:buChar char="•"/>
            </a:pPr>
            <a:r>
              <a:rPr lang="en-US" dirty="0">
                <a:solidFill>
                  <a:srgbClr val="000000"/>
                </a:solidFill>
                <a:latin typeface="Arial" panose="020B0604020202020204" pitchFamily="34" charset="0"/>
              </a:rPr>
              <a:t>None</a:t>
            </a:r>
          </a:p>
          <a:p>
            <a:pPr marL="0" indent="0" rtl="0">
              <a:spcBef>
                <a:spcPts val="0"/>
              </a:spcBef>
              <a:spcAft>
                <a:spcPts val="0"/>
              </a:spcAft>
              <a:buNone/>
            </a:pPr>
            <a:endParaRPr lang="en-US" dirty="0">
              <a:effectLst/>
            </a:endParaRPr>
          </a:p>
          <a:p>
            <a:endParaRPr lang="en-US" dirty="0"/>
          </a:p>
        </p:txBody>
      </p:sp>
      <p:sp>
        <p:nvSpPr>
          <p:cNvPr id="4" name="Slide Number Placeholder 3">
            <a:extLst>
              <a:ext uri="{FF2B5EF4-FFF2-40B4-BE49-F238E27FC236}">
                <a16:creationId xmlns:a16="http://schemas.microsoft.com/office/drawing/2014/main" id="{800FDD7D-DF79-4B00-8829-2F785F5D27D8}"/>
              </a:ext>
            </a:extLst>
          </p:cNvPr>
          <p:cNvSpPr>
            <a:spLocks noGrp="1"/>
          </p:cNvSpPr>
          <p:nvPr>
            <p:ph type="sldNum" sz="quarter" idx="10"/>
          </p:nvPr>
        </p:nvSpPr>
        <p:spPr/>
        <p:txBody>
          <a:bodyPr/>
          <a:lstStyle/>
          <a:p>
            <a:pPr>
              <a:defRPr/>
            </a:pPr>
            <a:fld id="{137661AB-5696-4AAC-BEC1-4A1BE4153515}" type="slidenum">
              <a:rPr lang="en-US" smtClean="0"/>
              <a:pPr>
                <a:defRPr/>
              </a:pPr>
              <a:t>51</a:t>
            </a:fld>
            <a:endParaRPr lang="en-US" dirty="0"/>
          </a:p>
        </p:txBody>
      </p:sp>
      <p:sp>
        <p:nvSpPr>
          <p:cNvPr id="5" name="Rectangle 4">
            <a:extLst>
              <a:ext uri="{FF2B5EF4-FFF2-40B4-BE49-F238E27FC236}">
                <a16:creationId xmlns:a16="http://schemas.microsoft.com/office/drawing/2014/main" id="{EED36901-0AC9-4E47-BDD0-5942AA904A58}"/>
              </a:ext>
            </a:extLst>
          </p:cNvPr>
          <p:cNvSpPr>
            <a:spLocks noGrp="1" noChangeArrowheads="1"/>
          </p:cNvSpPr>
          <p:nvPr>
            <p:ph type="title"/>
          </p:nvPr>
        </p:nvSpPr>
        <p:spPr>
          <a:xfrm>
            <a:off x="2525713" y="81216"/>
            <a:ext cx="4616450" cy="835374"/>
          </a:xfrm>
        </p:spPr>
        <p:txBody>
          <a:bodyPr/>
          <a:lstStyle/>
          <a:p>
            <a:pPr eaLnBrk="1" hangingPunct="1">
              <a:defRPr/>
            </a:pPr>
            <a:r>
              <a:rPr lang="en-US" sz="2000" b="1" dirty="0">
                <a:effectLst/>
                <a:latin typeface="Times New Roman" pitchFamily="18" charset="0"/>
                <a:cs typeface="Times New Roman" pitchFamily="18" charset="0"/>
              </a:rPr>
              <a:t>2.4  Ring-Accelerator</a:t>
            </a:r>
            <a:r>
              <a:rPr lang="en-US" sz="1600" b="1" dirty="0">
                <a:effectLst/>
                <a:latin typeface="Times New Roman" pitchFamily="18" charset="0"/>
                <a:cs typeface="Times New Roman" pitchFamily="18" charset="0"/>
              </a:rPr>
              <a:t>	</a:t>
            </a:r>
            <a:br>
              <a:rPr lang="en-US" sz="16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S. Nagaitsev, FNAL/W. Fischer, BNL Subcommittee 4</a:t>
            </a:r>
          </a:p>
        </p:txBody>
      </p:sp>
    </p:spTree>
    <p:extLst>
      <p:ext uri="{BB962C8B-B14F-4D97-AF65-F5344CB8AC3E}">
        <p14:creationId xmlns:p14="http://schemas.microsoft.com/office/powerpoint/2010/main" val="25340196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52</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D. Dovichi, LBNL </a:t>
            </a:r>
            <a:r>
              <a:rPr lang="en-US" sz="1800" dirty="0">
                <a:effectLst/>
                <a:latin typeface="Times New Roman" pitchFamily="18" charset="0"/>
                <a:cs typeface="Times New Roman" pitchFamily="18" charset="0"/>
              </a:rPr>
              <a:t>/ Subcommittee 5</a:t>
            </a:r>
          </a:p>
        </p:txBody>
      </p:sp>
      <p:sp>
        <p:nvSpPr>
          <p:cNvPr id="23557" name="Rectangle 7"/>
          <p:cNvSpPr>
            <a:spLocks noChangeArrowheads="1"/>
          </p:cNvSpPr>
          <p:nvPr/>
        </p:nvSpPr>
        <p:spPr bwMode="auto">
          <a:xfrm>
            <a:off x="276224" y="1056061"/>
            <a:ext cx="8648701" cy="6309420"/>
          </a:xfrm>
          <a:prstGeom prst="rect">
            <a:avLst/>
          </a:prstGeom>
          <a:noFill/>
          <a:ln w="6350">
            <a:noFill/>
            <a:miter lim="800000"/>
            <a:headEnd/>
            <a:tailEnd/>
          </a:ln>
        </p:spPr>
        <p:txBody>
          <a:bodyPr wrap="square">
            <a:spAutoFit/>
          </a:bodyPr>
          <a:lstStyle/>
          <a:p>
            <a:pPr marL="457200" indent="-457200" algn="l">
              <a:buFontTx/>
              <a:buAutoNum type="arabicPeriod"/>
            </a:pPr>
            <a:r>
              <a:rPr lang="en-US" sz="2000" b="0" u="sng" dirty="0">
                <a:latin typeface="Times New Roman"/>
                <a:ea typeface="Calibri"/>
              </a:rPr>
              <a:t>Technical</a:t>
            </a:r>
            <a:r>
              <a:rPr lang="en-US" sz="2000" b="0" dirty="0">
                <a:latin typeface="Times New Roman"/>
                <a:ea typeface="Calibri"/>
              </a:rPr>
              <a:t>:  </a:t>
            </a:r>
          </a:p>
          <a:p>
            <a:pPr marL="457200" algn="l"/>
            <a:r>
              <a:rPr lang="en-US" sz="2000" b="0" dirty="0">
                <a:latin typeface="Times New Roman"/>
                <a:ea typeface="Calibri"/>
              </a:rPr>
              <a:t>Are the accomplishments to date and planned future activities consistent with the approved baseline plan?  </a:t>
            </a:r>
            <a:r>
              <a:rPr lang="en-US" sz="2000" b="0" dirty="0">
                <a:solidFill>
                  <a:srgbClr val="0070C0"/>
                </a:solidFill>
                <a:latin typeface="Times New Roman"/>
                <a:ea typeface="Calibri"/>
              </a:rPr>
              <a:t>Yes, with the design, budget, schedule, contingency plans and a very qualified staff in place to successfully manage RTBT construction.    </a:t>
            </a:r>
          </a:p>
          <a:p>
            <a:pPr marL="457200" algn="l"/>
            <a:r>
              <a:rPr lang="en-US" sz="2000" b="0" dirty="0">
                <a:latin typeface="Times New Roman"/>
                <a:ea typeface="Calibri"/>
              </a:rPr>
              <a:t>Are the technical challenges, including the test target performance issues, being properly addressed, and is the remaining design progressing per the baseline plan?  </a:t>
            </a:r>
            <a:r>
              <a:rPr lang="en-US" sz="2000" b="0" dirty="0">
                <a:solidFill>
                  <a:srgbClr val="0070C0"/>
                </a:solidFill>
                <a:latin typeface="Times New Roman"/>
                <a:ea typeface="Calibri"/>
              </a:rPr>
              <a:t>Yes, plan to tie into the existing tunnel beam line is well planned in advance, schedule is challenging but planning measures in place to meet schedule.  Inclement weather mitigation measures are in place.  </a:t>
            </a:r>
          </a:p>
          <a:p>
            <a:pPr marL="457200" algn="l"/>
            <a:r>
              <a:rPr lang="en-US" sz="2000" b="0" dirty="0">
                <a:latin typeface="Times New Roman"/>
                <a:ea typeface="Calibri"/>
              </a:rPr>
              <a:t>Are major technical risks and interfaces well understood and being managed to mitigate related impacts? </a:t>
            </a:r>
            <a:r>
              <a:rPr lang="en-US" sz="2000" b="0" dirty="0">
                <a:solidFill>
                  <a:srgbClr val="0070C0"/>
                </a:solidFill>
                <a:latin typeface="Times New Roman"/>
                <a:ea typeface="Calibri"/>
              </a:rPr>
              <a:t>Yes, project team very knowledgeable about project and realize potential challenges based on prior ORNL experience.   </a:t>
            </a:r>
          </a:p>
          <a:p>
            <a:pPr marL="457200" marR="0" lvl="0" indent="-457200" algn="l" defTabSz="914400" rtl="0" eaLnBrk="0" fontAlgn="base" latinLnBrk="0" hangingPunct="0">
              <a:lnSpc>
                <a:spcPct val="100000"/>
              </a:lnSpc>
              <a:spcBef>
                <a:spcPct val="20000"/>
              </a:spcBef>
              <a:spcAft>
                <a:spcPct val="0"/>
              </a:spcAft>
              <a:buClrTx/>
              <a:buSzTx/>
              <a:buFont typeface="+mj-lt"/>
              <a:buAutoNum type="arabicPeriod" startAt="6"/>
              <a:tabLst/>
              <a:defRPr/>
            </a:pPr>
            <a:r>
              <a:rPr kumimoji="0" lang="en-US" sz="2000" b="0" i="0" u="sng"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Recommendations</a:t>
            </a:r>
            <a:r>
              <a:rPr kumimoji="0" lang="en-US" sz="2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  </a:t>
            </a:r>
          </a:p>
          <a:p>
            <a:pPr marL="457200" marR="0" lvl="0" algn="l" defTabSz="914400" rtl="0" eaLnBrk="0" fontAlgn="base" latinLnBrk="0" hangingPunct="0">
              <a:lnSpc>
                <a:spcPct val="100000"/>
              </a:lnSpc>
              <a:spcBef>
                <a:spcPct val="20000"/>
              </a:spcBef>
              <a:spcAft>
                <a:spcPct val="0"/>
              </a:spcAft>
              <a:buClrTx/>
              <a:buSzTx/>
              <a:tabLst/>
              <a:defRPr/>
            </a:pPr>
            <a:r>
              <a:rPr kumimoji="0" lang="en-US" sz="2000" b="0" i="0" u="none" strike="noStrike" kern="0" cap="none" spc="0" normalizeH="0" baseline="0" noProof="0" dirty="0">
                <a:ln>
                  <a:noFill/>
                </a:ln>
                <a:solidFill>
                  <a:srgbClr val="000000"/>
                </a:solidFill>
                <a:effectLst/>
                <a:uLnTx/>
                <a:uFillTx/>
                <a:latin typeface="Times New Roman" pitchFamily="18" charset="0"/>
                <a:ea typeface="+mn-ea"/>
                <a:cs typeface="Times New Roman" pitchFamily="18" charset="0"/>
              </a:rPr>
              <a:t>Have the CD-2/3 review recommendations been appropriately addressed, or on schedule for completion?  Are there any outstanding recommendations from the prior DOE SC reviews? </a:t>
            </a:r>
            <a:r>
              <a:rPr kumimoji="0" lang="en-US" sz="2000" b="0" i="0" u="none" strike="noStrike" kern="0" cap="none" spc="0" normalizeH="0" baseline="0" noProof="0" dirty="0">
                <a:ln>
                  <a:noFill/>
                </a:ln>
                <a:solidFill>
                  <a:srgbClr val="0070C0"/>
                </a:solidFill>
                <a:effectLst/>
                <a:uLnTx/>
                <a:uFillTx/>
                <a:latin typeface="Times New Roman" pitchFamily="18" charset="0"/>
                <a:ea typeface="+mn-ea"/>
                <a:cs typeface="Times New Roman" pitchFamily="18" charset="0"/>
              </a:rPr>
              <a:t>Yes. </a:t>
            </a:r>
            <a:r>
              <a:rPr lang="en-US" sz="2000" b="0" dirty="0">
                <a:solidFill>
                  <a:srgbClr val="0070C0"/>
                </a:solidFill>
                <a:latin typeface="Times New Roman"/>
                <a:ea typeface="Calibri"/>
              </a:rPr>
              <a:t>CD-2/3 recommendations have been appropriately met and there are no outstanding DOE recommendations. </a:t>
            </a:r>
            <a:endParaRPr kumimoji="0" lang="en-US" sz="2000" b="0" i="0" u="none" strike="noStrike" kern="0" cap="none" spc="0" normalizeH="0" baseline="0" noProof="0" dirty="0">
              <a:ln>
                <a:noFill/>
              </a:ln>
              <a:solidFill>
                <a:srgbClr val="0070C0"/>
              </a:solidFill>
              <a:effectLst/>
              <a:uLnTx/>
              <a:uFillTx/>
              <a:latin typeface="Times New Roman" pitchFamily="18" charset="0"/>
              <a:ea typeface="+mn-ea"/>
              <a:cs typeface="Times New Roman" pitchFamily="18" charset="0"/>
            </a:endParaRPr>
          </a:p>
          <a:p>
            <a:pPr marL="457200" indent="-457200" algn="l">
              <a:buFontTx/>
              <a:buAutoNum type="arabicPeriod"/>
            </a:pPr>
            <a:endParaRPr lang="en-US" sz="2000" b="0" dirty="0">
              <a:latin typeface="Times New Roman"/>
              <a:ea typeface="Calibri"/>
            </a:endParaRPr>
          </a:p>
          <a:p>
            <a:pPr marL="457200" algn="l"/>
            <a:r>
              <a:rPr lang="en-US" sz="1600" b="0" u="sng" dirty="0">
                <a:latin typeface="Times New Roman"/>
                <a:ea typeface="Calibri"/>
              </a:rPr>
              <a:t>       </a:t>
            </a:r>
          </a:p>
        </p:txBody>
      </p:sp>
    </p:spTree>
    <p:extLst>
      <p:ext uri="{BB962C8B-B14F-4D97-AF65-F5344CB8AC3E}">
        <p14:creationId xmlns:p14="http://schemas.microsoft.com/office/powerpoint/2010/main" val="36594534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53</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D. Dovichi, LBNL </a:t>
            </a:r>
            <a:r>
              <a:rPr lang="en-US" sz="1800" dirty="0">
                <a:effectLst/>
                <a:latin typeface="Times New Roman" pitchFamily="18" charset="0"/>
                <a:cs typeface="Times New Roman" pitchFamily="18" charset="0"/>
              </a:rPr>
              <a:t>/ Subcommittee 5</a:t>
            </a:r>
          </a:p>
        </p:txBody>
      </p:sp>
      <p:sp>
        <p:nvSpPr>
          <p:cNvPr id="23557" name="Rectangle 7"/>
          <p:cNvSpPr>
            <a:spLocks noChangeArrowheads="1"/>
          </p:cNvSpPr>
          <p:nvPr/>
        </p:nvSpPr>
        <p:spPr bwMode="auto">
          <a:xfrm>
            <a:off x="276224" y="1056061"/>
            <a:ext cx="8648701" cy="6432530"/>
          </a:xfrm>
          <a:prstGeom prst="rect">
            <a:avLst/>
          </a:prstGeom>
          <a:noFill/>
          <a:ln w="6350">
            <a:noFill/>
            <a:miter lim="800000"/>
            <a:headEnd/>
            <a:tailEnd/>
          </a:ln>
        </p:spPr>
        <p:txBody>
          <a:bodyPr wrap="square">
            <a:spAutoFit/>
          </a:bodyPr>
          <a:lstStyle/>
          <a:p>
            <a:pPr marL="457200" algn="l"/>
            <a:r>
              <a:rPr lang="en-US" sz="1800" u="sng" dirty="0">
                <a:latin typeface="Times New Roman"/>
                <a:ea typeface="Calibri"/>
              </a:rPr>
              <a:t>Findings</a:t>
            </a:r>
          </a:p>
          <a:p>
            <a:pPr marL="457200" algn="l"/>
            <a:r>
              <a:rPr lang="en-US" sz="1500" b="0" u="sng" dirty="0">
                <a:latin typeface="Times New Roman"/>
                <a:ea typeface="Calibri"/>
              </a:rPr>
              <a:t>Klystron Gallery</a:t>
            </a:r>
          </a:p>
          <a:p>
            <a:pPr marL="742950" indent="-285750" algn="l">
              <a:buFont typeface="Arial" panose="020B0604020202020204" pitchFamily="34" charset="0"/>
              <a:buChar char="•"/>
            </a:pPr>
            <a:r>
              <a:rPr lang="en-US" sz="1500" b="0" dirty="0">
                <a:latin typeface="Times New Roman"/>
                <a:ea typeface="Calibri"/>
              </a:rPr>
              <a:t>Project complete with SPI of .99 and CPI of .97</a:t>
            </a:r>
          </a:p>
          <a:p>
            <a:pPr marL="742950" indent="-285750" algn="l">
              <a:buFont typeface="Arial" panose="020B0604020202020204" pitchFamily="34" charset="0"/>
              <a:buChar char="•"/>
            </a:pPr>
            <a:r>
              <a:rPr lang="en-US" sz="1500" b="0" dirty="0">
                <a:latin typeface="Times New Roman"/>
                <a:ea typeface="Calibri"/>
              </a:rPr>
              <a:t>Project scope was coordinated with a total of four different customers.</a:t>
            </a:r>
          </a:p>
          <a:p>
            <a:pPr marL="742950" indent="-285750" algn="l">
              <a:buFont typeface="Arial" panose="020B0604020202020204" pitchFamily="34" charset="0"/>
              <a:buChar char="•"/>
            </a:pPr>
            <a:r>
              <a:rPr lang="en-US" sz="1500" b="0" dirty="0">
                <a:latin typeface="Times New Roman"/>
                <a:ea typeface="Calibri"/>
              </a:rPr>
              <a:t>Limited amount firms (2) bid the project.</a:t>
            </a:r>
          </a:p>
          <a:p>
            <a:pPr marL="742950" indent="-285750" algn="l">
              <a:buFont typeface="Arial" panose="020B0604020202020204" pitchFamily="34" charset="0"/>
              <a:buChar char="•"/>
            </a:pPr>
            <a:r>
              <a:rPr lang="en-US" sz="1500" b="0" dirty="0">
                <a:latin typeface="Times New Roman"/>
                <a:ea typeface="Calibri"/>
              </a:rPr>
              <a:t>Subcontractor unable to complete controls work, so ORNL completed.</a:t>
            </a:r>
          </a:p>
          <a:p>
            <a:pPr marL="742950" indent="-285750" algn="l">
              <a:buFont typeface="Arial" panose="020B0604020202020204" pitchFamily="34" charset="0"/>
              <a:buChar char="•"/>
            </a:pPr>
            <a:r>
              <a:rPr lang="en-US" sz="1500" b="0" dirty="0">
                <a:latin typeface="Times New Roman"/>
                <a:ea typeface="Calibri"/>
              </a:rPr>
              <a:t>Utilized frame mockup templates, which allowed MEP work to accurately proceed in field while transmitter rack cooling carts were fabricated off site in Knoxville, TN.</a:t>
            </a:r>
          </a:p>
          <a:p>
            <a:pPr marL="742950" indent="-285750" algn="l">
              <a:buFont typeface="Arial" panose="020B0604020202020204" pitchFamily="34" charset="0"/>
              <a:buChar char="•"/>
            </a:pPr>
            <a:r>
              <a:rPr lang="en-US" sz="1500" b="0" dirty="0">
                <a:latin typeface="Times New Roman"/>
                <a:ea typeface="Calibri"/>
              </a:rPr>
              <a:t>Existing field conflicts encountered due to lack of scanning by the A/E during the design phase.</a:t>
            </a:r>
          </a:p>
          <a:p>
            <a:pPr marL="742950" indent="-285750" algn="l">
              <a:buFont typeface="Arial" panose="020B0604020202020204" pitchFamily="34" charset="0"/>
              <a:buChar char="•"/>
            </a:pPr>
            <a:r>
              <a:rPr lang="en-US" sz="1500" b="0" dirty="0">
                <a:latin typeface="Times New Roman"/>
                <a:ea typeface="Calibri"/>
              </a:rPr>
              <a:t>$283K in project change orders and predominant CO amount was for COVID 19 impacts.</a:t>
            </a:r>
          </a:p>
          <a:p>
            <a:pPr marL="457200" algn="l"/>
            <a:r>
              <a:rPr lang="en-US" sz="1500" b="0" u="sng" dirty="0">
                <a:latin typeface="Times New Roman"/>
                <a:ea typeface="Calibri"/>
              </a:rPr>
              <a:t>RTBT Project</a:t>
            </a:r>
          </a:p>
          <a:p>
            <a:pPr marL="742950" indent="-285750" algn="l">
              <a:buFont typeface="Arial" panose="020B0604020202020204" pitchFamily="34" charset="0"/>
              <a:buChar char="•"/>
            </a:pPr>
            <a:r>
              <a:rPr lang="en-US" sz="1500" b="0" dirty="0">
                <a:latin typeface="Times New Roman"/>
                <a:ea typeface="Calibri"/>
              </a:rPr>
              <a:t>Construction of tunnel, to connect to existing tunnel(s), scheduled to start Feb. ‘23.</a:t>
            </a:r>
          </a:p>
          <a:p>
            <a:pPr marL="742950" indent="-285750" algn="l">
              <a:buFont typeface="Arial" panose="020B0604020202020204" pitchFamily="34" charset="0"/>
              <a:buChar char="•"/>
            </a:pPr>
            <a:r>
              <a:rPr lang="en-US" sz="1500" b="0" dirty="0">
                <a:latin typeface="Times New Roman"/>
                <a:ea typeface="Calibri"/>
              </a:rPr>
              <a:t>Shoring design is sheet piling for a design build subcontractor to design and install. </a:t>
            </a:r>
          </a:p>
          <a:p>
            <a:pPr marL="742950" indent="-285750" algn="l">
              <a:buFont typeface="Arial" panose="020B0604020202020204" pitchFamily="34" charset="0"/>
              <a:buChar char="•"/>
            </a:pPr>
            <a:r>
              <a:rPr lang="en-US" sz="1500" b="0" dirty="0">
                <a:latin typeface="Times New Roman"/>
                <a:ea typeface="Calibri"/>
              </a:rPr>
              <a:t>Excavation is a 1 ½ : 1 slope with shotcrete applied to provide protection against rainfall.</a:t>
            </a:r>
          </a:p>
          <a:p>
            <a:pPr marL="742950" indent="-285750" algn="l">
              <a:buFont typeface="Arial" panose="020B0604020202020204" pitchFamily="34" charset="0"/>
              <a:buChar char="•"/>
            </a:pPr>
            <a:r>
              <a:rPr lang="en-US" sz="1500" b="0" dirty="0">
                <a:latin typeface="Times New Roman"/>
                <a:ea typeface="Calibri"/>
              </a:rPr>
              <a:t>Plan to have Contractor begin submittal process for approval in Sept. ‘22.</a:t>
            </a:r>
          </a:p>
          <a:p>
            <a:pPr marL="742950" indent="-285750" algn="l">
              <a:buFont typeface="Arial" panose="020B0604020202020204" pitchFamily="34" charset="0"/>
              <a:buChar char="•"/>
            </a:pPr>
            <a:r>
              <a:rPr lang="en-US" sz="1500" b="0" dirty="0">
                <a:latin typeface="Times New Roman"/>
                <a:ea typeface="Calibri"/>
              </a:rPr>
              <a:t>Project has a dual path plan to manage work.  This plan includes the Lab managing construction and concurrently they are pursuing DOE approval to utilize a CM/GC to manage and subcontract work.</a:t>
            </a:r>
          </a:p>
          <a:p>
            <a:pPr marL="742950" indent="-285750" algn="l">
              <a:buFont typeface="Arial" panose="020B0604020202020204" pitchFamily="34" charset="0"/>
              <a:buChar char="•"/>
            </a:pPr>
            <a:r>
              <a:rPr lang="en-US" sz="1500" b="0" dirty="0">
                <a:latin typeface="Times New Roman"/>
                <a:ea typeface="Calibri"/>
              </a:rPr>
              <a:t>Soil stockpile location determined on site, will change if STS project starts earlier than planned.</a:t>
            </a:r>
          </a:p>
          <a:p>
            <a:pPr marL="742950" indent="-285750" algn="l">
              <a:buFont typeface="Arial" panose="020B0604020202020204" pitchFamily="34" charset="0"/>
              <a:buChar char="•"/>
            </a:pPr>
            <a:r>
              <a:rPr lang="en-US" sz="1500" b="0" dirty="0">
                <a:latin typeface="Times New Roman"/>
                <a:ea typeface="Calibri"/>
              </a:rPr>
              <a:t>A total of 36 workdays for inclement weather incorporated into the project schedule.</a:t>
            </a:r>
          </a:p>
          <a:p>
            <a:pPr marL="742950" indent="-285750" algn="l">
              <a:buFont typeface="Arial" panose="020B0604020202020204" pitchFamily="34" charset="0"/>
              <a:buChar char="•"/>
            </a:pPr>
            <a:r>
              <a:rPr lang="en-US" sz="1500" b="0" dirty="0">
                <a:latin typeface="Times New Roman"/>
                <a:ea typeface="Calibri"/>
              </a:rPr>
              <a:t>Project schedule is a six-month duration (February ‘23 to July ‘23).</a:t>
            </a:r>
          </a:p>
          <a:p>
            <a:pPr marL="742950" indent="-285750" algn="l">
              <a:buFont typeface="Arial" panose="020B0604020202020204" pitchFamily="34" charset="0"/>
              <a:buChar char="•"/>
            </a:pPr>
            <a:r>
              <a:rPr lang="en-US" sz="1500" b="0" dirty="0">
                <a:latin typeface="Times New Roman"/>
                <a:ea typeface="Calibri"/>
              </a:rPr>
              <a:t>A liner to be installed just below topsoil backfill surface as an additional means of water proofing.</a:t>
            </a:r>
          </a:p>
          <a:p>
            <a:pPr marL="742950" indent="-285750" algn="l">
              <a:buFont typeface="Arial" panose="020B0604020202020204" pitchFamily="34" charset="0"/>
              <a:buChar char="•"/>
            </a:pPr>
            <a:r>
              <a:rPr lang="en-US" sz="1500" b="0" dirty="0">
                <a:latin typeface="Times New Roman"/>
                <a:ea typeface="Calibri"/>
              </a:rPr>
              <a:t>Estimates updated to reflect Klystron Gallery lessons learned and anticipated tight labor market.</a:t>
            </a:r>
          </a:p>
          <a:p>
            <a:pPr marL="742950" indent="-285750" algn="l">
              <a:buFont typeface="Arial" panose="020B0604020202020204" pitchFamily="34" charset="0"/>
              <a:buChar char="•"/>
            </a:pPr>
            <a:r>
              <a:rPr lang="en-US" sz="1500" b="0" dirty="0">
                <a:latin typeface="Times New Roman"/>
                <a:ea typeface="Calibri"/>
              </a:rPr>
              <a:t>Project carrying 47% in contingency for the RTBT Stub and Management WBS.</a:t>
            </a:r>
          </a:p>
          <a:p>
            <a:pPr marL="742950" indent="-285750" algn="l">
              <a:buFont typeface="Arial" panose="020B0604020202020204" pitchFamily="34" charset="0"/>
              <a:buChar char="•"/>
            </a:pPr>
            <a:r>
              <a:rPr lang="en-US" sz="1500" b="0" dirty="0">
                <a:latin typeface="Times New Roman"/>
                <a:ea typeface="Calibri"/>
              </a:rPr>
              <a:t>Existing soil stockpile adjacent to site to be relocated by the STS Project.  </a:t>
            </a:r>
          </a:p>
          <a:p>
            <a:pPr marL="742950" indent="-285750" algn="l">
              <a:buFont typeface="Arial" panose="020B0604020202020204" pitchFamily="34" charset="0"/>
              <a:buChar char="•"/>
            </a:pPr>
            <a:endParaRPr lang="en-US" sz="1800" b="0" dirty="0">
              <a:latin typeface="Times New Roman"/>
              <a:ea typeface="Calibri"/>
            </a:endParaRPr>
          </a:p>
          <a:p>
            <a:pPr marL="457200" algn="l"/>
            <a:endParaRPr lang="en-US" sz="1600" b="0" u="sng" dirty="0">
              <a:latin typeface="Times New Roman"/>
              <a:ea typeface="Calibri"/>
            </a:endParaRPr>
          </a:p>
        </p:txBody>
      </p:sp>
    </p:spTree>
    <p:extLst>
      <p:ext uri="{BB962C8B-B14F-4D97-AF65-F5344CB8AC3E}">
        <p14:creationId xmlns:p14="http://schemas.microsoft.com/office/powerpoint/2010/main" val="36883753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54</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D. Dovichi, LBNL </a:t>
            </a:r>
            <a:r>
              <a:rPr lang="en-US" sz="1800" dirty="0">
                <a:effectLst/>
                <a:latin typeface="Times New Roman" pitchFamily="18" charset="0"/>
                <a:cs typeface="Times New Roman" pitchFamily="18" charset="0"/>
              </a:rPr>
              <a:t>/ Subcommittee 5</a:t>
            </a:r>
          </a:p>
        </p:txBody>
      </p:sp>
      <p:sp>
        <p:nvSpPr>
          <p:cNvPr id="23557" name="Rectangle 7"/>
          <p:cNvSpPr>
            <a:spLocks noChangeArrowheads="1"/>
          </p:cNvSpPr>
          <p:nvPr/>
        </p:nvSpPr>
        <p:spPr bwMode="auto">
          <a:xfrm>
            <a:off x="276224" y="1056061"/>
            <a:ext cx="8648701" cy="6524863"/>
          </a:xfrm>
          <a:prstGeom prst="rect">
            <a:avLst/>
          </a:prstGeom>
          <a:noFill/>
          <a:ln w="6350">
            <a:noFill/>
            <a:miter lim="800000"/>
            <a:headEnd/>
            <a:tailEnd/>
          </a:ln>
        </p:spPr>
        <p:txBody>
          <a:bodyPr wrap="square">
            <a:spAutoFit/>
          </a:bodyPr>
          <a:lstStyle/>
          <a:p>
            <a:pPr marL="457200" algn="l"/>
            <a:r>
              <a:rPr lang="en-US" sz="1800" dirty="0">
                <a:latin typeface="Times New Roman"/>
                <a:ea typeface="Calibri"/>
              </a:rPr>
              <a:t>Comments</a:t>
            </a:r>
          </a:p>
          <a:p>
            <a:pPr marL="742950" indent="-285750" algn="l">
              <a:buFont typeface="Arial" panose="020B0604020202020204" pitchFamily="34" charset="0"/>
              <a:buChar char="•"/>
            </a:pPr>
            <a:r>
              <a:rPr lang="en-US" sz="1600" b="0" dirty="0">
                <a:latin typeface="Times New Roman"/>
                <a:ea typeface="Calibri"/>
              </a:rPr>
              <a:t>Project team accomplishments to date and planning for future RTBT project have been very good.  There are challenges to construct the RTBT tunnel during inclement weather, but project has benefitted from a later start date (February ‘23 in lieu of December ’22) to start of excavation work.  </a:t>
            </a:r>
          </a:p>
          <a:p>
            <a:pPr marL="742950" indent="-285750" algn="l">
              <a:buFont typeface="Arial" panose="020B0604020202020204" pitchFamily="34" charset="0"/>
              <a:buChar char="•"/>
            </a:pPr>
            <a:r>
              <a:rPr lang="en-US" sz="1600" b="0" dirty="0">
                <a:latin typeface="Times New Roman"/>
                <a:ea typeface="Calibri"/>
              </a:rPr>
              <a:t>Tunnel excavation plan is well thought out and consideration to mitigate potential weather impacts have been addressed; as an example, placement of shotcrete on the 1 ½: 1 excavation slope to better control rainfall.  </a:t>
            </a:r>
          </a:p>
          <a:p>
            <a:pPr marL="742950" indent="-285750" algn="l">
              <a:buFont typeface="Arial" panose="020B0604020202020204" pitchFamily="34" charset="0"/>
              <a:buChar char="•"/>
            </a:pPr>
            <a:r>
              <a:rPr lang="en-US" sz="1600" b="0" dirty="0">
                <a:latin typeface="Times New Roman"/>
                <a:ea typeface="Calibri"/>
              </a:rPr>
              <a:t>The geotechnical design plan has considered site conditions, which will benefit the future design build shoring subcontractor. Construction sequence is well thought out and planned, including the sequence to apply waterproofing material to the tunnel and the installation of a liner beneath the top portion of the soil backfill as well as the plan to cut access points into the existing beam line tunnel.     </a:t>
            </a:r>
          </a:p>
          <a:p>
            <a:pPr marL="742950" indent="-285750" algn="l">
              <a:buFont typeface="Arial" panose="020B0604020202020204" pitchFamily="34" charset="0"/>
              <a:buChar char="•"/>
            </a:pPr>
            <a:r>
              <a:rPr lang="en-US" sz="1600" b="0" dirty="0">
                <a:latin typeface="Times New Roman"/>
                <a:ea typeface="Calibri"/>
              </a:rPr>
              <a:t>In the event the adjacent STS project receives early funding and starts work earlier (concurrent with RTBT work) project team has planned for an alternate soil stockpile location.  </a:t>
            </a:r>
          </a:p>
          <a:p>
            <a:pPr marL="742950" indent="-285750" algn="l">
              <a:buFont typeface="Arial" panose="020B0604020202020204" pitchFamily="34" charset="0"/>
              <a:buChar char="•"/>
            </a:pPr>
            <a:r>
              <a:rPr lang="en-US" sz="1600" b="0" dirty="0">
                <a:latin typeface="Times New Roman"/>
                <a:ea typeface="Calibri"/>
              </a:rPr>
              <a:t>Electrical outage shutdowns have been well planned.</a:t>
            </a:r>
          </a:p>
          <a:p>
            <a:pPr marL="742950" indent="-285750" algn="l">
              <a:buFont typeface="Arial" panose="020B0604020202020204" pitchFamily="34" charset="0"/>
              <a:buChar char="•"/>
            </a:pPr>
            <a:r>
              <a:rPr lang="en-US" sz="1600" b="0" dirty="0">
                <a:latin typeface="Times New Roman"/>
                <a:ea typeface="Calibri"/>
              </a:rPr>
              <a:t>The previous recommendation to perform outreach to improve Contractor bid participation has been met with on going project team outreach.  With the east Tennessee construction market being so busy and workers being given incentives on other projects it will be a challenge to obtain workers on the RTBT project.  Project team has a good strategy to leverage upcoming STS work as an incentive to get Contractors on site early for RTBT work to help improve chances to get the larger project and keeping work force employed for a longer duration. </a:t>
            </a:r>
          </a:p>
          <a:p>
            <a:pPr marL="457200" algn="l"/>
            <a:endParaRPr lang="en-US" sz="1600" b="0" u="sng" dirty="0">
              <a:latin typeface="Times New Roman"/>
              <a:ea typeface="Calibri"/>
            </a:endParaRPr>
          </a:p>
          <a:p>
            <a:pPr marL="457200" algn="l"/>
            <a:r>
              <a:rPr lang="en-US" sz="1600" b="0" u="sng" dirty="0">
                <a:latin typeface="Times New Roman"/>
                <a:ea typeface="Calibri"/>
              </a:rPr>
              <a:t>       </a:t>
            </a:r>
          </a:p>
        </p:txBody>
      </p:sp>
    </p:spTree>
    <p:extLst>
      <p:ext uri="{BB962C8B-B14F-4D97-AF65-F5344CB8AC3E}">
        <p14:creationId xmlns:p14="http://schemas.microsoft.com/office/powerpoint/2010/main" val="321689763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55</a:t>
            </a:fld>
            <a:endParaRPr lang="en-US" dirty="0">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3.  Conventional Facilities</a:t>
            </a:r>
            <a:br>
              <a:rPr lang="en-US" sz="2000" b="1" dirty="0">
                <a:effectLst/>
                <a:latin typeface="Times New Roman" pitchFamily="18" charset="0"/>
                <a:cs typeface="Times New Roman" pitchFamily="18" charset="0"/>
              </a:rPr>
            </a:br>
            <a:r>
              <a:rPr lang="en-US" sz="2000" dirty="0">
                <a:effectLst/>
                <a:latin typeface="Times New Roman" pitchFamily="18" charset="0"/>
                <a:cs typeface="Times New Roman" pitchFamily="18" charset="0"/>
              </a:rPr>
              <a:t>D. Dovichi, LBNL </a:t>
            </a:r>
            <a:r>
              <a:rPr lang="en-US" sz="1800" dirty="0">
                <a:effectLst/>
                <a:latin typeface="Times New Roman" pitchFamily="18" charset="0"/>
                <a:cs typeface="Times New Roman" pitchFamily="18" charset="0"/>
              </a:rPr>
              <a:t>/ Subcommittee 5</a:t>
            </a:r>
          </a:p>
        </p:txBody>
      </p:sp>
      <p:sp>
        <p:nvSpPr>
          <p:cNvPr id="6" name="TextBox 5">
            <a:extLst>
              <a:ext uri="{FF2B5EF4-FFF2-40B4-BE49-F238E27FC236}">
                <a16:creationId xmlns:a16="http://schemas.microsoft.com/office/drawing/2014/main" id="{C6DFEB21-9873-4BA6-94D5-0C95BB133AF8}"/>
              </a:ext>
            </a:extLst>
          </p:cNvPr>
          <p:cNvSpPr txBox="1"/>
          <p:nvPr/>
        </p:nvSpPr>
        <p:spPr>
          <a:xfrm>
            <a:off x="-54689" y="1073331"/>
            <a:ext cx="9009776" cy="6186309"/>
          </a:xfrm>
          <a:prstGeom prst="rect">
            <a:avLst/>
          </a:prstGeom>
          <a:noFill/>
        </p:spPr>
        <p:txBody>
          <a:bodyPr wrap="square">
            <a:spAutoFit/>
          </a:bodyPr>
          <a:lstStyle/>
          <a:p>
            <a:pPr marL="457200" algn="l"/>
            <a:r>
              <a:rPr lang="en-US" sz="1800" dirty="0">
                <a:latin typeface="Times New Roman"/>
                <a:ea typeface="Calibri"/>
              </a:rPr>
              <a:t>Comments</a:t>
            </a:r>
          </a:p>
          <a:p>
            <a:pPr marL="742950" indent="-285750" algn="l">
              <a:buFont typeface="Arial" panose="020B0604020202020204" pitchFamily="34" charset="0"/>
              <a:buChar char="•"/>
            </a:pPr>
            <a:r>
              <a:rPr lang="en-US" sz="1600" b="0" dirty="0">
                <a:latin typeface="Times New Roman"/>
                <a:ea typeface="Calibri"/>
              </a:rPr>
              <a:t>Project team has updated RTBT estimates after the Klystron Galley project, due to anticipated increased cost due to busy construction market.  </a:t>
            </a:r>
          </a:p>
          <a:p>
            <a:pPr marL="742950" indent="-285750" algn="l">
              <a:buFont typeface="Arial" panose="020B0604020202020204" pitchFamily="34" charset="0"/>
              <a:buChar char="•"/>
            </a:pPr>
            <a:r>
              <a:rPr lang="en-US" sz="1600" b="0" dirty="0">
                <a:latin typeface="Times New Roman"/>
                <a:ea typeface="Calibri"/>
              </a:rPr>
              <a:t>The project schedule is a 6-month schedule to perform RTBT work, which contains a conservative amount of inclement weather days (36 workdays).  </a:t>
            </a:r>
          </a:p>
          <a:p>
            <a:pPr marL="742950" indent="-285750" algn="l">
              <a:buFont typeface="Arial" panose="020B0604020202020204" pitchFamily="34" charset="0"/>
              <a:buChar char="•"/>
            </a:pPr>
            <a:r>
              <a:rPr lang="en-US" sz="1600" b="0" dirty="0">
                <a:latin typeface="Times New Roman"/>
                <a:ea typeface="Calibri"/>
              </a:rPr>
              <a:t>The new construction start date of February ’23 to start excavation, in lieu of December ‘22, will help the project by avoiding inclement weather.  </a:t>
            </a:r>
          </a:p>
          <a:p>
            <a:pPr marL="742950" indent="-285750" algn="l">
              <a:buFont typeface="Arial" panose="020B0604020202020204" pitchFamily="34" charset="0"/>
              <a:buChar char="•"/>
            </a:pPr>
            <a:r>
              <a:rPr lang="en-US" sz="1600" b="0" dirty="0">
                <a:latin typeface="Times New Roman"/>
                <a:ea typeface="Calibri"/>
              </a:rPr>
              <a:t>Current schedule work plan has considered working 8-hour days, 7 days a week and other work schedule options have been considered such as 10-hour workdays.  To avoid potential worker fatigue, the project should  consider working no more than 6 days a week and/or two shifts if needed.  </a:t>
            </a:r>
          </a:p>
          <a:p>
            <a:pPr marL="742950" indent="-285750" algn="l">
              <a:buFont typeface="Arial" panose="020B0604020202020204" pitchFamily="34" charset="0"/>
              <a:buChar char="•"/>
            </a:pPr>
            <a:r>
              <a:rPr lang="en-US" sz="1600" b="0" dirty="0">
                <a:latin typeface="Times New Roman"/>
                <a:ea typeface="Calibri"/>
              </a:rPr>
              <a:t>A top risk for the RTBT project is the potential for the STS project to receive early funding and thus their start date would move up and perform work concurrently with the RTBT construction, which will create logistic challenges.</a:t>
            </a:r>
          </a:p>
          <a:p>
            <a:pPr marL="742950" indent="-285750" algn="l">
              <a:buFont typeface="Arial" panose="020B0604020202020204" pitchFamily="34" charset="0"/>
              <a:buChar char="•"/>
            </a:pPr>
            <a:r>
              <a:rPr lang="en-US" sz="1600" b="0" dirty="0">
                <a:latin typeface="Times New Roman"/>
                <a:ea typeface="Calibri"/>
              </a:rPr>
              <a:t>The STS project is moving ~1 million cubic yards of soil.  In the event this work will be performed concurrent with RTBT the project team has a mitigation plan to locate the RTBT soil stockpile to another location on site.  </a:t>
            </a:r>
          </a:p>
          <a:p>
            <a:pPr marL="742950" indent="-285750" algn="l">
              <a:buFont typeface="Arial" panose="020B0604020202020204" pitchFamily="34" charset="0"/>
              <a:buChar char="•"/>
            </a:pPr>
            <a:r>
              <a:rPr lang="en-US" sz="1600" b="0" dirty="0">
                <a:latin typeface="Times New Roman"/>
                <a:ea typeface="Calibri"/>
              </a:rPr>
              <a:t>The STS Project will need to relocate or haul off a large existing stockpile of soil, located near the RTBT site, in order to provide adequate workspace for the RTBT and STS projects.   </a:t>
            </a:r>
          </a:p>
          <a:p>
            <a:pPr marL="742950" indent="-285750" algn="l">
              <a:buFont typeface="Arial" panose="020B0604020202020204" pitchFamily="34" charset="0"/>
              <a:buChar char="•"/>
            </a:pPr>
            <a:r>
              <a:rPr lang="en-US" sz="1600" b="0" dirty="0">
                <a:latin typeface="Times New Roman"/>
                <a:ea typeface="Calibri"/>
              </a:rPr>
              <a:t>Project team currently planning to manage RTBT project construction within house staff.</a:t>
            </a:r>
          </a:p>
          <a:p>
            <a:pPr marL="742950" indent="-285750" algn="l">
              <a:buFont typeface="Arial" panose="020B0604020202020204" pitchFamily="34" charset="0"/>
              <a:buChar char="•"/>
            </a:pPr>
            <a:r>
              <a:rPr lang="en-US" sz="1400" b="0" dirty="0">
                <a:latin typeface="Times New Roman"/>
                <a:ea typeface="Calibri"/>
              </a:rPr>
              <a:t>The STS Project is also pursuing DOE approval to have a CM/GC manage construction work, but due to the time to obtain DOE approval this may not be a viable option.  At some future point project team will need to decide if a CM/GC delivery method is a valid option to complete the RTBT Stub.     </a:t>
            </a:r>
          </a:p>
          <a:p>
            <a:pPr marL="457200" algn="l"/>
            <a:endParaRPr lang="en-US" sz="1600" b="0" dirty="0">
              <a:latin typeface="Times New Roman"/>
              <a:ea typeface="Calibri"/>
            </a:endParaRPr>
          </a:p>
          <a:p>
            <a:pPr marL="742950" indent="-285750" algn="l">
              <a:buFont typeface="Arial" panose="020B0604020202020204" pitchFamily="34" charset="0"/>
              <a:buChar char="•"/>
            </a:pPr>
            <a:endParaRPr lang="en-US" sz="1600" b="0" dirty="0">
              <a:latin typeface="Times New Roman"/>
              <a:ea typeface="Calibri"/>
            </a:endParaRPr>
          </a:p>
        </p:txBody>
      </p:sp>
    </p:spTree>
    <p:extLst>
      <p:ext uri="{BB962C8B-B14F-4D97-AF65-F5344CB8AC3E}">
        <p14:creationId xmlns:p14="http://schemas.microsoft.com/office/powerpoint/2010/main" val="24408948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750D6-917C-466E-B80E-8FD66D9ED50F}"/>
              </a:ext>
            </a:extLst>
          </p:cNvPr>
          <p:cNvSpPr>
            <a:spLocks noGrp="1"/>
          </p:cNvSpPr>
          <p:nvPr>
            <p:ph type="title"/>
          </p:nvPr>
        </p:nvSpPr>
        <p:spPr/>
        <p:txBody>
          <a:bodyPr/>
          <a:lstStyle/>
          <a:p>
            <a:pPr algn="l"/>
            <a:r>
              <a:rPr lang="en-US" sz="1800" b="1" dirty="0"/>
              <a:t>3.  Conventional Facilities </a:t>
            </a:r>
            <a:r>
              <a:rPr lang="en-US" sz="1800" dirty="0"/>
              <a:t>(cont.)</a:t>
            </a:r>
            <a:br>
              <a:rPr lang="en-US" sz="1800" dirty="0"/>
            </a:br>
            <a:r>
              <a:rPr lang="en-US" sz="1800" dirty="0"/>
              <a:t>D. Dovichi, LBNL / Subcommittee 5</a:t>
            </a:r>
          </a:p>
        </p:txBody>
      </p:sp>
      <p:sp>
        <p:nvSpPr>
          <p:cNvPr id="3" name="Content Placeholder 2">
            <a:extLst>
              <a:ext uri="{FF2B5EF4-FFF2-40B4-BE49-F238E27FC236}">
                <a16:creationId xmlns:a16="http://schemas.microsoft.com/office/drawing/2014/main" id="{B9B8462E-947F-4725-887C-F1F51BA86B91}"/>
              </a:ext>
            </a:extLst>
          </p:cNvPr>
          <p:cNvSpPr>
            <a:spLocks noGrp="1"/>
          </p:cNvSpPr>
          <p:nvPr>
            <p:ph idx="1"/>
          </p:nvPr>
        </p:nvSpPr>
        <p:spPr/>
        <p:txBody>
          <a:bodyPr/>
          <a:lstStyle/>
          <a:p>
            <a:pPr indent="0">
              <a:buNone/>
            </a:pPr>
            <a:r>
              <a:rPr lang="en-US" sz="1800" dirty="0">
                <a:latin typeface="Times New Roman"/>
                <a:ea typeface="Calibri"/>
              </a:rPr>
              <a:t>Recommendations</a:t>
            </a:r>
          </a:p>
          <a:p>
            <a:pPr marL="514350" indent="-285750"/>
            <a:r>
              <a:rPr lang="en-US" sz="1800" b="0" dirty="0">
                <a:latin typeface="Times New Roman"/>
                <a:ea typeface="Calibri"/>
              </a:rPr>
              <a:t>None</a:t>
            </a:r>
          </a:p>
          <a:p>
            <a:pPr indent="0">
              <a:buNone/>
            </a:pPr>
            <a:endParaRPr lang="en-US" sz="1800" b="0" dirty="0">
              <a:latin typeface="Times New Roman"/>
              <a:ea typeface="Calibri"/>
            </a:endParaRPr>
          </a:p>
          <a:p>
            <a:endParaRPr lang="en-US" sz="1800" dirty="0"/>
          </a:p>
        </p:txBody>
      </p:sp>
      <p:sp>
        <p:nvSpPr>
          <p:cNvPr id="4" name="Slide Number Placeholder 3">
            <a:extLst>
              <a:ext uri="{FF2B5EF4-FFF2-40B4-BE49-F238E27FC236}">
                <a16:creationId xmlns:a16="http://schemas.microsoft.com/office/drawing/2014/main" id="{1972EAF8-C1BE-4FC1-A9F5-1803223181F0}"/>
              </a:ext>
            </a:extLst>
          </p:cNvPr>
          <p:cNvSpPr>
            <a:spLocks noGrp="1"/>
          </p:cNvSpPr>
          <p:nvPr>
            <p:ph type="sldNum" sz="quarter" idx="10"/>
          </p:nvPr>
        </p:nvSpPr>
        <p:spPr/>
        <p:txBody>
          <a:bodyPr/>
          <a:lstStyle/>
          <a:p>
            <a:pPr>
              <a:defRPr/>
            </a:pPr>
            <a:fld id="{137661AB-5696-4AAC-BEC1-4A1BE4153515}" type="slidenum">
              <a:rPr lang="en-US" smtClean="0"/>
              <a:pPr>
                <a:defRPr/>
              </a:pPr>
              <a:t>56</a:t>
            </a:fld>
            <a:endParaRPr lang="en-US" dirty="0"/>
          </a:p>
        </p:txBody>
      </p:sp>
    </p:spTree>
    <p:extLst>
      <p:ext uri="{BB962C8B-B14F-4D97-AF65-F5344CB8AC3E}">
        <p14:creationId xmlns:p14="http://schemas.microsoft.com/office/powerpoint/2010/main" val="838026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9"/>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57</a:t>
            </a:fld>
            <a:endParaRPr>
              <a:latin typeface="Times New Roman"/>
              <a:ea typeface="Times New Roman"/>
              <a:cs typeface="Times New Roman"/>
              <a:sym typeface="Times New Roman"/>
            </a:endParaRPr>
          </a:p>
        </p:txBody>
      </p:sp>
      <p:sp>
        <p:nvSpPr>
          <p:cNvPr id="167" name="Google Shape;167;p19"/>
          <p:cNvSpPr/>
          <p:nvPr/>
        </p:nvSpPr>
        <p:spPr>
          <a:xfrm>
            <a:off x="276224" y="1056061"/>
            <a:ext cx="8648701" cy="5129569"/>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2400"/>
              <a:buFont typeface="Arial"/>
              <a:buAutoNum type="arabicPeriod" startAt="3"/>
            </a:pPr>
            <a:r>
              <a:rPr lang="en-US" sz="2400" b="0" u="sng" dirty="0">
                <a:solidFill>
                  <a:schemeClr val="dk1"/>
                </a:solidFill>
                <a:latin typeface="Times New Roman"/>
                <a:ea typeface="Times New Roman"/>
                <a:cs typeface="Times New Roman"/>
                <a:sym typeface="Times New Roman"/>
              </a:rPr>
              <a:t>ES&amp;H/QA</a:t>
            </a:r>
            <a:r>
              <a:rPr lang="en-US" sz="2400" b="0" dirty="0">
                <a:solidFill>
                  <a:schemeClr val="dk1"/>
                </a:solidFill>
                <a:latin typeface="Times New Roman"/>
                <a:ea typeface="Times New Roman"/>
                <a:cs typeface="Times New Roman"/>
                <a:sym typeface="Times New Roman"/>
              </a:rPr>
              <a:t>:  Are Environment, Safety, and Health and Quality Assurance (ES&amp;H/QA) requirements and plans, including COVID-19 protections and safety measures, being properly implemented? - </a:t>
            </a:r>
            <a:r>
              <a:rPr lang="en-US" sz="2400" b="1" dirty="0">
                <a:solidFill>
                  <a:srgbClr val="0000FF"/>
                </a:solidFill>
                <a:latin typeface="Times New Roman"/>
                <a:ea typeface="Times New Roman"/>
                <a:cs typeface="Times New Roman"/>
                <a:sym typeface="Times New Roman"/>
              </a:rPr>
              <a:t>Yes</a:t>
            </a:r>
            <a:endParaRPr b="1" dirty="0">
              <a:solidFill>
                <a:srgbClr val="0000FF"/>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dirty="0">
              <a:solidFill>
                <a:schemeClr val="dk1"/>
              </a:solidFill>
              <a:latin typeface="Times New Roman"/>
              <a:ea typeface="Times New Roman"/>
              <a:cs typeface="Times New Roman"/>
              <a:sym typeface="Times New Roman"/>
            </a:endParaRPr>
          </a:p>
          <a:p>
            <a:pPr marL="457200" marR="0" lvl="0" indent="-457200" algn="l" rtl="0">
              <a:lnSpc>
                <a:spcPct val="100000"/>
              </a:lnSpc>
              <a:spcBef>
                <a:spcPts val="0"/>
              </a:spcBef>
              <a:spcAft>
                <a:spcPts val="0"/>
              </a:spcAft>
              <a:buClr>
                <a:srgbClr val="000000"/>
              </a:buClr>
              <a:buSzPts val="2400"/>
              <a:buFont typeface="Arial"/>
              <a:buAutoNum type="arabicPeriod" startAt="6"/>
            </a:pPr>
            <a:r>
              <a:rPr lang="en-US" sz="2400" b="0" i="0" u="sng" strike="noStrike" cap="none" dirty="0">
                <a:solidFill>
                  <a:srgbClr val="000000"/>
                </a:solidFill>
                <a:latin typeface="Times New Roman"/>
                <a:ea typeface="Times New Roman"/>
                <a:cs typeface="Times New Roman"/>
                <a:sym typeface="Times New Roman"/>
              </a:rPr>
              <a:t>Recommendations</a:t>
            </a:r>
            <a:r>
              <a:rPr lang="en-US" sz="2400" b="0" i="0" u="none" strike="noStrike" cap="none" dirty="0">
                <a:solidFill>
                  <a:srgbClr val="000000"/>
                </a:solidFill>
                <a:latin typeface="Times New Roman"/>
                <a:ea typeface="Times New Roman"/>
                <a:cs typeface="Times New Roman"/>
                <a:sym typeface="Times New Roman"/>
              </a:rPr>
              <a:t>:  Have the CD-2/3 review recommendations been appropriately addressed, or on schedule for completion? - </a:t>
            </a:r>
            <a:r>
              <a:rPr lang="en-US" sz="2400" b="1" i="0" u="none" strike="noStrike" cap="none" dirty="0">
                <a:solidFill>
                  <a:srgbClr val="0000FF"/>
                </a:solidFill>
                <a:latin typeface="Times New Roman"/>
                <a:ea typeface="Times New Roman"/>
                <a:cs typeface="Times New Roman"/>
                <a:sym typeface="Times New Roman"/>
              </a:rPr>
              <a:t>Yes</a:t>
            </a:r>
            <a:r>
              <a:rPr lang="en-US" sz="2400" b="0" i="0" u="none" strike="noStrike" cap="none" dirty="0">
                <a:solidFill>
                  <a:srgbClr val="000000"/>
                </a:solidFill>
                <a:latin typeface="Times New Roman"/>
                <a:ea typeface="Times New Roman"/>
                <a:cs typeface="Times New Roman"/>
                <a:sym typeface="Times New Roman"/>
              </a:rPr>
              <a:t>  </a:t>
            </a:r>
            <a:endParaRPr sz="2400" b="0" i="0" u="none" strike="noStrike" cap="none" dirty="0">
              <a:solidFill>
                <a:srgbClr val="000000"/>
              </a:solidFill>
              <a:latin typeface="Times New Roman"/>
              <a:ea typeface="Times New Roman"/>
              <a:cs typeface="Times New Roman"/>
              <a:sym typeface="Times New Roman"/>
            </a:endParaRPr>
          </a:p>
          <a:p>
            <a:pPr marL="457200" marR="0" lvl="0" indent="0" algn="l" rtl="0">
              <a:lnSpc>
                <a:spcPct val="100000"/>
              </a:lnSpc>
              <a:spcBef>
                <a:spcPts val="0"/>
              </a:spcBef>
              <a:spcAft>
                <a:spcPts val="0"/>
              </a:spcAft>
              <a:buNone/>
            </a:pPr>
            <a:endParaRPr sz="2400" dirty="0">
              <a:latin typeface="Times New Roman"/>
              <a:ea typeface="Times New Roman"/>
              <a:cs typeface="Times New Roman"/>
              <a:sym typeface="Times New Roman"/>
            </a:endParaRPr>
          </a:p>
          <a:p>
            <a:pPr marL="457200" marR="0" lvl="0" indent="0" algn="l" rtl="0">
              <a:lnSpc>
                <a:spcPct val="100000"/>
              </a:lnSpc>
              <a:spcBef>
                <a:spcPts val="0"/>
              </a:spcBef>
              <a:spcAft>
                <a:spcPts val="0"/>
              </a:spcAft>
              <a:buNone/>
            </a:pPr>
            <a:r>
              <a:rPr lang="en-US" sz="2400" b="0" i="0" u="none" strike="noStrike" cap="none" dirty="0">
                <a:solidFill>
                  <a:srgbClr val="000000"/>
                </a:solidFill>
                <a:latin typeface="Times New Roman"/>
                <a:ea typeface="Times New Roman"/>
                <a:cs typeface="Times New Roman"/>
                <a:sym typeface="Times New Roman"/>
              </a:rPr>
              <a:t>Are there any outstanding recommendations from the prior DOE SC reviews?</a:t>
            </a:r>
            <a:r>
              <a:rPr lang="en-US" sz="2400" dirty="0">
                <a:latin typeface="Times New Roman"/>
                <a:ea typeface="Times New Roman"/>
                <a:cs typeface="Times New Roman"/>
                <a:sym typeface="Times New Roman"/>
              </a:rPr>
              <a:t> - </a:t>
            </a:r>
            <a:r>
              <a:rPr lang="en-US" sz="2400" dirty="0">
                <a:solidFill>
                  <a:schemeClr val="accent2"/>
                </a:solidFill>
                <a:latin typeface="Times New Roman"/>
                <a:ea typeface="Times New Roman"/>
                <a:cs typeface="Times New Roman"/>
                <a:sym typeface="Times New Roman"/>
              </a:rPr>
              <a:t>No</a:t>
            </a:r>
            <a:endParaRPr b="1" dirty="0">
              <a:solidFill>
                <a:schemeClr val="accent2"/>
              </a:solidFill>
              <a:latin typeface="Times New Roman"/>
              <a:ea typeface="Times New Roman"/>
              <a:cs typeface="Times New Roman"/>
              <a:sym typeface="Times New Roman"/>
            </a:endParaRPr>
          </a:p>
          <a:p>
            <a:pPr marL="457200" marR="0" lvl="0" indent="-304800" algn="l" rtl="0">
              <a:spcBef>
                <a:spcPts val="0"/>
              </a:spcBef>
              <a:spcAft>
                <a:spcPts val="0"/>
              </a:spcAft>
              <a:buClr>
                <a:schemeClr val="dk1"/>
              </a:buClr>
              <a:buSzPts val="2400"/>
              <a:buFont typeface="Arial"/>
              <a:buNone/>
            </a:pPr>
            <a:endParaRPr sz="2400" b="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endParaRPr sz="2400" b="0" dirty="0">
              <a:solidFill>
                <a:srgbClr val="000000"/>
              </a:solidFill>
              <a:latin typeface="Times New Roman"/>
              <a:ea typeface="Times New Roman"/>
              <a:cs typeface="Times New Roman"/>
              <a:sym typeface="Times New Roman"/>
            </a:endParaRPr>
          </a:p>
          <a:p>
            <a:pPr marL="0" marR="0" lvl="0" indent="0" algn="l" rtl="0">
              <a:spcBef>
                <a:spcPts val="360"/>
              </a:spcBef>
              <a:spcAft>
                <a:spcPts val="0"/>
              </a:spcAft>
              <a:buNone/>
            </a:pPr>
            <a:endParaRPr dirty="0"/>
          </a:p>
        </p:txBody>
      </p:sp>
      <p:sp>
        <p:nvSpPr>
          <p:cNvPr id="6" name="Google Shape;173;gf031060ce6_0_1">
            <a:extLst>
              <a:ext uri="{FF2B5EF4-FFF2-40B4-BE49-F238E27FC236}">
                <a16:creationId xmlns:a16="http://schemas.microsoft.com/office/drawing/2014/main" id="{6C91BA66-29A8-49E3-AF8D-3B198975B05B}"/>
              </a:ext>
            </a:extLst>
          </p:cNvPr>
          <p:cNvSpPr txBox="1">
            <a:spLocks noGrp="1"/>
          </p:cNvSpPr>
          <p:nvPr>
            <p:ph type="title"/>
          </p:nvPr>
        </p:nvSpPr>
        <p:spPr>
          <a:xfrm>
            <a:off x="2525713" y="112713"/>
            <a:ext cx="4616450" cy="835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dirty="0">
                <a:latin typeface="Times New Roman"/>
                <a:ea typeface="Times New Roman"/>
                <a:cs typeface="Times New Roman"/>
                <a:sym typeface="Times New Roman"/>
              </a:rPr>
              <a:t>4.  Environment, Safety and Health</a:t>
            </a:r>
            <a:br>
              <a:rPr lang="en-US" sz="2000" b="1" dirty="0">
                <a:latin typeface="Times New Roman"/>
                <a:ea typeface="Times New Roman"/>
                <a:cs typeface="Times New Roman"/>
                <a:sym typeface="Times New Roman"/>
              </a:rPr>
            </a:br>
            <a:r>
              <a:rPr lang="en-US" sz="1600" dirty="0">
                <a:latin typeface="Times New Roman"/>
                <a:ea typeface="Times New Roman"/>
                <a:cs typeface="Times New Roman"/>
                <a:sym typeface="Times New Roman"/>
              </a:rPr>
              <a:t>J. Fleming, PPPL / M. Fries, ANL / J. McGhee, ANL</a:t>
            </a:r>
            <a:endParaRPr sz="1600" dirty="0">
              <a:latin typeface="Times New Roman"/>
              <a:ea typeface="Times New Roman"/>
              <a:cs typeface="Times New Roman"/>
              <a:sym typeface="Times New Roman"/>
            </a:endParaRPr>
          </a:p>
          <a:p>
            <a:pPr marL="0" lvl="0" indent="0" algn="ctr" rtl="0">
              <a:spcBef>
                <a:spcPts val="0"/>
              </a:spcBef>
              <a:spcAft>
                <a:spcPts val="0"/>
              </a:spcAft>
              <a:buNone/>
            </a:pPr>
            <a:r>
              <a:rPr lang="en-US" sz="1800" dirty="0">
                <a:latin typeface="Times New Roman"/>
                <a:ea typeface="Times New Roman"/>
                <a:cs typeface="Times New Roman"/>
                <a:sym typeface="Times New Roman"/>
              </a:rPr>
              <a:t>Subcommittee 6</a:t>
            </a:r>
            <a:endParaRP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gf031060ce6_0_1"/>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58</a:t>
            </a:fld>
            <a:endParaRPr>
              <a:latin typeface="Times New Roman"/>
              <a:ea typeface="Times New Roman"/>
              <a:cs typeface="Times New Roman"/>
              <a:sym typeface="Times New Roman"/>
            </a:endParaRPr>
          </a:p>
        </p:txBody>
      </p:sp>
      <p:sp>
        <p:nvSpPr>
          <p:cNvPr id="173" name="Google Shape;173;gf031060ce6_0_1"/>
          <p:cNvSpPr txBox="1">
            <a:spLocks noGrp="1"/>
          </p:cNvSpPr>
          <p:nvPr>
            <p:ph type="title"/>
          </p:nvPr>
        </p:nvSpPr>
        <p:spPr>
          <a:xfrm>
            <a:off x="2490550" y="123100"/>
            <a:ext cx="47895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dirty="0">
                <a:latin typeface="Times New Roman"/>
                <a:ea typeface="Times New Roman"/>
                <a:cs typeface="Times New Roman"/>
                <a:sym typeface="Times New Roman"/>
              </a:rPr>
              <a:t>4.  Environment, Safety and Health</a:t>
            </a:r>
            <a:br>
              <a:rPr lang="en-US" sz="2000" b="1" dirty="0">
                <a:latin typeface="Times New Roman"/>
                <a:ea typeface="Times New Roman"/>
                <a:cs typeface="Times New Roman"/>
                <a:sym typeface="Times New Roman"/>
              </a:rPr>
            </a:br>
            <a:r>
              <a:rPr lang="en-US" sz="1600" dirty="0">
                <a:latin typeface="Times New Roman"/>
                <a:ea typeface="Times New Roman"/>
                <a:cs typeface="Times New Roman"/>
                <a:sym typeface="Times New Roman"/>
              </a:rPr>
              <a:t>J. Fleming, PPPL / M. Fries, ANL / J. McGhee, ANL</a:t>
            </a:r>
            <a:endParaRPr sz="1600" dirty="0">
              <a:latin typeface="Times New Roman"/>
              <a:ea typeface="Times New Roman"/>
              <a:cs typeface="Times New Roman"/>
              <a:sym typeface="Times New Roman"/>
            </a:endParaRPr>
          </a:p>
          <a:p>
            <a:pPr marL="0" lvl="0" indent="0" algn="ctr" rtl="0">
              <a:spcBef>
                <a:spcPts val="0"/>
              </a:spcBef>
              <a:spcAft>
                <a:spcPts val="0"/>
              </a:spcAft>
              <a:buNone/>
            </a:pPr>
            <a:r>
              <a:rPr lang="en-US" sz="1800" dirty="0">
                <a:latin typeface="Times New Roman"/>
                <a:ea typeface="Times New Roman"/>
                <a:cs typeface="Times New Roman"/>
                <a:sym typeface="Times New Roman"/>
              </a:rPr>
              <a:t>Subcommittee 6</a:t>
            </a:r>
            <a:endParaRPr dirty="0"/>
          </a:p>
        </p:txBody>
      </p:sp>
      <p:sp>
        <p:nvSpPr>
          <p:cNvPr id="174" name="Google Shape;174;gf031060ce6_0_1"/>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230188" lvl="0" algn="l" rtl="0">
              <a:lnSpc>
                <a:spcPct val="115000"/>
              </a:lnSpc>
              <a:spcBef>
                <a:spcPts val="400"/>
              </a:spcBef>
              <a:spcAft>
                <a:spcPts val="0"/>
              </a:spcAft>
              <a:buNone/>
            </a:pPr>
            <a:r>
              <a:rPr lang="en-US" sz="1800" b="1" u="sng" dirty="0">
                <a:solidFill>
                  <a:schemeClr val="dk1"/>
                </a:solidFill>
              </a:rPr>
              <a:t>4.1 Findings</a:t>
            </a:r>
            <a:endParaRPr sz="1800" b="1" u="sng" dirty="0">
              <a:solidFill>
                <a:schemeClr val="dk1"/>
              </a:solidFill>
            </a:endParaRPr>
          </a:p>
          <a:p>
            <a:pPr marL="741363" lvl="0" indent="-285750" algn="l" rtl="0">
              <a:lnSpc>
                <a:spcPct val="115000"/>
              </a:lnSpc>
              <a:spcBef>
                <a:spcPts val="400"/>
              </a:spcBef>
              <a:spcAft>
                <a:spcPts val="0"/>
              </a:spcAft>
              <a:buClr>
                <a:schemeClr val="dk1"/>
              </a:buClr>
              <a:buSzPts val="1800"/>
              <a:buChar char="●"/>
            </a:pPr>
            <a:r>
              <a:rPr lang="en-US" sz="1800" b="0" dirty="0">
                <a:solidFill>
                  <a:schemeClr val="dk1"/>
                </a:solidFill>
              </a:rPr>
              <a:t>National Environmental Protection Agency (NEPA) Categorical Exclusion (</a:t>
            </a:r>
            <a:r>
              <a:rPr lang="en-US" sz="1800" b="0" dirty="0" err="1">
                <a:solidFill>
                  <a:schemeClr val="dk1"/>
                </a:solidFill>
              </a:rPr>
              <a:t>Cx</a:t>
            </a:r>
            <a:r>
              <a:rPr lang="en-US" sz="1800" b="0" dirty="0">
                <a:solidFill>
                  <a:schemeClr val="dk1"/>
                </a:solidFill>
              </a:rPr>
              <a:t>) was approved on January 23, 2017, and the project has not had any changes that required NEPA updates.</a:t>
            </a:r>
            <a:endParaRPr sz="1800" b="0" dirty="0">
              <a:solidFill>
                <a:schemeClr val="dk1"/>
              </a:solidFill>
            </a:endParaRPr>
          </a:p>
          <a:p>
            <a:pPr marL="741363" lvl="0" indent="-285750" algn="l" rtl="0">
              <a:lnSpc>
                <a:spcPct val="115000"/>
              </a:lnSpc>
              <a:spcBef>
                <a:spcPts val="0"/>
              </a:spcBef>
              <a:spcAft>
                <a:spcPts val="0"/>
              </a:spcAft>
              <a:buClr>
                <a:schemeClr val="dk1"/>
              </a:buClr>
              <a:buSzPts val="1800"/>
              <a:buChar char="●"/>
            </a:pPr>
            <a:r>
              <a:rPr lang="en-US" sz="1800" b="0" dirty="0">
                <a:solidFill>
                  <a:schemeClr val="dk1"/>
                </a:solidFill>
              </a:rPr>
              <a:t> Hazard Analysis Report (HAR) was completed and updated for CD-2/3, which included five Safety Evaluations and one Unreviewed Safety Issue Evaluation (USIE).</a:t>
            </a:r>
            <a:endParaRPr sz="1800" b="0" dirty="0">
              <a:solidFill>
                <a:schemeClr val="dk1"/>
              </a:solidFill>
            </a:endParaRPr>
          </a:p>
          <a:p>
            <a:pPr marL="741363" lvl="0" indent="-285750" algn="l" rtl="0">
              <a:lnSpc>
                <a:spcPct val="115000"/>
              </a:lnSpc>
              <a:spcBef>
                <a:spcPts val="0"/>
              </a:spcBef>
              <a:spcAft>
                <a:spcPts val="0"/>
              </a:spcAft>
              <a:buClr>
                <a:schemeClr val="dk1"/>
              </a:buClr>
              <a:buSzPts val="1800"/>
              <a:buChar char="●"/>
            </a:pPr>
            <a:r>
              <a:rPr lang="en-US" sz="1800" b="0" dirty="0">
                <a:solidFill>
                  <a:schemeClr val="dk1"/>
                </a:solidFill>
              </a:rPr>
              <a:t>A new USIE has been developed for the Ring-to-Target-Beam-Transport (RTBT) stub-out which will be incorporated into the operational Safety Analysis Document (SAD) and Accelerator Safety Envelope (ASE) document with the five safety evaluations and one USIE from the HAR.</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Construction Project Safety and Health Plan was completed in September 2019 and will remain in effect until RTBT construction and commissioning is complete.</a:t>
            </a:r>
            <a:endParaRPr sz="1800" b="0" dirty="0">
              <a:solidFill>
                <a:schemeClr val="dk1"/>
              </a:solidFill>
            </a:endParaRPr>
          </a:p>
          <a:p>
            <a:pPr marL="914400" lvl="0" indent="0" algn="l" rtl="0">
              <a:lnSpc>
                <a:spcPct val="115000"/>
              </a:lnSpc>
              <a:spcBef>
                <a:spcPts val="400"/>
              </a:spcBef>
              <a:spcAft>
                <a:spcPts val="0"/>
              </a:spcAft>
              <a:buNone/>
            </a:pPr>
            <a:endParaRPr sz="180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f05fcf829d_0_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59</a:t>
            </a:fld>
            <a:endParaRPr>
              <a:latin typeface="Times New Roman"/>
              <a:ea typeface="Times New Roman"/>
              <a:cs typeface="Times New Roman"/>
              <a:sym typeface="Times New Roman"/>
            </a:endParaRPr>
          </a:p>
        </p:txBody>
      </p:sp>
      <p:sp>
        <p:nvSpPr>
          <p:cNvPr id="180" name="Google Shape;180;gf05fcf829d_0_0"/>
          <p:cNvSpPr txBox="1">
            <a:spLocks noGrp="1"/>
          </p:cNvSpPr>
          <p:nvPr>
            <p:ph type="title"/>
          </p:nvPr>
        </p:nvSpPr>
        <p:spPr>
          <a:xfrm>
            <a:off x="2490550" y="123100"/>
            <a:ext cx="47895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dirty="0">
                <a:latin typeface="Times New Roman"/>
                <a:ea typeface="Times New Roman"/>
                <a:cs typeface="Times New Roman"/>
                <a:sym typeface="Times New Roman"/>
              </a:rPr>
              <a:t>4.  Environment, Safety and Health</a:t>
            </a:r>
            <a:br>
              <a:rPr lang="en-US" sz="2000" b="1" dirty="0">
                <a:latin typeface="Times New Roman"/>
                <a:ea typeface="Times New Roman"/>
                <a:cs typeface="Times New Roman"/>
                <a:sym typeface="Times New Roman"/>
              </a:rPr>
            </a:br>
            <a:r>
              <a:rPr lang="en-US" sz="1600" dirty="0">
                <a:latin typeface="Times New Roman"/>
                <a:ea typeface="Times New Roman"/>
                <a:cs typeface="Times New Roman"/>
                <a:sym typeface="Times New Roman"/>
              </a:rPr>
              <a:t>J. Fleming, PPPL / M. Fries, ANL / J. McGhee, ANL</a:t>
            </a:r>
            <a:endParaRPr sz="1600" dirty="0">
              <a:latin typeface="Times New Roman"/>
              <a:ea typeface="Times New Roman"/>
              <a:cs typeface="Times New Roman"/>
              <a:sym typeface="Times New Roman"/>
            </a:endParaRPr>
          </a:p>
          <a:p>
            <a:pPr marL="0" lvl="0" indent="0" algn="ctr" rtl="0">
              <a:spcBef>
                <a:spcPts val="0"/>
              </a:spcBef>
              <a:spcAft>
                <a:spcPts val="0"/>
              </a:spcAft>
              <a:buNone/>
            </a:pPr>
            <a:r>
              <a:rPr lang="en-US" sz="1800" dirty="0">
                <a:latin typeface="Times New Roman"/>
                <a:ea typeface="Times New Roman"/>
                <a:cs typeface="Times New Roman"/>
                <a:sym typeface="Times New Roman"/>
              </a:rPr>
              <a:t>Subcommittee 6</a:t>
            </a:r>
            <a:endParaRPr dirty="0"/>
          </a:p>
        </p:txBody>
      </p:sp>
      <p:sp>
        <p:nvSpPr>
          <p:cNvPr id="181" name="Google Shape;181;gf05fcf829d_0_0"/>
          <p:cNvSpPr/>
          <p:nvPr/>
        </p:nvSpPr>
        <p:spPr>
          <a:xfrm>
            <a:off x="276224" y="1056061"/>
            <a:ext cx="8648700" cy="5521500"/>
          </a:xfrm>
          <a:prstGeom prst="rect">
            <a:avLst/>
          </a:prstGeom>
          <a:noFill/>
          <a:ln w="9525" cap="flat" cmpd="sng">
            <a:solidFill>
              <a:srgbClr val="E6B8AF"/>
            </a:solidFill>
            <a:prstDash val="solid"/>
            <a:round/>
            <a:headEnd type="none" w="sm" len="sm"/>
            <a:tailEnd type="none" w="sm" len="sm"/>
          </a:ln>
        </p:spPr>
        <p:txBody>
          <a:bodyPr spcFirstLastPara="1" wrap="square" lIns="91425" tIns="45700" rIns="91425" bIns="45700" anchor="t" anchorCtr="0">
            <a:noAutofit/>
          </a:bodyPr>
          <a:lstStyle/>
          <a:p>
            <a:pPr marL="0" lvl="0" indent="0" algn="l" rtl="0">
              <a:lnSpc>
                <a:spcPct val="115000"/>
              </a:lnSpc>
              <a:spcBef>
                <a:spcPts val="400"/>
              </a:spcBef>
              <a:spcAft>
                <a:spcPts val="0"/>
              </a:spcAft>
              <a:buNone/>
            </a:pPr>
            <a:r>
              <a:rPr lang="en-US" sz="1800" b="1" dirty="0">
                <a:solidFill>
                  <a:schemeClr val="dk1"/>
                </a:solidFill>
              </a:rPr>
              <a:t>    </a:t>
            </a:r>
            <a:r>
              <a:rPr lang="en-US" sz="1800" b="1" u="sng" dirty="0">
                <a:solidFill>
                  <a:schemeClr val="dk1"/>
                </a:solidFill>
              </a:rPr>
              <a:t>4.1 Findings</a:t>
            </a:r>
            <a:endParaRPr sz="1800" u="sng" dirty="0">
              <a:solidFill>
                <a:schemeClr val="dk1"/>
              </a:solidFill>
            </a:endParaRPr>
          </a:p>
          <a:p>
            <a:pPr marL="801688" lvl="0" indent="-342900" algn="l" rtl="0">
              <a:lnSpc>
                <a:spcPct val="115000"/>
              </a:lnSpc>
              <a:spcBef>
                <a:spcPts val="400"/>
              </a:spcBef>
              <a:spcAft>
                <a:spcPts val="0"/>
              </a:spcAft>
              <a:buClr>
                <a:schemeClr val="dk1"/>
              </a:buClr>
              <a:buSzPts val="1800"/>
              <a:buChar char="●"/>
            </a:pPr>
            <a:r>
              <a:rPr lang="en-US" sz="1800" b="0" dirty="0">
                <a:solidFill>
                  <a:schemeClr val="dk1"/>
                </a:solidFill>
              </a:rPr>
              <a:t>COVID-19 protections and safety measures have been presented through the Oak Ridge National Laboratory (ORNL) Return To Normal On-site Operations (RTNOO) Playbook and COVID-19 Mapping Tool with requirements being flowed-down to lower-tiered subcontractors.</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Quality Assurance (QA) program continues to operate with full incorporation of QA processes from partner and supplier DOE facilities, respectively Jefferson National Laboratory (</a:t>
            </a:r>
            <a:r>
              <a:rPr lang="en-US" sz="1800" b="0" dirty="0" err="1">
                <a:solidFill>
                  <a:schemeClr val="dk1"/>
                </a:solidFill>
              </a:rPr>
              <a:t>JLab</a:t>
            </a:r>
            <a:r>
              <a:rPr lang="en-US" sz="1800" b="0" dirty="0">
                <a:solidFill>
                  <a:schemeClr val="dk1"/>
                </a:solidFill>
              </a:rPr>
              <a:t>) and Fermilab.</a:t>
            </a:r>
            <a:r>
              <a:rPr lang="en-US" sz="1700" b="0" dirty="0">
                <a:solidFill>
                  <a:schemeClr val="dk1"/>
                </a:solidFill>
              </a:rPr>
              <a:t> </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QA is involved in the procurement readiness reviews and does vendor qualification including site visits and surveillance.</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QA processes have identified 14 non-conformance reports (NCR) thus far and 11 NCR have been closed to date.</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QA has developed a computerized asset tracking database and is being utilized for the project activities.</a:t>
            </a:r>
            <a:r>
              <a:rPr lang="en-US" sz="1800" b="0" dirty="0">
                <a:solidFill>
                  <a:schemeClr val="dk1"/>
                </a:solidFill>
                <a:highlight>
                  <a:srgbClr val="F4CCCC"/>
                </a:highlight>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 </a:t>
            </a:r>
            <a:endParaRPr sz="1800" b="0" dirty="0">
              <a:solidFill>
                <a:schemeClr val="dk1"/>
              </a:solidFill>
              <a:highlight>
                <a:srgbClr val="F4CCCC"/>
              </a:highligh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External Readiness Review (ERR) or Accelerator Readiness Reviews (ARR) are required to be performed and approved as part of the transition to operations plan.</a:t>
            </a:r>
            <a:endParaRPr sz="1800" b="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6</a:t>
            </a:fld>
            <a:endParaRPr lang="en-US" dirty="0"/>
          </a:p>
        </p:txBody>
      </p:sp>
      <p:sp>
        <p:nvSpPr>
          <p:cNvPr id="3" name="Rectangle 2"/>
          <p:cNvSpPr/>
          <p:nvPr/>
        </p:nvSpPr>
        <p:spPr>
          <a:xfrm>
            <a:off x="429457" y="1220299"/>
            <a:ext cx="8261060" cy="4573560"/>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Findings</a:t>
            </a:r>
          </a:p>
          <a:p>
            <a:pPr marL="171450" indent="-171450" algn="l" eaLnBrk="1" hangingPunct="1">
              <a:spcBef>
                <a:spcPct val="20000"/>
              </a:spcBef>
              <a:buFont typeface="Arial" panose="020B0604020202020204" pitchFamily="34" charset="0"/>
              <a:buChar char="•"/>
            </a:pPr>
            <a:endParaRPr lang="en-US" sz="800" dirty="0">
              <a:solidFill>
                <a:srgbClr val="000000"/>
              </a:solidFill>
              <a:latin typeface="Times New Roman" pitchFamily="18" charset="0"/>
              <a:cs typeface="Times New Roman" pitchFamily="18" charset="0"/>
            </a:endParaRP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Detailed cavity status is as follows: All 32 RI cavities have been received. Of these, 21 have been successfully tested bare. Eighteen of 21 have been jacketed and of the jacketed cavities, 11 have been qualified for assembly into </a:t>
            </a:r>
            <a:r>
              <a:rPr lang="en-US" sz="2000" b="0" dirty="0" err="1">
                <a:solidFill>
                  <a:srgbClr val="000000"/>
                </a:solidFill>
                <a:latin typeface="Times New Roman" pitchFamily="18" charset="0"/>
                <a:cs typeface="Times New Roman" pitchFamily="18" charset="0"/>
              </a:rPr>
              <a:t>cryomodule</a:t>
            </a:r>
            <a:r>
              <a:rPr lang="en-US" sz="2000" b="0" dirty="0">
                <a:solidFill>
                  <a:srgbClr val="000000"/>
                </a:solidFill>
                <a:latin typeface="Times New Roman" pitchFamily="18" charset="0"/>
                <a:cs typeface="Times New Roman" pitchFamily="18" charset="0"/>
              </a:rPr>
              <a:t> strings. Eight of the 11 jacketed cavities are now assembled in strings “1” and “2”, but those strings are not yet inserted into </a:t>
            </a:r>
            <a:r>
              <a:rPr lang="en-US" sz="2000" b="0" dirty="0" err="1">
                <a:solidFill>
                  <a:srgbClr val="000000"/>
                </a:solidFill>
                <a:latin typeface="Times New Roman" pitchFamily="18" charset="0"/>
                <a:cs typeface="Times New Roman" pitchFamily="18" charset="0"/>
              </a:rPr>
              <a:t>cryomodules</a:t>
            </a:r>
            <a:r>
              <a:rPr lang="en-US" sz="2000" b="0" dirty="0">
                <a:solidFill>
                  <a:srgbClr val="000000"/>
                </a:solidFill>
                <a:latin typeface="Times New Roman" pitchFamily="18" charset="0"/>
                <a:cs typeface="Times New Roman" pitchFamily="18" charset="0"/>
              </a:rPr>
              <a:t>.  An ongoing high priority effort at </a:t>
            </a:r>
            <a:r>
              <a:rPr lang="en-US" sz="2000" b="0" dirty="0" err="1">
                <a:solidFill>
                  <a:srgbClr val="000000"/>
                </a:solidFill>
                <a:latin typeface="Times New Roman" pitchFamily="18" charset="0"/>
                <a:cs typeface="Times New Roman" pitchFamily="18" charset="0"/>
              </a:rPr>
              <a:t>JLab</a:t>
            </a:r>
            <a:r>
              <a:rPr lang="en-US" sz="2000" b="0" dirty="0">
                <a:solidFill>
                  <a:srgbClr val="000000"/>
                </a:solidFill>
                <a:latin typeface="Times New Roman" pitchFamily="18" charset="0"/>
                <a:cs typeface="Times New Roman" pitchFamily="18" charset="0"/>
              </a:rPr>
              <a:t> is the cleaning and testing jacketed cavities for remaining string assemblies. </a:t>
            </a: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rate of bare and tanked cavity cleaning and testing at </a:t>
            </a:r>
            <a:r>
              <a:rPr lang="en-US" sz="2000" b="0" dirty="0" err="1">
                <a:solidFill>
                  <a:srgbClr val="000000"/>
                </a:solidFill>
                <a:latin typeface="Times New Roman" pitchFamily="18" charset="0"/>
                <a:cs typeface="Times New Roman" pitchFamily="18" charset="0"/>
              </a:rPr>
              <a:t>JLab</a:t>
            </a:r>
            <a:r>
              <a:rPr lang="en-US" sz="2000" b="0" dirty="0">
                <a:solidFill>
                  <a:srgbClr val="000000"/>
                </a:solidFill>
                <a:latin typeface="Times New Roman" pitchFamily="18" charset="0"/>
                <a:cs typeface="Times New Roman" pitchFamily="18" charset="0"/>
              </a:rPr>
              <a:t> has been higher than planned due to more field emission on RI received cavities than planned</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342900" indent="-34290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 total of 18 out of 32 couplers have been delivered from the SNS to </a:t>
            </a:r>
            <a:r>
              <a:rPr lang="en-US" sz="2000" b="0" dirty="0" err="1">
                <a:solidFill>
                  <a:srgbClr val="000000"/>
                </a:solidFill>
                <a:latin typeface="Times New Roman" pitchFamily="18" charset="0"/>
                <a:cs typeface="Times New Roman" pitchFamily="18" charset="0"/>
              </a:rPr>
              <a:t>JLab</a:t>
            </a:r>
            <a:r>
              <a:rPr lang="en-US" sz="2000" b="0" dirty="0">
                <a:solidFill>
                  <a:srgbClr val="000000"/>
                </a:solidFill>
                <a:latin typeface="Times New Roman" pitchFamily="18" charset="0"/>
                <a:cs typeface="Times New Roman" pitchFamily="18" charset="0"/>
              </a:rPr>
              <a:t>. Six more will be delivered before the end of September 2021</a:t>
            </a: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510760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gf05fcf829d_1_13"/>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60</a:t>
            </a:fld>
            <a:endParaRPr>
              <a:latin typeface="Times New Roman"/>
              <a:ea typeface="Times New Roman"/>
              <a:cs typeface="Times New Roman"/>
              <a:sym typeface="Times New Roman"/>
            </a:endParaRPr>
          </a:p>
        </p:txBody>
      </p:sp>
      <p:sp>
        <p:nvSpPr>
          <p:cNvPr id="187" name="Google Shape;187;gf05fcf829d_1_13"/>
          <p:cNvSpPr txBox="1">
            <a:spLocks noGrp="1"/>
          </p:cNvSpPr>
          <p:nvPr>
            <p:ph type="title"/>
          </p:nvPr>
        </p:nvSpPr>
        <p:spPr>
          <a:xfrm>
            <a:off x="2490550" y="123100"/>
            <a:ext cx="47895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188" name="Google Shape;188;gf05fcf829d_1_13"/>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230188" lvl="0" algn="l" rtl="0">
              <a:lnSpc>
                <a:spcPct val="115000"/>
              </a:lnSpc>
              <a:spcBef>
                <a:spcPts val="400"/>
              </a:spcBef>
              <a:spcAft>
                <a:spcPts val="0"/>
              </a:spcAft>
              <a:buNone/>
            </a:pPr>
            <a:r>
              <a:rPr lang="en-US" sz="1800" b="1" u="sng" dirty="0">
                <a:solidFill>
                  <a:schemeClr val="dk1"/>
                </a:solidFill>
              </a:rPr>
              <a:t>4.2 Comments</a:t>
            </a:r>
            <a:endParaRPr sz="1800" b="1" u="sng" dirty="0">
              <a:solidFill>
                <a:schemeClr val="dk1"/>
              </a:solidFill>
            </a:endParaRPr>
          </a:p>
          <a:p>
            <a:pPr marL="801688" lvl="0" indent="-342900" algn="l" rtl="0">
              <a:lnSpc>
                <a:spcPct val="115000"/>
              </a:lnSpc>
              <a:spcBef>
                <a:spcPts val="400"/>
              </a:spcBef>
              <a:spcAft>
                <a:spcPts val="0"/>
              </a:spcAft>
              <a:buClr>
                <a:schemeClr val="dk1"/>
              </a:buClr>
              <a:buSzPts val="1800"/>
              <a:buChar char="●"/>
            </a:pPr>
            <a:r>
              <a:rPr lang="en-US" sz="1800" b="0" dirty="0">
                <a:solidFill>
                  <a:schemeClr val="dk1"/>
                </a:solidFill>
              </a:rPr>
              <a:t>ES&amp;H Subcommittee would like to thank the project team for their assistance in providing responses to a myriad of queries and support documentation provided throughout this review.</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Integrated Safety Management is well established in the project and is being flowed-down to lower, tiered subcontractors through the ORNL Chestnut Ridge Project Safety and Health Plan.</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ESH&amp;Q personnel are well experienced and integrated into the project to provide support for project document reviews and field inspections.</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Project has completed the construction of Klystron Gallery and RATS building with 60,000 man-hours without any recordable injuries, which is commendable.</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Construction oversight and safety is well managed with the hire of a full-time Construction Field Representative that has safety experience and still utilizing the ORNL Safety Services Representative at 40% time for construction oversight and safety review.</a:t>
            </a:r>
            <a:endParaRPr sz="1800" b="0" dirty="0">
              <a:solidFill>
                <a:schemeClr val="dk1"/>
              </a:solidFill>
            </a:endParaRPr>
          </a:p>
          <a:p>
            <a:pPr marL="914400" lvl="0" indent="0" algn="l" rtl="0">
              <a:lnSpc>
                <a:spcPct val="115000"/>
              </a:lnSpc>
              <a:spcBef>
                <a:spcPts val="400"/>
              </a:spcBef>
              <a:spcAft>
                <a:spcPts val="0"/>
              </a:spcAft>
              <a:buNone/>
            </a:pPr>
            <a:endParaRPr sz="180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gf031060ce6_0_8"/>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61</a:t>
            </a:fld>
            <a:endParaRPr>
              <a:latin typeface="Times New Roman"/>
              <a:ea typeface="Times New Roman"/>
              <a:cs typeface="Times New Roman"/>
              <a:sym typeface="Times New Roman"/>
            </a:endParaRPr>
          </a:p>
        </p:txBody>
      </p:sp>
      <p:sp>
        <p:nvSpPr>
          <p:cNvPr id="194" name="Google Shape;194;gf031060ce6_0_8"/>
          <p:cNvSpPr txBox="1">
            <a:spLocks noGrp="1"/>
          </p:cNvSpPr>
          <p:nvPr>
            <p:ph type="title"/>
          </p:nvPr>
        </p:nvSpPr>
        <p:spPr>
          <a:xfrm>
            <a:off x="2525713" y="112478"/>
            <a:ext cx="46164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195" name="Google Shape;195;gf031060ce6_0_8"/>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230188" lvl="0" indent="-1588" algn="l" rtl="0">
              <a:lnSpc>
                <a:spcPct val="115000"/>
              </a:lnSpc>
              <a:spcBef>
                <a:spcPts val="400"/>
              </a:spcBef>
              <a:spcAft>
                <a:spcPts val="0"/>
              </a:spcAft>
              <a:buNone/>
            </a:pPr>
            <a:r>
              <a:rPr lang="en-US" sz="1800" b="1" u="sng" dirty="0">
                <a:solidFill>
                  <a:schemeClr val="dk1"/>
                </a:solidFill>
              </a:rPr>
              <a:t>4.2 Comments</a:t>
            </a:r>
            <a:endParaRPr sz="1800" u="sng" dirty="0">
              <a:solidFill>
                <a:schemeClr val="dk1"/>
              </a:solidFill>
            </a:endParaRPr>
          </a:p>
          <a:p>
            <a:pPr marL="801688" lvl="0" indent="-342900" algn="l" rtl="0">
              <a:lnSpc>
                <a:spcPct val="115000"/>
              </a:lnSpc>
              <a:spcBef>
                <a:spcPts val="400"/>
              </a:spcBef>
              <a:spcAft>
                <a:spcPts val="0"/>
              </a:spcAft>
              <a:buClr>
                <a:schemeClr val="dk1"/>
              </a:buClr>
              <a:buSzPts val="1800"/>
              <a:buChar char="●"/>
            </a:pPr>
            <a:r>
              <a:rPr lang="en-US" sz="1800" b="0" dirty="0">
                <a:solidFill>
                  <a:schemeClr val="dk1"/>
                </a:solidFill>
              </a:rPr>
              <a:t>ORNL has implemented robust, COVID-19 precautions and safety measures through the ORNL RTNOO Playbook and COVID-19 Mapping tool with density monitoring, testing and vaccinations (85%), which have been flowed-down to lower, tiered subcontractors and this is a tremendous accomplishment.</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USI process is being utilized throughout the project as the designs have been finalized with the majority of the USI’s incorporated directly to the HAR.  The additional scope of the RTBT stub and any future USI’s will be incorporated directly into SAD revisions.</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endParaRPr>
          </a:p>
          <a:p>
            <a:pPr marL="801688" lvl="0" indent="-336550" algn="l" rtl="0">
              <a:lnSpc>
                <a:spcPct val="115000"/>
              </a:lnSpc>
              <a:spcBef>
                <a:spcPts val="0"/>
              </a:spcBef>
              <a:spcAft>
                <a:spcPts val="0"/>
              </a:spcAft>
              <a:buClr>
                <a:schemeClr val="dk1"/>
              </a:buClr>
              <a:buSzPts val="1700"/>
              <a:buFont typeface="Calibri"/>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The project has a stepped schedule for revision of the SAD and ASE with the first revision scheduled for 2022 to encompass the addition of the beam current limiting system, then at the long shut down to incorporate the balance of the changes involved with Proton Power Unit (PPU).</a:t>
            </a:r>
            <a:r>
              <a:rPr lang="en-US" sz="1800" b="0" dirty="0">
                <a:solidFill>
                  <a:schemeClr val="dk1"/>
                </a:solidFill>
              </a:rPr>
              <a:t> </a:t>
            </a:r>
            <a:r>
              <a:rPr lang="en-US" sz="1700" b="0" dirty="0">
                <a:solidFill>
                  <a:schemeClr val="dk1"/>
                </a:solidFill>
                <a:latin typeface="Calibri"/>
                <a:ea typeface="Calibri"/>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 </a:t>
            </a:r>
          </a:p>
          <a:p>
            <a:pPr marL="801688" lvl="0" indent="-336550" algn="l" rtl="0">
              <a:lnSpc>
                <a:spcPct val="115000"/>
              </a:lnSpc>
              <a:spcBef>
                <a:spcPts val="0"/>
              </a:spcBef>
              <a:spcAft>
                <a:spcPts val="0"/>
              </a:spcAft>
              <a:buClr>
                <a:schemeClr val="dk1"/>
              </a:buClr>
              <a:buSzPts val="1700"/>
              <a:buFont typeface="Calibri"/>
              <a:buChar char="●"/>
            </a:pPr>
            <a:r>
              <a:rPr lang="en-US" sz="1800" b="0" dirty="0">
                <a:solidFill>
                  <a:schemeClr val="dk1"/>
                </a:solidFill>
                <a:latin typeface="+mj-lt"/>
                <a:cs typeface="Times New Roman" panose="02020603050405020304" pitchFamily="18"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The project has an optimistic view of timing between an Internal Readiness Review and Accelerator Readiness Review in order to resolve any comments resulting from the Internal Readiness Review. </a:t>
            </a:r>
            <a:r>
              <a:rPr lang="en-US" sz="1700" b="0" dirty="0">
                <a:solidFill>
                  <a:schemeClr val="dk1"/>
                </a:solidFill>
                <a:latin typeface="+mj-lt"/>
                <a:cs typeface="Calibri"/>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 </a:t>
            </a:r>
            <a:endParaRPr sz="1800" b="0" dirty="0">
              <a:solidFill>
                <a:schemeClr val="dk1"/>
              </a:solidFill>
              <a:latin typeface="+mj-lt"/>
            </a:endParaRPr>
          </a:p>
          <a:p>
            <a:pPr marL="914400" lvl="0" indent="0" algn="l" rtl="0">
              <a:lnSpc>
                <a:spcPct val="115000"/>
              </a:lnSpc>
              <a:spcBef>
                <a:spcPts val="400"/>
              </a:spcBef>
              <a:spcAft>
                <a:spcPts val="0"/>
              </a:spcAft>
              <a:buNone/>
            </a:pPr>
            <a:endParaRPr sz="1800" dirty="0">
              <a:solidFill>
                <a:schemeClr val="dk1"/>
              </a:solidFill>
            </a:endParaRPr>
          </a:p>
          <a:p>
            <a:pPr marL="914400" lvl="0" indent="0" algn="l" rtl="0">
              <a:lnSpc>
                <a:spcPct val="115000"/>
              </a:lnSpc>
              <a:spcBef>
                <a:spcPts val="400"/>
              </a:spcBef>
              <a:spcAft>
                <a:spcPts val="0"/>
              </a:spcAft>
              <a:buNone/>
            </a:pPr>
            <a:endParaRPr sz="1800" dirty="0">
              <a:solidFill>
                <a:schemeClr val="dk1"/>
              </a:solidFill>
            </a:endParaRPr>
          </a:p>
          <a:p>
            <a:pPr marL="914400" lvl="0" indent="0" algn="l" rtl="0">
              <a:lnSpc>
                <a:spcPct val="115000"/>
              </a:lnSpc>
              <a:spcBef>
                <a:spcPts val="400"/>
              </a:spcBef>
              <a:spcAft>
                <a:spcPts val="0"/>
              </a:spcAft>
              <a:buNone/>
            </a:pPr>
            <a:endParaRPr sz="1800" b="1" dirty="0">
              <a:latin typeface="Times New Roman"/>
              <a:ea typeface="Times New Roman"/>
              <a:cs typeface="Times New Roman"/>
              <a:sym typeface="Times New Roman"/>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f05fcf829d_0_12"/>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62</a:t>
            </a:fld>
            <a:endParaRPr>
              <a:latin typeface="Times New Roman"/>
              <a:ea typeface="Times New Roman"/>
              <a:cs typeface="Times New Roman"/>
              <a:sym typeface="Times New Roman"/>
            </a:endParaRPr>
          </a:p>
        </p:txBody>
      </p:sp>
      <p:sp>
        <p:nvSpPr>
          <p:cNvPr id="201" name="Google Shape;201;gf05fcf829d_0_12"/>
          <p:cNvSpPr txBox="1">
            <a:spLocks noGrp="1"/>
          </p:cNvSpPr>
          <p:nvPr>
            <p:ph type="title"/>
          </p:nvPr>
        </p:nvSpPr>
        <p:spPr>
          <a:xfrm>
            <a:off x="2525713" y="112478"/>
            <a:ext cx="46164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202" name="Google Shape;202;gf05fcf829d_0_12"/>
          <p:cNvSpPr/>
          <p:nvPr/>
        </p:nvSpPr>
        <p:spPr>
          <a:xfrm>
            <a:off x="247649" y="1098386"/>
            <a:ext cx="8648700" cy="5521500"/>
          </a:xfrm>
          <a:prstGeom prst="rect">
            <a:avLst/>
          </a:prstGeom>
          <a:noFill/>
          <a:ln>
            <a:noFill/>
          </a:ln>
        </p:spPr>
        <p:txBody>
          <a:bodyPr spcFirstLastPara="1" wrap="square" lIns="91425" tIns="45700" rIns="91425" bIns="45700" anchor="t" anchorCtr="0">
            <a:noAutofit/>
          </a:bodyPr>
          <a:lstStyle/>
          <a:p>
            <a:pPr lvl="0" indent="285750" algn="l" rtl="0">
              <a:lnSpc>
                <a:spcPct val="115000"/>
              </a:lnSpc>
              <a:spcBef>
                <a:spcPts val="400"/>
              </a:spcBef>
              <a:spcAft>
                <a:spcPts val="0"/>
              </a:spcAft>
              <a:buNone/>
            </a:pPr>
            <a:r>
              <a:rPr lang="en-US" sz="1800" b="1" u="sng" dirty="0">
                <a:solidFill>
                  <a:schemeClr val="dk1"/>
                </a:solidFill>
              </a:rPr>
              <a:t>4.2 Comments</a:t>
            </a:r>
            <a:endParaRPr sz="1800" b="1" u="sng" dirty="0">
              <a:solidFill>
                <a:schemeClr val="dk1"/>
              </a:solidFill>
            </a:endParaRPr>
          </a:p>
          <a:p>
            <a:pPr marL="741363" lvl="0" indent="-336550" algn="l" rtl="0">
              <a:lnSpc>
                <a:spcPct val="115000"/>
              </a:lnSpc>
              <a:spcBef>
                <a:spcPts val="400"/>
              </a:spcBef>
              <a:spcAft>
                <a:spcPts val="0"/>
              </a:spcAft>
              <a:buClr>
                <a:schemeClr val="dk1"/>
              </a:buClr>
              <a:buSzPts val="17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Spallation Neutron Source</a:t>
            </a:r>
            <a:r>
              <a:rPr lang="en-US" sz="1800" b="0" dirty="0">
                <a:solidFill>
                  <a:schemeClr val="dk1"/>
                </a:solidFill>
              </a:rPr>
              <a:t> (SNS) facility</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 will develop a detailed, As Low As Reasonably Achievable (ALARA) plan to be set in place for Injection Region Magnet Installation</a:t>
            </a:r>
            <a:r>
              <a:rPr lang="en-US" sz="1800" b="0" dirty="0">
                <a:solidFill>
                  <a:schemeClr val="dk1"/>
                </a:solidFill>
              </a:rPr>
              <a:t> based on ORNL Standards Based Management Systems (SBMS).</a:t>
            </a:r>
            <a:endParaRPr sz="17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P</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roject recognizes and is planning for high radiation activation component removal and replacement</a:t>
            </a:r>
            <a:r>
              <a:rPr lang="en-US" sz="1800" b="0" dirty="0">
                <a:solidFill>
                  <a:schemeClr val="dk1"/>
                </a:solidFill>
              </a:rPr>
              <a:t> which i</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ncludes removal of higher activation magnets and replacing them using the SBMS processes to assure ALARA is achieved. </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Hydrogen filling station has been reviewed by the fire safety group at ORNL and electrical installations in the area will be compliant to Class 1 Division 2, group B, also to IP65 or better.</a:t>
            </a:r>
            <a:endParaRPr sz="19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Project has completed a thorough Oxygen Deficiency Hazard (ODH) analysis that encompasses the additional PPU cryomodules using conservative factors in the analysis. A review of the location of the monitors shows thoughtful placement for effective coverage. </a:t>
            </a:r>
            <a:endParaRPr sz="1800" b="0" dirty="0">
              <a:solidFill>
                <a:schemeClr val="dk1"/>
              </a:solidFill>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f05fcf829d_0_30"/>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63</a:t>
            </a:fld>
            <a:endParaRPr>
              <a:latin typeface="Times New Roman"/>
              <a:ea typeface="Times New Roman"/>
              <a:cs typeface="Times New Roman"/>
              <a:sym typeface="Times New Roman"/>
            </a:endParaRPr>
          </a:p>
        </p:txBody>
      </p:sp>
      <p:sp>
        <p:nvSpPr>
          <p:cNvPr id="208" name="Google Shape;208;gf05fcf829d_0_30"/>
          <p:cNvSpPr txBox="1">
            <a:spLocks noGrp="1"/>
          </p:cNvSpPr>
          <p:nvPr>
            <p:ph type="title"/>
          </p:nvPr>
        </p:nvSpPr>
        <p:spPr>
          <a:xfrm>
            <a:off x="2525713" y="112478"/>
            <a:ext cx="46164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209" name="Google Shape;209;gf05fcf829d_0_30"/>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285750" lvl="0" algn="l" rtl="0">
              <a:lnSpc>
                <a:spcPct val="115000"/>
              </a:lnSpc>
              <a:spcBef>
                <a:spcPts val="400"/>
              </a:spcBef>
              <a:spcAft>
                <a:spcPts val="0"/>
              </a:spcAft>
              <a:buNone/>
            </a:pPr>
            <a:r>
              <a:rPr lang="en-US" sz="1800" b="1" u="sng" dirty="0">
                <a:solidFill>
                  <a:schemeClr val="dk1"/>
                </a:solidFill>
              </a:rPr>
              <a:t>4.2 Comments</a:t>
            </a:r>
            <a:endParaRPr sz="1800" b="1" u="sng" dirty="0">
              <a:solidFill>
                <a:schemeClr val="dk1"/>
              </a:solidFill>
            </a:endParaRPr>
          </a:p>
          <a:p>
            <a:pPr marL="801688" lvl="0" indent="-342900" algn="l" rtl="0">
              <a:lnSpc>
                <a:spcPct val="115000"/>
              </a:lnSpc>
              <a:spcBef>
                <a:spcPts val="40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Klystron gallery construction included air filtration that meets the American Society of Heating and Air-Conditioning (ASHRAE) guidance for pandemic controls.</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The project QA program has been operating well throughout the project and gets involved at the design phase with the development of the Acceptance Criteria List (ACL) using the graded approach early in the process.</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Grading for the RTBT stub is at a higher QA grade with ACL’s and vendor deliverables being developed.  Any NCR’s that are resulting from this part of the project will require PPU approval</a:t>
            </a:r>
            <a:r>
              <a:rPr lang="en-US" sz="1800" b="0" dirty="0">
                <a:solidFill>
                  <a:schemeClr val="dk1"/>
                </a:solidFill>
              </a:rPr>
              <a:t>.</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rPr>
              <a:t>The project has vendor submittal forms that are used for tracking that feeds into a vendor performance database used along with a fabrication tracking database, which is a great method for reviewing vendor quality assurance.</a:t>
            </a:r>
            <a:endParaRPr sz="1800" b="0" dirty="0">
              <a:solidFill>
                <a:schemeClr val="dk1"/>
              </a:solidFill>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Fermilab work is managed through an MPO agreement with their QA program reviewed and accepted for fabrication activities. PPU QA is involved in the weekly Fermilab meetings to ensure good coordination is being maintained. </a:t>
            </a:r>
            <a:endParaRPr sz="1800" b="0" dirty="0">
              <a:solidFill>
                <a:schemeClr val="dk1"/>
              </a:solidFill>
            </a:endParaRPr>
          </a:p>
          <a:p>
            <a:pPr marL="0" lvl="0" indent="0" algn="l" rtl="0">
              <a:lnSpc>
                <a:spcPct val="115000"/>
              </a:lnSpc>
              <a:spcBef>
                <a:spcPts val="400"/>
              </a:spcBef>
              <a:spcAft>
                <a:spcPts val="0"/>
              </a:spcAft>
              <a:buNone/>
            </a:pPr>
            <a:endParaRPr sz="1800" dirty="0">
              <a:solidFill>
                <a:schemeClr val="dk1"/>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gf05fcf829d_0_18"/>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64</a:t>
            </a:fld>
            <a:endParaRPr>
              <a:latin typeface="Times New Roman"/>
              <a:ea typeface="Times New Roman"/>
              <a:cs typeface="Times New Roman"/>
              <a:sym typeface="Times New Roman"/>
            </a:endParaRPr>
          </a:p>
        </p:txBody>
      </p:sp>
      <p:sp>
        <p:nvSpPr>
          <p:cNvPr id="215" name="Google Shape;215;gf05fcf829d_0_18"/>
          <p:cNvSpPr txBox="1">
            <a:spLocks noGrp="1"/>
          </p:cNvSpPr>
          <p:nvPr>
            <p:ph type="title"/>
          </p:nvPr>
        </p:nvSpPr>
        <p:spPr>
          <a:xfrm>
            <a:off x="2525713" y="112478"/>
            <a:ext cx="46164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216" name="Google Shape;216;gf05fcf829d_0_18"/>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342900" lvl="0" indent="-1588" algn="l" rtl="0">
              <a:lnSpc>
                <a:spcPct val="115000"/>
              </a:lnSpc>
              <a:spcBef>
                <a:spcPts val="400"/>
              </a:spcBef>
              <a:spcAft>
                <a:spcPts val="0"/>
              </a:spcAft>
              <a:buNone/>
            </a:pPr>
            <a:r>
              <a:rPr lang="en-US" sz="1800" b="1" u="sng" dirty="0">
                <a:solidFill>
                  <a:schemeClr val="dk1"/>
                </a:solidFill>
              </a:rPr>
              <a:t>4.2 Comments</a:t>
            </a:r>
            <a:endParaRPr sz="1800" u="sng"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endParaRPr>
          </a:p>
          <a:p>
            <a:pPr marL="801688" lvl="0" indent="-342900" algn="l" rtl="0">
              <a:lnSpc>
                <a:spcPct val="115000"/>
              </a:lnSpc>
              <a:spcBef>
                <a:spcPts val="40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rPr>
              <a:t>There is good communication between Jefferson Lab (JLAB) QA and SNS QA.</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JLab’s</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 Supplemental QA Plan (SQAP) that is in place between </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JLab</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 and SNS is a notable practice that clearly identifies processes and responsibilities for joint execution of the QA programs. </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endParaRPr>
          </a:p>
          <a:p>
            <a:pPr marL="801688" lvl="0" indent="-342900" algn="l" rtl="0">
              <a:lnSpc>
                <a:spcPct val="115000"/>
              </a:lnSpc>
              <a:spcBef>
                <a:spcPts val="0"/>
              </a:spcBef>
              <a:spcAft>
                <a:spcPts val="0"/>
              </a:spcAft>
              <a:buClr>
                <a:schemeClr val="dk1"/>
              </a:buClr>
              <a:buSzPts val="1800"/>
              <a:buChar char="●"/>
            </a:pPr>
            <a:r>
              <a:rPr lang="en-US" sz="1800" b="0" dirty="0" err="1">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JLab</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 QA coordination has been very successful and directly addressed the shipping issues from the past to resolve them. </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3"/>
                  </a:ext>
                </a:extLst>
              </a:rPr>
              <a:t>The standard and non-standard processes are well developed and give consideration to the importance for both, JLAB and SNS,  involvement in NCR resolutions.</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4"/>
                </a:ext>
              </a:extLs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5"/>
                  </a:ext>
                </a:extLst>
              </a:rPr>
              <a:t>JLab’s</a:t>
            </a: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5"/>
                  </a:ext>
                </a:extLst>
              </a:rPr>
              <a:t> data collection allows them to analyze data to review performance and NCR’s for QA focusing. </a:t>
            </a:r>
            <a:endParaRPr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6"/>
                </a:ext>
              </a:extLst>
            </a:endParaRPr>
          </a:p>
          <a:p>
            <a:pPr marL="801688" lvl="0" indent="-342900" algn="l" rtl="0">
              <a:lnSpc>
                <a:spcPct val="115000"/>
              </a:lnSpc>
              <a:spcBef>
                <a:spcPts val="0"/>
              </a:spcBef>
              <a:spcAft>
                <a:spcPts val="0"/>
              </a:spcAft>
              <a:buClr>
                <a:schemeClr val="dk1"/>
              </a:buClr>
              <a:buSzPts val="1800"/>
              <a:buChar char="●"/>
            </a:pPr>
            <a:r>
              <a:rPr lang="en-US" sz="1800" b="0" dirty="0">
                <a:solidFill>
                  <a:schemeClr val="dk1"/>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7"/>
                  </a:ext>
                </a:extLst>
              </a:rPr>
              <a:t>The SQAP includes a lessons learned process with examples provided on the process outcomes using a lessons learned, and lessons applied process, which is a best practice.</a:t>
            </a:r>
            <a:endParaRPr sz="1800" b="0" dirty="0">
              <a:solidFill>
                <a:schemeClr val="dk1"/>
              </a:solidFill>
            </a:endParaRPr>
          </a:p>
          <a:p>
            <a:pPr marL="457200" lvl="0" indent="0" algn="l" rtl="0">
              <a:lnSpc>
                <a:spcPct val="115000"/>
              </a:lnSpc>
              <a:spcBef>
                <a:spcPts val="400"/>
              </a:spcBef>
              <a:spcAft>
                <a:spcPts val="0"/>
              </a:spcAft>
              <a:buNone/>
            </a:pPr>
            <a:endParaRPr sz="1800" b="1" dirty="0">
              <a:solidFill>
                <a:schemeClr val="dk1"/>
              </a:solidFill>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f05fcf829d_0_24"/>
          <p:cNvSpPr txBox="1">
            <a:spLocks noGrp="1"/>
          </p:cNvSpPr>
          <p:nvPr>
            <p:ph type="sldNum" idx="12"/>
          </p:nvPr>
        </p:nvSpPr>
        <p:spPr>
          <a:xfrm>
            <a:off x="8766175" y="6619875"/>
            <a:ext cx="377825" cy="238125"/>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0" marR="0" lvl="0"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Font typeface="Arial"/>
              <a:buNone/>
              <a:defRPr sz="1000" b="1"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smtClean="0"/>
              <a:pPr marL="0" lvl="0" indent="0" algn="r" rtl="0">
                <a:spcBef>
                  <a:spcPts val="0"/>
                </a:spcBef>
                <a:spcAft>
                  <a:spcPts val="0"/>
                </a:spcAft>
                <a:buNone/>
              </a:pPr>
              <a:t>65</a:t>
            </a:fld>
            <a:endParaRPr>
              <a:latin typeface="Times New Roman"/>
              <a:ea typeface="Times New Roman"/>
              <a:cs typeface="Times New Roman"/>
              <a:sym typeface="Times New Roman"/>
            </a:endParaRPr>
          </a:p>
        </p:txBody>
      </p:sp>
      <p:sp>
        <p:nvSpPr>
          <p:cNvPr id="222" name="Google Shape;222;gf05fcf829d_0_24"/>
          <p:cNvSpPr txBox="1">
            <a:spLocks noGrp="1"/>
          </p:cNvSpPr>
          <p:nvPr>
            <p:ph type="title"/>
          </p:nvPr>
        </p:nvSpPr>
        <p:spPr>
          <a:xfrm>
            <a:off x="2525713" y="112478"/>
            <a:ext cx="4616400" cy="83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2000" b="1">
                <a:latin typeface="Times New Roman"/>
                <a:ea typeface="Times New Roman"/>
                <a:cs typeface="Times New Roman"/>
                <a:sym typeface="Times New Roman"/>
              </a:rPr>
              <a:t>4.  Environment, Safety and Health</a:t>
            </a:r>
            <a:br>
              <a:rPr lang="en-US" sz="2000" b="1">
                <a:latin typeface="Times New Roman"/>
                <a:ea typeface="Times New Roman"/>
                <a:cs typeface="Times New Roman"/>
                <a:sym typeface="Times New Roman"/>
              </a:rPr>
            </a:br>
            <a:r>
              <a:rPr lang="en-US" sz="1600">
                <a:latin typeface="Times New Roman"/>
                <a:ea typeface="Times New Roman"/>
                <a:cs typeface="Times New Roman"/>
                <a:sym typeface="Times New Roman"/>
              </a:rPr>
              <a:t>J. Fleming, PPPL / M. Fries, ANL / J. McGhee, ANL</a:t>
            </a:r>
            <a:endParaRPr sz="1600">
              <a:latin typeface="Times New Roman"/>
              <a:ea typeface="Times New Roman"/>
              <a:cs typeface="Times New Roman"/>
              <a:sym typeface="Times New Roman"/>
            </a:endParaRPr>
          </a:p>
          <a:p>
            <a:pPr marL="0" lvl="0" indent="0" algn="ctr" rtl="0">
              <a:spcBef>
                <a:spcPts val="0"/>
              </a:spcBef>
              <a:spcAft>
                <a:spcPts val="0"/>
              </a:spcAft>
              <a:buNone/>
            </a:pPr>
            <a:r>
              <a:rPr lang="en-US" sz="1800">
                <a:latin typeface="Times New Roman"/>
                <a:ea typeface="Times New Roman"/>
                <a:cs typeface="Times New Roman"/>
                <a:sym typeface="Times New Roman"/>
              </a:rPr>
              <a:t>Subcommittee 6</a:t>
            </a:r>
            <a:endParaRPr/>
          </a:p>
        </p:txBody>
      </p:sp>
      <p:sp>
        <p:nvSpPr>
          <p:cNvPr id="223" name="Google Shape;223;gf05fcf829d_0_24"/>
          <p:cNvSpPr/>
          <p:nvPr/>
        </p:nvSpPr>
        <p:spPr>
          <a:xfrm>
            <a:off x="276224" y="1056061"/>
            <a:ext cx="8648700" cy="5521500"/>
          </a:xfrm>
          <a:prstGeom prst="rect">
            <a:avLst/>
          </a:prstGeom>
          <a:noFill/>
          <a:ln>
            <a:noFill/>
          </a:ln>
        </p:spPr>
        <p:txBody>
          <a:bodyPr spcFirstLastPara="1" wrap="square" lIns="91425" tIns="45700" rIns="91425" bIns="45700" anchor="t" anchorCtr="0">
            <a:noAutofit/>
          </a:bodyPr>
          <a:lstStyle/>
          <a:p>
            <a:pPr marL="342900" lvl="0" algn="l" rtl="0">
              <a:lnSpc>
                <a:spcPct val="115000"/>
              </a:lnSpc>
              <a:spcBef>
                <a:spcPts val="400"/>
              </a:spcBef>
              <a:spcAft>
                <a:spcPts val="0"/>
              </a:spcAft>
              <a:buNone/>
            </a:pPr>
            <a:r>
              <a:rPr lang="en-US" sz="1800" b="1" u="sng" dirty="0">
                <a:solidFill>
                  <a:schemeClr val="dk1"/>
                </a:solidFill>
              </a:rPr>
              <a:t>4.3 Recommendations</a:t>
            </a:r>
            <a:endParaRPr sz="1800" b="1" u="sng" dirty="0">
              <a:solidFill>
                <a:schemeClr val="dk1"/>
              </a:solidFill>
            </a:endParaRPr>
          </a:p>
          <a:p>
            <a:pPr marL="801688" lvl="0" indent="-342900" algn="l" rtl="0">
              <a:lnSpc>
                <a:spcPct val="115000"/>
              </a:lnSpc>
              <a:spcBef>
                <a:spcPts val="400"/>
              </a:spcBef>
              <a:spcAft>
                <a:spcPts val="0"/>
              </a:spcAft>
              <a:buSzPts val="1800"/>
              <a:buFont typeface="Times New Roman"/>
              <a:buChar char="●"/>
            </a:pPr>
            <a:r>
              <a:rPr lang="en-US" sz="1800" b="0" dirty="0">
                <a:latin typeface="+mj-lt"/>
                <a:ea typeface="Times New Roman"/>
                <a:cs typeface="Times New Roman"/>
                <a:sym typeface="Times New Roman"/>
              </a:rPr>
              <a:t>No recommendations</a:t>
            </a:r>
            <a:endParaRPr sz="1800" b="0" dirty="0">
              <a:latin typeface="+mj-lt"/>
              <a:ea typeface="Times New Roman"/>
              <a:cs typeface="Times New Roman"/>
              <a:sym typeface="Times New Roman"/>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66</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p>
        </p:txBody>
      </p:sp>
      <p:sp>
        <p:nvSpPr>
          <p:cNvPr id="23557" name="Rectangle 7"/>
          <p:cNvSpPr>
            <a:spLocks noChangeArrowheads="1"/>
          </p:cNvSpPr>
          <p:nvPr/>
        </p:nvSpPr>
        <p:spPr bwMode="auto">
          <a:xfrm>
            <a:off x="276224" y="1056061"/>
            <a:ext cx="8648701" cy="3170099"/>
          </a:xfrm>
          <a:prstGeom prst="rect">
            <a:avLst/>
          </a:prstGeom>
          <a:noFill/>
          <a:ln w="6350">
            <a:noFill/>
            <a:miter lim="800000"/>
            <a:headEnd/>
            <a:tailEnd/>
          </a:ln>
        </p:spPr>
        <p:txBody>
          <a:bodyPr wrap="square">
            <a:spAutoFit/>
          </a:bodyPr>
          <a:lstStyle/>
          <a:p>
            <a:pPr marL="457200" indent="-457200" algn="l">
              <a:buFont typeface="+mj-lt"/>
              <a:buAutoNum type="arabicPeriod" startAt="4"/>
            </a:pPr>
            <a:r>
              <a:rPr lang="en-US" sz="2000" b="0" u="sng" dirty="0">
                <a:latin typeface="Times New Roman"/>
                <a:ea typeface="Calibri"/>
              </a:rPr>
              <a:t>Cost and Schedule</a:t>
            </a:r>
            <a:r>
              <a:rPr lang="en-US" sz="2000" b="0" dirty="0">
                <a:latin typeface="Times New Roman"/>
                <a:ea typeface="Calibri"/>
              </a:rPr>
              <a:t>:  Are the cost, schedule and performance metrics being properly collected and reported?  </a:t>
            </a:r>
            <a:r>
              <a:rPr lang="en-US" sz="2000" b="0" dirty="0">
                <a:solidFill>
                  <a:srgbClr val="FF0000"/>
                </a:solidFill>
                <a:latin typeface="Times New Roman"/>
                <a:ea typeface="Calibri"/>
              </a:rPr>
              <a:t>Yes.  </a:t>
            </a:r>
            <a:r>
              <a:rPr lang="en-US" sz="2000" b="0" dirty="0">
                <a:latin typeface="Times New Roman"/>
                <a:ea typeface="Calibri"/>
              </a:rPr>
              <a:t>Are major cost and schedule assumptions, resource constraints, and project risks, as well as COVID-19 uncertainties being adequately addressed? </a:t>
            </a:r>
            <a:r>
              <a:rPr lang="en-US" sz="2000" b="0" dirty="0">
                <a:solidFill>
                  <a:srgbClr val="FF0000"/>
                </a:solidFill>
                <a:latin typeface="Times New Roman"/>
                <a:ea typeface="Calibri"/>
              </a:rPr>
              <a:t>Yes </a:t>
            </a:r>
            <a:endParaRPr lang="en-US" sz="2000" b="0" dirty="0">
              <a:latin typeface="Times New Roman"/>
              <a:ea typeface="Calibri"/>
            </a:endParaRPr>
          </a:p>
          <a:p>
            <a:pPr marL="457200" indent="-457200" algn="l">
              <a:buFont typeface="+mj-lt"/>
              <a:buAutoNum type="arabicPeriod" startAt="4"/>
            </a:pPr>
            <a:endParaRPr lang="en-US" sz="2000" b="0" dirty="0">
              <a:latin typeface="Times New Roman"/>
              <a:ea typeface="Calibri"/>
            </a:endParaRPr>
          </a:p>
          <a:p>
            <a:pPr marL="457200" indent="-457200" algn="l">
              <a:buFont typeface="+mj-lt"/>
              <a:buAutoNum type="arabicPeriod" startAt="6"/>
            </a:pPr>
            <a:r>
              <a:rPr kumimoji="0" lang="en-US" sz="2000" b="0" i="0" u="sng"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Recommendations</a:t>
            </a:r>
            <a:r>
              <a:rPr kumimoji="0" lang="en-US" sz="2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rPr>
              <a:t>:  Have the CD-2/3 review recommendations been appropriately addressed, or on schedule for completion?  Are there any outstanding recommendations from the prior DOE SC reviews? </a:t>
            </a:r>
            <a:r>
              <a:rPr lang="en-US" sz="2000" b="0" dirty="0">
                <a:solidFill>
                  <a:srgbClr val="FF0000"/>
                </a:solidFill>
                <a:latin typeface="Times New Roman" pitchFamily="18" charset="0"/>
                <a:cs typeface="Times New Roman" pitchFamily="18" charset="0"/>
              </a:rPr>
              <a:t>N/A</a:t>
            </a:r>
            <a:endParaRPr kumimoji="0" lang="en-US" sz="2000" b="0" i="0" u="none" strike="noStrike" kern="1200" cap="none" spc="0" normalizeH="0" baseline="0" noProof="0" dirty="0">
              <a:ln>
                <a:noFill/>
              </a:ln>
              <a:solidFill>
                <a:srgbClr val="000000"/>
              </a:solidFill>
              <a:effectLst/>
              <a:uLnTx/>
              <a:uFillTx/>
              <a:latin typeface="Times New Roman" pitchFamily="18" charset="0"/>
              <a:ea typeface="+mn-ea"/>
              <a:cs typeface="Times New Roman" pitchFamily="18" charset="0"/>
            </a:endParaRPr>
          </a:p>
          <a:p>
            <a:pPr marL="457200" indent="-457200" algn="l">
              <a:buFont typeface="+mj-lt"/>
              <a:buAutoNum type="arabicPeriod" startAt="6"/>
            </a:pPr>
            <a:endParaRPr lang="en-US" sz="2000" b="0" dirty="0">
              <a:latin typeface="Times New Roman"/>
              <a:ea typeface="Calibri"/>
            </a:endParaRPr>
          </a:p>
          <a:p>
            <a:pPr marL="457200" indent="-457200" algn="l">
              <a:buAutoNum type="arabicPeriod" startAt="6"/>
            </a:pPr>
            <a:endParaRPr lang="en-US" sz="2000" b="0" u="sng" dirty="0">
              <a:latin typeface="Times New Roman" pitchFamily="18" charset="0"/>
              <a:cs typeface="Times New Roman" pitchFamily="18" charset="0"/>
            </a:endParaRPr>
          </a:p>
        </p:txBody>
      </p:sp>
    </p:spTree>
    <p:extLst>
      <p:ext uri="{BB962C8B-B14F-4D97-AF65-F5344CB8AC3E}">
        <p14:creationId xmlns:p14="http://schemas.microsoft.com/office/powerpoint/2010/main" val="108421226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67</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5244513"/>
          </a:xfrm>
          <a:prstGeom prst="rect">
            <a:avLst/>
          </a:prstGeom>
          <a:noFill/>
          <a:ln w="6350">
            <a:noFill/>
            <a:miter lim="800000"/>
            <a:headEnd/>
            <a:tailEnd/>
          </a:ln>
        </p:spPr>
        <p:txBody>
          <a:bodyPr wrap="square" lIns="91440" tIns="45720" rIns="91440" bIns="45720"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Findings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Funding</a:t>
            </a:r>
            <a:endParaRPr lang="en-US" sz="1800" b="0" i="0" u="none" strike="noStrike" baseline="0" dirty="0">
              <a:solidFill>
                <a:srgbClr val="000000"/>
              </a:solidFill>
              <a:latin typeface="Cambria"/>
              <a:ea typeface="Cambria"/>
            </a:endParaRP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The FY21 (uncosted/uncommitted) $53.5M balances will supplement shortfalls related to FY22 continuing resolution restrictions.</a:t>
            </a:r>
          </a:p>
          <a:p>
            <a:pPr marL="914400" lvl="1" indent="-457200" algn="l" eaLnBrk="1" hangingPunct="1">
              <a:spcBef>
                <a:spcPct val="20000"/>
              </a:spcBef>
              <a:buFont typeface="Arial" panose="020B0604020202020204" pitchFamily="34" charset="0"/>
              <a:buChar char="•"/>
            </a:pPr>
            <a:r>
              <a:rPr lang="en-US" sz="1800" b="0" i="0" u="none" strike="noStrike" baseline="0" dirty="0">
                <a:solidFill>
                  <a:srgbClr val="000000"/>
                </a:solidFill>
                <a:latin typeface="Cambria"/>
                <a:ea typeface="Cambria"/>
              </a:rPr>
              <a:t>Schedule</a:t>
            </a: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The projects Early Finish forecast of 2/12/2025 is ~42 months ahead of the project planned date of 7/31/2028.</a:t>
            </a:r>
          </a:p>
          <a:p>
            <a:pPr marL="1371600" lvl="2" indent="-457200" algn="l" eaLnBrk="1" hangingPunct="1">
              <a:spcBef>
                <a:spcPct val="20000"/>
              </a:spcBef>
              <a:buFont typeface="Arial" panose="020B0604020202020204" pitchFamily="34" charset="0"/>
              <a:buChar char="•"/>
            </a:pPr>
            <a:r>
              <a:rPr lang="en-US" sz="1800" b="0" i="0" u="none" strike="noStrike" baseline="0" dirty="0">
                <a:solidFill>
                  <a:srgbClr val="000000"/>
                </a:solidFill>
                <a:latin typeface="Cambria"/>
                <a:ea typeface="Cambria"/>
              </a:rPr>
              <a:t>The PPU execution schedule is integrated with SNS operations execution schedules in P6.</a:t>
            </a:r>
            <a:r>
              <a:rPr lang="en-US" sz="1800" b="0" dirty="0">
                <a:solidFill>
                  <a:srgbClr val="000000"/>
                </a:solidFill>
                <a:latin typeface="Cambria"/>
                <a:ea typeface="Cambria"/>
              </a:rPr>
              <a:t> </a:t>
            </a:r>
            <a:r>
              <a:rPr lang="en-US" sz="1800" b="0" i="0" u="none" strike="noStrike" baseline="0" dirty="0">
                <a:solidFill>
                  <a:srgbClr val="000000"/>
                </a:solidFill>
                <a:latin typeface="Cambria"/>
                <a:ea typeface="Cambria"/>
              </a:rPr>
              <a:t> This integration is reviewed frequently, and project priorities are recognized.</a:t>
            </a: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Acumen Fuse Schedule Quality is 87%.  FY23 includes significant integration, which reduces the Schedule quality score below 80 for that individual year.</a:t>
            </a:r>
            <a:endParaRPr lang="en-US" sz="1800" b="0" i="0" u="none" strike="noStrike" baseline="0" dirty="0">
              <a:solidFill>
                <a:srgbClr val="000000"/>
              </a:solidFill>
              <a:latin typeface="Cambria"/>
              <a:ea typeface="Cambria"/>
            </a:endParaRP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123 activities on the critical path.  Several critical path activities associated with </a:t>
            </a:r>
            <a:r>
              <a:rPr lang="en-US" sz="1800" b="0" dirty="0">
                <a:solidFill>
                  <a:srgbClr val="000000"/>
                </a:solidFill>
                <a:latin typeface="Times New Roman"/>
                <a:ea typeface="Cambria"/>
                <a:cs typeface="Times New Roman"/>
              </a:rPr>
              <a:t>Ring Design for the Beam Limiting System</a:t>
            </a:r>
            <a:r>
              <a:rPr lang="en-US" sz="1800" b="0" dirty="0">
                <a:solidFill>
                  <a:srgbClr val="000000"/>
                </a:solidFill>
                <a:latin typeface="Cambria"/>
                <a:ea typeface="Cambria"/>
              </a:rPr>
              <a:t> were completed on 9/9/2021.</a:t>
            </a:r>
            <a:endParaRPr lang="en-US" sz="1800" b="0" dirty="0">
              <a:solidFill>
                <a:srgbClr val="000000"/>
              </a:solidFill>
              <a:latin typeface="Cambria" panose="02040503050406030204" pitchFamily="18" charset="0"/>
              <a:ea typeface="Cambria" panose="02040503050406030204"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2523492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68</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4856714"/>
          </a:xfrm>
          <a:prstGeom prst="rect">
            <a:avLst/>
          </a:prstGeom>
          <a:noFill/>
          <a:ln w="6350">
            <a:noFill/>
            <a:miter lim="800000"/>
            <a:headEnd/>
            <a:tailEnd/>
          </a:ln>
        </p:spPr>
        <p:txBody>
          <a:bodyPr wrap="square" lIns="91440" tIns="45720" rIns="91440" bIns="45720"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Findings cont’d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Schedule cont'd</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Since CD 2/3 authorization the project has moved from 25% to 57% complete.  The forecasted completion date slipped 3-weeks.</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The primary earned value method is % Complete and works to minimize LOE as an earned value technique.</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~400 activities are near the critical path (less than 10 weeks of float)</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The project is maintaining 26 days of float against Outage #2 (Extended Outage).</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The project has 28 CAMs and 294 control accounts. </a:t>
            </a:r>
            <a:endParaRPr lang="en-US" dirty="0"/>
          </a:p>
          <a:p>
            <a:pPr marL="914400" lvl="1" indent="-457200" algn="l">
              <a:spcBef>
                <a:spcPct val="20000"/>
              </a:spcBef>
              <a:buFont typeface="Arial" panose="020B0604020202020204" pitchFamily="34" charset="0"/>
              <a:buChar char="•"/>
            </a:pPr>
            <a:endParaRPr lang="en-US" sz="1800" b="0" dirty="0">
              <a:solidFill>
                <a:srgbClr val="000000"/>
              </a:solidFill>
              <a:latin typeface="Cambria"/>
              <a:ea typeface="Cambria"/>
            </a:endParaRPr>
          </a:p>
          <a:p>
            <a:pPr marL="914400" lvl="1" indent="-457200" algn="l" eaLnBrk="1" hangingPunct="1">
              <a:spcBef>
                <a:spcPct val="20000"/>
              </a:spcBef>
              <a:buFont typeface="Arial" panose="020B0604020202020204" pitchFamily="34" charset="0"/>
              <a:buChar char="•"/>
            </a:pPr>
            <a:endParaRPr lang="en-US" sz="1800" b="0" dirty="0">
              <a:solidFill>
                <a:srgbClr val="000000"/>
              </a:solidFill>
              <a:latin typeface="Cambria"/>
              <a:ea typeface="Cambria"/>
            </a:endParaRPr>
          </a:p>
          <a:p>
            <a:pPr marL="1371600" lvl="2" indent="-457200" algn="l" eaLnBrk="1" hangingPunct="1">
              <a:spcBef>
                <a:spcPct val="20000"/>
              </a:spcBef>
              <a:buFont typeface="Arial" panose="020B0604020202020204" pitchFamily="34" charset="0"/>
              <a:buChar char="•"/>
            </a:pPr>
            <a:endParaRPr lang="en-US" sz="1800" b="0" dirty="0">
              <a:latin typeface="Cambria" panose="02040503050406030204" pitchFamily="18" charset="0"/>
              <a:ea typeface="Cambria" panose="02040503050406030204" pitchFamily="18" charset="0"/>
            </a:endParaRPr>
          </a:p>
          <a:p>
            <a:pPr marL="457200" indent="-457200" algn="l" eaLnBrk="1" hangingPunct="1">
              <a:spcBef>
                <a:spcPct val="20000"/>
              </a:spcBef>
              <a:buFont typeface="Arial" panose="020B0604020202020204" pitchFamily="34" charset="0"/>
              <a:buChar char="•"/>
            </a:pPr>
            <a:endParaRPr lang="en-US" sz="1800" i="0" u="none" strike="noStrike" baseline="0" dirty="0">
              <a:solidFill>
                <a:srgbClr val="000000"/>
              </a:solidFill>
              <a:latin typeface="Times New Roman" pitchFamily="18" charset="0"/>
              <a:ea typeface="Cambria"/>
              <a:cs typeface="Times New Roman" pitchFamily="18" charset="0"/>
            </a:endParaRPr>
          </a:p>
          <a:p>
            <a:pPr marL="457200" indent="-457200" algn="l" eaLnBrk="1" hangingPunct="1">
              <a:spcBef>
                <a:spcPct val="20000"/>
              </a:spcBef>
              <a:buFont typeface="Arial" panose="020B0604020202020204" pitchFamily="34" charset="0"/>
              <a:buChar char="•"/>
            </a:pPr>
            <a:endParaRPr lang="en-US" sz="1800" i="0" u="none" strike="noStrike" baseline="0" dirty="0">
              <a:solidFill>
                <a:srgbClr val="000000"/>
              </a:solidFill>
              <a:latin typeface="Times New Roman" pitchFamily="18" charset="0"/>
              <a:ea typeface="Cambria"/>
              <a:cs typeface="Times New Roman" pitchFamily="18" charset="0"/>
            </a:endParaRPr>
          </a:p>
        </p:txBody>
      </p:sp>
    </p:spTree>
    <p:extLst>
      <p:ext uri="{BB962C8B-B14F-4D97-AF65-F5344CB8AC3E}">
        <p14:creationId xmlns:p14="http://schemas.microsoft.com/office/powerpoint/2010/main" val="4916163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FE6F52EB-C4BF-488E-8135-4BD825D37E22}"/>
              </a:ext>
            </a:extLst>
          </p:cNvPr>
          <p:cNvPicPr>
            <a:picLocks noChangeAspect="1"/>
          </p:cNvPicPr>
          <p:nvPr/>
        </p:nvPicPr>
        <p:blipFill rotWithShape="1">
          <a:blip r:embed="rId2"/>
          <a:srcRect t="6056" r="3601"/>
          <a:stretch/>
        </p:blipFill>
        <p:spPr>
          <a:xfrm>
            <a:off x="1353128" y="4279036"/>
            <a:ext cx="6317179" cy="2526821"/>
          </a:xfrm>
          <a:prstGeom prst="rect">
            <a:avLst/>
          </a:prstGeom>
          <a:ln>
            <a:solidFill>
              <a:schemeClr val="tx1"/>
            </a:solidFill>
          </a:ln>
        </p:spPr>
      </p:pic>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69</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6061"/>
            <a:ext cx="8648701" cy="4524315"/>
          </a:xfrm>
          <a:prstGeom prst="rect">
            <a:avLst/>
          </a:prstGeom>
          <a:noFill/>
          <a:ln w="6350">
            <a:noFill/>
            <a:miter lim="800000"/>
            <a:headEnd/>
            <a:tailEnd/>
          </a:ln>
        </p:spPr>
        <p:txBody>
          <a:bodyPr wrap="square" lIns="91440" tIns="45720" rIns="91440" bIns="45720"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Findings cont’d</a:t>
            </a: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rPr>
              <a:t>Cost</a:t>
            </a:r>
            <a:endParaRPr lang="en-US" dirty="0"/>
          </a:p>
          <a:p>
            <a:pPr marL="1371600" lvl="2" indent="-457200" algn="l" eaLnBrk="1" hangingPunct="1">
              <a:spcBef>
                <a:spcPct val="20000"/>
              </a:spcBef>
              <a:buFont typeface="Arial" panose="020B0604020202020204" pitchFamily="34" charset="0"/>
              <a:buChar char="•"/>
            </a:pPr>
            <a:r>
              <a:rPr lang="en-US" sz="1800" b="0" i="0" u="none" strike="noStrike" baseline="0" dirty="0">
                <a:solidFill>
                  <a:srgbClr val="000000"/>
                </a:solidFill>
                <a:latin typeface="Cambria"/>
                <a:ea typeface="Cambria"/>
              </a:rPr>
              <a:t>TPC remains $271.6M.</a:t>
            </a:r>
            <a:r>
              <a:rPr lang="en-US" sz="1800" b="0" dirty="0">
                <a:solidFill>
                  <a:srgbClr val="000000"/>
                </a:solidFill>
                <a:latin typeface="Cambria"/>
                <a:ea typeface="Cambria"/>
              </a:rPr>
              <a:t> </a:t>
            </a:r>
            <a:r>
              <a:rPr lang="en-US" sz="1800" b="0" i="0" u="none" strike="noStrike" baseline="0" dirty="0">
                <a:solidFill>
                  <a:srgbClr val="000000"/>
                </a:solidFill>
                <a:latin typeface="Cambria"/>
                <a:ea typeface="Cambria"/>
              </a:rPr>
              <a:t> May 2021 BAC = 216.7.</a:t>
            </a:r>
            <a:r>
              <a:rPr lang="en-US" sz="1800" b="0" dirty="0">
                <a:solidFill>
                  <a:srgbClr val="000000"/>
                </a:solidFill>
                <a:latin typeface="Cambria"/>
                <a:ea typeface="Cambria"/>
              </a:rPr>
              <a:t> </a:t>
            </a:r>
            <a:r>
              <a:rPr lang="en-US" sz="1800" b="0" i="0" u="none" strike="noStrike" baseline="0" dirty="0">
                <a:solidFill>
                  <a:srgbClr val="000000"/>
                </a:solidFill>
                <a:latin typeface="Cambria"/>
                <a:ea typeface="Cambria"/>
              </a:rPr>
              <a:t> May 2021 EAC $218.2M.</a:t>
            </a: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Contingency (plus Management Reserve) remaining = $53.3M (52% on work to go).  Calculated risk exposure = $48.6M.  Contingency has dropped from the $63M identified during the CD 2/3 review.</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CPI 1.01 and SPI .96</a:t>
            </a:r>
            <a:endParaRPr lang="en-US" sz="1800" b="0" i="0" u="none" strike="noStrike" baseline="0" dirty="0">
              <a:solidFill>
                <a:srgbClr val="000000"/>
              </a:solidFill>
              <a:latin typeface="Cambria" panose="02040503050406030204" pitchFamily="18" charset="0"/>
              <a:ea typeface="Cambria"/>
            </a:endParaRP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14%/$14M of procurements remain out of $106M planned.</a:t>
            </a:r>
          </a:p>
          <a:p>
            <a:pPr marL="1371600" lvl="2" indent="-457200" algn="l">
              <a:spcBef>
                <a:spcPct val="20000"/>
              </a:spcBef>
              <a:buFont typeface="Arial" panose="020B0604020202020204" pitchFamily="34" charset="0"/>
              <a:buChar char="•"/>
            </a:pPr>
            <a:r>
              <a:rPr lang="en-US" sz="1800" b="0" dirty="0">
                <a:solidFill>
                  <a:srgbClr val="000000"/>
                </a:solidFill>
                <a:latin typeface="Cambria"/>
                <a:ea typeface="Cambria"/>
              </a:rPr>
              <a:t>Bottoms up ETC performed during CD2/3 authorization phase.   Bottoms up estimate are targeted to be performed once a year.</a:t>
            </a:r>
          </a:p>
          <a:p>
            <a:pPr marL="914400" lvl="1" indent="-457200" algn="l" eaLnBrk="1" hangingPunct="1">
              <a:spcBef>
                <a:spcPct val="20000"/>
              </a:spcBef>
              <a:buFont typeface="Arial" panose="020B0604020202020204" pitchFamily="34" charset="0"/>
              <a:buChar char="•"/>
            </a:pPr>
            <a:endParaRPr lang="en-US" sz="1800" b="0" dirty="0">
              <a:latin typeface="Cambria" panose="02040503050406030204" pitchFamily="18" charset="0"/>
              <a:ea typeface="Cambria" panose="02040503050406030204" pitchFamily="18" charset="0"/>
            </a:endParaRPr>
          </a:p>
          <a:p>
            <a:pPr marL="1371600" lvl="2" indent="-457200" algn="l" eaLnBrk="1" hangingPunct="1">
              <a:spcBef>
                <a:spcPct val="20000"/>
              </a:spcBef>
              <a:buFont typeface="Arial" panose="020B0604020202020204" pitchFamily="34" charset="0"/>
              <a:buChar char="•"/>
            </a:pPr>
            <a:endParaRPr lang="en-US" sz="1800" b="0" i="0" u="none" strike="noStrike" baseline="0" dirty="0">
              <a:solidFill>
                <a:srgbClr val="000000"/>
              </a:solidFill>
              <a:latin typeface="Cambria" panose="02040503050406030204" pitchFamily="18" charset="0"/>
              <a:ea typeface="Cambria" panose="02040503050406030204" pitchFamily="18" charset="0"/>
              <a:cs typeface="Times New Roman" pitchFamily="18" charset="0"/>
            </a:endParaRPr>
          </a:p>
          <a:p>
            <a:pPr marL="457200" indent="-457200" algn="l" eaLnBrk="1" hangingPunct="1">
              <a:spcBef>
                <a:spcPct val="20000"/>
              </a:spcBef>
              <a:buFont typeface="Arial" panose="020B0604020202020204" pitchFamily="34" charset="0"/>
              <a:buChar char="•"/>
            </a:pPr>
            <a:endParaRPr lang="en-US" sz="1800" i="0" u="none" strike="noStrike" baseline="0" dirty="0">
              <a:solidFill>
                <a:srgbClr val="000000"/>
              </a:solidFill>
              <a:latin typeface="Times New Roman" pitchFamily="18" charset="0"/>
              <a:ea typeface="Cambria"/>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ea typeface="Cambria"/>
              <a:cs typeface="Times New Roman" pitchFamily="18" charset="0"/>
            </a:endParaRPr>
          </a:p>
        </p:txBody>
      </p:sp>
    </p:spTree>
    <p:extLst>
      <p:ext uri="{BB962C8B-B14F-4D97-AF65-F5344CB8AC3E}">
        <p14:creationId xmlns:p14="http://schemas.microsoft.com/office/powerpoint/2010/main" val="3766219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7</a:t>
            </a:fld>
            <a:endParaRPr lang="en-US" dirty="0"/>
          </a:p>
        </p:txBody>
      </p:sp>
      <p:sp>
        <p:nvSpPr>
          <p:cNvPr id="3" name="Rectangle 2"/>
          <p:cNvSpPr/>
          <p:nvPr/>
        </p:nvSpPr>
        <p:spPr>
          <a:xfrm>
            <a:off x="429457" y="1141921"/>
            <a:ext cx="8261060" cy="4893647"/>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Findings</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At the time of CD 2/3 the project had planned to have more than the required number of cryomodules on hand for each of the three outages. This is no longer likely and constitutes a slippage in schedule. Original delivery for the first five cryomodules were in Nov. 2021, Feb. 2022, March 2022, May 2022, and July 2022. The present plan is now for the first two cryomodules to be delivered in Feb. 2022 and April 2022, in time for the first outage. </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first and second module clean strings are assembled and ready for installation into space frames. One return end can, still at the vendor, is needed by early November 2021 in order to meet the schedule for installation in cryomodule 1. Neither end can for module 2 is in hand. </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jacketed cavities for the third cryomodule are fabricated, but not enough of these are clean and tested to proceed with assembly of the third string. This cleaning and assembly work is indicated to be a couple of months behind schedule.</a:t>
            </a: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686324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70</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310860" y="1044515"/>
            <a:ext cx="8648701" cy="2973122"/>
          </a:xfrm>
          <a:prstGeom prst="rect">
            <a:avLst/>
          </a:prstGeom>
          <a:noFill/>
          <a:ln w="6350">
            <a:noFill/>
            <a:miter lim="800000"/>
            <a:headEnd/>
            <a:tailEnd/>
          </a:ln>
        </p:spPr>
        <p:txBody>
          <a:bodyPr wrap="square" lIns="91440" tIns="45720" rIns="91440" bIns="45720" anchor="t">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Findings cont’d</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Risk</a:t>
            </a:r>
            <a:endParaRPr lang="en-US" sz="1800" b="0" i="0" u="none" strike="noStrike" baseline="0" dirty="0">
              <a:solidFill>
                <a:srgbClr val="000000"/>
              </a:solidFill>
              <a:latin typeface="Cambria"/>
              <a:ea typeface="Cambria"/>
            </a:endParaRP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Near term and emerging risks are reviewed regularly. </a:t>
            </a:r>
            <a:endParaRPr lang="en-US" sz="1800" b="0" dirty="0">
              <a:solidFill>
                <a:srgbClr val="000000"/>
              </a:solidFill>
              <a:latin typeface="Cambria" panose="02040503050406030204" pitchFamily="18" charset="0"/>
              <a:ea typeface="Cambria"/>
            </a:endParaRPr>
          </a:p>
          <a:p>
            <a:pPr marL="1371600" lvl="2" indent="-457200" algn="l" eaLnBrk="1" hangingPunct="1">
              <a:spcBef>
                <a:spcPct val="20000"/>
              </a:spcBef>
              <a:buFont typeface="Arial" panose="020B0604020202020204" pitchFamily="34" charset="0"/>
              <a:buChar char="•"/>
            </a:pPr>
            <a:r>
              <a:rPr lang="en-US" sz="1800" b="0" i="0" u="none" strike="noStrike" baseline="0" dirty="0">
                <a:solidFill>
                  <a:srgbClr val="000000"/>
                </a:solidFill>
                <a:latin typeface="Cambria"/>
                <a:ea typeface="Cambria"/>
              </a:rPr>
              <a:t>The risk analysis includes $16M in potential COVID-19 exposure.</a:t>
            </a:r>
          </a:p>
          <a:p>
            <a:pPr marL="1371600" lvl="2" indent="-457200" algn="l" eaLnBrk="1" hangingPunct="1">
              <a:spcBef>
                <a:spcPct val="20000"/>
              </a:spcBef>
              <a:buFont typeface="Arial" panose="020B0604020202020204" pitchFamily="34" charset="0"/>
              <a:buChar char="•"/>
            </a:pPr>
            <a:r>
              <a:rPr lang="en-US" sz="1800" b="0" dirty="0">
                <a:solidFill>
                  <a:srgbClr val="000000"/>
                </a:solidFill>
                <a:latin typeface="Cambria"/>
                <a:ea typeface="Cambria"/>
              </a:rPr>
              <a:t>80 threats and 16 opportunities have been retired.  6 threats and 3 opportunities have been realized.</a:t>
            </a:r>
          </a:p>
          <a:p>
            <a:pPr marL="1371600" lvl="2" indent="-457200" algn="l" eaLnBrk="1" hangingPunct="1">
              <a:spcBef>
                <a:spcPct val="20000"/>
              </a:spcBef>
              <a:buFont typeface="Arial" panose="020B0604020202020204" pitchFamily="34" charset="0"/>
              <a:buChar char="•"/>
            </a:pPr>
            <a:endParaRPr lang="en-US" sz="1800" b="0" i="0" u="none" strike="noStrike" baseline="0" dirty="0">
              <a:solidFill>
                <a:srgbClr val="000000"/>
              </a:solidFill>
              <a:latin typeface="Cambria" panose="02040503050406030204" pitchFamily="18" charset="0"/>
            </a:endParaRPr>
          </a:p>
          <a:p>
            <a:pPr marL="457200" indent="-457200" algn="l" eaLnBrk="1" hangingPunct="1">
              <a:spcBef>
                <a:spcPct val="20000"/>
              </a:spcBef>
              <a:buFont typeface="Arial" panose="020B0604020202020204" pitchFamily="34" charset="0"/>
              <a:buChar char="•"/>
            </a:pPr>
            <a:endParaRPr lang="en-US" sz="1800" i="0" u="none" strike="noStrike" baseline="0" dirty="0">
              <a:solidFill>
                <a:srgbClr val="000000"/>
              </a:solidFill>
              <a:latin typeface="Times New Roman" pitchFamily="18" charset="0"/>
              <a:ea typeface="Cambria"/>
              <a:cs typeface="Times New Roman" pitchFamily="18" charset="0"/>
            </a:endParaRP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pic>
        <p:nvPicPr>
          <p:cNvPr id="3" name="Picture 3">
            <a:extLst>
              <a:ext uri="{FF2B5EF4-FFF2-40B4-BE49-F238E27FC236}">
                <a16:creationId xmlns:a16="http://schemas.microsoft.com/office/drawing/2014/main" id="{F802F862-523D-4FE1-AC2A-A5E869B2D8FF}"/>
              </a:ext>
            </a:extLst>
          </p:cNvPr>
          <p:cNvPicPr>
            <a:picLocks noChangeAspect="1"/>
          </p:cNvPicPr>
          <p:nvPr/>
        </p:nvPicPr>
        <p:blipFill>
          <a:blip r:embed="rId2"/>
          <a:stretch>
            <a:fillRect/>
          </a:stretch>
        </p:blipFill>
        <p:spPr>
          <a:xfrm>
            <a:off x="1953492" y="3425667"/>
            <a:ext cx="5294744" cy="3297121"/>
          </a:xfrm>
          <a:prstGeom prst="rect">
            <a:avLst/>
          </a:prstGeom>
          <a:ln>
            <a:solidFill>
              <a:schemeClr val="tx1"/>
            </a:solidFill>
          </a:ln>
        </p:spPr>
      </p:pic>
    </p:spTree>
    <p:extLst>
      <p:ext uri="{BB962C8B-B14F-4D97-AF65-F5344CB8AC3E}">
        <p14:creationId xmlns:p14="http://schemas.microsoft.com/office/powerpoint/2010/main" val="31623945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71</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53541" y="943710"/>
            <a:ext cx="8636918" cy="5687711"/>
          </a:xfrm>
          <a:prstGeom prst="rect">
            <a:avLst/>
          </a:prstGeom>
          <a:noFill/>
          <a:ln w="6350">
            <a:noFill/>
            <a:miter lim="800000"/>
            <a:headEnd/>
            <a:tailEnd/>
          </a:ln>
        </p:spPr>
        <p:txBody>
          <a:bodyPr wrap="square" lIns="91440" tIns="45720" rIns="91440" bIns="45720" anchor="b">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Comments</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The project has 4 project controls analysts (PCA) dedicated to the project.</a:t>
            </a:r>
          </a:p>
          <a:p>
            <a:pPr marL="914400" lvl="1" indent="-457200" algn="l" eaLnBrk="1" hangingPunct="1">
              <a:spcBef>
                <a:spcPct val="20000"/>
              </a:spcBef>
              <a:buFont typeface="Arial" panose="020B0604020202020204" pitchFamily="34" charset="0"/>
              <a:buChar char="•"/>
            </a:pPr>
            <a:r>
              <a:rPr lang="en-US" sz="1800" b="0" dirty="0">
                <a:solidFill>
                  <a:srgbClr val="000000"/>
                </a:solidFill>
                <a:latin typeface="Times New Roman"/>
                <a:cs typeface="Times New Roman"/>
              </a:rPr>
              <a:t>JLab provides many key fabrications and a conducts resource and technical management deep dive monthly.</a:t>
            </a:r>
            <a:endParaRPr lang="en-US" sz="1800" b="0" dirty="0">
              <a:solidFill>
                <a:srgbClr val="000000"/>
              </a:solidFill>
              <a:latin typeface="Times New Roman" pitchFamily="18" charset="0"/>
              <a:cs typeface="Times New Roman" pitchFamily="18" charset="0"/>
            </a:endParaRP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The project team feels the Site Office support is very productive and transparent.</a:t>
            </a:r>
            <a:endParaRPr lang="en-US" sz="1800" dirty="0">
              <a:solidFill>
                <a:srgbClr val="000000"/>
              </a:solidFill>
              <a:latin typeface="Times New Roman" pitchFamily="18" charset="0"/>
              <a:cs typeface="Times New Roman" pitchFamily="18" charset="0"/>
            </a:endParaRP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Near term and emerging risks are reviewed regularly. </a:t>
            </a:r>
            <a:endParaRPr lang="en-US" sz="1800" b="0" dirty="0">
              <a:solidFill>
                <a:srgbClr val="000000"/>
              </a:solidFill>
              <a:latin typeface="Times New Roman" pitchFamily="18" charset="0"/>
              <a:cs typeface="Times New Roman"/>
            </a:endParaRP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Contingency as a function of remaining scope has increased since CD 2/3 authorization.</a:t>
            </a:r>
            <a:endParaRPr lang="en-US" sz="1800" b="0" dirty="0">
              <a:solidFill>
                <a:srgbClr val="000000"/>
              </a:solidFill>
              <a:latin typeface="Cambria"/>
              <a:ea typeface="Cambria"/>
              <a:cs typeface="Times New Roman" pitchFamily="18" charset="0"/>
            </a:endParaRP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PPU has written a "Contingency Management Plan," which outlines the strategy to allocate available contingency.  This will become important as the project nears completion and entertains authorizing scope utilizing contingency.</a:t>
            </a: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Plan of the Day meetings to discuss ongoing work in shared areas.</a:t>
            </a: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Impacts related to COVID have been managed, minimizing project impacts.</a:t>
            </a: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Project Controls support is in good communication with SNS operations and other projects that may have integration points with the PPU schedule.  </a:t>
            </a:r>
          </a:p>
          <a:p>
            <a:pPr marL="914400" lvl="1" indent="-457200" algn="l">
              <a:spcBef>
                <a:spcPct val="20000"/>
              </a:spcBef>
              <a:buFont typeface="Arial" panose="020B0604020202020204" pitchFamily="34" charset="0"/>
              <a:buChar char="•"/>
            </a:pPr>
            <a:r>
              <a:rPr lang="en-US" sz="1800" b="0" dirty="0">
                <a:solidFill>
                  <a:srgbClr val="000000"/>
                </a:solidFill>
                <a:latin typeface="Cambria"/>
                <a:ea typeface="Cambria"/>
                <a:cs typeface="Times New Roman"/>
              </a:rPr>
              <a:t>The WBS is deliverable based.</a:t>
            </a:r>
          </a:p>
          <a:p>
            <a:pPr lvl="1" algn="l">
              <a:spcBef>
                <a:spcPct val="20000"/>
              </a:spcBef>
            </a:pPr>
            <a:endParaRPr lang="en-US" sz="1800" b="0" dirty="0">
              <a:solidFill>
                <a:srgbClr val="000000"/>
              </a:solidFill>
              <a:latin typeface="Cambria"/>
              <a:ea typeface="Cambria"/>
              <a:cs typeface="Times New Roman"/>
            </a:endParaRPr>
          </a:p>
        </p:txBody>
      </p:sp>
    </p:spTree>
    <p:extLst>
      <p:ext uri="{BB962C8B-B14F-4D97-AF65-F5344CB8AC3E}">
        <p14:creationId xmlns:p14="http://schemas.microsoft.com/office/powerpoint/2010/main" val="383751475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72</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53541" y="1150052"/>
            <a:ext cx="8636918" cy="3859518"/>
          </a:xfrm>
          <a:prstGeom prst="rect">
            <a:avLst/>
          </a:prstGeom>
          <a:noFill/>
          <a:ln w="6350">
            <a:noFill/>
            <a:miter lim="800000"/>
            <a:headEnd/>
            <a:tailEnd/>
          </a:ln>
        </p:spPr>
        <p:txBody>
          <a:bodyPr wrap="square" lIns="91440" tIns="45720" rIns="91440" bIns="45720" anchor="b">
            <a:spAutoFit/>
          </a:bodyPr>
          <a:lstStyle/>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Comments cont’d</a:t>
            </a:r>
            <a:endParaRPr lang="en-US" dirty="0"/>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Monthly schedule status is updated by the PCAs and CAMs.  Input is then QA checked. </a:t>
            </a:r>
          </a:p>
          <a:p>
            <a:pPr marL="914400" lvl="1" indent="-457200" algn="l">
              <a:spcBef>
                <a:spcPct val="20000"/>
              </a:spcBef>
              <a:buFont typeface="Arial" panose="020B0604020202020204" pitchFamily="34" charset="0"/>
              <a:buChar char="•"/>
            </a:pPr>
            <a:r>
              <a:rPr lang="en-US" sz="1800" b="0" dirty="0" err="1">
                <a:solidFill>
                  <a:srgbClr val="000000"/>
                </a:solidFill>
                <a:latin typeface="Times New Roman"/>
                <a:cs typeface="Times New Roman"/>
              </a:rPr>
              <a:t>JLab</a:t>
            </a:r>
            <a:r>
              <a:rPr lang="en-US" sz="1800" b="0" dirty="0">
                <a:solidFill>
                  <a:srgbClr val="000000"/>
                </a:solidFill>
                <a:latin typeface="Times New Roman"/>
                <a:cs typeface="Times New Roman"/>
              </a:rPr>
              <a:t> cost and schedule status is received on a monthly basis. </a:t>
            </a: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BCRs and Project Change Requests (PCR) are performed on an as needed basis.  A monthly log of changes is sent to the FPD.</a:t>
            </a:r>
            <a:endParaRPr lang="en-US" sz="1800" b="0" dirty="0">
              <a:solidFill>
                <a:srgbClr val="000000"/>
              </a:solidFill>
              <a:latin typeface="Times New Roman" pitchFamily="18" charset="0"/>
              <a:cs typeface="Times New Roman" pitchFamily="18" charset="0"/>
            </a:endParaRP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Residual risks are maintained after a risk is retired.</a:t>
            </a: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The subcommittee would like to thank the PPU management team for being responsive to our request.</a:t>
            </a:r>
          </a:p>
          <a:p>
            <a:pPr marL="457200" indent="-457200" algn="l" eaLnBrk="1" hangingPunct="1">
              <a:spcBef>
                <a:spcPct val="20000"/>
              </a:spcBef>
              <a:buFont typeface="Arial" panose="020B0604020202020204" pitchFamily="34" charset="0"/>
              <a:buChar char="•"/>
            </a:pPr>
            <a:r>
              <a:rPr lang="en-US" sz="1800" dirty="0">
                <a:solidFill>
                  <a:srgbClr val="000000"/>
                </a:solidFill>
                <a:latin typeface="Times New Roman"/>
                <a:cs typeface="Times New Roman"/>
              </a:rPr>
              <a:t>Recommendations</a:t>
            </a:r>
          </a:p>
          <a:p>
            <a:pPr marL="914400" lvl="1" indent="-457200" algn="l">
              <a:spcBef>
                <a:spcPct val="20000"/>
              </a:spcBef>
              <a:buFont typeface="Arial" panose="020B0604020202020204" pitchFamily="34" charset="0"/>
              <a:buChar char="•"/>
            </a:pPr>
            <a:r>
              <a:rPr lang="en-US" sz="1800" b="0" dirty="0">
                <a:solidFill>
                  <a:srgbClr val="000000"/>
                </a:solidFill>
                <a:latin typeface="Times New Roman"/>
                <a:cs typeface="Times New Roman"/>
              </a:rPr>
              <a:t>No recommendations</a:t>
            </a:r>
            <a:endParaRPr lang="en-US" sz="1800" b="0" dirty="0">
              <a:solidFill>
                <a:srgbClr val="000000"/>
              </a:solidFill>
              <a:latin typeface="Times New Roman" pitchFamily="18" charset="0"/>
              <a:cs typeface="Times New Roman" pitchFamily="18" charset="0"/>
            </a:endParaRPr>
          </a:p>
          <a:p>
            <a:pPr marL="457200" indent="-457200" algn="l">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788253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73</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9490"/>
            <a:ext cx="8648701" cy="369332"/>
          </a:xfrm>
          <a:prstGeom prst="rect">
            <a:avLst/>
          </a:prstGeom>
          <a:noFill/>
          <a:ln w="6350">
            <a:noFill/>
            <a:miter lim="800000"/>
            <a:headEnd/>
            <a:tailEnd/>
          </a:ln>
        </p:spPr>
        <p:txBody>
          <a:bodyPr wrap="square">
            <a:spAutoFit/>
          </a:bodyPr>
          <a:lstStyle/>
          <a:p>
            <a:pPr lvl="0" algn="l"/>
            <a:endParaRPr lang="en-US" sz="1800">
              <a:solidFill>
                <a:srgbClr val="000000"/>
              </a:solidFill>
              <a:latin typeface="Times New Roman" pitchFamily="18" charset="0"/>
              <a:cs typeface="Times New Roman" pitchFamily="18" charset="0"/>
            </a:endParaRPr>
          </a:p>
        </p:txBody>
      </p:sp>
      <p:pic>
        <p:nvPicPr>
          <p:cNvPr id="2" name="Picture 2">
            <a:extLst>
              <a:ext uri="{FF2B5EF4-FFF2-40B4-BE49-F238E27FC236}">
                <a16:creationId xmlns:a16="http://schemas.microsoft.com/office/drawing/2014/main" id="{F8FA91A8-3CD0-4D4D-A4B9-6AFFFA50AD56}"/>
              </a:ext>
            </a:extLst>
          </p:cNvPr>
          <p:cNvPicPr>
            <a:picLocks noChangeAspect="1"/>
          </p:cNvPicPr>
          <p:nvPr/>
        </p:nvPicPr>
        <p:blipFill>
          <a:blip r:embed="rId2"/>
          <a:stretch>
            <a:fillRect/>
          </a:stretch>
        </p:blipFill>
        <p:spPr>
          <a:xfrm>
            <a:off x="591128" y="1274880"/>
            <a:ext cx="7961743" cy="5229717"/>
          </a:xfrm>
          <a:prstGeom prst="rect">
            <a:avLst/>
          </a:prstGeom>
        </p:spPr>
      </p:pic>
    </p:spTree>
    <p:extLst>
      <p:ext uri="{BB962C8B-B14F-4D97-AF65-F5344CB8AC3E}">
        <p14:creationId xmlns:p14="http://schemas.microsoft.com/office/powerpoint/2010/main" val="320666490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0"/>
          </p:nvPr>
        </p:nvSpPr>
        <p:spPr>
          <a:noFill/>
        </p:spPr>
        <p:txBody>
          <a:bodyPr/>
          <a:lstStyle/>
          <a:p>
            <a:fld id="{08C85C0D-E92E-4391-B5FD-200C8818E296}" type="slidenum">
              <a:rPr lang="en-US">
                <a:latin typeface="Times New Roman" panose="02020603050405020304" pitchFamily="18" charset="0"/>
                <a:cs typeface="Times New Roman" panose="02020603050405020304" pitchFamily="18" charset="0"/>
              </a:rPr>
              <a:pPr/>
              <a:t>74</a:t>
            </a:fld>
            <a:endParaRPr lang="en-US">
              <a:latin typeface="Times New Roman" panose="02020603050405020304" pitchFamily="18" charset="0"/>
              <a:cs typeface="Times New Roman" panose="02020603050405020304" pitchFamily="18" charset="0"/>
            </a:endParaRPr>
          </a:p>
        </p:txBody>
      </p:sp>
      <p:sp>
        <p:nvSpPr>
          <p:cNvPr id="236548" name="Rectangle 4"/>
          <p:cNvSpPr>
            <a:spLocks noGrp="1" noChangeArrowheads="1"/>
          </p:cNvSpPr>
          <p:nvPr>
            <p:ph type="title"/>
          </p:nvPr>
        </p:nvSpPr>
        <p:spPr>
          <a:xfrm>
            <a:off x="2525713" y="112478"/>
            <a:ext cx="4616450" cy="835374"/>
          </a:xfrm>
        </p:spPr>
        <p:txBody>
          <a:bodyPr/>
          <a:lstStyle/>
          <a:p>
            <a:pPr eaLnBrk="1" hangingPunct="1">
              <a:defRPr/>
            </a:pPr>
            <a:r>
              <a:rPr lang="en-US" sz="2000" b="1" dirty="0">
                <a:effectLst/>
                <a:latin typeface="Times New Roman" pitchFamily="18" charset="0"/>
                <a:cs typeface="Times New Roman" pitchFamily="18" charset="0"/>
              </a:rPr>
              <a:t>5.  Cost and Schedule</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J. Ferry, PNNL Whitney Hughes, PNNL / Subcommittee 7</a:t>
            </a:r>
            <a:endParaRPr lang="en-US" sz="1600" dirty="0">
              <a:effectLst/>
              <a:latin typeface="Times New Roman" pitchFamily="18" charset="0"/>
              <a:cs typeface="Times New Roman" pitchFamily="18" charset="0"/>
            </a:endParaRPr>
          </a:p>
        </p:txBody>
      </p:sp>
      <p:sp>
        <p:nvSpPr>
          <p:cNvPr id="23557" name="Rectangle 7"/>
          <p:cNvSpPr>
            <a:spLocks noChangeArrowheads="1"/>
          </p:cNvSpPr>
          <p:nvPr/>
        </p:nvSpPr>
        <p:spPr bwMode="auto">
          <a:xfrm>
            <a:off x="276224" y="1059490"/>
            <a:ext cx="8648701" cy="369332"/>
          </a:xfrm>
          <a:prstGeom prst="rect">
            <a:avLst/>
          </a:prstGeom>
          <a:noFill/>
          <a:ln w="6350">
            <a:noFill/>
            <a:miter lim="800000"/>
            <a:headEnd/>
            <a:tailEnd/>
          </a:ln>
        </p:spPr>
        <p:txBody>
          <a:bodyPr wrap="square">
            <a:spAutoFit/>
          </a:bodyPr>
          <a:lstStyle/>
          <a:p>
            <a:pPr lvl="0" algn="l"/>
            <a:endParaRPr lang="en-US" sz="1800">
              <a:solidFill>
                <a:srgbClr val="000000"/>
              </a:solidFill>
              <a:latin typeface="Times New Roman" pitchFamily="18" charset="0"/>
              <a:cs typeface="Times New Roman" pitchFamily="18" charset="0"/>
            </a:endParaRPr>
          </a:p>
        </p:txBody>
      </p:sp>
      <p:graphicFrame>
        <p:nvGraphicFramePr>
          <p:cNvPr id="6" name="Table 5">
            <a:extLst>
              <a:ext uri="{FF2B5EF4-FFF2-40B4-BE49-F238E27FC236}">
                <a16:creationId xmlns:a16="http://schemas.microsoft.com/office/drawing/2014/main" id="{CBE16F18-ACD0-4257-8505-6A96273CFA83}"/>
              </a:ext>
            </a:extLst>
          </p:cNvPr>
          <p:cNvGraphicFramePr>
            <a:graphicFrameLocks noGrp="1"/>
          </p:cNvGraphicFramePr>
          <p:nvPr/>
        </p:nvGraphicFramePr>
        <p:xfrm>
          <a:off x="618362" y="1389502"/>
          <a:ext cx="7964423" cy="5230373"/>
        </p:xfrm>
        <a:graphic>
          <a:graphicData uri="http://schemas.openxmlformats.org/drawingml/2006/table">
            <a:tbl>
              <a:tblPr firstRow="1" firstCol="1" bandRow="1"/>
              <a:tblGrid>
                <a:gridCol w="3994466">
                  <a:extLst>
                    <a:ext uri="{9D8B030D-6E8A-4147-A177-3AD203B41FA5}">
                      <a16:colId xmlns:a16="http://schemas.microsoft.com/office/drawing/2014/main" val="20000"/>
                    </a:ext>
                  </a:extLst>
                </a:gridCol>
                <a:gridCol w="1748985">
                  <a:extLst>
                    <a:ext uri="{9D8B030D-6E8A-4147-A177-3AD203B41FA5}">
                      <a16:colId xmlns:a16="http://schemas.microsoft.com/office/drawing/2014/main" val="20001"/>
                    </a:ext>
                  </a:extLst>
                </a:gridCol>
                <a:gridCol w="2220972">
                  <a:extLst>
                    <a:ext uri="{9D8B030D-6E8A-4147-A177-3AD203B41FA5}">
                      <a16:colId xmlns:a16="http://schemas.microsoft.com/office/drawing/2014/main" val="20002"/>
                    </a:ext>
                  </a:extLst>
                </a:gridCol>
              </a:tblGrid>
              <a:tr h="293876">
                <a:tc gridSpan="3">
                  <a:txBody>
                    <a:bodyPr/>
                    <a:lstStyle/>
                    <a:p>
                      <a:pPr marL="0" marR="0" algn="ctr">
                        <a:spcBef>
                          <a:spcPts val="0"/>
                        </a:spcBef>
                        <a:spcAft>
                          <a:spcPts val="0"/>
                        </a:spcAft>
                      </a:pPr>
                      <a:r>
                        <a:rPr lang="en-US" sz="1600" b="1">
                          <a:solidFill>
                            <a:srgbClr val="000000"/>
                          </a:solidFill>
                          <a:effectLst/>
                          <a:latin typeface="Times New Roman"/>
                          <a:ea typeface="Times New Roman"/>
                        </a:rPr>
                        <a:t>PROJECT STATUS (as of July 2021)</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9297">
                <a:tc>
                  <a:txBody>
                    <a:bodyPr/>
                    <a:lstStyle/>
                    <a:p>
                      <a:pPr marL="0" marR="0" lvl="0">
                        <a:spcBef>
                          <a:spcPts val="0"/>
                        </a:spcBef>
                        <a:spcAft>
                          <a:spcPts val="0"/>
                        </a:spcAft>
                      </a:pPr>
                      <a:r>
                        <a:rPr lang="en-US" sz="1600">
                          <a:solidFill>
                            <a:srgbClr val="000000"/>
                          </a:solidFill>
                          <a:effectLst/>
                          <a:latin typeface="Times New Roman"/>
                          <a:ea typeface="Times New Roman"/>
                        </a:rPr>
                        <a:t>Project Type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spcBef>
                          <a:spcPts val="0"/>
                        </a:spcBef>
                        <a:spcAft>
                          <a:spcPts val="0"/>
                        </a:spcAft>
                      </a:pPr>
                      <a:r>
                        <a:rPr lang="en-US" sz="1600">
                          <a:solidFill>
                            <a:srgbClr val="000000"/>
                          </a:solidFill>
                          <a:effectLst/>
                          <a:latin typeface="Times New Roman"/>
                          <a:ea typeface="Times New Roman"/>
                        </a:rPr>
                        <a:t> Line Item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0001"/>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CD-1</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Q3 FY17</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April 4, 2018</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CD-3A</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Q2 FY19</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October 5, 2018</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5246">
                <a:tc>
                  <a:txBody>
                    <a:bodyPr/>
                    <a:lstStyle/>
                    <a:p>
                      <a:pPr marL="0" marR="0" lvl="0">
                        <a:spcBef>
                          <a:spcPts val="0"/>
                        </a:spcBef>
                        <a:spcAft>
                          <a:spcPts val="0"/>
                        </a:spcAft>
                      </a:pPr>
                      <a:r>
                        <a:rPr lang="en-US" sz="1600">
                          <a:solidFill>
                            <a:srgbClr val="000000"/>
                          </a:solidFill>
                          <a:effectLst/>
                          <a:latin typeface="Times New Roman"/>
                          <a:ea typeface="Times New Roman"/>
                        </a:rPr>
                        <a:t>CD-3B</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Q4 FY19</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September 5, 2019</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CD-2</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Q2 FY20</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October 6, 2020</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1566">
                <a:tc>
                  <a:txBody>
                    <a:bodyPr/>
                    <a:lstStyle/>
                    <a:p>
                      <a:pPr marL="0" marR="0" lvl="0">
                        <a:spcBef>
                          <a:spcPts val="0"/>
                        </a:spcBef>
                        <a:spcAft>
                          <a:spcPts val="0"/>
                        </a:spcAft>
                      </a:pPr>
                      <a:r>
                        <a:rPr lang="en-US" sz="1600">
                          <a:effectLst/>
                          <a:latin typeface="Times New Roman"/>
                          <a:ea typeface="Times New Roman"/>
                        </a:rPr>
                        <a:t>CD-3</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Q2 FY21</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October 6, 2020</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181117"/>
                  </a:ext>
                </a:extLst>
              </a:tr>
              <a:tr h="293876">
                <a:tc>
                  <a:txBody>
                    <a:bodyPr/>
                    <a:lstStyle/>
                    <a:p>
                      <a:pPr marL="0" marR="0" lvl="0">
                        <a:spcBef>
                          <a:spcPts val="0"/>
                        </a:spcBef>
                        <a:spcAft>
                          <a:spcPts val="0"/>
                        </a:spcAft>
                      </a:pPr>
                      <a:r>
                        <a:rPr lang="en-US" sz="1600">
                          <a:effectLst/>
                          <a:latin typeface="Times New Roman"/>
                          <a:ea typeface="Times New Roman"/>
                        </a:rPr>
                        <a:t>CD-4</a:t>
                      </a: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Q4 FY28</a:t>
                      </a:r>
                      <a:endParaRPr lang="en-US" sz="1600">
                        <a:effectLst/>
                        <a:latin typeface="Times New Roman"/>
                        <a:ea typeface="Times New Roman"/>
                      </a:endParaRPr>
                    </a:p>
                  </a:txBody>
                  <a:tcPr marL="6983" marR="6983" marT="698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1072554"/>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TPC Percent Complete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Planned:  59%</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a:solidFill>
                            <a:srgbClr val="000000"/>
                          </a:solidFill>
                          <a:effectLst/>
                          <a:latin typeface="Times New Roman"/>
                          <a:ea typeface="Times New Roman"/>
                        </a:rPr>
                        <a:t> Actual:  57%</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TPC Cost to Date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$ 122.5 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07"/>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TPC Committed to Date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$ 34.1 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8"/>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TPC</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$ 271.6 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9"/>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TEC</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$ 202.5 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0"/>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Contingency Cost (w/Mgmt Reserve)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$ 55.3 M</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59% to go</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Contingency Schedule on CD-4</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42 months</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100% to go</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293876">
                <a:tc>
                  <a:txBody>
                    <a:bodyPr/>
                    <a:lstStyle/>
                    <a:p>
                      <a:pPr marL="0" marR="0" lvl="0">
                        <a:spcBef>
                          <a:spcPts val="0"/>
                        </a:spcBef>
                        <a:spcAft>
                          <a:spcPts val="0"/>
                        </a:spcAft>
                      </a:pPr>
                      <a:r>
                        <a:rPr lang="en-US" sz="1600">
                          <a:solidFill>
                            <a:srgbClr val="000000"/>
                          </a:solidFill>
                          <a:effectLst/>
                          <a:latin typeface="Times New Roman"/>
                          <a:ea typeface="Times New Roman"/>
                        </a:rPr>
                        <a:t>CPI Cumulative</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solidFill>
                            <a:srgbClr val="000000"/>
                          </a:solidFill>
                          <a:effectLst/>
                          <a:latin typeface="Times New Roman"/>
                          <a:ea typeface="Times New Roman"/>
                        </a:rPr>
                        <a:t> 1.01</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p>
                      <a:pPr marL="0" marR="0">
                        <a:spcBef>
                          <a:spcPts val="0"/>
                        </a:spcBef>
                        <a:spcAft>
                          <a:spcPts val="0"/>
                        </a:spcAft>
                      </a:pPr>
                      <a:r>
                        <a:rPr lang="en-US" sz="1600">
                          <a:solidFill>
                            <a:srgbClr val="000000"/>
                          </a:solidFill>
                          <a:effectLst/>
                          <a:latin typeface="Times New Roman"/>
                          <a:ea typeface="Times New Roman"/>
                        </a:rPr>
                        <a:t> </a:t>
                      </a:r>
                      <a:endParaRPr lang="en-US" sz="160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0013"/>
                  </a:ext>
                </a:extLst>
              </a:tr>
              <a:tr h="293876">
                <a:tc>
                  <a:txBody>
                    <a:bodyPr/>
                    <a:lstStyle/>
                    <a:p>
                      <a:pPr marL="0" marR="0" lvl="0">
                        <a:spcBef>
                          <a:spcPts val="0"/>
                        </a:spcBef>
                        <a:spcAft>
                          <a:spcPts val="0"/>
                        </a:spcAft>
                      </a:pPr>
                      <a:r>
                        <a:rPr lang="en-US" sz="1600" dirty="0">
                          <a:solidFill>
                            <a:srgbClr val="000000"/>
                          </a:solidFill>
                          <a:effectLst/>
                          <a:latin typeface="Times New Roman"/>
                          <a:ea typeface="Times New Roman"/>
                        </a:rPr>
                        <a:t>SPI Cumulative</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solidFill>
                            <a:srgbClr val="000000"/>
                          </a:solidFill>
                          <a:effectLst/>
                          <a:latin typeface="Times New Roman"/>
                          <a:ea typeface="Times New Roman"/>
                        </a:rPr>
                        <a:t> 0.96</a:t>
                      </a:r>
                      <a:endParaRPr lang="en-US" sz="1600" dirty="0">
                        <a:effectLst/>
                        <a:latin typeface="Times New Roman"/>
                        <a:ea typeface="Times New Roman"/>
                      </a:endParaRPr>
                    </a:p>
                  </a:txBody>
                  <a:tcPr marL="6985" marR="6985" marT="698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4468726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1"/>
          <p:cNvSpPr>
            <a:spLocks noGrp="1"/>
          </p:cNvSpPr>
          <p:nvPr>
            <p:ph type="sldNum" sz="quarter" idx="10"/>
          </p:nvPr>
        </p:nvSpPr>
        <p:spPr>
          <a:noFill/>
        </p:spPr>
        <p:txBody>
          <a:bodyPr/>
          <a:lstStyle/>
          <a:p>
            <a:fld id="{A88FF600-07EE-41E7-8FE1-E513068475ED}" type="slidenum">
              <a:rPr lang="en-US">
                <a:latin typeface="Times New Roman" panose="02020603050405020304" pitchFamily="18" charset="0"/>
                <a:cs typeface="Times New Roman" panose="02020603050405020304" pitchFamily="18" charset="0"/>
              </a:rPr>
              <a:pPr/>
              <a:t>75</a:t>
            </a:fld>
            <a:endParaRPr lang="en-US" dirty="0">
              <a:latin typeface="Times New Roman" panose="02020603050405020304" pitchFamily="18" charset="0"/>
              <a:cs typeface="Times New Roman" panose="02020603050405020304" pitchFamily="18" charset="0"/>
            </a:endParaRPr>
          </a:p>
        </p:txBody>
      </p:sp>
      <p:sp>
        <p:nvSpPr>
          <p:cNvPr id="7172" name="Rectangle 14"/>
          <p:cNvSpPr>
            <a:spLocks noChangeArrowheads="1"/>
          </p:cNvSpPr>
          <p:nvPr/>
        </p:nvSpPr>
        <p:spPr bwMode="auto">
          <a:xfrm>
            <a:off x="86518" y="172775"/>
            <a:ext cx="8970964" cy="5632311"/>
          </a:xfrm>
          <a:prstGeom prst="rect">
            <a:avLst/>
          </a:prstGeom>
          <a:noFill/>
          <a:ln w="6350">
            <a:noFill/>
            <a:miter lim="800000"/>
            <a:headEnd/>
            <a:tailEnd/>
          </a:ln>
        </p:spPr>
        <p:txBody>
          <a:bodyPr wrap="square" tIns="0" bIns="0" anchor="ctr">
            <a:spAutoFit/>
          </a:bodyPr>
          <a:lstStyle/>
          <a:p>
            <a:pPr algn="l"/>
            <a:endParaRPr lang="en-US" sz="2000" dirty="0">
              <a:latin typeface="Times New Roman" pitchFamily="18" charset="0"/>
              <a:cs typeface="Times New Roman" pitchFamily="18" charset="0"/>
            </a:endParaRPr>
          </a:p>
          <a:p>
            <a:pPr algn="l"/>
            <a:endParaRPr lang="en-US" sz="1400" b="0" dirty="0">
              <a:latin typeface="Times New Roman" pitchFamily="18" charset="0"/>
              <a:cs typeface="Times New Roman" pitchFamily="18" charset="0"/>
            </a:endParaRPr>
          </a:p>
          <a:p>
            <a:pPr algn="l"/>
            <a:endParaRPr lang="en-US" sz="1400" b="0" dirty="0">
              <a:latin typeface="Times New Roman" pitchFamily="18" charset="0"/>
              <a:cs typeface="Times New Roman" pitchFamily="18" charset="0"/>
            </a:endParaRPr>
          </a:p>
          <a:p>
            <a:pPr algn="l"/>
            <a:endParaRPr lang="en-US" sz="1400" b="0" dirty="0">
              <a:latin typeface="Times New Roman" pitchFamily="18" charset="0"/>
              <a:cs typeface="Times New Roman" pitchFamily="18" charset="0"/>
            </a:endParaRPr>
          </a:p>
          <a:p>
            <a:pPr marL="457200" indent="-457200" algn="l">
              <a:buAutoNum type="arabicPeriod" startAt="2"/>
            </a:pPr>
            <a:r>
              <a:rPr lang="en-US" sz="1800" b="0" u="sng" dirty="0">
                <a:latin typeface="Times New Roman" pitchFamily="18" charset="0"/>
                <a:cs typeface="Times New Roman" pitchFamily="18" charset="0"/>
              </a:rPr>
              <a:t>Procurement</a:t>
            </a:r>
            <a:r>
              <a:rPr lang="en-US" sz="1800" b="0" dirty="0">
                <a:latin typeface="Times New Roman" pitchFamily="18" charset="0"/>
                <a:cs typeface="Times New Roman" pitchFamily="18" charset="0"/>
              </a:rPr>
              <a:t>:  Are the phased procurement plans and associated contracts progressing satisfactorily to support the activities per the approved baseline? </a:t>
            </a:r>
            <a:r>
              <a:rPr lang="en-US" sz="1800" dirty="0">
                <a:solidFill>
                  <a:schemeClr val="accent2"/>
                </a:solidFill>
                <a:latin typeface="Times New Roman" pitchFamily="18" charset="0"/>
                <a:cs typeface="Times New Roman" pitchFamily="18" charset="0"/>
              </a:rPr>
              <a:t>Yes</a:t>
            </a:r>
            <a:r>
              <a:rPr lang="en-US" sz="1800" b="0" dirty="0">
                <a:latin typeface="Times New Roman" pitchFamily="18" charset="0"/>
                <a:cs typeface="Times New Roman" pitchFamily="18" charset="0"/>
              </a:rPr>
              <a:t>      Are the procurements being effectively monitored to ascertain and react to supply chain issues and delays caused by material and labor shortages and the COVID-19 pandemic?  </a:t>
            </a:r>
            <a:r>
              <a:rPr lang="en-US" sz="1800" dirty="0">
                <a:solidFill>
                  <a:schemeClr val="accent2"/>
                </a:solidFill>
                <a:latin typeface="Times New Roman" pitchFamily="18" charset="0"/>
                <a:cs typeface="Times New Roman" pitchFamily="18" charset="0"/>
              </a:rPr>
              <a:t>Yes</a:t>
            </a:r>
            <a:r>
              <a:rPr lang="en-US" sz="1800" b="0" dirty="0">
                <a:latin typeface="Times New Roman" pitchFamily="18" charset="0"/>
                <a:cs typeface="Times New Roman" pitchFamily="18" charset="0"/>
              </a:rPr>
              <a:t>  </a:t>
            </a:r>
          </a:p>
          <a:p>
            <a:pPr algn="l"/>
            <a:endParaRPr lang="en-US" sz="1800" b="0" dirty="0">
              <a:latin typeface="Times New Roman" pitchFamily="18" charset="0"/>
              <a:cs typeface="Times New Roman" pitchFamily="18" charset="0"/>
            </a:endParaRPr>
          </a:p>
          <a:p>
            <a:pPr marL="457200" indent="-457200" algn="l">
              <a:buFont typeface="+mj-lt"/>
              <a:buAutoNum type="arabicPeriod" startAt="5"/>
            </a:pPr>
            <a:r>
              <a:rPr lang="en-US" sz="1800" b="0" u="sng" dirty="0">
                <a:latin typeface="Times New Roman" pitchFamily="18" charset="0"/>
                <a:cs typeface="Times New Roman" pitchFamily="18" charset="0"/>
              </a:rPr>
              <a:t>Management</a:t>
            </a:r>
            <a:r>
              <a:rPr lang="en-US" sz="1800" b="0" dirty="0">
                <a:latin typeface="Times New Roman" pitchFamily="18" charset="0"/>
                <a:cs typeface="Times New Roman" pitchFamily="18" charset="0"/>
              </a:rPr>
              <a:t>:  Is the project being properly managed and staffed to successfully deliver the scope and Key Performance Parameters within the baseline cost and schedule?  Are the external interfaces, in particular with the SNS operation and maintenance periods, identified and managed?  Are the major project risks, including COVID-19, captured in the risk registry and are the mitigation plans reasonable and effective?  Is there a contingency management plan for potential scope and capability enhancements?  Is the planning for the transition to operation adequate for this stage of the project? </a:t>
            </a:r>
            <a:r>
              <a:rPr lang="en-US" sz="1800" dirty="0">
                <a:solidFill>
                  <a:schemeClr val="accent2"/>
                </a:solidFill>
                <a:latin typeface="Times New Roman" pitchFamily="18" charset="0"/>
                <a:cs typeface="Times New Roman" pitchFamily="18" charset="0"/>
              </a:rPr>
              <a:t>Yes to all</a:t>
            </a:r>
            <a:endParaRPr lang="en-US" sz="1800" b="0" dirty="0">
              <a:latin typeface="Times New Roman" pitchFamily="18" charset="0"/>
              <a:cs typeface="Times New Roman" pitchFamily="18" charset="0"/>
            </a:endParaRPr>
          </a:p>
          <a:p>
            <a:pPr marL="457200" indent="-457200" algn="l">
              <a:buFont typeface="+mj-lt"/>
              <a:buAutoNum type="arabicPeriod" startAt="5"/>
            </a:pPr>
            <a:endParaRPr lang="en-US" sz="1800" b="0" dirty="0">
              <a:latin typeface="Times New Roman" pitchFamily="18" charset="0"/>
              <a:cs typeface="Times New Roman" pitchFamily="18" charset="0"/>
            </a:endParaRPr>
          </a:p>
          <a:p>
            <a:pPr marL="457200" indent="-457200" algn="l">
              <a:buFont typeface="+mj-lt"/>
              <a:buAutoNum type="arabicPeriod" startAt="5"/>
            </a:pPr>
            <a:r>
              <a:rPr lang="en-US" sz="1800" b="0" u="sng" dirty="0">
                <a:latin typeface="Times New Roman" pitchFamily="18" charset="0"/>
                <a:cs typeface="Times New Roman" pitchFamily="18" charset="0"/>
              </a:rPr>
              <a:t>Recommendations</a:t>
            </a:r>
            <a:r>
              <a:rPr lang="en-US" sz="1800" b="0" dirty="0">
                <a:latin typeface="Times New Roman" pitchFamily="18" charset="0"/>
                <a:cs typeface="Times New Roman" pitchFamily="18" charset="0"/>
              </a:rPr>
              <a:t>:  Have the CD-2/3 review recommendations been appropriately addressed, or on schedule for completion?  </a:t>
            </a:r>
            <a:r>
              <a:rPr lang="en-US" sz="1800" dirty="0">
                <a:solidFill>
                  <a:schemeClr val="accent2"/>
                </a:solidFill>
                <a:latin typeface="Times New Roman" pitchFamily="18" charset="0"/>
                <a:cs typeface="Times New Roman" pitchFamily="18" charset="0"/>
              </a:rPr>
              <a:t>Yes    </a:t>
            </a:r>
            <a:r>
              <a:rPr lang="en-US" sz="1800" b="0" dirty="0">
                <a:latin typeface="Times New Roman" pitchFamily="18" charset="0"/>
                <a:cs typeface="Times New Roman" pitchFamily="18" charset="0"/>
              </a:rPr>
              <a:t>Are there any outstanding recommendations from the prior DOE SC reviews?  </a:t>
            </a:r>
            <a:r>
              <a:rPr lang="en-US" sz="1800" dirty="0">
                <a:solidFill>
                  <a:schemeClr val="accent2"/>
                </a:solidFill>
                <a:latin typeface="Times New Roman" pitchFamily="18" charset="0"/>
                <a:cs typeface="Times New Roman" pitchFamily="18" charset="0"/>
              </a:rPr>
              <a:t>No</a:t>
            </a:r>
          </a:p>
          <a:p>
            <a:pPr marL="457200" indent="-457200" algn="l">
              <a:buAutoNum type="arabicPeriod" startAt="6"/>
            </a:pPr>
            <a:endParaRPr lang="en-US" sz="1600" b="0" dirty="0">
              <a:latin typeface="Times New Roman" pitchFamily="18" charset="0"/>
              <a:cs typeface="Times New Roman" pitchFamily="18" charset="0"/>
            </a:endParaRPr>
          </a:p>
        </p:txBody>
      </p:sp>
      <p:sp>
        <p:nvSpPr>
          <p:cNvPr id="5" name="Rectangle 3"/>
          <p:cNvSpPr txBox="1">
            <a:spLocks noChangeArrowheads="1"/>
          </p:cNvSpPr>
          <p:nvPr/>
        </p:nvSpPr>
        <p:spPr>
          <a:xfrm>
            <a:off x="2508146" y="86890"/>
            <a:ext cx="4689065" cy="887413"/>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dirty="0">
                <a:effectLst/>
                <a:latin typeface="Times New Roman" pitchFamily="18" charset="0"/>
                <a:cs typeface="Times New Roman" pitchFamily="18" charset="0"/>
              </a:rPr>
              <a:t>6.  Project Management </a:t>
            </a:r>
            <a:br>
              <a:rPr lang="en-US" sz="2000" b="1" kern="0" dirty="0">
                <a:effectLst/>
                <a:latin typeface="Times New Roman" pitchFamily="18" charset="0"/>
                <a:cs typeface="Times New Roman" pitchFamily="18" charset="0"/>
              </a:rPr>
            </a:br>
            <a:r>
              <a:rPr lang="en-US" sz="1800" b="0" kern="0" dirty="0">
                <a:effectLst/>
                <a:latin typeface="Times New Roman" pitchFamily="18" charset="0"/>
                <a:cs typeface="Times New Roman" pitchFamily="18" charset="0"/>
              </a:rPr>
              <a:t>L. Plummer, retired SLAC / E. Carrone SLAC  Subcommittee 8</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76</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52445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Proton Power Upgrade (PPU) project doubles Spallation Neutron Source (SNS) power capability from 1.4 MW to 2.8 MW (30% beam energy increase, 50% beam current increase) and provides 2 MW to the First Target Station.</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There have been two changes to the Integrated Project Team since the last review, a new DOE Program Manager and DOE Federal Project Director.</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There has been an ORNL reorganization that includes a new Associate Lab Director for Neutron Sciences Directorate.  There is a new PPU project L2 Manager for R&amp;D.</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Monthly coordination meetings assure the proper allocation of resources across project and operations, with considerable autonomy left to line managers. The project has been underutilizing resources by 10% and, so far, has not experienced conflicts with operations. This is also due to a 1-year look-ahead plan.</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 densely populate critical path reflects a strategic choice of maintaining a healthy schedule pressure with a judicious management of float.</a:t>
            </a:r>
          </a:p>
          <a:p>
            <a:pPr marL="457200" indent="-457200" algn="l" eaLnBrk="1" hangingPunct="1">
              <a:spcBef>
                <a:spcPct val="20000"/>
              </a:spcBef>
              <a:buFont typeface="Arial" panose="020B0604020202020204" pitchFamily="34" charset="0"/>
              <a:buChar char="•"/>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78885029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77</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52445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PPU Project is collaborating with Jefferson Lab to design, procure, assemble, low-power test and ship 8 PPU High Beta Cryomodules (8</a:t>
            </a:r>
            <a:r>
              <a:rPr lang="en-US" sz="1800" b="0" baseline="30000" dirty="0">
                <a:latin typeface="Times New Roman" panose="02020603050405020304" pitchFamily="18" charset="0"/>
                <a:cs typeface="Times New Roman" panose="02020603050405020304" pitchFamily="18" charset="0"/>
              </a:rPr>
              <a:t>th</a:t>
            </a:r>
            <a:r>
              <a:rPr lang="en-US" sz="1800" b="0" dirty="0">
                <a:latin typeface="Times New Roman" panose="02020603050405020304" pitchFamily="18" charset="0"/>
                <a:cs typeface="Times New Roman" panose="02020603050405020304" pitchFamily="18" charset="0"/>
              </a:rPr>
              <a:t> added to scope in April 2021).  Cry module design is complete, shipping tests were successfully completed in 2021, and procurements are nearly complete for the first 7 cryomodules.  There is a longstanding positive relationship between JLab and SNS and the collaboration is working well.  The Jefferson Lab team has applied lessons from previous experience to improve cryomodule production.</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PPU Project is collaborating with Fermilab to design and provide new injection magnets.  Magnet design is complete.  A high risk identified in the Project Risk Registry is Fermilab competing projects or resource issues.  The mitigation is defined and being implemented.  The Fermilab team is adding additional staff to support PPU schedule.</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PPU plans are integrated in the “5-year” NScD Directorate plan to ensure coordination of project work with the Operation.  Resource planning for matrixed staff are coordinated on a yearly basis.  Matrixed staffing peaks in FY22.  A project change request was processed in June 2021 to align project staffing needs with ORNL resource availability.</a:t>
            </a:r>
          </a:p>
        </p:txBody>
      </p:sp>
    </p:spTree>
    <p:extLst>
      <p:ext uri="{BB962C8B-B14F-4D97-AF65-F5344CB8AC3E}">
        <p14:creationId xmlns:p14="http://schemas.microsoft.com/office/powerpoint/2010/main" val="3271601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78</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5133713"/>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Maintaining equipment delivery schedules to support the Operational long outage is a key milestone supporting achievement of the project early finish.  There is a 3-month notification period needed by Operations to coordinate with Users, if a change to the outage is needed.</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To date, impacts due to COVID have not been severe and have been handled well.  The Project Director has identified some indications of potential issues due to COVID related to cost increases and finding resources, these are being monitored.</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baseline TPC is $272M and CD-4 is Q4 FY2028 (early finish is Q2 FY2025).  The Project has received 82% of the TPC funding through FY21, with $50M remaining.  Carryover at the end of FY21 is planned at $48M.  Current cost contingency is $53.3M (52% on ETC) and the Risk Exposure is $48.6M. Project progressed from 25% complete by cost at CD-2/3 to 53% at this review.  Cumulative CPI = 1.00 and SPI = 0.96</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5521454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79</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474591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PEP allows contingency to be used “to optimize the scientific capability or substantially improve the performance, reliability, or functionality within the overall facility design and mission need including spares acquisition”.  A Contingency Management Plan exists.  There is a separate spreadsheet containing items that potentially could be included in the project scope.  The draft revision to the plan added the following information:  “…it is understood that contingency procurements can be completed and closed out later, after CD-4 approval.”    The Project management team determines scope and timeline of contingency spending as risks are retired.  The management team has input from the Directorate management team to evaluate proposed scope.  Use of contingency in this manner is subject to the approval of the Federal Project Director.  Spending decisions related to these items are communicated to BES.</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513885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8</a:t>
            </a:fld>
            <a:endParaRPr lang="en-US" dirty="0"/>
          </a:p>
        </p:txBody>
      </p:sp>
      <p:sp>
        <p:nvSpPr>
          <p:cNvPr id="3" name="Rectangle 2"/>
          <p:cNvSpPr/>
          <p:nvPr/>
        </p:nvSpPr>
        <p:spPr>
          <a:xfrm>
            <a:off x="429457" y="1141921"/>
            <a:ext cx="8261060" cy="3600986"/>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Findings</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SNS PPU team is using the present time to complete preparatory tunnel work. Module stands have been installed into the tunnel for all seven new modules. Smaller tasks such as installing walking grating to prepare for cryogenic connections are ongoing.</a:t>
            </a: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major item of scope for PPU cryogenics is the new U-tubes. Bayonets are designed and are essentially fixed length. An experienced vendor is identified. After the installation of 7 of the new </a:t>
            </a:r>
            <a:r>
              <a:rPr lang="en-US" sz="2000" b="0" dirty="0" err="1">
                <a:solidFill>
                  <a:srgbClr val="000000"/>
                </a:solidFill>
                <a:latin typeface="Times New Roman" pitchFamily="18" charset="0"/>
                <a:cs typeface="Times New Roman" pitchFamily="18" charset="0"/>
              </a:rPr>
              <a:t>cryomodules</a:t>
            </a:r>
            <a:r>
              <a:rPr lang="en-US" sz="2000" b="0" dirty="0">
                <a:solidFill>
                  <a:srgbClr val="000000"/>
                </a:solidFill>
                <a:latin typeface="Times New Roman" pitchFamily="18" charset="0"/>
                <a:cs typeface="Times New Roman" pitchFamily="18" charset="0"/>
              </a:rPr>
              <a:t> into the SNS SCL, there is a planned 40% excess capacity in cryogenic cooling capacity. Controls and utilities are moderately sized effort and plan many of those procurements in FY22.</a:t>
            </a: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233829083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80</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4524315"/>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Final design is complete, except in P.4 Ring System and P.5 Target Station Systems.  Technical risk and cost for theses remaining items is low.  Production procurements are authorized only after achieving final design.  Readiness is confirmed via completion of final design review and recommendations addressed; completion of procurement readiness review (where applicable); and approval of the Federal Project Director.  A preliminary design review for Beam Power Limit System is complete.  An Independent review of the decision to remove the gas liquid separator from Project scope was performed in April 2021.</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CD-3A procurements are 96% complete and CD-3B procurements are 78% complete.  PPU/SNS procurements to date total $106M (63% complete).  JLab procurements to date total $9.85M (98% complete, excluding spare cryomodule)</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1807074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81</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4025717"/>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Klystron gallery buildout is complete, and lessons learned will be applied to the RTBT Stub procurement.  The Project is exploring the potential opportunity to utilize the subcontract from another project (Second Target Station), if the timing fits with the PPU schedule.  If the schedule requires PPU project have a separate procurement, the estimate for preparation of an RTBT stub procurement package is 6 to 8 months and would likely include an incentive due to market conditions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PPU has secured all needed storage space on the SNS site</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schedule remains aggressive, aiming at the earliest possible finish. Only a 3-weeks slippage has been recorded since last baseline (October 2020)</a:t>
            </a: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2910269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82</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4856714"/>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Transition to Operations planning is progressing.  The SNS Operations 5-year plan now includes duration for PPU readiness review and beam tuning.  A beam commissioning leader has been assigned and the beam commissioning plan has been revised.  Plan will be adjusted as progress evolves.  There are 4 main outages related to the approval process:  FY22B, FY22C, FY23A, and FY24A.  There is a three-phase approach to commissioning and operations approval.  Each phase has common steps:  Equipment installation and checkout, Documentation, Personnel ready, and Internal Readiness Review.  First readiness reviews will be in October/November 2022.  The readiness review plan has been updated in the PPU schedule.</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 mechanism exists which enables prompt communication and escalation of risks from the “L2” levels up to the project director, through monthly meetings.</a:t>
            </a:r>
          </a:p>
          <a:p>
            <a:pPr algn="l" eaLnBrk="1" hangingPunct="1">
              <a:spcBef>
                <a:spcPct val="20000"/>
              </a:spcBef>
            </a:pPr>
            <a:endParaRPr lang="en-US" sz="1800" b="0" dirty="0"/>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679288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83</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3139321"/>
          </a:xfrm>
          <a:prstGeom prst="rect">
            <a:avLst/>
          </a:prstGeom>
          <a:noFill/>
          <a:ln w="6350">
            <a:noFill/>
            <a:miter lim="800000"/>
            <a:headEnd/>
            <a:tailEnd/>
          </a:ln>
        </p:spPr>
        <p:txBody>
          <a:bodyPr wrap="square">
            <a:spAutoFit/>
          </a:bodyPr>
          <a:lstStyle/>
          <a:p>
            <a:pPr algn="l" eaLnBrk="1" hangingPunct="1">
              <a:spcBef>
                <a:spcPct val="20000"/>
              </a:spcBef>
            </a:pPr>
            <a:r>
              <a:rPr lang="en-US" sz="1800" dirty="0">
                <a:solidFill>
                  <a:srgbClr val="000000"/>
                </a:solidFill>
                <a:latin typeface="Times New Roman" pitchFamily="18" charset="0"/>
                <a:cs typeface="Times New Roman" pitchFamily="18" charset="0"/>
              </a:rPr>
              <a:t>Findings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Risks are adequately mapped and monitored, with an abundance of analytics. Mitigations are explained clearly (“A $ 900k mitigation reduces the project risk by $ 5M”).</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risk registry includes project risks and operations risks, giving a complete perspective.</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 major cost risk driver, not surprisingly, is the “standing army” cost for schedule contingency.</a:t>
            </a: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b="0" dirty="0">
              <a:solidFill>
                <a:srgbClr val="000000"/>
              </a:solidFill>
              <a:latin typeface="Times New Roman" pitchFamily="18" charset="0"/>
              <a:cs typeface="Times New Roman" pitchFamily="18" charset="0"/>
            </a:endParaRPr>
          </a:p>
          <a:p>
            <a:pPr algn="l" eaLnBrk="1" hangingPunct="1">
              <a:spcBef>
                <a:spcPct val="20000"/>
              </a:spcBef>
            </a:pPr>
            <a:endParaRPr lang="en-US" sz="1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3655911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84</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134937" y="720017"/>
            <a:ext cx="8631238" cy="5521512"/>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1800" dirty="0">
                <a:latin typeface="Times New Roman" pitchFamily="18" charset="0"/>
                <a:cs typeface="Times New Roman" pitchFamily="18" charset="0"/>
              </a:rPr>
              <a:t>Comments</a:t>
            </a:r>
          </a:p>
          <a:p>
            <a:pPr marL="742950" lvl="1"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PPU management team is very experienced, and the project is being managed well</a:t>
            </a:r>
          </a:p>
          <a:p>
            <a:pPr marL="742950" lvl="1"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project demonstrates a mature approach to lessons learned, by shifting the attention from compiling lessons to enabling the entire organization to learn, by incorporating those lessons into changes to practices and guidelines. This is an effective way to assure that lessons learned actually translate into actions, as opposed to long lists of warnings for the next project</a:t>
            </a:r>
          </a:p>
          <a:p>
            <a:pPr marL="742950" lvl="1"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Consider adding information to the spreadsheet for Contingency Management items to clarify:</a:t>
            </a:r>
          </a:p>
          <a:p>
            <a:pPr marL="1200150" lvl="2" indent="-285750" algn="l" eaLnBrk="1" hangingPunct="1">
              <a:spcBef>
                <a:spcPct val="20000"/>
              </a:spcBef>
              <a:buFont typeface="Courier New" panose="02070309020205020404" pitchFamily="49" charset="0"/>
              <a:buChar char="o"/>
            </a:pPr>
            <a:r>
              <a:rPr lang="en-US" sz="1800" b="0" dirty="0">
                <a:latin typeface="Times New Roman" panose="02020603050405020304" pitchFamily="18" charset="0"/>
                <a:cs typeface="Times New Roman" panose="02020603050405020304" pitchFamily="18" charset="0"/>
              </a:rPr>
              <a:t>If the item is procurement only (no installation) of an existing design</a:t>
            </a:r>
          </a:p>
          <a:p>
            <a:pPr marL="1200150" lvl="2" indent="-285750" algn="l" eaLnBrk="1" hangingPunct="1">
              <a:spcBef>
                <a:spcPct val="20000"/>
              </a:spcBef>
              <a:buFont typeface="Courier New" panose="02070309020205020404" pitchFamily="49" charset="0"/>
              <a:buChar char="o"/>
            </a:pPr>
            <a:r>
              <a:rPr lang="en-US" sz="1800" b="0" dirty="0">
                <a:latin typeface="Times New Roman" panose="02020603050405020304" pitchFamily="18" charset="0"/>
                <a:cs typeface="Times New Roman" panose="02020603050405020304" pitchFamily="18" charset="0"/>
              </a:rPr>
              <a:t>If the “Time To Acquire” shown in the spreadsheet is for a new procurement or if it is to exercise an option to an existing procurement</a:t>
            </a:r>
          </a:p>
          <a:p>
            <a:pPr marL="742950" lvl="1"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Many activities are on the project’s critical path. Two groups appear heavily populated: Ring Design and Commissioning. Consider examining whether there are hidden trends behind this.</a:t>
            </a:r>
          </a:p>
          <a:p>
            <a:pPr marL="285750" indent="-285750" algn="l" eaLnBrk="1" hangingPunct="1">
              <a:spcBef>
                <a:spcPct val="20000"/>
              </a:spcBef>
              <a:buFont typeface="Courier New" panose="02070309020205020404" pitchFamily="49" charset="0"/>
              <a:buChar char="o"/>
            </a:pPr>
            <a:endParaRPr lang="en-US" sz="1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381567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85</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4302716"/>
          </a:xfrm>
          <a:prstGeom prst="rect">
            <a:avLst/>
          </a:prstGeom>
          <a:noFill/>
          <a:ln w="6350">
            <a:noFill/>
            <a:miter lim="800000"/>
            <a:headEnd/>
            <a:tailEnd/>
          </a:ln>
        </p:spPr>
        <p:txBody>
          <a:bodyPr wrap="square">
            <a:spAutoFit/>
          </a:bodyPr>
          <a:lstStyle/>
          <a:p>
            <a:pPr algn="l" eaLnBrk="1" hangingPunct="1">
              <a:spcBef>
                <a:spcPct val="20000"/>
              </a:spcBef>
            </a:pPr>
            <a:r>
              <a:rPr lang="en-US" sz="1800" dirty="0">
                <a:latin typeface="Times New Roman" pitchFamily="18" charset="0"/>
                <a:cs typeface="Times New Roman" pitchFamily="18" charset="0"/>
              </a:rPr>
              <a:t>Comments</a:t>
            </a:r>
          </a:p>
          <a:p>
            <a:pPr marL="285750"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As a consequence of the ORNL “Re-Imagine” initiative, project managers are now “wearing a double hat” as operations managers or group managers. For those functions, consider monitoring:</a:t>
            </a:r>
          </a:p>
          <a:p>
            <a:pPr marL="742950" lvl="1" indent="-285750" algn="l" eaLnBrk="1" hangingPunct="1">
              <a:spcBef>
                <a:spcPct val="20000"/>
              </a:spcBef>
              <a:buFont typeface="Courier New" panose="02070309020205020404" pitchFamily="49" charset="0"/>
              <a:buChar char="o"/>
            </a:pPr>
            <a:r>
              <a:rPr lang="en-US" sz="1800" b="0" dirty="0">
                <a:latin typeface="Times New Roman" panose="02020603050405020304" pitchFamily="18" charset="0"/>
                <a:cs typeface="Times New Roman" panose="02020603050405020304" pitchFamily="18" charset="0"/>
              </a:rPr>
              <a:t>Workload, since responsibilities have changed and/or increased;</a:t>
            </a:r>
          </a:p>
          <a:p>
            <a:pPr marL="742950" lvl="1" indent="-285750" algn="l" eaLnBrk="1" hangingPunct="1">
              <a:spcBef>
                <a:spcPct val="20000"/>
              </a:spcBef>
              <a:buFont typeface="Courier New" panose="02070309020205020404" pitchFamily="49" charset="0"/>
              <a:buChar char="o"/>
            </a:pPr>
            <a:r>
              <a:rPr lang="en-US" sz="1800" b="0" dirty="0">
                <a:latin typeface="Times New Roman" panose="02020603050405020304" pitchFamily="18" charset="0"/>
                <a:cs typeface="Times New Roman" panose="02020603050405020304" pitchFamily="18" charset="0"/>
              </a:rPr>
              <a:t>Continuing or renewed engagement with their own teams;</a:t>
            </a:r>
          </a:p>
          <a:p>
            <a:pPr marL="742950" lvl="1" indent="-285750" algn="l" eaLnBrk="1" hangingPunct="1">
              <a:spcBef>
                <a:spcPct val="20000"/>
              </a:spcBef>
              <a:buFont typeface="Courier New" panose="02070309020205020404" pitchFamily="49" charset="0"/>
              <a:buChar char="o"/>
            </a:pPr>
            <a:r>
              <a:rPr lang="en-US" sz="1800" b="0" dirty="0">
                <a:latin typeface="Times New Roman" panose="02020603050405020304" pitchFamily="18" charset="0"/>
                <a:cs typeface="Times New Roman" panose="02020603050405020304" pitchFamily="18" charset="0"/>
              </a:rPr>
              <a:t>Communication channels</a:t>
            </a:r>
          </a:p>
          <a:p>
            <a:pPr marL="285750"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We suggest establishing a formal decision-making approach, with clear delineation of authority, to determine resource allocation between project and operations. The coexistence of project management and line management/operations functions within the same person provide an undeniable advantage of simplifying and expediting actions; it also creates the risk of impacting the project schedule without the project having a chance to act in a timely manner</a:t>
            </a:r>
          </a:p>
          <a:p>
            <a:pPr algn="l" eaLnBrk="1" hangingPunct="1">
              <a:spcBef>
                <a:spcPct val="20000"/>
              </a:spcBef>
            </a:pPr>
            <a:endParaRPr lang="en-US" sz="1800" b="0" dirty="0"/>
          </a:p>
        </p:txBody>
      </p:sp>
    </p:spTree>
    <p:extLst>
      <p:ext uri="{BB962C8B-B14F-4D97-AF65-F5344CB8AC3E}">
        <p14:creationId xmlns:p14="http://schemas.microsoft.com/office/powerpoint/2010/main" val="287113319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86</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3360920"/>
          </a:xfrm>
          <a:prstGeom prst="rect">
            <a:avLst/>
          </a:prstGeom>
          <a:noFill/>
          <a:ln w="6350">
            <a:noFill/>
            <a:miter lim="800000"/>
            <a:headEnd/>
            <a:tailEnd/>
          </a:ln>
        </p:spPr>
        <p:txBody>
          <a:bodyPr wrap="square">
            <a:spAutoFit/>
          </a:bodyPr>
          <a:lstStyle/>
          <a:p>
            <a:pPr algn="l" eaLnBrk="1" hangingPunct="1">
              <a:spcBef>
                <a:spcPct val="20000"/>
              </a:spcBef>
            </a:pPr>
            <a:endParaRPr lang="en-US" sz="1800" dirty="0">
              <a:solidFill>
                <a:srgbClr val="000000"/>
              </a:solidFill>
              <a:latin typeface="Times New Roman" pitchFamily="18" charset="0"/>
              <a:cs typeface="Times New Roman" pitchFamily="18" charset="0"/>
            </a:endParaRPr>
          </a:p>
          <a:p>
            <a:pPr algn="l" eaLnBrk="1" hangingPunct="1">
              <a:spcBef>
                <a:spcPct val="20000"/>
              </a:spcBef>
            </a:pPr>
            <a:r>
              <a:rPr lang="en-US" sz="1800" dirty="0">
                <a:latin typeface="Times New Roman" pitchFamily="18" charset="0"/>
                <a:cs typeface="Times New Roman" pitchFamily="18" charset="0"/>
              </a:rPr>
              <a:t>Comments</a:t>
            </a:r>
          </a:p>
          <a:p>
            <a:pPr marL="285750"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The nature of the certification schedule for Safety Systems, coming at the very end of the project, is such that it is often “under siege” by groups who need access to the premises while safety systems test are in progress.  Consider “protecting” such schedule by appointing one person responsible for orchestrating access to the facilities from other system.</a:t>
            </a:r>
          </a:p>
          <a:p>
            <a:pPr marL="285750" indent="-28575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Staffing levels are adequate, and the laboratory’s size is such that risks related to talent bench depth are mitigated by easy access to other ORNL resources and to contractors for engineering work.</a:t>
            </a:r>
          </a:p>
          <a:p>
            <a:pPr marL="285750" indent="-285750" algn="l" eaLnBrk="1" hangingPunct="1">
              <a:spcBef>
                <a:spcPct val="20000"/>
              </a:spcBef>
              <a:buFont typeface="Arial" panose="020B0604020202020204" pitchFamily="34" charset="0"/>
              <a:buChar char="•"/>
            </a:pPr>
            <a:endParaRPr lang="en-US" sz="1800" b="0" dirty="0"/>
          </a:p>
        </p:txBody>
      </p:sp>
    </p:spTree>
    <p:extLst>
      <p:ext uri="{BB962C8B-B14F-4D97-AF65-F5344CB8AC3E}">
        <p14:creationId xmlns:p14="http://schemas.microsoft.com/office/powerpoint/2010/main" val="18451784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p:cNvSpPr>
          <p:nvPr>
            <p:ph type="sldNum" sz="quarter" idx="10"/>
          </p:nvPr>
        </p:nvSpPr>
        <p:spPr>
          <a:noFill/>
        </p:spPr>
        <p:txBody>
          <a:bodyPr/>
          <a:lstStyle/>
          <a:p>
            <a:fld id="{6AF95370-88EE-4C51-8F49-440F8451E736}" type="slidenum">
              <a:rPr lang="en-US">
                <a:latin typeface="Times New Roman" panose="02020603050405020304" pitchFamily="18" charset="0"/>
                <a:cs typeface="Times New Roman" panose="02020603050405020304" pitchFamily="18" charset="0"/>
              </a:rPr>
              <a:pPr/>
              <a:t>87</a:t>
            </a:fld>
            <a:endParaRPr lang="en-US" dirty="0">
              <a:latin typeface="Times New Roman" panose="02020603050405020304" pitchFamily="18" charset="0"/>
              <a:cs typeface="Times New Roman" panose="02020603050405020304" pitchFamily="18" charset="0"/>
            </a:endParaRPr>
          </a:p>
        </p:txBody>
      </p:sp>
      <p:sp>
        <p:nvSpPr>
          <p:cNvPr id="237571" name="Rectangle 3"/>
          <p:cNvSpPr>
            <a:spLocks noGrp="1" noChangeArrowheads="1"/>
          </p:cNvSpPr>
          <p:nvPr>
            <p:ph type="title"/>
          </p:nvPr>
        </p:nvSpPr>
        <p:spPr>
          <a:xfrm>
            <a:off x="2508146" y="86890"/>
            <a:ext cx="4689065" cy="887413"/>
          </a:xfrm>
        </p:spPr>
        <p:txBody>
          <a:bodyPr/>
          <a:lstStyle/>
          <a:p>
            <a:pPr eaLnBrk="1" hangingPunct="1">
              <a:defRPr/>
            </a:pPr>
            <a:r>
              <a:rPr lang="en-US" sz="2000" b="1" dirty="0">
                <a:effectLst/>
                <a:latin typeface="Times New Roman" pitchFamily="18" charset="0"/>
                <a:cs typeface="Times New Roman" pitchFamily="18" charset="0"/>
              </a:rPr>
              <a:t>6.  Project Management </a:t>
            </a:r>
            <a:br>
              <a:rPr lang="en-US" sz="2000" b="1" dirty="0">
                <a:effectLst/>
                <a:latin typeface="Times New Roman" pitchFamily="18" charset="0"/>
                <a:cs typeface="Times New Roman" pitchFamily="18" charset="0"/>
              </a:rPr>
            </a:br>
            <a:r>
              <a:rPr lang="en-US" sz="1800" dirty="0">
                <a:effectLst/>
                <a:latin typeface="Times New Roman" pitchFamily="18" charset="0"/>
                <a:cs typeface="Times New Roman" pitchFamily="18" charset="0"/>
              </a:rPr>
              <a:t>L. Plummer, retired SLAC / E. Carrone SLAC  Subcommittee 8</a:t>
            </a:r>
          </a:p>
        </p:txBody>
      </p:sp>
      <p:sp>
        <p:nvSpPr>
          <p:cNvPr id="24580" name="Rectangle 9"/>
          <p:cNvSpPr>
            <a:spLocks noChangeArrowheads="1"/>
          </p:cNvSpPr>
          <p:nvPr/>
        </p:nvSpPr>
        <p:spPr bwMode="auto">
          <a:xfrm>
            <a:off x="293687" y="1013632"/>
            <a:ext cx="8631238" cy="2031325"/>
          </a:xfrm>
          <a:prstGeom prst="rect">
            <a:avLst/>
          </a:prstGeom>
          <a:noFill/>
          <a:ln w="6350">
            <a:noFill/>
            <a:miter lim="800000"/>
            <a:headEnd/>
            <a:tailEnd/>
          </a:ln>
        </p:spPr>
        <p:txBody>
          <a:bodyPr wrap="square">
            <a:spAutoFit/>
          </a:bodyPr>
          <a:lstStyle/>
          <a:p>
            <a:pPr lvl="1" algn="l" eaLnBrk="1" hangingPunct="1">
              <a:spcBef>
                <a:spcPct val="20000"/>
              </a:spcBef>
            </a:pPr>
            <a:endParaRPr lang="en-US" sz="1800" b="0" dirty="0">
              <a:latin typeface="Times New Roman" pitchFamily="18" charset="0"/>
              <a:cs typeface="Times New Roman" pitchFamily="18" charset="0"/>
            </a:endParaRPr>
          </a:p>
          <a:p>
            <a:pPr algn="l" eaLnBrk="1" hangingPunct="1">
              <a:spcBef>
                <a:spcPct val="20000"/>
              </a:spcBef>
            </a:pPr>
            <a:r>
              <a:rPr lang="en-US" sz="1800" dirty="0">
                <a:latin typeface="Times New Roman" pitchFamily="18" charset="0"/>
                <a:cs typeface="Times New Roman" pitchFamily="18" charset="0"/>
              </a:rPr>
              <a:t>Recommendations</a:t>
            </a:r>
          </a:p>
          <a:p>
            <a:pPr marL="457200" indent="-457200" algn="l" eaLnBrk="1" hangingPunct="1">
              <a:spcBef>
                <a:spcPct val="20000"/>
              </a:spcBef>
              <a:buFont typeface="Arial" panose="020B0604020202020204" pitchFamily="34" charset="0"/>
              <a:buChar char="•"/>
            </a:pPr>
            <a:r>
              <a:rPr lang="en-US" sz="1800" b="0" dirty="0">
                <a:latin typeface="Times New Roman" panose="02020603050405020304" pitchFamily="18" charset="0"/>
                <a:cs typeface="Times New Roman" panose="02020603050405020304" pitchFamily="18" charset="0"/>
              </a:rPr>
              <a:t>Work with DOE to finalize the language in the draft revision to the Contingency Management Plan.   If items permitted to be delivered after CD-4 have any constraints, the plan should include this information.</a:t>
            </a:r>
          </a:p>
          <a:p>
            <a:pPr algn="l" eaLnBrk="1" hangingPunct="1">
              <a:spcBef>
                <a:spcPct val="20000"/>
              </a:spcBef>
            </a:pPr>
            <a:endParaRPr lang="en-US" sz="2400" b="0" dirty="0"/>
          </a:p>
        </p:txBody>
      </p:sp>
    </p:spTree>
    <p:extLst>
      <p:ext uri="{BB962C8B-B14F-4D97-AF65-F5344CB8AC3E}">
        <p14:creationId xmlns:p14="http://schemas.microsoft.com/office/powerpoint/2010/main" val="1809507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9D05FA82-BB19-4D2A-BC49-42728F76A842}" type="slidenum">
              <a:rPr lang="en-US" smtClean="0"/>
              <a:pPr>
                <a:defRPr/>
              </a:pPr>
              <a:t>9</a:t>
            </a:fld>
            <a:endParaRPr lang="en-US" dirty="0"/>
          </a:p>
        </p:txBody>
      </p:sp>
      <p:sp>
        <p:nvSpPr>
          <p:cNvPr id="3" name="Rectangle 2"/>
          <p:cNvSpPr/>
          <p:nvPr/>
        </p:nvSpPr>
        <p:spPr>
          <a:xfrm>
            <a:off x="366596" y="1071316"/>
            <a:ext cx="8261060" cy="3477875"/>
          </a:xfrm>
          <a:prstGeom prst="rect">
            <a:avLst/>
          </a:prstGeom>
        </p:spPr>
        <p:txBody>
          <a:bodyPr wrap="square">
            <a:spAutoFit/>
          </a:bodyPr>
          <a:lstStyle/>
          <a:p>
            <a:pPr algn="l" eaLnBrk="1" hangingPunct="1">
              <a:spcBef>
                <a:spcPct val="20000"/>
              </a:spcBef>
            </a:pPr>
            <a:r>
              <a:rPr lang="en-US" sz="2000" dirty="0">
                <a:solidFill>
                  <a:srgbClr val="000000"/>
                </a:solidFill>
                <a:latin typeface="Times New Roman" pitchFamily="18" charset="0"/>
                <a:cs typeface="Times New Roman" pitchFamily="18" charset="0"/>
              </a:rPr>
              <a:t>Comments</a:t>
            </a:r>
          </a:p>
          <a:p>
            <a:pPr algn="l" eaLnBrk="1" hangingPunct="1">
              <a:spcBef>
                <a:spcPct val="20000"/>
              </a:spcBef>
            </a:pPr>
            <a:endParaRPr lang="en-US" sz="80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SCL team has made considerable progress since CD 2/3. Cryogenics and utilities are in good shape. Continuing progress on controls should be monitored to make sure these are ready for the outages</a:t>
            </a:r>
          </a:p>
          <a:p>
            <a:pPr marL="171450" indent="-171450" algn="l" eaLnBrk="1" hangingPunct="1">
              <a:spcBef>
                <a:spcPct val="20000"/>
              </a:spcBef>
              <a:buFont typeface="Arial" panose="020B0604020202020204" pitchFamily="34" charset="0"/>
              <a:buChar char="•"/>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The SCL technical approach remains prudently conservative, and the reviewers continue to have confidence that systems will perform as planned</a:t>
            </a:r>
          </a:p>
          <a:p>
            <a:pPr algn="l" eaLnBrk="1" hangingPunct="1">
              <a:spcBef>
                <a:spcPct val="20000"/>
              </a:spcBef>
            </a:pPr>
            <a:endParaRPr lang="en-US" sz="800" b="0" dirty="0">
              <a:solidFill>
                <a:srgbClr val="000000"/>
              </a:solidFill>
              <a:latin typeface="Times New Roman" pitchFamily="18" charset="0"/>
              <a:cs typeface="Times New Roman" pitchFamily="18" charset="0"/>
            </a:endParaRPr>
          </a:p>
          <a:p>
            <a:pPr marL="171450" indent="-171450" algn="l" eaLnBrk="1" hangingPunct="1">
              <a:spcBef>
                <a:spcPct val="20000"/>
              </a:spcBef>
              <a:buFont typeface="Arial" panose="020B0604020202020204" pitchFamily="34" charset="0"/>
              <a:buChar char="•"/>
            </a:pPr>
            <a:r>
              <a:rPr lang="en-US" sz="2000" b="0" dirty="0">
                <a:solidFill>
                  <a:srgbClr val="000000"/>
                </a:solidFill>
                <a:latin typeface="Times New Roman" pitchFamily="18" charset="0"/>
                <a:cs typeface="Times New Roman" pitchFamily="18" charset="0"/>
              </a:rPr>
              <a:t>An eighth </a:t>
            </a:r>
            <a:r>
              <a:rPr lang="en-US" sz="2000" b="0" dirty="0" err="1">
                <a:solidFill>
                  <a:srgbClr val="000000"/>
                </a:solidFill>
                <a:latin typeface="Times New Roman" pitchFamily="18" charset="0"/>
                <a:cs typeface="Times New Roman" pitchFamily="18" charset="0"/>
              </a:rPr>
              <a:t>cryomodule</a:t>
            </a:r>
            <a:r>
              <a:rPr lang="en-US" sz="2000" b="0" dirty="0">
                <a:solidFill>
                  <a:srgbClr val="000000"/>
                </a:solidFill>
                <a:latin typeface="Times New Roman" pitchFamily="18" charset="0"/>
                <a:cs typeface="Times New Roman" pitchFamily="18" charset="0"/>
              </a:rPr>
              <a:t> was added as a spare since CD 2/3 and is justified considering issues associated with aging SNS modules</a:t>
            </a:r>
          </a:p>
          <a:p>
            <a:pPr algn="l" eaLnBrk="1" hangingPunct="1">
              <a:spcBef>
                <a:spcPct val="20000"/>
              </a:spcBef>
            </a:pPr>
            <a:r>
              <a:rPr lang="en-US" sz="800" b="0" dirty="0">
                <a:solidFill>
                  <a:srgbClr val="000000"/>
                </a:solidFill>
                <a:latin typeface="Times New Roman" pitchFamily="18" charset="0"/>
                <a:cs typeface="Times New Roman" pitchFamily="18" charset="0"/>
              </a:rPr>
              <a:t> </a:t>
            </a:r>
          </a:p>
          <a:p>
            <a:pPr algn="l" eaLnBrk="1" hangingPunct="1">
              <a:spcBef>
                <a:spcPct val="20000"/>
              </a:spcBef>
            </a:pPr>
            <a:endParaRPr lang="en-US" sz="800" dirty="0">
              <a:solidFill>
                <a:srgbClr val="000000"/>
              </a:solidFill>
              <a:latin typeface="Times New Roman" pitchFamily="18" charset="0"/>
              <a:cs typeface="Times New Roman" pitchFamily="18" charset="0"/>
            </a:endParaRPr>
          </a:p>
        </p:txBody>
      </p:sp>
      <p:sp>
        <p:nvSpPr>
          <p:cNvPr id="4" name="Rectangle 4"/>
          <p:cNvSpPr txBox="1">
            <a:spLocks noChangeArrowheads="1"/>
          </p:cNvSpPr>
          <p:nvPr/>
        </p:nvSpPr>
        <p:spPr>
          <a:xfrm>
            <a:off x="2525713" y="112478"/>
            <a:ext cx="4616450" cy="835374"/>
          </a:xfrm>
          <a:prstGeom prst="rect">
            <a:avLst/>
          </a:prstGeom>
        </p:spPr>
        <p:txBody>
          <a:bodyPr/>
          <a:lstStyle>
            <a:lvl1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28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2800">
                <a:solidFill>
                  <a:schemeClr val="tx1"/>
                </a:solidFill>
                <a:effectLst>
                  <a:outerShdw blurRad="38100" dist="38100" dir="2700000" algn="tl">
                    <a:srgbClr val="C0C0C0"/>
                  </a:outerShdw>
                </a:effectLst>
                <a:latin typeface="Arial" charset="0"/>
              </a:defRPr>
            </a:lvl9pPr>
          </a:lstStyle>
          <a:p>
            <a:pPr eaLnBrk="1" hangingPunct="1">
              <a:defRPr/>
            </a:pPr>
            <a:r>
              <a:rPr lang="en-US" sz="2000" b="1" kern="0">
                <a:effectLst/>
                <a:latin typeface="Times New Roman" pitchFamily="18" charset="0"/>
                <a:cs typeface="Times New Roman" pitchFamily="18" charset="0"/>
              </a:rPr>
              <a:t>2.1  Superconducting RF</a:t>
            </a:r>
            <a:r>
              <a:rPr lang="en-US" sz="1600" b="1" kern="0">
                <a:effectLst/>
                <a:latin typeface="Times New Roman" pitchFamily="18" charset="0"/>
                <a:cs typeface="Times New Roman" pitchFamily="18" charset="0"/>
              </a:rPr>
              <a:t>	</a:t>
            </a:r>
            <a:br>
              <a:rPr lang="en-US" sz="1600" b="1" kern="0">
                <a:effectLst/>
                <a:latin typeface="Times New Roman" pitchFamily="18" charset="0"/>
                <a:cs typeface="Times New Roman" pitchFamily="18" charset="0"/>
              </a:rPr>
            </a:br>
            <a:r>
              <a:rPr lang="en-US" sz="1800" b="0" kern="0">
                <a:effectLst/>
                <a:latin typeface="Times New Roman" pitchFamily="18" charset="0"/>
                <a:cs typeface="Times New Roman" pitchFamily="18" charset="0"/>
              </a:rPr>
              <a:t>M. Kelly, ANL, J. Wei, MSU/FRIB Subcommittee 1</a:t>
            </a:r>
            <a:endParaRPr lang="en-US" sz="1800" b="0" kern="0" dirty="0">
              <a:effectLst/>
              <a:latin typeface="Times New Roman" pitchFamily="18" charset="0"/>
              <a:cs typeface="Times New Roman" pitchFamily="18" charset="0"/>
            </a:endParaRPr>
          </a:p>
        </p:txBody>
      </p:sp>
    </p:spTree>
    <p:extLst>
      <p:ext uri="{BB962C8B-B14F-4D97-AF65-F5344CB8AC3E}">
        <p14:creationId xmlns:p14="http://schemas.microsoft.com/office/powerpoint/2010/main" val="448934935"/>
      </p:ext>
    </p:extLst>
  </p:cSld>
  <p:clrMapOvr>
    <a:masterClrMapping/>
  </p:clrMapOvr>
</p:sld>
</file>

<file path=ppt/theme/theme1.xml><?xml version="1.0" encoding="utf-8"?>
<a:theme xmlns:a="http://schemas.openxmlformats.org/drawingml/2006/main" name="1_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CC"/>
      </a:hlink>
      <a:folHlink>
        <a:srgbClr val="0000CC"/>
      </a:folHlink>
    </a:clrScheme>
    <a:fontScheme name="1_Default Design">
      <a:majorFont>
        <a:latin typeface="Arial"/>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6350"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2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16849</TotalTime>
  <Words>14095</Words>
  <Application>Microsoft Office PowerPoint</Application>
  <PresentationFormat>Letter Paper (8.5x11 in)</PresentationFormat>
  <Paragraphs>781</Paragraphs>
  <Slides>87</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87</vt:i4>
      </vt:variant>
    </vt:vector>
  </HeadingPairs>
  <TitlesOfParts>
    <vt:vector size="98" baseType="lpstr">
      <vt:lpstr>Arial</vt:lpstr>
      <vt:lpstr>Arial Black</vt:lpstr>
      <vt:lpstr>Arial Narrow</vt:lpstr>
      <vt:lpstr>Book Antiqua</vt:lpstr>
      <vt:lpstr>Calibri</vt:lpstr>
      <vt:lpstr>Cambria</vt:lpstr>
      <vt:lpstr>Courier New</vt:lpstr>
      <vt:lpstr>Times New Roman</vt:lpstr>
      <vt:lpstr>Wingdings</vt:lpstr>
      <vt:lpstr>1_Default Design</vt:lpstr>
      <vt:lpstr>Worksheet</vt:lpstr>
      <vt:lpstr>PowerPoint Presentation</vt:lpstr>
      <vt:lpstr>Review Committee Participants</vt:lpstr>
      <vt:lpstr>Charge Questions</vt:lpstr>
      <vt:lpstr>2.1  Superconducting RF  M. Kelly, ANL, J. Wei, MSU/FRIB Subcommittee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2.2  Target  F. Pellemoine, FNAL ; F. Sordo, ESS-Bilbao  / Subcommittee 2</vt:lpstr>
      <vt:lpstr>2.2  Target  F. Pellemoine, FNAL;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2.2  Target  F. Pellemoine, FNAL ; F. Sordo, ESS-Bilbao  / Subcommittee 2</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2.3  RF  A. Nassiri, ANL and M. Fazio, SLAC Subcommittee 3</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2.4  Ring-Accelerator  S. Nagaitsev, FNAL/W. Fischer, BNL Subcommittee 4</vt:lpstr>
      <vt:lpstr>3.  Conventional Facilities D. Dovichi, LBNL / Subcommittee 5</vt:lpstr>
      <vt:lpstr>3.  Conventional Facilities D. Dovichi, LBNL / Subcommittee 5</vt:lpstr>
      <vt:lpstr>3.  Conventional Facilities D. Dovichi, LBNL / Subcommittee 5</vt:lpstr>
      <vt:lpstr>3.  Conventional Facilities D. Dovichi, LBNL / Subcommittee 5</vt:lpstr>
      <vt:lpstr>3.  Conventional Facilities (cont.) D. Dovichi, LBNL / Subcommittee 5</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4.  Environment, Safety and Health J. Fleming, PPPL / M. Fries, ANL / J. McGhee, ANL Subcommittee 6</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5.  Cost and Schedule J. Ferry, PNNL Whitney Hughes, PNNL / Subcommittee 7</vt:lpstr>
      <vt:lpstr>PowerPoint Presentation</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lpstr>6.  Project Management  L. Plummer, retired SLAC / E. Carrone SLAC  Subcommittee 8</vt:lpstr>
    </vt:vector>
  </TitlesOfParts>
  <Company>Pacific Northwest National Laboratory--Battelle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 Department of Energy’s                             Office of Science</dc:title>
  <dc:creator>Sallie Ortiz</dc:creator>
  <cp:lastModifiedBy>Ethan Merrill</cp:lastModifiedBy>
  <cp:revision>1215</cp:revision>
  <cp:lastPrinted>2019-05-23T13:03:08Z</cp:lastPrinted>
  <dcterms:created xsi:type="dcterms:W3CDTF">2002-04-16T19:13:24Z</dcterms:created>
  <dcterms:modified xsi:type="dcterms:W3CDTF">2021-09-17T17:22:43Z</dcterms:modified>
</cp:coreProperties>
</file>