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64" r:id="rId5"/>
    <p:sldId id="667" r:id="rId6"/>
    <p:sldId id="521" r:id="rId7"/>
    <p:sldId id="535" r:id="rId8"/>
    <p:sldId id="668" r:id="rId9"/>
    <p:sldId id="670" r:id="rId10"/>
    <p:sldId id="674" r:id="rId11"/>
    <p:sldId id="669" r:id="rId12"/>
    <p:sldId id="615" r:id="rId13"/>
    <p:sldId id="677" r:id="rId14"/>
    <p:sldId id="671" r:id="rId15"/>
    <p:sldId id="672" r:id="rId16"/>
    <p:sldId id="673" r:id="rId17"/>
    <p:sldId id="365" r:id="rId18"/>
    <p:sldId id="366" r:id="rId19"/>
    <p:sldId id="676" r:id="rId20"/>
    <p:sldId id="675" r:id="rId2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CC66FF"/>
    <a:srgbClr val="00FF00"/>
    <a:srgbClr val="66CCFF"/>
    <a:srgbClr val="FF8000"/>
    <a:srgbClr val="8000FF"/>
    <a:srgbClr val="9A9B9D"/>
    <a:srgbClr val="AEB0AF"/>
    <a:srgbClr val="CEC7C1"/>
    <a:srgbClr val="8C8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41" autoAdjust="0"/>
    <p:restoredTop sz="95102" autoAdjust="0"/>
  </p:normalViewPr>
  <p:slideViewPr>
    <p:cSldViewPr snapToGrid="0" showGuides="1">
      <p:cViewPr varScale="1">
        <p:scale>
          <a:sx n="112" d="100"/>
          <a:sy n="112" d="100"/>
        </p:scale>
        <p:origin x="126" y="222"/>
      </p:cViewPr>
      <p:guideLst>
        <p:guide orient="horz" pos="213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9/16/2021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53A9-24E6-AB41-84F2-323229D6BE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4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12" y="236982"/>
            <a:ext cx="11515053" cy="515526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508760"/>
            <a:ext cx="1152352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344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565D48-D16D-184A-A7FF-3D617DDA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232D-3727-2A46-977E-4680683421B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D5C09-9728-0A45-BA06-47B0A474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95747-C210-6146-9242-BE69F66BF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F57B-7179-5D46-BAB5-9A524C3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5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47" y="244004"/>
            <a:ext cx="11504904" cy="5355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3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POD Meeting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ARIES 2021</a:t>
            </a:r>
          </a:p>
          <a:p>
            <a:pPr algn="r"/>
            <a:endParaRPr lang="en-US" sz="1000" dirty="0">
              <a:solidFill>
                <a:srgbClr val="BFBFBF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  <p:sldLayoutId id="2147483758" r:id="rId15"/>
    <p:sldLayoutId id="2147483759" r:id="rId16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774EB-49E1-C64D-8303-0D0C4E9CD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2500"/>
            <a:ext cx="9144000" cy="2387600"/>
          </a:xfrm>
        </p:spPr>
        <p:txBody>
          <a:bodyPr/>
          <a:lstStyle/>
          <a:p>
            <a:r>
              <a:rPr lang="en-US" b="1" dirty="0"/>
              <a:t>Warm and cold SNS LINAC commissioning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B3E00-38BB-514B-8F47-E7EC4EF17C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A. </a:t>
            </a:r>
            <a:r>
              <a:rPr lang="en-US" sz="2800" dirty="0" err="1"/>
              <a:t>Aleksandrov</a:t>
            </a:r>
            <a:endParaRPr lang="en-US" sz="2800" dirty="0"/>
          </a:p>
          <a:p>
            <a:r>
              <a:rPr lang="en-US" sz="2800" dirty="0"/>
              <a:t>9/25/2021</a:t>
            </a:r>
          </a:p>
          <a:p>
            <a:r>
              <a:rPr lang="en-US" i="1" dirty="0"/>
              <a:t>Spallation Neutron Source, </a:t>
            </a:r>
          </a:p>
          <a:p>
            <a:r>
              <a:rPr lang="en-US" i="1" dirty="0"/>
              <a:t>Oak Ridge National Laboratory, TN USA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8F1B21-E053-0E41-87E0-A504B6A75743}"/>
              </a:ext>
            </a:extLst>
          </p:cNvPr>
          <p:cNvSpPr txBox="1">
            <a:spLocks/>
          </p:cNvSpPr>
          <p:nvPr/>
        </p:nvSpPr>
        <p:spPr bwMode="auto">
          <a:xfrm>
            <a:off x="428736" y="1388962"/>
            <a:ext cx="8678194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 baseline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b="1" dirty="0"/>
              <a:t>Test Beams at SNS</a:t>
            </a:r>
            <a:endParaRPr lang="en-US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13542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3975D-24DE-462D-9E7D-CCD308C55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1GeV, 2kW shielded beam absorber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A51BA7-3381-4A3A-9437-7A7356D19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28" y="1237845"/>
            <a:ext cx="6784656" cy="510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4BDA42-C944-4384-815E-22BF72480F72}"/>
              </a:ext>
            </a:extLst>
          </p:cNvPr>
          <p:cNvSpPr txBox="1"/>
          <p:nvPr/>
        </p:nvSpPr>
        <p:spPr>
          <a:xfrm>
            <a:off x="7691215" y="1794617"/>
            <a:ext cx="3153427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~  6’ x 6’ x 6’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Closed loop water cooling</a:t>
            </a:r>
          </a:p>
        </p:txBody>
      </p:sp>
    </p:spTree>
    <p:extLst>
      <p:ext uri="{BB962C8B-B14F-4D97-AF65-F5344CB8AC3E}">
        <p14:creationId xmlns:p14="http://schemas.microsoft.com/office/powerpoint/2010/main" val="200167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4F8E5-29F1-42DD-A136-617D9C708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Dump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AA0A73C-A146-4EE0-839E-D217299D4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49257" r="56719" b="8901"/>
          <a:stretch/>
        </p:blipFill>
        <p:spPr bwMode="auto">
          <a:xfrm>
            <a:off x="5489749" y="1423613"/>
            <a:ext cx="6702251" cy="482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55BFCC8-5783-41D4-AE21-A876CFF5CD9C}"/>
              </a:ext>
            </a:extLst>
          </p:cNvPr>
          <p:cNvSpPr/>
          <p:nvPr/>
        </p:nvSpPr>
        <p:spPr>
          <a:xfrm>
            <a:off x="9385160" y="2467651"/>
            <a:ext cx="1758462" cy="1775265"/>
          </a:xfrm>
          <a:prstGeom prst="ellipse">
            <a:avLst/>
          </a:prstGeom>
          <a:noFill/>
          <a:ln w="38100">
            <a:solidFill>
              <a:srgbClr val="C0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342CC-93A4-4CCF-A3F2-355EE1C7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47" y="1212598"/>
            <a:ext cx="6525501" cy="4047778"/>
          </a:xfrm>
        </p:spPr>
        <p:txBody>
          <a:bodyPr/>
          <a:lstStyle/>
          <a:p>
            <a:r>
              <a:rPr lang="en-US" sz="2400" dirty="0"/>
              <a:t>5kW average beam power</a:t>
            </a:r>
          </a:p>
          <a:p>
            <a:r>
              <a:rPr lang="en-US" sz="2400" dirty="0"/>
              <a:t>Any temporal structure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40mA, 1ms , .2Hz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 40mA, 3us, 60Hz</a:t>
            </a:r>
          </a:p>
          <a:p>
            <a:r>
              <a:rPr lang="en-US" sz="2400" dirty="0"/>
              <a:t>Forced air cooled</a:t>
            </a:r>
          </a:p>
          <a:p>
            <a:r>
              <a:rPr lang="en-US" sz="2400" dirty="0"/>
              <a:t>Beam energy </a:t>
            </a:r>
          </a:p>
          <a:p>
            <a:pPr lvl="1"/>
            <a:r>
              <a:rPr lang="en-US" sz="2000" dirty="0"/>
              <a:t>.2-1. GeV in beam study mode</a:t>
            </a:r>
          </a:p>
          <a:p>
            <a:pPr lvl="1"/>
            <a:r>
              <a:rPr lang="en-US" sz="2000" dirty="0"/>
              <a:t> 1 GeV in production mode</a:t>
            </a:r>
          </a:p>
          <a:p>
            <a:r>
              <a:rPr lang="en-US" sz="2400" dirty="0"/>
              <a:t>Can be used during production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Foil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stripper to divert beam</a:t>
            </a:r>
          </a:p>
        </p:txBody>
      </p:sp>
    </p:spTree>
    <p:extLst>
      <p:ext uri="{BB962C8B-B14F-4D97-AF65-F5344CB8AC3E}">
        <p14:creationId xmlns:p14="http://schemas.microsoft.com/office/powerpoint/2010/main" val="3017009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4F8E5-29F1-42DD-A136-617D9C708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 Beam Dump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AA0A73C-A146-4EE0-839E-D217299D4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8" t="2146" r="56719" b="55485"/>
          <a:stretch/>
        </p:blipFill>
        <p:spPr bwMode="auto">
          <a:xfrm>
            <a:off x="7315200" y="985377"/>
            <a:ext cx="2903621" cy="488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55BFCC8-5783-41D4-AE21-A876CFF5CD9C}"/>
              </a:ext>
            </a:extLst>
          </p:cNvPr>
          <p:cNvSpPr/>
          <p:nvPr/>
        </p:nvSpPr>
        <p:spPr>
          <a:xfrm>
            <a:off x="7538907" y="324965"/>
            <a:ext cx="1758462" cy="1775265"/>
          </a:xfrm>
          <a:prstGeom prst="ellipse">
            <a:avLst/>
          </a:prstGeom>
          <a:noFill/>
          <a:ln w="38100">
            <a:solidFill>
              <a:srgbClr val="C0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342CC-93A4-4CCF-A3F2-355EE1C7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47" y="1212598"/>
            <a:ext cx="6525501" cy="4047778"/>
          </a:xfrm>
        </p:spPr>
        <p:txBody>
          <a:bodyPr/>
          <a:lstStyle/>
          <a:p>
            <a:r>
              <a:rPr lang="en-US" sz="2400" dirty="0"/>
              <a:t>150kW average beam power</a:t>
            </a:r>
          </a:p>
          <a:p>
            <a:r>
              <a:rPr lang="en-US" sz="2400" dirty="0"/>
              <a:t>Any temporal structure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40mA, 1ms , 6 Hz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 40mA, 100us, 60Hz</a:t>
            </a:r>
          </a:p>
          <a:p>
            <a:r>
              <a:rPr lang="en-US" sz="2400" dirty="0"/>
              <a:t>water cooled</a:t>
            </a:r>
          </a:p>
          <a:p>
            <a:r>
              <a:rPr lang="en-US" sz="2400" dirty="0"/>
              <a:t>Beam energy </a:t>
            </a:r>
          </a:p>
          <a:p>
            <a:pPr lvl="1"/>
            <a:r>
              <a:rPr lang="en-US" sz="2000" dirty="0"/>
              <a:t>.2-1. GeV in beam study mode</a:t>
            </a:r>
          </a:p>
          <a:p>
            <a:pPr lvl="1"/>
            <a:r>
              <a:rPr lang="en-US" sz="2000" dirty="0"/>
              <a:t> 1 GeV in production mode</a:t>
            </a:r>
          </a:p>
          <a:p>
            <a:r>
              <a:rPr lang="en-US" sz="2400" dirty="0"/>
              <a:t>Can be used during production</a:t>
            </a:r>
          </a:p>
          <a:p>
            <a:pPr lvl="1"/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~1mA peak current</a:t>
            </a:r>
          </a:p>
        </p:txBody>
      </p:sp>
    </p:spTree>
    <p:extLst>
      <p:ext uri="{BB962C8B-B14F-4D97-AF65-F5344CB8AC3E}">
        <p14:creationId xmlns:p14="http://schemas.microsoft.com/office/powerpoint/2010/main" val="1441247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4F8E5-29F1-42DD-A136-617D9C708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Extraction Beam Dump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AA0A73C-A146-4EE0-839E-D217299D4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1" t="4117" r="24786" b="29757"/>
          <a:stretch/>
        </p:blipFill>
        <p:spPr bwMode="auto">
          <a:xfrm>
            <a:off x="9322529" y="192675"/>
            <a:ext cx="2537238" cy="66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55BFCC8-5783-41D4-AE21-A876CFF5CD9C}"/>
              </a:ext>
            </a:extLst>
          </p:cNvPr>
          <p:cNvSpPr/>
          <p:nvPr/>
        </p:nvSpPr>
        <p:spPr>
          <a:xfrm>
            <a:off x="9883191" y="4890060"/>
            <a:ext cx="1758462" cy="1775265"/>
          </a:xfrm>
          <a:prstGeom prst="ellipse">
            <a:avLst/>
          </a:prstGeom>
          <a:noFill/>
          <a:ln w="38100">
            <a:solidFill>
              <a:srgbClr val="C0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342CC-93A4-4CCF-A3F2-355EE1C7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47" y="1212598"/>
            <a:ext cx="6525501" cy="4047778"/>
          </a:xfrm>
        </p:spPr>
        <p:txBody>
          <a:bodyPr/>
          <a:lstStyle/>
          <a:p>
            <a:r>
              <a:rPr lang="en-US" sz="2400" dirty="0"/>
              <a:t>7.5kW average beam power</a:t>
            </a:r>
          </a:p>
          <a:p>
            <a:r>
              <a:rPr lang="en-US" sz="2400" dirty="0"/>
              <a:t>Short pulse temporal structure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40mA-40A</a:t>
            </a:r>
          </a:p>
          <a:p>
            <a:r>
              <a:rPr lang="en-US" sz="2400" dirty="0"/>
              <a:t>Passively cooled</a:t>
            </a:r>
          </a:p>
          <a:p>
            <a:r>
              <a:rPr lang="en-US" sz="2400" dirty="0"/>
              <a:t>Beam energy </a:t>
            </a:r>
          </a:p>
          <a:p>
            <a:pPr lvl="1"/>
            <a:r>
              <a:rPr lang="en-US" sz="2000" dirty="0"/>
              <a:t>.8-1. GeV in beam study mode</a:t>
            </a:r>
          </a:p>
          <a:p>
            <a:r>
              <a:rPr lang="en-US" sz="2400" dirty="0"/>
              <a:t>Can not be used during production</a:t>
            </a:r>
          </a:p>
        </p:txBody>
      </p:sp>
    </p:spTree>
    <p:extLst>
      <p:ext uri="{BB962C8B-B14F-4D97-AF65-F5344CB8AC3E}">
        <p14:creationId xmlns:p14="http://schemas.microsoft.com/office/powerpoint/2010/main" val="3995935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F5AFD-19DE-4675-BA49-19CACB49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860" y="244005"/>
            <a:ext cx="8628678" cy="480131"/>
          </a:xfrm>
        </p:spPr>
        <p:txBody>
          <a:bodyPr/>
          <a:lstStyle/>
          <a:p>
            <a:r>
              <a:rPr lang="en-US" sz="2800" dirty="0"/>
              <a:t>Current BTF layout in RFTF Annex building (8320)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B3582-DDCB-4C73-BF37-E20036013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18873" y="129982"/>
            <a:ext cx="5136761" cy="685799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5C77EC-4D60-4A73-9228-BC697B149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954409"/>
              </p:ext>
            </p:extLst>
          </p:nvPr>
        </p:nvGraphicFramePr>
        <p:xfrm>
          <a:off x="7716253" y="1800633"/>
          <a:ext cx="4331368" cy="3708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8168">
                  <a:extLst>
                    <a:ext uri="{9D8B030D-6E8A-4147-A177-3AD203B41FA5}">
                      <a16:colId xmlns:a16="http://schemas.microsoft.com/office/drawing/2014/main" val="2962808269"/>
                    </a:ext>
                  </a:extLst>
                </a:gridCol>
              </a:tblGrid>
              <a:tr h="564982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Particles</a:t>
                      </a:r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="0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="0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,p</a:t>
                      </a:r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982">
                <a:tc>
                  <a:txBody>
                    <a:bodyPr/>
                    <a:lstStyle/>
                    <a:p>
                      <a:r>
                        <a:rPr lang="en-US" sz="2000" dirty="0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2.5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2.5MeV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982">
                <a:tc>
                  <a:txBody>
                    <a:bodyPr/>
                    <a:lstStyle/>
                    <a:p>
                      <a:r>
                        <a:rPr lang="en-US" sz="2000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&lt; 50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&lt;50mA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298">
                <a:tc>
                  <a:txBody>
                    <a:bodyPr/>
                    <a:lstStyle/>
                    <a:p>
                      <a:r>
                        <a:rPr lang="en-US" sz="2000" dirty="0"/>
                        <a:t>Pulse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&lt; 1 </a:t>
                      </a:r>
                      <a:r>
                        <a:rPr lang="en-US" sz="2000" dirty="0" err="1"/>
                        <a:t>ms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&lt;50us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982">
                <a:tc>
                  <a:txBody>
                    <a:bodyPr/>
                    <a:lstStyle/>
                    <a:p>
                      <a:r>
                        <a:rPr lang="en-US" sz="2000" dirty="0"/>
                        <a:t>Rep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&lt; 60 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&lt;10Hz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470">
                <a:tc>
                  <a:txBody>
                    <a:bodyPr/>
                    <a:lstStyle/>
                    <a:p>
                      <a:r>
                        <a:rPr lang="en-US" sz="2000" dirty="0"/>
                        <a:t>Beam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&lt; 7.5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&lt;65W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1BA59BD-EF66-4195-9E2D-E6EF00D9B6B2}"/>
              </a:ext>
            </a:extLst>
          </p:cNvPr>
          <p:cNvSpPr txBox="1"/>
          <p:nvPr/>
        </p:nvSpPr>
        <p:spPr>
          <a:xfrm>
            <a:off x="9015663" y="5536431"/>
            <a:ext cx="1447832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High Power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mode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49970-521F-4098-8EE8-4AAB14843ECC}"/>
              </a:ext>
            </a:extLst>
          </p:cNvPr>
          <p:cNvSpPr txBox="1"/>
          <p:nvPr/>
        </p:nvSpPr>
        <p:spPr>
          <a:xfrm>
            <a:off x="10463495" y="5539325"/>
            <a:ext cx="1398140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Low Power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mode</a:t>
            </a:r>
          </a:p>
        </p:txBody>
      </p:sp>
    </p:spTree>
    <p:extLst>
      <p:ext uri="{BB962C8B-B14F-4D97-AF65-F5344CB8AC3E}">
        <p14:creationId xmlns:p14="http://schemas.microsoft.com/office/powerpoint/2010/main" val="2308914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55EA84-043B-416E-8C3F-747712324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41820" y="129982"/>
            <a:ext cx="513676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226356-2991-4877-8740-D7D9663D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BTF beam line straight line layout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00AB76-A313-4166-8033-ABD1627EC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41408" y="-798209"/>
            <a:ext cx="5334000" cy="860681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615B09-2301-462B-BAFB-6967671D32CD}"/>
              </a:ext>
            </a:extLst>
          </p:cNvPr>
          <p:cNvCxnSpPr/>
          <p:nvPr/>
        </p:nvCxnSpPr>
        <p:spPr>
          <a:xfrm>
            <a:off x="3124200" y="3810000"/>
            <a:ext cx="2514600" cy="14478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F6B603-0569-40D9-959B-9D7D4AD80953}"/>
              </a:ext>
            </a:extLst>
          </p:cNvPr>
          <p:cNvCxnSpPr>
            <a:cxnSpLocks/>
          </p:cNvCxnSpPr>
          <p:nvPr/>
        </p:nvCxnSpPr>
        <p:spPr>
          <a:xfrm>
            <a:off x="5638801" y="5257800"/>
            <a:ext cx="4648201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9223FA-0A12-4C05-B7F5-EFEBF1F5BA48}"/>
              </a:ext>
            </a:extLst>
          </p:cNvPr>
          <p:cNvSpPr txBox="1"/>
          <p:nvPr/>
        </p:nvSpPr>
        <p:spPr>
          <a:xfrm>
            <a:off x="6208408" y="29507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6-D scan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29529-BC01-44F2-841D-689D73D78111}"/>
              </a:ext>
            </a:extLst>
          </p:cNvPr>
          <p:cNvSpPr txBox="1"/>
          <p:nvPr/>
        </p:nvSpPr>
        <p:spPr>
          <a:xfrm>
            <a:off x="7316405" y="192499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FED0DC-3329-48F2-B8D5-564E20EC131D}"/>
              </a:ext>
            </a:extLst>
          </p:cNvPr>
          <p:cNvSpPr txBox="1"/>
          <p:nvPr/>
        </p:nvSpPr>
        <p:spPr>
          <a:xfrm>
            <a:off x="8567512" y="2733788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HDR </a:t>
            </a:r>
          </a:p>
          <a:p>
            <a:r>
              <a:rPr lang="en-US" dirty="0">
                <a:solidFill>
                  <a:srgbClr val="0070C0"/>
                </a:solidFill>
              </a:rPr>
              <a:t>emittance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79832A-9B5E-4366-B0A6-EDFDC717C353}"/>
              </a:ext>
            </a:extLst>
          </p:cNvPr>
          <p:cNvSpPr txBox="1"/>
          <p:nvPr/>
        </p:nvSpPr>
        <p:spPr>
          <a:xfrm>
            <a:off x="9156918" y="1541062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High power </a:t>
            </a:r>
          </a:p>
          <a:p>
            <a:r>
              <a:rPr lang="en-US" dirty="0">
                <a:solidFill>
                  <a:srgbClr val="0070C0"/>
                </a:solidFill>
              </a:rPr>
              <a:t>beam stop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87FF92-E8F6-4DA7-89B6-90341F269C17}"/>
              </a:ext>
            </a:extLst>
          </p:cNvPr>
          <p:cNvSpPr/>
          <p:nvPr/>
        </p:nvSpPr>
        <p:spPr>
          <a:xfrm>
            <a:off x="7010400" y="3635193"/>
            <a:ext cx="3124200" cy="1515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Moderator Test Stand (MTS)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9F3C5A-8980-45D1-8CA0-BAD05FF16564}"/>
              </a:ext>
            </a:extLst>
          </p:cNvPr>
          <p:cNvCxnSpPr/>
          <p:nvPr/>
        </p:nvCxnSpPr>
        <p:spPr>
          <a:xfrm>
            <a:off x="9312729" y="2733788"/>
            <a:ext cx="0" cy="80134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116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22C5-750B-41CF-90CC-6E77C9AF6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Feasibility of BTF upgrade for higher energy, more high-power test stations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8C557-E1DA-41EB-952C-D06403C6B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5214808" cy="4047778"/>
          </a:xfrm>
        </p:spPr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Significant infrastructure available: RF power, cooling water, cryogenics </a:t>
            </a:r>
          </a:p>
          <a:p>
            <a:r>
              <a:rPr lang="en-US" dirty="0"/>
              <a:t>Cons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Radiation shielding will be required for whole facility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019BD-6CF9-4C91-92A5-A5874A9638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540043"/>
            <a:ext cx="6219490" cy="3866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71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A8516F-2269-430C-9AFE-0CF5B5BC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A530B-84CE-4836-9509-EDC507897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energy test proton beam can be available for experiments at several locations in SNS accelerator tunnel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There is no existing infrastructure for test stations</a:t>
            </a:r>
          </a:p>
          <a:p>
            <a:r>
              <a:rPr lang="en-US" dirty="0"/>
              <a:t>Low energy test proton beam can be available for experiments at Beam Test Facility</a:t>
            </a:r>
          </a:p>
        </p:txBody>
      </p:sp>
    </p:spTree>
    <p:extLst>
      <p:ext uri="{BB962C8B-B14F-4D97-AF65-F5344CB8AC3E}">
        <p14:creationId xmlns:p14="http://schemas.microsoft.com/office/powerpoint/2010/main" val="51313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7A284-DA4E-40DB-BE83-4C04D231E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3385A-0F5D-4148-981D-35CBCE45E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SNS accelerator overview</a:t>
            </a:r>
          </a:p>
          <a:p>
            <a:r>
              <a:rPr lang="en-US" dirty="0"/>
              <a:t>Test beam options at SNS accelerator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Linac Dump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Momentum Dump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Injection Dump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Extraction Dump </a:t>
            </a:r>
          </a:p>
          <a:p>
            <a:r>
              <a:rPr lang="en-US" dirty="0"/>
              <a:t>SNS Beam Test facility </a:t>
            </a:r>
          </a:p>
        </p:txBody>
      </p:sp>
    </p:spTree>
    <p:extLst>
      <p:ext uri="{BB962C8B-B14F-4D97-AF65-F5344CB8AC3E}">
        <p14:creationId xmlns:p14="http://schemas.microsoft.com/office/powerpoint/2010/main" val="2185728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Line 2">
            <a:extLst>
              <a:ext uri="{FF2B5EF4-FFF2-40B4-BE49-F238E27FC236}">
                <a16:creationId xmlns:a16="http://schemas.microsoft.com/office/drawing/2014/main" id="{962BCB28-1DA3-3B44-BE92-03426FB87E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8988" y="3422650"/>
            <a:ext cx="47688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35" name="Rectangle 3">
            <a:extLst>
              <a:ext uri="{FF2B5EF4-FFF2-40B4-BE49-F238E27FC236}">
                <a16:creationId xmlns:a16="http://schemas.microsoft.com/office/drawing/2014/main" id="{96E3E817-E2F5-8B4F-B1C8-6881ECE35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9913" y="101600"/>
            <a:ext cx="7391400" cy="6477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SNS Accelerator Complex</a:t>
            </a:r>
          </a:p>
        </p:txBody>
      </p:sp>
      <p:pic>
        <p:nvPicPr>
          <p:cNvPr id="376836" name="Picture 4">
            <a:extLst>
              <a:ext uri="{FF2B5EF4-FFF2-40B4-BE49-F238E27FC236}">
                <a16:creationId xmlns:a16="http://schemas.microsoft.com/office/drawing/2014/main" id="{F034229F-4008-9147-A4A4-031FDA1DB83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917" r="1196" b="1309"/>
          <a:stretch>
            <a:fillRect/>
          </a:stretch>
        </p:blipFill>
        <p:spPr>
          <a:xfrm>
            <a:off x="6561139" y="1290639"/>
            <a:ext cx="3794125" cy="275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6837" name="Rectangle 5">
            <a:extLst>
              <a:ext uri="{FF2B5EF4-FFF2-40B4-BE49-F238E27FC236}">
                <a16:creationId xmlns:a16="http://schemas.microsoft.com/office/drawing/2014/main" id="{720108C5-BECB-404C-8B6D-7191158DF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295400"/>
            <a:ext cx="152400" cy="312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38" name="Rectangle 6">
            <a:extLst>
              <a:ext uri="{FF2B5EF4-FFF2-40B4-BE49-F238E27FC236}">
                <a16:creationId xmlns:a16="http://schemas.microsoft.com/office/drawing/2014/main" id="{85061FBC-17C3-BF45-9DC1-E40277F4D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191000"/>
            <a:ext cx="3962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39" name="Rectangle 7">
            <a:extLst>
              <a:ext uri="{FF2B5EF4-FFF2-40B4-BE49-F238E27FC236}">
                <a16:creationId xmlns:a16="http://schemas.microsoft.com/office/drawing/2014/main" id="{5AAE30A7-D619-B243-A044-DA326E978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1295400"/>
            <a:ext cx="762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40" name="Rectangle 8">
            <a:extLst>
              <a:ext uri="{FF2B5EF4-FFF2-40B4-BE49-F238E27FC236}">
                <a16:creationId xmlns:a16="http://schemas.microsoft.com/office/drawing/2014/main" id="{B1AD781D-D1E6-AA42-9597-2D8B3CF32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295400"/>
            <a:ext cx="37338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68" name="Text Box 36">
            <a:extLst>
              <a:ext uri="{FF2B5EF4-FFF2-40B4-BE49-F238E27FC236}">
                <a16:creationId xmlns:a16="http://schemas.microsoft.com/office/drawing/2014/main" id="{4212DF1D-0F75-A347-A34C-C1F5CB740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713" y="2071689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H- stripped to protons</a:t>
            </a:r>
          </a:p>
        </p:txBody>
      </p:sp>
      <p:sp>
        <p:nvSpPr>
          <p:cNvPr id="376869" name="Line 37">
            <a:extLst>
              <a:ext uri="{FF2B5EF4-FFF2-40B4-BE49-F238E27FC236}">
                <a16:creationId xmlns:a16="http://schemas.microsoft.com/office/drawing/2014/main" id="{47120D68-8A0D-5A4F-86B9-5231A2F81D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6588" y="1905000"/>
            <a:ext cx="7096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6870" name="Group 38">
            <a:extLst>
              <a:ext uri="{FF2B5EF4-FFF2-40B4-BE49-F238E27FC236}">
                <a16:creationId xmlns:a16="http://schemas.microsoft.com/office/drawing/2014/main" id="{7FDA630F-7B68-DC44-A6EB-D7763C816E5B}"/>
              </a:ext>
            </a:extLst>
          </p:cNvPr>
          <p:cNvGrpSpPr>
            <a:grpSpLocks/>
          </p:cNvGrpSpPr>
          <p:nvPr/>
        </p:nvGrpSpPr>
        <p:grpSpPr bwMode="auto">
          <a:xfrm>
            <a:off x="6915150" y="4143376"/>
            <a:ext cx="3581400" cy="2198688"/>
            <a:chOff x="3408" y="2736"/>
            <a:chExt cx="2256" cy="1385"/>
          </a:xfrm>
        </p:grpSpPr>
        <p:sp>
          <p:nvSpPr>
            <p:cNvPr id="376871" name="Line 39">
              <a:extLst>
                <a:ext uri="{FF2B5EF4-FFF2-40B4-BE49-F238E27FC236}">
                  <a16:creationId xmlns:a16="http://schemas.microsoft.com/office/drawing/2014/main" id="{704FCDD1-E436-8540-8B3C-909012D05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73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872" name="Line 40">
              <a:extLst>
                <a:ext uri="{FF2B5EF4-FFF2-40B4-BE49-F238E27FC236}">
                  <a16:creationId xmlns:a16="http://schemas.microsoft.com/office/drawing/2014/main" id="{2104AD1D-3327-6C4B-A66F-0E105A985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3792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873" name="Text Box 41">
              <a:extLst>
                <a:ext uri="{FF2B5EF4-FFF2-40B4-BE49-F238E27FC236}">
                  <a16:creationId xmlns:a16="http://schemas.microsoft.com/office/drawing/2014/main" id="{22F9B5D2-74AB-F144-B878-8EB7AD35B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043" y="3101"/>
              <a:ext cx="10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Current</a:t>
              </a:r>
            </a:p>
          </p:txBody>
        </p:sp>
        <p:sp>
          <p:nvSpPr>
            <p:cNvPr id="376874" name="Rectangle 42">
              <a:extLst>
                <a:ext uri="{FF2B5EF4-FFF2-40B4-BE49-F238E27FC236}">
                  <a16:creationId xmlns:a16="http://schemas.microsoft.com/office/drawing/2014/main" id="{4ADC7A07-3657-1B4D-BE5F-6237F2F7B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744"/>
              <a:ext cx="96" cy="4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75" name="Rectangle 43">
              <a:extLst>
                <a:ext uri="{FF2B5EF4-FFF2-40B4-BE49-F238E27FC236}">
                  <a16:creationId xmlns:a16="http://schemas.microsoft.com/office/drawing/2014/main" id="{807BD63D-21A0-604C-B2F1-8B41048DD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369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76" name="Rectangle 44">
              <a:extLst>
                <a:ext uri="{FF2B5EF4-FFF2-40B4-BE49-F238E27FC236}">
                  <a16:creationId xmlns:a16="http://schemas.microsoft.com/office/drawing/2014/main" id="{D0F82EA1-787A-024D-8C95-E3D7C4B00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648"/>
              <a:ext cx="96" cy="14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77" name="Rectangle 45">
              <a:extLst>
                <a:ext uri="{FF2B5EF4-FFF2-40B4-BE49-F238E27FC236}">
                  <a16:creationId xmlns:a16="http://schemas.microsoft.com/office/drawing/2014/main" id="{1F7C7BC9-E169-4747-B637-453D820B5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600"/>
              <a:ext cx="96" cy="19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78" name="Rectangle 46">
              <a:extLst>
                <a:ext uri="{FF2B5EF4-FFF2-40B4-BE49-F238E27FC236}">
                  <a16:creationId xmlns:a16="http://schemas.microsoft.com/office/drawing/2014/main" id="{4940FD3A-738E-C540-8C00-5C2273C62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552"/>
              <a:ext cx="96" cy="24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79" name="Rectangle 47">
              <a:extLst>
                <a:ext uri="{FF2B5EF4-FFF2-40B4-BE49-F238E27FC236}">
                  <a16:creationId xmlns:a16="http://schemas.microsoft.com/office/drawing/2014/main" id="{A6AA9FA8-83F9-5940-B725-037B18733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504"/>
              <a:ext cx="96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80" name="Rectangle 48">
              <a:extLst>
                <a:ext uri="{FF2B5EF4-FFF2-40B4-BE49-F238E27FC236}">
                  <a16:creationId xmlns:a16="http://schemas.microsoft.com/office/drawing/2014/main" id="{3C030D82-6832-114B-8C12-D38009BCB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456"/>
              <a:ext cx="96" cy="33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81" name="Line 49">
              <a:extLst>
                <a:ext uri="{FF2B5EF4-FFF2-40B4-BE49-F238E27FC236}">
                  <a16:creationId xmlns:a16="http://schemas.microsoft.com/office/drawing/2014/main" id="{D1323F9B-A3FC-8343-8D93-E19F3E7CFE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8" y="3696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882" name="Line 50">
              <a:extLst>
                <a:ext uri="{FF2B5EF4-FFF2-40B4-BE49-F238E27FC236}">
                  <a16:creationId xmlns:a16="http://schemas.microsoft.com/office/drawing/2014/main" id="{65AD99FD-2D75-514E-86ED-AB2D26BC35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6" y="3696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883" name="Rectangle 51">
              <a:extLst>
                <a:ext uri="{FF2B5EF4-FFF2-40B4-BE49-F238E27FC236}">
                  <a16:creationId xmlns:a16="http://schemas.microsoft.com/office/drawing/2014/main" id="{43A086A6-9C1F-934C-9D47-42C379BA9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2880"/>
              <a:ext cx="96" cy="91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84" name="Rectangle 52">
              <a:extLst>
                <a:ext uri="{FF2B5EF4-FFF2-40B4-BE49-F238E27FC236}">
                  <a16:creationId xmlns:a16="http://schemas.microsoft.com/office/drawing/2014/main" id="{DA82E031-6201-654A-B077-FA8947785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2832"/>
              <a:ext cx="96" cy="96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85" name="Rectangle 53">
              <a:extLst>
                <a:ext uri="{FF2B5EF4-FFF2-40B4-BE49-F238E27FC236}">
                  <a16:creationId xmlns:a16="http://schemas.microsoft.com/office/drawing/2014/main" id="{973E4782-478A-AB48-A125-860528BAE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2784"/>
              <a:ext cx="96" cy="100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86" name="Line 54">
              <a:extLst>
                <a:ext uri="{FF2B5EF4-FFF2-40B4-BE49-F238E27FC236}">
                  <a16:creationId xmlns:a16="http://schemas.microsoft.com/office/drawing/2014/main" id="{A5DE390A-84D5-564A-AD0C-CAFAFE8ACC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3792"/>
              <a:ext cx="0" cy="2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887" name="Line 55">
              <a:extLst>
                <a:ext uri="{FF2B5EF4-FFF2-40B4-BE49-F238E27FC236}">
                  <a16:creationId xmlns:a16="http://schemas.microsoft.com/office/drawing/2014/main" id="{D737FA61-320A-CF44-9070-285B0A083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3792"/>
              <a:ext cx="0" cy="2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888" name="Text Box 56">
              <a:extLst>
                <a:ext uri="{FF2B5EF4-FFF2-40B4-BE49-F238E27FC236}">
                  <a16:creationId xmlns:a16="http://schemas.microsoft.com/office/drawing/2014/main" id="{DB761DB1-7270-ED4E-8959-C7207F8B6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3888"/>
              <a:ext cx="7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</a:rPr>
                <a:t>1ms</a:t>
              </a:r>
            </a:p>
          </p:txBody>
        </p:sp>
        <p:sp>
          <p:nvSpPr>
            <p:cNvPr id="376889" name="Line 57">
              <a:extLst>
                <a:ext uri="{FF2B5EF4-FFF2-40B4-BE49-F238E27FC236}">
                  <a16:creationId xmlns:a16="http://schemas.microsoft.com/office/drawing/2014/main" id="{691AD7A1-4E76-0544-94F8-09EB0FFFB6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2" y="3984"/>
              <a:ext cx="67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890" name="Line 58">
              <a:extLst>
                <a:ext uri="{FF2B5EF4-FFF2-40B4-BE49-F238E27FC236}">
                  <a16:creationId xmlns:a16="http://schemas.microsoft.com/office/drawing/2014/main" id="{6EE85FA9-CB9A-E041-90D3-16ADA5C958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3984"/>
              <a:ext cx="52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6891" name="Rectangle 59">
            <a:extLst>
              <a:ext uri="{FF2B5EF4-FFF2-40B4-BE49-F238E27FC236}">
                <a16:creationId xmlns:a16="http://schemas.microsoft.com/office/drawing/2014/main" id="{2ABB86D9-FD85-E347-A64F-595A159CB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9624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92" name="Text Box 60">
            <a:extLst>
              <a:ext uri="{FF2B5EF4-FFF2-40B4-BE49-F238E27FC236}">
                <a16:creationId xmlns:a16="http://schemas.microsoft.com/office/drawing/2014/main" id="{DC7D5CCF-EFB0-334D-BF0B-038B5AEF7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976314"/>
            <a:ext cx="1524000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66FF33"/>
                </a:solidFill>
                <a:latin typeface="Arial" panose="020B0604020202020204" pitchFamily="34" charset="0"/>
              </a:rPr>
              <a:t>Front-End: </a:t>
            </a:r>
            <a:r>
              <a:rPr lang="en-US" altLang="en-US" sz="1600" b="1">
                <a:solidFill>
                  <a:srgbClr val="66FF33"/>
                </a:solidFill>
                <a:latin typeface="Arial" panose="020B0604020202020204" pitchFamily="34" charset="0"/>
              </a:rPr>
              <a:t>Produce a 1-msec long, chopped, low-energy H- beam </a:t>
            </a:r>
          </a:p>
        </p:txBody>
      </p:sp>
      <p:sp>
        <p:nvSpPr>
          <p:cNvPr id="376893" name="Text Box 61">
            <a:extLst>
              <a:ext uri="{FF2B5EF4-FFF2-40B4-BE49-F238E27FC236}">
                <a16:creationId xmlns:a16="http://schemas.microsoft.com/office/drawing/2014/main" id="{41795322-A622-0E40-BEAE-99935666F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113" y="1004889"/>
            <a:ext cx="14478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LINAC: </a:t>
            </a:r>
            <a:r>
              <a:rPr lang="en-US" altLang="en-US" sz="1600" b="1">
                <a:solidFill>
                  <a:srgbClr val="0000FF"/>
                </a:solidFill>
                <a:latin typeface="Arial" panose="020B0604020202020204" pitchFamily="34" charset="0"/>
              </a:rPr>
              <a:t>Accelerate the beam to 1 GeV</a:t>
            </a:r>
          </a:p>
        </p:txBody>
      </p:sp>
      <p:sp>
        <p:nvSpPr>
          <p:cNvPr id="376894" name="Text Box 62">
            <a:extLst>
              <a:ext uri="{FF2B5EF4-FFF2-40B4-BE49-F238E27FC236}">
                <a16:creationId xmlns:a16="http://schemas.microsoft.com/office/drawing/2014/main" id="{B45908E0-6B5A-4945-A951-ACBF792DB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019175"/>
            <a:ext cx="23622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Arial" panose="020B0604020202020204" pitchFamily="34" charset="0"/>
              </a:rPr>
              <a:t>Accumulator Ring: </a:t>
            </a:r>
            <a:r>
              <a:rPr lang="en-US" altLang="en-US" sz="1600" b="1">
                <a:solidFill>
                  <a:srgbClr val="FF3300"/>
                </a:solidFill>
                <a:latin typeface="Arial" panose="020B0604020202020204" pitchFamily="34" charset="0"/>
              </a:rPr>
              <a:t>Compress 1 msec long pulse to 700 nsec</a:t>
            </a:r>
          </a:p>
        </p:txBody>
      </p:sp>
      <p:sp>
        <p:nvSpPr>
          <p:cNvPr id="376895" name="Text Box 63">
            <a:extLst>
              <a:ext uri="{FF2B5EF4-FFF2-40B4-BE49-F238E27FC236}">
                <a16:creationId xmlns:a16="http://schemas.microsoft.com/office/drawing/2014/main" id="{09D2A2AC-0978-124F-8201-A58C9ABDC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362200"/>
            <a:ext cx="1066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3300"/>
                </a:solidFill>
                <a:latin typeface="Arial" panose="020B0604020202020204" pitchFamily="34" charset="0"/>
              </a:rPr>
              <a:t>Deliver beam to Target</a:t>
            </a:r>
          </a:p>
        </p:txBody>
      </p:sp>
      <p:sp>
        <p:nvSpPr>
          <p:cNvPr id="376900" name="Line 68">
            <a:extLst>
              <a:ext uri="{FF2B5EF4-FFF2-40B4-BE49-F238E27FC236}">
                <a16:creationId xmlns:a16="http://schemas.microsoft.com/office/drawing/2014/main" id="{149722EF-2CFC-E844-ACC8-7FAB08DD32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1600200"/>
            <a:ext cx="914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901" name="Rectangle 69">
            <a:extLst>
              <a:ext uri="{FF2B5EF4-FFF2-40B4-BE49-F238E27FC236}">
                <a16:creationId xmlns:a16="http://schemas.microsoft.com/office/drawing/2014/main" id="{1942E15A-D58C-3D40-B115-236DA6785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08288"/>
            <a:ext cx="104836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Ion Source</a:t>
            </a:r>
          </a:p>
        </p:txBody>
      </p:sp>
      <p:sp>
        <p:nvSpPr>
          <p:cNvPr id="376902" name="Rectangle 70">
            <a:extLst>
              <a:ext uri="{FF2B5EF4-FFF2-40B4-BE49-F238E27FC236}">
                <a16:creationId xmlns:a16="http://schemas.microsoft.com/office/drawing/2014/main" id="{911F8181-4274-B94F-A254-6826817C0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4" y="3287714"/>
            <a:ext cx="200025" cy="280987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03" name="Rectangle 71">
            <a:extLst>
              <a:ext uri="{FF2B5EF4-FFF2-40B4-BE49-F238E27FC236}">
                <a16:creationId xmlns:a16="http://schemas.microsoft.com/office/drawing/2014/main" id="{717CDB55-55F0-2E4D-AAF0-035B2E73F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964" y="3294064"/>
            <a:ext cx="688975" cy="269875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04" name="Rectangle 72">
            <a:extLst>
              <a:ext uri="{FF2B5EF4-FFF2-40B4-BE49-F238E27FC236}">
                <a16:creationId xmlns:a16="http://schemas.microsoft.com/office/drawing/2014/main" id="{C3CA3403-4EF2-F141-B542-153129C2A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639" y="2608263"/>
            <a:ext cx="84959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2.5 MeV</a:t>
            </a:r>
          </a:p>
        </p:txBody>
      </p:sp>
      <p:sp>
        <p:nvSpPr>
          <p:cNvPr id="376905" name="Rectangle 73">
            <a:extLst>
              <a:ext uri="{FF2B5EF4-FFF2-40B4-BE49-F238E27FC236}">
                <a16:creationId xmlns:a16="http://schemas.microsoft.com/office/drawing/2014/main" id="{60EDD762-6E2E-6B4F-8732-440D8B8C5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913" y="3286126"/>
            <a:ext cx="590550" cy="258763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06" name="Line 74">
            <a:extLst>
              <a:ext uri="{FF2B5EF4-FFF2-40B4-BE49-F238E27FC236}">
                <a16:creationId xmlns:a16="http://schemas.microsoft.com/office/drawing/2014/main" id="{23323E94-BCB1-FC44-B97D-FB6B950F2E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79713" y="288290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07" name="Rectangle 75">
            <a:extLst>
              <a:ext uri="{FF2B5EF4-FFF2-40B4-BE49-F238E27FC236}">
                <a16:creationId xmlns:a16="http://schemas.microsoft.com/office/drawing/2014/main" id="{D7A71E01-4DE9-E742-83BE-BBC1380C7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813" y="2616200"/>
            <a:ext cx="1020762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1000 MeV</a:t>
            </a:r>
          </a:p>
        </p:txBody>
      </p:sp>
      <p:sp>
        <p:nvSpPr>
          <p:cNvPr id="376908" name="Rectangle 76">
            <a:extLst>
              <a:ext uri="{FF2B5EF4-FFF2-40B4-BE49-F238E27FC236}">
                <a16:creationId xmlns:a16="http://schemas.microsoft.com/office/drawing/2014/main" id="{5F49BD55-9ED1-E545-A2A1-77BAA7C2B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276" y="2619375"/>
            <a:ext cx="948977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86.8 MeV</a:t>
            </a:r>
          </a:p>
        </p:txBody>
      </p:sp>
      <p:sp>
        <p:nvSpPr>
          <p:cNvPr id="376909" name="Rectangle 77">
            <a:extLst>
              <a:ext uri="{FF2B5EF4-FFF2-40B4-BE49-F238E27FC236}">
                <a16:creationId xmlns:a16="http://schemas.microsoft.com/office/drawing/2014/main" id="{CD274E87-D04A-3F4A-A5E2-D1CD4EC95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456" y="3267075"/>
            <a:ext cx="54181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CCL</a:t>
            </a:r>
          </a:p>
        </p:txBody>
      </p:sp>
      <p:sp>
        <p:nvSpPr>
          <p:cNvPr id="376910" name="Rectangle 78">
            <a:extLst>
              <a:ext uri="{FF2B5EF4-FFF2-40B4-BE49-F238E27FC236}">
                <a16:creationId xmlns:a16="http://schemas.microsoft.com/office/drawing/2014/main" id="{2A87F705-1291-8346-B274-054A10C72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789" y="3284538"/>
            <a:ext cx="1133475" cy="2667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11" name="Rectangle 79">
            <a:extLst>
              <a:ext uri="{FF2B5EF4-FFF2-40B4-BE49-F238E27FC236}">
                <a16:creationId xmlns:a16="http://schemas.microsoft.com/office/drawing/2014/main" id="{3D3CCFD5-540F-DF46-932E-17440A6C3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3271838"/>
            <a:ext cx="1185862" cy="279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12" name="Rectangle 80">
            <a:extLst>
              <a:ext uri="{FF2B5EF4-FFF2-40B4-BE49-F238E27FC236}">
                <a16:creationId xmlns:a16="http://schemas.microsoft.com/office/drawing/2014/main" id="{2FB28C72-07CA-6E44-97E7-1EBB00C6D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239" y="3268663"/>
            <a:ext cx="1046825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tIns="44450" rIns="18288" bIns="44450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SRF, </a:t>
            </a:r>
            <a:r>
              <a:rPr lang="en-US" altLang="en-US" sz="1400" b="1">
                <a:solidFill>
                  <a:schemeClr val="tx2"/>
                </a:solidFill>
                <a:latin typeface="Symbol" pitchFamily="2" charset="2"/>
              </a:rPr>
              <a:t>b</a:t>
            </a:r>
            <a:r>
              <a:rPr lang="en-US" altLang="en-US" sz="1400" b="1">
                <a:latin typeface="Arial Unicode MS" panose="020B0604020202020204" pitchFamily="34" charset="-128"/>
              </a:rPr>
              <a:t>=0.61</a:t>
            </a:r>
          </a:p>
        </p:txBody>
      </p:sp>
      <p:sp>
        <p:nvSpPr>
          <p:cNvPr id="376913" name="Rectangle 81">
            <a:extLst>
              <a:ext uri="{FF2B5EF4-FFF2-40B4-BE49-F238E27FC236}">
                <a16:creationId xmlns:a16="http://schemas.microsoft.com/office/drawing/2014/main" id="{DA1B9BF6-E198-A149-8CF4-6BECB908E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39" y="3292475"/>
            <a:ext cx="1046825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tIns="44450" rIns="18288" bIns="4445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SRF, </a:t>
            </a:r>
            <a:r>
              <a:rPr lang="en-US" altLang="en-US" sz="1400" b="1">
                <a:solidFill>
                  <a:schemeClr val="tx2"/>
                </a:solidFill>
                <a:latin typeface="Symbol" pitchFamily="2" charset="2"/>
              </a:rPr>
              <a:t>b</a:t>
            </a:r>
            <a:r>
              <a:rPr lang="en-US" altLang="en-US" sz="1400" b="1">
                <a:latin typeface="Arial Unicode MS" panose="020B0604020202020204" pitchFamily="34" charset="-128"/>
              </a:rPr>
              <a:t>=0.81</a:t>
            </a:r>
          </a:p>
        </p:txBody>
      </p:sp>
      <p:sp>
        <p:nvSpPr>
          <p:cNvPr id="376914" name="Rectangle 82">
            <a:extLst>
              <a:ext uri="{FF2B5EF4-FFF2-40B4-BE49-F238E27FC236}">
                <a16:creationId xmlns:a16="http://schemas.microsoft.com/office/drawing/2014/main" id="{96706F76-506D-4A4E-8DB3-8873B3EBC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3513" y="2598738"/>
            <a:ext cx="89928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186 MeV</a:t>
            </a:r>
          </a:p>
        </p:txBody>
      </p:sp>
      <p:sp>
        <p:nvSpPr>
          <p:cNvPr id="376915" name="Rectangle 83">
            <a:extLst>
              <a:ext uri="{FF2B5EF4-FFF2-40B4-BE49-F238E27FC236}">
                <a16:creationId xmlns:a16="http://schemas.microsoft.com/office/drawing/2014/main" id="{9922B79E-6F9F-884C-86E7-6FF9F844C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5" y="2620963"/>
            <a:ext cx="89928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387 MeV</a:t>
            </a:r>
          </a:p>
        </p:txBody>
      </p:sp>
      <p:sp>
        <p:nvSpPr>
          <p:cNvPr id="376916" name="Line 84">
            <a:extLst>
              <a:ext uri="{FF2B5EF4-FFF2-40B4-BE49-F238E27FC236}">
                <a16:creationId xmlns:a16="http://schemas.microsoft.com/office/drawing/2014/main" id="{C94D5159-336E-2849-AE70-B08EE60C71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60763" y="286385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17" name="Line 85">
            <a:extLst>
              <a:ext uri="{FF2B5EF4-FFF2-40B4-BE49-F238E27FC236}">
                <a16:creationId xmlns:a16="http://schemas.microsoft.com/office/drawing/2014/main" id="{AB7224D4-9FB5-1148-9504-2531C08120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27513" y="2873375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18" name="Line 86">
            <a:extLst>
              <a:ext uri="{FF2B5EF4-FFF2-40B4-BE49-F238E27FC236}">
                <a16:creationId xmlns:a16="http://schemas.microsoft.com/office/drawing/2014/main" id="{F479D520-4614-8148-9A0D-DD54788FA8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46875" y="288290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19" name="Line 87">
            <a:extLst>
              <a:ext uri="{FF2B5EF4-FFF2-40B4-BE49-F238E27FC236}">
                <a16:creationId xmlns:a16="http://schemas.microsoft.com/office/drawing/2014/main" id="{5A59F1AC-6374-F740-B1A4-37569809892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8138" y="2878139"/>
            <a:ext cx="0" cy="357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20" name="Rectangle 88">
            <a:extLst>
              <a:ext uri="{FF2B5EF4-FFF2-40B4-BE49-F238E27FC236}">
                <a16:creationId xmlns:a16="http://schemas.microsoft.com/office/drawing/2014/main" id="{36F4B7BD-EA69-D54D-8171-DA0BE8869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539" y="3289301"/>
            <a:ext cx="688975" cy="269875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21" name="Rectangle 89">
            <a:extLst>
              <a:ext uri="{FF2B5EF4-FFF2-40B4-BE49-F238E27FC236}">
                <a16:creationId xmlns:a16="http://schemas.microsoft.com/office/drawing/2014/main" id="{C7317036-9B20-9240-AAB8-4DC04A5E8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9" y="3297238"/>
            <a:ext cx="520975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DTL</a:t>
            </a:r>
          </a:p>
        </p:txBody>
      </p:sp>
      <p:sp>
        <p:nvSpPr>
          <p:cNvPr id="376922" name="Rectangle 90">
            <a:extLst>
              <a:ext uri="{FF2B5EF4-FFF2-40B4-BE49-F238E27FC236}">
                <a16:creationId xmlns:a16="http://schemas.microsoft.com/office/drawing/2014/main" id="{C8D6E9D7-7B92-B842-9FAE-76FF65530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788" y="3287713"/>
            <a:ext cx="56105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RFQ</a:t>
            </a:r>
          </a:p>
        </p:txBody>
      </p:sp>
      <p:sp>
        <p:nvSpPr>
          <p:cNvPr id="376923" name="Line 91">
            <a:extLst>
              <a:ext uri="{FF2B5EF4-FFF2-40B4-BE49-F238E27FC236}">
                <a16:creationId xmlns:a16="http://schemas.microsoft.com/office/drawing/2014/main" id="{80F3EA21-4332-F247-89EB-DD8268C7B0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78025" y="3089275"/>
            <a:ext cx="0" cy="173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Text Box 14">
            <a:extLst>
              <a:ext uri="{FF2B5EF4-FFF2-40B4-BE49-F238E27FC236}">
                <a16:creationId xmlns:a16="http://schemas.microsoft.com/office/drawing/2014/main" id="{0CFE0C9E-21DB-6442-A4D4-95C0D4A55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089" y="4223293"/>
            <a:ext cx="3769112" cy="218521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P beam on target : 	 	1.44MW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I beam average:		1.44mA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Maximum Beam energy:	1 GeV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Duty factor:		6%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Rep. rate:			60Hz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Pulse width:		1ms</a:t>
            </a:r>
          </a:p>
        </p:txBody>
      </p:sp>
    </p:spTree>
    <p:extLst>
      <p:ext uri="{BB962C8B-B14F-4D97-AF65-F5344CB8AC3E}">
        <p14:creationId xmlns:p14="http://schemas.microsoft.com/office/powerpoint/2010/main" val="2077446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1">
            <a:extLst>
              <a:ext uri="{FF2B5EF4-FFF2-40B4-BE49-F238E27FC236}">
                <a16:creationId xmlns:a16="http://schemas.microsoft.com/office/drawing/2014/main" id="{E9A4635B-FFAE-5F47-A149-00FBB6DF28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9BDD3-0BC5-9846-B186-A549C2B3B714}" type="slidenum">
              <a:rPr lang="en-US" altLang="en-US"/>
              <a:pPr/>
              <a:t>4</a:t>
            </a:fld>
            <a:endParaRPr lang="en-US" altLang="en-US"/>
          </a:p>
        </p:txBody>
      </p:sp>
      <p:grpSp>
        <p:nvGrpSpPr>
          <p:cNvPr id="487428" name="Group 4">
            <a:extLst>
              <a:ext uri="{FF2B5EF4-FFF2-40B4-BE49-F238E27FC236}">
                <a16:creationId xmlns:a16="http://schemas.microsoft.com/office/drawing/2014/main" id="{6567B1F5-932B-FF41-BA48-05A7C18EF1E5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1447800"/>
            <a:ext cx="8855075" cy="4465638"/>
            <a:chOff x="86" y="816"/>
            <a:chExt cx="5578" cy="2813"/>
          </a:xfrm>
        </p:grpSpPr>
        <p:sp>
          <p:nvSpPr>
            <p:cNvPr id="487429" name="Line 5">
              <a:extLst>
                <a:ext uri="{FF2B5EF4-FFF2-40B4-BE49-F238E27FC236}">
                  <a16:creationId xmlns:a16="http://schemas.microsoft.com/office/drawing/2014/main" id="{A205D51F-E132-5A47-82D7-0C25CF38A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301"/>
              <a:ext cx="763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30" name="Freeform 6">
              <a:extLst>
                <a:ext uri="{FF2B5EF4-FFF2-40B4-BE49-F238E27FC236}">
                  <a16:creationId xmlns:a16="http://schemas.microsoft.com/office/drawing/2014/main" id="{E657B78D-3104-5747-802A-8B01F02AD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1263"/>
              <a:ext cx="61" cy="70"/>
            </a:xfrm>
            <a:custGeom>
              <a:avLst/>
              <a:gdLst>
                <a:gd name="T0" fmla="*/ 61 w 61"/>
                <a:gd name="T1" fmla="*/ 0 h 70"/>
                <a:gd name="T2" fmla="*/ 0 w 61"/>
                <a:gd name="T3" fmla="*/ 38 h 70"/>
                <a:gd name="T4" fmla="*/ 61 w 61"/>
                <a:gd name="T5" fmla="*/ 70 h 70"/>
                <a:gd name="T6" fmla="*/ 61 w 6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61" y="0"/>
                  </a:moveTo>
                  <a:lnTo>
                    <a:pt x="0" y="38"/>
                  </a:lnTo>
                  <a:lnTo>
                    <a:pt x="61" y="7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31" name="Freeform 7">
              <a:extLst>
                <a:ext uri="{FF2B5EF4-FFF2-40B4-BE49-F238E27FC236}">
                  <a16:creationId xmlns:a16="http://schemas.microsoft.com/office/drawing/2014/main" id="{E1E5F197-AB01-8141-B7A2-DA4CA291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1276"/>
              <a:ext cx="61" cy="70"/>
            </a:xfrm>
            <a:custGeom>
              <a:avLst/>
              <a:gdLst>
                <a:gd name="T0" fmla="*/ 0 w 61"/>
                <a:gd name="T1" fmla="*/ 70 h 70"/>
                <a:gd name="T2" fmla="*/ 61 w 61"/>
                <a:gd name="T3" fmla="*/ 32 h 70"/>
                <a:gd name="T4" fmla="*/ 0 w 61"/>
                <a:gd name="T5" fmla="*/ 0 h 70"/>
                <a:gd name="T6" fmla="*/ 0 w 61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0" y="70"/>
                  </a:moveTo>
                  <a:lnTo>
                    <a:pt x="61" y="32"/>
                  </a:ln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32" name="Rectangle 8">
              <a:extLst>
                <a:ext uri="{FF2B5EF4-FFF2-40B4-BE49-F238E27FC236}">
                  <a16:creationId xmlns:a16="http://schemas.microsoft.com/office/drawing/2014/main" id="{277B15F5-96FA-6B4D-8A3D-0DB9602C3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1028"/>
              <a:ext cx="4452" cy="50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33" name="Rectangle 9">
              <a:extLst>
                <a:ext uri="{FF2B5EF4-FFF2-40B4-BE49-F238E27FC236}">
                  <a16:creationId xmlns:a16="http://schemas.microsoft.com/office/drawing/2014/main" id="{15A03F70-3159-9049-926B-A03B21BFE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1155"/>
              <a:ext cx="49" cy="37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34" name="Rectangle 10">
              <a:extLst>
                <a:ext uri="{FF2B5EF4-FFF2-40B4-BE49-F238E27FC236}">
                  <a16:creationId xmlns:a16="http://schemas.microsoft.com/office/drawing/2014/main" id="{3BE500AC-DB60-1E44-BC82-64E93DCD5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" y="1155"/>
              <a:ext cx="55" cy="37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35" name="Rectangle 11">
              <a:extLst>
                <a:ext uri="{FF2B5EF4-FFF2-40B4-BE49-F238E27FC236}">
                  <a16:creationId xmlns:a16="http://schemas.microsoft.com/office/drawing/2014/main" id="{F5912841-A0A7-F640-AB01-A26DF6A4A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" y="1155"/>
              <a:ext cx="61" cy="37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36" name="Rectangle 12">
              <a:extLst>
                <a:ext uri="{FF2B5EF4-FFF2-40B4-BE49-F238E27FC236}">
                  <a16:creationId xmlns:a16="http://schemas.microsoft.com/office/drawing/2014/main" id="{CC8B8926-E143-854F-8A95-C5AC10C31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" y="1155"/>
              <a:ext cx="49" cy="37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37" name="Rectangle 13">
              <a:extLst>
                <a:ext uri="{FF2B5EF4-FFF2-40B4-BE49-F238E27FC236}">
                  <a16:creationId xmlns:a16="http://schemas.microsoft.com/office/drawing/2014/main" id="{102B406E-F24B-8446-BAAB-717531561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8" y="1155"/>
              <a:ext cx="55" cy="37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38" name="Rectangle 14">
              <a:extLst>
                <a:ext uri="{FF2B5EF4-FFF2-40B4-BE49-F238E27FC236}">
                  <a16:creationId xmlns:a16="http://schemas.microsoft.com/office/drawing/2014/main" id="{E7D719EA-7AB7-A540-953F-9695AC418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2013"/>
              <a:ext cx="4452" cy="50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39" name="Rectangle 15">
              <a:extLst>
                <a:ext uri="{FF2B5EF4-FFF2-40B4-BE49-F238E27FC236}">
                  <a16:creationId xmlns:a16="http://schemas.microsoft.com/office/drawing/2014/main" id="{33F80CF7-7618-624B-8B47-5E3ED41B2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2140"/>
              <a:ext cx="952" cy="36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0" name="Rectangle 16">
              <a:extLst>
                <a:ext uri="{FF2B5EF4-FFF2-40B4-BE49-F238E27FC236}">
                  <a16:creationId xmlns:a16="http://schemas.microsoft.com/office/drawing/2014/main" id="{0064BC45-D853-0043-A7B1-619C38405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2140"/>
              <a:ext cx="959" cy="375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1" name="Rectangle 17">
              <a:extLst>
                <a:ext uri="{FF2B5EF4-FFF2-40B4-BE49-F238E27FC236}">
                  <a16:creationId xmlns:a16="http://schemas.microsoft.com/office/drawing/2014/main" id="{723C1719-8B01-3D42-88ED-12138AEFC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2140"/>
              <a:ext cx="952" cy="36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2" name="Rectangle 18">
              <a:extLst>
                <a:ext uri="{FF2B5EF4-FFF2-40B4-BE49-F238E27FC236}">
                  <a16:creationId xmlns:a16="http://schemas.microsoft.com/office/drawing/2014/main" id="{4CC79CED-DEE4-9E45-B744-10DB5D00F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2140"/>
              <a:ext cx="959" cy="3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3" name="Rectangle 19">
              <a:extLst>
                <a:ext uri="{FF2B5EF4-FFF2-40B4-BE49-F238E27FC236}">
                  <a16:creationId xmlns:a16="http://schemas.microsoft.com/office/drawing/2014/main" id="{663916E1-F5B5-BC4C-9C18-A2DFF85E4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140"/>
              <a:ext cx="1038" cy="36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4" name="Rectangle 20">
              <a:extLst>
                <a:ext uri="{FF2B5EF4-FFF2-40B4-BE49-F238E27FC236}">
                  <a16:creationId xmlns:a16="http://schemas.microsoft.com/office/drawing/2014/main" id="{AB58EC1E-6A6E-3A4C-A0FB-5B477300E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140"/>
              <a:ext cx="1045" cy="3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5" name="Rectangle 21">
              <a:extLst>
                <a:ext uri="{FF2B5EF4-FFF2-40B4-BE49-F238E27FC236}">
                  <a16:creationId xmlns:a16="http://schemas.microsoft.com/office/drawing/2014/main" id="{A8A84B76-2EBD-9E4C-975B-147D0AB34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140"/>
              <a:ext cx="1038" cy="36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6" name="Rectangle 22">
              <a:extLst>
                <a:ext uri="{FF2B5EF4-FFF2-40B4-BE49-F238E27FC236}">
                  <a16:creationId xmlns:a16="http://schemas.microsoft.com/office/drawing/2014/main" id="{7DB2C8DC-ED90-C043-A012-0A02AD7C2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140"/>
              <a:ext cx="1044" cy="375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7" name="Rectangle 23">
              <a:extLst>
                <a:ext uri="{FF2B5EF4-FFF2-40B4-BE49-F238E27FC236}">
                  <a16:creationId xmlns:a16="http://schemas.microsoft.com/office/drawing/2014/main" id="{BB3C4B9C-57CA-3048-9C3A-96F4C3777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0" y="2140"/>
              <a:ext cx="1038" cy="36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8" name="Rectangle 24">
              <a:extLst>
                <a:ext uri="{FF2B5EF4-FFF2-40B4-BE49-F238E27FC236}">
                  <a16:creationId xmlns:a16="http://schemas.microsoft.com/office/drawing/2014/main" id="{293DDA8D-255E-D240-9DA2-63F84737B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140"/>
              <a:ext cx="1044" cy="3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9" name="Line 25">
              <a:extLst>
                <a:ext uri="{FF2B5EF4-FFF2-40B4-BE49-F238E27FC236}">
                  <a16:creationId xmlns:a16="http://schemas.microsoft.com/office/drawing/2014/main" id="{61840599-8252-9F42-89CB-E47AAD8535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2" y="1524"/>
              <a:ext cx="128" cy="4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50" name="Line 26">
              <a:extLst>
                <a:ext uri="{FF2B5EF4-FFF2-40B4-BE49-F238E27FC236}">
                  <a16:creationId xmlns:a16="http://schemas.microsoft.com/office/drawing/2014/main" id="{C29B09B0-71D6-AF47-8A33-E63B636F1D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3" y="1524"/>
              <a:ext cx="4281" cy="4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51" name="Rectangle 27">
              <a:extLst>
                <a:ext uri="{FF2B5EF4-FFF2-40B4-BE49-F238E27FC236}">
                  <a16:creationId xmlns:a16="http://schemas.microsoft.com/office/drawing/2014/main" id="{1A1C071F-14E4-D743-875D-93DA6AF2B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2922"/>
              <a:ext cx="4452" cy="4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52" name="Rectangle 28">
              <a:extLst>
                <a:ext uri="{FF2B5EF4-FFF2-40B4-BE49-F238E27FC236}">
                  <a16:creationId xmlns:a16="http://schemas.microsoft.com/office/drawing/2014/main" id="{742FAC3E-3E05-9541-BFAB-7BADAE190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3043"/>
              <a:ext cx="55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53" name="Rectangle 29">
              <a:extLst>
                <a:ext uri="{FF2B5EF4-FFF2-40B4-BE49-F238E27FC236}">
                  <a16:creationId xmlns:a16="http://schemas.microsoft.com/office/drawing/2014/main" id="{9E8E334B-0505-8B47-B3C2-A75B685C3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" y="3043"/>
              <a:ext cx="55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54" name="Rectangle 30">
              <a:extLst>
                <a:ext uri="{FF2B5EF4-FFF2-40B4-BE49-F238E27FC236}">
                  <a16:creationId xmlns:a16="http://schemas.microsoft.com/office/drawing/2014/main" id="{42E448A0-4CC0-C143-A68E-68DD7567E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3043"/>
              <a:ext cx="55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55" name="Rectangle 31">
              <a:extLst>
                <a:ext uri="{FF2B5EF4-FFF2-40B4-BE49-F238E27FC236}">
                  <a16:creationId xmlns:a16="http://schemas.microsoft.com/office/drawing/2014/main" id="{87F67848-0F98-A245-B641-AA42038A2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" y="3043"/>
              <a:ext cx="55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56" name="Rectangle 32">
              <a:extLst>
                <a:ext uri="{FF2B5EF4-FFF2-40B4-BE49-F238E27FC236}">
                  <a16:creationId xmlns:a16="http://schemas.microsoft.com/office/drawing/2014/main" id="{D6E82D62-96A7-4A42-9EB6-EE3F03CCB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043"/>
              <a:ext cx="55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57" name="Rectangle 33">
              <a:extLst>
                <a:ext uri="{FF2B5EF4-FFF2-40B4-BE49-F238E27FC236}">
                  <a16:creationId xmlns:a16="http://schemas.microsoft.com/office/drawing/2014/main" id="{A5E87BD2-6767-DD4D-B611-EB3B5B3D5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" y="3043"/>
              <a:ext cx="55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58" name="Rectangle 34">
              <a:extLst>
                <a:ext uri="{FF2B5EF4-FFF2-40B4-BE49-F238E27FC236}">
                  <a16:creationId xmlns:a16="http://schemas.microsoft.com/office/drawing/2014/main" id="{419F4EA4-122E-644A-B823-8851B0D81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3043"/>
              <a:ext cx="55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59" name="Rectangle 35">
              <a:extLst>
                <a:ext uri="{FF2B5EF4-FFF2-40B4-BE49-F238E27FC236}">
                  <a16:creationId xmlns:a16="http://schemas.microsoft.com/office/drawing/2014/main" id="{7937373E-9E5C-5A4D-97B8-DBBB4C5A3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3043"/>
              <a:ext cx="55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60" name="Rectangle 36">
              <a:extLst>
                <a:ext uri="{FF2B5EF4-FFF2-40B4-BE49-F238E27FC236}">
                  <a16:creationId xmlns:a16="http://schemas.microsoft.com/office/drawing/2014/main" id="{D2F56EAC-D35A-BA4C-A11A-088566568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" y="3043"/>
              <a:ext cx="55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61" name="Rectangle 37">
              <a:extLst>
                <a:ext uri="{FF2B5EF4-FFF2-40B4-BE49-F238E27FC236}">
                  <a16:creationId xmlns:a16="http://schemas.microsoft.com/office/drawing/2014/main" id="{018886CD-BE24-9741-B0AD-233C78F27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3043"/>
              <a:ext cx="49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62" name="Rectangle 38">
              <a:extLst>
                <a:ext uri="{FF2B5EF4-FFF2-40B4-BE49-F238E27FC236}">
                  <a16:creationId xmlns:a16="http://schemas.microsoft.com/office/drawing/2014/main" id="{173042AD-E46C-8849-97A3-D87FA0502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2" y="3043"/>
              <a:ext cx="55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63" name="Rectangle 39">
              <a:extLst>
                <a:ext uri="{FF2B5EF4-FFF2-40B4-BE49-F238E27FC236}">
                  <a16:creationId xmlns:a16="http://schemas.microsoft.com/office/drawing/2014/main" id="{AE30E6D2-188C-CE49-8E69-A5D768AE8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9" y="3043"/>
              <a:ext cx="55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64" name="Rectangle 40">
              <a:extLst>
                <a:ext uri="{FF2B5EF4-FFF2-40B4-BE49-F238E27FC236}">
                  <a16:creationId xmlns:a16="http://schemas.microsoft.com/office/drawing/2014/main" id="{DF864237-12BF-8D48-9D60-B6ADDA807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0" y="3043"/>
              <a:ext cx="55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65" name="Rectangle 41">
              <a:extLst>
                <a:ext uri="{FF2B5EF4-FFF2-40B4-BE49-F238E27FC236}">
                  <a16:creationId xmlns:a16="http://schemas.microsoft.com/office/drawing/2014/main" id="{2D2CF903-4A63-4E4B-B0D5-61182117F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" y="3043"/>
              <a:ext cx="55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66" name="Line 42">
              <a:extLst>
                <a:ext uri="{FF2B5EF4-FFF2-40B4-BE49-F238E27FC236}">
                  <a16:creationId xmlns:a16="http://schemas.microsoft.com/office/drawing/2014/main" id="{5CFEE4DB-D268-4543-A84A-E7C2DF53D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" y="2509"/>
              <a:ext cx="1" cy="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67" name="Line 43">
              <a:extLst>
                <a:ext uri="{FF2B5EF4-FFF2-40B4-BE49-F238E27FC236}">
                  <a16:creationId xmlns:a16="http://schemas.microsoft.com/office/drawing/2014/main" id="{5F876B1D-E375-664A-9A98-3197828CC7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4" y="2509"/>
              <a:ext cx="3494" cy="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68" name="Line 44">
              <a:extLst>
                <a:ext uri="{FF2B5EF4-FFF2-40B4-BE49-F238E27FC236}">
                  <a16:creationId xmlns:a16="http://schemas.microsoft.com/office/drawing/2014/main" id="{8BA3CCBC-1071-AB47-AA4F-A54B64C7C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5" y="2985"/>
              <a:ext cx="23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69" name="Freeform 45">
              <a:extLst>
                <a:ext uri="{FF2B5EF4-FFF2-40B4-BE49-F238E27FC236}">
                  <a16:creationId xmlns:a16="http://schemas.microsoft.com/office/drawing/2014/main" id="{0D26F7E2-E9D6-B34C-9F43-868E70401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2947"/>
              <a:ext cx="61" cy="70"/>
            </a:xfrm>
            <a:custGeom>
              <a:avLst/>
              <a:gdLst>
                <a:gd name="T0" fmla="*/ 61 w 61"/>
                <a:gd name="T1" fmla="*/ 0 h 70"/>
                <a:gd name="T2" fmla="*/ 0 w 61"/>
                <a:gd name="T3" fmla="*/ 38 h 70"/>
                <a:gd name="T4" fmla="*/ 61 w 61"/>
                <a:gd name="T5" fmla="*/ 70 h 70"/>
                <a:gd name="T6" fmla="*/ 61 w 6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61" y="0"/>
                  </a:moveTo>
                  <a:lnTo>
                    <a:pt x="0" y="38"/>
                  </a:lnTo>
                  <a:lnTo>
                    <a:pt x="61" y="7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0" name="Freeform 46">
              <a:extLst>
                <a:ext uri="{FF2B5EF4-FFF2-40B4-BE49-F238E27FC236}">
                  <a16:creationId xmlns:a16="http://schemas.microsoft.com/office/drawing/2014/main" id="{DD494221-D610-6E4D-BEF0-FEDD3BF89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" y="2954"/>
              <a:ext cx="61" cy="69"/>
            </a:xfrm>
            <a:custGeom>
              <a:avLst/>
              <a:gdLst>
                <a:gd name="T0" fmla="*/ 0 w 61"/>
                <a:gd name="T1" fmla="*/ 69 h 69"/>
                <a:gd name="T2" fmla="*/ 61 w 61"/>
                <a:gd name="T3" fmla="*/ 31 h 69"/>
                <a:gd name="T4" fmla="*/ 0 w 61"/>
                <a:gd name="T5" fmla="*/ 0 h 69"/>
                <a:gd name="T6" fmla="*/ 0 w 61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69">
                  <a:moveTo>
                    <a:pt x="0" y="69"/>
                  </a:moveTo>
                  <a:lnTo>
                    <a:pt x="61" y="31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1" name="Line 47">
              <a:extLst>
                <a:ext uri="{FF2B5EF4-FFF2-40B4-BE49-F238E27FC236}">
                  <a16:creationId xmlns:a16="http://schemas.microsoft.com/office/drawing/2014/main" id="{9C245905-A463-D34A-BE59-499D0D5B8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2941"/>
              <a:ext cx="1" cy="2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2" name="Line 48">
              <a:extLst>
                <a:ext uri="{FF2B5EF4-FFF2-40B4-BE49-F238E27FC236}">
                  <a16:creationId xmlns:a16="http://schemas.microsoft.com/office/drawing/2014/main" id="{2B938059-9107-8646-B6E3-F1625DF53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6" y="2941"/>
              <a:ext cx="6" cy="2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3" name="Line 49">
              <a:extLst>
                <a:ext uri="{FF2B5EF4-FFF2-40B4-BE49-F238E27FC236}">
                  <a16:creationId xmlns:a16="http://schemas.microsoft.com/office/drawing/2014/main" id="{60001CA3-CA3B-D64A-86C6-AB441704D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7" y="2064"/>
              <a:ext cx="13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4" name="Freeform 50">
              <a:extLst>
                <a:ext uri="{FF2B5EF4-FFF2-40B4-BE49-F238E27FC236}">
                  <a16:creationId xmlns:a16="http://schemas.microsoft.com/office/drawing/2014/main" id="{70F85515-5D80-2240-A7B6-E2197D39D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" y="2026"/>
              <a:ext cx="61" cy="70"/>
            </a:xfrm>
            <a:custGeom>
              <a:avLst/>
              <a:gdLst>
                <a:gd name="T0" fmla="*/ 61 w 61"/>
                <a:gd name="T1" fmla="*/ 0 h 70"/>
                <a:gd name="T2" fmla="*/ 0 w 61"/>
                <a:gd name="T3" fmla="*/ 38 h 70"/>
                <a:gd name="T4" fmla="*/ 61 w 61"/>
                <a:gd name="T5" fmla="*/ 70 h 70"/>
                <a:gd name="T6" fmla="*/ 61 w 6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61" y="0"/>
                  </a:moveTo>
                  <a:lnTo>
                    <a:pt x="0" y="38"/>
                  </a:lnTo>
                  <a:lnTo>
                    <a:pt x="61" y="7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5" name="Freeform 51">
              <a:extLst>
                <a:ext uri="{FF2B5EF4-FFF2-40B4-BE49-F238E27FC236}">
                  <a16:creationId xmlns:a16="http://schemas.microsoft.com/office/drawing/2014/main" id="{D791CB9E-812E-6642-969F-7403A4D93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" y="2032"/>
              <a:ext cx="61" cy="70"/>
            </a:xfrm>
            <a:custGeom>
              <a:avLst/>
              <a:gdLst>
                <a:gd name="T0" fmla="*/ 0 w 61"/>
                <a:gd name="T1" fmla="*/ 70 h 70"/>
                <a:gd name="T2" fmla="*/ 61 w 61"/>
                <a:gd name="T3" fmla="*/ 32 h 70"/>
                <a:gd name="T4" fmla="*/ 0 w 61"/>
                <a:gd name="T5" fmla="*/ 0 h 70"/>
                <a:gd name="T6" fmla="*/ 0 w 61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0" y="70"/>
                  </a:moveTo>
                  <a:lnTo>
                    <a:pt x="61" y="32"/>
                  </a:ln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6" name="Line 52">
              <a:extLst>
                <a:ext uri="{FF2B5EF4-FFF2-40B4-BE49-F238E27FC236}">
                  <a16:creationId xmlns:a16="http://schemas.microsoft.com/office/drawing/2014/main" id="{05A33E15-8195-CB4B-8EAB-D05F866FB4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5" y="2045"/>
              <a:ext cx="1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7" name="Line 53">
              <a:extLst>
                <a:ext uri="{FF2B5EF4-FFF2-40B4-BE49-F238E27FC236}">
                  <a16:creationId xmlns:a16="http://schemas.microsoft.com/office/drawing/2014/main" id="{1085F226-08B9-2A4A-8DB0-2AA969DB9D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0" y="2343"/>
              <a:ext cx="85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8" name="Freeform 54">
              <a:extLst>
                <a:ext uri="{FF2B5EF4-FFF2-40B4-BE49-F238E27FC236}">
                  <a16:creationId xmlns:a16="http://schemas.microsoft.com/office/drawing/2014/main" id="{0ACFBDA8-BB23-874C-93EC-448B78B2B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2305"/>
              <a:ext cx="61" cy="70"/>
            </a:xfrm>
            <a:custGeom>
              <a:avLst/>
              <a:gdLst>
                <a:gd name="T0" fmla="*/ 61 w 61"/>
                <a:gd name="T1" fmla="*/ 0 h 70"/>
                <a:gd name="T2" fmla="*/ 0 w 61"/>
                <a:gd name="T3" fmla="*/ 38 h 70"/>
                <a:gd name="T4" fmla="*/ 61 w 61"/>
                <a:gd name="T5" fmla="*/ 70 h 70"/>
                <a:gd name="T6" fmla="*/ 61 w 6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61" y="0"/>
                  </a:moveTo>
                  <a:lnTo>
                    <a:pt x="0" y="38"/>
                  </a:lnTo>
                  <a:lnTo>
                    <a:pt x="61" y="7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9" name="Freeform 55">
              <a:extLst>
                <a:ext uri="{FF2B5EF4-FFF2-40B4-BE49-F238E27FC236}">
                  <a16:creationId xmlns:a16="http://schemas.microsoft.com/office/drawing/2014/main" id="{9A42111B-8635-8742-9FBE-EEC8763BF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" y="2312"/>
              <a:ext cx="61" cy="70"/>
            </a:xfrm>
            <a:custGeom>
              <a:avLst/>
              <a:gdLst>
                <a:gd name="T0" fmla="*/ 0 w 61"/>
                <a:gd name="T1" fmla="*/ 70 h 70"/>
                <a:gd name="T2" fmla="*/ 61 w 61"/>
                <a:gd name="T3" fmla="*/ 31 h 70"/>
                <a:gd name="T4" fmla="*/ 0 w 61"/>
                <a:gd name="T5" fmla="*/ 0 h 70"/>
                <a:gd name="T6" fmla="*/ 0 w 61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0" y="70"/>
                  </a:moveTo>
                  <a:lnTo>
                    <a:pt x="61" y="31"/>
                  </a:ln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0" name="Line 56">
              <a:extLst>
                <a:ext uri="{FF2B5EF4-FFF2-40B4-BE49-F238E27FC236}">
                  <a16:creationId xmlns:a16="http://schemas.microsoft.com/office/drawing/2014/main" id="{23E568FA-B6CA-8E49-9930-FCACC73A2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2352"/>
              <a:ext cx="4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1" name="Freeform 57">
              <a:extLst>
                <a:ext uri="{FF2B5EF4-FFF2-40B4-BE49-F238E27FC236}">
                  <a16:creationId xmlns:a16="http://schemas.microsoft.com/office/drawing/2014/main" id="{7FCA03DF-8CB0-8844-A3EA-188C6B011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2305"/>
              <a:ext cx="62" cy="70"/>
            </a:xfrm>
            <a:custGeom>
              <a:avLst/>
              <a:gdLst>
                <a:gd name="T0" fmla="*/ 62 w 62"/>
                <a:gd name="T1" fmla="*/ 0 h 70"/>
                <a:gd name="T2" fmla="*/ 0 w 62"/>
                <a:gd name="T3" fmla="*/ 38 h 70"/>
                <a:gd name="T4" fmla="*/ 62 w 62"/>
                <a:gd name="T5" fmla="*/ 70 h 70"/>
                <a:gd name="T6" fmla="*/ 62 w 62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70">
                  <a:moveTo>
                    <a:pt x="62" y="0"/>
                  </a:moveTo>
                  <a:lnTo>
                    <a:pt x="0" y="38"/>
                  </a:lnTo>
                  <a:lnTo>
                    <a:pt x="62" y="7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2" name="Freeform 58">
              <a:extLst>
                <a:ext uri="{FF2B5EF4-FFF2-40B4-BE49-F238E27FC236}">
                  <a16:creationId xmlns:a16="http://schemas.microsoft.com/office/drawing/2014/main" id="{4FE36C29-D81C-2C4F-A9D9-CB69B4CB6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312"/>
              <a:ext cx="61" cy="70"/>
            </a:xfrm>
            <a:custGeom>
              <a:avLst/>
              <a:gdLst>
                <a:gd name="T0" fmla="*/ 0 w 61"/>
                <a:gd name="T1" fmla="*/ 70 h 70"/>
                <a:gd name="T2" fmla="*/ 61 w 61"/>
                <a:gd name="T3" fmla="*/ 31 h 70"/>
                <a:gd name="T4" fmla="*/ 0 w 61"/>
                <a:gd name="T5" fmla="*/ 0 h 70"/>
                <a:gd name="T6" fmla="*/ 0 w 61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0" y="70"/>
                  </a:moveTo>
                  <a:lnTo>
                    <a:pt x="61" y="31"/>
                  </a:ln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3" name="Line 59">
              <a:extLst>
                <a:ext uri="{FF2B5EF4-FFF2-40B4-BE49-F238E27FC236}">
                  <a16:creationId xmlns:a16="http://schemas.microsoft.com/office/drawing/2014/main" id="{949E6E8E-66D5-454B-BEFA-281614A388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0" y="926"/>
              <a:ext cx="1" cy="1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4" name="Line 60">
              <a:extLst>
                <a:ext uri="{FF2B5EF4-FFF2-40B4-BE49-F238E27FC236}">
                  <a16:creationId xmlns:a16="http://schemas.microsoft.com/office/drawing/2014/main" id="{34AF0434-8A9E-D746-95C8-D2DD970399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0" y="914"/>
              <a:ext cx="1" cy="2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5" name="Line 61">
              <a:extLst>
                <a:ext uri="{FF2B5EF4-FFF2-40B4-BE49-F238E27FC236}">
                  <a16:creationId xmlns:a16="http://schemas.microsoft.com/office/drawing/2014/main" id="{EE3EE523-26BF-B94A-858A-89D82878DD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8" y="1435"/>
              <a:ext cx="1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6" name="Freeform 62">
              <a:extLst>
                <a:ext uri="{FF2B5EF4-FFF2-40B4-BE49-F238E27FC236}">
                  <a16:creationId xmlns:a16="http://schemas.microsoft.com/office/drawing/2014/main" id="{3A606AB3-FDB2-F347-AC0A-1EEFBEC35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1403"/>
              <a:ext cx="61" cy="70"/>
            </a:xfrm>
            <a:custGeom>
              <a:avLst/>
              <a:gdLst>
                <a:gd name="T0" fmla="*/ 0 w 61"/>
                <a:gd name="T1" fmla="*/ 70 h 70"/>
                <a:gd name="T2" fmla="*/ 61 w 61"/>
                <a:gd name="T3" fmla="*/ 32 h 70"/>
                <a:gd name="T4" fmla="*/ 0 w 61"/>
                <a:gd name="T5" fmla="*/ 0 h 70"/>
                <a:gd name="T6" fmla="*/ 0 w 61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0" y="70"/>
                  </a:moveTo>
                  <a:lnTo>
                    <a:pt x="61" y="32"/>
                  </a:ln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7" name="Rectangle 63">
              <a:extLst>
                <a:ext uri="{FF2B5EF4-FFF2-40B4-BE49-F238E27FC236}">
                  <a16:creationId xmlns:a16="http://schemas.microsoft.com/office/drawing/2014/main" id="{DA39F725-08D1-4849-AED3-2C176295E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" y="1797"/>
              <a:ext cx="125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8" name="Rectangle 64">
              <a:extLst>
                <a:ext uri="{FF2B5EF4-FFF2-40B4-BE49-F238E27FC236}">
                  <a16:creationId xmlns:a16="http://schemas.microsoft.com/office/drawing/2014/main" id="{34ED0B7E-7959-DA4F-89C5-368608BB2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" y="2661"/>
              <a:ext cx="121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9" name="Rectangle 65">
              <a:extLst>
                <a:ext uri="{FF2B5EF4-FFF2-40B4-BE49-F238E27FC236}">
                  <a16:creationId xmlns:a16="http://schemas.microsoft.com/office/drawing/2014/main" id="{1667DF38-2219-184F-881C-3973F0DB9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6" y="2884"/>
              <a:ext cx="130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90" name="Rectangle 66">
              <a:extLst>
                <a:ext uri="{FF2B5EF4-FFF2-40B4-BE49-F238E27FC236}">
                  <a16:creationId xmlns:a16="http://schemas.microsoft.com/office/drawing/2014/main" id="{DF1874F2-7B28-8041-B162-C791ED4AC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" y="2928"/>
              <a:ext cx="121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2.4845 ns (1/402.5 MHz)</a:t>
              </a:r>
              <a:endParaRPr lang="en-US" altLang="en-US" sz="2800" i="1"/>
            </a:p>
          </p:txBody>
        </p:sp>
        <p:sp>
          <p:nvSpPr>
            <p:cNvPr id="487491" name="Rectangle 67">
              <a:extLst>
                <a:ext uri="{FF2B5EF4-FFF2-40B4-BE49-F238E27FC236}">
                  <a16:creationId xmlns:a16="http://schemas.microsoft.com/office/drawing/2014/main" id="{6DCEDBD7-E65A-E34E-AAF4-71D9CC6EA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8" y="2687"/>
              <a:ext cx="91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92" name="Rectangle 68">
              <a:extLst>
                <a:ext uri="{FF2B5EF4-FFF2-40B4-BE49-F238E27FC236}">
                  <a16:creationId xmlns:a16="http://schemas.microsoft.com/office/drawing/2014/main" id="{701D0ED0-51DF-F540-B65F-8E1344D8D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" y="2724"/>
              <a:ext cx="82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260 micro-pulses</a:t>
              </a:r>
              <a:endParaRPr lang="en-US" altLang="en-US" sz="2800" i="1"/>
            </a:p>
          </p:txBody>
        </p:sp>
        <p:sp>
          <p:nvSpPr>
            <p:cNvPr id="487493" name="Rectangle 69">
              <a:extLst>
                <a:ext uri="{FF2B5EF4-FFF2-40B4-BE49-F238E27FC236}">
                  <a16:creationId xmlns:a16="http://schemas.microsoft.com/office/drawing/2014/main" id="{50668E27-11ED-7E4F-B577-7A2727954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5" y="2140"/>
              <a:ext cx="56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94" name="Rectangle 70">
              <a:extLst>
                <a:ext uri="{FF2B5EF4-FFF2-40B4-BE49-F238E27FC236}">
                  <a16:creationId xmlns:a16="http://schemas.microsoft.com/office/drawing/2014/main" id="{C0019F19-EF2E-9F4A-8599-AF15593D2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" y="2184"/>
              <a:ext cx="31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645 ns</a:t>
              </a:r>
              <a:endParaRPr lang="en-US" altLang="en-US" sz="2800" i="1"/>
            </a:p>
          </p:txBody>
        </p:sp>
        <p:sp>
          <p:nvSpPr>
            <p:cNvPr id="487495" name="Rectangle 71">
              <a:extLst>
                <a:ext uri="{FF2B5EF4-FFF2-40B4-BE49-F238E27FC236}">
                  <a16:creationId xmlns:a16="http://schemas.microsoft.com/office/drawing/2014/main" id="{3BD66B37-7D16-F549-B397-2A0FCD00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2" y="2102"/>
              <a:ext cx="526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96" name="Rectangle 72">
              <a:extLst>
                <a:ext uri="{FF2B5EF4-FFF2-40B4-BE49-F238E27FC236}">
                  <a16:creationId xmlns:a16="http://schemas.microsoft.com/office/drawing/2014/main" id="{FDFC5E94-30E5-4C41-AA56-7DA102F8B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2172"/>
              <a:ext cx="31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300 ns</a:t>
              </a:r>
              <a:endParaRPr lang="en-US" altLang="en-US" sz="2800" i="1"/>
            </a:p>
          </p:txBody>
        </p:sp>
        <p:sp>
          <p:nvSpPr>
            <p:cNvPr id="487497" name="Rectangle 73">
              <a:extLst>
                <a:ext uri="{FF2B5EF4-FFF2-40B4-BE49-F238E27FC236}">
                  <a16:creationId xmlns:a16="http://schemas.microsoft.com/office/drawing/2014/main" id="{CA3279E5-8A05-E043-A483-8BE74D9CD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1816"/>
              <a:ext cx="124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98" name="Rectangle 74">
              <a:extLst>
                <a:ext uri="{FF2B5EF4-FFF2-40B4-BE49-F238E27FC236}">
                  <a16:creationId xmlns:a16="http://schemas.microsoft.com/office/drawing/2014/main" id="{C2F32EB0-5635-564E-BC95-81D29D3E1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1860"/>
              <a:ext cx="10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945 ns (1/1.059 MHz)</a:t>
              </a:r>
              <a:endParaRPr lang="en-US" altLang="en-US" sz="2800" i="1"/>
            </a:p>
          </p:txBody>
        </p:sp>
        <p:sp>
          <p:nvSpPr>
            <p:cNvPr id="487499" name="Rectangle 75">
              <a:extLst>
                <a:ext uri="{FF2B5EF4-FFF2-40B4-BE49-F238E27FC236}">
                  <a16:creationId xmlns:a16="http://schemas.microsoft.com/office/drawing/2014/main" id="{D61C21CF-BE36-0C43-9098-DA838FC7F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" y="1994"/>
              <a:ext cx="11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00" name="Rectangle 76">
              <a:extLst>
                <a:ext uri="{FF2B5EF4-FFF2-40B4-BE49-F238E27FC236}">
                  <a16:creationId xmlns:a16="http://schemas.microsoft.com/office/drawing/2014/main" id="{32C80665-8A82-3040-9016-09AAC65DE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2416"/>
              <a:ext cx="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altLang="en-US" sz="2800" i="1"/>
            </a:p>
          </p:txBody>
        </p:sp>
        <p:sp>
          <p:nvSpPr>
            <p:cNvPr id="487501" name="Rectangle 77">
              <a:extLst>
                <a:ext uri="{FF2B5EF4-FFF2-40B4-BE49-F238E27FC236}">
                  <a16:creationId xmlns:a16="http://schemas.microsoft.com/office/drawing/2014/main" id="{60266192-B454-7140-A9DD-D33E75467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" y="1314"/>
              <a:ext cx="36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02" name="Rectangle 78">
              <a:extLst>
                <a:ext uri="{FF2B5EF4-FFF2-40B4-BE49-F238E27FC236}">
                  <a16:creationId xmlns:a16="http://schemas.microsoft.com/office/drawing/2014/main" id="{145A0A62-1EAB-684A-B880-37D83997E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1358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1ms</a:t>
              </a:r>
              <a:endParaRPr lang="en-US" altLang="en-US" sz="2800" i="1"/>
            </a:p>
          </p:txBody>
        </p:sp>
        <p:sp>
          <p:nvSpPr>
            <p:cNvPr id="487503" name="Line 79">
              <a:extLst>
                <a:ext uri="{FF2B5EF4-FFF2-40B4-BE49-F238E27FC236}">
                  <a16:creationId xmlns:a16="http://schemas.microsoft.com/office/drawing/2014/main" id="{F2FCA785-0F8C-4E40-AD94-4490D3D7E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1" y="1098"/>
              <a:ext cx="80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04" name="Freeform 80">
              <a:extLst>
                <a:ext uri="{FF2B5EF4-FFF2-40B4-BE49-F238E27FC236}">
                  <a16:creationId xmlns:a16="http://schemas.microsoft.com/office/drawing/2014/main" id="{601A77B9-DDC3-6040-8505-A3702FA0E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1060"/>
              <a:ext cx="61" cy="70"/>
            </a:xfrm>
            <a:custGeom>
              <a:avLst/>
              <a:gdLst>
                <a:gd name="T0" fmla="*/ 61 w 61"/>
                <a:gd name="T1" fmla="*/ 0 h 70"/>
                <a:gd name="T2" fmla="*/ 0 w 61"/>
                <a:gd name="T3" fmla="*/ 38 h 70"/>
                <a:gd name="T4" fmla="*/ 61 w 61"/>
                <a:gd name="T5" fmla="*/ 70 h 70"/>
                <a:gd name="T6" fmla="*/ 61 w 6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61" y="0"/>
                  </a:moveTo>
                  <a:lnTo>
                    <a:pt x="0" y="38"/>
                  </a:lnTo>
                  <a:lnTo>
                    <a:pt x="61" y="7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05" name="Freeform 81">
              <a:extLst>
                <a:ext uri="{FF2B5EF4-FFF2-40B4-BE49-F238E27FC236}">
                  <a16:creationId xmlns:a16="http://schemas.microsoft.com/office/drawing/2014/main" id="{58289E0E-DC7B-5047-AD80-49043DAFF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" y="1066"/>
              <a:ext cx="61" cy="70"/>
            </a:xfrm>
            <a:custGeom>
              <a:avLst/>
              <a:gdLst>
                <a:gd name="T0" fmla="*/ 0 w 61"/>
                <a:gd name="T1" fmla="*/ 70 h 70"/>
                <a:gd name="T2" fmla="*/ 61 w 61"/>
                <a:gd name="T3" fmla="*/ 32 h 70"/>
                <a:gd name="T4" fmla="*/ 0 w 61"/>
                <a:gd name="T5" fmla="*/ 0 h 70"/>
                <a:gd name="T6" fmla="*/ 0 w 61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0" y="70"/>
                  </a:moveTo>
                  <a:lnTo>
                    <a:pt x="61" y="32"/>
                  </a:ln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06" name="Rectangle 82">
              <a:extLst>
                <a:ext uri="{FF2B5EF4-FFF2-40B4-BE49-F238E27FC236}">
                  <a16:creationId xmlns:a16="http://schemas.microsoft.com/office/drawing/2014/main" id="{A72CB0DB-F9EE-314F-89D0-37002115D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" y="856"/>
              <a:ext cx="92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07" name="Rectangle 83">
              <a:extLst>
                <a:ext uri="{FF2B5EF4-FFF2-40B4-BE49-F238E27FC236}">
                  <a16:creationId xmlns:a16="http://schemas.microsoft.com/office/drawing/2014/main" id="{D5C3A9D6-B22E-3D42-B0A4-524EE2E8A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" y="901"/>
              <a:ext cx="84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16.7ms (1/60 Hz)</a:t>
              </a:r>
              <a:endParaRPr lang="en-US" altLang="en-US" sz="2800" i="1"/>
            </a:p>
          </p:txBody>
        </p:sp>
        <p:sp>
          <p:nvSpPr>
            <p:cNvPr id="487508" name="Rectangle 84">
              <a:extLst>
                <a:ext uri="{FF2B5EF4-FFF2-40B4-BE49-F238E27FC236}">
                  <a16:creationId xmlns:a16="http://schemas.microsoft.com/office/drawing/2014/main" id="{91C687A2-A3C6-CB47-8B56-EA7C24A1E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" y="844"/>
              <a:ext cx="1252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09" name="Line 85">
              <a:extLst>
                <a:ext uri="{FF2B5EF4-FFF2-40B4-BE49-F238E27FC236}">
                  <a16:creationId xmlns:a16="http://schemas.microsoft.com/office/drawing/2014/main" id="{7E449D86-E8F2-EB4E-8D1D-44EA488C84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2" y="1428"/>
              <a:ext cx="9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10" name="Freeform 86">
              <a:extLst>
                <a:ext uri="{FF2B5EF4-FFF2-40B4-BE49-F238E27FC236}">
                  <a16:creationId xmlns:a16="http://schemas.microsoft.com/office/drawing/2014/main" id="{87EDCDDA-0F2D-A04D-94CB-AC8D1DF7E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1390"/>
              <a:ext cx="61" cy="70"/>
            </a:xfrm>
            <a:custGeom>
              <a:avLst/>
              <a:gdLst>
                <a:gd name="T0" fmla="*/ 61 w 61"/>
                <a:gd name="T1" fmla="*/ 0 h 70"/>
                <a:gd name="T2" fmla="*/ 0 w 61"/>
                <a:gd name="T3" fmla="*/ 38 h 70"/>
                <a:gd name="T4" fmla="*/ 61 w 61"/>
                <a:gd name="T5" fmla="*/ 70 h 70"/>
                <a:gd name="T6" fmla="*/ 61 w 6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61" y="0"/>
                  </a:moveTo>
                  <a:lnTo>
                    <a:pt x="0" y="38"/>
                  </a:lnTo>
                  <a:lnTo>
                    <a:pt x="61" y="7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11" name="Rectangle 87">
              <a:extLst>
                <a:ext uri="{FF2B5EF4-FFF2-40B4-BE49-F238E27FC236}">
                  <a16:creationId xmlns:a16="http://schemas.microsoft.com/office/drawing/2014/main" id="{CEBF890C-E200-8E47-A6C6-F1458390D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30"/>
              <a:ext cx="50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12" name="Rectangle 88">
              <a:extLst>
                <a:ext uri="{FF2B5EF4-FFF2-40B4-BE49-F238E27FC236}">
                  <a16:creationId xmlns:a16="http://schemas.microsoft.com/office/drawing/2014/main" id="{F94AF3AB-F851-824A-89A1-21D235300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" y="1174"/>
              <a:ext cx="35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15.7ms</a:t>
              </a:r>
              <a:endParaRPr lang="en-US" altLang="en-US" sz="2800" i="1"/>
            </a:p>
          </p:txBody>
        </p:sp>
        <p:sp>
          <p:nvSpPr>
            <p:cNvPr id="487513" name="Text Box 89">
              <a:extLst>
                <a:ext uri="{FF2B5EF4-FFF2-40B4-BE49-F238E27FC236}">
                  <a16:creationId xmlns:a16="http://schemas.microsoft.com/office/drawing/2014/main" id="{7BB5D0A0-9A11-1746-B1F4-D8104A79B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" y="816"/>
              <a:ext cx="1114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dirty="0">
                  <a:solidFill>
                    <a:srgbClr val="0000FF"/>
                  </a:solidFill>
                </a:rPr>
                <a:t>Macro-pulse</a:t>
              </a:r>
            </a:p>
            <a:p>
              <a:r>
                <a:rPr lang="en-US" altLang="en-US" dirty="0"/>
                <a:t>structure (made by the Ion Source)</a:t>
              </a:r>
            </a:p>
          </p:txBody>
        </p:sp>
        <p:sp>
          <p:nvSpPr>
            <p:cNvPr id="487514" name="Text Box 90">
              <a:extLst>
                <a:ext uri="{FF2B5EF4-FFF2-40B4-BE49-F238E27FC236}">
                  <a16:creationId xmlns:a16="http://schemas.microsoft.com/office/drawing/2014/main" id="{096F6202-F965-054A-97A7-88B75A4D0D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1842"/>
              <a:ext cx="1114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dirty="0">
                  <a:solidFill>
                    <a:srgbClr val="0000FF"/>
                  </a:solidFill>
                </a:rPr>
                <a:t>Mini-pulse</a:t>
              </a:r>
            </a:p>
            <a:p>
              <a:r>
                <a:rPr lang="en-US" altLang="en-US" dirty="0"/>
                <a:t>modulation (made by the chopper)</a:t>
              </a:r>
            </a:p>
            <a:p>
              <a:endParaRPr lang="en-US" altLang="en-US" dirty="0"/>
            </a:p>
          </p:txBody>
        </p:sp>
        <p:sp>
          <p:nvSpPr>
            <p:cNvPr id="487515" name="Text Box 91">
              <a:extLst>
                <a:ext uri="{FF2B5EF4-FFF2-40B4-BE49-F238E27FC236}">
                  <a16:creationId xmlns:a16="http://schemas.microsoft.com/office/drawing/2014/main" id="{A82354C4-B7BB-F147-9675-48DC62F82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879"/>
              <a:ext cx="1008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dirty="0">
                  <a:solidFill>
                    <a:srgbClr val="0000FF"/>
                  </a:solidFill>
                </a:rPr>
                <a:t>Micro-pulse</a:t>
              </a:r>
            </a:p>
            <a:p>
              <a:r>
                <a:rPr lang="en-US" altLang="en-US" dirty="0"/>
                <a:t>structure</a:t>
              </a:r>
            </a:p>
            <a:p>
              <a:r>
                <a:rPr lang="en-US" altLang="en-US" dirty="0"/>
                <a:t>(made by the RFQ)</a:t>
              </a:r>
            </a:p>
          </p:txBody>
        </p:sp>
      </p:grpSp>
      <p:sp>
        <p:nvSpPr>
          <p:cNvPr id="487516" name="Text Box 92">
            <a:extLst>
              <a:ext uri="{FF2B5EF4-FFF2-40B4-BE49-F238E27FC236}">
                <a16:creationId xmlns:a16="http://schemas.microsoft.com/office/drawing/2014/main" id="{715B95F3-3F93-1944-9A4F-BB0938472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0"/>
            <a:ext cx="6721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SNS linac beam pulse temporal structure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D67BA7-F62F-462C-9953-3CD39699CE78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9457095" y="1985963"/>
            <a:ext cx="1049739" cy="30162"/>
          </a:xfrm>
          <a:prstGeom prst="line">
            <a:avLst/>
          </a:prstGeom>
          <a:ln w="19050">
            <a:solidFill>
              <a:srgbClr val="0070C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FC53961-F93B-4BB4-9794-23BACB466671}"/>
              </a:ext>
            </a:extLst>
          </p:cNvPr>
          <p:cNvSpPr txBox="1"/>
          <p:nvPr/>
        </p:nvSpPr>
        <p:spPr>
          <a:xfrm>
            <a:off x="10506834" y="1845309"/>
            <a:ext cx="96853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~50mA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BB83135-3C71-4A71-BFA3-649269913DFF}"/>
              </a:ext>
            </a:extLst>
          </p:cNvPr>
          <p:cNvCxnSpPr>
            <a:cxnSpLocks/>
          </p:cNvCxnSpPr>
          <p:nvPr/>
        </p:nvCxnSpPr>
        <p:spPr>
          <a:xfrm>
            <a:off x="10466389" y="4967288"/>
            <a:ext cx="524712" cy="15081"/>
          </a:xfrm>
          <a:prstGeom prst="line">
            <a:avLst/>
          </a:prstGeom>
          <a:ln w="19050">
            <a:solidFill>
              <a:srgbClr val="0070C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8F3ED24E-59AF-4137-8C6B-506F55B25776}"/>
              </a:ext>
            </a:extLst>
          </p:cNvPr>
          <p:cNvSpPr txBox="1"/>
          <p:nvPr/>
        </p:nvSpPr>
        <p:spPr>
          <a:xfrm>
            <a:off x="11005264" y="4838630"/>
            <a:ext cx="96853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~40mA</a:t>
            </a:r>
          </a:p>
        </p:txBody>
      </p:sp>
    </p:spTree>
    <p:extLst>
      <p:ext uri="{BB962C8B-B14F-4D97-AF65-F5344CB8AC3E}">
        <p14:creationId xmlns:p14="http://schemas.microsoft.com/office/powerpoint/2010/main" val="167531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1">
            <a:extLst>
              <a:ext uri="{FF2B5EF4-FFF2-40B4-BE49-F238E27FC236}">
                <a16:creationId xmlns:a16="http://schemas.microsoft.com/office/drawing/2014/main" id="{E9A4635B-FFAE-5F47-A149-00FBB6DF28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9BDD3-0BC5-9846-B186-A549C2B3B71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87500" name="Rectangle 76">
            <a:extLst>
              <a:ext uri="{FF2B5EF4-FFF2-40B4-BE49-F238E27FC236}">
                <a16:creationId xmlns:a16="http://schemas.microsoft.com/office/drawing/2014/main" id="{32C80665-8A82-3040-9016-09AAC65DE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26" y="3987800"/>
            <a:ext cx="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altLang="en-US" sz="2800" i="1"/>
          </a:p>
        </p:txBody>
      </p:sp>
      <p:sp>
        <p:nvSpPr>
          <p:cNvPr id="487516" name="Text Box 92">
            <a:extLst>
              <a:ext uri="{FF2B5EF4-FFF2-40B4-BE49-F238E27FC236}">
                <a16:creationId xmlns:a16="http://schemas.microsoft.com/office/drawing/2014/main" id="{715B95F3-3F93-1944-9A4F-BB0938472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0"/>
            <a:ext cx="73420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SNS ring and target beam temporal structure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F88730-974B-46C4-B445-E31CDF81FDC0}"/>
              </a:ext>
            </a:extLst>
          </p:cNvPr>
          <p:cNvGrpSpPr/>
          <p:nvPr/>
        </p:nvGrpSpPr>
        <p:grpSpPr>
          <a:xfrm>
            <a:off x="1403145" y="4697674"/>
            <a:ext cx="9946253" cy="1109959"/>
            <a:chOff x="1312710" y="1492250"/>
            <a:chExt cx="9946253" cy="1109959"/>
          </a:xfrm>
        </p:grpSpPr>
        <p:sp>
          <p:nvSpPr>
            <p:cNvPr id="487432" name="Rectangle 8">
              <a:extLst>
                <a:ext uri="{FF2B5EF4-FFF2-40B4-BE49-F238E27FC236}">
                  <a16:creationId xmlns:a16="http://schemas.microsoft.com/office/drawing/2014/main" id="{277B15F5-96FA-6B4D-8A3D-0DB9602C3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1526" y="1784350"/>
              <a:ext cx="7067550" cy="7969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33" name="Rectangle 9">
              <a:extLst>
                <a:ext uri="{FF2B5EF4-FFF2-40B4-BE49-F238E27FC236}">
                  <a16:creationId xmlns:a16="http://schemas.microsoft.com/office/drawing/2014/main" id="{15A03F70-3159-9049-926B-A03B21BFE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726" y="1985963"/>
              <a:ext cx="77788" cy="595313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34" name="Rectangle 10">
              <a:extLst>
                <a:ext uri="{FF2B5EF4-FFF2-40B4-BE49-F238E27FC236}">
                  <a16:creationId xmlns:a16="http://schemas.microsoft.com/office/drawing/2014/main" id="{3BE500AC-DB60-1E44-BC82-64E93DCD5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9351" y="1985963"/>
              <a:ext cx="87313" cy="595313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35" name="Rectangle 11">
              <a:extLst>
                <a:ext uri="{FF2B5EF4-FFF2-40B4-BE49-F238E27FC236}">
                  <a16:creationId xmlns:a16="http://schemas.microsoft.com/office/drawing/2014/main" id="{F5912841-A0A7-F640-AB01-A26DF6A4A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4451" y="1985963"/>
              <a:ext cx="96838" cy="595313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36" name="Rectangle 12">
              <a:extLst>
                <a:ext uri="{FF2B5EF4-FFF2-40B4-BE49-F238E27FC236}">
                  <a16:creationId xmlns:a16="http://schemas.microsoft.com/office/drawing/2014/main" id="{CC8B8926-E143-854F-8A95-C5AC10C31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076" y="1985963"/>
              <a:ext cx="77788" cy="595313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37" name="Rectangle 13">
              <a:extLst>
                <a:ext uri="{FF2B5EF4-FFF2-40B4-BE49-F238E27FC236}">
                  <a16:creationId xmlns:a16="http://schemas.microsoft.com/office/drawing/2014/main" id="{102B406E-F24B-8446-BAAB-717531561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4176" y="1985963"/>
              <a:ext cx="87313" cy="595313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83" name="Line 59">
              <a:extLst>
                <a:ext uri="{FF2B5EF4-FFF2-40B4-BE49-F238E27FC236}">
                  <a16:creationId xmlns:a16="http://schemas.microsoft.com/office/drawing/2014/main" id="{949E6E8E-66D5-454B-BEFA-281614A388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4726" y="1622425"/>
              <a:ext cx="1588" cy="303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4" name="Line 60">
              <a:extLst>
                <a:ext uri="{FF2B5EF4-FFF2-40B4-BE49-F238E27FC236}">
                  <a16:creationId xmlns:a16="http://schemas.microsoft.com/office/drawing/2014/main" id="{34AF0434-8A9E-D746-95C8-D2DD970399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9351" y="1603375"/>
              <a:ext cx="1588" cy="3222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5" name="Line 61">
              <a:extLst>
                <a:ext uri="{FF2B5EF4-FFF2-40B4-BE49-F238E27FC236}">
                  <a16:creationId xmlns:a16="http://schemas.microsoft.com/office/drawing/2014/main" id="{EE3EE523-26BF-B94A-858A-89D82878DD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4051" y="2430463"/>
              <a:ext cx="233363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6" name="Freeform 62">
              <a:extLst>
                <a:ext uri="{FF2B5EF4-FFF2-40B4-BE49-F238E27FC236}">
                  <a16:creationId xmlns:a16="http://schemas.microsoft.com/office/drawing/2014/main" id="{3A606AB3-FDB2-F347-AC0A-1EEFBEC35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364" y="2379663"/>
              <a:ext cx="96838" cy="111125"/>
            </a:xfrm>
            <a:custGeom>
              <a:avLst/>
              <a:gdLst>
                <a:gd name="T0" fmla="*/ 0 w 61"/>
                <a:gd name="T1" fmla="*/ 70 h 70"/>
                <a:gd name="T2" fmla="*/ 61 w 61"/>
                <a:gd name="T3" fmla="*/ 32 h 70"/>
                <a:gd name="T4" fmla="*/ 0 w 61"/>
                <a:gd name="T5" fmla="*/ 0 h 70"/>
                <a:gd name="T6" fmla="*/ 0 w 61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0" y="70"/>
                  </a:moveTo>
                  <a:lnTo>
                    <a:pt x="61" y="32"/>
                  </a:ln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01" name="Rectangle 77">
              <a:extLst>
                <a:ext uri="{FF2B5EF4-FFF2-40B4-BE49-F238E27FC236}">
                  <a16:creationId xmlns:a16="http://schemas.microsoft.com/office/drawing/2014/main" id="{60266192-B454-7140-A9DD-D33E75467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976" y="2238375"/>
              <a:ext cx="57308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02" name="Rectangle 78">
              <a:extLst>
                <a:ext uri="{FF2B5EF4-FFF2-40B4-BE49-F238E27FC236}">
                  <a16:creationId xmlns:a16="http://schemas.microsoft.com/office/drawing/2014/main" id="{145A0A62-1EAB-684A-B880-37D83997E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814" y="2308225"/>
              <a:ext cx="46006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5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700ns</a:t>
              </a:r>
              <a:endParaRPr lang="en-US" altLang="en-US" sz="2800" i="1" dirty="0"/>
            </a:p>
          </p:txBody>
        </p:sp>
        <p:sp>
          <p:nvSpPr>
            <p:cNvPr id="487503" name="Line 79">
              <a:extLst>
                <a:ext uri="{FF2B5EF4-FFF2-40B4-BE49-F238E27FC236}">
                  <a16:creationId xmlns:a16="http://schemas.microsoft.com/office/drawing/2014/main" id="{F2FCA785-0F8C-4E40-AD94-4490D3D7E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1564" y="1895475"/>
              <a:ext cx="12795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04" name="Freeform 80">
              <a:extLst>
                <a:ext uri="{FF2B5EF4-FFF2-40B4-BE49-F238E27FC236}">
                  <a16:creationId xmlns:a16="http://schemas.microsoft.com/office/drawing/2014/main" id="{601A77B9-DDC3-6040-8505-A3702FA0E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776" y="1835150"/>
              <a:ext cx="96838" cy="111125"/>
            </a:xfrm>
            <a:custGeom>
              <a:avLst/>
              <a:gdLst>
                <a:gd name="T0" fmla="*/ 61 w 61"/>
                <a:gd name="T1" fmla="*/ 0 h 70"/>
                <a:gd name="T2" fmla="*/ 0 w 61"/>
                <a:gd name="T3" fmla="*/ 38 h 70"/>
                <a:gd name="T4" fmla="*/ 61 w 61"/>
                <a:gd name="T5" fmla="*/ 70 h 70"/>
                <a:gd name="T6" fmla="*/ 61 w 6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61" y="0"/>
                  </a:moveTo>
                  <a:lnTo>
                    <a:pt x="0" y="38"/>
                  </a:lnTo>
                  <a:lnTo>
                    <a:pt x="61" y="7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05" name="Freeform 81">
              <a:extLst>
                <a:ext uri="{FF2B5EF4-FFF2-40B4-BE49-F238E27FC236}">
                  <a16:creationId xmlns:a16="http://schemas.microsoft.com/office/drawing/2014/main" id="{58289E0E-DC7B-5047-AD80-49043DAFF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39" y="1844675"/>
              <a:ext cx="96838" cy="111125"/>
            </a:xfrm>
            <a:custGeom>
              <a:avLst/>
              <a:gdLst>
                <a:gd name="T0" fmla="*/ 0 w 61"/>
                <a:gd name="T1" fmla="*/ 70 h 70"/>
                <a:gd name="T2" fmla="*/ 61 w 61"/>
                <a:gd name="T3" fmla="*/ 32 h 70"/>
                <a:gd name="T4" fmla="*/ 0 w 61"/>
                <a:gd name="T5" fmla="*/ 0 h 70"/>
                <a:gd name="T6" fmla="*/ 0 w 61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0" y="70"/>
                  </a:moveTo>
                  <a:lnTo>
                    <a:pt x="61" y="32"/>
                  </a:ln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06" name="Rectangle 82">
              <a:extLst>
                <a:ext uri="{FF2B5EF4-FFF2-40B4-BE49-F238E27FC236}">
                  <a16:creationId xmlns:a16="http://schemas.microsoft.com/office/drawing/2014/main" id="{A72CB0DB-F9EE-314F-89D0-37002115D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776" y="1511300"/>
              <a:ext cx="14636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07" name="Rectangle 83">
              <a:extLst>
                <a:ext uri="{FF2B5EF4-FFF2-40B4-BE49-F238E27FC236}">
                  <a16:creationId xmlns:a16="http://schemas.microsoft.com/office/drawing/2014/main" id="{D5C3A9D6-B22E-3D42-B0A4-524EE2E8A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089" y="1582738"/>
              <a:ext cx="1338263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16.7ms (1/60 Hz)</a:t>
              </a:r>
              <a:endParaRPr lang="en-US" altLang="en-US" sz="2800" i="1"/>
            </a:p>
          </p:txBody>
        </p:sp>
        <p:sp>
          <p:nvSpPr>
            <p:cNvPr id="487508" name="Rectangle 84">
              <a:extLst>
                <a:ext uri="{FF2B5EF4-FFF2-40B4-BE49-F238E27FC236}">
                  <a16:creationId xmlns:a16="http://schemas.microsoft.com/office/drawing/2014/main" id="{91C687A2-A3C6-CB47-8B56-EA7C24A1E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701" y="1492250"/>
              <a:ext cx="19875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09" name="Line 85">
              <a:extLst>
                <a:ext uri="{FF2B5EF4-FFF2-40B4-BE49-F238E27FC236}">
                  <a16:creationId xmlns:a16="http://schemas.microsoft.com/office/drawing/2014/main" id="{7E449D86-E8F2-EB4E-8D1D-44EA488C84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0776" y="2419350"/>
              <a:ext cx="1539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10" name="Freeform 86">
              <a:extLst>
                <a:ext uri="{FF2B5EF4-FFF2-40B4-BE49-F238E27FC236}">
                  <a16:creationId xmlns:a16="http://schemas.microsoft.com/office/drawing/2014/main" id="{87EDCDDA-0F2D-A04D-94CB-AC8D1DF7E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9" y="2359025"/>
              <a:ext cx="96838" cy="111125"/>
            </a:xfrm>
            <a:custGeom>
              <a:avLst/>
              <a:gdLst>
                <a:gd name="T0" fmla="*/ 61 w 61"/>
                <a:gd name="T1" fmla="*/ 0 h 70"/>
                <a:gd name="T2" fmla="*/ 0 w 61"/>
                <a:gd name="T3" fmla="*/ 38 h 70"/>
                <a:gd name="T4" fmla="*/ 61 w 61"/>
                <a:gd name="T5" fmla="*/ 70 h 70"/>
                <a:gd name="T6" fmla="*/ 61 w 6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61" y="0"/>
                  </a:moveTo>
                  <a:lnTo>
                    <a:pt x="0" y="38"/>
                  </a:lnTo>
                  <a:lnTo>
                    <a:pt x="61" y="7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11" name="Rectangle 87">
              <a:extLst>
                <a:ext uri="{FF2B5EF4-FFF2-40B4-BE49-F238E27FC236}">
                  <a16:creationId xmlns:a16="http://schemas.microsoft.com/office/drawing/2014/main" id="{CEBF890C-E200-8E47-A6C6-F1458390D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076" y="1946275"/>
              <a:ext cx="795338" cy="33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13" name="Text Box 89">
              <a:extLst>
                <a:ext uri="{FF2B5EF4-FFF2-40B4-BE49-F238E27FC236}">
                  <a16:creationId xmlns:a16="http://schemas.microsoft.com/office/drawing/2014/main" id="{7BB5D0A0-9A11-1746-B1F4-D8104A79B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2710" y="1678879"/>
              <a:ext cx="1768475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dirty="0">
                  <a:solidFill>
                    <a:srgbClr val="0000FF"/>
                  </a:solidFill>
                </a:rPr>
                <a:t>Beam pulse structure at neutron target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2D67BA7-F62F-462C-9953-3CD39699CE78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9457095" y="1985963"/>
              <a:ext cx="1049739" cy="30162"/>
            </a:xfrm>
            <a:prstGeom prst="line">
              <a:avLst/>
            </a:prstGeom>
            <a:ln w="19050">
              <a:solidFill>
                <a:srgbClr val="0070C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C53961-F93B-4BB4-9794-23BACB466671}"/>
                </a:ext>
              </a:extLst>
            </p:cNvPr>
            <p:cNvSpPr txBox="1"/>
            <p:nvPr/>
          </p:nvSpPr>
          <p:spPr>
            <a:xfrm>
              <a:off x="10506834" y="1845309"/>
              <a:ext cx="752129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~33A</a:t>
              </a:r>
            </a:p>
          </p:txBody>
        </p:sp>
      </p:grpSp>
      <p:grpSp>
        <p:nvGrpSpPr>
          <p:cNvPr id="99" name="Group 38">
            <a:extLst>
              <a:ext uri="{FF2B5EF4-FFF2-40B4-BE49-F238E27FC236}">
                <a16:creationId xmlns:a16="http://schemas.microsoft.com/office/drawing/2014/main" id="{520D15D3-FB62-47A9-BF68-CB8299580070}"/>
              </a:ext>
            </a:extLst>
          </p:cNvPr>
          <p:cNvGrpSpPr>
            <a:grpSpLocks/>
          </p:cNvGrpSpPr>
          <p:nvPr/>
        </p:nvGrpSpPr>
        <p:grpSpPr bwMode="auto">
          <a:xfrm>
            <a:off x="4479926" y="1702061"/>
            <a:ext cx="3581400" cy="2198688"/>
            <a:chOff x="3408" y="2736"/>
            <a:chExt cx="2256" cy="1385"/>
          </a:xfrm>
        </p:grpSpPr>
        <p:sp>
          <p:nvSpPr>
            <p:cNvPr id="100" name="Line 39">
              <a:extLst>
                <a:ext uri="{FF2B5EF4-FFF2-40B4-BE49-F238E27FC236}">
                  <a16:creationId xmlns:a16="http://schemas.microsoft.com/office/drawing/2014/main" id="{5132A2B4-27A3-402B-A47D-22AD95B85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73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40">
              <a:extLst>
                <a:ext uri="{FF2B5EF4-FFF2-40B4-BE49-F238E27FC236}">
                  <a16:creationId xmlns:a16="http://schemas.microsoft.com/office/drawing/2014/main" id="{4B315754-1CD3-48B3-96CA-C810BBBCA0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3792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Text Box 41">
              <a:extLst>
                <a:ext uri="{FF2B5EF4-FFF2-40B4-BE49-F238E27FC236}">
                  <a16:creationId xmlns:a16="http://schemas.microsoft.com/office/drawing/2014/main" id="{2750AB9B-3684-43CC-ABC8-77318AEEF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043" y="3101"/>
              <a:ext cx="10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Current</a:t>
              </a:r>
            </a:p>
          </p:txBody>
        </p:sp>
        <p:sp>
          <p:nvSpPr>
            <p:cNvPr id="103" name="Rectangle 42">
              <a:extLst>
                <a:ext uri="{FF2B5EF4-FFF2-40B4-BE49-F238E27FC236}">
                  <a16:creationId xmlns:a16="http://schemas.microsoft.com/office/drawing/2014/main" id="{9FA89AC3-BE64-4E81-8068-0FD59B31C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744"/>
              <a:ext cx="96" cy="4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43">
              <a:extLst>
                <a:ext uri="{FF2B5EF4-FFF2-40B4-BE49-F238E27FC236}">
                  <a16:creationId xmlns:a16="http://schemas.microsoft.com/office/drawing/2014/main" id="{6ED70148-0B8C-426C-A0F4-901B11B4C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369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44">
              <a:extLst>
                <a:ext uri="{FF2B5EF4-FFF2-40B4-BE49-F238E27FC236}">
                  <a16:creationId xmlns:a16="http://schemas.microsoft.com/office/drawing/2014/main" id="{E40EF074-54AD-4660-BD48-2A47FE0B5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648"/>
              <a:ext cx="96" cy="14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Rectangle 45">
              <a:extLst>
                <a:ext uri="{FF2B5EF4-FFF2-40B4-BE49-F238E27FC236}">
                  <a16:creationId xmlns:a16="http://schemas.microsoft.com/office/drawing/2014/main" id="{F290BF49-0A28-480E-A2F7-F6E427946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600"/>
              <a:ext cx="96" cy="19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Rectangle 46">
              <a:extLst>
                <a:ext uri="{FF2B5EF4-FFF2-40B4-BE49-F238E27FC236}">
                  <a16:creationId xmlns:a16="http://schemas.microsoft.com/office/drawing/2014/main" id="{957B057E-E105-41A5-BEF7-657721AB8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552"/>
              <a:ext cx="96" cy="24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Rectangle 47">
              <a:extLst>
                <a:ext uri="{FF2B5EF4-FFF2-40B4-BE49-F238E27FC236}">
                  <a16:creationId xmlns:a16="http://schemas.microsoft.com/office/drawing/2014/main" id="{53AE2586-E0A3-40F5-9FF8-0B6390D2A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504"/>
              <a:ext cx="96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48">
              <a:extLst>
                <a:ext uri="{FF2B5EF4-FFF2-40B4-BE49-F238E27FC236}">
                  <a16:creationId xmlns:a16="http://schemas.microsoft.com/office/drawing/2014/main" id="{CEC60D2D-3C25-44EE-8A5E-845C6F5F2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456"/>
              <a:ext cx="96" cy="33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49">
              <a:extLst>
                <a:ext uri="{FF2B5EF4-FFF2-40B4-BE49-F238E27FC236}">
                  <a16:creationId xmlns:a16="http://schemas.microsoft.com/office/drawing/2014/main" id="{16651EFE-460A-45D8-82E0-802B148578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8" y="3696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50">
              <a:extLst>
                <a:ext uri="{FF2B5EF4-FFF2-40B4-BE49-F238E27FC236}">
                  <a16:creationId xmlns:a16="http://schemas.microsoft.com/office/drawing/2014/main" id="{BA24E3B2-FC1C-4F14-ACA1-E2CAD02E3F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6" y="3696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51">
              <a:extLst>
                <a:ext uri="{FF2B5EF4-FFF2-40B4-BE49-F238E27FC236}">
                  <a16:creationId xmlns:a16="http://schemas.microsoft.com/office/drawing/2014/main" id="{4A3E8442-E1E4-4710-B35B-5C80425CD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2880"/>
              <a:ext cx="96" cy="91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52">
              <a:extLst>
                <a:ext uri="{FF2B5EF4-FFF2-40B4-BE49-F238E27FC236}">
                  <a16:creationId xmlns:a16="http://schemas.microsoft.com/office/drawing/2014/main" id="{74766595-C08A-4F1A-AAC5-2C0067B91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2832"/>
              <a:ext cx="96" cy="96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53">
              <a:extLst>
                <a:ext uri="{FF2B5EF4-FFF2-40B4-BE49-F238E27FC236}">
                  <a16:creationId xmlns:a16="http://schemas.microsoft.com/office/drawing/2014/main" id="{203067A7-20D8-4E91-96F4-79E1CC639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2784"/>
              <a:ext cx="96" cy="100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54">
              <a:extLst>
                <a:ext uri="{FF2B5EF4-FFF2-40B4-BE49-F238E27FC236}">
                  <a16:creationId xmlns:a16="http://schemas.microsoft.com/office/drawing/2014/main" id="{20262D98-FB0C-41C4-B83F-E1635A6C44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3792"/>
              <a:ext cx="0" cy="2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55">
              <a:extLst>
                <a:ext uri="{FF2B5EF4-FFF2-40B4-BE49-F238E27FC236}">
                  <a16:creationId xmlns:a16="http://schemas.microsoft.com/office/drawing/2014/main" id="{8B4286CE-BB60-4B2D-AAAF-1B22EE883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3792"/>
              <a:ext cx="0" cy="2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Text Box 56">
              <a:extLst>
                <a:ext uri="{FF2B5EF4-FFF2-40B4-BE49-F238E27FC236}">
                  <a16:creationId xmlns:a16="http://schemas.microsoft.com/office/drawing/2014/main" id="{6548A183-0B76-4A6E-AE5D-915DF0FF8A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3888"/>
              <a:ext cx="7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</a:rPr>
                <a:t>1ms</a:t>
              </a:r>
            </a:p>
          </p:txBody>
        </p:sp>
        <p:sp>
          <p:nvSpPr>
            <p:cNvPr id="118" name="Line 57">
              <a:extLst>
                <a:ext uri="{FF2B5EF4-FFF2-40B4-BE49-F238E27FC236}">
                  <a16:creationId xmlns:a16="http://schemas.microsoft.com/office/drawing/2014/main" id="{048BC5B0-9506-4946-A433-D7B4CC8CCC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2" y="3984"/>
              <a:ext cx="67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58">
              <a:extLst>
                <a:ext uri="{FF2B5EF4-FFF2-40B4-BE49-F238E27FC236}">
                  <a16:creationId xmlns:a16="http://schemas.microsoft.com/office/drawing/2014/main" id="{C201F42E-4A5B-4930-BCED-D8BD41D70B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3984"/>
              <a:ext cx="52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" name="Text Box 89">
            <a:extLst>
              <a:ext uri="{FF2B5EF4-FFF2-40B4-BE49-F238E27FC236}">
                <a16:creationId xmlns:a16="http://schemas.microsoft.com/office/drawing/2014/main" id="{3A4D16FA-D3C1-4EDB-AC8B-12EF1CEE2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545" y="2293506"/>
            <a:ext cx="21559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</a:rPr>
              <a:t>Beam pulse structure in accumulator 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AF9BB-B4A1-4EC5-ACFE-0F53993CA85D}"/>
              </a:ext>
            </a:extLst>
          </p:cNvPr>
          <p:cNvSpPr txBox="1"/>
          <p:nvPr/>
        </p:nvSpPr>
        <p:spPr>
          <a:xfrm>
            <a:off x="8633856" y="5997312"/>
            <a:ext cx="1548822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~33GW 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peak power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92FBB58-F076-4CAA-8F72-DE30684A57CE}"/>
              </a:ext>
            </a:extLst>
          </p:cNvPr>
          <p:cNvSpPr txBox="1"/>
          <p:nvPr/>
        </p:nvSpPr>
        <p:spPr>
          <a:xfrm>
            <a:off x="10231207" y="6121961"/>
            <a:ext cx="196079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~23kJ per pulse </a:t>
            </a:r>
          </a:p>
        </p:txBody>
      </p:sp>
    </p:spTree>
    <p:extLst>
      <p:ext uri="{BB962C8B-B14F-4D97-AF65-F5344CB8AC3E}">
        <p14:creationId xmlns:p14="http://schemas.microsoft.com/office/powerpoint/2010/main" val="3706088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Line 2">
            <a:extLst>
              <a:ext uri="{FF2B5EF4-FFF2-40B4-BE49-F238E27FC236}">
                <a16:creationId xmlns:a16="http://schemas.microsoft.com/office/drawing/2014/main" id="{962BCB28-1DA3-3B44-BE92-03426FB87E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8988" y="3422650"/>
            <a:ext cx="47688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35" name="Rectangle 3">
            <a:extLst>
              <a:ext uri="{FF2B5EF4-FFF2-40B4-BE49-F238E27FC236}">
                <a16:creationId xmlns:a16="http://schemas.microsoft.com/office/drawing/2014/main" id="{96E3E817-E2F5-8B4F-B1C8-6881ECE35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514350"/>
            <a:ext cx="7391400" cy="6477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Beam access opportunities</a:t>
            </a:r>
          </a:p>
        </p:txBody>
      </p:sp>
      <p:pic>
        <p:nvPicPr>
          <p:cNvPr id="376836" name="Picture 4">
            <a:extLst>
              <a:ext uri="{FF2B5EF4-FFF2-40B4-BE49-F238E27FC236}">
                <a16:creationId xmlns:a16="http://schemas.microsoft.com/office/drawing/2014/main" id="{F034229F-4008-9147-A4A4-031FDA1DB83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917" r="1196" b="1309"/>
          <a:stretch>
            <a:fillRect/>
          </a:stretch>
        </p:blipFill>
        <p:spPr>
          <a:xfrm>
            <a:off x="6561139" y="1290639"/>
            <a:ext cx="3794125" cy="275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6837" name="Rectangle 5">
            <a:extLst>
              <a:ext uri="{FF2B5EF4-FFF2-40B4-BE49-F238E27FC236}">
                <a16:creationId xmlns:a16="http://schemas.microsoft.com/office/drawing/2014/main" id="{720108C5-BECB-404C-8B6D-7191158DF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295400"/>
            <a:ext cx="152400" cy="312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38" name="Rectangle 6">
            <a:extLst>
              <a:ext uri="{FF2B5EF4-FFF2-40B4-BE49-F238E27FC236}">
                <a16:creationId xmlns:a16="http://schemas.microsoft.com/office/drawing/2014/main" id="{85061FBC-17C3-BF45-9DC1-E40277F4D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191000"/>
            <a:ext cx="3962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39" name="Rectangle 7">
            <a:extLst>
              <a:ext uri="{FF2B5EF4-FFF2-40B4-BE49-F238E27FC236}">
                <a16:creationId xmlns:a16="http://schemas.microsoft.com/office/drawing/2014/main" id="{5AAE30A7-D619-B243-A044-DA326E978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1295400"/>
            <a:ext cx="762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40" name="Rectangle 8">
            <a:extLst>
              <a:ext uri="{FF2B5EF4-FFF2-40B4-BE49-F238E27FC236}">
                <a16:creationId xmlns:a16="http://schemas.microsoft.com/office/drawing/2014/main" id="{B1AD781D-D1E6-AA42-9597-2D8B3CF32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295400"/>
            <a:ext cx="37338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91" name="Rectangle 59">
            <a:extLst>
              <a:ext uri="{FF2B5EF4-FFF2-40B4-BE49-F238E27FC236}">
                <a16:creationId xmlns:a16="http://schemas.microsoft.com/office/drawing/2014/main" id="{2ABB86D9-FD85-E347-A64F-595A159CB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9624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01" name="Rectangle 69">
            <a:extLst>
              <a:ext uri="{FF2B5EF4-FFF2-40B4-BE49-F238E27FC236}">
                <a16:creationId xmlns:a16="http://schemas.microsoft.com/office/drawing/2014/main" id="{1942E15A-D58C-3D40-B115-236DA6785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08288"/>
            <a:ext cx="104836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Ion Source</a:t>
            </a:r>
          </a:p>
        </p:txBody>
      </p:sp>
      <p:sp>
        <p:nvSpPr>
          <p:cNvPr id="376902" name="Rectangle 70">
            <a:extLst>
              <a:ext uri="{FF2B5EF4-FFF2-40B4-BE49-F238E27FC236}">
                <a16:creationId xmlns:a16="http://schemas.microsoft.com/office/drawing/2014/main" id="{911F8181-4274-B94F-A254-6826817C0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4" y="3287714"/>
            <a:ext cx="200025" cy="280987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03" name="Rectangle 71">
            <a:extLst>
              <a:ext uri="{FF2B5EF4-FFF2-40B4-BE49-F238E27FC236}">
                <a16:creationId xmlns:a16="http://schemas.microsoft.com/office/drawing/2014/main" id="{717CDB55-55F0-2E4D-AAF0-035B2E73F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964" y="3294064"/>
            <a:ext cx="688975" cy="269875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04" name="Rectangle 72">
            <a:extLst>
              <a:ext uri="{FF2B5EF4-FFF2-40B4-BE49-F238E27FC236}">
                <a16:creationId xmlns:a16="http://schemas.microsoft.com/office/drawing/2014/main" id="{C3CA3403-4EF2-F141-B542-153129C2A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639" y="2608263"/>
            <a:ext cx="84959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2.5 MeV</a:t>
            </a:r>
          </a:p>
        </p:txBody>
      </p:sp>
      <p:sp>
        <p:nvSpPr>
          <p:cNvPr id="376905" name="Rectangle 73">
            <a:extLst>
              <a:ext uri="{FF2B5EF4-FFF2-40B4-BE49-F238E27FC236}">
                <a16:creationId xmlns:a16="http://schemas.microsoft.com/office/drawing/2014/main" id="{60EDD762-6E2E-6B4F-8732-440D8B8C5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913" y="3286126"/>
            <a:ext cx="590550" cy="258763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06" name="Line 74">
            <a:extLst>
              <a:ext uri="{FF2B5EF4-FFF2-40B4-BE49-F238E27FC236}">
                <a16:creationId xmlns:a16="http://schemas.microsoft.com/office/drawing/2014/main" id="{23323E94-BCB1-FC44-B97D-FB6B950F2E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79713" y="288290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07" name="Rectangle 75">
            <a:extLst>
              <a:ext uri="{FF2B5EF4-FFF2-40B4-BE49-F238E27FC236}">
                <a16:creationId xmlns:a16="http://schemas.microsoft.com/office/drawing/2014/main" id="{D7A71E01-4DE9-E742-83BE-BBC1380C7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813" y="2616200"/>
            <a:ext cx="1020762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1000 MeV</a:t>
            </a:r>
          </a:p>
        </p:txBody>
      </p:sp>
      <p:sp>
        <p:nvSpPr>
          <p:cNvPr id="376908" name="Rectangle 76">
            <a:extLst>
              <a:ext uri="{FF2B5EF4-FFF2-40B4-BE49-F238E27FC236}">
                <a16:creationId xmlns:a16="http://schemas.microsoft.com/office/drawing/2014/main" id="{5F49BD55-9ED1-E545-A2A1-77BAA7C2B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276" y="2619375"/>
            <a:ext cx="948977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86.8 MeV</a:t>
            </a:r>
          </a:p>
        </p:txBody>
      </p:sp>
      <p:sp>
        <p:nvSpPr>
          <p:cNvPr id="376909" name="Rectangle 77">
            <a:extLst>
              <a:ext uri="{FF2B5EF4-FFF2-40B4-BE49-F238E27FC236}">
                <a16:creationId xmlns:a16="http://schemas.microsoft.com/office/drawing/2014/main" id="{CD274E87-D04A-3F4A-A5E2-D1CD4EC95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456" y="3267075"/>
            <a:ext cx="54181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CCL</a:t>
            </a:r>
          </a:p>
        </p:txBody>
      </p:sp>
      <p:sp>
        <p:nvSpPr>
          <p:cNvPr id="376910" name="Rectangle 78">
            <a:extLst>
              <a:ext uri="{FF2B5EF4-FFF2-40B4-BE49-F238E27FC236}">
                <a16:creationId xmlns:a16="http://schemas.microsoft.com/office/drawing/2014/main" id="{2A87F705-1291-8346-B274-054A10C72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789" y="3284538"/>
            <a:ext cx="1133475" cy="2667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11" name="Rectangle 79">
            <a:extLst>
              <a:ext uri="{FF2B5EF4-FFF2-40B4-BE49-F238E27FC236}">
                <a16:creationId xmlns:a16="http://schemas.microsoft.com/office/drawing/2014/main" id="{3D3CCFD5-540F-DF46-932E-17440A6C3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3271838"/>
            <a:ext cx="1245632" cy="279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12" name="Rectangle 80">
            <a:extLst>
              <a:ext uri="{FF2B5EF4-FFF2-40B4-BE49-F238E27FC236}">
                <a16:creationId xmlns:a16="http://schemas.microsoft.com/office/drawing/2014/main" id="{2FB28C72-07CA-6E44-97E7-1EBB00C6D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239" y="3268663"/>
            <a:ext cx="1046825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tIns="44450" rIns="18288" bIns="44450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SRF, </a:t>
            </a:r>
            <a:r>
              <a:rPr lang="en-US" altLang="en-US" sz="1400" b="1">
                <a:solidFill>
                  <a:schemeClr val="tx2"/>
                </a:solidFill>
                <a:latin typeface="Symbol" pitchFamily="2" charset="2"/>
              </a:rPr>
              <a:t>b</a:t>
            </a:r>
            <a:r>
              <a:rPr lang="en-US" altLang="en-US" sz="1400" b="1">
                <a:latin typeface="Arial Unicode MS" panose="020B0604020202020204" pitchFamily="34" charset="-128"/>
              </a:rPr>
              <a:t>=0.61</a:t>
            </a:r>
          </a:p>
        </p:txBody>
      </p:sp>
      <p:sp>
        <p:nvSpPr>
          <p:cNvPr id="376913" name="Rectangle 81">
            <a:extLst>
              <a:ext uri="{FF2B5EF4-FFF2-40B4-BE49-F238E27FC236}">
                <a16:creationId xmlns:a16="http://schemas.microsoft.com/office/drawing/2014/main" id="{DA1B9BF6-E198-A149-8CF4-6BECB908E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39" y="3292475"/>
            <a:ext cx="1046825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tIns="44450" rIns="18288" bIns="4445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SRF, </a:t>
            </a:r>
            <a:r>
              <a:rPr lang="en-US" altLang="en-US" sz="1400" b="1">
                <a:solidFill>
                  <a:schemeClr val="tx2"/>
                </a:solidFill>
                <a:latin typeface="Symbol" pitchFamily="2" charset="2"/>
              </a:rPr>
              <a:t>b</a:t>
            </a:r>
            <a:r>
              <a:rPr lang="en-US" altLang="en-US" sz="1400" b="1">
                <a:latin typeface="Arial Unicode MS" panose="020B0604020202020204" pitchFamily="34" charset="-128"/>
              </a:rPr>
              <a:t>=0.81</a:t>
            </a:r>
          </a:p>
        </p:txBody>
      </p:sp>
      <p:sp>
        <p:nvSpPr>
          <p:cNvPr id="376914" name="Rectangle 82">
            <a:extLst>
              <a:ext uri="{FF2B5EF4-FFF2-40B4-BE49-F238E27FC236}">
                <a16:creationId xmlns:a16="http://schemas.microsoft.com/office/drawing/2014/main" id="{96706F76-506D-4A4E-8DB3-8873B3EBC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3513" y="2598738"/>
            <a:ext cx="89928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186 MeV</a:t>
            </a:r>
          </a:p>
        </p:txBody>
      </p:sp>
      <p:sp>
        <p:nvSpPr>
          <p:cNvPr id="376915" name="Rectangle 83">
            <a:extLst>
              <a:ext uri="{FF2B5EF4-FFF2-40B4-BE49-F238E27FC236}">
                <a16:creationId xmlns:a16="http://schemas.microsoft.com/office/drawing/2014/main" id="{9922B79E-6F9F-884C-86E7-6FF9F844C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5" y="2620963"/>
            <a:ext cx="89928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387 MeV</a:t>
            </a:r>
          </a:p>
        </p:txBody>
      </p:sp>
      <p:sp>
        <p:nvSpPr>
          <p:cNvPr id="376916" name="Line 84">
            <a:extLst>
              <a:ext uri="{FF2B5EF4-FFF2-40B4-BE49-F238E27FC236}">
                <a16:creationId xmlns:a16="http://schemas.microsoft.com/office/drawing/2014/main" id="{C94D5159-336E-2849-AE70-B08EE60C71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60763" y="286385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17" name="Line 85">
            <a:extLst>
              <a:ext uri="{FF2B5EF4-FFF2-40B4-BE49-F238E27FC236}">
                <a16:creationId xmlns:a16="http://schemas.microsoft.com/office/drawing/2014/main" id="{AB7224D4-9FB5-1148-9504-2531C08120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27513" y="2873375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18" name="Line 86">
            <a:extLst>
              <a:ext uri="{FF2B5EF4-FFF2-40B4-BE49-F238E27FC236}">
                <a16:creationId xmlns:a16="http://schemas.microsoft.com/office/drawing/2014/main" id="{F479D520-4614-8148-9A0D-DD54788FA8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46875" y="288290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19" name="Line 87">
            <a:extLst>
              <a:ext uri="{FF2B5EF4-FFF2-40B4-BE49-F238E27FC236}">
                <a16:creationId xmlns:a16="http://schemas.microsoft.com/office/drawing/2014/main" id="{5A59F1AC-6374-F740-B1A4-37569809892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8138" y="2878139"/>
            <a:ext cx="0" cy="357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20" name="Rectangle 88">
            <a:extLst>
              <a:ext uri="{FF2B5EF4-FFF2-40B4-BE49-F238E27FC236}">
                <a16:creationId xmlns:a16="http://schemas.microsoft.com/office/drawing/2014/main" id="{36F4B7BD-EA69-D54D-8171-DA0BE8869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539" y="3289301"/>
            <a:ext cx="688975" cy="269875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21" name="Rectangle 89">
            <a:extLst>
              <a:ext uri="{FF2B5EF4-FFF2-40B4-BE49-F238E27FC236}">
                <a16:creationId xmlns:a16="http://schemas.microsoft.com/office/drawing/2014/main" id="{C7317036-9B20-9240-AAB8-4DC04A5E8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9" y="3297238"/>
            <a:ext cx="520975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DTL</a:t>
            </a:r>
          </a:p>
        </p:txBody>
      </p:sp>
      <p:sp>
        <p:nvSpPr>
          <p:cNvPr id="376922" name="Rectangle 90">
            <a:extLst>
              <a:ext uri="{FF2B5EF4-FFF2-40B4-BE49-F238E27FC236}">
                <a16:creationId xmlns:a16="http://schemas.microsoft.com/office/drawing/2014/main" id="{C8D6E9D7-7B92-B842-9FAE-76FF65530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788" y="3287713"/>
            <a:ext cx="56105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RFQ</a:t>
            </a:r>
          </a:p>
        </p:txBody>
      </p:sp>
      <p:sp>
        <p:nvSpPr>
          <p:cNvPr id="376923" name="Line 91">
            <a:extLst>
              <a:ext uri="{FF2B5EF4-FFF2-40B4-BE49-F238E27FC236}">
                <a16:creationId xmlns:a16="http://schemas.microsoft.com/office/drawing/2014/main" id="{80F3EA21-4332-F247-89EB-DD8268C7B0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78025" y="3089275"/>
            <a:ext cx="0" cy="173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11AF6713-40FA-46BA-B030-E6A27CDA570A}"/>
              </a:ext>
            </a:extLst>
          </p:cNvPr>
          <p:cNvSpPr/>
          <p:nvPr/>
        </p:nvSpPr>
        <p:spPr>
          <a:xfrm rot="5400000">
            <a:off x="4252118" y="1669567"/>
            <a:ext cx="279400" cy="5126036"/>
          </a:xfrm>
          <a:prstGeom prst="rightBrac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8D712-4BB2-4B90-8D00-88103AE459E7}"/>
              </a:ext>
            </a:extLst>
          </p:cNvPr>
          <p:cNvSpPr txBox="1"/>
          <p:nvPr/>
        </p:nvSpPr>
        <p:spPr>
          <a:xfrm>
            <a:off x="2502014" y="4590184"/>
            <a:ext cx="405912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Very dense equipment placement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no access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79440DB-543B-4EEE-8277-6B1ADBBAA12F}"/>
              </a:ext>
            </a:extLst>
          </p:cNvPr>
          <p:cNvSpPr/>
          <p:nvPr/>
        </p:nvSpPr>
        <p:spPr>
          <a:xfrm rot="17826188">
            <a:off x="7268480" y="3891140"/>
            <a:ext cx="791916" cy="11035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C854D5B7-3E38-4C09-93A3-09CDA419E57F}"/>
              </a:ext>
            </a:extLst>
          </p:cNvPr>
          <p:cNvSpPr/>
          <p:nvPr/>
        </p:nvSpPr>
        <p:spPr>
          <a:xfrm rot="3299891">
            <a:off x="6842664" y="2562351"/>
            <a:ext cx="1027740" cy="10012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1E06FDBF-9192-49AC-8712-52AFA4CA1831}"/>
              </a:ext>
            </a:extLst>
          </p:cNvPr>
          <p:cNvSpPr/>
          <p:nvPr/>
        </p:nvSpPr>
        <p:spPr>
          <a:xfrm rot="7032315">
            <a:off x="7653348" y="826489"/>
            <a:ext cx="874206" cy="10711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980C5744-A956-4025-AEFE-D3A4AF716316}"/>
              </a:ext>
            </a:extLst>
          </p:cNvPr>
          <p:cNvSpPr/>
          <p:nvPr/>
        </p:nvSpPr>
        <p:spPr>
          <a:xfrm rot="9431332">
            <a:off x="9311330" y="2715580"/>
            <a:ext cx="874206" cy="10711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587582-9129-4CBF-BA17-83A0AA0AE048}"/>
              </a:ext>
            </a:extLst>
          </p:cNvPr>
          <p:cNvSpPr txBox="1"/>
          <p:nvPr/>
        </p:nvSpPr>
        <p:spPr>
          <a:xfrm>
            <a:off x="7168373" y="4345395"/>
            <a:ext cx="153599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Linac Dump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B83D933-505E-4B4B-904A-BD627FD6BD54}"/>
              </a:ext>
            </a:extLst>
          </p:cNvPr>
          <p:cNvSpPr txBox="1"/>
          <p:nvPr/>
        </p:nvSpPr>
        <p:spPr>
          <a:xfrm>
            <a:off x="5494263" y="1831965"/>
            <a:ext cx="219803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Momentum Dump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2F1F8CB-FFC2-47FC-8590-ABD34F35DED5}"/>
              </a:ext>
            </a:extLst>
          </p:cNvPr>
          <p:cNvSpPr txBox="1"/>
          <p:nvPr/>
        </p:nvSpPr>
        <p:spPr>
          <a:xfrm>
            <a:off x="9861156" y="2154552"/>
            <a:ext cx="202010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Extraction Dump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C185748-F78F-4CEF-9DCC-9C92B58EAFD3}"/>
              </a:ext>
            </a:extLst>
          </p:cNvPr>
          <p:cNvSpPr txBox="1"/>
          <p:nvPr/>
        </p:nvSpPr>
        <p:spPr>
          <a:xfrm>
            <a:off x="8382000" y="428513"/>
            <a:ext cx="188384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Injection Dump</a:t>
            </a:r>
          </a:p>
        </p:txBody>
      </p:sp>
    </p:spTree>
    <p:extLst>
      <p:ext uri="{BB962C8B-B14F-4D97-AF65-F5344CB8AC3E}">
        <p14:creationId xmlns:p14="http://schemas.microsoft.com/office/powerpoint/2010/main" val="371185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8CBBA-C819-4BA0-B6AD-4D568ED3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52732-EF55-4F4C-A7F7-77024BD04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Neutron production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4500 – 5000 hours per year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Beam parameters and trajectory strictly controlled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Small beam fraction can be diverted at several locations</a:t>
            </a:r>
          </a:p>
          <a:p>
            <a:r>
              <a:rPr lang="en-US" dirty="0"/>
              <a:t>Beam study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&lt;800 hours per year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Beam parameters are variable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Bam can be sent to different destinations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8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4F8E5-29F1-42DD-A136-617D9C708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Linac Dump beam line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AA0A73C-A146-4EE0-839E-D217299D4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49257" r="56719" b="8901"/>
          <a:stretch/>
        </p:blipFill>
        <p:spPr bwMode="auto">
          <a:xfrm>
            <a:off x="5489749" y="1423613"/>
            <a:ext cx="6702251" cy="482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55BFCC8-5783-41D4-AE21-A876CFF5CD9C}"/>
              </a:ext>
            </a:extLst>
          </p:cNvPr>
          <p:cNvSpPr/>
          <p:nvPr/>
        </p:nvSpPr>
        <p:spPr>
          <a:xfrm>
            <a:off x="9656465" y="4206016"/>
            <a:ext cx="1758462" cy="1775265"/>
          </a:xfrm>
          <a:prstGeom prst="ellipse">
            <a:avLst/>
          </a:prstGeom>
          <a:noFill/>
          <a:ln w="38100">
            <a:solidFill>
              <a:srgbClr val="C0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342CC-93A4-4CCF-A3F2-355EE1C7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47" y="1212598"/>
            <a:ext cx="6525501" cy="4047778"/>
          </a:xfrm>
        </p:spPr>
        <p:txBody>
          <a:bodyPr/>
          <a:lstStyle/>
          <a:p>
            <a:r>
              <a:rPr lang="en-US" sz="2400" dirty="0"/>
              <a:t>7.5kW average beam power</a:t>
            </a:r>
          </a:p>
          <a:p>
            <a:r>
              <a:rPr lang="en-US" sz="2400" dirty="0"/>
              <a:t>Any temporal structure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40mA, 1ms , .3Hz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 40mA, 5us, 60Hz</a:t>
            </a:r>
          </a:p>
          <a:p>
            <a:r>
              <a:rPr lang="en-US" sz="2400" dirty="0"/>
              <a:t>Passively cooled</a:t>
            </a:r>
          </a:p>
          <a:p>
            <a:r>
              <a:rPr lang="en-US" sz="2400" dirty="0"/>
              <a:t>Beam energy </a:t>
            </a:r>
          </a:p>
          <a:p>
            <a:pPr lvl="1"/>
            <a:r>
              <a:rPr lang="en-US" sz="2000" dirty="0"/>
              <a:t>.2-1. GeV in beam study mode</a:t>
            </a:r>
          </a:p>
          <a:p>
            <a:pPr lvl="1"/>
            <a:r>
              <a:rPr lang="en-US" sz="2000" dirty="0"/>
              <a:t> 1 GeV in production mode</a:t>
            </a:r>
          </a:p>
          <a:p>
            <a:r>
              <a:rPr lang="en-US" sz="2400" dirty="0"/>
              <a:t>Can be used during production</a:t>
            </a:r>
          </a:p>
          <a:p>
            <a:pPr lvl="1"/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laser stripper to divert beam</a:t>
            </a:r>
          </a:p>
        </p:txBody>
      </p:sp>
    </p:spTree>
    <p:extLst>
      <p:ext uri="{BB962C8B-B14F-4D97-AF65-F5344CB8AC3E}">
        <p14:creationId xmlns:p14="http://schemas.microsoft.com/office/powerpoint/2010/main" val="107296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D8CBC927-A31D-451F-B5A7-625BF0ECE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25" y="2782530"/>
            <a:ext cx="5423814" cy="2996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77974B-7A75-4EB7-A26A-C676D0191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647003" cy="480131"/>
          </a:xfrm>
        </p:spPr>
        <p:txBody>
          <a:bodyPr/>
          <a:lstStyle/>
          <a:p>
            <a:r>
              <a:rPr lang="en-US" sz="2800" b="1" dirty="0">
                <a:solidFill>
                  <a:schemeClr val="tx2"/>
                </a:solidFill>
              </a:rPr>
              <a:t>Nonintrusive 1-GeV H</a:t>
            </a:r>
            <a:r>
              <a:rPr lang="en-US" sz="2800" b="1" baseline="30000" dirty="0">
                <a:solidFill>
                  <a:schemeClr val="tx2"/>
                </a:solidFill>
              </a:rPr>
              <a:t>0</a:t>
            </a:r>
            <a:r>
              <a:rPr lang="en-US" sz="2800" b="1" dirty="0">
                <a:solidFill>
                  <a:schemeClr val="tx2"/>
                </a:solidFill>
              </a:rPr>
              <a:t>/p</a:t>
            </a:r>
            <a:r>
              <a:rPr lang="en-US" sz="2800" b="1" baseline="30000" dirty="0">
                <a:solidFill>
                  <a:schemeClr val="tx2"/>
                </a:solidFill>
              </a:rPr>
              <a:t>+</a:t>
            </a:r>
            <a:r>
              <a:rPr lang="en-US" sz="2800" b="1" dirty="0">
                <a:solidFill>
                  <a:schemeClr val="tx2"/>
                </a:solidFill>
              </a:rPr>
              <a:t> beam extraction at the SNS </a:t>
            </a:r>
            <a:r>
              <a:rPr lang="en-US" sz="2800" b="1" dirty="0" err="1">
                <a:solidFill>
                  <a:schemeClr val="tx2"/>
                </a:solidFill>
              </a:rPr>
              <a:t>linac</a:t>
            </a:r>
            <a:r>
              <a:rPr lang="en-US" sz="2800" b="1" dirty="0">
                <a:solidFill>
                  <a:schemeClr val="tx2"/>
                </a:solidFill>
              </a:rPr>
              <a:t> dump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CCDFA19-7B95-450B-98D9-D4A4D1097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124" y="2699272"/>
            <a:ext cx="3186363" cy="40950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4C198C8-5482-48FC-B9FC-3825171A0CD6}"/>
              </a:ext>
            </a:extLst>
          </p:cNvPr>
          <p:cNvSpPr txBox="1"/>
          <p:nvPr/>
        </p:nvSpPr>
        <p:spPr>
          <a:xfrm>
            <a:off x="536317" y="941044"/>
            <a:ext cx="103257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1-GeV/1.3-GeV H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beam can be extracted to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dump using laser beam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Beam extraction can be conducted at 1 Hz to 60 Hz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Temperal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structure of H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beam is variable from a few micro bunches to the entire macropulse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Estimated extraction charge is 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macropulse with the current laser system and can be increased by an order of magnitude with more amplifiers or power recycling setup. (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300W – 3kW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7A24C2-68A9-4180-B9B2-0D822964DF1C}"/>
              </a:ext>
            </a:extLst>
          </p:cNvPr>
          <p:cNvSpPr txBox="1"/>
          <p:nvPr/>
        </p:nvSpPr>
        <p:spPr>
          <a:xfrm>
            <a:off x="770492" y="2528973"/>
            <a:ext cx="459324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u="sng" dirty="0">
                <a:solidFill>
                  <a:schemeClr val="tx2"/>
                </a:solidFill>
                <a:latin typeface="+mn-lt"/>
              </a:rPr>
              <a:t>Laser-based beam extraction scheme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4D9F2A5-34AB-4EAE-9341-DBCC277D7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341" y="4661210"/>
            <a:ext cx="4925207" cy="213315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92360CF-10EC-48B1-BCED-8789320032D7}"/>
              </a:ext>
            </a:extLst>
          </p:cNvPr>
          <p:cNvSpPr txBox="1"/>
          <p:nvPr/>
        </p:nvSpPr>
        <p:spPr>
          <a:xfrm>
            <a:off x="7858146" y="2318756"/>
            <a:ext cx="373831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u="sng" dirty="0">
                <a:solidFill>
                  <a:schemeClr val="tx2"/>
                </a:solidFill>
                <a:latin typeface="+mn-lt"/>
              </a:rPr>
              <a:t>Example of temporal structure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6F2C29D-453A-4DE7-890D-A1BFE11DF490}"/>
              </a:ext>
            </a:extLst>
          </p:cNvPr>
          <p:cNvSpPr txBox="1"/>
          <p:nvPr/>
        </p:nvSpPr>
        <p:spPr>
          <a:xfrm>
            <a:off x="3830008" y="4319578"/>
            <a:ext cx="373831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u="sng" dirty="0">
                <a:solidFill>
                  <a:schemeClr val="tx2"/>
                </a:solidFill>
                <a:latin typeface="+mn-lt"/>
              </a:rPr>
              <a:t>Developed laser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4B9B0A-C1B0-4A1B-A97F-B1CC8D6F6F92}"/>
              </a:ext>
            </a:extLst>
          </p:cNvPr>
          <p:cNvSpPr txBox="1"/>
          <p:nvPr/>
        </p:nvSpPr>
        <p:spPr>
          <a:xfrm>
            <a:off x="9727305" y="941044"/>
            <a:ext cx="201689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Courtesy Yun Liu</a:t>
            </a:r>
          </a:p>
        </p:txBody>
      </p:sp>
    </p:spTree>
    <p:extLst>
      <p:ext uri="{BB962C8B-B14F-4D97-AF65-F5344CB8AC3E}">
        <p14:creationId xmlns:p14="http://schemas.microsoft.com/office/powerpoint/2010/main" val="3793852292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853B4E49E25340B280190EE389572A" ma:contentTypeVersion="2" ma:contentTypeDescription="Create a new document." ma:contentTypeScope="" ma:versionID="35a501d8b7a6a1c107963778c8e4ce2f">
  <xsd:schema xmlns:xsd="http://www.w3.org/2001/XMLSchema" xmlns:xs="http://www.w3.org/2001/XMLSchema" xmlns:p="http://schemas.microsoft.com/office/2006/metadata/properties" xmlns:ns2="c7f5008c-875f-406e-8a0c-9e401b38895a" targetNamespace="http://schemas.microsoft.com/office/2006/metadata/properties" ma:root="true" ma:fieldsID="d66303a4d3478bed3f08cb23acb33d3e" ns2:_="">
    <xsd:import namespace="c7f5008c-875f-406e-8a0c-9e401b3889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5008c-875f-406e-8a0c-9e401b388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DDF137-677F-40A2-8744-5C571EFA5016}"/>
</file>

<file path=customXml/itemProps3.xml><?xml version="1.0" encoding="utf-8"?>
<ds:datastoreItem xmlns:ds="http://schemas.openxmlformats.org/officeDocument/2006/customXml" ds:itemID="{D1ABC137-F478-48AF-94F1-527234D6D2C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797</Words>
  <Application>Microsoft Office PowerPoint</Application>
  <PresentationFormat>Widescreen</PresentationFormat>
  <Paragraphs>192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Arial Unicode MS</vt:lpstr>
      <vt:lpstr>Century Gothic</vt:lpstr>
      <vt:lpstr>Symbol</vt:lpstr>
      <vt:lpstr>Times New Roman</vt:lpstr>
      <vt:lpstr>ORNL</vt:lpstr>
      <vt:lpstr>Warm and cold SNS LINAC commissioning</vt:lpstr>
      <vt:lpstr>Outline</vt:lpstr>
      <vt:lpstr>SNS Accelerator Complex</vt:lpstr>
      <vt:lpstr>PowerPoint Presentation</vt:lpstr>
      <vt:lpstr>PowerPoint Presentation</vt:lpstr>
      <vt:lpstr>Beam access opportunities</vt:lpstr>
      <vt:lpstr>Beam modes</vt:lpstr>
      <vt:lpstr>Linac Dump beam line</vt:lpstr>
      <vt:lpstr>Nonintrusive 1-GeV H0/p+ beam extraction at the SNS linac dump</vt:lpstr>
      <vt:lpstr>1GeV, 2kW shielded beam absorber  </vt:lpstr>
      <vt:lpstr>Momentum Dump</vt:lpstr>
      <vt:lpstr>Injection Beam Dump</vt:lpstr>
      <vt:lpstr>Extraction Beam Dump</vt:lpstr>
      <vt:lpstr>Current BTF layout in RFTF Annex building (8320)</vt:lpstr>
      <vt:lpstr>BTF beam line straight line layout</vt:lpstr>
      <vt:lpstr>Feasibility of BTF upgrade for higher energy, more high-power test stations 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2021-09-17T15:54:01Z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0x01010069853B4E49E25340B280190EE389572A</vt:lpwstr>
  </property>
</Properties>
</file>