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716" r:id="rId6"/>
    <p:sldId id="715" r:id="rId7"/>
    <p:sldId id="717" r:id="rId8"/>
    <p:sldId id="718" r:id="rId9"/>
    <p:sldId id="719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EC7C1"/>
    <a:srgbClr val="098C43"/>
    <a:srgbClr val="9A9B9D"/>
    <a:srgbClr val="AEB0AF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36400-C5AC-44E3-967E-361CFC90B9FB}" v="5" dt="2021-09-23T16:31:44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4" autoAdjust="0"/>
    <p:restoredTop sz="96327" autoAdjust="0"/>
  </p:normalViewPr>
  <p:slideViewPr>
    <p:cSldViewPr snapToGrid="0" showGuides="1">
      <p:cViewPr varScale="1">
        <p:scale>
          <a:sx n="92" d="100"/>
          <a:sy n="92" d="100"/>
        </p:scale>
        <p:origin x="12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9/23/2021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ADS Workshop</a:t>
            </a:r>
            <a:br>
              <a:rPr lang="en-US" dirty="0"/>
            </a:br>
            <a:r>
              <a:rPr lang="en-US" dirty="0"/>
              <a:t>Introduction and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ADS Workshop</a:t>
            </a:r>
          </a:p>
          <a:p>
            <a:r>
              <a:rPr lang="en-US"/>
              <a:t>September 24, </a:t>
            </a:r>
            <a:r>
              <a:rPr lang="en-US" dirty="0"/>
              <a:t>2021</a:t>
            </a:r>
          </a:p>
          <a:p>
            <a:r>
              <a:rPr lang="en-US" dirty="0"/>
              <a:t>Fulvia Pilat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4571-ABDD-4668-9E12-D437A797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867930"/>
          </a:xfrm>
        </p:spPr>
        <p:txBody>
          <a:bodyPr/>
          <a:lstStyle/>
          <a:p>
            <a:pPr algn="ctr"/>
            <a:r>
              <a:rPr lang="en-US" dirty="0"/>
              <a:t>New science and application opportunities at the SNS</a:t>
            </a:r>
            <a:br>
              <a:rPr lang="en-US" dirty="0"/>
            </a:br>
            <a:r>
              <a:rPr lang="en-US" sz="2400" dirty="0"/>
              <a:t>To be discussed at the </a:t>
            </a:r>
            <a:r>
              <a:rPr lang="en-US" sz="2400" dirty="0" err="1"/>
              <a:t>NScD</a:t>
            </a:r>
            <a:r>
              <a:rPr lang="en-US" sz="2400" dirty="0"/>
              <a:t> Neutron Advisory Board, Oct 1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C55FA-7D51-42FE-9EE9-FAF90555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42" y="1208670"/>
            <a:ext cx="11430000" cy="46590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At </a:t>
            </a:r>
            <a:r>
              <a:rPr lang="en-US" sz="2000" b="1" dirty="0">
                <a:solidFill>
                  <a:srgbClr val="00B050"/>
                </a:solidFill>
              </a:rPr>
              <a:t>1.4 MW </a:t>
            </a:r>
            <a:r>
              <a:rPr lang="en-US" sz="2000" dirty="0"/>
              <a:t>the SNS </a:t>
            </a:r>
            <a:r>
              <a:rPr lang="en-US" sz="2000" dirty="0" err="1"/>
              <a:t>linac</a:t>
            </a:r>
            <a:r>
              <a:rPr lang="en-US" sz="2000" dirty="0"/>
              <a:t> is the </a:t>
            </a:r>
            <a:r>
              <a:rPr lang="en-US" sz="2000" b="1" dirty="0"/>
              <a:t>highest power proton accelerator in the word</a:t>
            </a:r>
            <a:r>
              <a:rPr lang="en-US" sz="2000" dirty="0"/>
              <a:t>.                        The facility will be capable of </a:t>
            </a:r>
            <a:r>
              <a:rPr lang="en-US" sz="2000" b="1" dirty="0">
                <a:solidFill>
                  <a:srgbClr val="00B050"/>
                </a:solidFill>
              </a:rPr>
              <a:t>2.8 MW </a:t>
            </a:r>
            <a:r>
              <a:rPr lang="en-US" sz="2000" dirty="0"/>
              <a:t>after the execution of the PPU upgrade</a:t>
            </a:r>
          </a:p>
          <a:p>
            <a:pPr marL="0" indent="0">
              <a:buNone/>
            </a:pPr>
            <a:r>
              <a:rPr lang="en-US" sz="2000" dirty="0"/>
              <a:t>A high power </a:t>
            </a:r>
            <a:r>
              <a:rPr lang="en-US" sz="2000" dirty="0" err="1"/>
              <a:t>linac</a:t>
            </a:r>
            <a:r>
              <a:rPr lang="en-US" sz="2000" dirty="0"/>
              <a:t> is the optimal driver for applications such as:</a:t>
            </a:r>
          </a:p>
          <a:p>
            <a:pPr marL="0" indent="0">
              <a:spcBef>
                <a:spcPts val="400"/>
              </a:spcBef>
              <a:buNone/>
            </a:pPr>
            <a:endParaRPr lang="en-US" sz="800" dirty="0"/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rgbClr val="00B050"/>
                </a:solidFill>
              </a:rPr>
              <a:t>irradiation facility </a:t>
            </a:r>
            <a:r>
              <a:rPr lang="en-US" sz="2000" dirty="0"/>
              <a:t>(SEEMS)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rgbClr val="00B050"/>
                </a:solidFill>
              </a:rPr>
              <a:t>intense muon source </a:t>
            </a:r>
            <a:r>
              <a:rPr lang="en-US" sz="2000" dirty="0"/>
              <a:t>(</a:t>
            </a:r>
            <a:r>
              <a:rPr lang="en-US" sz="2000" dirty="0" err="1"/>
              <a:t>muSR</a:t>
            </a:r>
            <a:r>
              <a:rPr lang="en-US" sz="2000" dirty="0"/>
              <a:t>)</a:t>
            </a: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B050"/>
                </a:solidFill>
              </a:rPr>
              <a:t>accelerator driven system </a:t>
            </a:r>
            <a:r>
              <a:rPr lang="en-US" sz="2000" dirty="0"/>
              <a:t>(ADS)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rgbClr val="00B050"/>
                </a:solidFill>
              </a:rPr>
              <a:t>material testing for nuclear fusion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/>
              <a:t>Existing accelerator-driven neutron facilities </a:t>
            </a:r>
            <a:r>
              <a:rPr lang="en-US" sz="2000" dirty="0"/>
              <a:t>(ISIS, J-PARC, SINQ) </a:t>
            </a:r>
            <a:r>
              <a:rPr lang="en-US" sz="2000" b="1" dirty="0"/>
              <a:t>have leveraged their  capabilities </a:t>
            </a:r>
            <a:r>
              <a:rPr lang="en-US" sz="2000" dirty="0"/>
              <a:t>(existing </a:t>
            </a:r>
            <a:r>
              <a:rPr lang="en-US" sz="2000" dirty="0" err="1"/>
              <a:t>muSR</a:t>
            </a:r>
            <a:r>
              <a:rPr lang="en-US" sz="2000" dirty="0"/>
              <a:t> facilities, ADS test targets, etc.), and the ESS is planning too      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2000" dirty="0"/>
              <a:t>Dedicated </a:t>
            </a:r>
            <a:r>
              <a:rPr lang="en-US" sz="2000" b="1" dirty="0"/>
              <a:t>ADS facilities are being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/>
              <a:t>built </a:t>
            </a:r>
            <a:r>
              <a:rPr lang="en-US" sz="2000" dirty="0"/>
              <a:t>in Europe and China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E258A5-4A6D-47B9-9FA2-0953DCDB5629}"/>
              </a:ext>
            </a:extLst>
          </p:cNvPr>
          <p:cNvSpPr/>
          <p:nvPr/>
        </p:nvSpPr>
        <p:spPr>
          <a:xfrm>
            <a:off x="5174674" y="4682836"/>
            <a:ext cx="6987862" cy="21230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85684F8-42F4-4E99-A8FC-6415B893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17" y="4851123"/>
            <a:ext cx="6685280" cy="18626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7D1C6A-CC3A-4A6F-B750-4AE2D35DC4CF}"/>
              </a:ext>
            </a:extLst>
          </p:cNvPr>
          <p:cNvCxnSpPr/>
          <p:nvPr/>
        </p:nvCxnSpPr>
        <p:spPr>
          <a:xfrm>
            <a:off x="7550727" y="5645727"/>
            <a:ext cx="3823855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F1D909-9F19-43DD-9718-2DF55155690C}"/>
              </a:ext>
            </a:extLst>
          </p:cNvPr>
          <p:cNvCxnSpPr/>
          <p:nvPr/>
        </p:nvCxnSpPr>
        <p:spPr>
          <a:xfrm>
            <a:off x="5521036" y="5867682"/>
            <a:ext cx="2563091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5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47" y="941061"/>
            <a:ext cx="11430000" cy="539496"/>
          </a:xfrm>
        </p:spPr>
        <p:txBody>
          <a:bodyPr/>
          <a:lstStyle/>
          <a:p>
            <a:r>
              <a:rPr lang="en-US" dirty="0"/>
              <a:t>Overview Strategic Applications for the SNS Facilities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986D04-97E1-2B43-9118-DD72A2CE8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52153"/>
              </p:ext>
            </p:extLst>
          </p:nvPr>
        </p:nvGraphicFramePr>
        <p:xfrm>
          <a:off x="907626" y="1880506"/>
          <a:ext cx="10842218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589">
                  <a:extLst>
                    <a:ext uri="{9D8B030D-6E8A-4147-A177-3AD203B41FA5}">
                      <a16:colId xmlns:a16="http://schemas.microsoft.com/office/drawing/2014/main" val="4206896693"/>
                    </a:ext>
                  </a:extLst>
                </a:gridCol>
                <a:gridCol w="1164218">
                  <a:extLst>
                    <a:ext uri="{9D8B030D-6E8A-4147-A177-3AD203B41FA5}">
                      <a16:colId xmlns:a16="http://schemas.microsoft.com/office/drawing/2014/main" val="77333750"/>
                    </a:ext>
                  </a:extLst>
                </a:gridCol>
                <a:gridCol w="2996452">
                  <a:extLst>
                    <a:ext uri="{9D8B030D-6E8A-4147-A177-3AD203B41FA5}">
                      <a16:colId xmlns:a16="http://schemas.microsoft.com/office/drawing/2014/main" val="265576833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550006206"/>
                    </a:ext>
                  </a:extLst>
                </a:gridCol>
                <a:gridCol w="1731863">
                  <a:extLst>
                    <a:ext uri="{9D8B030D-6E8A-4147-A177-3AD203B41FA5}">
                      <a16:colId xmlns:a16="http://schemas.microsoft.com/office/drawing/2014/main" val="4011020117"/>
                    </a:ext>
                  </a:extLst>
                </a:gridCol>
                <a:gridCol w="2442256">
                  <a:extLst>
                    <a:ext uri="{9D8B030D-6E8A-4147-A177-3AD203B41FA5}">
                      <a16:colId xmlns:a16="http://schemas.microsoft.com/office/drawing/2014/main" val="533497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Application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Beam Energy Required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Method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dirty="0"/>
                        <a:t>New Conventional Facilities Y/N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Conventional Facilities Y/N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69777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SNS Production Accelerator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0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muSR</a:t>
                      </a:r>
                      <a:r>
                        <a:rPr lang="en-US" sz="1600" dirty="0"/>
                        <a:t> / SEEMS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GeV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Laser strip diversion of pulse from H</a:t>
                      </a:r>
                      <a:r>
                        <a:rPr lang="en-US" sz="1600" baseline="30000"/>
                        <a:t>-</a:t>
                      </a:r>
                      <a:r>
                        <a:rPr lang="en-US" sz="1600"/>
                        <a:t> linac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8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Fusion materials testing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GeV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target surrounding mercury target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Concept proposal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53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Nuclear data for ADS?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GeV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Utilize beam from </a:t>
                      </a:r>
                      <a:r>
                        <a:rPr lang="en-US" sz="1600" dirty="0" err="1"/>
                        <a:t>linac</a:t>
                      </a:r>
                      <a:r>
                        <a:rPr lang="en-US" sz="1600" dirty="0"/>
                        <a:t> injection dump 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Yes - Minimal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Being studied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70971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Beam Test Facility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6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Moderator Test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 MeV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Divert beam from BTF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Proposed AIP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2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51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D91E-8D25-4296-88FB-8847BD53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29121"/>
            <a:ext cx="11430000" cy="590931"/>
          </a:xfrm>
        </p:spPr>
        <p:txBody>
          <a:bodyPr/>
          <a:lstStyle/>
          <a:p>
            <a:r>
              <a:rPr lang="en-US" sz="3600" dirty="0"/>
              <a:t>Accelerator Driven Systems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744D9C5-6EA5-4909-B75A-EE9F77F17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612" y="688221"/>
            <a:ext cx="9344155" cy="56756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1DD41-3F57-4E4E-984C-C93404D3B49E}"/>
              </a:ext>
            </a:extLst>
          </p:cNvPr>
          <p:cNvSpPr txBox="1"/>
          <p:nvPr/>
        </p:nvSpPr>
        <p:spPr>
          <a:xfrm>
            <a:off x="4775061" y="2970317"/>
            <a:ext cx="3813865" cy="78483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High-power proton accelerator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~1-2 MW for demonstration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10+ MW for industrial scale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0515A-0C8B-4AF6-8181-E9953DF8D26E}"/>
              </a:ext>
            </a:extLst>
          </p:cNvPr>
          <p:cNvSpPr txBox="1"/>
          <p:nvPr/>
        </p:nvSpPr>
        <p:spPr>
          <a:xfrm>
            <a:off x="9131547" y="248603"/>
            <a:ext cx="2337499" cy="3416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Spallation Neutrons</a:t>
            </a:r>
            <a:endParaRPr lang="en-US" sz="16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D0528-44B8-49A9-BBC5-8F01468C288B}"/>
              </a:ext>
            </a:extLst>
          </p:cNvPr>
          <p:cNvSpPr txBox="1"/>
          <p:nvPr/>
        </p:nvSpPr>
        <p:spPr>
          <a:xfrm>
            <a:off x="5276427" y="4445475"/>
            <a:ext cx="3028351" cy="100642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Subcritical reactor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chain reaction sustained by spallation neutrons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83ADF-1BC8-49F5-82D0-3159E34573EC}"/>
              </a:ext>
            </a:extLst>
          </p:cNvPr>
          <p:cNvSpPr txBox="1"/>
          <p:nvPr/>
        </p:nvSpPr>
        <p:spPr>
          <a:xfrm>
            <a:off x="351317" y="3755147"/>
            <a:ext cx="472258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Applications: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Transmutation</a:t>
            </a:r>
            <a:r>
              <a:rPr lang="en-US" sz="2400" dirty="0">
                <a:latin typeface="+mn-lt"/>
              </a:rPr>
              <a:t> of nuclear fuel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Energy</a:t>
            </a:r>
            <a:r>
              <a:rPr lang="en-US" sz="2400" dirty="0">
                <a:latin typeface="+mn-lt"/>
              </a:rPr>
              <a:t> generation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latin typeface="+mn-lt"/>
              </a:rPr>
              <a:t>Expertise on accelerators</a:t>
            </a:r>
          </a:p>
          <a:p>
            <a:pPr algn="l">
              <a:lnSpc>
                <a:spcPct val="90000"/>
              </a:lnSpc>
            </a:pPr>
            <a:r>
              <a:rPr lang="en-US" sz="2400" b="1" dirty="0">
                <a:latin typeface="+mn-lt"/>
              </a:rPr>
              <a:t>and  reactor at ORNL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A3911F-5893-49E3-B6D6-D30EC6129CCF}"/>
              </a:ext>
            </a:extLst>
          </p:cNvPr>
          <p:cNvCxnSpPr/>
          <p:nvPr/>
        </p:nvCxnSpPr>
        <p:spPr>
          <a:xfrm flipH="1">
            <a:off x="10004213" y="811834"/>
            <a:ext cx="1165014" cy="2866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064543-44BE-4F6B-9E4F-D7D294F5F64D}"/>
              </a:ext>
            </a:extLst>
          </p:cNvPr>
          <p:cNvCxnSpPr/>
          <p:nvPr/>
        </p:nvCxnSpPr>
        <p:spPr>
          <a:xfrm flipV="1">
            <a:off x="7421102" y="2079413"/>
            <a:ext cx="0" cy="890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B0438C-59E4-43EE-8A6B-9E5B1FD4B880}"/>
              </a:ext>
            </a:extLst>
          </p:cNvPr>
          <p:cNvCxnSpPr/>
          <p:nvPr/>
        </p:nvCxnSpPr>
        <p:spPr>
          <a:xfrm>
            <a:off x="8344747" y="5032587"/>
            <a:ext cx="6841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63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52F9-1AA1-C845-9AA1-C82E0ECD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0E4B1-F889-C848-85AB-5D12FD302E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2746" y="1064917"/>
            <a:ext cx="10857254" cy="481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latin typeface="+mn-lt"/>
              </a:rPr>
              <a:t>Participation from </a:t>
            </a:r>
            <a:r>
              <a:rPr lang="en-US" b="1" dirty="0">
                <a:latin typeface="+mn-lt"/>
              </a:rPr>
              <a:t>FFESD</a:t>
            </a:r>
            <a:r>
              <a:rPr lang="en-US" dirty="0">
                <a:latin typeface="+mn-lt"/>
              </a:rPr>
              <a:t>, </a:t>
            </a:r>
            <a:r>
              <a:rPr lang="en-US" b="1" dirty="0" err="1">
                <a:latin typeface="+mn-lt"/>
              </a:rPr>
              <a:t>NScD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latin typeface="+mn-lt"/>
              </a:rPr>
              <a:t>STS</a:t>
            </a:r>
          </a:p>
          <a:p>
            <a:pPr marL="0" indent="0" algn="l">
              <a:lnSpc>
                <a:spcPct val="90000"/>
              </a:lnSpc>
              <a:buNone/>
            </a:pPr>
            <a:endParaRPr lang="en-US" dirty="0">
              <a:latin typeface="+mn-lt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latin typeface="+mn-lt"/>
              </a:rPr>
              <a:t>GOALS</a:t>
            </a:r>
            <a:r>
              <a:rPr lang="en-US" dirty="0">
                <a:latin typeface="+mn-lt"/>
              </a:rPr>
              <a:t>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Surveying history and status of ADS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Identifying realistic test activities and program at ORNL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Planning future activities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Exploring future funding opportunities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8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25EE-6E76-534C-990D-4B32F84B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CAB1FFF-AC4B-4B0F-95BC-3D21597A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70" y="803287"/>
            <a:ext cx="8283476" cy="56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401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53B4E49E25340B280190EE389572A" ma:contentTypeVersion="2" ma:contentTypeDescription="Create a new document." ma:contentTypeScope="" ma:versionID="35a501d8b7a6a1c107963778c8e4ce2f">
  <xsd:schema xmlns:xsd="http://www.w3.org/2001/XMLSchema" xmlns:xs="http://www.w3.org/2001/XMLSchema" xmlns:p="http://schemas.microsoft.com/office/2006/metadata/properties" xmlns:ns2="c7f5008c-875f-406e-8a0c-9e401b38895a" targetNamespace="http://schemas.microsoft.com/office/2006/metadata/properties" ma:root="true" ma:fieldsID="d66303a4d3478bed3f08cb23acb33d3e" ns2:_="">
    <xsd:import namespace="c7f5008c-875f-406e-8a0c-9e401b388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5008c-875f-406e-8a0c-9e401b388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purl.org/dc/dcmitype/"/>
    <ds:schemaRef ds:uri="2ad7c4d5-d52b-4dd4-9949-5aa5be7183ba"/>
    <ds:schemaRef ds:uri="http://schemas.microsoft.com/office/2006/documentManagement/types"/>
    <ds:schemaRef ds:uri="df40ffa5-5c70-4194-8066-4a475ad992e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AAEF4D-6450-42B9-BA41-03813E8A32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Century Gothic</vt:lpstr>
      <vt:lpstr>ORNL</vt:lpstr>
      <vt:lpstr>ADS Workshop Introduction and Goals</vt:lpstr>
      <vt:lpstr>New science and application opportunities at the SNS To be discussed at the NScD Neutron Advisory Board, Oct 1 2021</vt:lpstr>
      <vt:lpstr>Overview Strategic Applications for the SNS Facilities</vt:lpstr>
      <vt:lpstr>Accelerator Driven Systems</vt:lpstr>
      <vt:lpstr>Workshop Goals</vt:lpstr>
      <vt:lpstr>AGENDA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2021-09-23T16:43:57Z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0x01010069853B4E49E25340B280190EE389572A</vt:lpwstr>
  </property>
  <property fmtid="{D5CDD505-2E9C-101B-9397-08002B2CF9AE}" pid="3" name="Order">
    <vt:r8>16800</vt:r8>
  </property>
  <property fmtid="{D5CDD505-2E9C-101B-9397-08002B2CF9AE}" pid="4" name="GUID">
    <vt:lpwstr>b0e77988-2d7d-4cce-91b3-15ee9a91fa4b</vt:lpwstr>
  </property>
</Properties>
</file>