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6"/>
  </p:notesMasterIdLst>
  <p:handoutMasterIdLst>
    <p:handoutMasterId r:id="rId27"/>
  </p:handoutMasterIdLst>
  <p:sldIdLst>
    <p:sldId id="256" r:id="rId5"/>
    <p:sldId id="276" r:id="rId6"/>
    <p:sldId id="303" r:id="rId7"/>
    <p:sldId id="304" r:id="rId8"/>
    <p:sldId id="299" r:id="rId9"/>
    <p:sldId id="298" r:id="rId10"/>
    <p:sldId id="285" r:id="rId11"/>
    <p:sldId id="278" r:id="rId12"/>
    <p:sldId id="302" r:id="rId13"/>
    <p:sldId id="292" r:id="rId14"/>
    <p:sldId id="286" r:id="rId15"/>
    <p:sldId id="280" r:id="rId16"/>
    <p:sldId id="279" r:id="rId17"/>
    <p:sldId id="300" r:id="rId18"/>
    <p:sldId id="301" r:id="rId19"/>
    <p:sldId id="296" r:id="rId20"/>
    <p:sldId id="295" r:id="rId21"/>
    <p:sldId id="290" r:id="rId22"/>
    <p:sldId id="287" r:id="rId23"/>
    <p:sldId id="293" r:id="rId24"/>
    <p:sldId id="289" r:id="rId25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6699FF"/>
    <a:srgbClr val="6600FF"/>
    <a:srgbClr val="FF9900"/>
    <a:srgbClr val="0000FF"/>
    <a:srgbClr val="9A9B9D"/>
    <a:srgbClr val="AEB0AF"/>
    <a:srgbClr val="CEC7C1"/>
    <a:srgbClr val="8C8D90"/>
    <a:srgbClr val="D253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80315" autoAdjust="0"/>
  </p:normalViewPr>
  <p:slideViewPr>
    <p:cSldViewPr snapToGrid="0" showGuides="1">
      <p:cViewPr varScale="1">
        <p:scale>
          <a:sx n="106" d="100"/>
          <a:sy n="106" d="100"/>
        </p:scale>
        <p:origin x="120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iyu\Desktop\Laptop%20Files\My%20Seminars%20and%20Talks\SLAC%20Colloquium\Beam%20Power%20Facility%20Plo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81067268703382"/>
          <c:y val="2.9620449398942802E-2"/>
          <c:w val="0.81302462351378524"/>
          <c:h val="0.83493451257772178"/>
        </c:manualLayout>
      </c:layout>
      <c:scatterChart>
        <c:scatterStyle val="lineMarker"/>
        <c:varyColors val="0"/>
        <c:ser>
          <c:idx val="4"/>
          <c:order val="0"/>
          <c:tx>
            <c:v>Existing (SP)</c:v>
          </c:tx>
          <c:spPr>
            <a:ln w="28575">
              <a:noFill/>
            </a:ln>
          </c:spPr>
          <c:marker>
            <c:symbol val="square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Sheet2!$G$4:$G$9</c:f>
              <c:numCache>
                <c:formatCode>General</c:formatCode>
                <c:ptCount val="6"/>
                <c:pt idx="0">
                  <c:v>0.8</c:v>
                </c:pt>
                <c:pt idx="1">
                  <c:v>0.8</c:v>
                </c:pt>
                <c:pt idx="2">
                  <c:v>24</c:v>
                </c:pt>
              </c:numCache>
            </c:numRef>
          </c:xVal>
          <c:yVal>
            <c:numRef>
              <c:f>Sheet2!$H$4:$H$9</c:f>
              <c:numCache>
                <c:formatCode>General</c:formatCode>
                <c:ptCount val="6"/>
                <c:pt idx="0">
                  <c:v>0.1</c:v>
                </c:pt>
                <c:pt idx="1">
                  <c:v>0.2</c:v>
                </c:pt>
                <c:pt idx="2" formatCode="0.00E+00">
                  <c:v>5.0972727272727341E-3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616-47C3-A18A-378A00EE9CC2}"/>
            </c:ext>
          </c:extLst>
        </c:ser>
        <c:ser>
          <c:idx val="5"/>
          <c:order val="1"/>
          <c:tx>
            <c:v>Existing (LP)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xVal>
            <c:numRef>
              <c:f>Sheet2!$G$10:$G$15</c:f>
              <c:numCache>
                <c:formatCode>General</c:formatCode>
                <c:ptCount val="6"/>
                <c:pt idx="0">
                  <c:v>0.60000000000000064</c:v>
                </c:pt>
                <c:pt idx="1">
                  <c:v>0.8</c:v>
                </c:pt>
                <c:pt idx="2">
                  <c:v>0.59</c:v>
                </c:pt>
                <c:pt idx="3">
                  <c:v>0.5</c:v>
                </c:pt>
                <c:pt idx="4">
                  <c:v>6.7000000000000063E-3</c:v>
                </c:pt>
                <c:pt idx="5">
                  <c:v>9.5000000000000181E-5</c:v>
                </c:pt>
              </c:numCache>
            </c:numRef>
          </c:xVal>
          <c:yVal>
            <c:numRef>
              <c:f>Sheet2!$H$10:$H$15</c:f>
              <c:numCache>
                <c:formatCode>General</c:formatCode>
                <c:ptCount val="6"/>
                <c:pt idx="0" formatCode="0.00E+00">
                  <c:v>0.5</c:v>
                </c:pt>
                <c:pt idx="1">
                  <c:v>1.25</c:v>
                </c:pt>
                <c:pt idx="2">
                  <c:v>2.2000000000000002</c:v>
                </c:pt>
                <c:pt idx="3">
                  <c:v>0.25</c:v>
                </c:pt>
                <c:pt idx="4">
                  <c:v>100</c:v>
                </c:pt>
                <c:pt idx="5">
                  <c:v>120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616-47C3-A18A-378A00EE9CC2}"/>
            </c:ext>
          </c:extLst>
        </c:ser>
        <c:ser>
          <c:idx val="0"/>
          <c:order val="2"/>
          <c:tx>
            <c:v>Design (SP)</c:v>
          </c:tx>
          <c:spPr>
            <a:ln w="28575">
              <a:noFill/>
            </a:ln>
          </c:spPr>
          <c:marker>
            <c:symbol val="square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Sheet2!$G$23:$G$27</c:f>
              <c:numCache>
                <c:formatCode>General</c:formatCode>
                <c:ptCount val="5"/>
                <c:pt idx="0">
                  <c:v>1</c:v>
                </c:pt>
                <c:pt idx="1">
                  <c:v>120</c:v>
                </c:pt>
                <c:pt idx="2">
                  <c:v>3</c:v>
                </c:pt>
                <c:pt idx="3">
                  <c:v>50</c:v>
                </c:pt>
                <c:pt idx="4">
                  <c:v>400</c:v>
                </c:pt>
              </c:numCache>
            </c:numRef>
          </c:xVal>
          <c:yVal>
            <c:numRef>
              <c:f>Sheet2!$H$23:$H$27</c:f>
              <c:numCache>
                <c:formatCode>General</c:formatCode>
                <c:ptCount val="5"/>
                <c:pt idx="0">
                  <c:v>1.44</c:v>
                </c:pt>
                <c:pt idx="1">
                  <c:v>2.7000000000000032E-3</c:v>
                </c:pt>
                <c:pt idx="2">
                  <c:v>0.33000000000000046</c:v>
                </c:pt>
                <c:pt idx="3" formatCode="0.00E+00">
                  <c:v>1.504909090909091E-2</c:v>
                </c:pt>
                <c:pt idx="4" formatCode="0.00E+00">
                  <c:v>1.2815999999999999E-3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616-47C3-A18A-378A00EE9CC2}"/>
            </c:ext>
          </c:extLst>
        </c:ser>
        <c:ser>
          <c:idx val="6"/>
          <c:order val="3"/>
          <c:tx>
            <c:v>Design (LP)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xVal>
            <c:numRef>
              <c:f>Sheet2!$G$28:$G$30</c:f>
              <c:numCache>
                <c:formatCode>General</c:formatCode>
                <c:ptCount val="3"/>
                <c:pt idx="0">
                  <c:v>0.1</c:v>
                </c:pt>
                <c:pt idx="1">
                  <c:v>3.0000000000000027E-3</c:v>
                </c:pt>
              </c:numCache>
            </c:numRef>
          </c:xVal>
          <c:yVal>
            <c:numRef>
              <c:f>Sheet2!$H$28:$H$30</c:f>
              <c:numCache>
                <c:formatCode>General</c:formatCode>
                <c:ptCount val="3"/>
                <c:pt idx="0">
                  <c:v>1.6</c:v>
                </c:pt>
                <c:pt idx="1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616-47C3-A18A-378A00EE9CC2}"/>
            </c:ext>
          </c:extLst>
        </c:ser>
        <c:ser>
          <c:idx val="1"/>
          <c:order val="4"/>
          <c:spPr>
            <a:ln w="28575">
              <a:noFill/>
            </a:ln>
          </c:spPr>
          <c:marker>
            <c:symbol val="none"/>
          </c:marker>
          <c:dPt>
            <c:idx val="1"/>
            <c:bubble3D val="0"/>
            <c:spPr>
              <a:ln w="28575">
                <a:solidFill>
                  <a:schemeClr val="accent1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5-A616-47C3-A18A-378A00EE9CC2}"/>
              </c:ext>
            </c:extLst>
          </c:dPt>
          <c:xVal>
            <c:numRef>
              <c:f>Sheet1!$F$40:$F$41</c:f>
              <c:numCache>
                <c:formatCode>General</c:formatCode>
                <c:ptCount val="2"/>
                <c:pt idx="0">
                  <c:v>1.0000000000000013E-3</c:v>
                </c:pt>
                <c:pt idx="1">
                  <c:v>1000</c:v>
                </c:pt>
              </c:numCache>
            </c:numRef>
          </c:xVal>
          <c:yVal>
            <c:numRef>
              <c:f>Sheet1!$G$40:$G$41</c:f>
              <c:numCache>
                <c:formatCode>General</c:formatCode>
                <c:ptCount val="2"/>
                <c:pt idx="0">
                  <c:v>1000</c:v>
                </c:pt>
                <c:pt idx="1">
                  <c:v>1.0000000000000013E-3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A616-47C3-A18A-378A00EE9CC2}"/>
            </c:ext>
          </c:extLst>
        </c:ser>
        <c:ser>
          <c:idx val="2"/>
          <c:order val="5"/>
          <c:spPr>
            <a:ln w="28575">
              <a:solidFill>
                <a:srgbClr val="4F81BD"/>
              </a:solidFill>
              <a:prstDash val="dash"/>
            </a:ln>
          </c:spPr>
          <c:marker>
            <c:symbol val="none"/>
          </c:marker>
          <c:xVal>
            <c:numRef>
              <c:f>Sheet1!$F$43:$F$44</c:f>
              <c:numCache>
                <c:formatCode>General</c:formatCode>
                <c:ptCount val="2"/>
                <c:pt idx="0">
                  <c:v>1.0000000000000013E-3</c:v>
                </c:pt>
                <c:pt idx="1">
                  <c:v>1000</c:v>
                </c:pt>
              </c:numCache>
            </c:numRef>
          </c:xVal>
          <c:yVal>
            <c:numRef>
              <c:f>Sheet1!$G$43:$G$44</c:f>
              <c:numCache>
                <c:formatCode>General</c:formatCode>
                <c:ptCount val="2"/>
                <c:pt idx="0">
                  <c:v>100</c:v>
                </c:pt>
                <c:pt idx="1">
                  <c:v>1.0000000000000013E-4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A616-47C3-A18A-378A00EE9CC2}"/>
            </c:ext>
          </c:extLst>
        </c:ser>
        <c:ser>
          <c:idx val="3"/>
          <c:order val="6"/>
          <c:spPr>
            <a:ln w="28575">
              <a:noFill/>
            </a:ln>
          </c:spPr>
          <c:marker>
            <c:symbol val="none"/>
          </c:marker>
          <c:dPt>
            <c:idx val="1"/>
            <c:bubble3D val="0"/>
            <c:spPr>
              <a:ln w="28575">
                <a:solidFill>
                  <a:srgbClr val="4F81BD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9-A616-47C3-A18A-378A00EE9CC2}"/>
              </c:ext>
            </c:extLst>
          </c:dPt>
          <c:xVal>
            <c:numRef>
              <c:f>Sheet1!$F$46:$F$47</c:f>
              <c:numCache>
                <c:formatCode>General</c:formatCode>
                <c:ptCount val="2"/>
                <c:pt idx="0">
                  <c:v>1.0000000000000005E-2</c:v>
                </c:pt>
                <c:pt idx="1">
                  <c:v>1000</c:v>
                </c:pt>
              </c:numCache>
            </c:numRef>
          </c:xVal>
          <c:yVal>
            <c:numRef>
              <c:f>Sheet1!$G$46:$G$47</c:f>
              <c:numCache>
                <c:formatCode>General</c:formatCode>
                <c:ptCount val="2"/>
                <c:pt idx="0">
                  <c:v>1000</c:v>
                </c:pt>
                <c:pt idx="1">
                  <c:v>1.0000000000000005E-2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A616-47C3-A18A-378A00EE9CC2}"/>
            </c:ext>
          </c:extLst>
        </c:ser>
        <c:ser>
          <c:idx val="7"/>
          <c:order val="7"/>
          <c:tx>
            <c:v>Upgrade (SP)</c:v>
          </c:tx>
          <c:spPr>
            <a:ln w="28575">
              <a:noFill/>
            </a:ln>
          </c:spPr>
          <c:marker>
            <c:symbol val="square"/>
            <c:size val="8"/>
            <c:spPr>
              <a:noFill/>
              <a:ln w="25400">
                <a:solidFill>
                  <a:srgbClr val="FF0000"/>
                </a:solidFill>
              </a:ln>
            </c:spPr>
          </c:marker>
          <c:xVal>
            <c:numRef>
              <c:f>Sheet2!$G$32:$G$34</c:f>
              <c:numCache>
                <c:formatCode>General</c:formatCode>
                <c:ptCount val="3"/>
                <c:pt idx="0">
                  <c:v>1.3</c:v>
                </c:pt>
                <c:pt idx="1">
                  <c:v>0.8</c:v>
                </c:pt>
                <c:pt idx="2">
                  <c:v>120</c:v>
                </c:pt>
              </c:numCache>
            </c:numRef>
          </c:xVal>
          <c:yVal>
            <c:numRef>
              <c:f>Sheet2!$H$32:$H$34</c:f>
              <c:numCache>
                <c:formatCode>General</c:formatCode>
                <c:ptCount val="3"/>
                <c:pt idx="0">
                  <c:v>2.3499999999999988</c:v>
                </c:pt>
                <c:pt idx="1">
                  <c:v>0.30000000000000032</c:v>
                </c:pt>
                <c:pt idx="2" formatCode="0.00E+00">
                  <c:v>5.8888222055513946E-3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A616-47C3-A18A-378A00EE9CC2}"/>
            </c:ext>
          </c:extLst>
        </c:ser>
        <c:ser>
          <c:idx val="8"/>
          <c:order val="8"/>
          <c:tx>
            <c:v>Upgrade (LP)</c:v>
          </c:tx>
          <c:spPr>
            <a:ln w="28575">
              <a:noFill/>
            </a:ln>
          </c:spPr>
          <c:marker>
            <c:symbol val="circle"/>
            <c:size val="8"/>
            <c:spPr>
              <a:noFill/>
              <a:ln w="25400">
                <a:solidFill>
                  <a:srgbClr val="002060"/>
                </a:solidFill>
              </a:ln>
            </c:spPr>
          </c:marker>
          <c:xVal>
            <c:numRef>
              <c:f>Sheet2!$G$35</c:f>
              <c:numCache>
                <c:formatCode>General</c:formatCode>
                <c:ptCount val="1"/>
                <c:pt idx="0">
                  <c:v>0.59</c:v>
                </c:pt>
              </c:numCache>
            </c:numRef>
          </c:xVal>
          <c:yVal>
            <c:numRef>
              <c:f>Sheet2!$H$35</c:f>
              <c:numCache>
                <c:formatCode>General</c:formatCode>
                <c:ptCount val="1"/>
                <c:pt idx="0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A616-47C3-A18A-378A00EE9CC2}"/>
            </c:ext>
          </c:extLst>
        </c:ser>
        <c:ser>
          <c:idx val="9"/>
          <c:order val="9"/>
          <c:tx>
            <c:v>Planned (SP)</c:v>
          </c:tx>
          <c:spPr>
            <a:ln w="28575">
              <a:noFill/>
            </a:ln>
          </c:spPr>
          <c:marker>
            <c:symbol val="square"/>
            <c:size val="8"/>
            <c:spPr>
              <a:noFill/>
              <a:ln w="25400">
                <a:solidFill>
                  <a:srgbClr val="FF0000"/>
                </a:solidFill>
              </a:ln>
            </c:spPr>
          </c:marker>
          <c:xVal>
            <c:numRef>
              <c:f>Sheet2!$G$37:$G$40</c:f>
              <c:numCache>
                <c:formatCode>General</c:formatCode>
                <c:ptCount val="4"/>
                <c:pt idx="0">
                  <c:v>1.6</c:v>
                </c:pt>
                <c:pt idx="1">
                  <c:v>2.5</c:v>
                </c:pt>
                <c:pt idx="2">
                  <c:v>120</c:v>
                </c:pt>
                <c:pt idx="3">
                  <c:v>10</c:v>
                </c:pt>
              </c:numCache>
            </c:numRef>
          </c:xVal>
          <c:yVal>
            <c:numRef>
              <c:f>Sheet2!$H$37:$H$40</c:f>
              <c:numCache>
                <c:formatCode>General</c:formatCode>
                <c:ptCount val="4"/>
                <c:pt idx="0">
                  <c:v>6.5000000000000002E-2</c:v>
                </c:pt>
                <c:pt idx="1">
                  <c:v>1.2</c:v>
                </c:pt>
                <c:pt idx="2">
                  <c:v>1.6799999999999999E-2</c:v>
                </c:pt>
                <c:pt idx="3">
                  <c:v>0.4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A616-47C3-A18A-378A00EE9CC2}"/>
            </c:ext>
          </c:extLst>
        </c:ser>
        <c:ser>
          <c:idx val="11"/>
          <c:order val="10"/>
          <c:tx>
            <c:v>Leg Existing (SP)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Sheet2!$G$60</c:f>
              <c:numCache>
                <c:formatCode>General</c:formatCode>
                <c:ptCount val="1"/>
                <c:pt idx="0">
                  <c:v>5</c:v>
                </c:pt>
              </c:numCache>
            </c:numRef>
          </c:xVal>
          <c:yVal>
            <c:numRef>
              <c:f>Sheet2!$H$60</c:f>
              <c:numCache>
                <c:formatCode>General</c:formatCode>
                <c:ptCount val="1"/>
                <c:pt idx="0">
                  <c:v>500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A616-47C3-A18A-378A00EE9CC2}"/>
            </c:ext>
          </c:extLst>
        </c:ser>
        <c:ser>
          <c:idx val="12"/>
          <c:order val="11"/>
          <c:tx>
            <c:v>Existing (LP)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xVal>
            <c:numRef>
              <c:f>Sheet2!$G$61</c:f>
              <c:numCache>
                <c:formatCode>General</c:formatCode>
                <c:ptCount val="1"/>
                <c:pt idx="0">
                  <c:v>5</c:v>
                </c:pt>
              </c:numCache>
            </c:numRef>
          </c:xVal>
          <c:yVal>
            <c:numRef>
              <c:f>Sheet2!$H$61</c:f>
              <c:numCache>
                <c:formatCode>General</c:formatCode>
                <c:ptCount val="1"/>
                <c:pt idx="0">
                  <c:v>200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A616-47C3-A18A-378A00EE9CC2}"/>
            </c:ext>
          </c:extLst>
        </c:ser>
        <c:ser>
          <c:idx val="13"/>
          <c:order val="12"/>
          <c:tx>
            <c:v>Planned (SP)</c:v>
          </c:tx>
          <c:spPr>
            <a:ln w="28575">
              <a:noFill/>
            </a:ln>
          </c:spPr>
          <c:marker>
            <c:symbol val="square"/>
            <c:size val="8"/>
            <c:spPr>
              <a:noFill/>
              <a:ln w="25400">
                <a:solidFill>
                  <a:srgbClr val="FF0000"/>
                </a:solidFill>
              </a:ln>
            </c:spPr>
          </c:marker>
          <c:xVal>
            <c:numRef>
              <c:f>Sheet2!$G$62</c:f>
              <c:numCache>
                <c:formatCode>General</c:formatCode>
                <c:ptCount val="1"/>
                <c:pt idx="0">
                  <c:v>70</c:v>
                </c:pt>
              </c:numCache>
            </c:numRef>
          </c:xVal>
          <c:yVal>
            <c:numRef>
              <c:f>Sheet2!$H$62</c:f>
              <c:numCache>
                <c:formatCode>General</c:formatCode>
                <c:ptCount val="1"/>
                <c:pt idx="0">
                  <c:v>500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A616-47C3-A18A-378A00EE9CC2}"/>
            </c:ext>
          </c:extLst>
        </c:ser>
        <c:ser>
          <c:idx val="14"/>
          <c:order val="13"/>
          <c:tx>
            <c:v>Planned (LP)</c:v>
          </c:tx>
          <c:spPr>
            <a:ln w="28575">
              <a:noFill/>
            </a:ln>
          </c:spPr>
          <c:marker>
            <c:symbol val="circle"/>
            <c:size val="8"/>
            <c:spPr>
              <a:noFill/>
              <a:ln w="25400">
                <a:solidFill>
                  <a:srgbClr val="002060"/>
                </a:solidFill>
              </a:ln>
            </c:spPr>
          </c:marker>
          <c:xVal>
            <c:numRef>
              <c:f>Sheet2!$G$63</c:f>
              <c:numCache>
                <c:formatCode>General</c:formatCode>
                <c:ptCount val="1"/>
                <c:pt idx="0">
                  <c:v>70</c:v>
                </c:pt>
              </c:numCache>
            </c:numRef>
          </c:xVal>
          <c:yVal>
            <c:numRef>
              <c:f>Sheet2!$H$63</c:f>
              <c:numCache>
                <c:formatCode>General</c:formatCode>
                <c:ptCount val="1"/>
                <c:pt idx="0">
                  <c:v>200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A616-47C3-A18A-378A00EE9CC2}"/>
            </c:ext>
          </c:extLst>
        </c:ser>
        <c:ser>
          <c:idx val="10"/>
          <c:order val="14"/>
          <c:tx>
            <c:v>Planned (LP)</c:v>
          </c:tx>
          <c:spPr>
            <a:ln w="28575">
              <a:noFill/>
            </a:ln>
          </c:spPr>
          <c:marker>
            <c:symbol val="circle"/>
            <c:size val="8"/>
            <c:spPr>
              <a:noFill/>
              <a:ln w="25400">
                <a:solidFill>
                  <a:srgbClr val="002060"/>
                </a:solidFill>
              </a:ln>
            </c:spPr>
          </c:marker>
          <c:xVal>
            <c:numRef>
              <c:f>Sheet2!$G$41:$G$49</c:f>
              <c:numCache>
                <c:formatCode>General</c:formatCode>
                <c:ptCount val="9"/>
                <c:pt idx="0">
                  <c:v>4.0000000000000022E-2</c:v>
                </c:pt>
                <c:pt idx="1">
                  <c:v>1</c:v>
                </c:pt>
                <c:pt idx="3">
                  <c:v>0.35000000000000031</c:v>
                </c:pt>
                <c:pt idx="4">
                  <c:v>0.8</c:v>
                </c:pt>
                <c:pt idx="5">
                  <c:v>2.5</c:v>
                </c:pt>
                <c:pt idx="6">
                  <c:v>0.2</c:v>
                </c:pt>
                <c:pt idx="7">
                  <c:v>2</c:v>
                </c:pt>
                <c:pt idx="8">
                  <c:v>3.3000000000000002E-2</c:v>
                </c:pt>
              </c:numCache>
            </c:numRef>
          </c:xVal>
          <c:yVal>
            <c:numRef>
              <c:f>Sheet2!$H$41:$H$49</c:f>
              <c:numCache>
                <c:formatCode>General</c:formatCode>
                <c:ptCount val="9"/>
                <c:pt idx="0">
                  <c:v>250</c:v>
                </c:pt>
                <c:pt idx="1">
                  <c:v>45</c:v>
                </c:pt>
                <c:pt idx="3">
                  <c:v>5</c:v>
                </c:pt>
                <c:pt idx="4">
                  <c:v>20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2-A616-47C3-A18A-378A00EE9C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232896"/>
        <c:axId val="67235200"/>
      </c:scatterChart>
      <c:valAx>
        <c:axId val="67232896"/>
        <c:scaling>
          <c:logBase val="10"/>
          <c:orientation val="minMax"/>
          <c:max val="1000"/>
          <c:min val="1.0000000000000026E-3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latin typeface="Cambria" panose="02040503050406030204" pitchFamily="18" charset="0"/>
                    <a:ea typeface="Cambria" panose="02040503050406030204" pitchFamily="18" charset="0"/>
                  </a:defRPr>
                </a:pP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Beam</a:t>
                </a:r>
                <a:r>
                  <a:rPr lang="en-US" sz="1800" baseline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Energy (GeV)</a:t>
                </a:r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67235200"/>
        <c:crossesAt val="1.0000000000000036E-4"/>
        <c:crossBetween val="midCat"/>
      </c:valAx>
      <c:valAx>
        <c:axId val="67235200"/>
        <c:scaling>
          <c:logBase val="10"/>
          <c:orientation val="minMax"/>
          <c:max val="1000"/>
          <c:min val="1.0000000000000026E-3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>
                    <a:latin typeface="Cambria" panose="02040503050406030204" pitchFamily="18" charset="0"/>
                    <a:ea typeface="Cambria" panose="02040503050406030204" pitchFamily="18" charset="0"/>
                  </a:defRPr>
                </a:pPr>
                <a:r>
                  <a:rPr lang="en-US" sz="1800">
                    <a:latin typeface="Cambria" panose="02040503050406030204" pitchFamily="18" charset="0"/>
                    <a:ea typeface="Cambria" panose="02040503050406030204" pitchFamily="18" charset="0"/>
                  </a:rPr>
                  <a:t>Average</a:t>
                </a:r>
                <a:r>
                  <a:rPr lang="en-US" sz="1800" baseline="0">
                    <a:latin typeface="Cambria" panose="02040503050406030204" pitchFamily="18" charset="0"/>
                    <a:ea typeface="Cambria" panose="02040503050406030204" pitchFamily="18" charset="0"/>
                  </a:rPr>
                  <a:t> Beam Current (mA)</a:t>
                </a:r>
                <a:endParaRPr lang="en-US" sz="18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67232896"/>
        <c:crossesAt val="1.0000000000000033E-3"/>
        <c:crossBetween val="midCat"/>
      </c:valAx>
      <c:spPr>
        <a:ln w="15875">
          <a:solidFill>
            <a:srgbClr val="4F81BD"/>
          </a:solidFill>
        </a:ln>
      </c:spPr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0.14641</cdr:x>
      <cdr:y>0.13439</cdr:y>
    </cdr:from>
    <cdr:to>
      <cdr:x>0.24052</cdr:x>
      <cdr:y>0.19385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70000" y="803066"/>
          <a:ext cx="816428" cy="355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0" dirty="0">
              <a:latin typeface="Cambria" panose="02040503050406030204" pitchFamily="18" charset="0"/>
              <a:ea typeface="Cambria" panose="02040503050406030204" pitchFamily="18" charset="0"/>
            </a:rPr>
            <a:t>IPHI</a:t>
          </a:r>
        </a:p>
      </cdr:txBody>
    </cdr:sp>
  </cdr:relSizeAnchor>
  <cdr:relSizeAnchor xmlns:cdr="http://schemas.openxmlformats.org/drawingml/2006/chartDrawing">
    <cdr:from>
      <cdr:x>0.22222</cdr:x>
      <cdr:y>0.10991</cdr:y>
    </cdr:from>
    <cdr:to>
      <cdr:x>0.31634</cdr:x>
      <cdr:y>0.16937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927679" y="691696"/>
          <a:ext cx="816428" cy="3741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0">
              <a:latin typeface="Cambria" panose="02040503050406030204" pitchFamily="18" charset="0"/>
              <a:ea typeface="Cambria" panose="02040503050406030204" pitchFamily="18" charset="0"/>
            </a:rPr>
            <a:t>LEDA</a:t>
          </a:r>
        </a:p>
      </cdr:txBody>
    </cdr:sp>
  </cdr:relSizeAnchor>
  <cdr:relSizeAnchor xmlns:cdr="http://schemas.openxmlformats.org/drawingml/2006/chartDrawing">
    <cdr:from>
      <cdr:x>0.54902</cdr:x>
      <cdr:y>0.2296</cdr:y>
    </cdr:from>
    <cdr:to>
      <cdr:x>0.64314</cdr:x>
      <cdr:y>0.28906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762500" y="1372054"/>
          <a:ext cx="816428" cy="355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0">
              <a:latin typeface="Cambria" panose="02040503050406030204" pitchFamily="18" charset="0"/>
              <a:ea typeface="Cambria" panose="02040503050406030204" pitchFamily="18" charset="0"/>
            </a:rPr>
            <a:t>EFIT</a:t>
          </a:r>
        </a:p>
      </cdr:txBody>
    </cdr:sp>
  </cdr:relSizeAnchor>
  <cdr:relSizeAnchor xmlns:cdr="http://schemas.openxmlformats.org/drawingml/2006/chartDrawing">
    <cdr:from>
      <cdr:x>0.56732</cdr:x>
      <cdr:y>0.18596</cdr:y>
    </cdr:from>
    <cdr:to>
      <cdr:x>0.66144</cdr:x>
      <cdr:y>0.24542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921250" y="1111250"/>
          <a:ext cx="816428" cy="355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0">
              <a:latin typeface="Cambria" panose="02040503050406030204" pitchFamily="18" charset="0"/>
              <a:ea typeface="Cambria" panose="02040503050406030204" pitchFamily="18" charset="0"/>
            </a:rPr>
            <a:t>ADS</a:t>
          </a:r>
        </a:p>
      </cdr:txBody>
    </cdr:sp>
  </cdr:relSizeAnchor>
  <cdr:relSizeAnchor xmlns:cdr="http://schemas.openxmlformats.org/drawingml/2006/chartDrawing">
    <cdr:from>
      <cdr:x>0.28652</cdr:x>
      <cdr:y>0.06415</cdr:y>
    </cdr:from>
    <cdr:to>
      <cdr:x>0.38064</cdr:x>
      <cdr:y>0.12361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485408" y="383343"/>
          <a:ext cx="816449" cy="355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0" dirty="0">
              <a:latin typeface="Cambria" panose="02040503050406030204" pitchFamily="18" charset="0"/>
              <a:ea typeface="Cambria" panose="02040503050406030204" pitchFamily="18" charset="0"/>
            </a:rPr>
            <a:t>IFMIF</a:t>
          </a:r>
        </a:p>
      </cdr:txBody>
    </cdr:sp>
  </cdr:relSizeAnchor>
  <cdr:relSizeAnchor xmlns:cdr="http://schemas.openxmlformats.org/drawingml/2006/chartDrawing">
    <cdr:from>
      <cdr:x>0.46583</cdr:x>
      <cdr:y>0.36673</cdr:y>
    </cdr:from>
    <cdr:to>
      <cdr:x>0.55995</cdr:x>
      <cdr:y>0.42619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040837" y="2191482"/>
          <a:ext cx="816449" cy="3553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0" dirty="0">
              <a:latin typeface="Cambria" panose="02040503050406030204" pitchFamily="18" charset="0"/>
              <a:ea typeface="Cambria" panose="02040503050406030204" pitchFamily="18" charset="0"/>
            </a:rPr>
            <a:t>PSI</a:t>
          </a:r>
        </a:p>
      </cdr:txBody>
    </cdr:sp>
  </cdr:relSizeAnchor>
  <cdr:relSizeAnchor xmlns:cdr="http://schemas.openxmlformats.org/drawingml/2006/chartDrawing">
    <cdr:from>
      <cdr:x>0.40784</cdr:x>
      <cdr:y>0.28843</cdr:y>
    </cdr:from>
    <cdr:to>
      <cdr:x>0.54508</cdr:x>
      <cdr:y>0.34788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537830" y="1723601"/>
          <a:ext cx="1190476" cy="355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0" dirty="0">
              <a:latin typeface="Cambria" panose="02040503050406030204" pitchFamily="18" charset="0"/>
              <a:ea typeface="Cambria" panose="02040503050406030204" pitchFamily="18" charset="0"/>
            </a:rPr>
            <a:t>MYRRHA</a:t>
          </a:r>
        </a:p>
      </cdr:txBody>
    </cdr:sp>
  </cdr:relSizeAnchor>
  <cdr:relSizeAnchor xmlns:cdr="http://schemas.openxmlformats.org/drawingml/2006/chartDrawing">
    <cdr:from>
      <cdr:x>0.39608</cdr:x>
      <cdr:y>0.34915</cdr:y>
    </cdr:from>
    <cdr:to>
      <cdr:x>0.4902</cdr:x>
      <cdr:y>0.40861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435803" y="2086428"/>
          <a:ext cx="816428" cy="355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0">
              <a:latin typeface="Cambria" panose="02040503050406030204" pitchFamily="18" charset="0"/>
              <a:ea typeface="Cambria" panose="02040503050406030204" pitchFamily="18" charset="0"/>
            </a:rPr>
            <a:t>FRIB</a:t>
          </a:r>
        </a:p>
      </cdr:txBody>
    </cdr:sp>
  </cdr:relSizeAnchor>
  <cdr:relSizeAnchor xmlns:cdr="http://schemas.openxmlformats.org/drawingml/2006/chartDrawing">
    <cdr:from>
      <cdr:x>0.33225</cdr:x>
      <cdr:y>0.39435</cdr:y>
    </cdr:from>
    <cdr:to>
      <cdr:x>0.42637</cdr:x>
      <cdr:y>0.45381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2882106" y="2356552"/>
          <a:ext cx="816449" cy="3553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0" dirty="0">
              <a:latin typeface="Cambria" panose="02040503050406030204" pitchFamily="18" charset="0"/>
              <a:ea typeface="Cambria" panose="02040503050406030204" pitchFamily="18" charset="0"/>
            </a:rPr>
            <a:t>PEFP</a:t>
          </a:r>
        </a:p>
      </cdr:txBody>
    </cdr:sp>
  </cdr:relSizeAnchor>
  <cdr:relSizeAnchor xmlns:cdr="http://schemas.openxmlformats.org/drawingml/2006/chartDrawing">
    <cdr:from>
      <cdr:x>0.21783</cdr:x>
      <cdr:y>0.32532</cdr:y>
    </cdr:from>
    <cdr:to>
      <cdr:x>0.35636</cdr:x>
      <cdr:y>0.38478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1889593" y="1944022"/>
          <a:ext cx="1201676" cy="355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0" dirty="0">
              <a:latin typeface="Cambria" panose="02040503050406030204" pitchFamily="18" charset="0"/>
              <a:ea typeface="Cambria" panose="02040503050406030204" pitchFamily="18" charset="0"/>
            </a:rPr>
            <a:t>SPIRAL-2</a:t>
          </a:r>
        </a:p>
      </cdr:txBody>
    </cdr:sp>
  </cdr:relSizeAnchor>
  <cdr:relSizeAnchor xmlns:cdr="http://schemas.openxmlformats.org/drawingml/2006/chartDrawing">
    <cdr:from>
      <cdr:x>0.53596</cdr:x>
      <cdr:y>0.5</cdr:y>
    </cdr:from>
    <cdr:to>
      <cdr:x>0.63007</cdr:x>
      <cdr:y>0.55946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4649227" y="2987902"/>
          <a:ext cx="816362" cy="3553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0" dirty="0">
              <a:latin typeface="Cambria" panose="02040503050406030204" pitchFamily="18" charset="0"/>
              <a:ea typeface="Cambria" panose="02040503050406030204" pitchFamily="18" charset="0"/>
            </a:rPr>
            <a:t>ISIS</a:t>
          </a:r>
        </a:p>
      </cdr:txBody>
    </cdr:sp>
  </cdr:relSizeAnchor>
  <cdr:relSizeAnchor xmlns:cdr="http://schemas.openxmlformats.org/drawingml/2006/chartDrawing">
    <cdr:from>
      <cdr:x>0.4732</cdr:x>
      <cdr:y>0.5389</cdr:y>
    </cdr:from>
    <cdr:to>
      <cdr:x>0.56732</cdr:x>
      <cdr:y>0.59836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4104821" y="3220357"/>
          <a:ext cx="816428" cy="355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0" dirty="0">
              <a:latin typeface="Cambria" panose="02040503050406030204" pitchFamily="18" charset="0"/>
              <a:ea typeface="Cambria" panose="02040503050406030204" pitchFamily="18" charset="0"/>
            </a:rPr>
            <a:t>PSR</a:t>
          </a:r>
        </a:p>
      </cdr:txBody>
    </cdr:sp>
  </cdr:relSizeAnchor>
  <cdr:relSizeAnchor xmlns:cdr="http://schemas.openxmlformats.org/drawingml/2006/chartDrawing">
    <cdr:from>
      <cdr:x>0.39485</cdr:x>
      <cdr:y>0.48989</cdr:y>
    </cdr:from>
    <cdr:to>
      <cdr:x>0.51826</cdr:x>
      <cdr:y>0.54935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3425167" y="2927509"/>
          <a:ext cx="1070517" cy="3553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0" dirty="0">
              <a:latin typeface="Cambria" panose="02040503050406030204" pitchFamily="18" charset="0"/>
              <a:ea typeface="Cambria" panose="02040503050406030204" pitchFamily="18" charset="0"/>
            </a:rPr>
            <a:t>TRIUMF</a:t>
          </a:r>
        </a:p>
      </cdr:txBody>
    </cdr:sp>
  </cdr:relSizeAnchor>
  <cdr:relSizeAnchor xmlns:cdr="http://schemas.openxmlformats.org/drawingml/2006/chartDrawing">
    <cdr:from>
      <cdr:x>0.52175</cdr:x>
      <cdr:y>0.3745</cdr:y>
    </cdr:from>
    <cdr:to>
      <cdr:x>0.61586</cdr:x>
      <cdr:y>0.43396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4525969" y="2237935"/>
          <a:ext cx="816363" cy="3553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0" dirty="0">
              <a:latin typeface="Cambria" panose="02040503050406030204" pitchFamily="18" charset="0"/>
              <a:ea typeface="Cambria" panose="02040503050406030204" pitchFamily="18" charset="0"/>
            </a:rPr>
            <a:t>SNS</a:t>
          </a:r>
        </a:p>
      </cdr:txBody>
    </cdr:sp>
  </cdr:relSizeAnchor>
  <cdr:relSizeAnchor xmlns:cdr="http://schemas.openxmlformats.org/drawingml/2006/chartDrawing">
    <cdr:from>
      <cdr:x>0.5984</cdr:x>
      <cdr:y>0.50416</cdr:y>
    </cdr:from>
    <cdr:to>
      <cdr:x>0.73958</cdr:x>
      <cdr:y>0.56362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5190883" y="3012763"/>
          <a:ext cx="1224673" cy="355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0" dirty="0">
              <a:latin typeface="Cambria" panose="02040503050406030204" pitchFamily="18" charset="0"/>
              <a:ea typeface="Cambria" panose="02040503050406030204" pitchFamily="18" charset="0"/>
            </a:rPr>
            <a:t>JPARC</a:t>
          </a:r>
          <a:r>
            <a:rPr lang="en-US" sz="1600" b="0" baseline="0" dirty="0">
              <a:latin typeface="Cambria" panose="02040503050406030204" pitchFamily="18" charset="0"/>
              <a:ea typeface="Cambria" panose="02040503050406030204" pitchFamily="18" charset="0"/>
            </a:rPr>
            <a:t> RCS</a:t>
          </a:r>
          <a:endParaRPr lang="en-US" sz="1600" b="0" dirty="0">
            <a:latin typeface="Cambria" panose="02040503050406030204" pitchFamily="18" charset="0"/>
            <a:ea typeface="Cambria" panose="02040503050406030204" pitchFamily="18" charset="0"/>
          </a:endParaRPr>
        </a:p>
      </cdr:txBody>
    </cdr:sp>
  </cdr:relSizeAnchor>
  <cdr:relSizeAnchor xmlns:cdr="http://schemas.openxmlformats.org/drawingml/2006/chartDrawing">
    <cdr:from>
      <cdr:x>0.56272</cdr:x>
      <cdr:y>0.60658</cdr:y>
    </cdr:from>
    <cdr:to>
      <cdr:x>0.65684</cdr:x>
      <cdr:y>0.66604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4881358" y="3624774"/>
          <a:ext cx="816449" cy="355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0" dirty="0">
              <a:latin typeface="Cambria" panose="02040503050406030204" pitchFamily="18" charset="0"/>
              <a:ea typeface="Cambria" panose="02040503050406030204" pitchFamily="18" charset="0"/>
            </a:rPr>
            <a:t>CSNS</a:t>
          </a:r>
        </a:p>
      </cdr:txBody>
    </cdr:sp>
  </cdr:relSizeAnchor>
  <cdr:relSizeAnchor xmlns:cdr="http://schemas.openxmlformats.org/drawingml/2006/chartDrawing">
    <cdr:from>
      <cdr:x>0.44837</cdr:x>
      <cdr:y>0.44213</cdr:y>
    </cdr:from>
    <cdr:to>
      <cdr:x>0.54248</cdr:x>
      <cdr:y>0.50158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3889375" y="2642054"/>
          <a:ext cx="816428" cy="355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0" dirty="0">
              <a:latin typeface="Cambria" panose="02040503050406030204" pitchFamily="18" charset="0"/>
              <a:ea typeface="Cambria" panose="02040503050406030204" pitchFamily="18" charset="0"/>
            </a:rPr>
            <a:t>MMF</a:t>
          </a:r>
        </a:p>
      </cdr:txBody>
    </cdr:sp>
  </cdr:relSizeAnchor>
  <cdr:relSizeAnchor xmlns:cdr="http://schemas.openxmlformats.org/drawingml/2006/chartDrawing">
    <cdr:from>
      <cdr:x>0.418</cdr:x>
      <cdr:y>0.40769</cdr:y>
    </cdr:from>
    <cdr:to>
      <cdr:x>0.53614</cdr:x>
      <cdr:y>0.46715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3625926" y="2436275"/>
          <a:ext cx="1024878" cy="355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0" dirty="0">
              <a:latin typeface="Cambria" panose="02040503050406030204" pitchFamily="18" charset="0"/>
              <a:ea typeface="Cambria" panose="02040503050406030204" pitchFamily="18" charset="0"/>
            </a:rPr>
            <a:t>LANSCE</a:t>
          </a:r>
        </a:p>
      </cdr:txBody>
    </cdr:sp>
  </cdr:relSizeAnchor>
  <cdr:relSizeAnchor xmlns:cdr="http://schemas.openxmlformats.org/drawingml/2006/chartDrawing">
    <cdr:from>
      <cdr:x>0.69673</cdr:x>
      <cdr:y>0.45731</cdr:y>
    </cdr:from>
    <cdr:to>
      <cdr:x>0.81661</cdr:x>
      <cdr:y>0.51676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6043822" y="2732795"/>
          <a:ext cx="1039895" cy="3552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0" dirty="0">
              <a:latin typeface="Cambria" panose="02040503050406030204" pitchFamily="18" charset="0"/>
              <a:ea typeface="Cambria" panose="02040503050406030204" pitchFamily="18" charset="0"/>
            </a:rPr>
            <a:t>NF/MC</a:t>
          </a:r>
        </a:p>
      </cdr:txBody>
    </cdr:sp>
  </cdr:relSizeAnchor>
  <cdr:relSizeAnchor xmlns:cdr="http://schemas.openxmlformats.org/drawingml/2006/chartDrawing">
    <cdr:from>
      <cdr:x>0.55144</cdr:x>
      <cdr:y>0.44054</cdr:y>
    </cdr:from>
    <cdr:to>
      <cdr:x>0.64556</cdr:x>
      <cdr:y>0.5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4783512" y="2632581"/>
          <a:ext cx="816449" cy="355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0" dirty="0" err="1">
              <a:latin typeface="Cambria" panose="02040503050406030204" pitchFamily="18" charset="0"/>
              <a:ea typeface="Cambria" panose="02040503050406030204" pitchFamily="18" charset="0"/>
            </a:rPr>
            <a:t>Prj</a:t>
          </a:r>
          <a:r>
            <a:rPr lang="en-US" sz="1600" b="0" dirty="0">
              <a:latin typeface="Cambria" panose="02040503050406030204" pitchFamily="18" charset="0"/>
              <a:ea typeface="Cambria" panose="02040503050406030204" pitchFamily="18" charset="0"/>
            </a:rPr>
            <a:t>-X</a:t>
          </a:r>
        </a:p>
      </cdr:txBody>
    </cdr:sp>
  </cdr:relSizeAnchor>
  <cdr:relSizeAnchor xmlns:cdr="http://schemas.openxmlformats.org/drawingml/2006/chartDrawing">
    <cdr:from>
      <cdr:x>0.6068</cdr:x>
      <cdr:y>0.40303</cdr:y>
    </cdr:from>
    <cdr:to>
      <cdr:x>0.70092</cdr:x>
      <cdr:y>0.46249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5263709" y="2408429"/>
          <a:ext cx="816449" cy="355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0" dirty="0">
              <a:latin typeface="Cambria" panose="02040503050406030204" pitchFamily="18" charset="0"/>
              <a:ea typeface="Cambria" panose="02040503050406030204" pitchFamily="18" charset="0"/>
            </a:rPr>
            <a:t>SPL</a:t>
          </a:r>
        </a:p>
      </cdr:txBody>
    </cdr:sp>
  </cdr:relSizeAnchor>
  <cdr:relSizeAnchor xmlns:cdr="http://schemas.openxmlformats.org/drawingml/2006/chartDrawing">
    <cdr:from>
      <cdr:x>0.59203</cdr:x>
      <cdr:y>0.34823</cdr:y>
    </cdr:from>
    <cdr:to>
      <cdr:x>0.68615</cdr:x>
      <cdr:y>0.40769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5135554" y="2080954"/>
          <a:ext cx="816449" cy="355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0" dirty="0">
              <a:latin typeface="Cambria" panose="02040503050406030204" pitchFamily="18" charset="0"/>
              <a:ea typeface="Cambria" panose="02040503050406030204" pitchFamily="18" charset="0"/>
            </a:rPr>
            <a:t>ESS</a:t>
          </a:r>
        </a:p>
      </cdr:txBody>
    </cdr:sp>
  </cdr:relSizeAnchor>
  <cdr:relSizeAnchor xmlns:cdr="http://schemas.openxmlformats.org/drawingml/2006/chartDrawing">
    <cdr:from>
      <cdr:x>0.80035</cdr:x>
      <cdr:y>0.63021</cdr:y>
    </cdr:from>
    <cdr:to>
      <cdr:x>0.94927</cdr:x>
      <cdr:y>0.68967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6942666" y="3766004"/>
          <a:ext cx="1291820" cy="355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0" dirty="0" err="1">
              <a:latin typeface="Cambria" panose="02040503050406030204" pitchFamily="18" charset="0"/>
              <a:ea typeface="Cambria" panose="02040503050406030204" pitchFamily="18" charset="0"/>
            </a:rPr>
            <a:t>Prj</a:t>
          </a:r>
          <a:r>
            <a:rPr lang="en-US" sz="1600" b="0" dirty="0">
              <a:latin typeface="Cambria" panose="02040503050406030204" pitchFamily="18" charset="0"/>
              <a:ea typeface="Cambria" panose="02040503050406030204" pitchFamily="18" charset="0"/>
            </a:rPr>
            <a:t>-X</a:t>
          </a:r>
          <a:r>
            <a:rPr lang="en-US" sz="1600" b="0" baseline="0" dirty="0">
              <a:latin typeface="Cambria" panose="02040503050406030204" pitchFamily="18" charset="0"/>
              <a:ea typeface="Cambria" panose="02040503050406030204" pitchFamily="18" charset="0"/>
            </a:rPr>
            <a:t> MR</a:t>
          </a:r>
          <a:endParaRPr lang="en-US" sz="1600" b="0" dirty="0">
            <a:latin typeface="Cambria" panose="02040503050406030204" pitchFamily="18" charset="0"/>
            <a:ea typeface="Cambria" panose="02040503050406030204" pitchFamily="18" charset="0"/>
          </a:endParaRPr>
        </a:p>
      </cdr:txBody>
    </cdr:sp>
  </cdr:relSizeAnchor>
  <cdr:relSizeAnchor xmlns:cdr="http://schemas.openxmlformats.org/drawingml/2006/chartDrawing">
    <cdr:from>
      <cdr:x>0.74902</cdr:x>
      <cdr:y>0.75522</cdr:y>
    </cdr:from>
    <cdr:to>
      <cdr:x>0.84314</cdr:x>
      <cdr:y>0.81468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6497411" y="4513036"/>
          <a:ext cx="816428" cy="355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0">
              <a:latin typeface="Cambria" panose="02040503050406030204" pitchFamily="18" charset="0"/>
              <a:ea typeface="Cambria" panose="02040503050406030204" pitchFamily="18" charset="0"/>
            </a:rPr>
            <a:t>NUMI</a:t>
          </a:r>
        </a:p>
      </cdr:txBody>
    </cdr:sp>
  </cdr:relSizeAnchor>
  <cdr:relSizeAnchor xmlns:cdr="http://schemas.openxmlformats.org/drawingml/2006/chartDrawing">
    <cdr:from>
      <cdr:x>0.69935</cdr:x>
      <cdr:y>0.62049</cdr:y>
    </cdr:from>
    <cdr:to>
      <cdr:x>0.82614</cdr:x>
      <cdr:y>0.67995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6066516" y="3707946"/>
          <a:ext cx="1099911" cy="355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0">
              <a:latin typeface="Cambria" panose="02040503050406030204" pitchFamily="18" charset="0"/>
              <a:ea typeface="Cambria" panose="02040503050406030204" pitchFamily="18" charset="0"/>
            </a:rPr>
            <a:t>JPARC</a:t>
          </a:r>
          <a:r>
            <a:rPr lang="en-US" sz="1600" b="0" baseline="0">
              <a:latin typeface="Cambria" panose="02040503050406030204" pitchFamily="18" charset="0"/>
              <a:ea typeface="Cambria" panose="02040503050406030204" pitchFamily="18" charset="0"/>
            </a:rPr>
            <a:t> MR</a:t>
          </a:r>
          <a:endParaRPr lang="en-US" sz="1600" b="0">
            <a:latin typeface="Cambria" panose="02040503050406030204" pitchFamily="18" charset="0"/>
            <a:ea typeface="Cambria" panose="02040503050406030204" pitchFamily="18" charset="0"/>
          </a:endParaRPr>
        </a:p>
      </cdr:txBody>
    </cdr:sp>
  </cdr:relSizeAnchor>
  <cdr:relSizeAnchor xmlns:cdr="http://schemas.openxmlformats.org/drawingml/2006/chartDrawing">
    <cdr:from>
      <cdr:x>0.66536</cdr:x>
      <cdr:y>0.71347</cdr:y>
    </cdr:from>
    <cdr:to>
      <cdr:x>0.75948</cdr:x>
      <cdr:y>0.77293</cdr:y>
    </cdr:to>
    <cdr:sp macro="" textlink="">
      <cdr:nvSpPr>
        <cdr:cNvPr id="28" name="TextBox 1"/>
        <cdr:cNvSpPr txBox="1"/>
      </cdr:nvSpPr>
      <cdr:spPr>
        <a:xfrm xmlns:a="http://schemas.openxmlformats.org/drawingml/2006/main">
          <a:off x="5771697" y="4263572"/>
          <a:ext cx="816428" cy="355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0">
              <a:latin typeface="Cambria" panose="02040503050406030204" pitchFamily="18" charset="0"/>
              <a:ea typeface="Cambria" panose="02040503050406030204" pitchFamily="18" charset="0"/>
            </a:rPr>
            <a:t>AGS</a:t>
          </a:r>
        </a:p>
      </cdr:txBody>
    </cdr:sp>
  </cdr:relSizeAnchor>
  <cdr:relSizeAnchor xmlns:cdr="http://schemas.openxmlformats.org/drawingml/2006/chartDrawing">
    <cdr:from>
      <cdr:x>0.86928</cdr:x>
      <cdr:y>0.76471</cdr:y>
    </cdr:from>
    <cdr:to>
      <cdr:x>0.9634</cdr:x>
      <cdr:y>0.82417</cdr:y>
    </cdr:to>
    <cdr:sp macro="" textlink="">
      <cdr:nvSpPr>
        <cdr:cNvPr id="29" name="TextBox 1"/>
        <cdr:cNvSpPr txBox="1"/>
      </cdr:nvSpPr>
      <cdr:spPr>
        <a:xfrm xmlns:a="http://schemas.openxmlformats.org/drawingml/2006/main">
          <a:off x="7540625" y="4569733"/>
          <a:ext cx="816428" cy="355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0">
              <a:latin typeface="Cambria" panose="02040503050406030204" pitchFamily="18" charset="0"/>
              <a:ea typeface="Cambria" panose="02040503050406030204" pitchFamily="18" charset="0"/>
            </a:rPr>
            <a:t>CNGS</a:t>
          </a:r>
        </a:p>
      </cdr:txBody>
    </cdr:sp>
  </cdr:relSizeAnchor>
  <cdr:relSizeAnchor xmlns:cdr="http://schemas.openxmlformats.org/drawingml/2006/chartDrawing">
    <cdr:from>
      <cdr:x>0.75294</cdr:x>
      <cdr:y>0.70588</cdr:y>
    </cdr:from>
    <cdr:to>
      <cdr:x>0.84706</cdr:x>
      <cdr:y>0.76534</cdr:y>
    </cdr:to>
    <cdr:sp macro="" textlink="">
      <cdr:nvSpPr>
        <cdr:cNvPr id="30" name="TextBox 1"/>
        <cdr:cNvSpPr txBox="1"/>
      </cdr:nvSpPr>
      <cdr:spPr>
        <a:xfrm xmlns:a="http://schemas.openxmlformats.org/drawingml/2006/main">
          <a:off x="6531428" y="4218214"/>
          <a:ext cx="816428" cy="355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0">
              <a:latin typeface="Cambria" panose="02040503050406030204" pitchFamily="18" charset="0"/>
              <a:ea typeface="Cambria" panose="02040503050406030204" pitchFamily="18" charset="0"/>
            </a:rPr>
            <a:t>NOVA</a:t>
          </a:r>
        </a:p>
      </cdr:txBody>
    </cdr:sp>
  </cdr:relSizeAnchor>
  <cdr:relSizeAnchor xmlns:cdr="http://schemas.openxmlformats.org/drawingml/2006/chartDrawing">
    <cdr:from>
      <cdr:x>0.65359</cdr:x>
      <cdr:y>0.03985</cdr:y>
    </cdr:from>
    <cdr:to>
      <cdr:x>0.81046</cdr:x>
      <cdr:y>0.09931</cdr:y>
    </cdr:to>
    <cdr:sp macro="" textlink="">
      <cdr:nvSpPr>
        <cdr:cNvPr id="31" name="TextBox 1"/>
        <cdr:cNvSpPr txBox="1"/>
      </cdr:nvSpPr>
      <cdr:spPr>
        <a:xfrm xmlns:a="http://schemas.openxmlformats.org/drawingml/2006/main">
          <a:off x="5669644" y="238127"/>
          <a:ext cx="1360714" cy="355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/>
            <a:t>Existing</a:t>
          </a:r>
          <a:r>
            <a:rPr lang="en-US" sz="1400" b="0" baseline="0"/>
            <a:t> (SP)</a:t>
          </a:r>
          <a:endParaRPr lang="en-US" sz="1400" b="0"/>
        </a:p>
      </cdr:txBody>
    </cdr:sp>
  </cdr:relSizeAnchor>
  <cdr:relSizeAnchor xmlns:cdr="http://schemas.openxmlformats.org/drawingml/2006/chartDrawing">
    <cdr:from>
      <cdr:x>0.65229</cdr:x>
      <cdr:y>0.09677</cdr:y>
    </cdr:from>
    <cdr:to>
      <cdr:x>0.81176</cdr:x>
      <cdr:y>0.15623</cdr:y>
    </cdr:to>
    <cdr:sp macro="" textlink="">
      <cdr:nvSpPr>
        <cdr:cNvPr id="32" name="TextBox 1"/>
        <cdr:cNvSpPr txBox="1"/>
      </cdr:nvSpPr>
      <cdr:spPr>
        <a:xfrm xmlns:a="http://schemas.openxmlformats.org/drawingml/2006/main">
          <a:off x="5658325" y="578279"/>
          <a:ext cx="1383331" cy="355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dirty="0"/>
            <a:t>Existing</a:t>
          </a:r>
          <a:r>
            <a:rPr lang="en-US" sz="1400" b="0" baseline="0" dirty="0"/>
            <a:t> (LP)</a:t>
          </a:r>
          <a:endParaRPr lang="en-US" sz="1400" b="0" dirty="0"/>
        </a:p>
      </cdr:txBody>
    </cdr:sp>
  </cdr:relSizeAnchor>
  <cdr:relSizeAnchor xmlns:cdr="http://schemas.openxmlformats.org/drawingml/2006/chartDrawing">
    <cdr:from>
      <cdr:x>0.80748</cdr:x>
      <cdr:y>0.04376</cdr:y>
    </cdr:from>
    <cdr:to>
      <cdr:x>0.96435</cdr:x>
      <cdr:y>0.10322</cdr:y>
    </cdr:to>
    <cdr:sp macro="" textlink="">
      <cdr:nvSpPr>
        <cdr:cNvPr id="33" name="TextBox 1"/>
        <cdr:cNvSpPr txBox="1"/>
      </cdr:nvSpPr>
      <cdr:spPr>
        <a:xfrm xmlns:a="http://schemas.openxmlformats.org/drawingml/2006/main">
          <a:off x="7004557" y="261479"/>
          <a:ext cx="1360777" cy="355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baseline="0" dirty="0"/>
            <a:t>Planned (SP)</a:t>
          </a:r>
          <a:endParaRPr lang="en-US" sz="1400" b="0" dirty="0"/>
        </a:p>
      </cdr:txBody>
    </cdr:sp>
  </cdr:relSizeAnchor>
  <cdr:relSizeAnchor xmlns:cdr="http://schemas.openxmlformats.org/drawingml/2006/chartDrawing">
    <cdr:from>
      <cdr:x>0.80782</cdr:x>
      <cdr:y>0.09619</cdr:y>
    </cdr:from>
    <cdr:to>
      <cdr:x>0.96469</cdr:x>
      <cdr:y>0.15565</cdr:y>
    </cdr:to>
    <cdr:sp macro="" textlink="">
      <cdr:nvSpPr>
        <cdr:cNvPr id="34" name="TextBox 1"/>
        <cdr:cNvSpPr txBox="1"/>
      </cdr:nvSpPr>
      <cdr:spPr>
        <a:xfrm xmlns:a="http://schemas.openxmlformats.org/drawingml/2006/main">
          <a:off x="7007517" y="574820"/>
          <a:ext cx="1360777" cy="355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baseline="0" dirty="0"/>
            <a:t>Planned (LP)</a:t>
          </a:r>
          <a:endParaRPr lang="en-US" sz="1400" b="0" dirty="0"/>
        </a:p>
      </cdr:txBody>
    </cdr:sp>
  </cdr:relSizeAnchor>
  <cdr:relSizeAnchor xmlns:cdr="http://schemas.openxmlformats.org/drawingml/2006/chartDrawing">
    <cdr:from>
      <cdr:x>0.21484</cdr:x>
      <cdr:y>0.23981</cdr:y>
    </cdr:from>
    <cdr:to>
      <cdr:x>0.34849</cdr:x>
      <cdr:y>0.30243</cdr:y>
    </cdr:to>
    <cdr:sp macro="" textlink="">
      <cdr:nvSpPr>
        <cdr:cNvPr id="35" name="TextBox 34"/>
        <cdr:cNvSpPr txBox="1"/>
      </cdr:nvSpPr>
      <cdr:spPr>
        <a:xfrm xmlns:a="http://schemas.openxmlformats.org/drawingml/2006/main" rot="2040000">
          <a:off x="1863644" y="1433033"/>
          <a:ext cx="1159319" cy="3742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>
              <a:latin typeface="Cambria" panose="02040503050406030204" pitchFamily="18" charset="0"/>
              <a:ea typeface="Cambria" panose="02040503050406030204" pitchFamily="18" charset="0"/>
            </a:rPr>
            <a:t>100 kW</a:t>
          </a:r>
        </a:p>
      </cdr:txBody>
    </cdr:sp>
  </cdr:relSizeAnchor>
  <cdr:relSizeAnchor xmlns:cdr="http://schemas.openxmlformats.org/drawingml/2006/chartDrawing">
    <cdr:from>
      <cdr:x>0.30373</cdr:x>
      <cdr:y>0.18858</cdr:y>
    </cdr:from>
    <cdr:to>
      <cdr:x>0.43738</cdr:x>
      <cdr:y>0.2512</cdr:y>
    </cdr:to>
    <cdr:sp macro="" textlink="">
      <cdr:nvSpPr>
        <cdr:cNvPr id="36" name="TextBox 1"/>
        <cdr:cNvSpPr txBox="1"/>
      </cdr:nvSpPr>
      <cdr:spPr>
        <a:xfrm xmlns:a="http://schemas.openxmlformats.org/drawingml/2006/main" rot="2040000">
          <a:off x="2634727" y="1126892"/>
          <a:ext cx="1159318" cy="3742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r>
            <a:rPr lang="en-US" sz="1800" b="1" baseline="0">
              <a:latin typeface="Cambria" panose="02040503050406030204" pitchFamily="18" charset="0"/>
              <a:ea typeface="Cambria" panose="02040503050406030204" pitchFamily="18" charset="0"/>
            </a:rPr>
            <a:t> M</a:t>
          </a:r>
          <a:r>
            <a:rPr lang="en-US" sz="1800" b="1">
              <a:latin typeface="Cambria" panose="02040503050406030204" pitchFamily="18" charset="0"/>
              <a:ea typeface="Cambria" panose="02040503050406030204" pitchFamily="18" charset="0"/>
            </a:rPr>
            <a:t>W</a:t>
          </a:r>
        </a:p>
      </cdr:txBody>
    </cdr:sp>
  </cdr:relSizeAnchor>
  <cdr:relSizeAnchor xmlns:cdr="http://schemas.openxmlformats.org/drawingml/2006/chartDrawing">
    <cdr:from>
      <cdr:x>0.39524</cdr:x>
      <cdr:y>0.14682</cdr:y>
    </cdr:from>
    <cdr:to>
      <cdr:x>0.52887</cdr:x>
      <cdr:y>0.20944</cdr:y>
    </cdr:to>
    <cdr:sp macro="" textlink="">
      <cdr:nvSpPr>
        <cdr:cNvPr id="37" name="TextBox 1"/>
        <cdr:cNvSpPr txBox="1"/>
      </cdr:nvSpPr>
      <cdr:spPr>
        <a:xfrm xmlns:a="http://schemas.openxmlformats.org/drawingml/2006/main" rot="2040000">
          <a:off x="3428536" y="877396"/>
          <a:ext cx="1159211" cy="3742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r>
            <a:rPr lang="en-US" sz="1800" b="1" baseline="0">
              <a:latin typeface="Cambria" panose="02040503050406030204" pitchFamily="18" charset="0"/>
              <a:ea typeface="Cambria" panose="02040503050406030204" pitchFamily="18" charset="0"/>
            </a:rPr>
            <a:t>0 M</a:t>
          </a:r>
          <a:r>
            <a:rPr lang="en-US" sz="1800" b="1">
              <a:latin typeface="Cambria" panose="02040503050406030204" pitchFamily="18" charset="0"/>
              <a:ea typeface="Cambria" panose="02040503050406030204" pitchFamily="18" charset="0"/>
            </a:rPr>
            <a:t>W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9/23/2021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of kind…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788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to give an idea….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877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TEF: Transmutation Experimental Facility</a:t>
            </a:r>
          </a:p>
          <a:p>
            <a:r>
              <a:rPr lang="en-US" i="0" dirty="0"/>
              <a:t>EFIT: </a:t>
            </a:r>
            <a:r>
              <a:rPr lang="en-US" i="0" dirty="0">
                <a:latin typeface="+mn-lt"/>
              </a:rPr>
              <a:t>European Facility for Industrial Transmutation of Minor Actinides</a:t>
            </a:r>
            <a:r>
              <a:rPr lang="en-US" i="0" dirty="0"/>
              <a:t> </a:t>
            </a:r>
          </a:p>
          <a:p>
            <a:r>
              <a:rPr lang="en-US" i="0" dirty="0"/>
              <a:t>MYRRAH: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760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008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of kind… R&amp;D nature….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52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mile island (human-computer interaction, human error, </a:t>
            </a:r>
            <a:r>
              <a:rPr lang="en-US" dirty="0" err="1"/>
              <a:t>etc</a:t>
            </a:r>
            <a:r>
              <a:rPr lang="en-US" dirty="0"/>
              <a:t>), Chernobyl (design obsolete), Fukushima Daiichi (due to decay heat)….</a:t>
            </a:r>
          </a:p>
          <a:p>
            <a:r>
              <a:rPr lang="en-US" dirty="0"/>
              <a:t>May not be technical solution for the previous incidents.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313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552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5A329E-A9A2-E149-9CDD-03DAF92C0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B1543-14D8-A941-AF62-9CE373665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67238-4D22-9C4C-863E-90B8E166B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B06D67-5A3B-714E-90C1-66A7825D6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EE01FD-138D-4943-8801-4849D54F7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76B085-C104-2A42-8A31-4445D0F2847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978729"/>
          </a:xfrm>
        </p:spPr>
        <p:txBody>
          <a:bodyPr/>
          <a:lstStyle/>
          <a:p>
            <a:r>
              <a:rPr lang="en-US" dirty="0"/>
              <a:t>Accelerator Perspective for ADS</a:t>
            </a:r>
            <a:br>
              <a:rPr lang="en-US" dirty="0"/>
            </a:br>
            <a:r>
              <a:rPr lang="en-US" dirty="0"/>
              <a:t>(internal use only)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736" y="2598057"/>
            <a:ext cx="5440514" cy="2530534"/>
          </a:xfrm>
        </p:spPr>
        <p:txBody>
          <a:bodyPr/>
          <a:lstStyle/>
          <a:p>
            <a:pPr>
              <a:spcBef>
                <a:spcPts val="100"/>
              </a:spcBef>
            </a:pPr>
            <a:r>
              <a:rPr lang="en-US" sz="1000" dirty="0"/>
              <a:t>Presented at the </a:t>
            </a:r>
          </a:p>
          <a:p>
            <a:pPr>
              <a:spcBef>
                <a:spcPts val="100"/>
              </a:spcBef>
            </a:pPr>
            <a:r>
              <a:rPr lang="en-US" dirty="0"/>
              <a:t>ADS Workshop 2021</a:t>
            </a:r>
          </a:p>
          <a:p>
            <a:pPr>
              <a:spcBef>
                <a:spcPts val="100"/>
              </a:spcBef>
            </a:pPr>
            <a:r>
              <a:rPr lang="en-US" dirty="0"/>
              <a:t>ORNL 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September 24</a:t>
            </a:r>
            <a:r>
              <a:rPr lang="en-US" sz="1800"/>
              <a:t>, 2021</a:t>
            </a:r>
            <a:endParaRPr lang="en-US" sz="1800" dirty="0"/>
          </a:p>
          <a:p>
            <a:pPr>
              <a:spcBef>
                <a:spcPts val="100"/>
              </a:spcBef>
            </a:pPr>
            <a:r>
              <a:rPr lang="en-US" sz="1800" dirty="0"/>
              <a:t>Sang-ho Kim</a:t>
            </a:r>
            <a:endParaRPr lang="en-US" sz="1200" dirty="0"/>
          </a:p>
          <a:p>
            <a:pPr>
              <a:spcBef>
                <a:spcPts val="100"/>
              </a:spcBef>
            </a:pPr>
            <a:r>
              <a:rPr lang="en-US" sz="1200" dirty="0"/>
              <a:t>Accelerator Systems Section</a:t>
            </a:r>
          </a:p>
          <a:p>
            <a:pPr>
              <a:spcBef>
                <a:spcPts val="100"/>
              </a:spcBef>
            </a:pPr>
            <a:r>
              <a:rPr lang="en-US" sz="1200" dirty="0"/>
              <a:t>Research Accelerator Division, NScD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8EDEF-FAF3-4AC8-8108-5496CED6C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ADS 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E1D4B-C20D-424A-8217-A8BA1076B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4311890"/>
            <a:ext cx="11430000" cy="2484819"/>
          </a:xfrm>
        </p:spPr>
        <p:txBody>
          <a:bodyPr/>
          <a:lstStyle/>
          <a:p>
            <a:r>
              <a:rPr lang="en-US" sz="2400" dirty="0"/>
              <a:t>Test/prototype/demo.</a:t>
            </a:r>
          </a:p>
          <a:p>
            <a:pPr lvl="1"/>
            <a:r>
              <a:rPr lang="en-US" sz="2000" dirty="0"/>
              <a:t>Dedicated demo machine (e.g. MYRRAH) will provide a real proof</a:t>
            </a:r>
          </a:p>
          <a:p>
            <a:pPr lvl="1"/>
            <a:r>
              <a:rPr lang="en-US" sz="2000" dirty="0"/>
              <a:t>Some test can be done utilizing existing machines (e.g. JPARC TEF)</a:t>
            </a:r>
          </a:p>
          <a:p>
            <a:r>
              <a:rPr lang="en-US" sz="2400" dirty="0"/>
              <a:t>Industrial scale</a:t>
            </a:r>
          </a:p>
          <a:p>
            <a:pPr lvl="1"/>
            <a:r>
              <a:rPr lang="en-US" sz="2000" dirty="0"/>
              <a:t>CW proton beam: 10 to 30 MW (e.g. JAEA, EFIT, C-ADS)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1725BC6-FFD5-4A03-92E4-2D852C899065}"/>
              </a:ext>
            </a:extLst>
          </p:cNvPr>
          <p:cNvSpPr/>
          <p:nvPr/>
        </p:nvSpPr>
        <p:spPr>
          <a:xfrm>
            <a:off x="429767" y="1517838"/>
            <a:ext cx="2750745" cy="192838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Demonstration/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Experiment</a:t>
            </a: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-Tech./comp. test/development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-Fuel studies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-System Avail. &gt;50%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1BD9918-5FE4-4376-BF09-37A561DBEF74}"/>
              </a:ext>
            </a:extLst>
          </p:cNvPr>
          <p:cNvSpPr/>
          <p:nvPr/>
        </p:nvSpPr>
        <p:spPr>
          <a:xfrm>
            <a:off x="3381192" y="1526892"/>
            <a:ext cx="2750745" cy="192838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Industrial scale transmutation</a:t>
            </a: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-Transmutation of minor Actinide, Am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-Use process heat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-System Avail. &gt;70%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5AE57B-A33F-470A-AC64-14874DADD4FA}"/>
              </a:ext>
            </a:extLst>
          </p:cNvPr>
          <p:cNvSpPr/>
          <p:nvPr/>
        </p:nvSpPr>
        <p:spPr>
          <a:xfrm>
            <a:off x="6343281" y="1517838"/>
            <a:ext cx="2750745" cy="192838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Industrial scale power generation w/ energy storage</a:t>
            </a: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-Deliver power to the grid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-System Avail. &gt;80%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9FC016A-144C-413B-B0BA-A7556A9DCED8}"/>
              </a:ext>
            </a:extLst>
          </p:cNvPr>
          <p:cNvSpPr/>
          <p:nvPr/>
        </p:nvSpPr>
        <p:spPr>
          <a:xfrm>
            <a:off x="9294706" y="1517838"/>
            <a:ext cx="2750745" cy="192838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Industrial scale power generation w/o energy storage</a:t>
            </a: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-System Avail. &gt;85%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59B2D1-38EA-48D3-892E-52D86DA3FA93}"/>
              </a:ext>
            </a:extLst>
          </p:cNvPr>
          <p:cNvSpPr txBox="1"/>
          <p:nvPr/>
        </p:nvSpPr>
        <p:spPr>
          <a:xfrm>
            <a:off x="853208" y="3544886"/>
            <a:ext cx="1927131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1 – 2 MW beam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0.5 – 3 GeV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2C2F27-6E66-4812-B2C4-23997716DDD4}"/>
              </a:ext>
            </a:extLst>
          </p:cNvPr>
          <p:cNvSpPr txBox="1"/>
          <p:nvPr/>
        </p:nvSpPr>
        <p:spPr>
          <a:xfrm>
            <a:off x="3664758" y="3544886"/>
            <a:ext cx="2183611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10 – 75 MW beam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1 – 2 GeV (CW)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094CB0-4B6F-4053-B1E7-34627E815927}"/>
              </a:ext>
            </a:extLst>
          </p:cNvPr>
          <p:cNvSpPr txBox="1"/>
          <p:nvPr/>
        </p:nvSpPr>
        <p:spPr>
          <a:xfrm>
            <a:off x="6626847" y="3544886"/>
            <a:ext cx="2183611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10 – 75 MW beam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1 – 2 GeV (CW)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7C7DFC-6036-4B3F-8947-2F186138CE0D}"/>
              </a:ext>
            </a:extLst>
          </p:cNvPr>
          <p:cNvSpPr txBox="1"/>
          <p:nvPr/>
        </p:nvSpPr>
        <p:spPr>
          <a:xfrm>
            <a:off x="9588936" y="3544886"/>
            <a:ext cx="2183611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10 – 75 MW beam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1 – 2 GeV (CW)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DBB6DDA-0C07-4FA3-927B-DAC544A899E9}"/>
              </a:ext>
            </a:extLst>
          </p:cNvPr>
          <p:cNvSpPr/>
          <p:nvPr/>
        </p:nvSpPr>
        <p:spPr>
          <a:xfrm rot="5400000">
            <a:off x="2996368" y="2354554"/>
            <a:ext cx="600853" cy="190123"/>
          </a:xfrm>
          <a:prstGeom prst="triangle">
            <a:avLst/>
          </a:prstGeom>
          <a:solidFill>
            <a:schemeClr val="accent3">
              <a:lumMod val="75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0287EC-A9D2-47FC-8BAF-40F025611C0C}"/>
              </a:ext>
            </a:extLst>
          </p:cNvPr>
          <p:cNvSpPr/>
          <p:nvPr/>
        </p:nvSpPr>
        <p:spPr>
          <a:xfrm rot="5400000">
            <a:off x="5947793" y="2354553"/>
            <a:ext cx="600853" cy="190123"/>
          </a:xfrm>
          <a:prstGeom prst="triangle">
            <a:avLst/>
          </a:prstGeom>
          <a:solidFill>
            <a:schemeClr val="accent3">
              <a:lumMod val="75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704BD68-9E1B-417A-85E1-10357FE89C30}"/>
              </a:ext>
            </a:extLst>
          </p:cNvPr>
          <p:cNvSpPr/>
          <p:nvPr/>
        </p:nvSpPr>
        <p:spPr>
          <a:xfrm rot="5400000">
            <a:off x="8909882" y="2354552"/>
            <a:ext cx="600853" cy="190123"/>
          </a:xfrm>
          <a:prstGeom prst="triangle">
            <a:avLst/>
          </a:prstGeom>
          <a:solidFill>
            <a:schemeClr val="accent3">
              <a:lumMod val="75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933780-82B3-4125-82A7-5D9D43B0B032}"/>
              </a:ext>
            </a:extLst>
          </p:cNvPr>
          <p:cNvSpPr txBox="1"/>
          <p:nvPr/>
        </p:nvSpPr>
        <p:spPr>
          <a:xfrm>
            <a:off x="429767" y="992421"/>
            <a:ext cx="11690698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latin typeface="+mn-lt"/>
              </a:rPr>
              <a:t>Summary from White paper ‘Accelerator and Target Technology for Accelerator Driven Transmutation and Energy Production’ (2010)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C3BB3C-00ED-4F20-9B63-45D7984870EB}"/>
              </a:ext>
            </a:extLst>
          </p:cNvPr>
          <p:cNvSpPr/>
          <p:nvPr/>
        </p:nvSpPr>
        <p:spPr>
          <a:xfrm>
            <a:off x="326571" y="992421"/>
            <a:ext cx="11793894" cy="3215685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47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E659C-30C9-4CCF-AB4E-F6ADCD38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978729"/>
          </a:xfrm>
        </p:spPr>
        <p:txBody>
          <a:bodyPr/>
          <a:lstStyle/>
          <a:p>
            <a:r>
              <a:rPr lang="en-US" dirty="0"/>
              <a:t>General remark on </a:t>
            </a:r>
            <a:r>
              <a:rPr lang="en-US" u="sng" dirty="0"/>
              <a:t>beam energy and beam power </a:t>
            </a:r>
            <a:r>
              <a:rPr lang="en-US" dirty="0"/>
              <a:t>for CW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118ED-F957-4640-A5A6-03E708396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critical aspects of physics and technologies for accelerator have been demonstrated but not collectively</a:t>
            </a:r>
          </a:p>
          <a:p>
            <a:pPr lvl="1"/>
            <a:r>
              <a:rPr lang="en-US" dirty="0"/>
              <a:t>No showstopper regarding beam energy and beam power</a:t>
            </a:r>
          </a:p>
          <a:p>
            <a:r>
              <a:rPr lang="en-US" dirty="0"/>
              <a:t>Next slides will discuss about beam trip requirements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297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DC4A5-C1D3-491D-BD40-B182F266A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trip frequency 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4394B-00C7-49C3-B03B-A5602F3B5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76" y="1069273"/>
            <a:ext cx="11430000" cy="4047778"/>
          </a:xfrm>
        </p:spPr>
        <p:txBody>
          <a:bodyPr/>
          <a:lstStyle/>
          <a:p>
            <a:r>
              <a:rPr lang="en-US" sz="2400" dirty="0"/>
              <a:t>Data from MYRRAH, JAEA (both LBE Target/coolant)</a:t>
            </a:r>
          </a:p>
          <a:p>
            <a:r>
              <a:rPr lang="en-US" sz="2400" dirty="0"/>
              <a:t>Mechanical integrity: thermo-mechanical, fatigue, interaction with LBE</a:t>
            </a:r>
          </a:p>
          <a:p>
            <a:r>
              <a:rPr lang="en-US" sz="2400" dirty="0"/>
              <a:t>System availability</a:t>
            </a: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78D81F-AAF4-4D63-B415-B98509BC6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009" y="2336005"/>
            <a:ext cx="3290665" cy="38437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A7D8D2-1CA5-4BDE-8AD0-4B3B2A56D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237" y="2470154"/>
            <a:ext cx="3389525" cy="38833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F2510D-BEEF-484C-AF5E-85F81160B51D}"/>
              </a:ext>
            </a:extLst>
          </p:cNvPr>
          <p:cNvSpPr txBox="1"/>
          <p:nvPr/>
        </p:nvSpPr>
        <p:spPr>
          <a:xfrm>
            <a:off x="5262116" y="6402880"/>
            <a:ext cx="20281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MYRRAH reactor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A9CFEA-D123-4E71-B2F0-544F79F53454}"/>
              </a:ext>
            </a:extLst>
          </p:cNvPr>
          <p:cNvSpPr txBox="1"/>
          <p:nvPr/>
        </p:nvSpPr>
        <p:spPr>
          <a:xfrm>
            <a:off x="9196209" y="6402880"/>
            <a:ext cx="164981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JAEA reactor</a:t>
            </a:r>
          </a:p>
        </p:txBody>
      </p:sp>
    </p:spTree>
    <p:extLst>
      <p:ext uri="{BB962C8B-B14F-4D97-AF65-F5344CB8AC3E}">
        <p14:creationId xmlns:p14="http://schemas.microsoft.com/office/powerpoint/2010/main" val="4000030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85A03-4B5F-4E09-8BCA-EEEEAC5D6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trip frequency requirement – MYRRHA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C63A7-669A-4620-9796-7309246D8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05" y="2223468"/>
            <a:ext cx="5556254" cy="4893770"/>
          </a:xfrm>
        </p:spPr>
        <p:txBody>
          <a:bodyPr/>
          <a:lstStyle/>
          <a:p>
            <a:r>
              <a:rPr lang="en-US" sz="2400" dirty="0"/>
              <a:t>Mechanical integrity issues on window, fuel cladding, reactor structure, etc.</a:t>
            </a:r>
          </a:p>
          <a:p>
            <a:r>
              <a:rPr lang="en-US" sz="2400" dirty="0"/>
              <a:t>Long beam interruption causing reactor shutdowns: restart will take 20~40 hours</a:t>
            </a:r>
          </a:p>
          <a:p>
            <a:r>
              <a:rPr lang="en-US" sz="2400" dirty="0"/>
              <a:t>Beam trip &gt; 3 sec: 10 times during 3-month of operating cycle ~ about </a:t>
            </a:r>
            <a:r>
              <a:rPr lang="en-US" sz="2400" u="sng" dirty="0"/>
              <a:t>0.1 trips/day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2B2387-8338-4DFE-B396-B46670076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759" y="1206609"/>
            <a:ext cx="5538514" cy="29653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23C367-15E8-43FE-8A57-48AC802D4A0A}"/>
              </a:ext>
            </a:extLst>
          </p:cNvPr>
          <p:cNvSpPr txBox="1"/>
          <p:nvPr/>
        </p:nvSpPr>
        <p:spPr>
          <a:xfrm>
            <a:off x="541087" y="1244294"/>
            <a:ext cx="5538514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latin typeface="+mn-lt"/>
              </a:rPr>
              <a:t>T. </a:t>
            </a:r>
            <a:r>
              <a:rPr lang="en-US" sz="1400" dirty="0" err="1">
                <a:latin typeface="+mn-lt"/>
              </a:rPr>
              <a:t>Junquera</a:t>
            </a:r>
            <a:r>
              <a:rPr lang="en-US" sz="1400" dirty="0">
                <a:latin typeface="+mn-lt"/>
              </a:rPr>
              <a:t>, Accelerator Reliability requirements for ADS: the MYRRHA project goals, presented at 4</a:t>
            </a:r>
            <a:r>
              <a:rPr lang="en-US" sz="1400" baseline="30000" dirty="0">
                <a:latin typeface="+mn-lt"/>
              </a:rPr>
              <a:t>th</a:t>
            </a:r>
            <a:r>
              <a:rPr lang="en-US" sz="1400" dirty="0">
                <a:latin typeface="+mn-lt"/>
              </a:rPr>
              <a:t> international workshop on ADSR systems and Thorium, 8/31 – 9/2, 2016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2DE873-77FD-4372-9B13-FA0BBBC4DFE3}"/>
              </a:ext>
            </a:extLst>
          </p:cNvPr>
          <p:cNvSpPr txBox="1"/>
          <p:nvPr/>
        </p:nvSpPr>
        <p:spPr>
          <a:xfrm>
            <a:off x="6083432" y="4670353"/>
            <a:ext cx="61085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latin typeface="+mn-lt"/>
              </a:rPr>
              <a:t>cf. FY20 SNS 95% availability: </a:t>
            </a:r>
          </a:p>
          <a:p>
            <a:pPr lvl="2"/>
            <a:r>
              <a:rPr lang="en-US" sz="2000" dirty="0">
                <a:latin typeface="+mn-lt"/>
              </a:rPr>
              <a:t>No. of trips &gt; 3 s: </a:t>
            </a:r>
            <a:r>
              <a:rPr lang="en-US" sz="2000" u="sng" dirty="0">
                <a:latin typeface="+mn-lt"/>
              </a:rPr>
              <a:t>14.3 trips/day</a:t>
            </a:r>
          </a:p>
          <a:p>
            <a:pPr lvl="2"/>
            <a:r>
              <a:rPr lang="en-US" sz="2000" dirty="0">
                <a:latin typeface="+mn-lt"/>
              </a:rPr>
              <a:t>(SNS data from Charles Peters)</a:t>
            </a:r>
          </a:p>
        </p:txBody>
      </p:sp>
    </p:spTree>
    <p:extLst>
      <p:ext uri="{BB962C8B-B14F-4D97-AF65-F5344CB8AC3E}">
        <p14:creationId xmlns:p14="http://schemas.microsoft.com/office/powerpoint/2010/main" val="3815865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35EBC62-1DC6-4170-A319-35874432E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346" y="1274451"/>
            <a:ext cx="9006906" cy="25865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54F609-9BD0-4C25-8F3A-1C8D47DC2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trip frequency requirement - JAEA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2F30A-6117-4D24-A6D7-5EBBA14A9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799" y="3932769"/>
            <a:ext cx="11430000" cy="4047778"/>
          </a:xfrm>
        </p:spPr>
        <p:txBody>
          <a:bodyPr/>
          <a:lstStyle/>
          <a:p>
            <a:r>
              <a:rPr lang="en-US" sz="2400" dirty="0"/>
              <a:t>t &lt; 10 s: 20,000/</a:t>
            </a:r>
            <a:r>
              <a:rPr lang="en-US" sz="2400" dirty="0" err="1"/>
              <a:t>yr</a:t>
            </a:r>
            <a:r>
              <a:rPr lang="en-US" sz="2400" dirty="0"/>
              <a:t> (beam window)</a:t>
            </a:r>
          </a:p>
          <a:p>
            <a:r>
              <a:rPr lang="en-US" sz="2400" dirty="0"/>
              <a:t>10 s &lt; t &lt; 5 min: 2,000/</a:t>
            </a:r>
            <a:r>
              <a:rPr lang="en-US" sz="2400" dirty="0" err="1"/>
              <a:t>yr</a:t>
            </a:r>
            <a:r>
              <a:rPr lang="en-US" sz="2400" dirty="0"/>
              <a:t> (Inner barrel)</a:t>
            </a:r>
          </a:p>
          <a:p>
            <a:r>
              <a:rPr lang="en-US" sz="2400" dirty="0"/>
              <a:t>T &gt; 5 min: 42/</a:t>
            </a:r>
            <a:r>
              <a:rPr lang="en-US" sz="2400" dirty="0" err="1"/>
              <a:t>yr</a:t>
            </a:r>
            <a:r>
              <a:rPr lang="en-US" sz="2400" dirty="0"/>
              <a:t> (system availability)</a:t>
            </a:r>
          </a:p>
          <a:p>
            <a:pPr lvl="1"/>
            <a:r>
              <a:rPr lang="en-US" sz="2000" dirty="0"/>
              <a:t>0.14 times/day</a:t>
            </a:r>
          </a:p>
          <a:p>
            <a:pPr lvl="2"/>
            <a:r>
              <a:rPr lang="en-US" sz="1800" dirty="0"/>
              <a:t>Plant restart (20 hours / trip)</a:t>
            </a:r>
          </a:p>
          <a:p>
            <a:pPr lvl="2"/>
            <a:r>
              <a:rPr lang="en-US" sz="1800" dirty="0"/>
              <a:t>70% yearly system availability or 85% during run</a:t>
            </a:r>
          </a:p>
          <a:p>
            <a:pPr lvl="1"/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D01516-06C3-49FC-886E-D14EE35F130C}"/>
              </a:ext>
            </a:extLst>
          </p:cNvPr>
          <p:cNvSpPr txBox="1"/>
          <p:nvPr/>
        </p:nvSpPr>
        <p:spPr>
          <a:xfrm>
            <a:off x="429767" y="722522"/>
            <a:ext cx="1144828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latin typeface="+mn-lt"/>
              </a:rPr>
              <a:t>H. Takei, et. al, Estimation of acceptable beam-trip frequencies of accelerators for accelerator-driven systems and comparison with existing performance data, J. </a:t>
            </a:r>
            <a:r>
              <a:rPr lang="en-US" sz="1400" dirty="0" err="1">
                <a:latin typeface="+mn-lt"/>
              </a:rPr>
              <a:t>Nucl</a:t>
            </a:r>
            <a:r>
              <a:rPr lang="en-US" sz="1400" dirty="0">
                <a:latin typeface="+mn-lt"/>
              </a:rPr>
              <a:t>. Sci. Tech., Vol 49, No. 4, April (2012), pp. 384 – 397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F4E4E0-DAE5-48DF-8512-1548360D7EE6}"/>
              </a:ext>
            </a:extLst>
          </p:cNvPr>
          <p:cNvSpPr/>
          <p:nvPr/>
        </p:nvSpPr>
        <p:spPr>
          <a:xfrm>
            <a:off x="7051249" y="2107935"/>
            <a:ext cx="927020" cy="20312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151E90-D273-4C3B-8424-392624C8DA04}"/>
              </a:ext>
            </a:extLst>
          </p:cNvPr>
          <p:cNvSpPr/>
          <p:nvPr/>
        </p:nvSpPr>
        <p:spPr>
          <a:xfrm>
            <a:off x="7051249" y="2805486"/>
            <a:ext cx="927020" cy="20312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8DBF88B-B118-4997-9D29-00D23E6212CA}"/>
              </a:ext>
            </a:extLst>
          </p:cNvPr>
          <p:cNvGrpSpPr/>
          <p:nvPr/>
        </p:nvGrpSpPr>
        <p:grpSpPr>
          <a:xfrm>
            <a:off x="7664338" y="3932769"/>
            <a:ext cx="4406888" cy="2843702"/>
            <a:chOff x="7664338" y="3932769"/>
            <a:chExt cx="4406888" cy="284370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B46EDF9-AE5B-4182-AE6D-9406502CA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57495" y="3932769"/>
              <a:ext cx="4213731" cy="284370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C90AB61-5581-4D51-8D9B-D93FEA7970F0}"/>
                </a:ext>
              </a:extLst>
            </p:cNvPr>
            <p:cNvSpPr txBox="1"/>
            <p:nvPr/>
          </p:nvSpPr>
          <p:spPr>
            <a:xfrm rot="16200000">
              <a:off x="6786405" y="5151746"/>
              <a:ext cx="2069797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600" dirty="0">
                  <a:latin typeface="+mn-lt"/>
                </a:rPr>
                <a:t>No. of trips per day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45C3EA0-0C78-4B8C-98CD-13F94440F708}"/>
                </a:ext>
              </a:extLst>
            </p:cNvPr>
            <p:cNvCxnSpPr>
              <a:cxnSpLocks/>
            </p:cNvCxnSpPr>
            <p:nvPr/>
          </p:nvCxnSpPr>
          <p:spPr>
            <a:xfrm>
              <a:off x="10086679" y="4319721"/>
              <a:ext cx="622169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501F72A-0C79-4FB7-8068-215104369646}"/>
                </a:ext>
              </a:extLst>
            </p:cNvPr>
            <p:cNvSpPr/>
            <p:nvPr/>
          </p:nvSpPr>
          <p:spPr>
            <a:xfrm>
              <a:off x="10114960" y="4487160"/>
              <a:ext cx="622169" cy="15082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solidFill>
                <a:schemeClr val="bg2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2E189F6-911B-4206-8EC7-BB8DAD10FB74}"/>
                </a:ext>
              </a:extLst>
            </p:cNvPr>
            <p:cNvSpPr txBox="1"/>
            <p:nvPr/>
          </p:nvSpPr>
          <p:spPr>
            <a:xfrm>
              <a:off x="10765473" y="4204305"/>
              <a:ext cx="130195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00" dirty="0">
                  <a:latin typeface="+mn-lt"/>
                </a:rPr>
                <a:t>JAEA requirement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49C931C-3272-40C7-97FE-9B720A69A635}"/>
                </a:ext>
              </a:extLst>
            </p:cNvPr>
            <p:cNvSpPr txBox="1"/>
            <p:nvPr/>
          </p:nvSpPr>
          <p:spPr>
            <a:xfrm>
              <a:off x="10765473" y="4456987"/>
              <a:ext cx="1157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00" dirty="0">
                  <a:latin typeface="+mn-lt"/>
                </a:rPr>
                <a:t>SNS FY20 </a:t>
              </a:r>
            </a:p>
            <a:p>
              <a:pPr algn="l">
                <a:lnSpc>
                  <a:spcPct val="90000"/>
                </a:lnSpc>
              </a:pPr>
              <a:r>
                <a:rPr lang="en-US" sz="1000" dirty="0">
                  <a:latin typeface="+mn-lt"/>
                </a:rPr>
                <a:t>(Charles Peters)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3303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A7C0A-CAF2-4B79-B040-0E351750B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 on beam trip 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44A0D-4E1A-49A8-920F-22E7937E8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376" y="992832"/>
            <a:ext cx="11430000" cy="5518420"/>
          </a:xfrm>
        </p:spPr>
        <p:txBody>
          <a:bodyPr/>
          <a:lstStyle/>
          <a:p>
            <a:r>
              <a:rPr lang="en-US" sz="2400" dirty="0"/>
              <a:t>It is THE major challenge!</a:t>
            </a:r>
          </a:p>
          <a:p>
            <a:r>
              <a:rPr lang="en-US" sz="2400" dirty="0"/>
              <a:t>Need balanced and goal-oriented machine philosophy. General approach should include</a:t>
            </a:r>
          </a:p>
          <a:p>
            <a:pPr lvl="1"/>
            <a:r>
              <a:rPr lang="en-US" sz="2000" dirty="0"/>
              <a:t>Simple design (less parts/equipment, more passive)</a:t>
            </a:r>
          </a:p>
          <a:p>
            <a:pPr lvl="1"/>
            <a:r>
              <a:rPr lang="en-US" sz="2000" dirty="0"/>
              <a:t>Over design/LARGE margin</a:t>
            </a:r>
          </a:p>
          <a:p>
            <a:pPr lvl="1"/>
            <a:r>
              <a:rPr lang="en-US" sz="2000" dirty="0"/>
              <a:t>Highly modular design</a:t>
            </a:r>
          </a:p>
          <a:p>
            <a:pPr lvl="1"/>
            <a:r>
              <a:rPr lang="en-US" sz="2000" dirty="0"/>
              <a:t>Redundant design (serial and/or parallel)</a:t>
            </a:r>
          </a:p>
          <a:p>
            <a:pPr lvl="1"/>
            <a:r>
              <a:rPr lang="en-US" sz="2000" dirty="0"/>
              <a:t>Or Innovative breakthroughs</a:t>
            </a:r>
          </a:p>
          <a:p>
            <a:r>
              <a:rPr lang="en-US" sz="2400" dirty="0"/>
              <a:t>SNS provides one of best opportunities for this study/analysis (New LDRD program started this year)</a:t>
            </a:r>
          </a:p>
          <a:p>
            <a:pPr lvl="1"/>
            <a:r>
              <a:rPr lang="en-US" sz="2000" dirty="0"/>
              <a:t>ADS community has been analyzing SNS statistics with positive feedbacks</a:t>
            </a:r>
          </a:p>
          <a:p>
            <a:r>
              <a:rPr lang="en-US" sz="2400" dirty="0"/>
              <a:t>Other important challenge for industrial ADS</a:t>
            </a:r>
          </a:p>
          <a:p>
            <a:pPr lvl="1"/>
            <a:r>
              <a:rPr lang="en-US" sz="2000" dirty="0"/>
              <a:t>Number of staff</a:t>
            </a:r>
          </a:p>
        </p:txBody>
      </p:sp>
    </p:spTree>
    <p:extLst>
      <p:ext uri="{BB962C8B-B14F-4D97-AF65-F5344CB8AC3E}">
        <p14:creationId xmlns:p14="http://schemas.microsoft.com/office/powerpoint/2010/main" val="3988672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0E159-D6F9-468F-8DF3-088653278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1421928"/>
          </a:xfrm>
        </p:spPr>
        <p:txBody>
          <a:bodyPr/>
          <a:lstStyle/>
          <a:p>
            <a:r>
              <a:rPr lang="en-US" dirty="0"/>
              <a:t>Molten salt reactor for Minor Actinide (and W-Pu) transmutation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B577C-80C5-47EF-B2C4-DECB558BC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22" y="1299029"/>
            <a:ext cx="6442717" cy="4630951"/>
          </a:xfrm>
        </p:spPr>
        <p:txBody>
          <a:bodyPr/>
          <a:lstStyle/>
          <a:p>
            <a:r>
              <a:rPr lang="en-US" sz="2400" dirty="0"/>
              <a:t>ORNL has a long history and unique experience with molten salt reactor</a:t>
            </a:r>
          </a:p>
          <a:p>
            <a:r>
              <a:rPr lang="en-US" sz="2400" dirty="0"/>
              <a:t>Molten salt reactor may relax beam trip requirement</a:t>
            </a:r>
          </a:p>
          <a:p>
            <a:pPr lvl="1"/>
            <a:r>
              <a:rPr lang="en-US" sz="2000" dirty="0"/>
              <a:t>??? </a:t>
            </a:r>
          </a:p>
          <a:p>
            <a:r>
              <a:rPr lang="en-US" sz="2400" dirty="0"/>
              <a:t>Transmutation: More interest than energy production in US</a:t>
            </a:r>
          </a:p>
          <a:p>
            <a:pPr lvl="1"/>
            <a:r>
              <a:rPr lang="en-US" sz="2000" dirty="0"/>
              <a:t>Electricity production can be the next goal, which requires more reliable and highly available system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5825B1-A196-488F-B976-F5347CC51A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072121" y="985284"/>
            <a:ext cx="4455886" cy="545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4831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DB07A-B42C-4203-B26D-F91187445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978729"/>
          </a:xfrm>
        </p:spPr>
        <p:txBody>
          <a:bodyPr/>
          <a:lstStyle/>
          <a:p>
            <a:r>
              <a:rPr lang="en-US" dirty="0"/>
              <a:t>What are the ‘REAL’ benefits of accelerator driven sub-critical reactors?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BCBE29E-6FBE-438A-99DD-5ADB9C90F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53735"/>
            <a:ext cx="11003716" cy="4047778"/>
          </a:xfrm>
        </p:spPr>
        <p:txBody>
          <a:bodyPr/>
          <a:lstStyle/>
          <a:p>
            <a:r>
              <a:rPr lang="en-US" dirty="0"/>
              <a:t>ADS is mainly driven by accelerator community so far….</a:t>
            </a:r>
          </a:p>
          <a:p>
            <a:r>
              <a:rPr lang="en-US" dirty="0"/>
              <a:t>Turning-off accelerator will immediately shut reactor down, which is true, but argument seems weak</a:t>
            </a:r>
          </a:p>
          <a:p>
            <a:pPr lvl="1"/>
            <a:r>
              <a:rPr lang="en-US" dirty="0"/>
              <a:t>safety?: maybe good for public acceptance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343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CB83A-32E1-48A2-8C63-BC34A3E33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we on the same page?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C5795-075B-47B9-9C64-20CCEAB85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5874" y="5467230"/>
            <a:ext cx="6504288" cy="139077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Perspectives can be different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D9E258-8992-4302-B667-278A3F99D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329" y="1375131"/>
            <a:ext cx="5562600" cy="396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09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0E11D-0CC6-4162-8EED-42D2193CF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Minor Actinide burning rate?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7748-2044-4FB3-B25C-F8F09FF92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912" y="5246018"/>
            <a:ext cx="11430000" cy="1337661"/>
          </a:xfrm>
        </p:spPr>
        <p:txBody>
          <a:bodyPr/>
          <a:lstStyle/>
          <a:p>
            <a:r>
              <a:rPr lang="en-US" sz="2400" dirty="0"/>
              <a:t>If so, would be strong case for ADS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1F4CED-E2C8-46F4-9B49-625A5C89E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07" y="813815"/>
            <a:ext cx="5884113" cy="37803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5E5475-4E66-4F69-A246-5CA79008E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790" y="813814"/>
            <a:ext cx="5878275" cy="37803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52866D-2AAC-4F1E-B6A6-F61087501AE5}"/>
              </a:ext>
            </a:extLst>
          </p:cNvPr>
          <p:cNvSpPr txBox="1"/>
          <p:nvPr/>
        </p:nvSpPr>
        <p:spPr>
          <a:xfrm>
            <a:off x="1843314" y="4594206"/>
            <a:ext cx="9175910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i="1" dirty="0">
                <a:latin typeface="+mn-lt"/>
              </a:rPr>
              <a:t>From H. Abderrahim presentation at 4</a:t>
            </a:r>
            <a:r>
              <a:rPr lang="en-US" i="1" baseline="30000" dirty="0">
                <a:latin typeface="+mn-lt"/>
              </a:rPr>
              <a:t>th</a:t>
            </a:r>
            <a:r>
              <a:rPr lang="en-US" i="1" dirty="0">
                <a:latin typeface="+mn-lt"/>
              </a:rPr>
              <a:t> international workshop on ADS &amp; Thorium</a:t>
            </a:r>
          </a:p>
          <a:p>
            <a:pPr algn="l">
              <a:lnSpc>
                <a:spcPct val="90000"/>
              </a:lnSpc>
            </a:pPr>
            <a:r>
              <a:rPr lang="en-US" i="1" dirty="0">
                <a:latin typeface="+mn-lt"/>
              </a:rPr>
              <a:t>*EFIT: European Facility for Industrial Transmutation of Minor Actinides</a:t>
            </a:r>
          </a:p>
        </p:txBody>
      </p:sp>
    </p:spTree>
    <p:extLst>
      <p:ext uri="{BB962C8B-B14F-4D97-AF65-F5344CB8AC3E}">
        <p14:creationId xmlns:p14="http://schemas.microsoft.com/office/powerpoint/2010/main" val="2239353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40C76-24F2-44CA-8F1C-F1D971E92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01C8C-1B2D-4923-9EDF-76143E66E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047152"/>
            <a:ext cx="11430000" cy="5127311"/>
          </a:xfrm>
        </p:spPr>
        <p:txBody>
          <a:bodyPr/>
          <a:lstStyle/>
          <a:p>
            <a:r>
              <a:rPr lang="en-US" sz="2400" dirty="0"/>
              <a:t>High power hadron machines</a:t>
            </a:r>
          </a:p>
          <a:p>
            <a:pPr lvl="1"/>
            <a:r>
              <a:rPr lang="en-US" sz="2000" dirty="0"/>
              <a:t>State of the art is superconducting linear accelerator (SCL)</a:t>
            </a:r>
          </a:p>
          <a:p>
            <a:r>
              <a:rPr lang="en-US" sz="2400" dirty="0"/>
              <a:t>Beam power/beam energy for ADS</a:t>
            </a:r>
          </a:p>
          <a:p>
            <a:pPr lvl="1"/>
            <a:r>
              <a:rPr lang="en-US" sz="2000" dirty="0"/>
              <a:t>Achievable with existing technologies</a:t>
            </a:r>
          </a:p>
          <a:p>
            <a:r>
              <a:rPr lang="en-US" sz="2400" dirty="0"/>
              <a:t>Beam trip frequency requirement for ADS</a:t>
            </a:r>
          </a:p>
          <a:p>
            <a:pPr lvl="1"/>
            <a:r>
              <a:rPr lang="en-US" sz="2000" dirty="0"/>
              <a:t>Need more studies and assessment</a:t>
            </a:r>
          </a:p>
          <a:p>
            <a:r>
              <a:rPr lang="en-US" sz="2400" dirty="0"/>
              <a:t>What are the ‘REAL’ benefits of accelerator driven sub-critical reactors?</a:t>
            </a:r>
          </a:p>
          <a:p>
            <a:pPr lvl="1"/>
            <a:r>
              <a:rPr lang="en-US" sz="2000" dirty="0"/>
              <a:t>May need separate assessment for strong case(s)</a:t>
            </a:r>
          </a:p>
          <a:p>
            <a:r>
              <a:rPr lang="en-US" sz="2400" dirty="0"/>
              <a:t>Summary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0919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A0F56-E6F6-466D-9FD3-EE02908E2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accelerator really needed for breeder reactor?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1D7EC88-BDEE-45D8-B1AD-A7C515A9C0BF}"/>
              </a:ext>
            </a:extLst>
          </p:cNvPr>
          <p:cNvGrpSpPr/>
          <p:nvPr/>
        </p:nvGrpSpPr>
        <p:grpSpPr>
          <a:xfrm>
            <a:off x="2329759" y="3251043"/>
            <a:ext cx="7315200" cy="3058882"/>
            <a:chOff x="2682844" y="3251043"/>
            <a:chExt cx="7315200" cy="305888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1103081-98FD-4116-8AA0-132F08746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2844" y="3251043"/>
              <a:ext cx="7315200" cy="280035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0C6ECA-46C1-4F39-BDA6-E50DEB00536F}"/>
                </a:ext>
              </a:extLst>
            </p:cNvPr>
            <p:cNvSpPr txBox="1"/>
            <p:nvPr/>
          </p:nvSpPr>
          <p:spPr>
            <a:xfrm>
              <a:off x="6142386" y="6051393"/>
              <a:ext cx="1049390" cy="258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Time (hours)</a:t>
              </a:r>
            </a:p>
          </p:txBody>
        </p: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7B7183-A17C-479B-9EA2-CE4CCC3474D4}"/>
              </a:ext>
            </a:extLst>
          </p:cNvPr>
          <p:cNvSpPr txBox="1">
            <a:spLocks/>
          </p:cNvSpPr>
          <p:nvPr/>
        </p:nvSpPr>
        <p:spPr>
          <a:xfrm>
            <a:off x="485501" y="1907232"/>
            <a:ext cx="11003716" cy="4047778"/>
          </a:xfrm>
          <a:prstGeom prst="rect">
            <a:avLst/>
          </a:prstGeom>
        </p:spPr>
        <p:txBody>
          <a:bodyPr/>
          <a:lstStyle>
            <a:lvl1pPr marL="287338" indent="-28733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8975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030288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self-contained breeder reactors (</a:t>
            </a:r>
            <a:r>
              <a:rPr lang="en-US" dirty="0" err="1"/>
              <a:t>n</a:t>
            </a:r>
            <a:r>
              <a:rPr lang="en-US" baseline="-25000" dirty="0" err="1"/>
              <a:t>f</a:t>
            </a:r>
            <a:r>
              <a:rPr lang="en-US" dirty="0"/>
              <a:t>=</a:t>
            </a:r>
            <a:r>
              <a:rPr lang="en-US" dirty="0" err="1"/>
              <a:t>n</a:t>
            </a:r>
            <a:r>
              <a:rPr lang="en-US" baseline="-25000" dirty="0" err="1"/>
              <a:t>b</a:t>
            </a:r>
            <a:r>
              <a:rPr lang="en-US" dirty="0"/>
              <a:t>=1), operation of breeder reactor with just control rod is difficult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485401-21EE-4AEB-A055-52DAFA3F2BC8}"/>
              </a:ext>
            </a:extLst>
          </p:cNvPr>
          <p:cNvSpPr txBox="1"/>
          <p:nvPr/>
        </p:nvSpPr>
        <p:spPr>
          <a:xfrm>
            <a:off x="1191464" y="2690404"/>
            <a:ext cx="789350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i="1" dirty="0">
                <a:latin typeface="+mn-lt"/>
              </a:rPr>
              <a:t>R. Barlow presentation at 4</a:t>
            </a:r>
            <a:r>
              <a:rPr lang="en-US" i="1" baseline="30000" dirty="0">
                <a:latin typeface="+mn-lt"/>
              </a:rPr>
              <a:t>th</a:t>
            </a:r>
            <a:r>
              <a:rPr lang="en-US" i="1" dirty="0">
                <a:latin typeface="+mn-lt"/>
              </a:rPr>
              <a:t> international workshop on ADS &amp; Thorium</a:t>
            </a:r>
          </a:p>
        </p:txBody>
      </p:sp>
    </p:spTree>
    <p:extLst>
      <p:ext uri="{BB962C8B-B14F-4D97-AF65-F5344CB8AC3E}">
        <p14:creationId xmlns:p14="http://schemas.microsoft.com/office/powerpoint/2010/main" val="3411143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CE093-E816-4F0D-92F9-55A21161C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ABABE82-F943-4DD5-A200-C3DF46340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255381"/>
            <a:ext cx="11430000" cy="5127311"/>
          </a:xfrm>
        </p:spPr>
        <p:txBody>
          <a:bodyPr/>
          <a:lstStyle/>
          <a:p>
            <a:r>
              <a:rPr lang="en-US" sz="2400" dirty="0">
                <a:latin typeface="+mn-lt"/>
              </a:rPr>
              <a:t>High power hadron machines</a:t>
            </a:r>
          </a:p>
          <a:p>
            <a:pPr lvl="1"/>
            <a:r>
              <a:rPr lang="en-US" sz="2000" dirty="0"/>
              <a:t>Technology of choice is superconducting linear accelerator (SCL)</a:t>
            </a:r>
          </a:p>
          <a:p>
            <a:r>
              <a:rPr lang="en-US" sz="2400" dirty="0">
                <a:latin typeface="+mn-lt"/>
              </a:rPr>
              <a:t>Beam power/beam energy for ADS</a:t>
            </a:r>
          </a:p>
          <a:p>
            <a:pPr lvl="1"/>
            <a:r>
              <a:rPr lang="en-US" sz="2000" dirty="0"/>
              <a:t>Achievable with existing technologies</a:t>
            </a:r>
          </a:p>
          <a:p>
            <a:r>
              <a:rPr lang="en-US" sz="2400" dirty="0">
                <a:latin typeface="+mn-lt"/>
              </a:rPr>
              <a:t>Beam trip frequency requirement for ADS</a:t>
            </a:r>
          </a:p>
          <a:p>
            <a:pPr lvl="1"/>
            <a:r>
              <a:rPr lang="en-US" sz="2000" dirty="0"/>
              <a:t>Accelerator: </a:t>
            </a:r>
            <a:r>
              <a:rPr lang="en-US" sz="2000"/>
              <a:t>Need studies </a:t>
            </a:r>
            <a:r>
              <a:rPr lang="en-US" sz="2000" dirty="0"/>
              <a:t>for Large-scale INDUSTRIAL accelerator</a:t>
            </a:r>
          </a:p>
          <a:p>
            <a:pPr lvl="1"/>
            <a:r>
              <a:rPr lang="en-US" sz="2000" dirty="0"/>
              <a:t>Reactor: Need assessment for molten-salt reactor</a:t>
            </a:r>
          </a:p>
          <a:p>
            <a:r>
              <a:rPr lang="en-US" sz="2400" dirty="0">
                <a:latin typeface="+mn-lt"/>
              </a:rPr>
              <a:t>Benefits of accelerator driven sub-critical reactors</a:t>
            </a:r>
          </a:p>
          <a:p>
            <a:pPr lvl="1"/>
            <a:r>
              <a:rPr lang="en-US" sz="2000" dirty="0"/>
              <a:t>Need separate assessment for strong case(s)</a:t>
            </a:r>
          </a:p>
        </p:txBody>
      </p:sp>
    </p:spTree>
    <p:extLst>
      <p:ext uri="{BB962C8B-B14F-4D97-AF65-F5344CB8AC3E}">
        <p14:creationId xmlns:p14="http://schemas.microsoft.com/office/powerpoint/2010/main" val="508989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2F7C2-67F8-4D14-A6E9-33639746A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power hadron machines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6677832-6B1C-4B91-8B99-89A62DACC3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336668"/>
              </p:ext>
            </p:extLst>
          </p:nvPr>
        </p:nvGraphicFramePr>
        <p:xfrm>
          <a:off x="1761519" y="963677"/>
          <a:ext cx="8674554" cy="5975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AA35F692-4642-4CC1-B14B-EF00A8B4828B}"/>
              </a:ext>
            </a:extLst>
          </p:cNvPr>
          <p:cNvSpPr/>
          <p:nvPr/>
        </p:nvSpPr>
        <p:spPr>
          <a:xfrm>
            <a:off x="4282028" y="1284970"/>
            <a:ext cx="1070517" cy="591015"/>
          </a:xfrm>
          <a:prstGeom prst="ellipse">
            <a:avLst/>
          </a:prstGeom>
          <a:noFill/>
          <a:ln w="57150">
            <a:solidFill>
              <a:srgbClr val="66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56F520C-FA59-482B-9CD0-2970A6CC622D}"/>
              </a:ext>
            </a:extLst>
          </p:cNvPr>
          <p:cNvSpPr/>
          <p:nvPr/>
        </p:nvSpPr>
        <p:spPr>
          <a:xfrm rot="18957624">
            <a:off x="5648045" y="2022202"/>
            <a:ext cx="1730840" cy="931433"/>
          </a:xfrm>
          <a:prstGeom prst="ellipse">
            <a:avLst/>
          </a:prstGeom>
          <a:noFill/>
          <a:ln w="57150">
            <a:solidFill>
              <a:srgbClr val="66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A198B0B-E3E3-4DD1-9FE1-3C01569E9289}"/>
              </a:ext>
            </a:extLst>
          </p:cNvPr>
          <p:cNvSpPr/>
          <p:nvPr/>
        </p:nvSpPr>
        <p:spPr>
          <a:xfrm rot="20187312">
            <a:off x="6244226" y="2888564"/>
            <a:ext cx="1248936" cy="618654"/>
          </a:xfrm>
          <a:prstGeom prst="ellipse">
            <a:avLst/>
          </a:prstGeom>
          <a:noFill/>
          <a:ln w="57150">
            <a:solidFill>
              <a:srgbClr val="66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6EB3778-212A-451D-ABB0-45D69A50BF8D}"/>
              </a:ext>
            </a:extLst>
          </p:cNvPr>
          <p:cNvSpPr/>
          <p:nvPr/>
        </p:nvSpPr>
        <p:spPr>
          <a:xfrm rot="2008380">
            <a:off x="6563780" y="4079977"/>
            <a:ext cx="3495254" cy="852994"/>
          </a:xfrm>
          <a:prstGeom prst="ellipse">
            <a:avLst/>
          </a:prstGeom>
          <a:noFill/>
          <a:ln w="57150">
            <a:solidFill>
              <a:srgbClr val="66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856DFD-14D0-4188-A0E0-B8A6E37D920D}"/>
              </a:ext>
            </a:extLst>
          </p:cNvPr>
          <p:cNvSpPr txBox="1"/>
          <p:nvPr/>
        </p:nvSpPr>
        <p:spPr>
          <a:xfrm>
            <a:off x="5307280" y="1142896"/>
            <a:ext cx="115702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latin typeface="+mn-lt"/>
              </a:rPr>
              <a:t>Fusion Material Irradiation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2DA83B-C2CA-40A4-BE9F-266263FC2B90}"/>
              </a:ext>
            </a:extLst>
          </p:cNvPr>
          <p:cNvSpPr txBox="1"/>
          <p:nvPr/>
        </p:nvSpPr>
        <p:spPr>
          <a:xfrm>
            <a:off x="7167206" y="1875985"/>
            <a:ext cx="591614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latin typeface="+mn-lt"/>
              </a:rPr>
              <a:t>ADS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2C0367-78C4-4475-899D-4A5EB6C05570}"/>
              </a:ext>
            </a:extLst>
          </p:cNvPr>
          <p:cNvSpPr txBox="1"/>
          <p:nvPr/>
        </p:nvSpPr>
        <p:spPr>
          <a:xfrm>
            <a:off x="7437629" y="2752416"/>
            <a:ext cx="94587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latin typeface="+mn-lt"/>
              </a:rPr>
              <a:t>Neutron scattering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53ECB7-6458-4503-B08E-DDD1623C4055}"/>
              </a:ext>
            </a:extLst>
          </p:cNvPr>
          <p:cNvSpPr txBox="1"/>
          <p:nvPr/>
        </p:nvSpPr>
        <p:spPr>
          <a:xfrm>
            <a:off x="8935467" y="3915543"/>
            <a:ext cx="85651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latin typeface="+mn-lt"/>
              </a:rPr>
              <a:t>High energy physics</a:t>
            </a:r>
          </a:p>
        </p:txBody>
      </p:sp>
    </p:spTree>
    <p:extLst>
      <p:ext uri="{BB962C8B-B14F-4D97-AF65-F5344CB8AC3E}">
        <p14:creationId xmlns:p14="http://schemas.microsoft.com/office/powerpoint/2010/main" val="3300768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9F101-AC7A-40BD-8F31-4967F3ADD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high power </a:t>
            </a:r>
            <a:r>
              <a:rPr lang="en-US" dirty="0" err="1"/>
              <a:t>linacs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7075A-1586-4207-B77A-9DAA9382A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405111"/>
            <a:ext cx="11430000" cy="4047778"/>
          </a:xfrm>
        </p:spPr>
        <p:txBody>
          <a:bodyPr/>
          <a:lstStyle/>
          <a:p>
            <a:r>
              <a:rPr lang="en-US" sz="2400" dirty="0"/>
              <a:t>Most (all) of high-power machines under construction/design are based on Superconducting RF (SRF) technology</a:t>
            </a:r>
          </a:p>
          <a:p>
            <a:pPr lvl="1"/>
            <a:r>
              <a:rPr lang="en-US" sz="2000" dirty="0"/>
              <a:t>Higher efficiency (grid power to beam) </a:t>
            </a:r>
          </a:p>
          <a:p>
            <a:pPr lvl="1"/>
            <a:r>
              <a:rPr lang="en-US" sz="2000" dirty="0"/>
              <a:t>Smaller beam loss (large bore)</a:t>
            </a:r>
          </a:p>
          <a:p>
            <a:pPr lvl="1"/>
            <a:r>
              <a:rPr lang="en-US" sz="2000" dirty="0"/>
              <a:t>Operational flexibility (large energy acceptance) </a:t>
            </a:r>
          </a:p>
          <a:p>
            <a:pPr lvl="1"/>
            <a:r>
              <a:rPr lang="en-US" sz="2000" dirty="0"/>
              <a:t>Shorter linac length (high gradient)</a:t>
            </a:r>
          </a:p>
          <a:p>
            <a:r>
              <a:rPr lang="en-US" sz="2400" dirty="0"/>
              <a:t>Availability/reliability is machine (application) specific</a:t>
            </a:r>
          </a:p>
          <a:p>
            <a:pPr lvl="1"/>
            <a:r>
              <a:rPr lang="en-US" sz="2000" dirty="0"/>
              <a:t>Most of machines aims at &gt; 90 % availability</a:t>
            </a:r>
          </a:p>
          <a:p>
            <a:pPr lvl="1"/>
            <a:r>
              <a:rPr lang="en-US" sz="2000" dirty="0"/>
              <a:t>ADS requirement is tougher (will discuss later)</a:t>
            </a:r>
          </a:p>
        </p:txBody>
      </p:sp>
    </p:spTree>
    <p:extLst>
      <p:ext uri="{BB962C8B-B14F-4D97-AF65-F5344CB8AC3E}">
        <p14:creationId xmlns:p14="http://schemas.microsoft.com/office/powerpoint/2010/main" val="3200778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12243-58BC-4226-8D86-46A6315B8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SNS Superconducting Linac (SCL)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4F3068D-203F-4A3E-B020-359637391193}"/>
              </a:ext>
            </a:extLst>
          </p:cNvPr>
          <p:cNvGrpSpPr/>
          <p:nvPr/>
        </p:nvGrpSpPr>
        <p:grpSpPr>
          <a:xfrm>
            <a:off x="2518090" y="650973"/>
            <a:ext cx="9067800" cy="3745775"/>
            <a:chOff x="2572512" y="2253148"/>
            <a:chExt cx="9067800" cy="3745775"/>
          </a:xfrm>
        </p:grpSpPr>
        <p:pic>
          <p:nvPicPr>
            <p:cNvPr id="5" name="Picture 5" descr="lattice_revU_omega_[2000-02-22]_MD3_VIEW">
              <a:extLst>
                <a:ext uri="{FF2B5EF4-FFF2-40B4-BE49-F238E27FC236}">
                  <a16:creationId xmlns:a16="http://schemas.microsoft.com/office/drawing/2014/main" id="{C94101A7-8E3A-43BE-80E3-AACB0D9796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765" t="2550" r="3922" b="3082"/>
            <a:stretch>
              <a:fillRect/>
            </a:stretch>
          </p:blipFill>
          <p:spPr bwMode="auto">
            <a:xfrm>
              <a:off x="7830312" y="2559128"/>
              <a:ext cx="3810000" cy="3279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Line 35">
              <a:extLst>
                <a:ext uri="{FF2B5EF4-FFF2-40B4-BE49-F238E27FC236}">
                  <a16:creationId xmlns:a16="http://schemas.microsoft.com/office/drawing/2014/main" id="{CB4B18E7-F5DA-4243-81CC-0D95273EAA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2512" y="5149928"/>
              <a:ext cx="5257800" cy="127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7" name="Rectangle 36">
              <a:extLst>
                <a:ext uri="{FF2B5EF4-FFF2-40B4-BE49-F238E27FC236}">
                  <a16:creationId xmlns:a16="http://schemas.microsoft.com/office/drawing/2014/main" id="{135A7F16-D6B0-4D5E-86D2-377E53750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2512" y="4997527"/>
              <a:ext cx="387350" cy="28098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dirty="0">
                  <a:latin typeface="+mn-lt"/>
                </a:rPr>
                <a:t>FE</a:t>
              </a:r>
            </a:p>
          </p:txBody>
        </p:sp>
        <p:sp>
          <p:nvSpPr>
            <p:cNvPr id="8" name="Rectangle 37">
              <a:extLst>
                <a:ext uri="{FF2B5EF4-FFF2-40B4-BE49-F238E27FC236}">
                  <a16:creationId xmlns:a16="http://schemas.microsoft.com/office/drawing/2014/main" id="{DFFA1FC5-36C5-4D1B-8A42-DC76AFBE3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2887" y="4997528"/>
              <a:ext cx="530225" cy="28892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9" name="Rectangle 41">
              <a:extLst>
                <a:ext uri="{FF2B5EF4-FFF2-40B4-BE49-F238E27FC236}">
                  <a16:creationId xmlns:a16="http://schemas.microsoft.com/office/drawing/2014/main" id="{C65BBC59-ED53-41B9-A370-D065F47B1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787" y="5016578"/>
              <a:ext cx="588963" cy="273050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" name="Rectangle 44">
              <a:extLst>
                <a:ext uri="{FF2B5EF4-FFF2-40B4-BE49-F238E27FC236}">
                  <a16:creationId xmlns:a16="http://schemas.microsoft.com/office/drawing/2014/main" id="{AE8F7801-F405-42F7-9DAA-9AD6C5FFD1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5425" y="4980065"/>
              <a:ext cx="493019" cy="335989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en-US" sz="1600" dirty="0">
                  <a:latin typeface="+mn-lt"/>
                </a:rPr>
                <a:t>DTL</a:t>
              </a:r>
            </a:p>
          </p:txBody>
        </p:sp>
        <p:sp>
          <p:nvSpPr>
            <p:cNvPr id="11" name="Rectangle 46">
              <a:extLst>
                <a:ext uri="{FF2B5EF4-FFF2-40B4-BE49-F238E27FC236}">
                  <a16:creationId xmlns:a16="http://schemas.microsoft.com/office/drawing/2014/main" id="{3E97F93C-BECD-4CC8-9563-B45ACDD63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0612" y="4991178"/>
              <a:ext cx="487312" cy="335989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altLang="en-US" sz="1600" dirty="0">
                  <a:latin typeface="+mn-lt"/>
                </a:rPr>
                <a:t>CCL</a:t>
              </a:r>
            </a:p>
          </p:txBody>
        </p:sp>
        <p:sp>
          <p:nvSpPr>
            <p:cNvPr id="12" name="Rectangle 51">
              <a:extLst>
                <a:ext uri="{FF2B5EF4-FFF2-40B4-BE49-F238E27FC236}">
                  <a16:creationId xmlns:a16="http://schemas.microsoft.com/office/drawing/2014/main" id="{BC59C5D0-30EB-41C9-963D-898ED658B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2250" y="5013403"/>
              <a:ext cx="1171575" cy="266700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3" name="Rectangle 52">
              <a:extLst>
                <a:ext uri="{FF2B5EF4-FFF2-40B4-BE49-F238E27FC236}">
                  <a16:creationId xmlns:a16="http://schemas.microsoft.com/office/drawing/2014/main" id="{966005DE-D1EA-41F8-854C-4527D13CB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6212" y="4997528"/>
              <a:ext cx="1401763" cy="28416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4" name="Rectangle 53">
              <a:extLst>
                <a:ext uri="{FF2B5EF4-FFF2-40B4-BE49-F238E27FC236}">
                  <a16:creationId xmlns:a16="http://schemas.microsoft.com/office/drawing/2014/main" id="{48407C71-8D2A-46D5-BA31-0D9BFECD7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0430" y="4986415"/>
              <a:ext cx="989502" cy="335989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wrap="none" lIns="18288" tIns="44450" rIns="18288" bIns="44450">
              <a:spAutoFit/>
            </a:bodyPr>
            <a:lstStyle/>
            <a:p>
              <a:pPr algn="ctr"/>
              <a:r>
                <a:rPr lang="en-US" altLang="en-US" sz="1600" dirty="0">
                  <a:latin typeface="+mn-lt"/>
                </a:rPr>
                <a:t>SRF, </a:t>
              </a:r>
              <a:r>
                <a:rPr lang="en-US" altLang="en-US" sz="1600" dirty="0">
                  <a:latin typeface="Symbol" panose="05050102010706020507" pitchFamily="18" charset="2"/>
                </a:rPr>
                <a:t>b</a:t>
              </a:r>
              <a:r>
                <a:rPr lang="en-US" altLang="en-US" sz="1600" dirty="0">
                  <a:latin typeface="+mn-lt"/>
                </a:rPr>
                <a:t>=0.61</a:t>
              </a:r>
            </a:p>
          </p:txBody>
        </p:sp>
        <p:sp>
          <p:nvSpPr>
            <p:cNvPr id="15" name="Rectangle 54">
              <a:extLst>
                <a:ext uri="{FF2B5EF4-FFF2-40B4-BE49-F238E27FC236}">
                  <a16:creationId xmlns:a16="http://schemas.microsoft.com/office/drawing/2014/main" id="{FA74D5D9-DD1B-4F7B-8F21-FC7CBF684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3687" y="4986415"/>
              <a:ext cx="989502" cy="335989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wrap="none" lIns="18288" tIns="44450" rIns="18288" bIns="44450">
              <a:spAutoFit/>
            </a:bodyPr>
            <a:lstStyle/>
            <a:p>
              <a:r>
                <a:rPr lang="en-US" altLang="en-US" sz="1600" dirty="0">
                  <a:latin typeface="+mn-lt"/>
                </a:rPr>
                <a:t>SRF, </a:t>
              </a:r>
              <a:r>
                <a:rPr lang="en-US" altLang="en-US" sz="1600" dirty="0">
                  <a:latin typeface="Symbol" panose="05050102010706020507" pitchFamily="18" charset="2"/>
                </a:rPr>
                <a:t>b</a:t>
              </a:r>
              <a:r>
                <a:rPr lang="en-US" altLang="en-US" sz="1600" dirty="0">
                  <a:latin typeface="+mn-lt"/>
                </a:rPr>
                <a:t>=0.81</a:t>
              </a:r>
            </a:p>
          </p:txBody>
        </p:sp>
        <p:sp>
          <p:nvSpPr>
            <p:cNvPr id="16" name="Line 59">
              <a:extLst>
                <a:ext uri="{FF2B5EF4-FFF2-40B4-BE49-F238E27FC236}">
                  <a16:creationId xmlns:a16="http://schemas.microsoft.com/office/drawing/2014/main" id="{D34F69E9-5F9F-4A45-B6E9-43A82BB726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30200" y="5348048"/>
              <a:ext cx="0" cy="3175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7" name="Rectangle 60">
              <a:extLst>
                <a:ext uri="{FF2B5EF4-FFF2-40B4-BE49-F238E27FC236}">
                  <a16:creationId xmlns:a16="http://schemas.microsoft.com/office/drawing/2014/main" id="{DA0CF7D1-97BF-4E9F-9F91-FB0224FABC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1019" y="5665548"/>
              <a:ext cx="1219200" cy="333375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r>
                <a:rPr lang="en-US" altLang="en-US" sz="1600" dirty="0">
                  <a:latin typeface="+mn-lt"/>
                </a:rPr>
                <a:t>1000 MeV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298BD9A-9EA1-4C35-9199-CD084219A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2900" y="4995940"/>
              <a:ext cx="879475" cy="2841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01B59F1-8F48-4077-9B8B-BFA7AD18C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4205" y="4961576"/>
              <a:ext cx="723596" cy="335989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wrap="none" lIns="18288" tIns="44450" rIns="18288" bIns="44450">
              <a:spAutoFit/>
            </a:bodyPr>
            <a:lstStyle/>
            <a:p>
              <a:pPr algn="ctr"/>
              <a:r>
                <a:rPr lang="en-US" altLang="en-US" sz="1600" dirty="0">
                  <a:latin typeface="+mn-lt"/>
                </a:rPr>
                <a:t>upgrade</a:t>
              </a:r>
            </a:p>
          </p:txBody>
        </p:sp>
        <p:sp>
          <p:nvSpPr>
            <p:cNvPr id="21" name="Text Box 7">
              <a:extLst>
                <a:ext uri="{FF2B5EF4-FFF2-40B4-BE49-F238E27FC236}">
                  <a16:creationId xmlns:a16="http://schemas.microsoft.com/office/drawing/2014/main" id="{A42DEFBB-68F8-4687-98C3-EB46C71B96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96719" y="2253148"/>
              <a:ext cx="2362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rgbClr val="800040"/>
                  </a:solidFill>
                </a:rPr>
                <a:t>Accumulator Ring</a:t>
              </a:r>
              <a:endParaRPr lang="en-US" sz="1600" b="1" dirty="0">
                <a:solidFill>
                  <a:srgbClr val="800040"/>
                </a:solidFill>
              </a:endParaRPr>
            </a:p>
          </p:txBody>
        </p:sp>
        <p:sp>
          <p:nvSpPr>
            <p:cNvPr id="22" name="Text Box 83">
              <a:extLst>
                <a:ext uri="{FF2B5EF4-FFF2-40B4-BE49-F238E27FC236}">
                  <a16:creationId xmlns:a16="http://schemas.microsoft.com/office/drawing/2014/main" id="{998F3F12-1BCF-4768-8946-FA31B120F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98812" y="5110240"/>
              <a:ext cx="14478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accent1"/>
                  </a:solidFill>
                </a:rPr>
                <a:t>Liquid Hg Target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FE4383C-40D8-4567-BCA3-6E613400AACD}"/>
                </a:ext>
              </a:extLst>
            </p:cNvPr>
            <p:cNvCxnSpPr/>
            <p:nvPr/>
          </p:nvCxnSpPr>
          <p:spPr>
            <a:xfrm flipV="1">
              <a:off x="2612200" y="4542868"/>
              <a:ext cx="43735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193">
              <a:extLst>
                <a:ext uri="{FF2B5EF4-FFF2-40B4-BE49-F238E27FC236}">
                  <a16:creationId xmlns:a16="http://schemas.microsoft.com/office/drawing/2014/main" id="{5DD48067-9F66-4F31-BB3E-3081E8C0F4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4337" y="4239274"/>
              <a:ext cx="70724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+mn-lt"/>
                </a:rPr>
                <a:t>259 m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169EDA68-B50B-4E72-876D-EE3DA6833129}"/>
                </a:ext>
              </a:extLst>
            </p:cNvPr>
            <p:cNvCxnSpPr/>
            <p:nvPr/>
          </p:nvCxnSpPr>
          <p:spPr>
            <a:xfrm>
              <a:off x="4326700" y="4848084"/>
              <a:ext cx="26590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D9EFDAB-C3B4-4842-A0AF-3F8137B9C89A}"/>
                </a:ext>
              </a:extLst>
            </p:cNvPr>
            <p:cNvCxnSpPr/>
            <p:nvPr/>
          </p:nvCxnSpPr>
          <p:spPr>
            <a:xfrm>
              <a:off x="6960363" y="4848084"/>
              <a:ext cx="884237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193">
              <a:extLst>
                <a:ext uri="{FF2B5EF4-FFF2-40B4-BE49-F238E27FC236}">
                  <a16:creationId xmlns:a16="http://schemas.microsoft.com/office/drawing/2014/main" id="{68EFF92D-24A2-4C8E-9FD5-09B5544AFE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0950" y="4583924"/>
              <a:ext cx="134844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+mn-lt"/>
                </a:rPr>
                <a:t>157 m (SCL)</a:t>
              </a:r>
            </a:p>
          </p:txBody>
        </p:sp>
        <p:sp>
          <p:nvSpPr>
            <p:cNvPr id="29" name="TextBox 193">
              <a:extLst>
                <a:ext uri="{FF2B5EF4-FFF2-40B4-BE49-F238E27FC236}">
                  <a16:creationId xmlns:a16="http://schemas.microsoft.com/office/drawing/2014/main" id="{76222A58-AEF0-4C66-8CD9-8EA8AB2763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4656" y="4593577"/>
              <a:ext cx="55656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+mn-lt"/>
                </a:rPr>
                <a:t>71 m</a:t>
              </a:r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43C646A-0AA8-479F-A979-6103F68956F4}"/>
              </a:ext>
            </a:extLst>
          </p:cNvPr>
          <p:cNvCxnSpPr>
            <a:cxnSpLocks/>
          </p:cNvCxnSpPr>
          <p:nvPr/>
        </p:nvCxnSpPr>
        <p:spPr>
          <a:xfrm flipH="1">
            <a:off x="4194590" y="3720229"/>
            <a:ext cx="358616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23BD180-5A89-4A44-95C1-8F9B22B923D4}"/>
              </a:ext>
            </a:extLst>
          </p:cNvPr>
          <p:cNvGrpSpPr/>
          <p:nvPr/>
        </p:nvGrpSpPr>
        <p:grpSpPr>
          <a:xfrm>
            <a:off x="7479498" y="3662623"/>
            <a:ext cx="3664331" cy="3079058"/>
            <a:chOff x="7185300" y="3153738"/>
            <a:chExt cx="3664331" cy="3079058"/>
          </a:xfrm>
        </p:grpSpPr>
        <p:pic>
          <p:nvPicPr>
            <p:cNvPr id="32" name="Picture 67" descr="first new cryomodule slot.jpg">
              <a:extLst>
                <a:ext uri="{FF2B5EF4-FFF2-40B4-BE49-F238E27FC236}">
                  <a16:creationId xmlns:a16="http://schemas.microsoft.com/office/drawing/2014/main" id="{2FD03DFF-46DC-4354-BB29-78A197E09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2340" y="3946796"/>
              <a:ext cx="3047291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59BF1B2-7688-4AD0-A0B0-35289751278C}"/>
                </a:ext>
              </a:extLst>
            </p:cNvPr>
            <p:cNvSpPr txBox="1"/>
            <p:nvPr/>
          </p:nvSpPr>
          <p:spPr>
            <a:xfrm>
              <a:off x="9621410" y="3978774"/>
              <a:ext cx="12282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Empty slots</a:t>
              </a:r>
            </a:p>
            <a:p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 upgrade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39ACFA9-1F3F-473B-9F30-F17896F0B90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85300" y="3153738"/>
              <a:ext cx="702211" cy="1022644"/>
            </a:xfrm>
            <a:prstGeom prst="line">
              <a:avLst/>
            </a:prstGeom>
            <a:ln w="28575"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5E6097A-3355-4900-A35C-E8CAA14AB3FD}"/>
              </a:ext>
            </a:extLst>
          </p:cNvPr>
          <p:cNvGrpSpPr/>
          <p:nvPr/>
        </p:nvGrpSpPr>
        <p:grpSpPr>
          <a:xfrm>
            <a:off x="4505395" y="3464863"/>
            <a:ext cx="3424248" cy="3276818"/>
            <a:chOff x="4211197" y="2955978"/>
            <a:chExt cx="3424248" cy="3276818"/>
          </a:xfrm>
        </p:grpSpPr>
        <p:pic>
          <p:nvPicPr>
            <p:cNvPr id="36" name="Picture 2" descr="C:\Users\6sk\Desktop\SP_2016\NIMA\fig_revised\Figure 2.jpg">
              <a:extLst>
                <a:ext uri="{FF2B5EF4-FFF2-40B4-BE49-F238E27FC236}">
                  <a16:creationId xmlns:a16="http://schemas.microsoft.com/office/drawing/2014/main" id="{BD458C99-93AF-483A-B4C6-4E7ABFAF55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197" y="3946796"/>
              <a:ext cx="3424248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109FF6C-F259-40BA-9EAB-E259EA328035}"/>
                </a:ext>
              </a:extLst>
            </p:cNvPr>
            <p:cNvSpPr txBox="1"/>
            <p:nvPr/>
          </p:nvSpPr>
          <p:spPr>
            <a:xfrm>
              <a:off x="4229366" y="5674571"/>
              <a:ext cx="13789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Cryomodules </a:t>
              </a:r>
            </a:p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 the tunnel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A3ADE0E-DE87-43C8-B5AE-5DCC5EED1CB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41485" y="2955978"/>
              <a:ext cx="267437" cy="1092963"/>
            </a:xfrm>
            <a:prstGeom prst="line">
              <a:avLst/>
            </a:prstGeom>
            <a:ln w="28575">
              <a:tailEnd type="oval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4E2D14E8-056C-4C00-9B4C-F7C050B9B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288" y="943726"/>
            <a:ext cx="7789896" cy="1689677"/>
          </a:xfrm>
        </p:spPr>
        <p:txBody>
          <a:bodyPr/>
          <a:lstStyle/>
          <a:p>
            <a:r>
              <a:rPr lang="en-US" sz="2000" dirty="0"/>
              <a:t>SNS SCL is the world first mega-watt class hadron linear accelerator using SRF technology</a:t>
            </a:r>
          </a:p>
          <a:p>
            <a:pPr lvl="1"/>
            <a:r>
              <a:rPr lang="en-US" sz="1800" dirty="0"/>
              <a:t>Successful deployment of SRF technology and highly reliable operation of SNS SCL encouraged other high power accelerator projects around world to adopt SRF technology</a:t>
            </a:r>
          </a:p>
          <a:p>
            <a:pPr lvl="1"/>
            <a:endParaRPr lang="en-US" sz="1400" dirty="0"/>
          </a:p>
        </p:txBody>
      </p:sp>
      <p:sp>
        <p:nvSpPr>
          <p:cNvPr id="44" name="Line 59">
            <a:extLst>
              <a:ext uri="{FF2B5EF4-FFF2-40B4-BE49-F238E27FC236}">
                <a16:creationId xmlns:a16="http://schemas.microsoft.com/office/drawing/2014/main" id="{AECE25E2-9DBD-4CC8-A937-E87A83418C0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13189" y="2907354"/>
            <a:ext cx="0" cy="49307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45" name="Rectangle 60">
            <a:extLst>
              <a:ext uri="{FF2B5EF4-FFF2-40B4-BE49-F238E27FC236}">
                <a16:creationId xmlns:a16="http://schemas.microsoft.com/office/drawing/2014/main" id="{14DDAE8A-95A9-4E3E-A9D4-15608458B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0043" y="2573981"/>
            <a:ext cx="1219200" cy="3333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r>
              <a:rPr lang="en-US" altLang="en-US" sz="1600" dirty="0">
                <a:latin typeface="+mn-lt"/>
              </a:rPr>
              <a:t>1300 MeV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43C173-6A6B-482E-A55B-3E69E8A9603A}"/>
              </a:ext>
            </a:extLst>
          </p:cNvPr>
          <p:cNvSpPr txBox="1"/>
          <p:nvPr/>
        </p:nvSpPr>
        <p:spPr>
          <a:xfrm>
            <a:off x="595439" y="5013069"/>
            <a:ext cx="3568889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SNS SCL system (including all supporting systems) is routinely running at 98 % availability</a:t>
            </a:r>
          </a:p>
        </p:txBody>
      </p:sp>
      <p:sp>
        <p:nvSpPr>
          <p:cNvPr id="46" name="Line 59">
            <a:extLst>
              <a:ext uri="{FF2B5EF4-FFF2-40B4-BE49-F238E27FC236}">
                <a16:creationId xmlns:a16="http://schemas.microsoft.com/office/drawing/2014/main" id="{30A71B8F-B615-4C29-818F-0659EC0910D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2578" y="3762634"/>
            <a:ext cx="0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47" name="Rectangle 60">
            <a:extLst>
              <a:ext uri="{FF2B5EF4-FFF2-40B4-BE49-F238E27FC236}">
                <a16:creationId xmlns:a16="http://schemas.microsoft.com/office/drawing/2014/main" id="{F844555F-AB2F-44E8-BB0B-37C0EEDC4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0018" y="4099622"/>
            <a:ext cx="1219200" cy="3333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r>
              <a:rPr lang="en-US" altLang="en-US" sz="1600" dirty="0">
                <a:latin typeface="+mn-lt"/>
              </a:rPr>
              <a:t>186 MeV</a:t>
            </a:r>
          </a:p>
        </p:txBody>
      </p:sp>
    </p:spTree>
    <p:extLst>
      <p:ext uri="{BB962C8B-B14F-4D97-AF65-F5344CB8AC3E}">
        <p14:creationId xmlns:p14="http://schemas.microsoft.com/office/powerpoint/2010/main" val="1684788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79D32-1F1A-41FD-802F-3939789A3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SRF accelerating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1B902-DC87-4A42-B3A9-86EDF5437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51" y="1273630"/>
            <a:ext cx="10318750" cy="539496"/>
          </a:xfrm>
        </p:spPr>
        <p:txBody>
          <a:bodyPr/>
          <a:lstStyle/>
          <a:p>
            <a:r>
              <a:rPr lang="en-US" dirty="0"/>
              <a:t>SRF applications are expanding to lower beam velocities (</a:t>
            </a:r>
            <a:r>
              <a:rPr lang="en-US" sz="2800" dirty="0">
                <a:latin typeface="+mn-lt"/>
                <a:ea typeface="Cambria" panose="02040503050406030204" pitchFamily="18" charset="0"/>
                <a:cs typeface="Arial" charset="0"/>
                <a:sym typeface="Symbol" pitchFamily="18" charset="2"/>
              </a:rPr>
              <a:t> </a:t>
            </a:r>
            <a:r>
              <a:rPr lang="en-US" dirty="0"/>
              <a:t>=v/c) </a:t>
            </a:r>
          </a:p>
        </p:txBody>
      </p:sp>
      <p:pic>
        <p:nvPicPr>
          <p:cNvPr id="4" name="Picture 33" descr="cavity2">
            <a:extLst>
              <a:ext uri="{FF2B5EF4-FFF2-40B4-BE49-F238E27FC236}">
                <a16:creationId xmlns:a16="http://schemas.microsoft.com/office/drawing/2014/main" id="{4944FD1C-65B8-42B9-945E-928CB16F5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776" y="3973742"/>
            <a:ext cx="262255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13">
            <a:extLst>
              <a:ext uri="{FF2B5EF4-FFF2-40B4-BE49-F238E27FC236}">
                <a16:creationId xmlns:a16="http://schemas.microsoft.com/office/drawing/2014/main" id="{A4AB9EE1-9A3D-4A68-ADFC-D250ED8BE21A}"/>
              </a:ext>
            </a:extLst>
          </p:cNvPr>
          <p:cNvSpPr/>
          <p:nvPr/>
        </p:nvSpPr>
        <p:spPr>
          <a:xfrm>
            <a:off x="2009901" y="3140075"/>
            <a:ext cx="8626475" cy="57785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/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B44F747E-9387-46EC-B36C-F5F7F7CBB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028" y="2759075"/>
            <a:ext cx="830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+mn-lt"/>
                <a:ea typeface="Cambria" panose="02040503050406030204" pitchFamily="18" charset="0"/>
                <a:cs typeface="Arial" charset="0"/>
                <a:sym typeface="Symbol" pitchFamily="18" charset="2"/>
              </a:rPr>
              <a:t>=0</a:t>
            </a:r>
            <a:endParaRPr lang="en-US" sz="2000" dirty="0">
              <a:latin typeface="+mn-lt"/>
              <a:ea typeface="Cambria" panose="02040503050406030204" pitchFamily="18" charset="0"/>
              <a:cs typeface="Arial" charset="0"/>
            </a:endParaRP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0B21D599-F501-4328-950A-8D03CCE79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2639" y="2759075"/>
            <a:ext cx="830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latin typeface="+mn-lt"/>
                <a:ea typeface="Cambria" panose="02040503050406030204" pitchFamily="18" charset="0"/>
                <a:cs typeface="Arial" charset="0"/>
                <a:sym typeface="Symbol" pitchFamily="18" charset="2"/>
              </a:rPr>
              <a:t>=1</a:t>
            </a:r>
            <a:endParaRPr lang="en-US" sz="2000">
              <a:latin typeface="+mn-lt"/>
              <a:ea typeface="Cambria" panose="02040503050406030204" pitchFamily="18" charset="0"/>
              <a:cs typeface="Arial" charset="0"/>
            </a:endParaRPr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5F6EBDA5-7DB1-40F1-9699-63967C252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501" y="3230906"/>
            <a:ext cx="962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+mn-lt"/>
                <a:ea typeface="Cambria" panose="02040503050406030204" pitchFamily="18" charset="0"/>
                <a:cs typeface="Arial" charset="0"/>
              </a:rPr>
              <a:t>0.05</a:t>
            </a: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107D7E93-8157-4C97-A1A2-A7D32AC4D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308" y="3232533"/>
            <a:ext cx="9636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+mn-lt"/>
                <a:ea typeface="Cambria" panose="02040503050406030204" pitchFamily="18" charset="0"/>
                <a:cs typeface="Arial" charset="0"/>
              </a:rPr>
              <a:t>0.1</a:t>
            </a:r>
          </a:p>
        </p:txBody>
      </p:sp>
      <p:sp>
        <p:nvSpPr>
          <p:cNvPr id="12" name="TextBox 18">
            <a:extLst>
              <a:ext uri="{FF2B5EF4-FFF2-40B4-BE49-F238E27FC236}">
                <a16:creationId xmlns:a16="http://schemas.microsoft.com/office/drawing/2014/main" id="{E1141DDB-A224-4156-B916-F45605846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3195" y="3223848"/>
            <a:ext cx="962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+mn-lt"/>
                <a:ea typeface="Cambria" panose="02040503050406030204" pitchFamily="18" charset="0"/>
                <a:cs typeface="Arial" charset="0"/>
              </a:rPr>
              <a:t>0.25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828F7154-E7A9-472E-A025-6170D7A85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5241" y="3230871"/>
            <a:ext cx="962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+mn-lt"/>
                <a:ea typeface="Cambria" panose="02040503050406030204" pitchFamily="18" charset="0"/>
                <a:cs typeface="Arial" charset="0"/>
              </a:rPr>
              <a:t>0.5</a:t>
            </a: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07EEBAA9-7356-41CC-8DD1-5E5538CFC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7564" y="3230871"/>
            <a:ext cx="962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+mn-lt"/>
                <a:ea typeface="Cambria" panose="02040503050406030204" pitchFamily="18" charset="0"/>
                <a:cs typeface="Arial" charset="0"/>
              </a:rPr>
              <a:t>0.8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A748B17-7A0C-4D87-877A-BDD0E0089F2B}"/>
              </a:ext>
            </a:extLst>
          </p:cNvPr>
          <p:cNvGrpSpPr/>
          <p:nvPr/>
        </p:nvGrpSpPr>
        <p:grpSpPr>
          <a:xfrm>
            <a:off x="2375026" y="3673475"/>
            <a:ext cx="4956176" cy="2595563"/>
            <a:chOff x="2375026" y="3673475"/>
            <a:chExt cx="4956176" cy="259556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241B7F-A235-4679-AD0E-C41904618E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82" t="9232" r="14182" b="9232"/>
            <a:stretch>
              <a:fillRect/>
            </a:stretch>
          </p:blipFill>
          <p:spPr bwMode="auto">
            <a:xfrm>
              <a:off x="3060826" y="3830638"/>
              <a:ext cx="1208088" cy="126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0" descr="TripSpk62">
              <a:extLst>
                <a:ext uri="{FF2B5EF4-FFF2-40B4-BE49-F238E27FC236}">
                  <a16:creationId xmlns:a16="http://schemas.microsoft.com/office/drawing/2014/main" id="{2C074BAD-503D-4192-A511-FE5441E519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7514" y="4873624"/>
              <a:ext cx="1563688" cy="1096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">
              <a:extLst>
                <a:ext uri="{FF2B5EF4-FFF2-40B4-BE49-F238E27FC236}">
                  <a16:creationId xmlns:a16="http://schemas.microsoft.com/office/drawing/2014/main" id="{E0DFAA42-066F-4453-A217-B9A8225B2E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5026" y="3673475"/>
              <a:ext cx="460375" cy="1852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FDDA48E0-BD75-46D5-91F1-5B14B9422F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226" y="3678238"/>
              <a:ext cx="1117600" cy="155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">
              <a:extLst>
                <a:ext uri="{FF2B5EF4-FFF2-40B4-BE49-F238E27FC236}">
                  <a16:creationId xmlns:a16="http://schemas.microsoft.com/office/drawing/2014/main" id="{BAB3FC01-90D4-4F54-9A18-2D56B2E55C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226" y="5032375"/>
              <a:ext cx="2478088" cy="1236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A7665DD-0C8E-4CDA-A6E9-7EA201ED2A1A}"/>
              </a:ext>
            </a:extLst>
          </p:cNvPr>
          <p:cNvCxnSpPr/>
          <p:nvPr/>
        </p:nvCxnSpPr>
        <p:spPr>
          <a:xfrm>
            <a:off x="6646244" y="3717925"/>
            <a:ext cx="3103615" cy="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DAD5321-CB06-461D-AE52-3258FFDD3E91}"/>
              </a:ext>
            </a:extLst>
          </p:cNvPr>
          <p:cNvSpPr txBox="1"/>
          <p:nvPr/>
        </p:nvSpPr>
        <p:spPr>
          <a:xfrm>
            <a:off x="7155656" y="3673475"/>
            <a:ext cx="179889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SNS SCL range</a:t>
            </a:r>
          </a:p>
        </p:txBody>
      </p:sp>
    </p:spTree>
    <p:extLst>
      <p:ext uri="{BB962C8B-B14F-4D97-AF65-F5344CB8AC3E}">
        <p14:creationId xmlns:p14="http://schemas.microsoft.com/office/powerpoint/2010/main" val="327381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2E383-B107-4955-9649-BDCF4C462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High-power hadron SCLs under development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71489B78-FA2F-490B-BBF9-E9B320BE1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7" y="1089070"/>
            <a:ext cx="7543800" cy="109677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3386E7-6CF5-426A-BC6B-EE992A701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253" y="2802523"/>
            <a:ext cx="6180514" cy="19860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D7B352-43ED-48E1-A78D-810A16E83408}"/>
              </a:ext>
            </a:extLst>
          </p:cNvPr>
          <p:cNvSpPr txBox="1"/>
          <p:nvPr/>
        </p:nvSpPr>
        <p:spPr>
          <a:xfrm>
            <a:off x="8207808" y="4665997"/>
            <a:ext cx="38333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+mn-lt"/>
              </a:rPr>
              <a:t>PIP-II: CW capable, H-, 0.8 GeV, 2 mA chopped, &gt; 1 MW capable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B0C01C-39E4-4750-A541-6BC9BFDF790C}"/>
              </a:ext>
            </a:extLst>
          </p:cNvPr>
          <p:cNvSpPr txBox="1"/>
          <p:nvPr/>
        </p:nvSpPr>
        <p:spPr>
          <a:xfrm>
            <a:off x="304815" y="2133855"/>
            <a:ext cx="1010244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ESS: pulsed (4% beam duty), proton, 14 Hz, 2 GeV, 62.5 mA peak, 2.5 mA average, 5 MW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1A916A-514E-4664-86DD-0D3F84E5C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31" y="4314247"/>
            <a:ext cx="6052242" cy="154373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22B079D-6344-4341-9149-480C3C418D9D}"/>
              </a:ext>
            </a:extLst>
          </p:cNvPr>
          <p:cNvSpPr txBox="1"/>
          <p:nvPr/>
        </p:nvSpPr>
        <p:spPr>
          <a:xfrm>
            <a:off x="581431" y="5882236"/>
            <a:ext cx="627607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FRIB: CW, p to U, &gt;200 MeV/u, 0.7 </a:t>
            </a:r>
            <a:r>
              <a:rPr lang="en-US" dirty="0" err="1">
                <a:latin typeface="+mn-lt"/>
              </a:rPr>
              <a:t>emA</a:t>
            </a:r>
            <a:r>
              <a:rPr lang="en-US" dirty="0">
                <a:latin typeface="+mn-lt"/>
              </a:rPr>
              <a:t> (U-238), 0.4 MW</a:t>
            </a:r>
          </a:p>
        </p:txBody>
      </p:sp>
    </p:spTree>
    <p:extLst>
      <p:ext uri="{BB962C8B-B14F-4D97-AF65-F5344CB8AC3E}">
        <p14:creationId xmlns:p14="http://schemas.microsoft.com/office/powerpoint/2010/main" val="3161976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324DA-7D96-4080-94F9-8F6630A06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power CW proton accelerator for ADS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630776-B935-4CDC-B834-FE3B36F4CF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6697" y="1291597"/>
                <a:ext cx="11430000" cy="4620316"/>
              </a:xfrm>
            </p:spPr>
            <p:txBody>
              <a:bodyPr/>
              <a:lstStyle/>
              <a:p>
                <a:r>
                  <a:rPr lang="en-US" sz="2400" dirty="0"/>
                  <a:t>Beam power (at 1 – 2 GeV),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𝑒𝑓𝑓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𝑡h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sz="2400" dirty="0"/>
                  <a:t>: reactor thermal power</a:t>
                </a:r>
              </a:p>
              <a:p>
                <a:r>
                  <a:rPr lang="en-US" sz="2400" dirty="0"/>
                  <a:t>Cyclotron </a:t>
                </a:r>
              </a:p>
              <a:p>
                <a:pPr lvl="1"/>
                <a:r>
                  <a:rPr lang="en-US" sz="2000" dirty="0"/>
                  <a:t>A few MW is limit: multiple cyclotrons for high beam power</a:t>
                </a:r>
              </a:p>
              <a:p>
                <a:pPr lvl="1"/>
                <a:r>
                  <a:rPr lang="en-US" sz="2000" dirty="0"/>
                  <a:t>Beam energy is limited to 500 ~ 600 MeV</a:t>
                </a:r>
              </a:p>
              <a:p>
                <a:r>
                  <a:rPr lang="en-US" sz="2400" dirty="0"/>
                  <a:t>Linac</a:t>
                </a:r>
              </a:p>
              <a:p>
                <a:pPr lvl="1"/>
                <a:r>
                  <a:rPr lang="en-US" sz="2000" dirty="0"/>
                  <a:t>Accelerator design for ADS in 1990s: based on normal conducting structures</a:t>
                </a:r>
              </a:p>
              <a:p>
                <a:pPr lvl="1"/>
                <a:r>
                  <a:rPr lang="en-US" sz="2000" dirty="0"/>
                  <a:t>Recent advances in superconducting RF cavities</a:t>
                </a:r>
              </a:p>
              <a:p>
                <a:pPr lvl="2"/>
                <a:r>
                  <a:rPr lang="en-US" sz="1800" dirty="0"/>
                  <a:t>SCL is the generally accepted technology of choice for ADS accelerator</a:t>
                </a:r>
              </a:p>
              <a:p>
                <a:pPr lvl="1"/>
                <a:r>
                  <a:rPr lang="en-US" sz="2000" dirty="0"/>
                  <a:t>Some variations under study, e.g. recirculation concept (new LDRD)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630776-B935-4CDC-B834-FE3B36F4CF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6697" y="1291597"/>
                <a:ext cx="11430000" cy="4620316"/>
              </a:xfrm>
              <a:blipFill>
                <a:blip r:embed="rId2"/>
                <a:stretch>
                  <a:fillRect l="-640" t="-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1833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0EEBA-C8E9-4517-87D8-604FDBFFC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Comparisons of NC based linac with SCL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D539B50-94B9-461E-B612-5E62B11E5A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968947"/>
              </p:ext>
            </p:extLst>
          </p:nvPr>
        </p:nvGraphicFramePr>
        <p:xfrm>
          <a:off x="1381155" y="1239473"/>
          <a:ext cx="9212406" cy="4557826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535401">
                  <a:extLst>
                    <a:ext uri="{9D8B030D-6E8A-4147-A177-3AD203B41FA5}">
                      <a16:colId xmlns:a16="http://schemas.microsoft.com/office/drawing/2014/main" val="3230048544"/>
                    </a:ext>
                  </a:extLst>
                </a:gridCol>
                <a:gridCol w="1535401">
                  <a:extLst>
                    <a:ext uri="{9D8B030D-6E8A-4147-A177-3AD203B41FA5}">
                      <a16:colId xmlns:a16="http://schemas.microsoft.com/office/drawing/2014/main" val="1786102618"/>
                    </a:ext>
                  </a:extLst>
                </a:gridCol>
                <a:gridCol w="1535401">
                  <a:extLst>
                    <a:ext uri="{9D8B030D-6E8A-4147-A177-3AD203B41FA5}">
                      <a16:colId xmlns:a16="http://schemas.microsoft.com/office/drawing/2014/main" val="281195411"/>
                    </a:ext>
                  </a:extLst>
                </a:gridCol>
                <a:gridCol w="1535401">
                  <a:extLst>
                    <a:ext uri="{9D8B030D-6E8A-4147-A177-3AD203B41FA5}">
                      <a16:colId xmlns:a16="http://schemas.microsoft.com/office/drawing/2014/main" val="2310097012"/>
                    </a:ext>
                  </a:extLst>
                </a:gridCol>
                <a:gridCol w="1535401">
                  <a:extLst>
                    <a:ext uri="{9D8B030D-6E8A-4147-A177-3AD203B41FA5}">
                      <a16:colId xmlns:a16="http://schemas.microsoft.com/office/drawing/2014/main" val="733299373"/>
                    </a:ext>
                  </a:extLst>
                </a:gridCol>
                <a:gridCol w="1535401">
                  <a:extLst>
                    <a:ext uri="{9D8B030D-6E8A-4147-A177-3AD203B41FA5}">
                      <a16:colId xmlns:a16="http://schemas.microsoft.com/office/drawing/2014/main" val="54739236"/>
                    </a:ext>
                  </a:extLst>
                </a:gridCol>
              </a:tblGrid>
              <a:tr h="104463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ATW-1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ATW-2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SNS old design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PIP-II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2761874"/>
                  </a:ext>
                </a:extLst>
              </a:tr>
              <a:tr h="8868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Structure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All normal conducting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All normal conducting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All normal conducting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NC + SC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All SC except RFQ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8803993"/>
                  </a:ext>
                </a:extLst>
              </a:tr>
              <a:tr h="71252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Beam energy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1.6 GeV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 GeV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 GeV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 GeV</a:t>
                      </a:r>
                    </a:p>
                    <a:p>
                      <a:pPr algn="ctr"/>
                      <a:r>
                        <a:rPr lang="en-US" dirty="0"/>
                        <a:t>1.3 GeV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 GeV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2048233"/>
                  </a:ext>
                </a:extLst>
              </a:tr>
              <a:tr h="8692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Beam mode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pulse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pulse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Pulse to CW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2849733"/>
                  </a:ext>
                </a:extLst>
              </a:tr>
              <a:tr h="104463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Linac length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1900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1000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465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260 m</a:t>
                      </a:r>
                    </a:p>
                    <a:p>
                      <a:pPr algn="ctr"/>
                      <a:r>
                        <a:rPr lang="en-US" dirty="0"/>
                        <a:t>330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215 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6656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8575362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853B4E49E25340B280190EE389572A" ma:contentTypeVersion="2" ma:contentTypeDescription="Create a new document." ma:contentTypeScope="" ma:versionID="35a501d8b7a6a1c107963778c8e4ce2f">
  <xsd:schema xmlns:xsd="http://www.w3.org/2001/XMLSchema" xmlns:xs="http://www.w3.org/2001/XMLSchema" xmlns:p="http://schemas.microsoft.com/office/2006/metadata/properties" xmlns:ns2="c7f5008c-875f-406e-8a0c-9e401b38895a" targetNamespace="http://schemas.microsoft.com/office/2006/metadata/properties" ma:root="true" ma:fieldsID="d66303a4d3478bed3f08cb23acb33d3e" ns2:_="">
    <xsd:import namespace="c7f5008c-875f-406e-8a0c-9e401b3889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f5008c-875f-406e-8a0c-9e401b3889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ABC137-F478-48AF-94F1-527234D6D2C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09A5C57-C62B-481C-AC9B-FF9CE8761316}"/>
</file>

<file path=customXml/itemProps3.xml><?xml version="1.0" encoding="utf-8"?>
<ds:datastoreItem xmlns:ds="http://schemas.openxmlformats.org/officeDocument/2006/customXml" ds:itemID="{22F5672A-8E48-4F2B-AFFD-06832CDC34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1566</Words>
  <Application>Microsoft Office PowerPoint</Application>
  <PresentationFormat>Widescreen</PresentationFormat>
  <Paragraphs>268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Cambria</vt:lpstr>
      <vt:lpstr>Cambria Math</vt:lpstr>
      <vt:lpstr>Century Gothic</vt:lpstr>
      <vt:lpstr>Symbol</vt:lpstr>
      <vt:lpstr>Times New Roman</vt:lpstr>
      <vt:lpstr>ORNL</vt:lpstr>
      <vt:lpstr>Accelerator Perspective for ADS (internal use only)</vt:lpstr>
      <vt:lpstr>Outline</vt:lpstr>
      <vt:lpstr>High power hadron machines</vt:lpstr>
      <vt:lpstr>Modern high power linacs</vt:lpstr>
      <vt:lpstr>SNS Superconducting Linac (SCL)</vt:lpstr>
      <vt:lpstr>SRF accelerating structures</vt:lpstr>
      <vt:lpstr>High-power hadron SCLs under development</vt:lpstr>
      <vt:lpstr>High power CW proton accelerator for ADS</vt:lpstr>
      <vt:lpstr>Comparisons of NC based linac with SCL</vt:lpstr>
      <vt:lpstr>ADS roadmap</vt:lpstr>
      <vt:lpstr>General remark on beam energy and beam power for CW operation</vt:lpstr>
      <vt:lpstr>Beam trip frequency requirement</vt:lpstr>
      <vt:lpstr>Beam trip frequency requirement – MYRRHA</vt:lpstr>
      <vt:lpstr>Beam trip frequency requirement - JAEA</vt:lpstr>
      <vt:lpstr>Remark on beam trip requirement</vt:lpstr>
      <vt:lpstr>Molten salt reactor for Minor Actinide (and W-Pu) transmutation </vt:lpstr>
      <vt:lpstr>What are the ‘REAL’ benefits of accelerator driven sub-critical reactors?</vt:lpstr>
      <vt:lpstr>Are we on the same page? </vt:lpstr>
      <vt:lpstr>Minor Actinide burning rate? </vt:lpstr>
      <vt:lpstr>Is accelerator really needed for breeder reactor?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2021-09-23T16:41:39Z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0x01010069853B4E49E25340B280190EE389572A</vt:lpwstr>
  </property>
</Properties>
</file>