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19" r:id="rId5"/>
    <p:sldId id="1366" r:id="rId6"/>
    <p:sldId id="307" r:id="rId7"/>
    <p:sldId id="1372" r:id="rId8"/>
    <p:sldId id="1367" r:id="rId9"/>
    <p:sldId id="1369" r:id="rId10"/>
    <p:sldId id="1371" r:id="rId11"/>
    <p:sldId id="1368" r:id="rId12"/>
    <p:sldId id="1370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4F78B-F6DA-F240-96DB-2796641D67F7}" v="16" dt="2021-09-23T18:10:41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90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9/23/21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5627-530B-B743-A252-0568AAD3A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 3-5,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9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 3-5,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i.gov/servlets/purl/5122774" TargetMode="External"/><Relationship Id="rId7" Type="http://schemas.openxmlformats.org/officeDocument/2006/relationships/hyperlink" Target="http://staff.ustc.edu.cn/~qunwang/temp/ADS_White_Paper_final.pdf" TargetMode="External"/><Relationship Id="rId2" Type="http://schemas.openxmlformats.org/officeDocument/2006/relationships/hyperlink" Target="https://en.wikipedia.org/wiki/Alvin_M._Weinbe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a.fr/html/ndd/reports/2002/nea3109.html" TargetMode="External"/><Relationship Id="rId5" Type="http://schemas.openxmlformats.org/officeDocument/2006/relationships/hyperlink" Target="http://www.nea.fr/html/ndd/reports/2002/nea3109-ads.pdf" TargetMode="External"/><Relationship Id="rId4" Type="http://schemas.openxmlformats.org/officeDocument/2006/relationships/hyperlink" Target="https://cds.cern.ch/record/256520/files/at-93-047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imp.cas.cn/Work2017/CI2017/" TargetMode="External"/><Relationship Id="rId2" Type="http://schemas.openxmlformats.org/officeDocument/2006/relationships/hyperlink" Target="https://j-parc.jp/Transmutation/en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ADS Workshop</a:t>
            </a:r>
          </a:p>
          <a:p>
            <a:r>
              <a:rPr lang="en-US" b="1" dirty="0"/>
              <a:t>ORNL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John Galambos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</a:rPr>
              <a:t>Sept 27,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ADS Comments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20C7-2819-FB48-A040-1F3AA8CE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8065"/>
            <a:ext cx="11430000" cy="480131"/>
          </a:xfrm>
        </p:spPr>
        <p:txBody>
          <a:bodyPr/>
          <a:lstStyle/>
          <a:p>
            <a:r>
              <a:rPr lang="en-US" sz="2800" dirty="0"/>
              <a:t>ADS: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04C3-CE89-2A47-AA51-61DB5F31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19" y="588196"/>
            <a:ext cx="11430000" cy="5698304"/>
          </a:xfrm>
        </p:spPr>
        <p:txBody>
          <a:bodyPr/>
          <a:lstStyle/>
          <a:p>
            <a:r>
              <a:rPr lang="en-US" sz="2000" dirty="0"/>
              <a:t>Use of an accelerator as part of a fissile material breeding scheme:</a:t>
            </a:r>
          </a:p>
          <a:p>
            <a:pPr lvl="1"/>
            <a:r>
              <a:rPr lang="en-US" sz="1600" dirty="0"/>
              <a:t>Materials Test Accelerator at LLNL circa 1950s</a:t>
            </a:r>
          </a:p>
          <a:p>
            <a:pPr lvl="1"/>
            <a:r>
              <a:rPr lang="en-US" sz="1600" dirty="0"/>
              <a:t>Energy Research and Development Administration, Proceedings of an Information Meeting on Accelerator-Breeding, CONF-770107, held at Brookhaven National Laboratory, January 18-19 (Upton, New York, 1977). </a:t>
            </a:r>
          </a:p>
          <a:p>
            <a:pPr lvl="1"/>
            <a:r>
              <a:rPr lang="en-US" sz="1600" dirty="0"/>
              <a:t>"The Second Nuclear Era" (1984), </a:t>
            </a:r>
            <a:r>
              <a:rPr lang="en-US" sz="1600" dirty="0">
                <a:hlinkClick r:id="rId2" tooltip="Alvin M. Weinberg"/>
              </a:rPr>
              <a:t>Alvin M. Weinberg</a:t>
            </a:r>
            <a:r>
              <a:rPr lang="en-US" sz="1600" dirty="0"/>
              <a:t> et al., (1984) </a:t>
            </a:r>
            <a:r>
              <a:rPr lang="en-US" sz="1600" dirty="0">
                <a:hlinkClick r:id="rId3"/>
              </a:rPr>
              <a:t>https://www.osti.gov/servlets/purl/5122774</a:t>
            </a:r>
            <a:r>
              <a:rPr lang="en-US" sz="1600" dirty="0"/>
              <a:t> </a:t>
            </a:r>
          </a:p>
          <a:p>
            <a:pPr lvl="2"/>
            <a:r>
              <a:rPr lang="en-US" sz="1400" dirty="0"/>
              <a:t>Accelerator driven breeders</a:t>
            </a:r>
          </a:p>
          <a:p>
            <a:r>
              <a:rPr lang="en-US" sz="1800" dirty="0"/>
              <a:t>Energy production</a:t>
            </a:r>
          </a:p>
          <a:p>
            <a:pPr lvl="1"/>
            <a:r>
              <a:rPr lang="en-US" sz="1400" dirty="0"/>
              <a:t>Rubia energy amplifier, ~1993: </a:t>
            </a:r>
            <a:r>
              <a:rPr lang="en-US" sz="1400" dirty="0">
                <a:hlinkClick r:id="rId4"/>
              </a:rPr>
              <a:t>https://cds.cern.ch/record/256520/files/at-93-047.pdf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Tritium production</a:t>
            </a:r>
          </a:p>
          <a:p>
            <a:pPr lvl="1"/>
            <a:r>
              <a:rPr lang="en-US" sz="1400" dirty="0"/>
              <a:t>“Accelerator Production of Tritium Conceptual Design Report”, LA-UR-96-4847 (March, 1997). </a:t>
            </a:r>
          </a:p>
          <a:p>
            <a:endParaRPr lang="en-US" sz="1800" dirty="0"/>
          </a:p>
          <a:p>
            <a:r>
              <a:rPr lang="en-US" sz="1800" dirty="0"/>
              <a:t>Waste burners</a:t>
            </a:r>
          </a:p>
          <a:p>
            <a:pPr lvl="1"/>
            <a:r>
              <a:rPr lang="en-US" sz="1400" dirty="0" err="1"/>
              <a:t>Bowmann</a:t>
            </a:r>
            <a:r>
              <a:rPr lang="en-US" sz="1400" dirty="0"/>
              <a:t> et al., 1992, </a:t>
            </a:r>
            <a:r>
              <a:rPr lang="en-US" sz="1400" dirty="0" err="1"/>
              <a:t>Nucl</a:t>
            </a:r>
            <a:r>
              <a:rPr lang="en-US" sz="1400" dirty="0"/>
              <a:t>. </a:t>
            </a:r>
            <a:r>
              <a:rPr lang="en-US" sz="1400" dirty="0" err="1"/>
              <a:t>Instrum</a:t>
            </a:r>
            <a:r>
              <a:rPr lang="en-US" sz="1400" dirty="0"/>
              <a:t>. Methods, A320, 336. </a:t>
            </a:r>
            <a:endParaRPr lang="en-US" sz="800" dirty="0"/>
          </a:p>
          <a:p>
            <a:pPr lvl="1"/>
            <a:r>
              <a:rPr lang="en-US" sz="1400" dirty="0"/>
              <a:t>Comparison of ADS and Fast reactor </a:t>
            </a:r>
            <a:r>
              <a:rPr lang="en-US" sz="1400" dirty="0" err="1"/>
              <a:t>burners:</a:t>
            </a:r>
            <a:r>
              <a:rPr lang="en-US" sz="1200" u="sng" dirty="0" err="1">
                <a:hlinkClick r:id="rId5" tooltip="Accelerator driven nuclear energy systems"/>
              </a:rPr>
              <a:t>Accelerator-driven</a:t>
            </a:r>
            <a:r>
              <a:rPr lang="en-US" sz="1200" u="sng" dirty="0">
                <a:hlinkClick r:id="rId5" tooltip="Accelerator driven nuclear energy systems"/>
              </a:rPr>
              <a:t> Systems (ADS) and Fast Reactors (FR) in Advanced Nuclear Fuel Cycles – A Comparative Study</a:t>
            </a:r>
            <a:r>
              <a:rPr lang="en-US" sz="1200" dirty="0"/>
              <a:t>, OECD Nuclear Energy Agency (2002), available on the NEA webpage on </a:t>
            </a:r>
            <a:r>
              <a:rPr lang="en-US" sz="1200" i="1" dirty="0"/>
              <a:t>Accelerator-driven Systems (ADS) and Fast Reactors (FR) in Advanced Nuclear Fuel Cycles</a:t>
            </a:r>
            <a:r>
              <a:rPr lang="en-US" sz="1200" dirty="0"/>
              <a:t> ( </a:t>
            </a:r>
            <a:r>
              <a:rPr lang="en-US" sz="1200" u="sng" dirty="0">
                <a:hlinkClick r:id="rId6" tooltip="Accelerator-driven Systems (ADS) and Fast Reactors (FR) in Advanced Nuclear Fuel Cycles"/>
              </a:rPr>
              <a:t>http://www.nea.fr/html/ndd/reports/2002/nea3109.html</a:t>
            </a:r>
            <a:r>
              <a:rPr lang="en-US" sz="1200" dirty="0"/>
              <a:t>) </a:t>
            </a:r>
          </a:p>
          <a:p>
            <a:r>
              <a:rPr lang="en-US" sz="1800" dirty="0"/>
              <a:t>Accelerator needs:</a:t>
            </a:r>
          </a:p>
          <a:p>
            <a:pPr lvl="1"/>
            <a:r>
              <a:rPr lang="en-US" sz="1400" dirty="0"/>
              <a:t>H. </a:t>
            </a:r>
            <a:r>
              <a:rPr lang="en-US" sz="1400" dirty="0" err="1"/>
              <a:t>Aït</a:t>
            </a:r>
            <a:r>
              <a:rPr lang="en-US" sz="1400" dirty="0"/>
              <a:t> </a:t>
            </a:r>
            <a:r>
              <a:rPr lang="en-US" sz="1400" dirty="0" err="1"/>
              <a:t>Abderrahim</a:t>
            </a:r>
            <a:r>
              <a:rPr lang="en-US" sz="1400" dirty="0"/>
              <a:t> et al., 2010, Accelerator and Target Technology for Accelerator Driven Transmutation and Energy Production , </a:t>
            </a:r>
            <a:r>
              <a:rPr lang="en-US" sz="1400" dirty="0">
                <a:hlinkClick r:id="rId7"/>
              </a:rPr>
              <a:t>http://staff.ustc.edu.cn/~qunwang/temp/ADS_White_Paper_final.pdf</a:t>
            </a:r>
            <a:r>
              <a:rPr lang="en-US" sz="1400" dirty="0"/>
              <a:t> </a:t>
            </a:r>
            <a:endParaRPr lang="en-US" sz="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23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00388" y="1501218"/>
            <a:ext cx="3961221" cy="640080"/>
          </a:xfrm>
          <a:custGeom>
            <a:avLst/>
            <a:gdLst>
              <a:gd name="connsiteX0" fmla="*/ 0 w 2848570"/>
              <a:gd name="connsiteY0" fmla="*/ 0 h 495228"/>
              <a:gd name="connsiteX1" fmla="*/ 2848570 w 2848570"/>
              <a:gd name="connsiteY1" fmla="*/ 0 h 495228"/>
              <a:gd name="connsiteX2" fmla="*/ 2848570 w 2848570"/>
              <a:gd name="connsiteY2" fmla="*/ 495228 h 495228"/>
              <a:gd name="connsiteX3" fmla="*/ 0 w 2848570"/>
              <a:gd name="connsiteY3" fmla="*/ 495228 h 495228"/>
              <a:gd name="connsiteX4" fmla="*/ 0 w 2848570"/>
              <a:gd name="connsiteY4" fmla="*/ 0 h 49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495228">
                <a:moveTo>
                  <a:pt x="0" y="0"/>
                </a:moveTo>
                <a:lnTo>
                  <a:pt x="2848570" y="0"/>
                </a:lnTo>
                <a:lnTo>
                  <a:pt x="2848570" y="495228"/>
                </a:lnTo>
                <a:lnTo>
                  <a:pt x="0" y="495228"/>
                </a:lnTo>
                <a:lnTo>
                  <a:pt x="0" y="0"/>
                </a:lnTo>
                <a:close/>
              </a:path>
            </a:pathLst>
          </a:custGeom>
          <a:solidFill>
            <a:srgbClr val="447E59"/>
          </a:solidFill>
          <a:ln w="25400">
            <a:solidFill>
              <a:schemeClr val="tx2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Control rods</a:t>
            </a:r>
          </a:p>
        </p:txBody>
      </p:sp>
      <p:sp>
        <p:nvSpPr>
          <p:cNvPr id="10" name="Freeform 9"/>
          <p:cNvSpPr/>
          <p:nvPr/>
        </p:nvSpPr>
        <p:spPr>
          <a:xfrm>
            <a:off x="600388" y="2045831"/>
            <a:ext cx="3961221" cy="3793566"/>
          </a:xfrm>
          <a:custGeom>
            <a:avLst/>
            <a:gdLst>
              <a:gd name="connsiteX0" fmla="*/ 0 w 2848570"/>
              <a:gd name="connsiteY0" fmla="*/ 0 h 3535560"/>
              <a:gd name="connsiteX1" fmla="*/ 2848570 w 2848570"/>
              <a:gd name="connsiteY1" fmla="*/ 0 h 3535560"/>
              <a:gd name="connsiteX2" fmla="*/ 2848570 w 2848570"/>
              <a:gd name="connsiteY2" fmla="*/ 3535560 h 3535560"/>
              <a:gd name="connsiteX3" fmla="*/ 0 w 2848570"/>
              <a:gd name="connsiteY3" fmla="*/ 3535560 h 3535560"/>
              <a:gd name="connsiteX4" fmla="*/ 0 w 2848570"/>
              <a:gd name="connsiteY4" fmla="*/ 0 h 35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3535560">
                <a:moveTo>
                  <a:pt x="0" y="0"/>
                </a:moveTo>
                <a:lnTo>
                  <a:pt x="2848570" y="0"/>
                </a:lnTo>
                <a:lnTo>
                  <a:pt x="2848570" y="3535560"/>
                </a:lnTo>
                <a:lnTo>
                  <a:pt x="0" y="3535560"/>
                </a:lnTo>
                <a:lnTo>
                  <a:pt x="0" y="0"/>
                </a:lnTo>
                <a:close/>
              </a:path>
            </a:pathLst>
          </a:cu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137160" rIns="99568" bIns="112014" numCol="1" spcCol="1270" anchor="t" anchorCtr="0">
            <a:noAutofit/>
          </a:bodyPr>
          <a:lstStyle/>
          <a:p>
            <a:pPr marL="228600" lvl="1" indent="-228600" defTabSz="6223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08320" y="1501218"/>
            <a:ext cx="5362763" cy="640080"/>
          </a:xfrm>
          <a:custGeom>
            <a:avLst/>
            <a:gdLst>
              <a:gd name="connsiteX0" fmla="*/ 0 w 2848570"/>
              <a:gd name="connsiteY0" fmla="*/ 0 h 495228"/>
              <a:gd name="connsiteX1" fmla="*/ 2848570 w 2848570"/>
              <a:gd name="connsiteY1" fmla="*/ 0 h 495228"/>
              <a:gd name="connsiteX2" fmla="*/ 2848570 w 2848570"/>
              <a:gd name="connsiteY2" fmla="*/ 495228 h 495228"/>
              <a:gd name="connsiteX3" fmla="*/ 0 w 2848570"/>
              <a:gd name="connsiteY3" fmla="*/ 495228 h 495228"/>
              <a:gd name="connsiteX4" fmla="*/ 0 w 2848570"/>
              <a:gd name="connsiteY4" fmla="*/ 0 h 49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495228">
                <a:moveTo>
                  <a:pt x="0" y="0"/>
                </a:moveTo>
                <a:lnTo>
                  <a:pt x="2848570" y="0"/>
                </a:lnTo>
                <a:lnTo>
                  <a:pt x="2848570" y="495228"/>
                </a:lnTo>
                <a:lnTo>
                  <a:pt x="0" y="495228"/>
                </a:lnTo>
                <a:lnTo>
                  <a:pt x="0" y="0"/>
                </a:lnTo>
                <a:close/>
              </a:path>
            </a:pathLst>
          </a:custGeom>
          <a:solidFill>
            <a:srgbClr val="447E59"/>
          </a:solidFill>
          <a:ln w="25400">
            <a:solidFill>
              <a:schemeClr val="tx2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High power ~ GeV proton accelerator</a:t>
            </a:r>
          </a:p>
        </p:txBody>
      </p:sp>
      <p:sp>
        <p:nvSpPr>
          <p:cNvPr id="12" name="Freeform 11"/>
          <p:cNvSpPr/>
          <p:nvPr/>
        </p:nvSpPr>
        <p:spPr>
          <a:xfrm>
            <a:off x="6508320" y="2145291"/>
            <a:ext cx="5362764" cy="3793566"/>
          </a:xfrm>
          <a:custGeom>
            <a:avLst/>
            <a:gdLst>
              <a:gd name="connsiteX0" fmla="*/ 0 w 2848570"/>
              <a:gd name="connsiteY0" fmla="*/ 0 h 3535560"/>
              <a:gd name="connsiteX1" fmla="*/ 2848570 w 2848570"/>
              <a:gd name="connsiteY1" fmla="*/ 0 h 3535560"/>
              <a:gd name="connsiteX2" fmla="*/ 2848570 w 2848570"/>
              <a:gd name="connsiteY2" fmla="*/ 3535560 h 3535560"/>
              <a:gd name="connsiteX3" fmla="*/ 0 w 2848570"/>
              <a:gd name="connsiteY3" fmla="*/ 3535560 h 3535560"/>
              <a:gd name="connsiteX4" fmla="*/ 0 w 2848570"/>
              <a:gd name="connsiteY4" fmla="*/ 0 h 35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3535560">
                <a:moveTo>
                  <a:pt x="0" y="0"/>
                </a:moveTo>
                <a:lnTo>
                  <a:pt x="2848570" y="0"/>
                </a:lnTo>
                <a:lnTo>
                  <a:pt x="2848570" y="3535560"/>
                </a:lnTo>
                <a:lnTo>
                  <a:pt x="0" y="3535560"/>
                </a:lnTo>
                <a:lnTo>
                  <a:pt x="0" y="0"/>
                </a:lnTo>
                <a:close/>
              </a:path>
            </a:pathLst>
          </a:cu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137160" rIns="99568" bIns="112014" numCol="1" spcCol="1270" anchor="t" anchorCtr="0">
            <a:noAutofit/>
          </a:bodyPr>
          <a:lstStyle/>
          <a:p>
            <a:pPr marL="228600" lvl="1" indent="-228600" defTabSz="6223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har char="•"/>
            </a:pPr>
            <a:endParaRPr lang="en-US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9518ED-AAC1-4D5C-A04C-6E05B113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867930"/>
          </a:xfrm>
        </p:spPr>
        <p:txBody>
          <a:bodyPr/>
          <a:lstStyle/>
          <a:p>
            <a:r>
              <a:rPr lang="en-US" sz="2800" dirty="0"/>
              <a:t>ADS challenge: convince folks (including ourselves) that it’s a good idea to replace:</a:t>
            </a:r>
          </a:p>
        </p:txBody>
      </p:sp>
      <p:sp>
        <p:nvSpPr>
          <p:cNvPr id="13" name="Rectangle 256">
            <a:extLst>
              <a:ext uri="{FF2B5EF4-FFF2-40B4-BE49-F238E27FC236}">
                <a16:creationId xmlns:a16="http://schemas.microsoft.com/office/drawing/2014/main" id="{134E7F7B-0E4C-44DC-9ABF-0A57641A2088}"/>
              </a:ext>
            </a:extLst>
          </p:cNvPr>
          <p:cNvSpPr txBox="1">
            <a:spLocks noChangeArrowheads="1"/>
          </p:cNvSpPr>
          <p:nvPr/>
        </p:nvSpPr>
        <p:spPr>
          <a:xfrm>
            <a:off x="6613743" y="6583680"/>
            <a:ext cx="525734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3.3 Provide Effective and Efficient Communications and Responsiveness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B06FE-C9D9-1A47-BE94-4D2BF462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40" y="2246111"/>
            <a:ext cx="2628696" cy="1624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341D6D-5868-A940-9D91-96E2CAAA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00" y="4276027"/>
            <a:ext cx="2727175" cy="1968909"/>
          </a:xfrm>
          <a:prstGeom prst="rect">
            <a:avLst/>
          </a:prstGeom>
        </p:spPr>
      </p:pic>
      <p:pic>
        <p:nvPicPr>
          <p:cNvPr id="17" name="Picture 2" descr="Cryomodules in the SNS Superconducting Linac | Spallation Ne… | Flickr">
            <a:extLst>
              <a:ext uri="{FF2B5EF4-FFF2-40B4-BE49-F238E27FC236}">
                <a16:creationId xmlns:a16="http://schemas.microsoft.com/office/drawing/2014/main" id="{303E3C60-7754-FB4C-A76F-4BD1B76E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5" y="2483919"/>
            <a:ext cx="4800600" cy="32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0B69BD-CA90-F447-8D21-8212F34052F6}"/>
              </a:ext>
            </a:extLst>
          </p:cNvPr>
          <p:cNvGrpSpPr/>
          <p:nvPr/>
        </p:nvGrpSpPr>
        <p:grpSpPr>
          <a:xfrm>
            <a:off x="4741570" y="3672450"/>
            <a:ext cx="1510293" cy="341632"/>
            <a:chOff x="4741570" y="3672450"/>
            <a:chExt cx="1510293" cy="3416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8C9C58-048F-0E49-BC56-B07A2DC08740}"/>
                </a:ext>
              </a:extLst>
            </p:cNvPr>
            <p:cNvSpPr txBox="1"/>
            <p:nvPr/>
          </p:nvSpPr>
          <p:spPr>
            <a:xfrm>
              <a:off x="4741570" y="3672450"/>
              <a:ext cx="151029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With 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0ACD9D7-C266-6840-B363-DFEBDDA476AF}"/>
                </a:ext>
              </a:extLst>
            </p:cNvPr>
            <p:cNvCxnSpPr/>
            <p:nvPr/>
          </p:nvCxnSpPr>
          <p:spPr>
            <a:xfrm>
              <a:off x="5496716" y="3843266"/>
              <a:ext cx="599284" cy="0"/>
            </a:xfrm>
            <a:prstGeom prst="straightConnector1">
              <a:avLst/>
            </a:prstGeom>
            <a:ln w="44450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85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CA76-4C25-8F4B-9BE1-9A2A5B31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C949-6EA9-704B-93EF-E69BCCED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84812"/>
            <a:ext cx="5398077" cy="2677537"/>
          </a:xfrm>
        </p:spPr>
        <p:txBody>
          <a:bodyPr/>
          <a:lstStyle/>
          <a:p>
            <a:r>
              <a:rPr lang="en-US" sz="2000" dirty="0"/>
              <a:t>MYRRHA project in Belgium</a:t>
            </a:r>
          </a:p>
          <a:p>
            <a:pPr lvl="1"/>
            <a:r>
              <a:rPr lang="en-US" sz="1600" dirty="0"/>
              <a:t>Demonstration project (600 MeV p </a:t>
            </a:r>
            <a:r>
              <a:rPr lang="en-US" sz="1600" dirty="0" err="1"/>
              <a:t>linac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err="1"/>
              <a:t>myrrha.be</a:t>
            </a:r>
            <a:r>
              <a:rPr lang="en-US" sz="1600" dirty="0"/>
              <a:t>/</a:t>
            </a:r>
            <a:r>
              <a:rPr lang="en-US" sz="1600" dirty="0" err="1"/>
              <a:t>myrrha</a:t>
            </a:r>
            <a:r>
              <a:rPr lang="en-US" sz="1600" dirty="0"/>
              <a:t>-project/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J-PARC transmutation experimental facility</a:t>
            </a:r>
          </a:p>
          <a:p>
            <a:pPr lvl="1"/>
            <a:r>
              <a:rPr lang="en-US" sz="1600" dirty="0"/>
              <a:t>10 W irradiation facility,  200 kW systems test facility</a:t>
            </a:r>
          </a:p>
          <a:p>
            <a:pPr lvl="1"/>
            <a:r>
              <a:rPr lang="en-US" sz="1600" dirty="0">
                <a:hlinkClick r:id="rId2"/>
              </a:rPr>
              <a:t>https://j-parc.jp/Transmutation/en/index.html</a:t>
            </a:r>
            <a:r>
              <a:rPr lang="en-US" sz="16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800" dirty="0"/>
              <a:t>China ADS (ADANES) </a:t>
            </a:r>
            <a:r>
              <a:rPr lang="en-US" sz="1800" dirty="0">
                <a:hlinkClick r:id="rId3"/>
              </a:rPr>
              <a:t>http://english.imp.cas.cn/Work2017/CI2017/</a:t>
            </a:r>
            <a:r>
              <a:rPr lang="en-US" sz="1800" dirty="0"/>
              <a:t> </a:t>
            </a:r>
          </a:p>
          <a:p>
            <a:pPr lvl="1"/>
            <a:r>
              <a:rPr lang="en-US" sz="1600" dirty="0"/>
              <a:t>20 year plan to </a:t>
            </a:r>
            <a:r>
              <a:rPr lang="en-US" sz="1600" dirty="0" err="1"/>
              <a:t>commmercialization</a:t>
            </a: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MYRRHA20">
            <a:extLst>
              <a:ext uri="{FF2B5EF4-FFF2-40B4-BE49-F238E27FC236}">
                <a16:creationId xmlns:a16="http://schemas.microsoft.com/office/drawing/2014/main" id="{C809C2E0-0073-C641-9510-A9C6F70D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1" y="544068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f0">
            <a:extLst>
              <a:ext uri="{FF2B5EF4-FFF2-40B4-BE49-F238E27FC236}">
                <a16:creationId xmlns:a16="http://schemas.microsoft.com/office/drawing/2014/main" id="{35B37E6A-FF02-C94C-9F73-E215F070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87" y="3564081"/>
            <a:ext cx="4418223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FC0B7-591D-D14A-BE42-ABE08BC372AE}"/>
              </a:ext>
            </a:extLst>
          </p:cNvPr>
          <p:cNvSpPr txBox="1"/>
          <p:nvPr/>
        </p:nvSpPr>
        <p:spPr>
          <a:xfrm>
            <a:off x="9160092" y="2306782"/>
            <a:ext cx="16568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MYRRHA</a:t>
            </a:r>
          </a:p>
        </p:txBody>
      </p:sp>
    </p:spTree>
    <p:extLst>
      <p:ext uri="{BB962C8B-B14F-4D97-AF65-F5344CB8AC3E}">
        <p14:creationId xmlns:p14="http://schemas.microsoft.com/office/powerpoint/2010/main" val="17517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22D9-D967-E146-A18F-AA43B470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/>
          <a:p>
            <a:r>
              <a:rPr lang="en-US" sz="2800" dirty="0"/>
              <a:t>Need a clear / natural advantage for 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596F-EE4B-A840-98B8-DA5D8D24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2608"/>
            <a:ext cx="5412418" cy="5169613"/>
          </a:xfrm>
        </p:spPr>
        <p:txBody>
          <a:bodyPr/>
          <a:lstStyle/>
          <a:p>
            <a:r>
              <a:rPr lang="en-US" sz="2000" dirty="0"/>
              <a:t>Long lived minor actinide (MA) nuclear waste transmutation requires fast neutrons </a:t>
            </a:r>
          </a:p>
          <a:p>
            <a:pPr lvl="1"/>
            <a:r>
              <a:rPr lang="en-US" sz="1800" dirty="0"/>
              <a:t>Cross section advantage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Fast reactors have more control challenges than ”thermal neutron” reactors</a:t>
            </a:r>
          </a:p>
          <a:p>
            <a:pPr lvl="1"/>
            <a:r>
              <a:rPr lang="en-US" sz="1600" dirty="0"/>
              <a:t>Fewer delayed neutrons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C894C-B640-0E49-8DD1-FAF64795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04" y="1465118"/>
            <a:ext cx="5202680" cy="33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F958-EF79-B44B-A0EB-E747EE2F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867930"/>
          </a:xfrm>
        </p:spPr>
        <p:txBody>
          <a:bodyPr/>
          <a:lstStyle/>
          <a:p>
            <a:r>
              <a:rPr lang="en-US" sz="2800" dirty="0"/>
              <a:t>ADS economic / operational reliability issues are always a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C988-BA8F-7A4D-ABF5-E48F0B6C9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911926"/>
            <a:ext cx="11430000" cy="4390295"/>
          </a:xfrm>
        </p:spPr>
        <p:txBody>
          <a:bodyPr/>
          <a:lstStyle/>
          <a:p>
            <a:r>
              <a:rPr lang="en-US" sz="2400" dirty="0"/>
              <a:t>Minor actinide burning (not selling power) application may help</a:t>
            </a:r>
          </a:p>
          <a:p>
            <a:pPr lvl="1"/>
            <a:r>
              <a:rPr lang="en-US" sz="2000" dirty="0"/>
              <a:t>Long-term nuclear waste disposal keeps not happening</a:t>
            </a:r>
          </a:p>
          <a:p>
            <a:pPr lvl="1"/>
            <a:r>
              <a:rPr lang="en-US" sz="2000" dirty="0"/>
              <a:t>There are pots of $$ collected for this purpose</a:t>
            </a:r>
          </a:p>
          <a:p>
            <a:endParaRPr lang="en-US" sz="2400" dirty="0"/>
          </a:p>
          <a:p>
            <a:r>
              <a:rPr lang="en-US" sz="2400" dirty="0"/>
              <a:t>Molten salt reactor technology reduces sensitivity to accelerator trips </a:t>
            </a:r>
          </a:p>
          <a:p>
            <a:pPr lvl="1"/>
            <a:r>
              <a:rPr lang="en-US" sz="2000" dirty="0"/>
              <a:t>ORNL has history here</a:t>
            </a:r>
          </a:p>
          <a:p>
            <a:pPr lvl="1"/>
            <a:r>
              <a:rPr lang="en-US" sz="2000" dirty="0"/>
              <a:t>Getting attention recently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97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DFE4-D19C-984A-B2A8-B2DB2D5E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/ why ADS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F7D3-17E9-C346-999D-64CD3C93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55" y="1228606"/>
            <a:ext cx="11430000" cy="3634339"/>
          </a:xfrm>
        </p:spPr>
        <p:txBody>
          <a:bodyPr/>
          <a:lstStyle/>
          <a:p>
            <a:r>
              <a:rPr lang="en-US" sz="2400" dirty="0"/>
              <a:t>High power p beam (&gt; 1MW) superconducting RF </a:t>
            </a:r>
            <a:r>
              <a:rPr lang="en-US" sz="2400" dirty="0" err="1"/>
              <a:t>linac</a:t>
            </a:r>
            <a:r>
              <a:rPr lang="en-US" sz="2400" dirty="0"/>
              <a:t> (~1 GeV) is demonstrated</a:t>
            </a:r>
          </a:p>
          <a:p>
            <a:pPr lvl="1"/>
            <a:r>
              <a:rPr lang="en-US" sz="2000" dirty="0"/>
              <a:t>Somewhat attractive path to higher availability</a:t>
            </a:r>
          </a:p>
          <a:p>
            <a:pPr lvl="1"/>
            <a:r>
              <a:rPr lang="en-US" sz="2000" dirty="0"/>
              <a:t>Multi-MW p beam operation is less daunting</a:t>
            </a:r>
          </a:p>
          <a:p>
            <a:pPr lvl="1"/>
            <a:endParaRPr lang="en-US" sz="2000" dirty="0"/>
          </a:p>
          <a:p>
            <a:r>
              <a:rPr lang="en-US" sz="2400" dirty="0"/>
              <a:t>Public resistance to nuclear power seems to be wanning</a:t>
            </a:r>
          </a:p>
          <a:p>
            <a:pPr lvl="1"/>
            <a:r>
              <a:rPr lang="en-US" sz="2000" dirty="0"/>
              <a:t>Not a carbon emitter</a:t>
            </a:r>
          </a:p>
          <a:p>
            <a:endParaRPr lang="en-US" sz="2400" dirty="0"/>
          </a:p>
          <a:p>
            <a:r>
              <a:rPr lang="en-US" sz="2400" dirty="0"/>
              <a:t>Long term spent fuel disposal keeps not happening</a:t>
            </a:r>
          </a:p>
          <a:p>
            <a:pPr lvl="1"/>
            <a:r>
              <a:rPr lang="en-US" sz="2000" dirty="0"/>
              <a:t>Another 2 decades have slipped by with no substantial progress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16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59E23-9E4F-E741-A5E4-162C97B1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42" y="137088"/>
            <a:ext cx="4991128" cy="6165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29867-751A-2247-B33C-B4A77550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short term?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7F2A-C8CA-B442-BF8A-0A074778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92382"/>
            <a:ext cx="6004700" cy="4909840"/>
          </a:xfrm>
        </p:spPr>
        <p:txBody>
          <a:bodyPr/>
          <a:lstStyle/>
          <a:p>
            <a:r>
              <a:rPr lang="en-US" sz="2000" dirty="0"/>
              <a:t>Can we put together a quick setup for cross section analysis?</a:t>
            </a:r>
          </a:p>
          <a:p>
            <a:pPr lvl="1"/>
            <a:r>
              <a:rPr lang="en-US" sz="1600" dirty="0"/>
              <a:t>E.g. in </a:t>
            </a:r>
            <a:r>
              <a:rPr lang="en-US" sz="1600" dirty="0" err="1"/>
              <a:t>linac</a:t>
            </a:r>
            <a:r>
              <a:rPr lang="en-US" sz="1600" dirty="0"/>
              <a:t> dump section?</a:t>
            </a:r>
          </a:p>
          <a:p>
            <a:endParaRPr lang="en-US" sz="2000" dirty="0"/>
          </a:p>
          <a:p>
            <a:r>
              <a:rPr lang="en-US" sz="2000" dirty="0"/>
              <a:t>Use PD $$ to study?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010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4BEC-C45C-4545-8117-74C3B850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A914-F3B3-4F44-BE39-AE6A89B8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3793"/>
            <a:ext cx="11430000" cy="5355074"/>
          </a:xfrm>
        </p:spPr>
        <p:txBody>
          <a:bodyPr/>
          <a:lstStyle/>
          <a:p>
            <a:r>
              <a:rPr lang="en-US" sz="2400" dirty="0"/>
              <a:t>Need a (potential) funding stream</a:t>
            </a:r>
          </a:p>
          <a:p>
            <a:pPr lvl="1"/>
            <a:r>
              <a:rPr lang="en-US" sz="2000" dirty="0"/>
              <a:t>Will be necessary as part of LDRD proposal</a:t>
            </a:r>
          </a:p>
          <a:p>
            <a:pPr lvl="1"/>
            <a:endParaRPr lang="en-US" sz="2000" dirty="0"/>
          </a:p>
          <a:p>
            <a:r>
              <a:rPr lang="en-US" sz="2400" dirty="0"/>
              <a:t>Monitor funding opportunity announcements</a:t>
            </a:r>
          </a:p>
          <a:p>
            <a:pPr lvl="1"/>
            <a:r>
              <a:rPr lang="en-US" sz="2000" dirty="0"/>
              <a:t>NE</a:t>
            </a:r>
          </a:p>
          <a:p>
            <a:pPr lvl="1"/>
            <a:r>
              <a:rPr lang="en-US" sz="2000" dirty="0"/>
              <a:t>DARPA</a:t>
            </a:r>
          </a:p>
          <a:p>
            <a:pPr lvl="1"/>
            <a:endParaRPr lang="en-US" sz="2000" dirty="0"/>
          </a:p>
          <a:p>
            <a:r>
              <a:rPr lang="en-US" sz="2400" dirty="0"/>
              <a:t>Can we influence FOAs?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15638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Macintosh PowerPoint</Application>
  <PresentationFormat>Widescreen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Narrow</vt:lpstr>
      <vt:lpstr>Century Gothic</vt:lpstr>
      <vt:lpstr>ORNL</vt:lpstr>
      <vt:lpstr>PowerPoint Presentation</vt:lpstr>
      <vt:lpstr>ADS: brief history</vt:lpstr>
      <vt:lpstr>ADS challenge: convince folks (including ourselves) that it’s a good idea to replace:</vt:lpstr>
      <vt:lpstr>Ongoing efforts</vt:lpstr>
      <vt:lpstr>Need a clear / natural advantage for ADS </vt:lpstr>
      <vt:lpstr>ADS economic / operational reliability issues are always a concern</vt:lpstr>
      <vt:lpstr>What is new / why ADS now?</vt:lpstr>
      <vt:lpstr>What can we do short term?</vt:lpstr>
      <vt:lpstr>Longer term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2021-07-07T20:08:10Z</cp:lastPrinted>
  <dcterms:created xsi:type="dcterms:W3CDTF">2018-07-12T19:30:01Z</dcterms:created>
  <dcterms:modified xsi:type="dcterms:W3CDTF">2021-09-23T18:11:40Z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