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19" r:id="rId5"/>
    <p:sldId id="365" r:id="rId6"/>
    <p:sldId id="366" r:id="rId7"/>
    <p:sldId id="367" r:id="rId8"/>
    <p:sldId id="368" r:id="rId9"/>
    <p:sldId id="385" r:id="rId10"/>
    <p:sldId id="381" r:id="rId11"/>
    <p:sldId id="383" r:id="rId12"/>
    <p:sldId id="396" r:id="rId13"/>
    <p:sldId id="384" r:id="rId14"/>
    <p:sldId id="391" r:id="rId15"/>
    <p:sldId id="388" r:id="rId16"/>
    <p:sldId id="261" r:id="rId17"/>
    <p:sldId id="394" r:id="rId18"/>
    <p:sldId id="329" r:id="rId19"/>
    <p:sldId id="272" r:id="rId20"/>
    <p:sldId id="369" r:id="rId21"/>
    <p:sldId id="398" r:id="rId22"/>
    <p:sldId id="399" r:id="rId23"/>
    <p:sldId id="378" r:id="rId2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808184"/>
    <a:srgbClr val="9A9B9D"/>
    <a:srgbClr val="AEB0AF"/>
    <a:srgbClr val="CEC7C1"/>
    <a:srgbClr val="8C8D90"/>
    <a:srgbClr val="D25350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3465" autoAdjust="0"/>
  </p:normalViewPr>
  <p:slideViewPr>
    <p:cSldViewPr snapToGrid="0" showGuides="1">
      <p:cViewPr varScale="1">
        <p:scale>
          <a:sx n="109" d="100"/>
          <a:sy n="109" d="100"/>
        </p:scale>
        <p:origin x="30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4524" y="150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minutes included Q&amp;A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69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Cars have become rolling computer platforms. Self driving technologies are rapidly advancing. Automakers will need test data.</a:t>
            </a:r>
          </a:p>
          <a:p>
            <a:r>
              <a:rPr lang="en-US" dirty="0"/>
              <a:t>A similar story for drones – military or commercial. The FAA is trying to figure out the latter.</a:t>
            </a:r>
          </a:p>
          <a:p>
            <a:r>
              <a:rPr lang="en-US" dirty="0"/>
              <a:t>I’ve started dialogue with NASA (Goddard) and the MDA ( Huntsville AL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40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muSR has a well-established history, producing high-impact science in areas that ORNL already specializes in, particularly with neutrons and materials science.</a:t>
            </a:r>
          </a:p>
          <a:p>
            <a:r>
              <a:rPr lang="en-US" dirty="0"/>
              <a:t>SEEMS will have the potential for new capabilities, meaning we can open up new areas of science.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0E937-D818-4B65-BAE8-9379FB2482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51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SEEMS has its own, dedicated tungsten target. Helium gas cooled</a:t>
            </a:r>
          </a:p>
          <a:p>
            <a:r>
              <a:rPr lang="en-US" dirty="0"/>
              <a:t>Laser stripping was successfully tested with the required time structure: </a:t>
            </a:r>
          </a:p>
          <a:p>
            <a:r>
              <a:rPr lang="en-US" dirty="0"/>
              <a:t>30 ns pulses at 50 kHz</a:t>
            </a:r>
          </a:p>
          <a:p>
            <a:r>
              <a:rPr lang="en-US" dirty="0"/>
              <a:t>Needed intensity improvements not especially difficult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966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SEEMS facility would be placed on the opposite side of the accumulator ring from the target building.  </a:t>
            </a:r>
          </a:p>
          <a:p>
            <a:r>
              <a:rPr lang="en-US" dirty="0"/>
              <a:t>All services required at available at the SNS site, and the extra beam line is minimal.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0E937-D818-4B65-BAE8-9379FB2482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9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Possibly changing from an accelerator to a nuclear facility --- an expensive burden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54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RID – reconfiguration needed. Risk to operations</a:t>
            </a:r>
          </a:p>
          <a:p>
            <a:r>
              <a:rPr lang="en-US" dirty="0"/>
              <a:t>MD, LD – don’t know. Expect capabilities would be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70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graphic is idealized is several respects: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This would be at the end of the accelerating cavities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micro pulses are Gaussian and not square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point of extraction in the HEBT for SEEMS, there will be some lengthening of the micro pulse length (maybe a bit more than 2.5 ns).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7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SNS/ORNL bring to the ADS development needs table?</a:t>
            </a:r>
          </a:p>
          <a:p>
            <a:pPr lvl="1"/>
            <a:r>
              <a:rPr lang="en-US" dirty="0"/>
              <a:t>Staff expertise and experience (engineering and physics of high-power targets, liquid metal targets, material science, </a:t>
            </a:r>
          </a:p>
          <a:p>
            <a:pPr lvl="1"/>
            <a:r>
              <a:rPr lang="en-US" dirty="0"/>
              <a:t>A pulsed H</a:t>
            </a:r>
            <a:r>
              <a:rPr lang="en-US" baseline="30000" dirty="0"/>
              <a:t>-</a:t>
            </a:r>
            <a:r>
              <a:rPr lang="en-US" dirty="0"/>
              <a:t> accelerator with plenty capacity beyond serving the FTS and 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16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Large room with useful test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Run as a user program with supportive staff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Accommodated complex experiments, safety challenges were managed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Max beam intensity eq. ca. 2.5 MW 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We consistently got lots of beam – always got things done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If you want more fluence or higher rep rates – start getting into remote handling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28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beam spot ~ 1mm</a:t>
            </a:r>
          </a:p>
          <a:p>
            <a:r>
              <a:rPr lang="en-US" dirty="0"/>
              <a:t>Supports CERN programs and outside users </a:t>
            </a:r>
          </a:p>
          <a:p>
            <a:r>
              <a:rPr lang="en-US" dirty="0"/>
              <a:t>Run time availability is not huge, but sufficient for current demands </a:t>
            </a:r>
          </a:p>
          <a:p>
            <a:r>
              <a:rPr lang="en-US" dirty="0"/>
              <a:t>I’m the chair of the HRM Scientific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6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SEEMS is not a test station. It is a dual mission user facility.</a:t>
            </a:r>
          </a:p>
          <a:p>
            <a:r>
              <a:rPr lang="en-US" dirty="0"/>
              <a:t>Adding a test station may be possible … it depends</a:t>
            </a:r>
          </a:p>
          <a:p>
            <a:r>
              <a:rPr lang="en-US" dirty="0"/>
              <a:t>The beam diversion for SEEMS is such that the impact to FTS and STS operations is insignificant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240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other categories of radiation effects on electronics – it’s diverse.</a:t>
            </a:r>
          </a:p>
          <a:p>
            <a:r>
              <a:rPr lang="en-US" dirty="0"/>
              <a:t>ORNL is well positioned to provide high-energy and thermal neutron beams, proton beams, and heavy ions to serve national testing needs</a:t>
            </a:r>
          </a:p>
          <a:p>
            <a:r>
              <a:rPr lang="en-US" dirty="0"/>
              <a:t>This is done at BNL, ISIS, CERN, CSNS, MSU, TAMU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4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Muons also of interest for electronics radiation effects testing, HEP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3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addressing one sector within radiation effects on microelectronics.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testing – this means actively collecting information while devices or systems are being irradiated.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testing is not about accumulated dose effects.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Accumulated dose is a key parameter in other rad effects applications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50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SEEMS is not so large as the neutron scattering science target stations, but it is substantial, with a large target monolith and substantially shielded test areas.</a:t>
            </a:r>
          </a:p>
          <a:p>
            <a:r>
              <a:rPr lang="en-US" dirty="0"/>
              <a:t>Direct proton irradiation is possible by several methods. A leading choice is in the space between the neutron test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D0E937-D818-4B65-BAE8-9379FB2482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371600"/>
            <a:ext cx="11430000" cy="4572000"/>
          </a:xfrm>
        </p:spPr>
        <p:txBody>
          <a:bodyPr/>
          <a:lstStyle>
            <a:lvl1pPr marL="28892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A1AE5-746F-4057-86D7-F0AA4F73942C}"/>
              </a:ext>
            </a:extLst>
          </p:cNvPr>
          <p:cNvSpPr txBox="1"/>
          <p:nvPr userDrawn="1"/>
        </p:nvSpPr>
        <p:spPr>
          <a:xfrm>
            <a:off x="9966960" y="6400800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ADS Workshop</a:t>
            </a: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24, 2021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F3EBC-9FD3-40CB-8B67-DFDDC76AC0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def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1D149D-A088-4BB4-817F-96DE585504EC}"/>
              </a:ext>
            </a:extLst>
          </p:cNvPr>
          <p:cNvSpPr txBox="1"/>
          <p:nvPr userDrawn="1"/>
        </p:nvSpPr>
        <p:spPr>
          <a:xfrm>
            <a:off x="9966960" y="6400800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ADS Workshop</a:t>
            </a: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September 24, 2021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BAFC3-528D-4641-8834-3805EF0C7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ghi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371599"/>
            <a:ext cx="1141946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6492240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b="1" smtClean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20E19-8932-43D2-8486-22CBE0B2C373}"/>
              </a:ext>
            </a:extLst>
          </p:cNvPr>
          <p:cNvSpPr txBox="1"/>
          <p:nvPr userDrawn="1"/>
        </p:nvSpPr>
        <p:spPr>
          <a:xfrm>
            <a:off x="9966960" y="6400800"/>
            <a:ext cx="203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Riemer – SEEMS</a:t>
            </a:r>
          </a:p>
          <a:p>
            <a:pPr algn="l"/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ICANS XXIII, Oct. 14-18, 2019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82D77D-DA0E-420B-8104-F21DD33B2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7840" y="6400800"/>
            <a:ext cx="109728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/>
              <a:t>abc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36" r:id="rId3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059" y="3020220"/>
            <a:ext cx="5693665" cy="75590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Bernie Riemer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72314AD-83B8-6E4A-B9A7-E11C3868B27F}"/>
              </a:ext>
            </a:extLst>
          </p:cNvPr>
          <p:cNvSpPr txBox="1">
            <a:spLocks/>
          </p:cNvSpPr>
          <p:nvPr/>
        </p:nvSpPr>
        <p:spPr bwMode="auto">
          <a:xfrm>
            <a:off x="340594" y="4095023"/>
            <a:ext cx="5702131" cy="10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b="1" dirty="0">
              <a:latin typeface="Arial Narrow" panose="020B060602020203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sz="1400" b="1" dirty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Accelerator Driven Systems Workshop</a:t>
            </a:r>
            <a:endParaRPr lang="en-US" sz="14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ORNL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en-US" sz="1400" dirty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September  24, 2021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F42CF9-0429-4A09-BCDF-CF9E3487102D}"/>
              </a:ext>
            </a:extLst>
          </p:cNvPr>
          <p:cNvGrpSpPr/>
          <p:nvPr/>
        </p:nvGrpSpPr>
        <p:grpSpPr>
          <a:xfrm>
            <a:off x="6664003" y="1467358"/>
            <a:ext cx="3240473" cy="3273716"/>
            <a:chOff x="6945943" y="1033555"/>
            <a:chExt cx="3750440" cy="37995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4A4EB3-0E48-456A-BC84-EC0BC3DC6208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2" t="528" r="33679" b="7508"/>
            <a:stretch/>
          </p:blipFill>
          <p:spPr bwMode="auto">
            <a:xfrm>
              <a:off x="6945943" y="1033555"/>
              <a:ext cx="2382192" cy="2382192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B269DE-4986-46AB-B747-CCA1CE35B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95" t="-312" r="11884" b="9963"/>
            <a:stretch/>
          </p:blipFill>
          <p:spPr>
            <a:xfrm>
              <a:off x="8628438" y="1658698"/>
              <a:ext cx="2067945" cy="2067945"/>
            </a:xfrm>
            <a:prstGeom prst="ellipse">
              <a:avLst/>
            </a:prstGeom>
            <a:noFill/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A3A831-DC07-4E67-B120-C5F7EA1E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/>
          </p:blipFill>
          <p:spPr>
            <a:xfrm>
              <a:off x="7878631" y="2998273"/>
              <a:ext cx="1834794" cy="1834794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6200">
              <a:solidFill>
                <a:schemeClr val="bg2">
                  <a:lumMod val="95000"/>
                  <a:alpha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589B06-3CAE-4C9F-BA9C-B8C39C4D7B4B}"/>
              </a:ext>
            </a:extLst>
          </p:cNvPr>
          <p:cNvSpPr txBox="1"/>
          <p:nvPr/>
        </p:nvSpPr>
        <p:spPr>
          <a:xfrm>
            <a:off x="428735" y="1327150"/>
            <a:ext cx="465241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Test Stations at the SNS</a:t>
            </a:r>
          </a:p>
        </p:txBody>
      </p:sp>
    </p:spTree>
    <p:extLst>
      <p:ext uri="{BB962C8B-B14F-4D97-AF65-F5344CB8AC3E}">
        <p14:creationId xmlns:p14="http://schemas.microsoft.com/office/powerpoint/2010/main" val="418527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C7B7-4EC9-4DF9-81E4-C0E70054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SEEMS facility layout accommodates large SEE test areas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B3C2-8E8D-499A-8A71-9B7E1CF91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60389"/>
            <a:ext cx="11430000" cy="4572000"/>
          </a:xfrm>
        </p:spPr>
        <p:txBody>
          <a:bodyPr/>
          <a:lstStyle/>
          <a:p>
            <a:r>
              <a:rPr lang="en-US" dirty="0"/>
              <a:t>Device or system test capable</a:t>
            </a:r>
          </a:p>
          <a:p>
            <a:r>
              <a:rPr lang="en-US" dirty="0"/>
              <a:t>Two neutron test cells</a:t>
            </a:r>
          </a:p>
          <a:p>
            <a:r>
              <a:rPr lang="en-US" dirty="0"/>
              <a:t>One proton test cell</a:t>
            </a:r>
          </a:p>
          <a:p>
            <a:r>
              <a:rPr lang="en-US" dirty="0"/>
              <a:t>Four muon beamlines</a:t>
            </a:r>
          </a:p>
        </p:txBody>
      </p:sp>
      <p:pic>
        <p:nvPicPr>
          <p:cNvPr id="4" name="Picture 3" descr="This figure shows The HETS target station layout">
            <a:extLst>
              <a:ext uri="{FF2B5EF4-FFF2-40B4-BE49-F238E27FC236}">
                <a16:creationId xmlns:a16="http://schemas.microsoft.com/office/drawing/2014/main" id="{91BAFAF5-C867-43F6-A697-A64EE79D6DD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9" y="2838185"/>
            <a:ext cx="6736240" cy="2816902"/>
          </a:xfrm>
          <a:prstGeom prst="rect">
            <a:avLst/>
          </a:prstGeom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38A4B-98FD-461E-8106-0C1B0AE45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786" y="2838184"/>
            <a:ext cx="4506490" cy="2816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281A6-B2C1-43F7-AFBB-FBB66FAD7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3396" y="2828245"/>
            <a:ext cx="4427260" cy="281690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E53D10-1D4A-41A8-8D02-FFBA15AD278F}"/>
              </a:ext>
            </a:extLst>
          </p:cNvPr>
          <p:cNvCxnSpPr>
            <a:cxnSpLocks/>
          </p:cNvCxnSpPr>
          <p:nvPr/>
        </p:nvCxnSpPr>
        <p:spPr>
          <a:xfrm flipH="1">
            <a:off x="9589770" y="5597519"/>
            <a:ext cx="577151" cy="352759"/>
          </a:xfrm>
          <a:prstGeom prst="line">
            <a:avLst/>
          </a:prstGeom>
          <a:ln w="28575">
            <a:solidFill>
              <a:srgbClr val="0070C0"/>
            </a:solidFill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A0CC-FA3B-4735-9DCF-C2FBFE635F62}"/>
              </a:ext>
            </a:extLst>
          </p:cNvPr>
          <p:cNvCxnSpPr>
            <a:cxnSpLocks/>
          </p:cNvCxnSpPr>
          <p:nvPr/>
        </p:nvCxnSpPr>
        <p:spPr>
          <a:xfrm>
            <a:off x="8869594" y="5597519"/>
            <a:ext cx="731606" cy="364189"/>
          </a:xfrm>
          <a:prstGeom prst="line">
            <a:avLst/>
          </a:prstGeom>
          <a:ln w="28575">
            <a:solidFill>
              <a:srgbClr val="0070C0"/>
            </a:solidFill>
            <a:miter lim="800000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851C6B6-4747-4E92-85E0-BEE2CF0F21B6}"/>
              </a:ext>
            </a:extLst>
          </p:cNvPr>
          <p:cNvSpPr txBox="1"/>
          <p:nvPr/>
        </p:nvSpPr>
        <p:spPr>
          <a:xfrm>
            <a:off x="8255522" y="5950278"/>
            <a:ext cx="29610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Neutron SEE Testing 1 &amp;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68085A-4226-42DE-954D-64652E4F4BAE}"/>
              </a:ext>
            </a:extLst>
          </p:cNvPr>
          <p:cNvSpPr txBox="1"/>
          <p:nvPr/>
        </p:nvSpPr>
        <p:spPr>
          <a:xfrm>
            <a:off x="7713396" y="2486613"/>
            <a:ext cx="11961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</a:rPr>
              <a:t>µSR 1</a:t>
            </a:r>
            <a:r>
              <a:rPr lang="en-US" dirty="0">
                <a:latin typeface="+mn-lt"/>
              </a:rPr>
              <a:t> &amp;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EC212-13F2-4B88-B714-E51D9493ABB6}"/>
              </a:ext>
            </a:extLst>
          </p:cNvPr>
          <p:cNvSpPr txBox="1"/>
          <p:nvPr/>
        </p:nvSpPr>
        <p:spPr>
          <a:xfrm>
            <a:off x="10275026" y="2492065"/>
            <a:ext cx="11961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</a:rPr>
              <a:t>µSR 3</a:t>
            </a:r>
            <a:r>
              <a:rPr lang="en-US" dirty="0">
                <a:latin typeface="+mn-lt"/>
              </a:rPr>
              <a:t> &amp; 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7D51C3-E61E-41D4-A689-DCD218F57361}"/>
              </a:ext>
            </a:extLst>
          </p:cNvPr>
          <p:cNvCxnSpPr>
            <a:cxnSpLocks/>
          </p:cNvCxnSpPr>
          <p:nvPr/>
        </p:nvCxnSpPr>
        <p:spPr>
          <a:xfrm>
            <a:off x="8059325" y="2838184"/>
            <a:ext cx="392395" cy="336248"/>
          </a:xfrm>
          <a:prstGeom prst="line">
            <a:avLst/>
          </a:prstGeom>
          <a:ln w="28575">
            <a:solidFill>
              <a:srgbClr val="FF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AE48E2-4889-431D-92F1-A5C0D5CFD3EA}"/>
              </a:ext>
            </a:extLst>
          </p:cNvPr>
          <p:cNvCxnSpPr>
            <a:cxnSpLocks/>
          </p:cNvCxnSpPr>
          <p:nvPr/>
        </p:nvCxnSpPr>
        <p:spPr>
          <a:xfrm>
            <a:off x="8059325" y="2838184"/>
            <a:ext cx="157893" cy="829980"/>
          </a:xfrm>
          <a:prstGeom prst="line">
            <a:avLst/>
          </a:prstGeom>
          <a:ln w="28575">
            <a:solidFill>
              <a:srgbClr val="FF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9AD04E-2553-4EA5-ADD8-B2BBA6A4530E}"/>
              </a:ext>
            </a:extLst>
          </p:cNvPr>
          <p:cNvCxnSpPr>
            <a:cxnSpLocks/>
          </p:cNvCxnSpPr>
          <p:nvPr/>
        </p:nvCxnSpPr>
        <p:spPr>
          <a:xfrm flipH="1">
            <a:off x="10681470" y="2818306"/>
            <a:ext cx="375590" cy="431656"/>
          </a:xfrm>
          <a:prstGeom prst="line">
            <a:avLst/>
          </a:prstGeom>
          <a:ln w="28575">
            <a:solidFill>
              <a:srgbClr val="FF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1B9497-DA6A-4CAC-91C4-24B6328D1A50}"/>
              </a:ext>
            </a:extLst>
          </p:cNvPr>
          <p:cNvCxnSpPr>
            <a:cxnSpLocks/>
          </p:cNvCxnSpPr>
          <p:nvPr/>
        </p:nvCxnSpPr>
        <p:spPr>
          <a:xfrm flipH="1">
            <a:off x="10778848" y="2818306"/>
            <a:ext cx="278212" cy="849858"/>
          </a:xfrm>
          <a:prstGeom prst="line">
            <a:avLst/>
          </a:prstGeom>
          <a:ln w="28575">
            <a:solidFill>
              <a:srgbClr val="FF00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CBD65B-0E52-4DA5-B60D-81D40359B459}"/>
              </a:ext>
            </a:extLst>
          </p:cNvPr>
          <p:cNvGrpSpPr/>
          <p:nvPr/>
        </p:nvGrpSpPr>
        <p:grpSpPr>
          <a:xfrm>
            <a:off x="4956983" y="4303364"/>
            <a:ext cx="2095445" cy="1984379"/>
            <a:chOff x="4956983" y="4731026"/>
            <a:chExt cx="2095445" cy="198437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C648270-F69E-4CE8-B3B5-8FC6A5A06185}"/>
                </a:ext>
              </a:extLst>
            </p:cNvPr>
            <p:cNvSpPr/>
            <p:nvPr/>
          </p:nvSpPr>
          <p:spPr>
            <a:xfrm>
              <a:off x="4999383" y="4731026"/>
              <a:ext cx="1103243" cy="1282148"/>
            </a:xfrm>
            <a:custGeom>
              <a:avLst/>
              <a:gdLst>
                <a:gd name="connsiteX0" fmla="*/ 655982 w 1103243"/>
                <a:gd name="connsiteY0" fmla="*/ 9939 h 1282148"/>
                <a:gd name="connsiteX1" fmla="*/ 506895 w 1103243"/>
                <a:gd name="connsiteY1" fmla="*/ 397565 h 1282148"/>
                <a:gd name="connsiteX2" fmla="*/ 0 w 1103243"/>
                <a:gd name="connsiteY2" fmla="*/ 924339 h 1282148"/>
                <a:gd name="connsiteX3" fmla="*/ 139147 w 1103243"/>
                <a:gd name="connsiteY3" fmla="*/ 1242391 h 1282148"/>
                <a:gd name="connsiteX4" fmla="*/ 447260 w 1103243"/>
                <a:gd name="connsiteY4" fmla="*/ 1282148 h 1282148"/>
                <a:gd name="connsiteX5" fmla="*/ 715617 w 1103243"/>
                <a:gd name="connsiteY5" fmla="*/ 1272209 h 1282148"/>
                <a:gd name="connsiteX6" fmla="*/ 1103243 w 1103243"/>
                <a:gd name="connsiteY6" fmla="*/ 1192696 h 1282148"/>
                <a:gd name="connsiteX7" fmla="*/ 944217 w 1103243"/>
                <a:gd name="connsiteY7" fmla="*/ 874644 h 1282148"/>
                <a:gd name="connsiteX8" fmla="*/ 765313 w 1103243"/>
                <a:gd name="connsiteY8" fmla="*/ 367748 h 1282148"/>
                <a:gd name="connsiteX9" fmla="*/ 834887 w 1103243"/>
                <a:gd name="connsiteY9" fmla="*/ 0 h 1282148"/>
                <a:gd name="connsiteX10" fmla="*/ 655982 w 1103243"/>
                <a:gd name="connsiteY10" fmla="*/ 9939 h 1282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3243" h="1282148">
                  <a:moveTo>
                    <a:pt x="655982" y="9939"/>
                  </a:moveTo>
                  <a:lnTo>
                    <a:pt x="506895" y="397565"/>
                  </a:lnTo>
                  <a:lnTo>
                    <a:pt x="0" y="924339"/>
                  </a:lnTo>
                  <a:lnTo>
                    <a:pt x="139147" y="1242391"/>
                  </a:lnTo>
                  <a:lnTo>
                    <a:pt x="447260" y="1282148"/>
                  </a:lnTo>
                  <a:lnTo>
                    <a:pt x="715617" y="1272209"/>
                  </a:lnTo>
                  <a:lnTo>
                    <a:pt x="1103243" y="1192696"/>
                  </a:lnTo>
                  <a:lnTo>
                    <a:pt x="944217" y="874644"/>
                  </a:lnTo>
                  <a:lnTo>
                    <a:pt x="765313" y="367748"/>
                  </a:lnTo>
                  <a:lnTo>
                    <a:pt x="834887" y="0"/>
                  </a:lnTo>
                  <a:lnTo>
                    <a:pt x="655982" y="9939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254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B500D7-9065-413B-BEDF-1EEDAC21E3D9}"/>
                </a:ext>
              </a:extLst>
            </p:cNvPr>
            <p:cNvSpPr txBox="1"/>
            <p:nvPr/>
          </p:nvSpPr>
          <p:spPr>
            <a:xfrm>
              <a:off x="4956983" y="6373773"/>
              <a:ext cx="2095445" cy="3416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Proton irradiation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DBCF81-3486-4869-BFDD-C3D2410C3CBF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5620624" y="5393945"/>
              <a:ext cx="384082" cy="979828"/>
            </a:xfrm>
            <a:prstGeom prst="line">
              <a:avLst/>
            </a:prstGeom>
            <a:ln w="25400">
              <a:solidFill>
                <a:srgbClr val="FF0000"/>
              </a:solidFill>
              <a:miter lim="800000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4BAF48D-E238-4FC4-91AE-8339CD83BE00}"/>
              </a:ext>
            </a:extLst>
          </p:cNvPr>
          <p:cNvSpPr txBox="1"/>
          <p:nvPr/>
        </p:nvSpPr>
        <p:spPr>
          <a:xfrm>
            <a:off x="4975688" y="2426978"/>
            <a:ext cx="19287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Target monolith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216DB6-24D8-4372-AAF7-F66441724BD0}"/>
              </a:ext>
            </a:extLst>
          </p:cNvPr>
          <p:cNvCxnSpPr>
            <a:stCxn id="23" idx="2"/>
          </p:cNvCxnSpPr>
          <p:nvPr/>
        </p:nvCxnSpPr>
        <p:spPr>
          <a:xfrm flipH="1">
            <a:off x="5837377" y="2768610"/>
            <a:ext cx="102678" cy="899554"/>
          </a:xfrm>
          <a:prstGeom prst="straightConnector1">
            <a:avLst/>
          </a:prstGeom>
          <a:ln w="28575">
            <a:solidFill>
              <a:srgbClr val="00B050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446AC-FB25-43C7-A966-615D50F967C7}"/>
              </a:ext>
            </a:extLst>
          </p:cNvPr>
          <p:cNvCxnSpPr/>
          <p:nvPr/>
        </p:nvCxnSpPr>
        <p:spPr>
          <a:xfrm>
            <a:off x="9507793" y="2035280"/>
            <a:ext cx="0" cy="733330"/>
          </a:xfrm>
          <a:prstGeom prst="straightConnector1">
            <a:avLst/>
          </a:prstGeom>
          <a:ln w="571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635DDC5-5F6F-4B83-A820-1DA9538F963C}"/>
              </a:ext>
            </a:extLst>
          </p:cNvPr>
          <p:cNvSpPr txBox="1"/>
          <p:nvPr/>
        </p:nvSpPr>
        <p:spPr>
          <a:xfrm>
            <a:off x="9486348" y="1993754"/>
            <a:ext cx="19848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Century Gothic" panose="020B0502020202020204" pitchFamily="34" charset="0"/>
              </a:rPr>
              <a:t>1.3 GeV protons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F5F0D-E978-4FC7-ABA1-1E649A69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dirty="0"/>
              <a:t>Other sectors of radiation effects to microelectronics where SEEMS capabilities can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4394F-E739-4DB5-BBDF-8F0FB4428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44580"/>
            <a:ext cx="11430000" cy="4957641"/>
          </a:xfrm>
        </p:spPr>
        <p:txBody>
          <a:bodyPr/>
          <a:lstStyle/>
          <a:p>
            <a:r>
              <a:rPr lang="en-US" dirty="0"/>
              <a:t>Autonomous cars, drones </a:t>
            </a:r>
          </a:p>
          <a:p>
            <a:r>
              <a:rPr lang="en-US" dirty="0"/>
              <a:t>NASA and commercial spacecraft</a:t>
            </a:r>
          </a:p>
          <a:p>
            <a:r>
              <a:rPr lang="en-US" dirty="0"/>
              <a:t>Defense applications</a:t>
            </a:r>
          </a:p>
          <a:p>
            <a:r>
              <a:rPr lang="en-US" dirty="0"/>
              <a:t>Supercomputing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51F4B1-51B9-4D39-84CF-9679B5B7CB33}"/>
              </a:ext>
            </a:extLst>
          </p:cNvPr>
          <p:cNvGrpSpPr>
            <a:grpSpLocks noChangeAspect="1"/>
          </p:cNvGrpSpPr>
          <p:nvPr/>
        </p:nvGrpSpPr>
        <p:grpSpPr>
          <a:xfrm>
            <a:off x="587032" y="3835398"/>
            <a:ext cx="3343323" cy="2011680"/>
            <a:chOff x="2791574" y="1548309"/>
            <a:chExt cx="7874662" cy="4738190"/>
          </a:xfrm>
        </p:grpSpPr>
        <p:pic>
          <p:nvPicPr>
            <p:cNvPr id="1026" name="Picture 2" descr="Autonomous Vehicles Run Into Serious Roadblocks">
              <a:extLst>
                <a:ext uri="{FF2B5EF4-FFF2-40B4-BE49-F238E27FC236}">
                  <a16:creationId xmlns:a16="http://schemas.microsoft.com/office/drawing/2014/main" id="{418F7523-069A-44BA-97C7-76F2BDF62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574" y="1548309"/>
              <a:ext cx="7874662" cy="472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AF5610-0CBE-40E7-AC75-6BA4BB1850A6}"/>
                </a:ext>
              </a:extLst>
            </p:cNvPr>
            <p:cNvSpPr txBox="1"/>
            <p:nvPr/>
          </p:nvSpPr>
          <p:spPr>
            <a:xfrm>
              <a:off x="7134189" y="5774618"/>
              <a:ext cx="3351804" cy="511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Source: PYMNTS.com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8AC6FB-B506-4E80-8D45-172FFB336553}"/>
              </a:ext>
            </a:extLst>
          </p:cNvPr>
          <p:cNvGrpSpPr>
            <a:grpSpLocks noChangeAspect="1"/>
          </p:cNvGrpSpPr>
          <p:nvPr/>
        </p:nvGrpSpPr>
        <p:grpSpPr>
          <a:xfrm>
            <a:off x="7972950" y="4290542"/>
            <a:ext cx="3576320" cy="2011680"/>
            <a:chOff x="8220455" y="3850342"/>
            <a:chExt cx="3657600" cy="2057400"/>
          </a:xfrm>
        </p:grpSpPr>
        <p:pic>
          <p:nvPicPr>
            <p:cNvPr id="1028" name="Picture 4" descr="An undated U.S. Air Force handout photo of a RQ-4 Global Hawk (Handout/Courtesy Reuters).">
              <a:extLst>
                <a:ext uri="{FF2B5EF4-FFF2-40B4-BE49-F238E27FC236}">
                  <a16:creationId xmlns:a16="http://schemas.microsoft.com/office/drawing/2014/main" id="{CD9F56B8-1246-481F-8127-90E8FC0F6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0455" y="3850342"/>
              <a:ext cx="3657600" cy="205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3D8430-3B6F-4D85-96BC-A2FF40AD06FF}"/>
                </a:ext>
              </a:extLst>
            </p:cNvPr>
            <p:cNvSpPr txBox="1"/>
            <p:nvPr/>
          </p:nvSpPr>
          <p:spPr>
            <a:xfrm>
              <a:off x="8220455" y="5656617"/>
              <a:ext cx="1188146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50" dirty="0">
                  <a:latin typeface="+mn-lt"/>
                </a:rPr>
                <a:t>Source: Reuters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34C0F9-26C3-4E1C-B06C-B2A53581079A}"/>
              </a:ext>
            </a:extLst>
          </p:cNvPr>
          <p:cNvGrpSpPr>
            <a:grpSpLocks noChangeAspect="1"/>
          </p:cNvGrpSpPr>
          <p:nvPr/>
        </p:nvGrpSpPr>
        <p:grpSpPr>
          <a:xfrm>
            <a:off x="4069332" y="4711148"/>
            <a:ext cx="3574833" cy="2011680"/>
            <a:chOff x="4315967" y="3836118"/>
            <a:chExt cx="3657600" cy="2058256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C06A0A6-E053-4135-825F-22BE08A60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967" y="3836118"/>
              <a:ext cx="3657600" cy="205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E8FB4-CD2D-475E-AB1B-53259EF5CBA8}"/>
                </a:ext>
              </a:extLst>
            </p:cNvPr>
            <p:cNvSpPr txBox="1"/>
            <p:nvPr/>
          </p:nvSpPr>
          <p:spPr>
            <a:xfrm>
              <a:off x="4315967" y="3850342"/>
              <a:ext cx="1664238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50" dirty="0">
                  <a:latin typeface="+mn-lt"/>
                </a:rPr>
                <a:t>Source: </a:t>
              </a:r>
              <a:r>
                <a:rPr lang="en-US" sz="1050" dirty="0" err="1">
                  <a:latin typeface="+mn-lt"/>
                </a:rPr>
                <a:t>SingularityHub</a:t>
              </a:r>
              <a:endParaRPr lang="en-US" sz="1050" dirty="0"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18C0BD-E6DE-4EC8-8F98-7EE2EBC9B1C4}"/>
              </a:ext>
            </a:extLst>
          </p:cNvPr>
          <p:cNvGrpSpPr>
            <a:grpSpLocks noChangeAspect="1"/>
          </p:cNvGrpSpPr>
          <p:nvPr/>
        </p:nvGrpSpPr>
        <p:grpSpPr>
          <a:xfrm>
            <a:off x="8553821" y="913109"/>
            <a:ext cx="2493406" cy="3108960"/>
            <a:chOff x="-4177951" y="2670091"/>
            <a:chExt cx="2566739" cy="3200400"/>
          </a:xfrm>
        </p:grpSpPr>
        <p:pic>
          <p:nvPicPr>
            <p:cNvPr id="1032" name="Picture 8" descr="Satellites circle Earth">
              <a:extLst>
                <a:ext uri="{FF2B5EF4-FFF2-40B4-BE49-F238E27FC236}">
                  <a16:creationId xmlns:a16="http://schemas.microsoft.com/office/drawing/2014/main" id="{1EFB2DDA-E28D-4700-83A7-73ED47D7C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77951" y="2670091"/>
              <a:ext cx="2566739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F264DA-51FC-4E87-8C4C-CEBDA26CD2AA}"/>
                </a:ext>
              </a:extLst>
            </p:cNvPr>
            <p:cNvSpPr txBox="1"/>
            <p:nvPr/>
          </p:nvSpPr>
          <p:spPr>
            <a:xfrm>
              <a:off x="-3432550" y="2728442"/>
              <a:ext cx="1075936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050" dirty="0">
                  <a:solidFill>
                    <a:schemeClr val="bg1"/>
                  </a:solidFill>
                  <a:latin typeface="+mn-lt"/>
                </a:rPr>
                <a:t>Source: NASA</a:t>
              </a:r>
            </a:p>
          </p:txBody>
        </p:sp>
      </p:grpSp>
      <p:pic>
        <p:nvPicPr>
          <p:cNvPr id="11" name="Picture 2" descr="A Missile Defense Agency graphic depicts the Ballistic Missile Defense System architecture. DoD graphic">
            <a:extLst>
              <a:ext uri="{FF2B5EF4-FFF2-40B4-BE49-F238E27FC236}">
                <a16:creationId xmlns:a16="http://schemas.microsoft.com/office/drawing/2014/main" id="{F93A2A46-D7BF-4EC5-B1C5-A761A42C0B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t="4000" r="2813" b="4000"/>
          <a:stretch/>
        </p:blipFill>
        <p:spPr bwMode="auto">
          <a:xfrm>
            <a:off x="5109559" y="2286000"/>
            <a:ext cx="311547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6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upload.wikimedia.org/wikipedia/commons/0/09/BlankMap-World-v2.png">
            <a:extLst>
              <a:ext uri="{FF2B5EF4-FFF2-40B4-BE49-F238E27FC236}">
                <a16:creationId xmlns:a16="http://schemas.microsoft.com/office/drawing/2014/main" id="{EA828DAB-D64A-40E2-B7C0-C4E828C4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2" y="960516"/>
            <a:ext cx="11887200" cy="530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46C52C-9C7D-428A-A9C6-0DA6543E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spectroscopy (µSR)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588FF-B143-4B43-A736-6D88E5E8D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743200"/>
            <a:ext cx="11430000" cy="2156791"/>
          </a:xfrm>
        </p:spPr>
        <p:txBody>
          <a:bodyPr/>
          <a:lstStyle/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μSR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rPr>
              <a:t> originated in the US, operating at the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Los Alamos Meson Physics Facility, USA (1972-1995)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ysClr val="windowText" lastClr="000000"/>
              </a:buClr>
              <a:buSzPct val="9000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  <a:p>
            <a:pPr marL="288925" marR="0" lvl="0" indent="-288925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ysClr val="windowText" lastClr="000000"/>
              </a:buClr>
              <a:buSzPct val="90000"/>
              <a:buFont typeface="Century Gothic" panose="020B0502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technical and scientific complementarity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neutrons are why they usually co-exist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2C872E-7E57-41D7-B821-9D58B49F287B}"/>
              </a:ext>
            </a:extLst>
          </p:cNvPr>
          <p:cNvSpPr txBox="1">
            <a:spLocks/>
          </p:cNvSpPr>
          <p:nvPr/>
        </p:nvSpPr>
        <p:spPr bwMode="auto">
          <a:xfrm>
            <a:off x="448055" y="4899991"/>
            <a:ext cx="5922928" cy="120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800"/>
              </a:spcAft>
              <a:buClr>
                <a:sysClr val="windowText" lastClr="000000"/>
              </a:buClr>
              <a:defRPr/>
            </a:pPr>
            <a:r>
              <a:rPr lang="en-US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+mn-cs"/>
              </a:rPr>
              <a:t>They have overlapping research themes and share a user base</a:t>
            </a:r>
            <a:endParaRPr lang="en-US" sz="1400" dirty="0">
              <a:solidFill>
                <a:sysClr val="windowText" lastClr="000000"/>
              </a:solidFill>
              <a:latin typeface="Century Gothic" panose="020F03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D67762-EECB-41DF-A10D-4CBF238F82E4}"/>
              </a:ext>
            </a:extLst>
          </p:cNvPr>
          <p:cNvGraphicFramePr>
            <a:graphicFrameLocks noGrp="1"/>
          </p:cNvGraphicFramePr>
          <p:nvPr/>
        </p:nvGraphicFramePr>
        <p:xfrm>
          <a:off x="6806571" y="4339879"/>
          <a:ext cx="5292165" cy="2377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3739">
                <a:tc>
                  <a:txBody>
                    <a:bodyPr/>
                    <a:lstStyle/>
                    <a:p>
                      <a:r>
                        <a:rPr lang="en-US" sz="1200" dirty="0"/>
                        <a:t>Facility</a:t>
                      </a:r>
                    </a:p>
                  </a:txBody>
                  <a:tcPr marL="67437" marR="67437" marT="33719" marB="3371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Source Type</a:t>
                      </a:r>
                    </a:p>
                  </a:txBody>
                  <a:tcPr marL="67437" marR="67437" marT="33719" marB="3371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Flux</a:t>
                      </a:r>
                      <a:r>
                        <a:rPr lang="en-US" sz="1200" baseline="0" dirty="0"/>
                        <a:t> (</a:t>
                      </a:r>
                      <a:r>
                        <a:rPr lang="el-GR" sz="1200" baseline="0" dirty="0"/>
                        <a:t>μ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baseline="0" dirty="0"/>
                        <a:t>/sec)</a:t>
                      </a:r>
                      <a:endParaRPr lang="en-US" sz="1200" dirty="0"/>
                    </a:p>
                  </a:txBody>
                  <a:tcPr marL="67437" marR="67437" marT="33719" marB="3371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Pulse Width (ns)</a:t>
                      </a:r>
                    </a:p>
                  </a:txBody>
                  <a:tcPr marL="67437" marR="67437" marT="33719" marB="33719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Co-located Neutrons?</a:t>
                      </a:r>
                    </a:p>
                  </a:txBody>
                  <a:tcPr marL="67437" marR="67437" marT="33719" marB="33719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058">
                <a:tc>
                  <a:txBody>
                    <a:bodyPr/>
                    <a:lstStyle/>
                    <a:p>
                      <a:r>
                        <a:rPr lang="en-US" sz="1200" dirty="0"/>
                        <a:t>TRIUMF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Continuous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5.0 x 10</a:t>
                      </a:r>
                      <a:r>
                        <a:rPr lang="en-US" sz="1200" baseline="30000" dirty="0"/>
                        <a:t>6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</a:t>
                      </a:r>
                    </a:p>
                  </a:txBody>
                  <a:tcPr marL="67437" marR="67437" marT="33719" marB="33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058">
                <a:tc>
                  <a:txBody>
                    <a:bodyPr/>
                    <a:lstStyle/>
                    <a:p>
                      <a:r>
                        <a:rPr lang="en-US" sz="1200" dirty="0"/>
                        <a:t>ISIS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Pulsed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1.5 x 10</a:t>
                      </a:r>
                      <a:r>
                        <a:rPr lang="en-US" sz="1200" baseline="30000" dirty="0"/>
                        <a:t>6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70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7437" marR="67437" marT="33719" marB="33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058">
                <a:tc>
                  <a:txBody>
                    <a:bodyPr/>
                    <a:lstStyle/>
                    <a:p>
                      <a:r>
                        <a:rPr lang="en-US" sz="1200" dirty="0"/>
                        <a:t>PSI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Continuous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2.0 x 10</a:t>
                      </a:r>
                      <a:r>
                        <a:rPr lang="en-US" sz="1200" baseline="30000" dirty="0"/>
                        <a:t>8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7437" marR="67437" marT="33719" marB="33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058">
                <a:tc>
                  <a:txBody>
                    <a:bodyPr/>
                    <a:lstStyle/>
                    <a:p>
                      <a:r>
                        <a:rPr lang="en-US" sz="1200" dirty="0"/>
                        <a:t>J-PARC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Pulsed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1.8 x 10</a:t>
                      </a:r>
                      <a:r>
                        <a:rPr lang="en-US" sz="1200" baseline="30000" dirty="0"/>
                        <a:t>6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100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7437" marR="67437" marT="33719" marB="33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058">
                <a:tc>
                  <a:txBody>
                    <a:bodyPr/>
                    <a:lstStyle/>
                    <a:p>
                      <a:r>
                        <a:rPr lang="en-US" sz="1200" dirty="0"/>
                        <a:t>SEEMS (proposed)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Pulsed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4.3 x 10</a:t>
                      </a:r>
                      <a:r>
                        <a:rPr lang="en-US" sz="1200" baseline="30000" dirty="0"/>
                        <a:t>8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7437" marR="67437" marT="33719" marB="33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Yes</a:t>
                      </a:r>
                    </a:p>
                  </a:txBody>
                  <a:tcPr marL="67437" marR="67437" marT="33719" marB="33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F4C0FEA9-5760-4EAF-979D-8317407C55AB}"/>
              </a:ext>
            </a:extLst>
          </p:cNvPr>
          <p:cNvGrpSpPr/>
          <p:nvPr/>
        </p:nvGrpSpPr>
        <p:grpSpPr>
          <a:xfrm>
            <a:off x="294968" y="649129"/>
            <a:ext cx="11091465" cy="2054742"/>
            <a:chOff x="294968" y="649129"/>
            <a:chExt cx="11091465" cy="205474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C3A1F1-BB7C-4F49-A92A-3909C3AD1D4B}"/>
                </a:ext>
              </a:extLst>
            </p:cNvPr>
            <p:cNvGrpSpPr/>
            <p:nvPr/>
          </p:nvGrpSpPr>
          <p:grpSpPr>
            <a:xfrm>
              <a:off x="294968" y="793435"/>
              <a:ext cx="1712328" cy="1379494"/>
              <a:chOff x="294968" y="793435"/>
              <a:chExt cx="1712328" cy="1379494"/>
            </a:xfrm>
          </p:grpSpPr>
          <p:pic>
            <p:nvPicPr>
              <p:cNvPr id="10" name="Picture 9" descr="Image result for &quot;triumf&quot; logo">
                <a:extLst>
                  <a:ext uri="{FF2B5EF4-FFF2-40B4-BE49-F238E27FC236}">
                    <a16:creationId xmlns:a16="http://schemas.microsoft.com/office/drawing/2014/main" id="{4880E9DC-2D1A-42AD-8276-CC23EF985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767" y="960516"/>
                <a:ext cx="1327354" cy="4122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5D5A94D-9057-4C81-90F3-7677080D6EAD}"/>
                  </a:ext>
                </a:extLst>
              </p:cNvPr>
              <p:cNvSpPr txBox="1"/>
              <p:nvPr/>
            </p:nvSpPr>
            <p:spPr>
              <a:xfrm>
                <a:off x="294968" y="793435"/>
                <a:ext cx="1712328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b="1" dirty="0">
                    <a:latin typeface="+mn-lt"/>
                  </a:rPr>
                  <a:t>Vancouver, Canada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FEA24D0-3234-4FD4-A51F-6669B80667FD}"/>
                  </a:ext>
                </a:extLst>
              </p:cNvPr>
              <p:cNvCxnSpPr>
                <a:stCxn id="10" idx="2"/>
              </p:cNvCxnSpPr>
              <p:nvPr/>
            </p:nvCxnSpPr>
            <p:spPr>
              <a:xfrm>
                <a:off x="1093444" y="1372722"/>
                <a:ext cx="663677" cy="800207"/>
              </a:xfrm>
              <a:prstGeom prst="line">
                <a:avLst/>
              </a:prstGeom>
              <a:ln w="28575">
                <a:solidFill>
                  <a:srgbClr val="00206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E85AE4A-CBC3-4A4A-8657-1B10207A3364}"/>
                </a:ext>
              </a:extLst>
            </p:cNvPr>
            <p:cNvGrpSpPr/>
            <p:nvPr/>
          </p:nvGrpSpPr>
          <p:grpSpPr>
            <a:xfrm>
              <a:off x="2918147" y="874419"/>
              <a:ext cx="2764017" cy="1181578"/>
              <a:chOff x="2918147" y="874419"/>
              <a:chExt cx="2764017" cy="1181578"/>
            </a:xfrm>
          </p:grpSpPr>
          <p:pic>
            <p:nvPicPr>
              <p:cNvPr id="14" name="Picture 8" descr="ISIS">
                <a:extLst>
                  <a:ext uri="{FF2B5EF4-FFF2-40B4-BE49-F238E27FC236}">
                    <a16:creationId xmlns:a16="http://schemas.microsoft.com/office/drawing/2014/main" id="{374C1483-7724-4A2D-BB94-0EAE879B58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4282" y="1118432"/>
                <a:ext cx="2697882" cy="355354"/>
              </a:xfrm>
              <a:prstGeom prst="rect">
                <a:avLst/>
              </a:prstGeom>
              <a:solidFill>
                <a:srgbClr val="002060"/>
              </a:solidFill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1A973F-E628-4702-A3F6-0EBD1649CAB1}"/>
                  </a:ext>
                </a:extLst>
              </p:cNvPr>
              <p:cNvSpPr txBox="1"/>
              <p:nvPr/>
            </p:nvSpPr>
            <p:spPr>
              <a:xfrm>
                <a:off x="2918147" y="874419"/>
                <a:ext cx="1944763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b="1" dirty="0" err="1">
                    <a:latin typeface="+mn-lt"/>
                  </a:rPr>
                  <a:t>Didcot</a:t>
                </a:r>
                <a:r>
                  <a:rPr lang="en-US" sz="1200" b="1" dirty="0">
                    <a:latin typeface="+mn-lt"/>
                  </a:rPr>
                  <a:t>, United Kingdom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410F5A0-DCAD-424D-B13A-8CCC7603EA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5120" y="1532519"/>
                <a:ext cx="1259266" cy="523478"/>
              </a:xfrm>
              <a:prstGeom prst="line">
                <a:avLst/>
              </a:prstGeom>
              <a:ln w="28575">
                <a:solidFill>
                  <a:srgbClr val="00206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884EEFB-B1B9-47CA-827F-C73096B79C8A}"/>
                </a:ext>
              </a:extLst>
            </p:cNvPr>
            <p:cNvGrpSpPr/>
            <p:nvPr/>
          </p:nvGrpSpPr>
          <p:grpSpPr>
            <a:xfrm>
              <a:off x="10048568" y="793435"/>
              <a:ext cx="1337865" cy="1910436"/>
              <a:chOff x="10048568" y="793435"/>
              <a:chExt cx="1337865" cy="1910436"/>
            </a:xfrm>
          </p:grpSpPr>
          <p:pic>
            <p:nvPicPr>
              <p:cNvPr id="18" name="Picture 10" descr="Image result for j-parc logo">
                <a:extLst>
                  <a:ext uri="{FF2B5EF4-FFF2-40B4-BE49-F238E27FC236}">
                    <a16:creationId xmlns:a16="http://schemas.microsoft.com/office/drawing/2014/main" id="{925ACB6B-282F-42D4-BE28-C55BE9B17A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9590" y="793435"/>
                <a:ext cx="1196843" cy="502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1D6CA4-7CE8-4491-A380-2CDA7A155390}"/>
                  </a:ext>
                </a:extLst>
              </p:cNvPr>
              <p:cNvSpPr txBox="1"/>
              <p:nvPr/>
            </p:nvSpPr>
            <p:spPr>
              <a:xfrm>
                <a:off x="10222792" y="1273987"/>
                <a:ext cx="1130438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b="1" dirty="0">
                    <a:latin typeface="+mn-lt"/>
                  </a:rPr>
                  <a:t>Tokai, Japan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CDF17B2-5E52-4F39-BFFE-6C958AF0D659}"/>
                  </a:ext>
                </a:extLst>
              </p:cNvPr>
              <p:cNvCxnSpPr>
                <a:cxnSpLocks/>
                <a:endCxn id="19" idx="2"/>
              </p:cNvCxnSpPr>
              <p:nvPr/>
            </p:nvCxnSpPr>
            <p:spPr>
              <a:xfrm flipV="1">
                <a:off x="10048568" y="1532519"/>
                <a:ext cx="739443" cy="1171352"/>
              </a:xfrm>
              <a:prstGeom prst="line">
                <a:avLst/>
              </a:prstGeom>
              <a:ln w="28575">
                <a:solidFill>
                  <a:srgbClr val="00206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3A50B5-A457-4503-A1BD-804078151202}"/>
                </a:ext>
              </a:extLst>
            </p:cNvPr>
            <p:cNvGrpSpPr/>
            <p:nvPr/>
          </p:nvGrpSpPr>
          <p:grpSpPr>
            <a:xfrm>
              <a:off x="5761704" y="649129"/>
              <a:ext cx="2510976" cy="1604474"/>
              <a:chOff x="5761704" y="649129"/>
              <a:chExt cx="2510976" cy="1604474"/>
            </a:xfrm>
          </p:grpSpPr>
          <p:pic>
            <p:nvPicPr>
              <p:cNvPr id="22" name="Picture 12" descr="Image result for paul scherrer institute">
                <a:extLst>
                  <a:ext uri="{FF2B5EF4-FFF2-40B4-BE49-F238E27FC236}">
                    <a16:creationId xmlns:a16="http://schemas.microsoft.com/office/drawing/2014/main" id="{260A2233-2800-4FD9-B1BA-3A509C6E84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060" y="649129"/>
                <a:ext cx="1549263" cy="5412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FF3FB1B-3474-4F2B-8A13-886AB2B6A03F}"/>
                  </a:ext>
                </a:extLst>
              </p:cNvPr>
              <p:cNvSpPr txBox="1"/>
              <p:nvPr/>
            </p:nvSpPr>
            <p:spPr>
              <a:xfrm>
                <a:off x="6618060" y="1190365"/>
                <a:ext cx="1654620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sz="1200" b="1" dirty="0" err="1">
                    <a:latin typeface="+mn-lt"/>
                  </a:rPr>
                  <a:t>Villigen</a:t>
                </a:r>
                <a:r>
                  <a:rPr lang="en-US" sz="1200" b="1" dirty="0">
                    <a:latin typeface="+mn-lt"/>
                  </a:rPr>
                  <a:t>, Switzerland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F650E14-D865-44E4-A290-A9B98A186C51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 flipH="1">
                <a:off x="5761704" y="1448897"/>
                <a:ext cx="1683666" cy="804706"/>
              </a:xfrm>
              <a:prstGeom prst="line">
                <a:avLst/>
              </a:prstGeom>
              <a:ln w="28575">
                <a:solidFill>
                  <a:srgbClr val="00206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8F4CFED-E367-4522-B533-11563F3AAABB}"/>
              </a:ext>
            </a:extLst>
          </p:cNvPr>
          <p:cNvSpPr txBox="1"/>
          <p:nvPr/>
        </p:nvSpPr>
        <p:spPr>
          <a:xfrm>
            <a:off x="3200400" y="6400800"/>
            <a:ext cx="216277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50" dirty="0">
                <a:latin typeface="+mn-lt"/>
              </a:rPr>
              <a:t>Courtesy Travis Williams - </a:t>
            </a:r>
            <a:r>
              <a:rPr lang="en-US" sz="1050" dirty="0" err="1">
                <a:latin typeface="+mn-lt"/>
              </a:rPr>
              <a:t>NScD</a:t>
            </a:r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9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88CD1D-E03A-433C-BC91-AF6C085C6C7B}"/>
              </a:ext>
            </a:extLst>
          </p:cNvPr>
          <p:cNvGrpSpPr/>
          <p:nvPr/>
        </p:nvGrpSpPr>
        <p:grpSpPr>
          <a:xfrm>
            <a:off x="285095" y="1288083"/>
            <a:ext cx="11562465" cy="4911670"/>
            <a:chOff x="285095" y="1288083"/>
            <a:chExt cx="11562465" cy="491167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06B08BF-20B0-4742-A8F4-464AE74191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95" y="1288083"/>
              <a:ext cx="5947410" cy="26069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6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B1346DD-77F0-498B-BDEB-106EAAF56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004" y="2512626"/>
              <a:ext cx="5520690" cy="368712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10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010AA23C-2B50-44FE-80F3-FE976D619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274" y="1672521"/>
              <a:ext cx="6300788" cy="16802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0BBD9900-1A7E-4ADE-BA82-CE46E968E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142" y="2899340"/>
              <a:ext cx="6007418" cy="29136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2130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EAC7D9-A3D8-4A4D-ADD2-9ECD3329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B32EC-128D-4809-A8D8-DFDD981B1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/>
          <a:p>
            <a:r>
              <a:rPr lang="en-US" dirty="0"/>
              <a:t>Variants of </a:t>
            </a:r>
            <a:r>
              <a:rPr lang="el-GR" dirty="0"/>
              <a:t>μ</a:t>
            </a:r>
            <a:r>
              <a:rPr lang="en-US" dirty="0"/>
              <a:t>SR are making meaningful contributions to the areas of:</a:t>
            </a:r>
          </a:p>
          <a:p>
            <a:pPr lvl="2"/>
            <a:r>
              <a:rPr lang="en-US" dirty="0"/>
              <a:t>Magnetism</a:t>
            </a:r>
          </a:p>
          <a:p>
            <a:pPr lvl="2"/>
            <a:r>
              <a:rPr lang="en-US" dirty="0"/>
              <a:t>Superconductivity</a:t>
            </a:r>
          </a:p>
          <a:p>
            <a:pPr lvl="2"/>
            <a:r>
              <a:rPr lang="en-US" dirty="0"/>
              <a:t>Molecular systems</a:t>
            </a:r>
          </a:p>
          <a:p>
            <a:pPr lvl="2"/>
            <a:r>
              <a:rPr lang="en-US" dirty="0"/>
              <a:t>Quantum diffusion</a:t>
            </a:r>
          </a:p>
          <a:p>
            <a:pPr lvl="2"/>
            <a:r>
              <a:rPr lang="en-US" dirty="0"/>
              <a:t>Hydrogen storage</a:t>
            </a:r>
          </a:p>
          <a:p>
            <a:pPr lvl="2"/>
            <a:r>
              <a:rPr lang="en-US" dirty="0"/>
              <a:t>Battery materials</a:t>
            </a:r>
          </a:p>
          <a:p>
            <a:pPr lvl="2"/>
            <a:r>
              <a:rPr lang="en-US" dirty="0"/>
              <a:t>Semiconductors</a:t>
            </a:r>
          </a:p>
          <a:p>
            <a:pPr lvl="2"/>
            <a:r>
              <a:rPr lang="en-US" dirty="0"/>
              <a:t>Radical chemistry</a:t>
            </a:r>
          </a:p>
          <a:p>
            <a:pPr lvl="2"/>
            <a:r>
              <a:rPr lang="en-US" dirty="0"/>
              <a:t>Thin films and heterostructures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20C65-D230-4967-A678-87E1B9BA80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42" y="1925566"/>
            <a:ext cx="5065145" cy="4932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0378B-85DE-4667-A7C2-1295D57B59A3}"/>
              </a:ext>
            </a:extLst>
          </p:cNvPr>
          <p:cNvSpPr txBox="1"/>
          <p:nvPr/>
        </p:nvSpPr>
        <p:spPr>
          <a:xfrm>
            <a:off x="7517826" y="6137458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User base of ISIS facility, </a:t>
            </a:r>
          </a:p>
          <a:p>
            <a:r>
              <a:rPr lang="en-US" sz="1600" i="1" dirty="0">
                <a:latin typeface="+mn-lt"/>
              </a:rPr>
              <a:t>courtesy of A. Hillier, (2016)</a:t>
            </a:r>
          </a:p>
        </p:txBody>
      </p:sp>
    </p:spTree>
    <p:extLst>
      <p:ext uri="{BB962C8B-B14F-4D97-AF65-F5344CB8AC3E}">
        <p14:creationId xmlns:p14="http://schemas.microsoft.com/office/powerpoint/2010/main" val="3377230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0D92-6BDB-4EB4-B6FC-0BFA203E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µSR capabilities at SEEMS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F8EA4-F938-4C90-B7D5-2B7F286A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41174"/>
            <a:ext cx="11430000" cy="4861048"/>
          </a:xfrm>
        </p:spPr>
        <p:txBody>
          <a:bodyPr/>
          <a:lstStyle/>
          <a:p>
            <a:r>
              <a:rPr lang="en-US" dirty="0"/>
              <a:t>World-leading muon flux</a:t>
            </a:r>
          </a:p>
          <a:p>
            <a:pPr lvl="2"/>
            <a:r>
              <a:rPr lang="en-US" dirty="0"/>
              <a:t>Faster measurements, greater resolution, smaller samples, innovative beam technologies</a:t>
            </a:r>
          </a:p>
          <a:p>
            <a:r>
              <a:rPr lang="en-US" dirty="0"/>
              <a:t>Low-energy muon beams</a:t>
            </a:r>
          </a:p>
          <a:p>
            <a:pPr lvl="2"/>
            <a:r>
              <a:rPr lang="en-US" dirty="0"/>
              <a:t>High flux means more low-energy muons, which are in high demand.</a:t>
            </a:r>
          </a:p>
          <a:p>
            <a:pPr lvl="2"/>
            <a:r>
              <a:rPr lang="en-US" dirty="0"/>
              <a:t>Ability to study thin films, surface effects, topological states and depth-dependent phenomena</a:t>
            </a:r>
          </a:p>
          <a:p>
            <a:pPr lvl="2"/>
            <a:r>
              <a:rPr lang="en-US" dirty="0"/>
              <a:t>Noted by the scientific community as the biggest need for the field</a:t>
            </a:r>
          </a:p>
          <a:p>
            <a:r>
              <a:rPr lang="en-US" dirty="0"/>
              <a:t>Opportunities for innovation</a:t>
            </a:r>
          </a:p>
          <a:p>
            <a:pPr lvl="2"/>
            <a:r>
              <a:rPr lang="en-US" dirty="0"/>
              <a:t>Muon microscopy: focused beams for device measurements</a:t>
            </a:r>
          </a:p>
          <a:p>
            <a:pPr lvl="2"/>
            <a:r>
              <a:rPr lang="en-US" dirty="0"/>
              <a:t>Integration with high-performance computing for simulation of complex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C84BB-6711-43DD-AD64-D048AB408A86}"/>
              </a:ext>
            </a:extLst>
          </p:cNvPr>
          <p:cNvSpPr txBox="1"/>
          <p:nvPr/>
        </p:nvSpPr>
        <p:spPr>
          <a:xfrm>
            <a:off x="3200400" y="6400800"/>
            <a:ext cx="2162772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50" dirty="0">
                <a:latin typeface="+mn-lt"/>
              </a:rPr>
              <a:t>Courtesy Travis Williams - </a:t>
            </a:r>
            <a:r>
              <a:rPr lang="en-US" sz="1050" dirty="0" err="1">
                <a:latin typeface="+mn-lt"/>
              </a:rPr>
              <a:t>NScD</a:t>
            </a:r>
            <a:endParaRPr lang="en-US" sz="10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45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BE95-7F8C-4F6B-A7B0-16FB1011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0739678" cy="1421928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tx2"/>
              </a:buClr>
            </a:pPr>
            <a:r>
              <a:rPr lang="en-US" altLang="en-US" dirty="0">
                <a:cs typeface="Arial" panose="020B0604020202020204" pitchFamily="34" charset="0"/>
              </a:rPr>
              <a:t>SEEMS does not employ a parasitic target as in other muon / spallation neutron sources </a:t>
            </a:r>
            <a:br>
              <a:rPr lang="en-US" altLang="en-US" dirty="0">
                <a:cs typeface="Arial" panose="020B0604020202020204" pitchFamily="34" charset="0"/>
              </a:rPr>
            </a:br>
            <a:endParaRPr lang="en-US" altLang="en-US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31576-1DBE-4F58-8F33-BDA2FB683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347694"/>
            <a:ext cx="9216063" cy="2939171"/>
          </a:xfrm>
        </p:spPr>
        <p:txBody>
          <a:bodyPr/>
          <a:lstStyle/>
          <a:p>
            <a:pPr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cs typeface="Arial" panose="020B0604020202020204" pitchFamily="34" charset="0"/>
              </a:rPr>
              <a:t>Instead, kW-level proton beam is extracted by laser stripping diverting a small fraction of SNS H</a:t>
            </a:r>
            <a:r>
              <a:rPr lang="en-US" altLang="en-US" baseline="30000" dirty="0">
                <a:cs typeface="Arial" panose="020B0604020202020204" pitchFamily="34" charset="0"/>
              </a:rPr>
              <a:t>-</a:t>
            </a:r>
            <a:r>
              <a:rPr lang="en-US" altLang="en-US" dirty="0">
                <a:cs typeface="Arial" panose="020B0604020202020204" pitchFamily="34" charset="0"/>
              </a:rPr>
              <a:t> beam </a:t>
            </a:r>
            <a:r>
              <a:rPr lang="en-US" altLang="en-US" i="1" dirty="0">
                <a:cs typeface="Arial" panose="020B0604020202020204" pitchFamily="34" charset="0"/>
              </a:rPr>
              <a:t>upstream</a:t>
            </a:r>
            <a:r>
              <a:rPr lang="en-US" altLang="en-US" dirty="0">
                <a:cs typeface="Arial" panose="020B0604020202020204" pitchFamily="34" charset="0"/>
              </a:rPr>
              <a:t> of accumulator ring</a:t>
            </a:r>
          </a:p>
          <a:p>
            <a:pPr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cs typeface="Arial" panose="020B0604020202020204" pitchFamily="34" charset="0"/>
              </a:rPr>
              <a:t>Proton beam intensity is tunable by laser beam intensity and duty factor</a:t>
            </a:r>
          </a:p>
          <a:p>
            <a:pPr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cs typeface="Arial" panose="020B0604020202020204" pitchFamily="34" charset="0"/>
              </a:rPr>
              <a:t>No impact to the primary target station operation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Bef>
                <a:spcPts val="120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Bef>
                <a:spcPts val="1200"/>
              </a:spcBef>
            </a:pP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9B18C8-1607-47B9-B3EE-B60F5E11BF51}"/>
              </a:ext>
            </a:extLst>
          </p:cNvPr>
          <p:cNvGrpSpPr/>
          <p:nvPr/>
        </p:nvGrpSpPr>
        <p:grpSpPr>
          <a:xfrm>
            <a:off x="9488129" y="1253048"/>
            <a:ext cx="2161295" cy="5304997"/>
            <a:chOff x="9488129" y="1253048"/>
            <a:chExt cx="2161295" cy="53049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8D6E6DA-9FD1-4BAA-92BF-37F0E3D19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916278" y="2824899"/>
              <a:ext cx="5304997" cy="21612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D8BCBC-EDE8-499A-937B-72CAFB5EDC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0005020" y="2285287"/>
              <a:ext cx="324464" cy="80304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C7CFBB-D396-4103-BE2E-324B3747E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0096729" y="4369930"/>
              <a:ext cx="162233" cy="462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E56BE1-27FD-40E1-BE85-6B0C89092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10086135" y="1762046"/>
              <a:ext cx="162233" cy="6489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185197-CFAB-4984-88CE-8869EAD5B719}"/>
              </a:ext>
            </a:extLst>
          </p:cNvPr>
          <p:cNvSpPr txBox="1">
            <a:spLocks/>
          </p:cNvSpPr>
          <p:nvPr/>
        </p:nvSpPr>
        <p:spPr bwMode="auto">
          <a:xfrm>
            <a:off x="4678581" y="4682228"/>
            <a:ext cx="5038815" cy="162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Laser strips electron from H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- </a:t>
            </a:r>
            <a:r>
              <a:rPr lang="en-US" altLang="en-US" sz="1800" dirty="0">
                <a:ea typeface="ＭＳ Ｐゴシック" panose="020B0600070205080204" pitchFamily="34" charset="-128"/>
              </a:rPr>
              <a:t>beam to H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0</a:t>
            </a:r>
          </a:p>
          <a:p>
            <a:pPr>
              <a:spcBef>
                <a:spcPts val="1200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H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0</a:t>
            </a:r>
            <a:r>
              <a:rPr lang="en-US" altLang="en-US" sz="1800" dirty="0">
                <a:ea typeface="ＭＳ Ｐゴシック" panose="020B0600070205080204" pitchFamily="34" charset="-128"/>
              </a:rPr>
              <a:t> and H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-</a:t>
            </a:r>
            <a:r>
              <a:rPr lang="en-US" altLang="en-US" sz="1800" dirty="0">
                <a:ea typeface="ＭＳ Ｐゴシック" panose="020B0600070205080204" pitchFamily="34" charset="-128"/>
              </a:rPr>
              <a:t> beam components are separated by transverse magnetic field</a:t>
            </a:r>
          </a:p>
          <a:p>
            <a:pPr>
              <a:spcBef>
                <a:spcPts val="1200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H</a:t>
            </a:r>
            <a:r>
              <a:rPr lang="en-US" altLang="en-US" sz="1800" baseline="30000" dirty="0">
                <a:ea typeface="ＭＳ Ｐゴシック" panose="020B0600070205080204" pitchFamily="34" charset="-128"/>
              </a:rPr>
              <a:t>0 </a:t>
            </a:r>
            <a:r>
              <a:rPr lang="en-US" altLang="en-US" sz="1800" dirty="0">
                <a:ea typeface="ＭＳ Ｐゴシック" panose="020B0600070205080204" pitchFamily="34" charset="-128"/>
              </a:rPr>
              <a:t> beam is stripped to protons by a foil</a:t>
            </a:r>
            <a:endParaRPr lang="en-US" altLang="en-US" sz="3200" dirty="0">
              <a:ea typeface="ＭＳ Ｐゴシック" panose="020B0600070205080204" pitchFamily="34" charset="-128"/>
            </a:endParaRPr>
          </a:p>
          <a:p>
            <a:pPr>
              <a:spcBef>
                <a:spcPts val="1200"/>
              </a:spcBef>
            </a:pPr>
            <a:endParaRPr lang="en-US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D111F0-1894-45B5-A00A-196C73E709BA}"/>
              </a:ext>
            </a:extLst>
          </p:cNvPr>
          <p:cNvGrpSpPr/>
          <p:nvPr/>
        </p:nvGrpSpPr>
        <p:grpSpPr>
          <a:xfrm>
            <a:off x="647230" y="4025779"/>
            <a:ext cx="3988572" cy="2318358"/>
            <a:chOff x="5318621" y="4239687"/>
            <a:chExt cx="3988572" cy="23183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1C7304-2BD1-4DE1-9B1A-93F3406B5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621" y="4239687"/>
              <a:ext cx="3988572" cy="23183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92BB5D4-700D-409B-BF7D-9CB0CDDF178A}"/>
                </a:ext>
              </a:extLst>
            </p:cNvPr>
            <p:cNvSpPr/>
            <p:nvPr/>
          </p:nvSpPr>
          <p:spPr>
            <a:xfrm>
              <a:off x="6518815" y="5844981"/>
              <a:ext cx="372637" cy="713064"/>
            </a:xfrm>
            <a:custGeom>
              <a:avLst/>
              <a:gdLst>
                <a:gd name="connsiteX0" fmla="*/ 0 w 372637"/>
                <a:gd name="connsiteY0" fmla="*/ 713064 h 713064"/>
                <a:gd name="connsiteX1" fmla="*/ 209725 w 372637"/>
                <a:gd name="connsiteY1" fmla="*/ 553673 h 713064"/>
                <a:gd name="connsiteX2" fmla="*/ 302004 w 372637"/>
                <a:gd name="connsiteY2" fmla="*/ 444616 h 713064"/>
                <a:gd name="connsiteX3" fmla="*/ 369115 w 372637"/>
                <a:gd name="connsiteY3" fmla="*/ 293614 h 713064"/>
                <a:gd name="connsiteX4" fmla="*/ 352337 w 372637"/>
                <a:gd name="connsiteY4" fmla="*/ 184557 h 713064"/>
                <a:gd name="connsiteX5" fmla="*/ 260059 w 372637"/>
                <a:gd name="connsiteY5" fmla="*/ 75501 h 713064"/>
                <a:gd name="connsiteX6" fmla="*/ 67112 w 372637"/>
                <a:gd name="connsiteY6" fmla="*/ 0 h 71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637" h="713064">
                  <a:moveTo>
                    <a:pt x="0" y="713064"/>
                  </a:moveTo>
                  <a:cubicBezTo>
                    <a:pt x="79695" y="655739"/>
                    <a:pt x="159391" y="598414"/>
                    <a:pt x="209725" y="553673"/>
                  </a:cubicBezTo>
                  <a:cubicBezTo>
                    <a:pt x="260059" y="508932"/>
                    <a:pt x="275439" y="487959"/>
                    <a:pt x="302004" y="444616"/>
                  </a:cubicBezTo>
                  <a:cubicBezTo>
                    <a:pt x="328569" y="401273"/>
                    <a:pt x="360726" y="336957"/>
                    <a:pt x="369115" y="293614"/>
                  </a:cubicBezTo>
                  <a:cubicBezTo>
                    <a:pt x="377504" y="250271"/>
                    <a:pt x="370513" y="220909"/>
                    <a:pt x="352337" y="184557"/>
                  </a:cubicBezTo>
                  <a:cubicBezTo>
                    <a:pt x="334161" y="148205"/>
                    <a:pt x="307597" y="106260"/>
                    <a:pt x="260059" y="75501"/>
                  </a:cubicBezTo>
                  <a:cubicBezTo>
                    <a:pt x="212522" y="44741"/>
                    <a:pt x="139817" y="22370"/>
                    <a:pt x="67112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miter lim="800000"/>
              <a:headEnd type="none" w="med" len="med"/>
              <a:tailEnd type="arrow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H</a:t>
              </a:r>
              <a:r>
                <a:rPr lang="en-US" sz="1400" b="1" baseline="300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F4D2CF-8BCB-487F-A44F-95D876626D2A}"/>
                </a:ext>
              </a:extLst>
            </p:cNvPr>
            <p:cNvSpPr/>
            <p:nvPr/>
          </p:nvSpPr>
          <p:spPr>
            <a:xfrm>
              <a:off x="5851142" y="4621011"/>
              <a:ext cx="1137655" cy="949279"/>
            </a:xfrm>
            <a:custGeom>
              <a:avLst/>
              <a:gdLst>
                <a:gd name="connsiteX0" fmla="*/ 12763 w 1137655"/>
                <a:gd name="connsiteY0" fmla="*/ 588552 h 949279"/>
                <a:gd name="connsiteX1" fmla="*/ 37930 w 1137655"/>
                <a:gd name="connsiteY1" fmla="*/ 445939 h 949279"/>
                <a:gd name="connsiteX2" fmla="*/ 331544 w 1137655"/>
                <a:gd name="connsiteY2" fmla="*/ 60046 h 949279"/>
                <a:gd name="connsiteX3" fmla="*/ 574825 w 1137655"/>
                <a:gd name="connsiteY3" fmla="*/ 1323 h 949279"/>
                <a:gd name="connsiteX4" fmla="*/ 784550 w 1137655"/>
                <a:gd name="connsiteY4" fmla="*/ 60046 h 949279"/>
                <a:gd name="connsiteX5" fmla="*/ 1019441 w 1137655"/>
                <a:gd name="connsiteY5" fmla="*/ 169103 h 949279"/>
                <a:gd name="connsiteX6" fmla="*/ 1136887 w 1137655"/>
                <a:gd name="connsiteY6" fmla="*/ 429161 h 949279"/>
                <a:gd name="connsiteX7" fmla="*/ 1061386 w 1137655"/>
                <a:gd name="connsiteY7" fmla="*/ 630497 h 949279"/>
                <a:gd name="connsiteX8" fmla="*/ 893607 w 1137655"/>
                <a:gd name="connsiteY8" fmla="*/ 882167 h 949279"/>
                <a:gd name="connsiteX9" fmla="*/ 675493 w 1137655"/>
                <a:gd name="connsiteY9" fmla="*/ 949279 h 94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7655" h="949279">
                  <a:moveTo>
                    <a:pt x="12763" y="588552"/>
                  </a:moveTo>
                  <a:cubicBezTo>
                    <a:pt x="-1219" y="561287"/>
                    <a:pt x="-15200" y="534023"/>
                    <a:pt x="37930" y="445939"/>
                  </a:cubicBezTo>
                  <a:cubicBezTo>
                    <a:pt x="91060" y="357855"/>
                    <a:pt x="242062" y="134149"/>
                    <a:pt x="331544" y="60046"/>
                  </a:cubicBezTo>
                  <a:cubicBezTo>
                    <a:pt x="421026" y="-14057"/>
                    <a:pt x="499324" y="1323"/>
                    <a:pt x="574825" y="1323"/>
                  </a:cubicBezTo>
                  <a:cubicBezTo>
                    <a:pt x="650326" y="1323"/>
                    <a:pt x="710447" y="32083"/>
                    <a:pt x="784550" y="60046"/>
                  </a:cubicBezTo>
                  <a:cubicBezTo>
                    <a:pt x="858653" y="88009"/>
                    <a:pt x="960718" y="107584"/>
                    <a:pt x="1019441" y="169103"/>
                  </a:cubicBezTo>
                  <a:cubicBezTo>
                    <a:pt x="1078164" y="230622"/>
                    <a:pt x="1129896" y="352262"/>
                    <a:pt x="1136887" y="429161"/>
                  </a:cubicBezTo>
                  <a:cubicBezTo>
                    <a:pt x="1143878" y="506060"/>
                    <a:pt x="1101933" y="554996"/>
                    <a:pt x="1061386" y="630497"/>
                  </a:cubicBezTo>
                  <a:cubicBezTo>
                    <a:pt x="1020839" y="705998"/>
                    <a:pt x="957922" y="829037"/>
                    <a:pt x="893607" y="882167"/>
                  </a:cubicBezTo>
                  <a:cubicBezTo>
                    <a:pt x="829292" y="935297"/>
                    <a:pt x="752392" y="942288"/>
                    <a:pt x="675493" y="949279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miter lim="800000"/>
              <a:tailEnd type="arrow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24E10D-63D5-4DB7-93D0-C35C98945C3C}"/>
                </a:ext>
              </a:extLst>
            </p:cNvPr>
            <p:cNvSpPr txBox="1"/>
            <p:nvPr/>
          </p:nvSpPr>
          <p:spPr>
            <a:xfrm>
              <a:off x="5851142" y="4450195"/>
              <a:ext cx="40748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latin typeface="+mn-lt"/>
                </a:rPr>
                <a:t>H</a:t>
              </a:r>
              <a:r>
                <a:rPr lang="en-US" sz="1600" b="1" baseline="30000" dirty="0">
                  <a:latin typeface="+mn-lt"/>
                </a:rPr>
                <a:t>+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442C75-7C4B-4F46-8602-C827B145C4B0}"/>
                </a:ext>
              </a:extLst>
            </p:cNvPr>
            <p:cNvCxnSpPr/>
            <p:nvPr/>
          </p:nvCxnSpPr>
          <p:spPr>
            <a:xfrm flipH="1">
              <a:off x="5851142" y="5844981"/>
              <a:ext cx="568827" cy="0"/>
            </a:xfrm>
            <a:prstGeom prst="straightConnector1">
              <a:avLst/>
            </a:prstGeom>
            <a:noFill/>
            <a:ln w="28575">
              <a:solidFill>
                <a:srgbClr val="0070C0"/>
              </a:solidFill>
              <a:miter lim="800000"/>
              <a:tailEnd type="arrow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B42924-A439-43BB-940C-C5C24AED3752}"/>
                </a:ext>
              </a:extLst>
            </p:cNvPr>
            <p:cNvSpPr txBox="1"/>
            <p:nvPr/>
          </p:nvSpPr>
          <p:spPr>
            <a:xfrm>
              <a:off x="5872380" y="5797165"/>
              <a:ext cx="407484" cy="313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b="1" dirty="0">
                  <a:latin typeface="+mn-lt"/>
                </a:rPr>
                <a:t>H</a:t>
              </a:r>
              <a:r>
                <a:rPr lang="en-US" sz="1600" b="1" baseline="30000" dirty="0">
                  <a:latin typeface="+mn-lt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48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C7B7-4EC9-4DF9-81E4-C0E70054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SEEMS facility location at the SNS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B3C2-8E8D-499A-8A71-9B7E1CF91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24297"/>
            <a:ext cx="11595009" cy="4446291"/>
          </a:xfrm>
        </p:spPr>
        <p:txBody>
          <a:bodyPr/>
          <a:lstStyle/>
          <a:p>
            <a:r>
              <a:rPr lang="en-US" dirty="0"/>
              <a:t>Between the injection dump and water tower </a:t>
            </a:r>
          </a:p>
          <a:p>
            <a:pPr lvl="1"/>
            <a:r>
              <a:rPr lang="en-US" dirty="0"/>
              <a:t>Final position to be determined </a:t>
            </a:r>
          </a:p>
          <a:p>
            <a:r>
              <a:rPr lang="en-US" dirty="0"/>
              <a:t>Usable land is limited due to terrain &amp; existing infrastructure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C9FBA2-2725-459D-8FC6-56D5786B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09" y="3056415"/>
            <a:ext cx="4654383" cy="304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09AEBA-35DB-429E-9B43-A0D29315E11F}"/>
              </a:ext>
            </a:extLst>
          </p:cNvPr>
          <p:cNvSpPr txBox="1"/>
          <p:nvPr/>
        </p:nvSpPr>
        <p:spPr>
          <a:xfrm>
            <a:off x="6858408" y="6180505"/>
            <a:ext cx="442966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B. Riemer and F.X. Gallmeier. ORNL/TM-2014/553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B6590E2-7C07-40B9-9D58-47A52855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4077" y="3078189"/>
            <a:ext cx="5215185" cy="308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E0E89-9783-48D7-9CB2-484AF170C272}"/>
              </a:ext>
            </a:extLst>
          </p:cNvPr>
          <p:cNvSpPr txBox="1"/>
          <p:nvPr/>
        </p:nvSpPr>
        <p:spPr>
          <a:xfrm>
            <a:off x="5474970" y="3139432"/>
            <a:ext cx="5132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2B35BF-E067-4CC9-BB93-17F27E7B3330}"/>
              </a:ext>
            </a:extLst>
          </p:cNvPr>
          <p:cNvSpPr txBox="1"/>
          <p:nvPr/>
        </p:nvSpPr>
        <p:spPr>
          <a:xfrm>
            <a:off x="2712720" y="6268221"/>
            <a:ext cx="5132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C50293-F9D8-48E9-B811-021D8BEA8DD2}"/>
              </a:ext>
            </a:extLst>
          </p:cNvPr>
          <p:cNvSpPr txBox="1"/>
          <p:nvPr/>
        </p:nvSpPr>
        <p:spPr>
          <a:xfrm>
            <a:off x="422567" y="3829042"/>
            <a:ext cx="8739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87261-FD62-4E22-9B9E-5E1EC77E34D2}"/>
              </a:ext>
            </a:extLst>
          </p:cNvPr>
          <p:cNvSpPr txBox="1"/>
          <p:nvPr/>
        </p:nvSpPr>
        <p:spPr>
          <a:xfrm>
            <a:off x="10301897" y="2714783"/>
            <a:ext cx="8739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SEEMS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C0249-171A-4F22-B49F-5F23CDA4C2B1}"/>
              </a:ext>
            </a:extLst>
          </p:cNvPr>
          <p:cNvSpPr txBox="1"/>
          <p:nvPr/>
        </p:nvSpPr>
        <p:spPr>
          <a:xfrm>
            <a:off x="7755822" y="2686059"/>
            <a:ext cx="5132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41833B-4592-448A-A829-85B54465B99B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984232" y="3027691"/>
            <a:ext cx="28231" cy="670543"/>
          </a:xfrm>
          <a:prstGeom prst="line">
            <a:avLst/>
          </a:prstGeom>
          <a:ln w="28575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DA6091-7983-4C6B-82D1-252ED76F35E2}"/>
              </a:ext>
            </a:extLst>
          </p:cNvPr>
          <p:cNvCxnSpPr>
            <a:cxnSpLocks/>
          </p:cNvCxnSpPr>
          <p:nvPr/>
        </p:nvCxnSpPr>
        <p:spPr>
          <a:xfrm flipH="1">
            <a:off x="10359145" y="3027691"/>
            <a:ext cx="393631" cy="1595031"/>
          </a:xfrm>
          <a:prstGeom prst="line">
            <a:avLst/>
          </a:prstGeom>
          <a:ln w="28575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BF83CE-1DE3-4854-BF35-6A15C0F35759}"/>
              </a:ext>
            </a:extLst>
          </p:cNvPr>
          <p:cNvCxnSpPr>
            <a:cxnSpLocks/>
          </p:cNvCxnSpPr>
          <p:nvPr/>
        </p:nvCxnSpPr>
        <p:spPr>
          <a:xfrm flipH="1">
            <a:off x="4511727" y="3362962"/>
            <a:ext cx="1239844" cy="1032502"/>
          </a:xfrm>
          <a:prstGeom prst="line">
            <a:avLst/>
          </a:prstGeom>
          <a:ln w="28575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069790-527E-48B3-A28F-86E7DDC56084}"/>
              </a:ext>
            </a:extLst>
          </p:cNvPr>
          <p:cNvCxnSpPr>
            <a:cxnSpLocks/>
          </p:cNvCxnSpPr>
          <p:nvPr/>
        </p:nvCxnSpPr>
        <p:spPr>
          <a:xfrm flipH="1">
            <a:off x="2969361" y="5411816"/>
            <a:ext cx="282129" cy="897955"/>
          </a:xfrm>
          <a:prstGeom prst="line">
            <a:avLst/>
          </a:prstGeom>
          <a:ln w="28575">
            <a:solidFill>
              <a:schemeClr val="accent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71F02D-1CDD-47BD-B639-376CB34D2356}"/>
              </a:ext>
            </a:extLst>
          </p:cNvPr>
          <p:cNvCxnSpPr>
            <a:cxnSpLocks/>
          </p:cNvCxnSpPr>
          <p:nvPr/>
        </p:nvCxnSpPr>
        <p:spPr>
          <a:xfrm flipH="1">
            <a:off x="815911" y="3530431"/>
            <a:ext cx="288166" cy="296068"/>
          </a:xfrm>
          <a:prstGeom prst="line">
            <a:avLst/>
          </a:prstGeom>
          <a:ln w="28575">
            <a:solidFill>
              <a:schemeClr val="accent3"/>
            </a:solidFill>
            <a:miter lim="800000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0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20A0-6693-42DA-9B69-362252D2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What testing – outside of its primary missions – could the SEEMS facility accommodate?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52C4A-3238-4FBB-B304-E7EA379A0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71600"/>
            <a:ext cx="11430000" cy="1944368"/>
          </a:xfrm>
        </p:spPr>
        <p:txBody>
          <a:bodyPr/>
          <a:lstStyle/>
          <a:p>
            <a:r>
              <a:rPr lang="en-US" dirty="0"/>
              <a:t>Direct proton irradiation with 1.3 GeV pulsed protons onto ADS test assemblies – perhaps ~10 kW</a:t>
            </a:r>
          </a:p>
          <a:p>
            <a:r>
              <a:rPr lang="en-US" dirty="0"/>
              <a:t>Proton test area – if not more of SEEMS</a:t>
            </a:r>
          </a:p>
          <a:p>
            <a:r>
              <a:rPr lang="en-US" dirty="0"/>
              <a:t>Use of fissile materials would have to be approved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74CC24-751B-4062-BF54-90F81C11CCB9}"/>
              </a:ext>
            </a:extLst>
          </p:cNvPr>
          <p:cNvGrpSpPr/>
          <p:nvPr/>
        </p:nvGrpSpPr>
        <p:grpSpPr>
          <a:xfrm>
            <a:off x="6347068" y="3324027"/>
            <a:ext cx="4520539" cy="3449559"/>
            <a:chOff x="4869960" y="3245249"/>
            <a:chExt cx="4520539" cy="3449559"/>
          </a:xfrm>
        </p:grpSpPr>
        <p:pic>
          <p:nvPicPr>
            <p:cNvPr id="10" name="Picture 9" descr="This figure shows The HETS target station layout">
              <a:extLst>
                <a:ext uri="{FF2B5EF4-FFF2-40B4-BE49-F238E27FC236}">
                  <a16:creationId xmlns:a16="http://schemas.microsoft.com/office/drawing/2014/main" id="{3332D12D-72DE-4015-8073-69A431876A4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79"/>
            <a:stretch/>
          </p:blipFill>
          <p:spPr>
            <a:xfrm>
              <a:off x="4869960" y="3245250"/>
              <a:ext cx="3551452" cy="2816902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D4FF64-7C82-4F8A-B0CA-A94D8AA33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4009" y="3245249"/>
              <a:ext cx="4506490" cy="2816902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49C38D0-281E-4D5F-B44F-A40BCE0A857F}"/>
                </a:ext>
              </a:extLst>
            </p:cNvPr>
            <p:cNvGrpSpPr/>
            <p:nvPr/>
          </p:nvGrpSpPr>
          <p:grpSpPr>
            <a:xfrm>
              <a:off x="6302206" y="4710429"/>
              <a:ext cx="2095445" cy="1984379"/>
              <a:chOff x="4956983" y="4731026"/>
              <a:chExt cx="2095445" cy="198437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DB203C2-D2C2-40B2-9CEB-E31459ED2E31}"/>
                  </a:ext>
                </a:extLst>
              </p:cNvPr>
              <p:cNvSpPr/>
              <p:nvPr/>
            </p:nvSpPr>
            <p:spPr>
              <a:xfrm>
                <a:off x="4999383" y="4731026"/>
                <a:ext cx="1103243" cy="1282148"/>
              </a:xfrm>
              <a:custGeom>
                <a:avLst/>
                <a:gdLst>
                  <a:gd name="connsiteX0" fmla="*/ 655982 w 1103243"/>
                  <a:gd name="connsiteY0" fmla="*/ 9939 h 1282148"/>
                  <a:gd name="connsiteX1" fmla="*/ 506895 w 1103243"/>
                  <a:gd name="connsiteY1" fmla="*/ 397565 h 1282148"/>
                  <a:gd name="connsiteX2" fmla="*/ 0 w 1103243"/>
                  <a:gd name="connsiteY2" fmla="*/ 924339 h 1282148"/>
                  <a:gd name="connsiteX3" fmla="*/ 139147 w 1103243"/>
                  <a:gd name="connsiteY3" fmla="*/ 1242391 h 1282148"/>
                  <a:gd name="connsiteX4" fmla="*/ 447260 w 1103243"/>
                  <a:gd name="connsiteY4" fmla="*/ 1282148 h 1282148"/>
                  <a:gd name="connsiteX5" fmla="*/ 715617 w 1103243"/>
                  <a:gd name="connsiteY5" fmla="*/ 1272209 h 1282148"/>
                  <a:gd name="connsiteX6" fmla="*/ 1103243 w 1103243"/>
                  <a:gd name="connsiteY6" fmla="*/ 1192696 h 1282148"/>
                  <a:gd name="connsiteX7" fmla="*/ 944217 w 1103243"/>
                  <a:gd name="connsiteY7" fmla="*/ 874644 h 1282148"/>
                  <a:gd name="connsiteX8" fmla="*/ 765313 w 1103243"/>
                  <a:gd name="connsiteY8" fmla="*/ 367748 h 1282148"/>
                  <a:gd name="connsiteX9" fmla="*/ 834887 w 1103243"/>
                  <a:gd name="connsiteY9" fmla="*/ 0 h 1282148"/>
                  <a:gd name="connsiteX10" fmla="*/ 655982 w 1103243"/>
                  <a:gd name="connsiteY10" fmla="*/ 9939 h 128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3243" h="1282148">
                    <a:moveTo>
                      <a:pt x="655982" y="9939"/>
                    </a:moveTo>
                    <a:lnTo>
                      <a:pt x="506895" y="397565"/>
                    </a:lnTo>
                    <a:lnTo>
                      <a:pt x="0" y="924339"/>
                    </a:lnTo>
                    <a:lnTo>
                      <a:pt x="139147" y="1242391"/>
                    </a:lnTo>
                    <a:lnTo>
                      <a:pt x="447260" y="1282148"/>
                    </a:lnTo>
                    <a:lnTo>
                      <a:pt x="715617" y="1272209"/>
                    </a:lnTo>
                    <a:lnTo>
                      <a:pt x="1103243" y="1192696"/>
                    </a:lnTo>
                    <a:lnTo>
                      <a:pt x="944217" y="874644"/>
                    </a:lnTo>
                    <a:lnTo>
                      <a:pt x="765313" y="367748"/>
                    </a:lnTo>
                    <a:lnTo>
                      <a:pt x="834887" y="0"/>
                    </a:lnTo>
                    <a:lnTo>
                      <a:pt x="655982" y="9939"/>
                    </a:lnTo>
                    <a:close/>
                  </a:path>
                </a:pathLst>
              </a:custGeom>
              <a:solidFill>
                <a:srgbClr val="66FF33">
                  <a:alpha val="50000"/>
                </a:srgbClr>
              </a:solidFill>
              <a:ln w="25400">
                <a:solidFill>
                  <a:srgbClr val="FF0000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A43F38-CAE8-429F-AFDB-6EAF048BB439}"/>
                  </a:ext>
                </a:extLst>
              </p:cNvPr>
              <p:cNvSpPr txBox="1"/>
              <p:nvPr/>
            </p:nvSpPr>
            <p:spPr>
              <a:xfrm>
                <a:off x="4956983" y="6373773"/>
                <a:ext cx="2095445" cy="34163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Proton irradiation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0B97CC1-2729-43D7-8F83-37BA8F3D5221}"/>
                  </a:ext>
                </a:extLst>
              </p:cNvPr>
              <p:cNvCxnSpPr>
                <a:cxnSpLocks/>
                <a:stCxn id="16" idx="0"/>
              </p:cNvCxnSpPr>
              <p:nvPr/>
            </p:nvCxnSpPr>
            <p:spPr>
              <a:xfrm flipH="1" flipV="1">
                <a:off x="5620624" y="5393945"/>
                <a:ext cx="384082" cy="979828"/>
              </a:xfrm>
              <a:prstGeom prst="line">
                <a:avLst/>
              </a:prstGeom>
              <a:ln w="25400">
                <a:solidFill>
                  <a:srgbClr val="FF0000"/>
                </a:solidFill>
                <a:miter lim="800000"/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DDABE5-23C9-45CC-B6DA-4FB4F801DEE1}"/>
              </a:ext>
            </a:extLst>
          </p:cNvPr>
          <p:cNvSpPr txBox="1"/>
          <p:nvPr/>
        </p:nvSpPr>
        <p:spPr>
          <a:xfrm>
            <a:off x="448055" y="3533973"/>
            <a:ext cx="6481868" cy="21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dirty="0">
                <a:latin typeface="Century Gothic" panose="020B0502020202020204" pitchFamily="34" charset="0"/>
                <a:cs typeface="+mn-cs"/>
              </a:defRPr>
            </a:lvl1pPr>
            <a:lvl2pPr marL="687388" indent="-288925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>
                <a:latin typeface="+mn-lt"/>
                <a:cs typeface="Arial" panose="020B0604020202020204" pitchFamily="34" charset="0"/>
              </a:defRPr>
            </a:lvl2pPr>
            <a:lvl3pPr marL="1031875" indent="-288925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3pPr>
            <a:lvl4pPr marL="1144588" indent="-173038" eaLnBrk="1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charset="0"/>
              <a:buChar char="–"/>
              <a:defRPr sz="1800">
                <a:latin typeface="+mn-lt"/>
                <a:cs typeface="Arial" panose="020B0604020202020204" pitchFamily="34" charset="0"/>
              </a:defRPr>
            </a:lvl4pPr>
            <a:lvl5pPr marL="1482725" indent="-222250" eaLnBrk="1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dirty="0"/>
              <a:t>Alternatively, another proton beamline off the SEEMS extraction line could be constructed to a separate, dedicated test 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46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602D-7E46-4E50-AAF4-8E178085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SNS possibilities?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0DB1-1B2E-469A-BE4B-9F920A226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Ring injection dump </a:t>
            </a:r>
          </a:p>
          <a:p>
            <a:r>
              <a:rPr lang="en-US" dirty="0"/>
              <a:t>Momentum dump</a:t>
            </a:r>
          </a:p>
          <a:p>
            <a:r>
              <a:rPr lang="en-US" dirty="0" err="1"/>
              <a:t>Linac</a:t>
            </a:r>
            <a:r>
              <a:rPr lang="en-US" dirty="0"/>
              <a:t> dump</a:t>
            </a:r>
          </a:p>
        </p:txBody>
      </p:sp>
    </p:spTree>
    <p:extLst>
      <p:ext uri="{BB962C8B-B14F-4D97-AF65-F5344CB8AC3E}">
        <p14:creationId xmlns:p14="http://schemas.microsoft.com/office/powerpoint/2010/main" val="205411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BE9B-01E8-4995-A17D-301850987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dirty="0"/>
              <a:t>There are possibilities for test stations at SNS to support ADS development – </a:t>
            </a:r>
            <a:r>
              <a:rPr lang="en-US" sz="2800" i="1" dirty="0"/>
              <a:t>need to understand the requirements better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9185C-6F15-4ED4-8E39-AEFB3A284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points for discussion </a:t>
            </a:r>
          </a:p>
          <a:p>
            <a:pPr lvl="1"/>
            <a:r>
              <a:rPr lang="en-US" dirty="0"/>
              <a:t>What physics and/or technology issues do we want to address?</a:t>
            </a:r>
          </a:p>
          <a:p>
            <a:pPr lvl="1"/>
            <a:r>
              <a:rPr lang="en-US" dirty="0"/>
              <a:t>What are the beam &amp; facility requirements to address these?</a:t>
            </a:r>
          </a:p>
          <a:p>
            <a:pPr lvl="1"/>
            <a:r>
              <a:rPr lang="en-US" dirty="0"/>
              <a:t>Question of nuclear facility rating should be resolved early</a:t>
            </a:r>
          </a:p>
          <a:p>
            <a:pPr lvl="1"/>
            <a:r>
              <a:rPr lang="en-US" dirty="0"/>
              <a:t>Usable real estate at the SNS accelerator complex capable of transporting beams to is limited </a:t>
            </a:r>
          </a:p>
          <a:p>
            <a:pPr lvl="1"/>
            <a:endParaRPr lang="en-US" dirty="0"/>
          </a:p>
          <a:p>
            <a:r>
              <a:rPr lang="en-US" dirty="0"/>
              <a:t>Leveraging SEEMS to add testing capabilities </a:t>
            </a:r>
            <a:r>
              <a:rPr lang="en-US" i="1" dirty="0"/>
              <a:t>seems</a:t>
            </a:r>
            <a:r>
              <a:rPr lang="en-US" dirty="0"/>
              <a:t> feasible … need to answer these and other questions</a:t>
            </a:r>
          </a:p>
        </p:txBody>
      </p:sp>
    </p:spTree>
    <p:extLst>
      <p:ext uri="{BB962C8B-B14F-4D97-AF65-F5344CB8AC3E}">
        <p14:creationId xmlns:p14="http://schemas.microsoft.com/office/powerpoint/2010/main" val="2425083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6C273-5DD6-48C2-BE82-9983EC565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stations … for what purposes?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E9174-54DA-4369-BA59-52AC264F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75945"/>
            <a:ext cx="11430000" cy="55215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What are the development needs to address vs.   </a:t>
            </a:r>
          </a:p>
          <a:p>
            <a:pPr marL="0" indent="0" algn="ctr">
              <a:buNone/>
            </a:pPr>
            <a:r>
              <a:rPr lang="en-US" b="1" dirty="0"/>
              <a:t>What can be done somewhere at the SNS  </a:t>
            </a:r>
          </a:p>
          <a:p>
            <a:endParaRPr lang="en-US" dirty="0"/>
          </a:p>
          <a:p>
            <a:r>
              <a:rPr lang="en-US" dirty="0"/>
              <a:t>Example target test facilities </a:t>
            </a:r>
          </a:p>
          <a:p>
            <a:endParaRPr lang="en-US" dirty="0"/>
          </a:p>
          <a:p>
            <a:r>
              <a:rPr lang="en-US" dirty="0"/>
              <a:t>The SEEMS target station concept for the SNS </a:t>
            </a:r>
          </a:p>
          <a:p>
            <a:pPr lvl="1"/>
            <a:r>
              <a:rPr lang="en-US" dirty="0"/>
              <a:t>Missions, capabilities, opportunities for broader test applications </a:t>
            </a:r>
          </a:p>
          <a:p>
            <a:pPr lvl="1"/>
            <a:r>
              <a:rPr lang="en-US" dirty="0"/>
              <a:t>Low power and no impact to neutron scattering at FTS and STS</a:t>
            </a:r>
          </a:p>
          <a:p>
            <a:pPr lvl="1"/>
            <a:r>
              <a:rPr lang="en-US" dirty="0"/>
              <a:t>Possibilities to accommodate ADS tests </a:t>
            </a:r>
          </a:p>
          <a:p>
            <a:endParaRPr lang="en-US" dirty="0"/>
          </a:p>
          <a:p>
            <a:r>
              <a:rPr lang="en-US" dirty="0"/>
              <a:t>Test facility capabilities and safety basis</a:t>
            </a:r>
          </a:p>
          <a:p>
            <a:pPr lvl="1"/>
            <a:r>
              <a:rPr lang="en-US" dirty="0"/>
              <a:t>Fissile materials – can avoid nuclear facility category if mass does not exceed limits (700 g?) </a:t>
            </a:r>
            <a:r>
              <a:rPr lang="en-US" i="1" dirty="0"/>
              <a:t>without beam </a:t>
            </a:r>
          </a:p>
          <a:p>
            <a:pPr lvl="1"/>
            <a:r>
              <a:rPr lang="en-US" b="1" dirty="0"/>
              <a:t>With beam – any amount of fissile material – likely a nuclear facility</a:t>
            </a:r>
          </a:p>
        </p:txBody>
      </p:sp>
    </p:spTree>
    <p:extLst>
      <p:ext uri="{BB962C8B-B14F-4D97-AF65-F5344CB8AC3E}">
        <p14:creationId xmlns:p14="http://schemas.microsoft.com/office/powerpoint/2010/main" val="5359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1280C8-8364-4CDB-9E4D-721266FD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978729"/>
          </a:xfrm>
        </p:spPr>
        <p:txBody>
          <a:bodyPr/>
          <a:lstStyle/>
          <a:p>
            <a:r>
              <a:rPr lang="en-US" dirty="0"/>
              <a:t>Backup</a:t>
            </a:r>
            <a:br>
              <a:rPr lang="en-US" dirty="0"/>
            </a:br>
            <a:r>
              <a:rPr lang="en-US" dirty="0"/>
              <a:t>SNS LINAC pulse structure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E17C8873-2388-488C-850E-A1D485E15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2" b="15070"/>
          <a:stretch/>
        </p:blipFill>
        <p:spPr bwMode="auto">
          <a:xfrm>
            <a:off x="1593941" y="2013137"/>
            <a:ext cx="9004117" cy="449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FD773DC-3DD1-470B-AB68-445870F238F4}"/>
              </a:ext>
            </a:extLst>
          </p:cNvPr>
          <p:cNvGrpSpPr/>
          <p:nvPr/>
        </p:nvGrpSpPr>
        <p:grpSpPr>
          <a:xfrm>
            <a:off x="6778449" y="169558"/>
            <a:ext cx="4983783" cy="2138264"/>
            <a:chOff x="6497690" y="151391"/>
            <a:chExt cx="4983783" cy="21382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244E7F-3E42-46C4-8F69-6F2F8E45A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61" r="43998" b="54860"/>
            <a:stretch/>
          </p:blipFill>
          <p:spPr>
            <a:xfrm>
              <a:off x="6792395" y="231928"/>
              <a:ext cx="4400017" cy="139703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C01055-4707-4E3E-BEEF-EF1FAC8CFC56}"/>
                </a:ext>
              </a:extLst>
            </p:cNvPr>
            <p:cNvSpPr txBox="1"/>
            <p:nvPr/>
          </p:nvSpPr>
          <p:spPr>
            <a:xfrm>
              <a:off x="6567341" y="1615624"/>
              <a:ext cx="4753224" cy="674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latin typeface="+mn-lt"/>
                </a:rPr>
                <a:t>SEEMS</a:t>
              </a:r>
              <a:r>
                <a:rPr lang="en-US" sz="1400" dirty="0">
                  <a:latin typeface="+mn-lt"/>
                </a:rPr>
                <a:t> high-resolution </a:t>
              </a:r>
              <a:r>
                <a:rPr lang="en-US" sz="1400" b="1" dirty="0">
                  <a:latin typeface="+mn-lt"/>
                </a:rPr>
                <a:t>laser stripping </a:t>
              </a:r>
              <a:r>
                <a:rPr lang="en-US" sz="1400" dirty="0">
                  <a:latin typeface="+mn-lt"/>
                </a:rPr>
                <a:t>mode for muons</a:t>
              </a:r>
            </a:p>
            <a:p>
              <a:pPr marL="285750" indent="-11906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n-lt"/>
                </a:rPr>
                <a:t>Superposes with LINAC beam</a:t>
              </a:r>
            </a:p>
            <a:p>
              <a:pPr marL="285750" indent="-119063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n-lt"/>
                </a:rPr>
                <a:t>Other laser modes are possible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B1E82C2-BFFF-4455-9B22-E748329CBA3B}"/>
                </a:ext>
              </a:extLst>
            </p:cNvPr>
            <p:cNvSpPr/>
            <p:nvPr/>
          </p:nvSpPr>
          <p:spPr>
            <a:xfrm>
              <a:off x="6497690" y="151391"/>
              <a:ext cx="4983783" cy="21382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903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FFFC-3451-4BF1-9DD8-7914C143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SNS in-beam target development largely was done  in the LANSCE-WNR Blue Room (1997-2011)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9ABC0-F0ED-4683-A25F-645C52ABC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60659"/>
            <a:ext cx="11430000" cy="931985"/>
          </a:xfrm>
        </p:spPr>
        <p:txBody>
          <a:bodyPr/>
          <a:lstStyle/>
          <a:p>
            <a:r>
              <a:rPr lang="en-US" sz="3200" dirty="0"/>
              <a:t>Hugely beneficial testing for SNS target pulse response and cavitation R&amp;D </a:t>
            </a:r>
          </a:p>
        </p:txBody>
      </p:sp>
      <p:pic>
        <p:nvPicPr>
          <p:cNvPr id="5" name="Picture 4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678253C0-160C-4292-BA47-4ED34868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92" y="2444260"/>
            <a:ext cx="5029200" cy="3771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4AC3FF-9D7D-43E0-9486-EE0E6A99893C}"/>
              </a:ext>
            </a:extLst>
          </p:cNvPr>
          <p:cNvSpPr txBox="1">
            <a:spLocks/>
          </p:cNvSpPr>
          <p:nvPr/>
        </p:nvSpPr>
        <p:spPr bwMode="auto">
          <a:xfrm>
            <a:off x="429767" y="2699237"/>
            <a:ext cx="6841471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800 MeV p, short-pulse, mx rep rate 2 p/m</a:t>
            </a:r>
          </a:p>
          <a:p>
            <a:r>
              <a:rPr lang="en-US" sz="2400" dirty="0"/>
              <a:t>Max 1000 pulses on a single target</a:t>
            </a:r>
          </a:p>
          <a:p>
            <a:r>
              <a:rPr lang="en-US" sz="2400" dirty="0"/>
              <a:t>At the limit of </a:t>
            </a:r>
          </a:p>
          <a:p>
            <a:pPr lvl="1"/>
            <a:r>
              <a:rPr lang="en-US" sz="2000" b="1" dirty="0"/>
              <a:t>Hands-on target handling </a:t>
            </a:r>
          </a:p>
          <a:p>
            <a:pPr lvl="1"/>
            <a:r>
              <a:rPr lang="en-US" sz="2000" dirty="0"/>
              <a:t>Allowed fluence into the Blue Room</a:t>
            </a:r>
          </a:p>
          <a:p>
            <a:r>
              <a:rPr lang="en-US" sz="2400" dirty="0"/>
              <a:t>Target types: mercury, tungsten, zirconium, tantalum, graphite, lead-bismuth eutectic  </a:t>
            </a:r>
          </a:p>
          <a:p>
            <a:r>
              <a:rPr lang="en-US" sz="2400" dirty="0"/>
              <a:t>We also used proton radiography</a:t>
            </a:r>
          </a:p>
        </p:txBody>
      </p:sp>
    </p:spTree>
    <p:extLst>
      <p:ext uri="{BB962C8B-B14F-4D97-AF65-F5344CB8AC3E}">
        <p14:creationId xmlns:p14="http://schemas.microsoft.com/office/powerpoint/2010/main" val="841086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E4953-7D91-4038-B7F7-6BAA8E547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AGS Spallation Target Experiments at BNL (ASTE)</a:t>
            </a:r>
            <a:br>
              <a:rPr lang="en-US" dirty="0"/>
            </a:br>
            <a:r>
              <a:rPr lang="en-US" dirty="0"/>
              <a:t>2000~2002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4137-C5A0-463A-B925-79910FEBD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71600"/>
            <a:ext cx="11430000" cy="523875"/>
          </a:xfrm>
        </p:spPr>
        <p:txBody>
          <a:bodyPr/>
          <a:lstStyle/>
          <a:p>
            <a:r>
              <a:rPr lang="en-US" dirty="0"/>
              <a:t>Collaboration between SNS, </a:t>
            </a:r>
            <a:r>
              <a:rPr lang="en-US" dirty="0" err="1"/>
              <a:t>JParc</a:t>
            </a:r>
            <a:r>
              <a:rPr lang="en-US" dirty="0"/>
              <a:t>, FZJ-</a:t>
            </a:r>
            <a:r>
              <a:rPr lang="en-US" dirty="0" err="1"/>
              <a:t>Jülich</a:t>
            </a:r>
            <a:r>
              <a:rPr lang="en-US" dirty="0"/>
              <a:t> (ESS)</a:t>
            </a:r>
          </a:p>
        </p:txBody>
      </p:sp>
      <p:pic>
        <p:nvPicPr>
          <p:cNvPr id="5" name="Picture 4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F02BCC0B-C08A-42AB-8EA4-7CD8148C5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905" y="1895475"/>
            <a:ext cx="5391150" cy="40481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99841-09C8-489D-AB37-03CA32C1409D}"/>
              </a:ext>
            </a:extLst>
          </p:cNvPr>
          <p:cNvSpPr txBox="1">
            <a:spLocks/>
          </p:cNvSpPr>
          <p:nvPr/>
        </p:nvSpPr>
        <p:spPr bwMode="auto">
          <a:xfrm>
            <a:off x="448055" y="1895475"/>
            <a:ext cx="5961537" cy="438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Large Hg target  </a:t>
            </a:r>
          </a:p>
          <a:p>
            <a:r>
              <a:rPr lang="en-US" dirty="0"/>
              <a:t>24 GeV pulsed beam</a:t>
            </a:r>
          </a:p>
          <a:p>
            <a:r>
              <a:rPr lang="en-US" dirty="0"/>
              <a:t>Small beam spot</a:t>
            </a:r>
          </a:p>
          <a:p>
            <a:r>
              <a:rPr lang="en-US" dirty="0"/>
              <a:t>Not hands-on </a:t>
            </a:r>
          </a:p>
          <a:p>
            <a:r>
              <a:rPr lang="en-US" dirty="0"/>
              <a:t>Less than satisfying pulses </a:t>
            </a:r>
          </a:p>
          <a:p>
            <a:r>
              <a:rPr lang="en-US" dirty="0"/>
              <a:t>Not a user program </a:t>
            </a:r>
          </a:p>
        </p:txBody>
      </p:sp>
    </p:spTree>
    <p:extLst>
      <p:ext uri="{BB962C8B-B14F-4D97-AF65-F5344CB8AC3E}">
        <p14:creationId xmlns:p14="http://schemas.microsoft.com/office/powerpoint/2010/main" val="207284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5755-78BE-467B-A0F8-CBA15059F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HiRadMat at CERN user facility at CERN providing high-intensity pulsed beams to a large test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8190C-92C1-418F-9259-DABCD34DF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440 GeV/c … protons, heavier ions from the SPS</a:t>
            </a:r>
          </a:p>
          <a:p>
            <a:r>
              <a:rPr lang="en-US" dirty="0"/>
              <a:t>Intended for high-intensity pulse effects on targets, beam-intercepting devices, material samples</a:t>
            </a:r>
          </a:p>
          <a:p>
            <a:pPr lvl="1"/>
            <a:r>
              <a:rPr lang="en-US" dirty="0"/>
              <a:t>Not for high fluence – not for material radiation damage </a:t>
            </a:r>
          </a:p>
          <a:p>
            <a:pPr lvl="1"/>
            <a:r>
              <a:rPr lang="en-US" dirty="0"/>
              <a:t>Very good infrastructure for user support</a:t>
            </a:r>
          </a:p>
        </p:txBody>
      </p:sp>
      <p:pic>
        <p:nvPicPr>
          <p:cNvPr id="1026" name="Picture 2" descr="HRMT-27 experiment move into TNC/HiRadMat tunnel">
            <a:extLst>
              <a:ext uri="{FF2B5EF4-FFF2-40B4-BE49-F238E27FC236}">
                <a16:creationId xmlns:a16="http://schemas.microsoft.com/office/drawing/2014/main" id="{5F25C40B-F171-4483-8BEC-BA5A0396F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17" y="3578469"/>
            <a:ext cx="4572000" cy="305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RMT45 Installation in SPS Tunnel BA7">
            <a:extLst>
              <a:ext uri="{FF2B5EF4-FFF2-40B4-BE49-F238E27FC236}">
                <a16:creationId xmlns:a16="http://schemas.microsoft.com/office/drawing/2014/main" id="{BAFBDCFE-7302-47A9-8D26-74834B42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83" y="361331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023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33E4-010D-4C70-9FB8-68006D87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SEEMS is a modest size target station with low power requirements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559A273-CFB1-414E-A963-962A57474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387" y="961764"/>
            <a:ext cx="7970838" cy="39805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287F6D-F002-4EF6-8623-EBEC87F28ED0}"/>
              </a:ext>
            </a:extLst>
          </p:cNvPr>
          <p:cNvGrpSpPr/>
          <p:nvPr/>
        </p:nvGrpSpPr>
        <p:grpSpPr>
          <a:xfrm>
            <a:off x="3904459" y="1027051"/>
            <a:ext cx="5610340" cy="2276253"/>
            <a:chOff x="1891158" y="1917485"/>
            <a:chExt cx="5610340" cy="227625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E5377A-7376-4CE0-A414-0EED6038DE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9101" y="2352568"/>
              <a:ext cx="159239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66FF33"/>
                  </a:solidFill>
                  <a:latin typeface="Arial" panose="020B0604020202020204" pitchFamily="34" charset="0"/>
                </a:rPr>
                <a:t>First Target Station (FTS)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A3E33B-95E9-4C81-8004-57CC859AFCA7}"/>
                </a:ext>
              </a:extLst>
            </p:cNvPr>
            <p:cNvCxnSpPr/>
            <p:nvPr/>
          </p:nvCxnSpPr>
          <p:spPr>
            <a:xfrm>
              <a:off x="2047727" y="3350025"/>
              <a:ext cx="2057400" cy="76200"/>
            </a:xfrm>
            <a:prstGeom prst="line">
              <a:avLst/>
            </a:prstGeom>
            <a:ln w="285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793CEA9-25A0-4B8C-967A-C34247B7CD6E}"/>
                </a:ext>
              </a:extLst>
            </p:cNvPr>
            <p:cNvSpPr/>
            <p:nvPr/>
          </p:nvSpPr>
          <p:spPr>
            <a:xfrm>
              <a:off x="4874667" y="2938693"/>
              <a:ext cx="1143000" cy="487532"/>
            </a:xfrm>
            <a:prstGeom prst="ellipse">
              <a:avLst/>
            </a:prstGeom>
            <a:noFill/>
            <a:ln w="28575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66FF33"/>
                </a:solidFill>
              </a:endParaRP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7A9C3122-77D5-4255-B0A0-9A23DCBEC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941" y="2813956"/>
              <a:ext cx="12954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 err="1">
                  <a:solidFill>
                    <a:srgbClr val="66FF33"/>
                  </a:solidFill>
                  <a:latin typeface="Arial" panose="020B0604020202020204" pitchFamily="34" charset="0"/>
                </a:rPr>
                <a:t>Linac</a:t>
              </a:r>
              <a:endParaRPr lang="en-US" altLang="en-US" sz="1800" dirty="0">
                <a:solidFill>
                  <a:srgbClr val="66FF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3F74D4C-DA12-4743-A61E-96A7CB45B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8701" y="1917485"/>
              <a:ext cx="1524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66FF33"/>
                  </a:solidFill>
                  <a:latin typeface="Arial" panose="020B0604020202020204" pitchFamily="34" charset="0"/>
                </a:rPr>
                <a:t>Accumulator Ring</a:t>
              </a:r>
            </a:p>
          </p:txBody>
        </p:sp>
        <p:sp>
          <p:nvSpPr>
            <p:cNvPr id="11" name="Rounded Rectangle 1">
              <a:extLst>
                <a:ext uri="{FF2B5EF4-FFF2-40B4-BE49-F238E27FC236}">
                  <a16:creationId xmlns:a16="http://schemas.microsoft.com/office/drawing/2014/main" id="{63B42EF8-BAD0-4BB8-AAEE-11342AE2DBE9}"/>
                </a:ext>
              </a:extLst>
            </p:cNvPr>
            <p:cNvSpPr/>
            <p:nvPr/>
          </p:nvSpPr>
          <p:spPr>
            <a:xfrm>
              <a:off x="5673480" y="3349544"/>
              <a:ext cx="1634927" cy="844194"/>
            </a:xfrm>
            <a:prstGeom prst="roundRect">
              <a:avLst/>
            </a:prstGeom>
            <a:noFill/>
            <a:ln w="57150">
              <a:solidFill>
                <a:srgbClr val="66F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FF33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3D3CDA-179D-46CF-B736-32E49902A324}"/>
                </a:ext>
              </a:extLst>
            </p:cNvPr>
            <p:cNvSpPr/>
            <p:nvPr/>
          </p:nvSpPr>
          <p:spPr bwMode="auto">
            <a:xfrm>
              <a:off x="1891158" y="3177698"/>
              <a:ext cx="2405063" cy="655368"/>
            </a:xfrm>
            <a:prstGeom prst="ellipse">
              <a:avLst/>
            </a:prstGeom>
            <a:noFill/>
            <a:ln w="41275" cap="sq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5793" tIns="47896" rIns="95793" bIns="47896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defTabSz="957263" eaLnBrk="0" hangingPunct="0"/>
              <a:endParaRPr lang="en-US" sz="24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DBD798-E26D-4FE8-82B4-26F61D9A1F33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 flipH="1">
              <a:off x="5446167" y="2563816"/>
              <a:ext cx="4534" cy="374877"/>
            </a:xfrm>
            <a:prstGeom prst="line">
              <a:avLst/>
            </a:prstGeom>
            <a:ln w="285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5A2D83-5C2A-47F8-BC48-574B732BF2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01289" y="2998899"/>
              <a:ext cx="159481" cy="324018"/>
            </a:xfrm>
            <a:prstGeom prst="line">
              <a:avLst/>
            </a:prstGeom>
            <a:ln w="285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31EDD0-CE59-41A7-B01D-CB3203F84EE2}"/>
              </a:ext>
            </a:extLst>
          </p:cNvPr>
          <p:cNvGrpSpPr/>
          <p:nvPr/>
        </p:nvGrpSpPr>
        <p:grpSpPr>
          <a:xfrm>
            <a:off x="5138006" y="1027051"/>
            <a:ext cx="6931330" cy="2100693"/>
            <a:chOff x="3124705" y="1917485"/>
            <a:chExt cx="6931330" cy="210069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E9211E-F82D-4E6A-B99D-0B09CA42E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1035" y="1917485"/>
              <a:ext cx="1905000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FF00"/>
                  </a:solidFill>
                  <a:latin typeface="Arial" panose="020B0604020202020204" pitchFamily="34" charset="0"/>
                </a:rPr>
                <a:t>Future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FF00"/>
                  </a:solidFill>
                  <a:latin typeface="Arial" panose="020B0604020202020204" pitchFamily="34" charset="0"/>
                </a:rPr>
                <a:t>Second Target Station (STS)</a:t>
              </a: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B361A8EA-27EB-4B60-A749-CF98CF39E7A2}"/>
                </a:ext>
              </a:extLst>
            </p:cNvPr>
            <p:cNvSpPr/>
            <p:nvPr/>
          </p:nvSpPr>
          <p:spPr>
            <a:xfrm>
              <a:off x="7389866" y="3136289"/>
              <a:ext cx="1905000" cy="881889"/>
            </a:xfrm>
            <a:prstGeom prst="round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E7B423CA-52B1-48E5-9C49-96BDDF88C4C1}"/>
                </a:ext>
              </a:extLst>
            </p:cNvPr>
            <p:cNvSpPr/>
            <p:nvPr/>
          </p:nvSpPr>
          <p:spPr>
            <a:xfrm>
              <a:off x="3124705" y="2362810"/>
              <a:ext cx="578162" cy="881889"/>
            </a:xfrm>
            <a:prstGeom prst="round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43BE17-FBF3-46E2-9D3F-ECA086376C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0046" y="2751254"/>
              <a:ext cx="141750" cy="37487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A9143A-B1EF-491C-ACC7-CED434CAAADC}"/>
              </a:ext>
            </a:extLst>
          </p:cNvPr>
          <p:cNvGrpSpPr/>
          <p:nvPr/>
        </p:nvGrpSpPr>
        <p:grpSpPr>
          <a:xfrm>
            <a:off x="543100" y="2235697"/>
            <a:ext cx="6212805" cy="4123852"/>
            <a:chOff x="543100" y="2235697"/>
            <a:chExt cx="6212805" cy="412385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9BE0B8A-B411-43E8-9F7F-35072DD4853A}"/>
                </a:ext>
              </a:extLst>
            </p:cNvPr>
            <p:cNvGrpSpPr/>
            <p:nvPr/>
          </p:nvGrpSpPr>
          <p:grpSpPr>
            <a:xfrm>
              <a:off x="543100" y="2943052"/>
              <a:ext cx="4654383" cy="3416497"/>
              <a:chOff x="6858409" y="2633995"/>
              <a:chExt cx="4654383" cy="3416497"/>
            </a:xfrm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C288432C-5913-4C91-B2FD-032C5B43A8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409" y="3004351"/>
                <a:ext cx="4654383" cy="304614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C734C44-D32D-494C-8952-01577E71ED45}"/>
                  </a:ext>
                </a:extLst>
              </p:cNvPr>
              <p:cNvSpPr txBox="1"/>
              <p:nvPr/>
            </p:nvSpPr>
            <p:spPr>
              <a:xfrm>
                <a:off x="9133701" y="2662719"/>
                <a:ext cx="87395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SEEMS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DFBCA9-6D2B-4506-82B5-6C003B6E5BAC}"/>
                  </a:ext>
                </a:extLst>
              </p:cNvPr>
              <p:cNvSpPr txBox="1"/>
              <p:nvPr/>
            </p:nvSpPr>
            <p:spPr>
              <a:xfrm>
                <a:off x="7755822" y="2633995"/>
                <a:ext cx="513282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FTS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12CC72B4-67EF-43E2-B100-169258B85260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 flipH="1">
                <a:off x="7984232" y="2975627"/>
                <a:ext cx="28231" cy="670543"/>
              </a:xfrm>
              <a:prstGeom prst="line">
                <a:avLst/>
              </a:prstGeom>
              <a:ln w="28575">
                <a:solidFill>
                  <a:srgbClr val="66FF3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275E8B-3989-4F94-BFFB-B844623BD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46363" y="3004351"/>
                <a:ext cx="287217" cy="1356915"/>
              </a:xfrm>
              <a:prstGeom prst="line">
                <a:avLst/>
              </a:prstGeom>
              <a:ln w="28575">
                <a:solidFill>
                  <a:srgbClr val="FF00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4BC727-8ED1-47BB-9A9E-0390BB66EA41}"/>
                </a:ext>
              </a:extLst>
            </p:cNvPr>
            <p:cNvSpPr/>
            <p:nvPr/>
          </p:nvSpPr>
          <p:spPr>
            <a:xfrm rot="19205823">
              <a:off x="3565435" y="4545797"/>
              <a:ext cx="864045" cy="1205011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74180-7F70-4B3B-B493-681737237A6C}"/>
                </a:ext>
              </a:extLst>
            </p:cNvPr>
            <p:cNvSpPr/>
            <p:nvPr/>
          </p:nvSpPr>
          <p:spPr>
            <a:xfrm>
              <a:off x="4522839" y="2235697"/>
              <a:ext cx="2233066" cy="3129077"/>
            </a:xfrm>
            <a:custGeom>
              <a:avLst/>
              <a:gdLst>
                <a:gd name="connsiteX0" fmla="*/ 0 w 2233066"/>
                <a:gd name="connsiteY0" fmla="*/ 3008671 h 3024697"/>
                <a:gd name="connsiteX1" fmla="*/ 1160206 w 2233066"/>
                <a:gd name="connsiteY1" fmla="*/ 2871020 h 3024697"/>
                <a:gd name="connsiteX2" fmla="*/ 2182761 w 2233066"/>
                <a:gd name="connsiteY2" fmla="*/ 1897626 h 3024697"/>
                <a:gd name="connsiteX3" fmla="*/ 2064774 w 2233066"/>
                <a:gd name="connsiteY3" fmla="*/ 393291 h 3024697"/>
                <a:gd name="connsiteX4" fmla="*/ 1966451 w 2233066"/>
                <a:gd name="connsiteY4" fmla="*/ 0 h 3024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3066" h="3024697">
                  <a:moveTo>
                    <a:pt x="0" y="3008671"/>
                  </a:moveTo>
                  <a:cubicBezTo>
                    <a:pt x="398206" y="3032432"/>
                    <a:pt x="796413" y="3056194"/>
                    <a:pt x="1160206" y="2871020"/>
                  </a:cubicBezTo>
                  <a:cubicBezTo>
                    <a:pt x="1524000" y="2685846"/>
                    <a:pt x="2032000" y="2310581"/>
                    <a:pt x="2182761" y="1897626"/>
                  </a:cubicBezTo>
                  <a:cubicBezTo>
                    <a:pt x="2333522" y="1484671"/>
                    <a:pt x="2100826" y="709562"/>
                    <a:pt x="2064774" y="393291"/>
                  </a:cubicBezTo>
                  <a:cubicBezTo>
                    <a:pt x="2028722" y="77020"/>
                    <a:pt x="1997586" y="38510"/>
                    <a:pt x="1966451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miter lim="800000"/>
              <a:headEnd type="none" w="med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22915E-2579-4E28-A9C4-91D59EB579C9}"/>
              </a:ext>
            </a:extLst>
          </p:cNvPr>
          <p:cNvGrpSpPr/>
          <p:nvPr/>
        </p:nvGrpSpPr>
        <p:grpSpPr>
          <a:xfrm>
            <a:off x="6702002" y="5378646"/>
            <a:ext cx="5064207" cy="840230"/>
            <a:chOff x="6702002" y="5378646"/>
            <a:chExt cx="5064207" cy="8402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9D2873-6E10-4FCD-BF6F-473C16635607}"/>
                </a:ext>
              </a:extLst>
            </p:cNvPr>
            <p:cNvSpPr txBox="1"/>
            <p:nvPr/>
          </p:nvSpPr>
          <p:spPr>
            <a:xfrm>
              <a:off x="6702002" y="5378646"/>
              <a:ext cx="5064207" cy="840230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	Operating &amp; being upgraded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	STS project scope – CD-1 approved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	SEEMS </a:t>
              </a:r>
              <a:r>
                <a:rPr lang="en-US" dirty="0"/>
                <a:t>–</a:t>
              </a:r>
              <a:r>
                <a:rPr lang="en-US" dirty="0">
                  <a:latin typeface="+mn-lt"/>
                </a:rPr>
                <a:t> future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1F2949E-D427-45B5-9C1D-9A8E5CF73BA7}"/>
                </a:ext>
              </a:extLst>
            </p:cNvPr>
            <p:cNvGrpSpPr/>
            <p:nvPr/>
          </p:nvGrpSpPr>
          <p:grpSpPr>
            <a:xfrm>
              <a:off x="6947602" y="5556909"/>
              <a:ext cx="548640" cy="463826"/>
              <a:chOff x="6180313" y="5555226"/>
              <a:chExt cx="548640" cy="463826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4FF8EA5-0981-48A8-853C-ED577D37C520}"/>
                  </a:ext>
                </a:extLst>
              </p:cNvPr>
              <p:cNvCxnSpPr/>
              <p:nvPr/>
            </p:nvCxnSpPr>
            <p:spPr>
              <a:xfrm>
                <a:off x="6180313" y="5555226"/>
                <a:ext cx="548640" cy="0"/>
              </a:xfrm>
              <a:prstGeom prst="line">
                <a:avLst/>
              </a:prstGeom>
              <a:ln w="28575">
                <a:solidFill>
                  <a:srgbClr val="66FF33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832C1E3-0F05-4D13-AB82-8635F1083390}"/>
                  </a:ext>
                </a:extLst>
              </p:cNvPr>
              <p:cNvCxnSpPr/>
              <p:nvPr/>
            </p:nvCxnSpPr>
            <p:spPr>
              <a:xfrm>
                <a:off x="6180313" y="5798761"/>
                <a:ext cx="548640" cy="0"/>
              </a:xfrm>
              <a:prstGeom prst="line">
                <a:avLst/>
              </a:prstGeom>
              <a:ln w="28575">
                <a:solidFill>
                  <a:srgbClr val="FFFF0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8B2CA65-3C7D-4BF5-AE06-62A5F955D869}"/>
                  </a:ext>
                </a:extLst>
              </p:cNvPr>
              <p:cNvCxnSpPr/>
              <p:nvPr/>
            </p:nvCxnSpPr>
            <p:spPr>
              <a:xfrm>
                <a:off x="6180313" y="6019052"/>
                <a:ext cx="548640" cy="0"/>
              </a:xfrm>
              <a:prstGeom prst="line">
                <a:avLst/>
              </a:prstGeom>
              <a:ln w="28575">
                <a:solidFill>
                  <a:srgbClr val="FF00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4082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24F43-8264-465A-AD04-8FEAF699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ORNL could become a premiere site for US radiation effects testing of microelectronics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C392-6B9C-47B9-B5E2-23E07896D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725277"/>
            <a:ext cx="8554124" cy="37788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Radiation effects can have catastrophic consequences on system behavior </a:t>
            </a:r>
          </a:p>
          <a:p>
            <a:pPr lvl="1"/>
            <a:r>
              <a:rPr lang="en-US" dirty="0"/>
              <a:t>Natural radiation – terrestrial and in space</a:t>
            </a:r>
          </a:p>
          <a:p>
            <a:pPr lvl="1"/>
            <a:r>
              <a:rPr lang="en-US" dirty="0"/>
              <a:t>Man-man radiation </a:t>
            </a:r>
          </a:p>
          <a:p>
            <a:endParaRPr lang="en-US" dirty="0"/>
          </a:p>
          <a:p>
            <a:r>
              <a:rPr lang="en-US" dirty="0"/>
              <a:t>Example – Single Event Effects (SEE) </a:t>
            </a:r>
          </a:p>
          <a:p>
            <a:r>
              <a:rPr lang="en-US" dirty="0"/>
              <a:t>SEE can take on many forms, e.g. </a:t>
            </a:r>
          </a:p>
          <a:p>
            <a:pPr lvl="1"/>
            <a:r>
              <a:rPr lang="en-US" dirty="0"/>
              <a:t>Soft errors – transient, non-destructive</a:t>
            </a:r>
          </a:p>
          <a:p>
            <a:pPr lvl="1"/>
            <a:r>
              <a:rPr lang="en-US" dirty="0"/>
              <a:t>Hard errors – latch ups</a:t>
            </a:r>
          </a:p>
          <a:p>
            <a:pPr lvl="1"/>
            <a:r>
              <a:rPr lang="en-US" dirty="0"/>
              <a:t>Gate rupture, frozen bits, burnout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F4A15A-7CFC-4ACB-881F-8EF03DCF48A3}"/>
              </a:ext>
            </a:extLst>
          </p:cNvPr>
          <p:cNvGrpSpPr/>
          <p:nvPr/>
        </p:nvGrpSpPr>
        <p:grpSpPr>
          <a:xfrm>
            <a:off x="9082521" y="805945"/>
            <a:ext cx="2929392" cy="2834640"/>
            <a:chOff x="5950382" y="609600"/>
            <a:chExt cx="2929392" cy="283464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94C2232-AA18-4A79-A215-E563981F3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382" y="609600"/>
              <a:ext cx="2929392" cy="2834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E0B64B-A809-438D-A0B3-FD5E840A26FB}"/>
                </a:ext>
              </a:extLst>
            </p:cNvPr>
            <p:cNvSpPr txBox="1"/>
            <p:nvPr/>
          </p:nvSpPr>
          <p:spPr>
            <a:xfrm>
              <a:off x="6030725" y="3076701"/>
              <a:ext cx="276870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Source: IBM, Journal of Research &amp; Development 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i="1" dirty="0">
                  <a:solidFill>
                    <a:schemeClr val="bg1"/>
                  </a:solidFill>
                </a:rPr>
                <a:t>Terrestrial Cosmic Rays and Soft Errors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745669-D9AC-4E08-BC5C-2AA7CF317C7D}"/>
              </a:ext>
            </a:extLst>
          </p:cNvPr>
          <p:cNvGrpSpPr/>
          <p:nvPr/>
        </p:nvGrpSpPr>
        <p:grpSpPr>
          <a:xfrm>
            <a:off x="9084177" y="3791187"/>
            <a:ext cx="2926080" cy="2371925"/>
            <a:chOff x="5829249" y="3724075"/>
            <a:chExt cx="2926080" cy="237192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69F1BEF4-8928-4086-80DE-2E1D07597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5136" r="4745" b="2380"/>
            <a:stretch/>
          </p:blipFill>
          <p:spPr bwMode="auto">
            <a:xfrm>
              <a:off x="5829249" y="3724075"/>
              <a:ext cx="2926080" cy="2017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DBF582-9A1F-40EF-8BEC-37B7887A80C9}"/>
                </a:ext>
              </a:extLst>
            </p:cNvPr>
            <p:cNvSpPr txBox="1"/>
            <p:nvPr/>
          </p:nvSpPr>
          <p:spPr>
            <a:xfrm>
              <a:off x="5853433" y="5754368"/>
              <a:ext cx="287771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900" dirty="0"/>
                <a:t>Source: Honeywell, Laura Dominik</a:t>
              </a:r>
            </a:p>
            <a:p>
              <a:pPr algn="ctr">
                <a:lnSpc>
                  <a:spcPct val="90000"/>
                </a:lnSpc>
              </a:pPr>
              <a:r>
                <a:rPr lang="en-US" sz="900" i="1" dirty="0"/>
                <a:t>Atmospheric Radiation Testing, 2012 NUFO Meeting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1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AF6E-AF8F-493B-9FC2-9A4E3281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dirty="0"/>
              <a:t>The atmospheric neutron energy spectrum is well characterized and can be matched with a </a:t>
            </a:r>
            <a:r>
              <a:rPr lang="en-US" sz="2800" b="1" i="1" dirty="0"/>
              <a:t>spallation neutron source 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0A29E-B987-4C1A-8C5B-E84194624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42906"/>
            <a:ext cx="11430000" cy="1904301"/>
          </a:xfrm>
        </p:spPr>
        <p:txBody>
          <a:bodyPr/>
          <a:lstStyle/>
          <a:p>
            <a:r>
              <a:rPr lang="en-US" dirty="0"/>
              <a:t>We are experts</a:t>
            </a:r>
            <a:r>
              <a:rPr lang="en-US" b="1" dirty="0"/>
              <a:t> </a:t>
            </a:r>
            <a:r>
              <a:rPr lang="en-US" dirty="0"/>
              <a:t>at this</a:t>
            </a:r>
          </a:p>
          <a:p>
            <a:r>
              <a:rPr lang="en-US" dirty="0"/>
              <a:t>We have the accelerator</a:t>
            </a:r>
          </a:p>
          <a:p>
            <a:r>
              <a:rPr lang="en-US" dirty="0"/>
              <a:t>We have a facility concept: </a:t>
            </a:r>
            <a:r>
              <a:rPr lang="en-US" b="1" dirty="0"/>
              <a:t>SEEMS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38A6CA-0616-4613-B6F3-CA400918A8A9}"/>
              </a:ext>
            </a:extLst>
          </p:cNvPr>
          <p:cNvGrpSpPr/>
          <p:nvPr/>
        </p:nvGrpSpPr>
        <p:grpSpPr>
          <a:xfrm>
            <a:off x="7248139" y="1287598"/>
            <a:ext cx="4389120" cy="2584126"/>
            <a:chOff x="7424307" y="1132290"/>
            <a:chExt cx="4389120" cy="25841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EC76F1-3D64-4A6A-BB54-8E84E447D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4307" y="1132290"/>
              <a:ext cx="4389120" cy="25841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6DCAA8-F365-46CA-BA13-8B5490466B30}"/>
                </a:ext>
              </a:extLst>
            </p:cNvPr>
            <p:cNvSpPr txBox="1"/>
            <p:nvPr/>
          </p:nvSpPr>
          <p:spPr>
            <a:xfrm>
              <a:off x="9618867" y="1202840"/>
              <a:ext cx="2032932" cy="4801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latin typeface="+mn-lt"/>
                </a:rPr>
                <a:t>Atmospheric neutron energy spectrum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2F47B7-7C94-4B59-BA8D-296A79A37EE9}"/>
              </a:ext>
            </a:extLst>
          </p:cNvPr>
          <p:cNvSpPr txBox="1">
            <a:spLocks/>
          </p:cNvSpPr>
          <p:nvPr/>
        </p:nvSpPr>
        <p:spPr bwMode="auto">
          <a:xfrm>
            <a:off x="448055" y="3087757"/>
            <a:ext cx="11365372" cy="331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Dual mission of SEEMS </a:t>
            </a:r>
          </a:p>
          <a:p>
            <a:pPr lvl="1"/>
            <a:r>
              <a:rPr lang="en-US" dirty="0"/>
              <a:t>Single Event Effects: </a:t>
            </a:r>
          </a:p>
          <a:p>
            <a:pPr lvl="2"/>
            <a:r>
              <a:rPr lang="en-US" dirty="0"/>
              <a:t>high-energy &amp; thermal neutrons, high-energy protons, muons</a:t>
            </a:r>
          </a:p>
          <a:p>
            <a:pPr lvl="1"/>
            <a:r>
              <a:rPr lang="en-US" dirty="0"/>
              <a:t>Muon spectroscopy: 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SR </a:t>
            </a:r>
            <a:r>
              <a:rPr lang="en-US" dirty="0"/>
              <a:t>materials characterization techniques that compliment neutron scattering </a:t>
            </a:r>
          </a:p>
          <a:p>
            <a:r>
              <a:rPr lang="en-US" dirty="0"/>
              <a:t>Operation of SEEMS will have </a:t>
            </a:r>
            <a:r>
              <a:rPr lang="en-US" i="1" dirty="0"/>
              <a:t>insignificant impact </a:t>
            </a:r>
            <a:r>
              <a:rPr lang="en-US" dirty="0"/>
              <a:t>on SNS neutron scattering operations   </a:t>
            </a:r>
          </a:p>
        </p:txBody>
      </p:sp>
    </p:spTree>
    <p:extLst>
      <p:ext uri="{BB962C8B-B14F-4D97-AF65-F5344CB8AC3E}">
        <p14:creationId xmlns:p14="http://schemas.microsoft.com/office/powerpoint/2010/main" val="5665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E217-2C99-4985-AE31-48457326D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Commercial aircraft are an example SEE test application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0FDDB-A9E9-484E-A1E4-8FE11D274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47148"/>
            <a:ext cx="7971355" cy="2743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Aircraft certification requires sellers to show robustness against SEE in critical electronic systems </a:t>
            </a:r>
          </a:p>
          <a:p>
            <a:r>
              <a:rPr lang="en-US" dirty="0"/>
              <a:t>Neutrons are the primary cause for SEE in avionics </a:t>
            </a:r>
          </a:p>
          <a:p>
            <a:r>
              <a:rPr lang="en-US" dirty="0"/>
              <a:t>Basis of a SEE evaluation is test data </a:t>
            </a:r>
          </a:p>
          <a:p>
            <a:pPr lvl="1"/>
            <a:r>
              <a:rPr lang="en-US" dirty="0"/>
              <a:t>error rates on devices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0DAB7C-ED1D-4023-9EEC-C9CC1C116F51}"/>
              </a:ext>
            </a:extLst>
          </p:cNvPr>
          <p:cNvGrpSpPr>
            <a:grpSpLocks noChangeAspect="1"/>
          </p:cNvGrpSpPr>
          <p:nvPr/>
        </p:nvGrpSpPr>
        <p:grpSpPr>
          <a:xfrm>
            <a:off x="8217868" y="3354171"/>
            <a:ext cx="3710865" cy="2743200"/>
            <a:chOff x="7029219" y="3236170"/>
            <a:chExt cx="3657600" cy="2703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3D9AD4-E1E4-49BB-ACB5-14E96E4D1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9219" y="3236170"/>
              <a:ext cx="3657600" cy="27038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CF597D-9B95-4F30-B1FC-7C287593356B}"/>
                </a:ext>
              </a:extLst>
            </p:cNvPr>
            <p:cNvSpPr txBox="1"/>
            <p:nvPr/>
          </p:nvSpPr>
          <p:spPr>
            <a:xfrm>
              <a:off x="8734040" y="3258184"/>
              <a:ext cx="1952779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G. Horan – FAA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E6AE46-3C79-411F-831C-8300A9C91B59}"/>
              </a:ext>
            </a:extLst>
          </p:cNvPr>
          <p:cNvGrpSpPr/>
          <p:nvPr/>
        </p:nvGrpSpPr>
        <p:grpSpPr>
          <a:xfrm>
            <a:off x="519713" y="3527113"/>
            <a:ext cx="7025194" cy="2794305"/>
            <a:chOff x="519713" y="3527113"/>
            <a:chExt cx="7025194" cy="27943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424FAC-808D-4B04-84EF-095A32367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0447" y="3527113"/>
              <a:ext cx="3704460" cy="24688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80F73C-D756-4136-93D1-1B642479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713" y="3527113"/>
              <a:ext cx="3227546" cy="24688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9594C0-3A67-4052-9538-45F55329230E}"/>
                </a:ext>
              </a:extLst>
            </p:cNvPr>
            <p:cNvSpPr txBox="1"/>
            <p:nvPr/>
          </p:nvSpPr>
          <p:spPr>
            <a:xfrm>
              <a:off x="519713" y="6062886"/>
              <a:ext cx="7025194" cy="25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err="1">
                  <a:latin typeface="+mn-lt"/>
                </a:rPr>
                <a:t>Quantas</a:t>
              </a:r>
              <a:r>
                <a:rPr lang="en-US" sz="1200" dirty="0">
                  <a:latin typeface="+mn-lt"/>
                </a:rPr>
                <a:t> Airways in-flight excursion attributed to SEE in air data inertial reference unit (2008)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8B2D6-9D62-45DC-A89B-99D70AEBF39F}"/>
              </a:ext>
            </a:extLst>
          </p:cNvPr>
          <p:cNvSpPr/>
          <p:nvPr/>
        </p:nvSpPr>
        <p:spPr>
          <a:xfrm>
            <a:off x="8561500" y="5547362"/>
            <a:ext cx="2987028" cy="3966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6AD023-C23E-4766-8300-F8A88D08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33" y="763684"/>
            <a:ext cx="3657600" cy="21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E2B777-B7CF-4117-8A27-91024A5AE366}"/>
              </a:ext>
            </a:extLst>
          </p:cNvPr>
          <p:cNvSpPr txBox="1"/>
          <p:nvPr/>
        </p:nvSpPr>
        <p:spPr>
          <a:xfrm>
            <a:off x="3028426" y="4200569"/>
            <a:ext cx="6493078" cy="8679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+mn-lt"/>
              </a:rPr>
              <a:t>Not enough radiation effects test capacity or capability in the US! </a:t>
            </a:r>
          </a:p>
        </p:txBody>
      </p:sp>
    </p:spTree>
    <p:extLst>
      <p:ext uri="{BB962C8B-B14F-4D97-AF65-F5344CB8AC3E}">
        <p14:creationId xmlns:p14="http://schemas.microsoft.com/office/powerpoint/2010/main" val="452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853B4E49E25340B280190EE389572A" ma:contentTypeVersion="2" ma:contentTypeDescription="Create a new document." ma:contentTypeScope="" ma:versionID="35a501d8b7a6a1c107963778c8e4ce2f">
  <xsd:schema xmlns:xsd="http://www.w3.org/2001/XMLSchema" xmlns:xs="http://www.w3.org/2001/XMLSchema" xmlns:p="http://schemas.microsoft.com/office/2006/metadata/properties" xmlns:ns2="c7f5008c-875f-406e-8a0c-9e401b38895a" targetNamespace="http://schemas.microsoft.com/office/2006/metadata/properties" ma:root="true" ma:fieldsID="d66303a4d3478bed3f08cb23acb33d3e" ns2:_="">
    <xsd:import namespace="c7f5008c-875f-406e-8a0c-9e401b38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5008c-875f-406e-8a0c-9e401b388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6F5DE5-FF42-42F2-9962-F83010572F4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EA4DA67-A103-460C-9DE1-EEF889E31506}"/>
</file>

<file path=customXml/itemProps3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1872</Words>
  <Application>Microsoft Office PowerPoint</Application>
  <PresentationFormat>Widescreen</PresentationFormat>
  <Paragraphs>273</Paragraphs>
  <Slides>20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Arial Narrow</vt:lpstr>
      <vt:lpstr>Century Gothic</vt:lpstr>
      <vt:lpstr>ORNL</vt:lpstr>
      <vt:lpstr>PowerPoint Presentation</vt:lpstr>
      <vt:lpstr>Test stations … for what purposes?</vt:lpstr>
      <vt:lpstr>SNS in-beam target development largely was done  in the LANSCE-WNR Blue Room (1997-2011)</vt:lpstr>
      <vt:lpstr>AGS Spallation Target Experiments at BNL (ASTE) 2000~2002</vt:lpstr>
      <vt:lpstr>HiRadMat at CERN user facility at CERN providing high-intensity pulsed beams to a large test area</vt:lpstr>
      <vt:lpstr>SEEMS is a modest size target station with low power requirements </vt:lpstr>
      <vt:lpstr>ORNL could become a premiere site for US radiation effects testing of microelectronics </vt:lpstr>
      <vt:lpstr>The atmospheric neutron energy spectrum is well characterized and can be matched with a spallation neutron source </vt:lpstr>
      <vt:lpstr>Commercial aircraft are an example SEE test application </vt:lpstr>
      <vt:lpstr>SEEMS facility layout accommodates large SEE test areas </vt:lpstr>
      <vt:lpstr>Other sectors of radiation effects to microelectronics where SEEMS capabilities can make a difference</vt:lpstr>
      <vt:lpstr>Muon spectroscopy (µSR)</vt:lpstr>
      <vt:lpstr>Scientific Impact</vt:lpstr>
      <vt:lpstr>µSR capabilities at SEEMS</vt:lpstr>
      <vt:lpstr>SEEMS does not employ a parasitic target as in other muon / spallation neutron sources  </vt:lpstr>
      <vt:lpstr>SEEMS facility location at the SNS</vt:lpstr>
      <vt:lpstr>What testing – outside of its primary missions – could the SEEMS facility accommodate?</vt:lpstr>
      <vt:lpstr>Other SNS possibilities?</vt:lpstr>
      <vt:lpstr>There are possibilities for test stations at SNS to support ADS development – need to understand the requirements better </vt:lpstr>
      <vt:lpstr>Backup SNS LINAC pulse structure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2021-09-23T19:03:17Z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0x01010069853B4E49E25340B280190EE389572A</vt:lpwstr>
  </property>
</Properties>
</file>