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6" r:id="rId5"/>
    <p:sldId id="372" r:id="rId6"/>
    <p:sldId id="371" r:id="rId7"/>
    <p:sldId id="257" r:id="rId8"/>
    <p:sldId id="369" r:id="rId9"/>
    <p:sldId id="370" r:id="rId10"/>
    <p:sldId id="259" r:id="rId11"/>
    <p:sldId id="376" r:id="rId12"/>
    <p:sldId id="375" r:id="rId1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5161" autoAdjust="0"/>
  </p:normalViewPr>
  <p:slideViewPr>
    <p:cSldViewPr snapToGrid="0" showGuides="1">
      <p:cViewPr varScale="1">
        <p:scale>
          <a:sx n="83" d="100"/>
          <a:sy n="83" d="100"/>
        </p:scale>
        <p:origin x="208" y="7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4DDB0-4F5C-A846-B895-9FC1C465F85C}" type="doc">
      <dgm:prSet loTypeId="urn:microsoft.com/office/officeart/2005/8/layout/cycle1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D665A63-FC99-4647-854A-FC30E814998D}">
      <dgm:prSet phldrT="[Text]" custT="1"/>
      <dgm:spPr/>
      <dgm:t>
        <a:bodyPr/>
        <a:lstStyle/>
        <a:p>
          <a:r>
            <a:rPr lang="en-US" sz="1100" dirty="0"/>
            <a:t>   </a:t>
          </a:r>
        </a:p>
      </dgm:t>
    </dgm:pt>
    <dgm:pt modelId="{5F0FF174-1E25-0F4C-99D7-1F4901C44075}" type="parTrans" cxnId="{92A382F3-E90D-8441-BDCB-E9327DD51D61}">
      <dgm:prSet/>
      <dgm:spPr/>
      <dgm:t>
        <a:bodyPr/>
        <a:lstStyle/>
        <a:p>
          <a:endParaRPr lang="en-US" sz="2800"/>
        </a:p>
      </dgm:t>
    </dgm:pt>
    <dgm:pt modelId="{72B2D8B9-EE3F-EE48-A1ED-D1FE3DDB1CAE}" type="sibTrans" cxnId="{92A382F3-E90D-8441-BDCB-E9327DD51D61}">
      <dgm:prSet/>
      <dgm:spPr/>
      <dgm:t>
        <a:bodyPr/>
        <a:lstStyle/>
        <a:p>
          <a:endParaRPr lang="en-US" sz="2800"/>
        </a:p>
      </dgm:t>
    </dgm:pt>
    <dgm:pt modelId="{76295486-6923-4F4A-AAFE-A73DA04A202C}">
      <dgm:prSet phldrT="[Text]" custT="1"/>
      <dgm:spPr/>
      <dgm:t>
        <a:bodyPr/>
        <a:lstStyle/>
        <a:p>
          <a:r>
            <a:rPr lang="en-US" sz="1100" dirty="0"/>
            <a:t>Disk irradiation at NorthStar</a:t>
          </a:r>
        </a:p>
      </dgm:t>
    </dgm:pt>
    <dgm:pt modelId="{B0E7387D-7AF0-7A4A-8AAC-02333D1DDA8F}" type="parTrans" cxnId="{EF01F5C3-AF15-DA40-9AAD-CC4548A3561B}">
      <dgm:prSet/>
      <dgm:spPr/>
      <dgm:t>
        <a:bodyPr/>
        <a:lstStyle/>
        <a:p>
          <a:endParaRPr lang="en-US" sz="2800"/>
        </a:p>
      </dgm:t>
    </dgm:pt>
    <dgm:pt modelId="{0FC8C469-92ED-CE4E-8F52-6AF0A67AA19B}" type="sibTrans" cxnId="{EF01F5C3-AF15-DA40-9AAD-CC4548A3561B}">
      <dgm:prSet/>
      <dgm:spPr/>
      <dgm:t>
        <a:bodyPr/>
        <a:lstStyle/>
        <a:p>
          <a:endParaRPr lang="en-US" sz="2800"/>
        </a:p>
      </dgm:t>
    </dgm:pt>
    <dgm:pt modelId="{DDED73DC-5054-2C4A-81EA-272FBF14C4B6}">
      <dgm:prSet phldrT="[Text]" custT="1"/>
      <dgm:spPr/>
      <dgm:t>
        <a:bodyPr/>
        <a:lstStyle/>
        <a:p>
          <a:r>
            <a:rPr lang="en-US" sz="1100" dirty="0"/>
            <a:t>Disk dissolution, cleanup and mo-99 shipping</a:t>
          </a:r>
        </a:p>
      </dgm:t>
    </dgm:pt>
    <dgm:pt modelId="{8A91F4A5-E200-4E47-A17A-EF5E7CCB479E}" type="parTrans" cxnId="{EF8CE919-8716-2748-B955-269B8BD23B9F}">
      <dgm:prSet/>
      <dgm:spPr/>
      <dgm:t>
        <a:bodyPr/>
        <a:lstStyle/>
        <a:p>
          <a:endParaRPr lang="en-US" sz="2800"/>
        </a:p>
      </dgm:t>
    </dgm:pt>
    <dgm:pt modelId="{3AD9A97D-7DAE-BF40-9FC2-BBD146A003FC}" type="sibTrans" cxnId="{EF8CE919-8716-2748-B955-269B8BD23B9F}">
      <dgm:prSet/>
      <dgm:spPr/>
      <dgm:t>
        <a:bodyPr/>
        <a:lstStyle/>
        <a:p>
          <a:endParaRPr lang="en-US" sz="2800"/>
        </a:p>
      </dgm:t>
    </dgm:pt>
    <dgm:pt modelId="{0C8B9530-8E03-9E41-BD28-36F5A2B0AE14}">
      <dgm:prSet phldrT="[Text]" custT="1"/>
      <dgm:spPr/>
      <dgm:t>
        <a:bodyPr/>
        <a:lstStyle/>
        <a:p>
          <a:r>
            <a:rPr lang="en-US" sz="1100" dirty="0"/>
            <a:t>Refill Generator at </a:t>
          </a:r>
          <a:r>
            <a:rPr lang="en-US" sz="1100" dirty="0" err="1"/>
            <a:t>Radiopharm</a:t>
          </a:r>
          <a:endParaRPr lang="en-US" sz="1100" dirty="0"/>
        </a:p>
      </dgm:t>
    </dgm:pt>
    <dgm:pt modelId="{E3EA939F-5A7A-D745-A895-F21850F9E6FA}" type="parTrans" cxnId="{E33C269A-0106-594B-A6A7-16CA64AC372D}">
      <dgm:prSet/>
      <dgm:spPr/>
      <dgm:t>
        <a:bodyPr/>
        <a:lstStyle/>
        <a:p>
          <a:endParaRPr lang="en-US" sz="2800"/>
        </a:p>
      </dgm:t>
    </dgm:pt>
    <dgm:pt modelId="{FA11F2AB-14D5-DC46-861B-3B30E11B9C06}" type="sibTrans" cxnId="{E33C269A-0106-594B-A6A7-16CA64AC372D}">
      <dgm:prSet/>
      <dgm:spPr/>
      <dgm:t>
        <a:bodyPr/>
        <a:lstStyle/>
        <a:p>
          <a:endParaRPr lang="en-US" sz="2800"/>
        </a:p>
      </dgm:t>
    </dgm:pt>
    <dgm:pt modelId="{0E94DD22-64BF-DF49-B392-CB21A67DDD58}">
      <dgm:prSet phldrT="[Text]" custT="1"/>
      <dgm:spPr/>
      <dgm:t>
        <a:bodyPr/>
        <a:lstStyle/>
        <a:p>
          <a:r>
            <a:rPr lang="en-US" sz="1100" dirty="0"/>
            <a:t>Once consumed, remaining waste unused generator liquid returned to NorthStar</a:t>
          </a:r>
        </a:p>
      </dgm:t>
    </dgm:pt>
    <dgm:pt modelId="{EA4F0B09-EE41-F34C-912F-D7FC12DF183A}" type="parTrans" cxnId="{10B10B88-B1C0-C44C-8740-94A5C5D14BA8}">
      <dgm:prSet/>
      <dgm:spPr/>
      <dgm:t>
        <a:bodyPr/>
        <a:lstStyle/>
        <a:p>
          <a:endParaRPr lang="en-US" sz="2800"/>
        </a:p>
      </dgm:t>
    </dgm:pt>
    <dgm:pt modelId="{BA7A368F-056D-5D4D-B78C-FB5B359FC7E6}" type="sibTrans" cxnId="{10B10B88-B1C0-C44C-8740-94A5C5D14BA8}">
      <dgm:prSet/>
      <dgm:spPr/>
      <dgm:t>
        <a:bodyPr/>
        <a:lstStyle/>
        <a:p>
          <a:endParaRPr lang="en-US" sz="2800"/>
        </a:p>
      </dgm:t>
    </dgm:pt>
    <dgm:pt modelId="{C307408C-B61C-4140-A506-55D73C50A8C1}">
      <dgm:prSet phldrT="[Text]" custT="1"/>
      <dgm:spPr/>
      <dgm:t>
        <a:bodyPr/>
        <a:lstStyle/>
        <a:p>
          <a:r>
            <a:rPr lang="en-US" sz="1100" dirty="0"/>
            <a:t>Recycled liquid cleaned and converted back to powder form</a:t>
          </a:r>
        </a:p>
      </dgm:t>
    </dgm:pt>
    <dgm:pt modelId="{967C0D97-B946-024A-A8F1-F85DF1BDED69}" type="parTrans" cxnId="{2935F9D5-E306-A646-89FE-CBF658DB009E}">
      <dgm:prSet/>
      <dgm:spPr/>
      <dgm:t>
        <a:bodyPr/>
        <a:lstStyle/>
        <a:p>
          <a:endParaRPr lang="en-US" sz="2800"/>
        </a:p>
      </dgm:t>
    </dgm:pt>
    <dgm:pt modelId="{29FCF895-D29D-1141-8222-3DA030BE44C7}" type="sibTrans" cxnId="{2935F9D5-E306-A646-89FE-CBF658DB009E}">
      <dgm:prSet/>
      <dgm:spPr/>
      <dgm:t>
        <a:bodyPr/>
        <a:lstStyle/>
        <a:p>
          <a:endParaRPr lang="en-US" sz="2800"/>
        </a:p>
      </dgm:t>
    </dgm:pt>
    <dgm:pt modelId="{88A7F6C8-9F51-2348-837A-C94DDDC75A45}" type="pres">
      <dgm:prSet presAssocID="{2054DDB0-4F5C-A846-B895-9FC1C465F85C}" presName="cycle" presStyleCnt="0">
        <dgm:presLayoutVars>
          <dgm:dir val="rev"/>
          <dgm:resizeHandles val="exact"/>
        </dgm:presLayoutVars>
      </dgm:prSet>
      <dgm:spPr/>
    </dgm:pt>
    <dgm:pt modelId="{1E96D962-464F-A044-AB60-D3A58C149D0B}" type="pres">
      <dgm:prSet presAssocID="{C307408C-B61C-4140-A506-55D73C50A8C1}" presName="dummy" presStyleCnt="0"/>
      <dgm:spPr/>
    </dgm:pt>
    <dgm:pt modelId="{46404DA0-35B0-794C-80A2-1686098BA23C}" type="pres">
      <dgm:prSet presAssocID="{C307408C-B61C-4140-A506-55D73C50A8C1}" presName="node" presStyleLbl="revTx" presStyleIdx="0" presStyleCnt="6">
        <dgm:presLayoutVars>
          <dgm:bulletEnabled val="1"/>
        </dgm:presLayoutVars>
      </dgm:prSet>
      <dgm:spPr/>
    </dgm:pt>
    <dgm:pt modelId="{99D6AF1D-E027-C540-AFAC-F2D69D49FC7C}" type="pres">
      <dgm:prSet presAssocID="{29FCF895-D29D-1141-8222-3DA030BE44C7}" presName="sibTrans" presStyleLbl="node1" presStyleIdx="0" presStyleCnt="6"/>
      <dgm:spPr/>
    </dgm:pt>
    <dgm:pt modelId="{0A2480C5-4E90-6647-ADB5-B264A335FFEA}" type="pres">
      <dgm:prSet presAssocID="{9D665A63-FC99-4647-854A-FC30E814998D}" presName="dummy" presStyleCnt="0"/>
      <dgm:spPr/>
    </dgm:pt>
    <dgm:pt modelId="{310B5D1B-B839-C341-A3A5-823FFB1EB6E9}" type="pres">
      <dgm:prSet presAssocID="{9D665A63-FC99-4647-854A-FC30E814998D}" presName="node" presStyleLbl="revTx" presStyleIdx="1" presStyleCnt="6">
        <dgm:presLayoutVars>
          <dgm:bulletEnabled val="1"/>
        </dgm:presLayoutVars>
      </dgm:prSet>
      <dgm:spPr/>
    </dgm:pt>
    <dgm:pt modelId="{60260077-628B-ED43-9DF9-3A5E8CCC73AA}" type="pres">
      <dgm:prSet presAssocID="{72B2D8B9-EE3F-EE48-A1ED-D1FE3DDB1CAE}" presName="sibTrans" presStyleLbl="node1" presStyleIdx="1" presStyleCnt="6"/>
      <dgm:spPr/>
    </dgm:pt>
    <dgm:pt modelId="{8DA5DAD6-7FF2-2540-A427-20AB300F57A3}" type="pres">
      <dgm:prSet presAssocID="{76295486-6923-4F4A-AAFE-A73DA04A202C}" presName="dummy" presStyleCnt="0"/>
      <dgm:spPr/>
    </dgm:pt>
    <dgm:pt modelId="{8549ACD4-DEC6-A348-97DF-4A6700E80838}" type="pres">
      <dgm:prSet presAssocID="{76295486-6923-4F4A-AAFE-A73DA04A202C}" presName="node" presStyleLbl="revTx" presStyleIdx="2" presStyleCnt="6">
        <dgm:presLayoutVars>
          <dgm:bulletEnabled val="1"/>
        </dgm:presLayoutVars>
      </dgm:prSet>
      <dgm:spPr/>
    </dgm:pt>
    <dgm:pt modelId="{AE636859-BD14-0B4F-9AB1-3DD569DE036B}" type="pres">
      <dgm:prSet presAssocID="{0FC8C469-92ED-CE4E-8F52-6AF0A67AA19B}" presName="sibTrans" presStyleLbl="node1" presStyleIdx="2" presStyleCnt="6"/>
      <dgm:spPr/>
    </dgm:pt>
    <dgm:pt modelId="{62A6EA93-50A9-064E-AC1E-3624AF1B3A81}" type="pres">
      <dgm:prSet presAssocID="{DDED73DC-5054-2C4A-81EA-272FBF14C4B6}" presName="dummy" presStyleCnt="0"/>
      <dgm:spPr/>
    </dgm:pt>
    <dgm:pt modelId="{0DDF5513-E5CE-084E-AEFA-74E50017CA1B}" type="pres">
      <dgm:prSet presAssocID="{DDED73DC-5054-2C4A-81EA-272FBF14C4B6}" presName="node" presStyleLbl="revTx" presStyleIdx="3" presStyleCnt="6">
        <dgm:presLayoutVars>
          <dgm:bulletEnabled val="1"/>
        </dgm:presLayoutVars>
      </dgm:prSet>
      <dgm:spPr/>
    </dgm:pt>
    <dgm:pt modelId="{90B8E02E-D2CA-9C49-B9AC-8AC43C34F7E1}" type="pres">
      <dgm:prSet presAssocID="{3AD9A97D-7DAE-BF40-9FC2-BBD146A003FC}" presName="sibTrans" presStyleLbl="node1" presStyleIdx="3" presStyleCnt="6"/>
      <dgm:spPr/>
    </dgm:pt>
    <dgm:pt modelId="{89A2A24D-E939-E040-9418-60583E735E40}" type="pres">
      <dgm:prSet presAssocID="{0C8B9530-8E03-9E41-BD28-36F5A2B0AE14}" presName="dummy" presStyleCnt="0"/>
      <dgm:spPr/>
    </dgm:pt>
    <dgm:pt modelId="{4079473B-5D6E-1B48-B293-F42961B06569}" type="pres">
      <dgm:prSet presAssocID="{0C8B9530-8E03-9E41-BD28-36F5A2B0AE14}" presName="node" presStyleLbl="revTx" presStyleIdx="4" presStyleCnt="6">
        <dgm:presLayoutVars>
          <dgm:bulletEnabled val="1"/>
        </dgm:presLayoutVars>
      </dgm:prSet>
      <dgm:spPr/>
    </dgm:pt>
    <dgm:pt modelId="{76FDBAB2-5197-5645-9BAB-0178DA78FA1F}" type="pres">
      <dgm:prSet presAssocID="{FA11F2AB-14D5-DC46-861B-3B30E11B9C06}" presName="sibTrans" presStyleLbl="node1" presStyleIdx="4" presStyleCnt="6"/>
      <dgm:spPr/>
    </dgm:pt>
    <dgm:pt modelId="{F1004A2B-2230-1343-B2D0-56E05A253016}" type="pres">
      <dgm:prSet presAssocID="{0E94DD22-64BF-DF49-B392-CB21A67DDD58}" presName="dummy" presStyleCnt="0"/>
      <dgm:spPr/>
    </dgm:pt>
    <dgm:pt modelId="{4AEAB839-A0ED-C546-863A-DC51651B642D}" type="pres">
      <dgm:prSet presAssocID="{0E94DD22-64BF-DF49-B392-CB21A67DDD58}" presName="node" presStyleLbl="revTx" presStyleIdx="5" presStyleCnt="6">
        <dgm:presLayoutVars>
          <dgm:bulletEnabled val="1"/>
        </dgm:presLayoutVars>
      </dgm:prSet>
      <dgm:spPr/>
    </dgm:pt>
    <dgm:pt modelId="{EA904575-5D1B-F44A-B8AE-4356DE62ED7B}" type="pres">
      <dgm:prSet presAssocID="{BA7A368F-056D-5D4D-B78C-FB5B359FC7E6}" presName="sibTrans" presStyleLbl="node1" presStyleIdx="5" presStyleCnt="6"/>
      <dgm:spPr/>
    </dgm:pt>
  </dgm:ptLst>
  <dgm:cxnLst>
    <dgm:cxn modelId="{B4566A0F-D2A9-EA46-A526-BB17B6ADF79C}" type="presOf" srcId="{C307408C-B61C-4140-A506-55D73C50A8C1}" destId="{46404DA0-35B0-794C-80A2-1686098BA23C}" srcOrd="0" destOrd="0" presId="urn:microsoft.com/office/officeart/2005/8/layout/cycle1"/>
    <dgm:cxn modelId="{EF8CE919-8716-2748-B955-269B8BD23B9F}" srcId="{2054DDB0-4F5C-A846-B895-9FC1C465F85C}" destId="{DDED73DC-5054-2C4A-81EA-272FBF14C4B6}" srcOrd="3" destOrd="0" parTransId="{8A91F4A5-E200-4E47-A17A-EF5E7CCB479E}" sibTransId="{3AD9A97D-7DAE-BF40-9FC2-BBD146A003FC}"/>
    <dgm:cxn modelId="{FB730935-7116-C44C-98FF-FADAC06826F9}" type="presOf" srcId="{9D665A63-FC99-4647-854A-FC30E814998D}" destId="{310B5D1B-B839-C341-A3A5-823FFB1EB6E9}" srcOrd="0" destOrd="0" presId="urn:microsoft.com/office/officeart/2005/8/layout/cycle1"/>
    <dgm:cxn modelId="{A798EA39-4265-0643-8ED8-01496F43EB30}" type="presOf" srcId="{0C8B9530-8E03-9E41-BD28-36F5A2B0AE14}" destId="{4079473B-5D6E-1B48-B293-F42961B06569}" srcOrd="0" destOrd="0" presId="urn:microsoft.com/office/officeart/2005/8/layout/cycle1"/>
    <dgm:cxn modelId="{8C51AA58-AE04-CB47-ABA4-CC07E81D5DAD}" type="presOf" srcId="{BA7A368F-056D-5D4D-B78C-FB5B359FC7E6}" destId="{EA904575-5D1B-F44A-B8AE-4356DE62ED7B}" srcOrd="0" destOrd="0" presId="urn:microsoft.com/office/officeart/2005/8/layout/cycle1"/>
    <dgm:cxn modelId="{FEAE9F7B-5B7A-C746-A7A1-0BC4D39B4EC1}" type="presOf" srcId="{0E94DD22-64BF-DF49-B392-CB21A67DDD58}" destId="{4AEAB839-A0ED-C546-863A-DC51651B642D}" srcOrd="0" destOrd="0" presId="urn:microsoft.com/office/officeart/2005/8/layout/cycle1"/>
    <dgm:cxn modelId="{10B10B88-B1C0-C44C-8740-94A5C5D14BA8}" srcId="{2054DDB0-4F5C-A846-B895-9FC1C465F85C}" destId="{0E94DD22-64BF-DF49-B392-CB21A67DDD58}" srcOrd="5" destOrd="0" parTransId="{EA4F0B09-EE41-F34C-912F-D7FC12DF183A}" sibTransId="{BA7A368F-056D-5D4D-B78C-FB5B359FC7E6}"/>
    <dgm:cxn modelId="{0703E38A-C8C2-B942-85B1-CF717C95A4BF}" type="presOf" srcId="{DDED73DC-5054-2C4A-81EA-272FBF14C4B6}" destId="{0DDF5513-E5CE-084E-AEFA-74E50017CA1B}" srcOrd="0" destOrd="0" presId="urn:microsoft.com/office/officeart/2005/8/layout/cycle1"/>
    <dgm:cxn modelId="{408B7292-EEA3-7B4C-8DAE-500E191C559B}" type="presOf" srcId="{29FCF895-D29D-1141-8222-3DA030BE44C7}" destId="{99D6AF1D-E027-C540-AFAC-F2D69D49FC7C}" srcOrd="0" destOrd="0" presId="urn:microsoft.com/office/officeart/2005/8/layout/cycle1"/>
    <dgm:cxn modelId="{E33C269A-0106-594B-A6A7-16CA64AC372D}" srcId="{2054DDB0-4F5C-A846-B895-9FC1C465F85C}" destId="{0C8B9530-8E03-9E41-BD28-36F5A2B0AE14}" srcOrd="4" destOrd="0" parTransId="{E3EA939F-5A7A-D745-A895-F21850F9E6FA}" sibTransId="{FA11F2AB-14D5-DC46-861B-3B30E11B9C06}"/>
    <dgm:cxn modelId="{FF8F38A7-7DC1-6F48-876F-C69AE3F85F05}" type="presOf" srcId="{3AD9A97D-7DAE-BF40-9FC2-BBD146A003FC}" destId="{90B8E02E-D2CA-9C49-B9AC-8AC43C34F7E1}" srcOrd="0" destOrd="0" presId="urn:microsoft.com/office/officeart/2005/8/layout/cycle1"/>
    <dgm:cxn modelId="{EF01F5C3-AF15-DA40-9AAD-CC4548A3561B}" srcId="{2054DDB0-4F5C-A846-B895-9FC1C465F85C}" destId="{76295486-6923-4F4A-AAFE-A73DA04A202C}" srcOrd="2" destOrd="0" parTransId="{B0E7387D-7AF0-7A4A-8AAC-02333D1DDA8F}" sibTransId="{0FC8C469-92ED-CE4E-8F52-6AF0A67AA19B}"/>
    <dgm:cxn modelId="{29847CCA-6D92-A44A-912F-7B839D52BF06}" type="presOf" srcId="{2054DDB0-4F5C-A846-B895-9FC1C465F85C}" destId="{88A7F6C8-9F51-2348-837A-C94DDDC75A45}" srcOrd="0" destOrd="0" presId="urn:microsoft.com/office/officeart/2005/8/layout/cycle1"/>
    <dgm:cxn modelId="{2935F9D5-E306-A646-89FE-CBF658DB009E}" srcId="{2054DDB0-4F5C-A846-B895-9FC1C465F85C}" destId="{C307408C-B61C-4140-A506-55D73C50A8C1}" srcOrd="0" destOrd="0" parTransId="{967C0D97-B946-024A-A8F1-F85DF1BDED69}" sibTransId="{29FCF895-D29D-1141-8222-3DA030BE44C7}"/>
    <dgm:cxn modelId="{4C035BDF-956F-3042-9DB8-01878136969E}" type="presOf" srcId="{72B2D8B9-EE3F-EE48-A1ED-D1FE3DDB1CAE}" destId="{60260077-628B-ED43-9DF9-3A5E8CCC73AA}" srcOrd="0" destOrd="0" presId="urn:microsoft.com/office/officeart/2005/8/layout/cycle1"/>
    <dgm:cxn modelId="{166458E1-0AB1-5F4C-950C-EF9AE837DF4B}" type="presOf" srcId="{0FC8C469-92ED-CE4E-8F52-6AF0A67AA19B}" destId="{AE636859-BD14-0B4F-9AB1-3DD569DE036B}" srcOrd="0" destOrd="0" presId="urn:microsoft.com/office/officeart/2005/8/layout/cycle1"/>
    <dgm:cxn modelId="{92A382F3-E90D-8441-BDCB-E9327DD51D61}" srcId="{2054DDB0-4F5C-A846-B895-9FC1C465F85C}" destId="{9D665A63-FC99-4647-854A-FC30E814998D}" srcOrd="1" destOrd="0" parTransId="{5F0FF174-1E25-0F4C-99D7-1F4901C44075}" sibTransId="{72B2D8B9-EE3F-EE48-A1ED-D1FE3DDB1CAE}"/>
    <dgm:cxn modelId="{C16E2FF7-4C58-D242-BFBB-C0128754BED8}" type="presOf" srcId="{FA11F2AB-14D5-DC46-861B-3B30E11B9C06}" destId="{76FDBAB2-5197-5645-9BAB-0178DA78FA1F}" srcOrd="0" destOrd="0" presId="urn:microsoft.com/office/officeart/2005/8/layout/cycle1"/>
    <dgm:cxn modelId="{C89480F9-B861-FE48-9394-993F06328570}" type="presOf" srcId="{76295486-6923-4F4A-AAFE-A73DA04A202C}" destId="{8549ACD4-DEC6-A348-97DF-4A6700E80838}" srcOrd="0" destOrd="0" presId="urn:microsoft.com/office/officeart/2005/8/layout/cycle1"/>
    <dgm:cxn modelId="{69CBF668-D5C7-7C4D-AA02-2CD80A2A14C6}" type="presParOf" srcId="{88A7F6C8-9F51-2348-837A-C94DDDC75A45}" destId="{1E96D962-464F-A044-AB60-D3A58C149D0B}" srcOrd="0" destOrd="0" presId="urn:microsoft.com/office/officeart/2005/8/layout/cycle1"/>
    <dgm:cxn modelId="{748855B1-2DF0-2848-B307-2B5089D9CCAE}" type="presParOf" srcId="{88A7F6C8-9F51-2348-837A-C94DDDC75A45}" destId="{46404DA0-35B0-794C-80A2-1686098BA23C}" srcOrd="1" destOrd="0" presId="urn:microsoft.com/office/officeart/2005/8/layout/cycle1"/>
    <dgm:cxn modelId="{BAA8A74B-945B-BC4A-A797-42E206CF7D35}" type="presParOf" srcId="{88A7F6C8-9F51-2348-837A-C94DDDC75A45}" destId="{99D6AF1D-E027-C540-AFAC-F2D69D49FC7C}" srcOrd="2" destOrd="0" presId="urn:microsoft.com/office/officeart/2005/8/layout/cycle1"/>
    <dgm:cxn modelId="{E3ADCF8C-BCCB-5A49-8175-6B277FAE551B}" type="presParOf" srcId="{88A7F6C8-9F51-2348-837A-C94DDDC75A45}" destId="{0A2480C5-4E90-6647-ADB5-B264A335FFEA}" srcOrd="3" destOrd="0" presId="urn:microsoft.com/office/officeart/2005/8/layout/cycle1"/>
    <dgm:cxn modelId="{7063F2E1-0CFB-354F-9D72-80538463CD3E}" type="presParOf" srcId="{88A7F6C8-9F51-2348-837A-C94DDDC75A45}" destId="{310B5D1B-B839-C341-A3A5-823FFB1EB6E9}" srcOrd="4" destOrd="0" presId="urn:microsoft.com/office/officeart/2005/8/layout/cycle1"/>
    <dgm:cxn modelId="{32D03973-23B9-9843-AF9E-D0C20FAC32A6}" type="presParOf" srcId="{88A7F6C8-9F51-2348-837A-C94DDDC75A45}" destId="{60260077-628B-ED43-9DF9-3A5E8CCC73AA}" srcOrd="5" destOrd="0" presId="urn:microsoft.com/office/officeart/2005/8/layout/cycle1"/>
    <dgm:cxn modelId="{DB08B0D8-52FF-3548-B804-90072FD0A49B}" type="presParOf" srcId="{88A7F6C8-9F51-2348-837A-C94DDDC75A45}" destId="{8DA5DAD6-7FF2-2540-A427-20AB300F57A3}" srcOrd="6" destOrd="0" presId="urn:microsoft.com/office/officeart/2005/8/layout/cycle1"/>
    <dgm:cxn modelId="{3A907A38-513F-904E-88F5-FD2157BED692}" type="presParOf" srcId="{88A7F6C8-9F51-2348-837A-C94DDDC75A45}" destId="{8549ACD4-DEC6-A348-97DF-4A6700E80838}" srcOrd="7" destOrd="0" presId="urn:microsoft.com/office/officeart/2005/8/layout/cycle1"/>
    <dgm:cxn modelId="{A632AEDC-6343-3D4E-8AFB-41AFCC19F82D}" type="presParOf" srcId="{88A7F6C8-9F51-2348-837A-C94DDDC75A45}" destId="{AE636859-BD14-0B4F-9AB1-3DD569DE036B}" srcOrd="8" destOrd="0" presId="urn:microsoft.com/office/officeart/2005/8/layout/cycle1"/>
    <dgm:cxn modelId="{AF63802C-D7C6-764D-BF53-D5B26C09E3BC}" type="presParOf" srcId="{88A7F6C8-9F51-2348-837A-C94DDDC75A45}" destId="{62A6EA93-50A9-064E-AC1E-3624AF1B3A81}" srcOrd="9" destOrd="0" presId="urn:microsoft.com/office/officeart/2005/8/layout/cycle1"/>
    <dgm:cxn modelId="{1FF47F70-8208-A14E-8D66-9DA032D6F1AF}" type="presParOf" srcId="{88A7F6C8-9F51-2348-837A-C94DDDC75A45}" destId="{0DDF5513-E5CE-084E-AEFA-74E50017CA1B}" srcOrd="10" destOrd="0" presId="urn:microsoft.com/office/officeart/2005/8/layout/cycle1"/>
    <dgm:cxn modelId="{82C9570A-3E35-4744-A5C5-4A5D59AA78DE}" type="presParOf" srcId="{88A7F6C8-9F51-2348-837A-C94DDDC75A45}" destId="{90B8E02E-D2CA-9C49-B9AC-8AC43C34F7E1}" srcOrd="11" destOrd="0" presId="urn:microsoft.com/office/officeart/2005/8/layout/cycle1"/>
    <dgm:cxn modelId="{4DCB860B-8244-5C4B-B1CF-508E1FBA1DE5}" type="presParOf" srcId="{88A7F6C8-9F51-2348-837A-C94DDDC75A45}" destId="{89A2A24D-E939-E040-9418-60583E735E40}" srcOrd="12" destOrd="0" presId="urn:microsoft.com/office/officeart/2005/8/layout/cycle1"/>
    <dgm:cxn modelId="{ADF8DB00-8656-4C4F-9529-CB4C73A7E3EB}" type="presParOf" srcId="{88A7F6C8-9F51-2348-837A-C94DDDC75A45}" destId="{4079473B-5D6E-1B48-B293-F42961B06569}" srcOrd="13" destOrd="0" presId="urn:microsoft.com/office/officeart/2005/8/layout/cycle1"/>
    <dgm:cxn modelId="{D8D61EC9-0697-8140-88B7-D2C7171EB431}" type="presParOf" srcId="{88A7F6C8-9F51-2348-837A-C94DDDC75A45}" destId="{76FDBAB2-5197-5645-9BAB-0178DA78FA1F}" srcOrd="14" destOrd="0" presId="urn:microsoft.com/office/officeart/2005/8/layout/cycle1"/>
    <dgm:cxn modelId="{7DB51BFE-F4F5-7F40-A25A-A6DAED47C193}" type="presParOf" srcId="{88A7F6C8-9F51-2348-837A-C94DDDC75A45}" destId="{F1004A2B-2230-1343-B2D0-56E05A253016}" srcOrd="15" destOrd="0" presId="urn:microsoft.com/office/officeart/2005/8/layout/cycle1"/>
    <dgm:cxn modelId="{480C57E6-6CB8-444B-A8F7-45CF218AF122}" type="presParOf" srcId="{88A7F6C8-9F51-2348-837A-C94DDDC75A45}" destId="{4AEAB839-A0ED-C546-863A-DC51651B642D}" srcOrd="16" destOrd="0" presId="urn:microsoft.com/office/officeart/2005/8/layout/cycle1"/>
    <dgm:cxn modelId="{EC88462E-20AB-C54B-A8F7-C6ED2E043F17}" type="presParOf" srcId="{88A7F6C8-9F51-2348-837A-C94DDDC75A45}" destId="{EA904575-5D1B-F44A-B8AE-4356DE62ED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4DDB0-4F5C-A846-B895-9FC1C465F85C}" type="doc">
      <dgm:prSet loTypeId="urn:microsoft.com/office/officeart/2005/8/layout/cycle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D665A63-FC99-4647-854A-FC30E814998D}">
      <dgm:prSet phldrT="[Text]" custT="1"/>
      <dgm:spPr/>
      <dgm:t>
        <a:bodyPr/>
        <a:lstStyle/>
        <a:p>
          <a:r>
            <a:rPr lang="en-US" sz="1100" dirty="0"/>
            <a:t>Natural and enriched disk production</a:t>
          </a:r>
        </a:p>
      </dgm:t>
    </dgm:pt>
    <dgm:pt modelId="{5F0FF174-1E25-0F4C-99D7-1F4901C44075}" type="parTrans" cxnId="{92A382F3-E90D-8441-BDCB-E9327DD51D61}">
      <dgm:prSet/>
      <dgm:spPr/>
      <dgm:t>
        <a:bodyPr/>
        <a:lstStyle/>
        <a:p>
          <a:endParaRPr lang="en-US" sz="2800"/>
        </a:p>
      </dgm:t>
    </dgm:pt>
    <dgm:pt modelId="{72B2D8B9-EE3F-EE48-A1ED-D1FE3DDB1CAE}" type="sibTrans" cxnId="{92A382F3-E90D-8441-BDCB-E9327DD51D61}">
      <dgm:prSet/>
      <dgm:spPr/>
      <dgm:t>
        <a:bodyPr/>
        <a:lstStyle/>
        <a:p>
          <a:endParaRPr lang="en-US" sz="2800"/>
        </a:p>
      </dgm:t>
    </dgm:pt>
    <dgm:pt modelId="{76295486-6923-4F4A-AAFE-A73DA04A202C}">
      <dgm:prSet phldrT="[Text]" custT="1"/>
      <dgm:spPr/>
      <dgm:t>
        <a:bodyPr/>
        <a:lstStyle/>
        <a:p>
          <a:r>
            <a:rPr lang="en-US" sz="1100" dirty="0"/>
            <a:t>Disk irradiation (MURR)</a:t>
          </a:r>
        </a:p>
      </dgm:t>
    </dgm:pt>
    <dgm:pt modelId="{B0E7387D-7AF0-7A4A-8AAC-02333D1DDA8F}" type="parTrans" cxnId="{EF01F5C3-AF15-DA40-9AAD-CC4548A3561B}">
      <dgm:prSet/>
      <dgm:spPr/>
      <dgm:t>
        <a:bodyPr/>
        <a:lstStyle/>
        <a:p>
          <a:endParaRPr lang="en-US" sz="2800"/>
        </a:p>
      </dgm:t>
    </dgm:pt>
    <dgm:pt modelId="{0FC8C469-92ED-CE4E-8F52-6AF0A67AA19B}" type="sibTrans" cxnId="{EF01F5C3-AF15-DA40-9AAD-CC4548A3561B}">
      <dgm:prSet/>
      <dgm:spPr/>
      <dgm:t>
        <a:bodyPr/>
        <a:lstStyle/>
        <a:p>
          <a:endParaRPr lang="en-US" sz="2800"/>
        </a:p>
      </dgm:t>
    </dgm:pt>
    <dgm:pt modelId="{DDED73DC-5054-2C4A-81EA-272FBF14C4B6}">
      <dgm:prSet phldrT="[Text]" custT="1"/>
      <dgm:spPr/>
      <dgm:t>
        <a:bodyPr/>
        <a:lstStyle/>
        <a:p>
          <a:r>
            <a:rPr lang="en-US" sz="1100" dirty="0"/>
            <a:t>Disk dissolution, cleanup and mo-99 shipping</a:t>
          </a:r>
        </a:p>
      </dgm:t>
    </dgm:pt>
    <dgm:pt modelId="{8A91F4A5-E200-4E47-A17A-EF5E7CCB479E}" type="parTrans" cxnId="{EF8CE919-8716-2748-B955-269B8BD23B9F}">
      <dgm:prSet/>
      <dgm:spPr/>
      <dgm:t>
        <a:bodyPr/>
        <a:lstStyle/>
        <a:p>
          <a:endParaRPr lang="en-US" sz="2800"/>
        </a:p>
      </dgm:t>
    </dgm:pt>
    <dgm:pt modelId="{3AD9A97D-7DAE-BF40-9FC2-BBD146A003FC}" type="sibTrans" cxnId="{EF8CE919-8716-2748-B955-269B8BD23B9F}">
      <dgm:prSet/>
      <dgm:spPr/>
      <dgm:t>
        <a:bodyPr/>
        <a:lstStyle/>
        <a:p>
          <a:endParaRPr lang="en-US" sz="2800"/>
        </a:p>
      </dgm:t>
    </dgm:pt>
    <dgm:pt modelId="{0C8B9530-8E03-9E41-BD28-36F5A2B0AE14}">
      <dgm:prSet phldrT="[Text]" custT="1"/>
      <dgm:spPr/>
      <dgm:t>
        <a:bodyPr/>
        <a:lstStyle/>
        <a:p>
          <a:r>
            <a:rPr lang="en-US" sz="1100" dirty="0"/>
            <a:t>Refill Generator at </a:t>
          </a:r>
          <a:r>
            <a:rPr lang="en-US" sz="1100" dirty="0" err="1"/>
            <a:t>Radiopharm</a:t>
          </a:r>
          <a:endParaRPr lang="en-US" sz="1100" dirty="0"/>
        </a:p>
      </dgm:t>
    </dgm:pt>
    <dgm:pt modelId="{E3EA939F-5A7A-D745-A895-F21850F9E6FA}" type="parTrans" cxnId="{E33C269A-0106-594B-A6A7-16CA64AC372D}">
      <dgm:prSet/>
      <dgm:spPr/>
      <dgm:t>
        <a:bodyPr/>
        <a:lstStyle/>
        <a:p>
          <a:endParaRPr lang="en-US" sz="2800"/>
        </a:p>
      </dgm:t>
    </dgm:pt>
    <dgm:pt modelId="{FA11F2AB-14D5-DC46-861B-3B30E11B9C06}" type="sibTrans" cxnId="{E33C269A-0106-594B-A6A7-16CA64AC372D}">
      <dgm:prSet/>
      <dgm:spPr/>
      <dgm:t>
        <a:bodyPr/>
        <a:lstStyle/>
        <a:p>
          <a:endParaRPr lang="en-US" sz="2800"/>
        </a:p>
      </dgm:t>
    </dgm:pt>
    <dgm:pt modelId="{0E94DD22-64BF-DF49-B392-CB21A67DDD58}">
      <dgm:prSet phldrT="[Text]" custT="1"/>
      <dgm:spPr/>
      <dgm:t>
        <a:bodyPr/>
        <a:lstStyle/>
        <a:p>
          <a:r>
            <a:rPr lang="en-US" sz="1100" dirty="0"/>
            <a:t>Once consumed, remaining waste unused generator liquid returned to NorthStar</a:t>
          </a:r>
        </a:p>
      </dgm:t>
    </dgm:pt>
    <dgm:pt modelId="{EA4F0B09-EE41-F34C-912F-D7FC12DF183A}" type="parTrans" cxnId="{10B10B88-B1C0-C44C-8740-94A5C5D14BA8}">
      <dgm:prSet/>
      <dgm:spPr/>
      <dgm:t>
        <a:bodyPr/>
        <a:lstStyle/>
        <a:p>
          <a:endParaRPr lang="en-US" sz="2800"/>
        </a:p>
      </dgm:t>
    </dgm:pt>
    <dgm:pt modelId="{BA7A368F-056D-5D4D-B78C-FB5B359FC7E6}" type="sibTrans" cxnId="{10B10B88-B1C0-C44C-8740-94A5C5D14BA8}">
      <dgm:prSet/>
      <dgm:spPr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en-US" sz="2800"/>
        </a:p>
      </dgm:t>
    </dgm:pt>
    <dgm:pt modelId="{C307408C-B61C-4140-A506-55D73C50A8C1}">
      <dgm:prSet phldrT="[Text]" custT="1"/>
      <dgm:spPr/>
      <dgm:t>
        <a:bodyPr/>
        <a:lstStyle/>
        <a:p>
          <a:r>
            <a:rPr lang="en-US" sz="1100" dirty="0"/>
            <a:t>Recycled liquid cleaned and converted back to powder form</a:t>
          </a:r>
        </a:p>
      </dgm:t>
    </dgm:pt>
    <dgm:pt modelId="{967C0D97-B946-024A-A8F1-F85DF1BDED69}" type="parTrans" cxnId="{2935F9D5-E306-A646-89FE-CBF658DB009E}">
      <dgm:prSet/>
      <dgm:spPr/>
      <dgm:t>
        <a:bodyPr/>
        <a:lstStyle/>
        <a:p>
          <a:endParaRPr lang="en-US" sz="2800"/>
        </a:p>
      </dgm:t>
    </dgm:pt>
    <dgm:pt modelId="{29FCF895-D29D-1141-8222-3DA030BE44C7}" type="sibTrans" cxnId="{2935F9D5-E306-A646-89FE-CBF658DB009E}">
      <dgm:prSet/>
      <dgm:spPr/>
      <dgm:t>
        <a:bodyPr/>
        <a:lstStyle/>
        <a:p>
          <a:endParaRPr lang="en-US" sz="2800"/>
        </a:p>
      </dgm:t>
    </dgm:pt>
    <dgm:pt modelId="{88A7F6C8-9F51-2348-837A-C94DDDC75A45}" type="pres">
      <dgm:prSet presAssocID="{2054DDB0-4F5C-A846-B895-9FC1C465F85C}" presName="cycle" presStyleCnt="0">
        <dgm:presLayoutVars>
          <dgm:dir/>
          <dgm:resizeHandles val="exact"/>
        </dgm:presLayoutVars>
      </dgm:prSet>
      <dgm:spPr/>
    </dgm:pt>
    <dgm:pt modelId="{1E96D962-464F-A044-AB60-D3A58C149D0B}" type="pres">
      <dgm:prSet presAssocID="{C307408C-B61C-4140-A506-55D73C50A8C1}" presName="dummy" presStyleCnt="0"/>
      <dgm:spPr/>
    </dgm:pt>
    <dgm:pt modelId="{46404DA0-35B0-794C-80A2-1686098BA23C}" type="pres">
      <dgm:prSet presAssocID="{C307408C-B61C-4140-A506-55D73C50A8C1}" presName="node" presStyleLbl="revTx" presStyleIdx="0" presStyleCnt="6">
        <dgm:presLayoutVars>
          <dgm:bulletEnabled val="1"/>
        </dgm:presLayoutVars>
      </dgm:prSet>
      <dgm:spPr/>
    </dgm:pt>
    <dgm:pt modelId="{99D6AF1D-E027-C540-AFAC-F2D69D49FC7C}" type="pres">
      <dgm:prSet presAssocID="{29FCF895-D29D-1141-8222-3DA030BE44C7}" presName="sibTrans" presStyleLbl="node1" presStyleIdx="0" presStyleCnt="6"/>
      <dgm:spPr/>
    </dgm:pt>
    <dgm:pt modelId="{0A2480C5-4E90-6647-ADB5-B264A335FFEA}" type="pres">
      <dgm:prSet presAssocID="{9D665A63-FC99-4647-854A-FC30E814998D}" presName="dummy" presStyleCnt="0"/>
      <dgm:spPr/>
    </dgm:pt>
    <dgm:pt modelId="{310B5D1B-B839-C341-A3A5-823FFB1EB6E9}" type="pres">
      <dgm:prSet presAssocID="{9D665A63-FC99-4647-854A-FC30E814998D}" presName="node" presStyleLbl="revTx" presStyleIdx="1" presStyleCnt="6">
        <dgm:presLayoutVars>
          <dgm:bulletEnabled val="1"/>
        </dgm:presLayoutVars>
      </dgm:prSet>
      <dgm:spPr/>
    </dgm:pt>
    <dgm:pt modelId="{60260077-628B-ED43-9DF9-3A5E8CCC73AA}" type="pres">
      <dgm:prSet presAssocID="{72B2D8B9-EE3F-EE48-A1ED-D1FE3DDB1CAE}" presName="sibTrans" presStyleLbl="node1" presStyleIdx="1" presStyleCnt="6"/>
      <dgm:spPr/>
    </dgm:pt>
    <dgm:pt modelId="{8DA5DAD6-7FF2-2540-A427-20AB300F57A3}" type="pres">
      <dgm:prSet presAssocID="{76295486-6923-4F4A-AAFE-A73DA04A202C}" presName="dummy" presStyleCnt="0"/>
      <dgm:spPr/>
    </dgm:pt>
    <dgm:pt modelId="{8549ACD4-DEC6-A348-97DF-4A6700E80838}" type="pres">
      <dgm:prSet presAssocID="{76295486-6923-4F4A-AAFE-A73DA04A202C}" presName="node" presStyleLbl="revTx" presStyleIdx="2" presStyleCnt="6">
        <dgm:presLayoutVars>
          <dgm:bulletEnabled val="1"/>
        </dgm:presLayoutVars>
      </dgm:prSet>
      <dgm:spPr/>
    </dgm:pt>
    <dgm:pt modelId="{AE636859-BD14-0B4F-9AB1-3DD569DE036B}" type="pres">
      <dgm:prSet presAssocID="{0FC8C469-92ED-CE4E-8F52-6AF0A67AA19B}" presName="sibTrans" presStyleLbl="node1" presStyleIdx="2" presStyleCnt="6"/>
      <dgm:spPr/>
    </dgm:pt>
    <dgm:pt modelId="{62A6EA93-50A9-064E-AC1E-3624AF1B3A81}" type="pres">
      <dgm:prSet presAssocID="{DDED73DC-5054-2C4A-81EA-272FBF14C4B6}" presName="dummy" presStyleCnt="0"/>
      <dgm:spPr/>
    </dgm:pt>
    <dgm:pt modelId="{0DDF5513-E5CE-084E-AEFA-74E50017CA1B}" type="pres">
      <dgm:prSet presAssocID="{DDED73DC-5054-2C4A-81EA-272FBF14C4B6}" presName="node" presStyleLbl="revTx" presStyleIdx="3" presStyleCnt="6">
        <dgm:presLayoutVars>
          <dgm:bulletEnabled val="1"/>
        </dgm:presLayoutVars>
      </dgm:prSet>
      <dgm:spPr/>
    </dgm:pt>
    <dgm:pt modelId="{90B8E02E-D2CA-9C49-B9AC-8AC43C34F7E1}" type="pres">
      <dgm:prSet presAssocID="{3AD9A97D-7DAE-BF40-9FC2-BBD146A003FC}" presName="sibTrans" presStyleLbl="node1" presStyleIdx="3" presStyleCnt="6"/>
      <dgm:spPr/>
    </dgm:pt>
    <dgm:pt modelId="{89A2A24D-E939-E040-9418-60583E735E40}" type="pres">
      <dgm:prSet presAssocID="{0C8B9530-8E03-9E41-BD28-36F5A2B0AE14}" presName="dummy" presStyleCnt="0"/>
      <dgm:spPr/>
    </dgm:pt>
    <dgm:pt modelId="{4079473B-5D6E-1B48-B293-F42961B06569}" type="pres">
      <dgm:prSet presAssocID="{0C8B9530-8E03-9E41-BD28-36F5A2B0AE14}" presName="node" presStyleLbl="revTx" presStyleIdx="4" presStyleCnt="6">
        <dgm:presLayoutVars>
          <dgm:bulletEnabled val="1"/>
        </dgm:presLayoutVars>
      </dgm:prSet>
      <dgm:spPr/>
    </dgm:pt>
    <dgm:pt modelId="{76FDBAB2-5197-5645-9BAB-0178DA78FA1F}" type="pres">
      <dgm:prSet presAssocID="{FA11F2AB-14D5-DC46-861B-3B30E11B9C06}" presName="sibTrans" presStyleLbl="node1" presStyleIdx="4" presStyleCnt="6"/>
      <dgm:spPr/>
    </dgm:pt>
    <dgm:pt modelId="{F1004A2B-2230-1343-B2D0-56E05A253016}" type="pres">
      <dgm:prSet presAssocID="{0E94DD22-64BF-DF49-B392-CB21A67DDD58}" presName="dummy" presStyleCnt="0"/>
      <dgm:spPr/>
    </dgm:pt>
    <dgm:pt modelId="{4AEAB839-A0ED-C546-863A-DC51651B642D}" type="pres">
      <dgm:prSet presAssocID="{0E94DD22-64BF-DF49-B392-CB21A67DDD58}" presName="node" presStyleLbl="revTx" presStyleIdx="5" presStyleCnt="6">
        <dgm:presLayoutVars>
          <dgm:bulletEnabled val="1"/>
        </dgm:presLayoutVars>
      </dgm:prSet>
      <dgm:spPr/>
    </dgm:pt>
    <dgm:pt modelId="{EA904575-5D1B-F44A-B8AE-4356DE62ED7B}" type="pres">
      <dgm:prSet presAssocID="{BA7A368F-056D-5D4D-B78C-FB5B359FC7E6}" presName="sibTrans" presStyleLbl="node1" presStyleIdx="5" presStyleCnt="6"/>
      <dgm:spPr/>
    </dgm:pt>
  </dgm:ptLst>
  <dgm:cxnLst>
    <dgm:cxn modelId="{66493E16-2789-764F-9F7A-A307728F1A89}" type="presOf" srcId="{0C8B9530-8E03-9E41-BD28-36F5A2B0AE14}" destId="{4079473B-5D6E-1B48-B293-F42961B06569}" srcOrd="0" destOrd="0" presId="urn:microsoft.com/office/officeart/2005/8/layout/cycle1"/>
    <dgm:cxn modelId="{EF8CE919-8716-2748-B955-269B8BD23B9F}" srcId="{2054DDB0-4F5C-A846-B895-9FC1C465F85C}" destId="{DDED73DC-5054-2C4A-81EA-272FBF14C4B6}" srcOrd="3" destOrd="0" parTransId="{8A91F4A5-E200-4E47-A17A-EF5E7CCB479E}" sibTransId="{3AD9A97D-7DAE-BF40-9FC2-BBD146A003FC}"/>
    <dgm:cxn modelId="{B3B00121-A30E-B04D-978B-DE908989D8CC}" type="presOf" srcId="{29FCF895-D29D-1141-8222-3DA030BE44C7}" destId="{99D6AF1D-E027-C540-AFAC-F2D69D49FC7C}" srcOrd="0" destOrd="0" presId="urn:microsoft.com/office/officeart/2005/8/layout/cycle1"/>
    <dgm:cxn modelId="{06BD4622-4B3B-DE46-B3EC-4444E2A76205}" type="presOf" srcId="{BA7A368F-056D-5D4D-B78C-FB5B359FC7E6}" destId="{EA904575-5D1B-F44A-B8AE-4356DE62ED7B}" srcOrd="0" destOrd="0" presId="urn:microsoft.com/office/officeart/2005/8/layout/cycle1"/>
    <dgm:cxn modelId="{6FB7B235-6A88-794B-9A36-A42C62028D9F}" type="presOf" srcId="{9D665A63-FC99-4647-854A-FC30E814998D}" destId="{310B5D1B-B839-C341-A3A5-823FFB1EB6E9}" srcOrd="0" destOrd="0" presId="urn:microsoft.com/office/officeart/2005/8/layout/cycle1"/>
    <dgm:cxn modelId="{583F5E39-49E8-5645-B8D5-7B1182213A3A}" type="presOf" srcId="{0E94DD22-64BF-DF49-B392-CB21A67DDD58}" destId="{4AEAB839-A0ED-C546-863A-DC51651B642D}" srcOrd="0" destOrd="0" presId="urn:microsoft.com/office/officeart/2005/8/layout/cycle1"/>
    <dgm:cxn modelId="{1CA13948-C398-8A41-9E7A-B40E86ECB2C7}" type="presOf" srcId="{C307408C-B61C-4140-A506-55D73C50A8C1}" destId="{46404DA0-35B0-794C-80A2-1686098BA23C}" srcOrd="0" destOrd="0" presId="urn:microsoft.com/office/officeart/2005/8/layout/cycle1"/>
    <dgm:cxn modelId="{8DFFD04F-B5B8-3C48-AA00-108F8F3D6F50}" type="presOf" srcId="{DDED73DC-5054-2C4A-81EA-272FBF14C4B6}" destId="{0DDF5513-E5CE-084E-AEFA-74E50017CA1B}" srcOrd="0" destOrd="0" presId="urn:microsoft.com/office/officeart/2005/8/layout/cycle1"/>
    <dgm:cxn modelId="{741B6D87-458C-D94A-A62D-48748AA5259F}" type="presOf" srcId="{3AD9A97D-7DAE-BF40-9FC2-BBD146A003FC}" destId="{90B8E02E-D2CA-9C49-B9AC-8AC43C34F7E1}" srcOrd="0" destOrd="0" presId="urn:microsoft.com/office/officeart/2005/8/layout/cycle1"/>
    <dgm:cxn modelId="{10B10B88-B1C0-C44C-8740-94A5C5D14BA8}" srcId="{2054DDB0-4F5C-A846-B895-9FC1C465F85C}" destId="{0E94DD22-64BF-DF49-B392-CB21A67DDD58}" srcOrd="5" destOrd="0" parTransId="{EA4F0B09-EE41-F34C-912F-D7FC12DF183A}" sibTransId="{BA7A368F-056D-5D4D-B78C-FB5B359FC7E6}"/>
    <dgm:cxn modelId="{6AA6918C-474A-644F-888E-B1CA4459A5A7}" type="presOf" srcId="{FA11F2AB-14D5-DC46-861B-3B30E11B9C06}" destId="{76FDBAB2-5197-5645-9BAB-0178DA78FA1F}" srcOrd="0" destOrd="0" presId="urn:microsoft.com/office/officeart/2005/8/layout/cycle1"/>
    <dgm:cxn modelId="{E33C269A-0106-594B-A6A7-16CA64AC372D}" srcId="{2054DDB0-4F5C-A846-B895-9FC1C465F85C}" destId="{0C8B9530-8E03-9E41-BD28-36F5A2B0AE14}" srcOrd="4" destOrd="0" parTransId="{E3EA939F-5A7A-D745-A895-F21850F9E6FA}" sibTransId="{FA11F2AB-14D5-DC46-861B-3B30E11B9C06}"/>
    <dgm:cxn modelId="{FCFC24A5-4F3B-594C-8A10-25FFDE1B488A}" type="presOf" srcId="{0FC8C469-92ED-CE4E-8F52-6AF0A67AA19B}" destId="{AE636859-BD14-0B4F-9AB1-3DD569DE036B}" srcOrd="0" destOrd="0" presId="urn:microsoft.com/office/officeart/2005/8/layout/cycle1"/>
    <dgm:cxn modelId="{EF01F5C3-AF15-DA40-9AAD-CC4548A3561B}" srcId="{2054DDB0-4F5C-A846-B895-9FC1C465F85C}" destId="{76295486-6923-4F4A-AAFE-A73DA04A202C}" srcOrd="2" destOrd="0" parTransId="{B0E7387D-7AF0-7A4A-8AAC-02333D1DDA8F}" sibTransId="{0FC8C469-92ED-CE4E-8F52-6AF0A67AA19B}"/>
    <dgm:cxn modelId="{BBD495C8-E7EC-7A4A-9FCF-9F3C66EE1E8F}" type="presOf" srcId="{76295486-6923-4F4A-AAFE-A73DA04A202C}" destId="{8549ACD4-DEC6-A348-97DF-4A6700E80838}" srcOrd="0" destOrd="0" presId="urn:microsoft.com/office/officeart/2005/8/layout/cycle1"/>
    <dgm:cxn modelId="{A4D32DCA-AE24-CF40-92F1-4EED19134916}" type="presOf" srcId="{72B2D8B9-EE3F-EE48-A1ED-D1FE3DDB1CAE}" destId="{60260077-628B-ED43-9DF9-3A5E8CCC73AA}" srcOrd="0" destOrd="0" presId="urn:microsoft.com/office/officeart/2005/8/layout/cycle1"/>
    <dgm:cxn modelId="{29847CCA-6D92-A44A-912F-7B839D52BF06}" type="presOf" srcId="{2054DDB0-4F5C-A846-B895-9FC1C465F85C}" destId="{88A7F6C8-9F51-2348-837A-C94DDDC75A45}" srcOrd="0" destOrd="0" presId="urn:microsoft.com/office/officeart/2005/8/layout/cycle1"/>
    <dgm:cxn modelId="{2935F9D5-E306-A646-89FE-CBF658DB009E}" srcId="{2054DDB0-4F5C-A846-B895-9FC1C465F85C}" destId="{C307408C-B61C-4140-A506-55D73C50A8C1}" srcOrd="0" destOrd="0" parTransId="{967C0D97-B946-024A-A8F1-F85DF1BDED69}" sibTransId="{29FCF895-D29D-1141-8222-3DA030BE44C7}"/>
    <dgm:cxn modelId="{92A382F3-E90D-8441-BDCB-E9327DD51D61}" srcId="{2054DDB0-4F5C-A846-B895-9FC1C465F85C}" destId="{9D665A63-FC99-4647-854A-FC30E814998D}" srcOrd="1" destOrd="0" parTransId="{5F0FF174-1E25-0F4C-99D7-1F4901C44075}" sibTransId="{72B2D8B9-EE3F-EE48-A1ED-D1FE3DDB1CAE}"/>
    <dgm:cxn modelId="{3EE5A5C9-EA42-BA43-890A-D0383B9E5AF7}" type="presParOf" srcId="{88A7F6C8-9F51-2348-837A-C94DDDC75A45}" destId="{1E96D962-464F-A044-AB60-D3A58C149D0B}" srcOrd="0" destOrd="0" presId="urn:microsoft.com/office/officeart/2005/8/layout/cycle1"/>
    <dgm:cxn modelId="{9CC9810B-E4CA-6F4F-AAD9-D242D5CCC9FC}" type="presParOf" srcId="{88A7F6C8-9F51-2348-837A-C94DDDC75A45}" destId="{46404DA0-35B0-794C-80A2-1686098BA23C}" srcOrd="1" destOrd="0" presId="urn:microsoft.com/office/officeart/2005/8/layout/cycle1"/>
    <dgm:cxn modelId="{AADD9919-7B88-5D4D-8A94-5D85BE8230DE}" type="presParOf" srcId="{88A7F6C8-9F51-2348-837A-C94DDDC75A45}" destId="{99D6AF1D-E027-C540-AFAC-F2D69D49FC7C}" srcOrd="2" destOrd="0" presId="urn:microsoft.com/office/officeart/2005/8/layout/cycle1"/>
    <dgm:cxn modelId="{09BDE07C-2C6B-0B44-8AFB-18A27554BB65}" type="presParOf" srcId="{88A7F6C8-9F51-2348-837A-C94DDDC75A45}" destId="{0A2480C5-4E90-6647-ADB5-B264A335FFEA}" srcOrd="3" destOrd="0" presId="urn:microsoft.com/office/officeart/2005/8/layout/cycle1"/>
    <dgm:cxn modelId="{7EF79D92-067E-F245-9CE2-14B792A73BEC}" type="presParOf" srcId="{88A7F6C8-9F51-2348-837A-C94DDDC75A45}" destId="{310B5D1B-B839-C341-A3A5-823FFB1EB6E9}" srcOrd="4" destOrd="0" presId="urn:microsoft.com/office/officeart/2005/8/layout/cycle1"/>
    <dgm:cxn modelId="{7C642CD4-CF03-5843-92A3-A58224BB2755}" type="presParOf" srcId="{88A7F6C8-9F51-2348-837A-C94DDDC75A45}" destId="{60260077-628B-ED43-9DF9-3A5E8CCC73AA}" srcOrd="5" destOrd="0" presId="urn:microsoft.com/office/officeart/2005/8/layout/cycle1"/>
    <dgm:cxn modelId="{FE51C8B2-E7EE-6049-A363-F0AC0BACF0E9}" type="presParOf" srcId="{88A7F6C8-9F51-2348-837A-C94DDDC75A45}" destId="{8DA5DAD6-7FF2-2540-A427-20AB300F57A3}" srcOrd="6" destOrd="0" presId="urn:microsoft.com/office/officeart/2005/8/layout/cycle1"/>
    <dgm:cxn modelId="{E6E67959-7600-3647-9177-5BD74414F4BC}" type="presParOf" srcId="{88A7F6C8-9F51-2348-837A-C94DDDC75A45}" destId="{8549ACD4-DEC6-A348-97DF-4A6700E80838}" srcOrd="7" destOrd="0" presId="urn:microsoft.com/office/officeart/2005/8/layout/cycle1"/>
    <dgm:cxn modelId="{7720C696-3D57-C545-A48F-CEBA5DA48ADE}" type="presParOf" srcId="{88A7F6C8-9F51-2348-837A-C94DDDC75A45}" destId="{AE636859-BD14-0B4F-9AB1-3DD569DE036B}" srcOrd="8" destOrd="0" presId="urn:microsoft.com/office/officeart/2005/8/layout/cycle1"/>
    <dgm:cxn modelId="{6F94194E-9104-344D-AD5E-9FD2225752F1}" type="presParOf" srcId="{88A7F6C8-9F51-2348-837A-C94DDDC75A45}" destId="{62A6EA93-50A9-064E-AC1E-3624AF1B3A81}" srcOrd="9" destOrd="0" presId="urn:microsoft.com/office/officeart/2005/8/layout/cycle1"/>
    <dgm:cxn modelId="{EAAC2CCC-CB0B-6847-BD2B-9759A3F8FFB3}" type="presParOf" srcId="{88A7F6C8-9F51-2348-837A-C94DDDC75A45}" destId="{0DDF5513-E5CE-084E-AEFA-74E50017CA1B}" srcOrd="10" destOrd="0" presId="urn:microsoft.com/office/officeart/2005/8/layout/cycle1"/>
    <dgm:cxn modelId="{23FB65F3-0F1A-3649-B372-9067FC472424}" type="presParOf" srcId="{88A7F6C8-9F51-2348-837A-C94DDDC75A45}" destId="{90B8E02E-D2CA-9C49-B9AC-8AC43C34F7E1}" srcOrd="11" destOrd="0" presId="urn:microsoft.com/office/officeart/2005/8/layout/cycle1"/>
    <dgm:cxn modelId="{E35811F9-7808-CF48-BF39-89326B1B0D18}" type="presParOf" srcId="{88A7F6C8-9F51-2348-837A-C94DDDC75A45}" destId="{89A2A24D-E939-E040-9418-60583E735E40}" srcOrd="12" destOrd="0" presId="urn:microsoft.com/office/officeart/2005/8/layout/cycle1"/>
    <dgm:cxn modelId="{665B723F-1AEF-384F-BDEE-37A62B3B1CB8}" type="presParOf" srcId="{88A7F6C8-9F51-2348-837A-C94DDDC75A45}" destId="{4079473B-5D6E-1B48-B293-F42961B06569}" srcOrd="13" destOrd="0" presId="urn:microsoft.com/office/officeart/2005/8/layout/cycle1"/>
    <dgm:cxn modelId="{1C171974-C021-E046-BCC1-25FFB046F9A1}" type="presParOf" srcId="{88A7F6C8-9F51-2348-837A-C94DDDC75A45}" destId="{76FDBAB2-5197-5645-9BAB-0178DA78FA1F}" srcOrd="14" destOrd="0" presId="urn:microsoft.com/office/officeart/2005/8/layout/cycle1"/>
    <dgm:cxn modelId="{C37C2775-B892-4940-A112-52ACF542CDA5}" type="presParOf" srcId="{88A7F6C8-9F51-2348-837A-C94DDDC75A45}" destId="{F1004A2B-2230-1343-B2D0-56E05A253016}" srcOrd="15" destOrd="0" presId="urn:microsoft.com/office/officeart/2005/8/layout/cycle1"/>
    <dgm:cxn modelId="{5A23C4FD-6B05-5548-992A-6A1EDEF87AE2}" type="presParOf" srcId="{88A7F6C8-9F51-2348-837A-C94DDDC75A45}" destId="{4AEAB839-A0ED-C546-863A-DC51651B642D}" srcOrd="16" destOrd="0" presId="urn:microsoft.com/office/officeart/2005/8/layout/cycle1"/>
    <dgm:cxn modelId="{666FABB0-E2B9-794E-976E-E7E018F7EC6C}" type="presParOf" srcId="{88A7F6C8-9F51-2348-837A-C94DDDC75A45}" destId="{EA904575-5D1B-F44A-B8AE-4356DE62ED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EF58EC-BA84-B14B-BCB9-F3EBAB81D2DE}" type="doc">
      <dgm:prSet loTypeId="urn:microsoft.com/office/officeart/2005/8/layout/defaul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06F7873-3082-A542-9292-B0CE81CBDF4E}">
      <dgm:prSet phldrT="[Text]" custT="1"/>
      <dgm:spPr/>
      <dgm:t>
        <a:bodyPr/>
        <a:lstStyle/>
        <a:p>
          <a:pPr>
            <a:buNone/>
          </a:pPr>
          <a:r>
            <a:rPr lang="en-US" sz="2800" dirty="0"/>
            <a:t>Isotope Benefits could include:</a:t>
          </a:r>
        </a:p>
      </dgm:t>
    </dgm:pt>
    <dgm:pt modelId="{5C9FC9CD-EB5F-C84E-9660-6C1D738B8930}" type="parTrans" cxnId="{876964E0-29BA-8B4B-8710-9FD71BE87F3D}">
      <dgm:prSet/>
      <dgm:spPr/>
      <dgm:t>
        <a:bodyPr/>
        <a:lstStyle/>
        <a:p>
          <a:endParaRPr lang="en-US" sz="1050"/>
        </a:p>
      </dgm:t>
    </dgm:pt>
    <dgm:pt modelId="{93A1A0D9-01D8-984B-BE7E-3929AD18A4B7}" type="sibTrans" cxnId="{876964E0-29BA-8B4B-8710-9FD71BE87F3D}">
      <dgm:prSet/>
      <dgm:spPr/>
      <dgm:t>
        <a:bodyPr/>
        <a:lstStyle/>
        <a:p>
          <a:endParaRPr lang="en-US" sz="1050"/>
        </a:p>
      </dgm:t>
    </dgm:pt>
    <dgm:pt modelId="{576B7588-7926-0C4D-A748-DCE436364964}">
      <dgm:prSet custT="1"/>
      <dgm:spPr/>
      <dgm:t>
        <a:bodyPr/>
        <a:lstStyle/>
        <a:p>
          <a:r>
            <a:rPr lang="en-US" sz="2000" dirty="0"/>
            <a:t>Isotope specific configurations</a:t>
          </a:r>
        </a:p>
      </dgm:t>
    </dgm:pt>
    <dgm:pt modelId="{59C988E3-820B-6F4C-BEA1-560B1E15C36F}" type="parTrans" cxnId="{26742945-E8D7-A949-AE8A-9E7C13982FC0}">
      <dgm:prSet/>
      <dgm:spPr/>
      <dgm:t>
        <a:bodyPr/>
        <a:lstStyle/>
        <a:p>
          <a:endParaRPr lang="en-US" sz="1050"/>
        </a:p>
      </dgm:t>
    </dgm:pt>
    <dgm:pt modelId="{AAE18AC3-C894-1B46-A86D-6945A6B0A145}" type="sibTrans" cxnId="{26742945-E8D7-A949-AE8A-9E7C13982FC0}">
      <dgm:prSet/>
      <dgm:spPr/>
      <dgm:t>
        <a:bodyPr/>
        <a:lstStyle/>
        <a:p>
          <a:endParaRPr lang="en-US" sz="1050"/>
        </a:p>
      </dgm:t>
    </dgm:pt>
    <dgm:pt modelId="{1E822923-62A7-054A-AA2E-42FAE71B8354}">
      <dgm:prSet custT="1"/>
      <dgm:spPr/>
      <dgm:t>
        <a:bodyPr/>
        <a:lstStyle/>
        <a:p>
          <a:r>
            <a:rPr lang="en-US" sz="2000" dirty="0"/>
            <a:t>Fast handling/removal times for short-lived isotope research</a:t>
          </a:r>
        </a:p>
      </dgm:t>
    </dgm:pt>
    <dgm:pt modelId="{C2DA32E0-AD58-3444-8776-1C956B8ADF4D}" type="parTrans" cxnId="{943DC7DD-7A22-274D-B057-9DD9C2F07324}">
      <dgm:prSet/>
      <dgm:spPr/>
      <dgm:t>
        <a:bodyPr/>
        <a:lstStyle/>
        <a:p>
          <a:endParaRPr lang="en-US"/>
        </a:p>
      </dgm:t>
    </dgm:pt>
    <dgm:pt modelId="{082AB55D-2C41-AF45-9D8F-48BEBC4CDB44}" type="sibTrans" cxnId="{943DC7DD-7A22-274D-B057-9DD9C2F07324}">
      <dgm:prSet/>
      <dgm:spPr/>
      <dgm:t>
        <a:bodyPr/>
        <a:lstStyle/>
        <a:p>
          <a:endParaRPr lang="en-US"/>
        </a:p>
      </dgm:t>
    </dgm:pt>
    <dgm:pt modelId="{1CD30B64-1413-D74B-B7E3-C25AA8B4EC6B}">
      <dgm:prSet custT="1"/>
      <dgm:spPr/>
      <dgm:t>
        <a:bodyPr/>
        <a:lstStyle/>
        <a:p>
          <a:r>
            <a:rPr lang="en-US" sz="2000" dirty="0"/>
            <a:t>Direct production via beam, or converted production via converter or subcritical assembly.</a:t>
          </a:r>
        </a:p>
      </dgm:t>
    </dgm:pt>
    <dgm:pt modelId="{613FA968-E8FB-DC41-9932-57DC78E2A95B}" type="parTrans" cxnId="{513EF8E7-BAF6-6047-B247-136EA28BA653}">
      <dgm:prSet/>
      <dgm:spPr/>
      <dgm:t>
        <a:bodyPr/>
        <a:lstStyle/>
        <a:p>
          <a:endParaRPr lang="en-US"/>
        </a:p>
      </dgm:t>
    </dgm:pt>
    <dgm:pt modelId="{9115465D-C93C-FC4D-B9BF-F688A67F336E}" type="sibTrans" cxnId="{513EF8E7-BAF6-6047-B247-136EA28BA653}">
      <dgm:prSet/>
      <dgm:spPr/>
      <dgm:t>
        <a:bodyPr/>
        <a:lstStyle/>
        <a:p>
          <a:endParaRPr lang="en-US"/>
        </a:p>
      </dgm:t>
    </dgm:pt>
    <dgm:pt modelId="{68ADE849-B785-A049-8C5F-9884B5BA45F8}" type="pres">
      <dgm:prSet presAssocID="{02EF58EC-BA84-B14B-BCB9-F3EBAB81D2DE}" presName="diagram" presStyleCnt="0">
        <dgm:presLayoutVars>
          <dgm:dir/>
          <dgm:resizeHandles val="exact"/>
        </dgm:presLayoutVars>
      </dgm:prSet>
      <dgm:spPr/>
    </dgm:pt>
    <dgm:pt modelId="{194D6100-7C8A-4240-A357-CA0E04E61DD4}" type="pres">
      <dgm:prSet presAssocID="{806F7873-3082-A542-9292-B0CE81CBDF4E}" presName="node" presStyleLbl="node1" presStyleIdx="0" presStyleCnt="1" custScaleX="110310">
        <dgm:presLayoutVars>
          <dgm:bulletEnabled val="1"/>
        </dgm:presLayoutVars>
      </dgm:prSet>
      <dgm:spPr/>
    </dgm:pt>
  </dgm:ptLst>
  <dgm:cxnLst>
    <dgm:cxn modelId="{68A91932-73D4-2A46-B875-E31DF26BAE73}" type="presOf" srcId="{1E822923-62A7-054A-AA2E-42FAE71B8354}" destId="{194D6100-7C8A-4240-A357-CA0E04E61DD4}" srcOrd="0" destOrd="2" presId="urn:microsoft.com/office/officeart/2005/8/layout/default"/>
    <dgm:cxn modelId="{87ECFA3A-5F62-7E4B-90EA-2B1A47B4D1B8}" type="presOf" srcId="{576B7588-7926-0C4D-A748-DCE436364964}" destId="{194D6100-7C8A-4240-A357-CA0E04E61DD4}" srcOrd="0" destOrd="1" presId="urn:microsoft.com/office/officeart/2005/8/layout/default"/>
    <dgm:cxn modelId="{26742945-E8D7-A949-AE8A-9E7C13982FC0}" srcId="{806F7873-3082-A542-9292-B0CE81CBDF4E}" destId="{576B7588-7926-0C4D-A748-DCE436364964}" srcOrd="0" destOrd="0" parTransId="{59C988E3-820B-6F4C-BEA1-560B1E15C36F}" sibTransId="{AAE18AC3-C894-1B46-A86D-6945A6B0A145}"/>
    <dgm:cxn modelId="{F69EB558-B7EB-0247-B514-C617FEB7BAB1}" type="presOf" srcId="{1CD30B64-1413-D74B-B7E3-C25AA8B4EC6B}" destId="{194D6100-7C8A-4240-A357-CA0E04E61DD4}" srcOrd="0" destOrd="3" presId="urn:microsoft.com/office/officeart/2005/8/layout/default"/>
    <dgm:cxn modelId="{F7E21A68-5C92-6945-876C-EE2192AB08A5}" type="presOf" srcId="{806F7873-3082-A542-9292-B0CE81CBDF4E}" destId="{194D6100-7C8A-4240-A357-CA0E04E61DD4}" srcOrd="0" destOrd="0" presId="urn:microsoft.com/office/officeart/2005/8/layout/default"/>
    <dgm:cxn modelId="{D2186CD7-7E46-0147-A7E3-2D762E939BC8}" type="presOf" srcId="{02EF58EC-BA84-B14B-BCB9-F3EBAB81D2DE}" destId="{68ADE849-B785-A049-8C5F-9884B5BA45F8}" srcOrd="0" destOrd="0" presId="urn:microsoft.com/office/officeart/2005/8/layout/default"/>
    <dgm:cxn modelId="{943DC7DD-7A22-274D-B057-9DD9C2F07324}" srcId="{806F7873-3082-A542-9292-B0CE81CBDF4E}" destId="{1E822923-62A7-054A-AA2E-42FAE71B8354}" srcOrd="1" destOrd="0" parTransId="{C2DA32E0-AD58-3444-8776-1C956B8ADF4D}" sibTransId="{082AB55D-2C41-AF45-9D8F-48BEBC4CDB44}"/>
    <dgm:cxn modelId="{876964E0-29BA-8B4B-8710-9FD71BE87F3D}" srcId="{02EF58EC-BA84-B14B-BCB9-F3EBAB81D2DE}" destId="{806F7873-3082-A542-9292-B0CE81CBDF4E}" srcOrd="0" destOrd="0" parTransId="{5C9FC9CD-EB5F-C84E-9660-6C1D738B8930}" sibTransId="{93A1A0D9-01D8-984B-BE7E-3929AD18A4B7}"/>
    <dgm:cxn modelId="{513EF8E7-BAF6-6047-B247-136EA28BA653}" srcId="{806F7873-3082-A542-9292-B0CE81CBDF4E}" destId="{1CD30B64-1413-D74B-B7E3-C25AA8B4EC6B}" srcOrd="2" destOrd="0" parTransId="{613FA968-E8FB-DC41-9932-57DC78E2A95B}" sibTransId="{9115465D-C93C-FC4D-B9BF-F688A67F336E}"/>
    <dgm:cxn modelId="{D2994A1A-0BBB-FA46-9A66-E93DA24DD032}" type="presParOf" srcId="{68ADE849-B785-A049-8C5F-9884B5BA45F8}" destId="{194D6100-7C8A-4240-A357-CA0E04E61DD4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04DA0-35B0-794C-80A2-1686098BA23C}">
      <dsp:nvSpPr>
        <dsp:cNvPr id="0" name=""/>
        <dsp:cNvSpPr/>
      </dsp:nvSpPr>
      <dsp:spPr>
        <a:xfrm>
          <a:off x="1050406" y="151742"/>
          <a:ext cx="941323" cy="94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Recycled liquid cleaned and converted back to powder form</a:t>
          </a:r>
        </a:p>
      </dsp:txBody>
      <dsp:txXfrm>
        <a:off x="1050406" y="151742"/>
        <a:ext cx="941323" cy="941323"/>
      </dsp:txXfrm>
    </dsp:sp>
    <dsp:sp modelId="{99D6AF1D-E027-C540-AFAC-F2D69D49FC7C}">
      <dsp:nvSpPr>
        <dsp:cNvPr id="0" name=""/>
        <dsp:cNvSpPr/>
      </dsp:nvSpPr>
      <dsp:spPr>
        <a:xfrm>
          <a:off x="272841" y="142370"/>
          <a:ext cx="4595200" cy="4595200"/>
        </a:xfrm>
        <a:prstGeom prst="leftCircularArrow">
          <a:avLst>
            <a:gd name="adj1" fmla="val 3995"/>
            <a:gd name="adj2" fmla="val 250612"/>
            <a:gd name="adj3" fmla="val 11828170"/>
            <a:gd name="adj4" fmla="val 13415567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5D1B-B839-C341-A3A5-823FFB1EB6E9}">
      <dsp:nvSpPr>
        <dsp:cNvPr id="0" name=""/>
        <dsp:cNvSpPr/>
      </dsp:nvSpPr>
      <dsp:spPr>
        <a:xfrm>
          <a:off x="1034" y="1969309"/>
          <a:ext cx="941323" cy="94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   </a:t>
          </a:r>
        </a:p>
      </dsp:txBody>
      <dsp:txXfrm>
        <a:off x="1034" y="1969309"/>
        <a:ext cx="941323" cy="941323"/>
      </dsp:txXfrm>
    </dsp:sp>
    <dsp:sp modelId="{60260077-628B-ED43-9DF9-3A5E8CCC73AA}">
      <dsp:nvSpPr>
        <dsp:cNvPr id="0" name=""/>
        <dsp:cNvSpPr/>
      </dsp:nvSpPr>
      <dsp:spPr>
        <a:xfrm>
          <a:off x="272841" y="142370"/>
          <a:ext cx="4595200" cy="4595200"/>
        </a:xfrm>
        <a:prstGeom prst="leftCircularArrow">
          <a:avLst>
            <a:gd name="adj1" fmla="val 3995"/>
            <a:gd name="adj2" fmla="val 250612"/>
            <a:gd name="adj3" fmla="val 8435045"/>
            <a:gd name="adj4" fmla="val 10022443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9ACD4-DEC6-A348-97DF-4A6700E80838}">
      <dsp:nvSpPr>
        <dsp:cNvPr id="0" name=""/>
        <dsp:cNvSpPr/>
      </dsp:nvSpPr>
      <dsp:spPr>
        <a:xfrm>
          <a:off x="1050406" y="3786876"/>
          <a:ext cx="941323" cy="94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Disk irradiation at NorthStar</a:t>
          </a:r>
        </a:p>
      </dsp:txBody>
      <dsp:txXfrm>
        <a:off x="1050406" y="3786876"/>
        <a:ext cx="941323" cy="941323"/>
      </dsp:txXfrm>
    </dsp:sp>
    <dsp:sp modelId="{AE636859-BD14-0B4F-9AB1-3DD569DE036B}">
      <dsp:nvSpPr>
        <dsp:cNvPr id="0" name=""/>
        <dsp:cNvSpPr/>
      </dsp:nvSpPr>
      <dsp:spPr>
        <a:xfrm>
          <a:off x="272841" y="142370"/>
          <a:ext cx="4595200" cy="4595200"/>
        </a:xfrm>
        <a:prstGeom prst="leftCircularArrow">
          <a:avLst>
            <a:gd name="adj1" fmla="val 3995"/>
            <a:gd name="adj2" fmla="val 250612"/>
            <a:gd name="adj3" fmla="val 4690241"/>
            <a:gd name="adj4" fmla="val 6360372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F5513-E5CE-084E-AEFA-74E50017CA1B}">
      <dsp:nvSpPr>
        <dsp:cNvPr id="0" name=""/>
        <dsp:cNvSpPr/>
      </dsp:nvSpPr>
      <dsp:spPr>
        <a:xfrm>
          <a:off x="3149152" y="3786876"/>
          <a:ext cx="941323" cy="94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Disk dissolution, cleanup and mo-99 shipping</a:t>
          </a:r>
        </a:p>
      </dsp:txBody>
      <dsp:txXfrm>
        <a:off x="3149152" y="3786876"/>
        <a:ext cx="941323" cy="941323"/>
      </dsp:txXfrm>
    </dsp:sp>
    <dsp:sp modelId="{90B8E02E-D2CA-9C49-B9AC-8AC43C34F7E1}">
      <dsp:nvSpPr>
        <dsp:cNvPr id="0" name=""/>
        <dsp:cNvSpPr/>
      </dsp:nvSpPr>
      <dsp:spPr>
        <a:xfrm>
          <a:off x="272841" y="142370"/>
          <a:ext cx="4595200" cy="4595200"/>
        </a:xfrm>
        <a:prstGeom prst="leftCircularArrow">
          <a:avLst>
            <a:gd name="adj1" fmla="val 3995"/>
            <a:gd name="adj2" fmla="val 250612"/>
            <a:gd name="adj3" fmla="val 1028170"/>
            <a:gd name="adj4" fmla="val 2615567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9473B-5D6E-1B48-B293-F42961B06569}">
      <dsp:nvSpPr>
        <dsp:cNvPr id="0" name=""/>
        <dsp:cNvSpPr/>
      </dsp:nvSpPr>
      <dsp:spPr>
        <a:xfrm>
          <a:off x="4198525" y="1969309"/>
          <a:ext cx="941323" cy="94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Refill Generator at </a:t>
          </a:r>
          <a:r>
            <a:rPr lang="en-US" sz="1100" kern="1200" dirty="0" err="1"/>
            <a:t>Radiopharm</a:t>
          </a:r>
          <a:endParaRPr lang="en-US" sz="1100" kern="1200" dirty="0"/>
        </a:p>
      </dsp:txBody>
      <dsp:txXfrm>
        <a:off x="4198525" y="1969309"/>
        <a:ext cx="941323" cy="941323"/>
      </dsp:txXfrm>
    </dsp:sp>
    <dsp:sp modelId="{76FDBAB2-5197-5645-9BAB-0178DA78FA1F}">
      <dsp:nvSpPr>
        <dsp:cNvPr id="0" name=""/>
        <dsp:cNvSpPr/>
      </dsp:nvSpPr>
      <dsp:spPr>
        <a:xfrm>
          <a:off x="272841" y="142370"/>
          <a:ext cx="4595200" cy="4595200"/>
        </a:xfrm>
        <a:prstGeom prst="leftCircularArrow">
          <a:avLst>
            <a:gd name="adj1" fmla="val 3995"/>
            <a:gd name="adj2" fmla="val 250612"/>
            <a:gd name="adj3" fmla="val 19235045"/>
            <a:gd name="adj4" fmla="val 20822443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AB839-A0ED-C546-863A-DC51651B642D}">
      <dsp:nvSpPr>
        <dsp:cNvPr id="0" name=""/>
        <dsp:cNvSpPr/>
      </dsp:nvSpPr>
      <dsp:spPr>
        <a:xfrm>
          <a:off x="3149152" y="151742"/>
          <a:ext cx="941323" cy="94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Once consumed, remaining waste unused generator liquid returned to NorthStar</a:t>
          </a:r>
        </a:p>
      </dsp:txBody>
      <dsp:txXfrm>
        <a:off x="3149152" y="151742"/>
        <a:ext cx="941323" cy="941323"/>
      </dsp:txXfrm>
    </dsp:sp>
    <dsp:sp modelId="{EA904575-5D1B-F44A-B8AE-4356DE62ED7B}">
      <dsp:nvSpPr>
        <dsp:cNvPr id="0" name=""/>
        <dsp:cNvSpPr/>
      </dsp:nvSpPr>
      <dsp:spPr>
        <a:xfrm>
          <a:off x="272841" y="142370"/>
          <a:ext cx="4595200" cy="4595200"/>
        </a:xfrm>
        <a:prstGeom prst="leftCircularArrow">
          <a:avLst>
            <a:gd name="adj1" fmla="val 3995"/>
            <a:gd name="adj2" fmla="val 250612"/>
            <a:gd name="adj3" fmla="val 15490241"/>
            <a:gd name="adj4" fmla="val 17160372"/>
            <a:gd name="adj5" fmla="val 466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04DA0-35B0-794C-80A2-1686098BA23C}">
      <dsp:nvSpPr>
        <dsp:cNvPr id="0" name=""/>
        <dsp:cNvSpPr/>
      </dsp:nvSpPr>
      <dsp:spPr>
        <a:xfrm>
          <a:off x="3173343" y="152907"/>
          <a:ext cx="948554" cy="94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Recycled liquid cleaned and converted back to powder form</a:t>
          </a:r>
        </a:p>
      </dsp:txBody>
      <dsp:txXfrm>
        <a:off x="3173343" y="152907"/>
        <a:ext cx="948554" cy="948554"/>
      </dsp:txXfrm>
    </dsp:sp>
    <dsp:sp modelId="{99D6AF1D-E027-C540-AFAC-F2D69D49FC7C}">
      <dsp:nvSpPr>
        <dsp:cNvPr id="0" name=""/>
        <dsp:cNvSpPr/>
      </dsp:nvSpPr>
      <dsp:spPr>
        <a:xfrm>
          <a:off x="274937" y="143464"/>
          <a:ext cx="4630500" cy="4630500"/>
        </a:xfrm>
        <a:prstGeom prst="circularArrow">
          <a:avLst>
            <a:gd name="adj1" fmla="val 3995"/>
            <a:gd name="adj2" fmla="val 250612"/>
            <a:gd name="adj3" fmla="val 20571830"/>
            <a:gd name="adj4" fmla="val 18984433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B5D1B-B839-C341-A3A5-823FFB1EB6E9}">
      <dsp:nvSpPr>
        <dsp:cNvPr id="0" name=""/>
        <dsp:cNvSpPr/>
      </dsp:nvSpPr>
      <dsp:spPr>
        <a:xfrm>
          <a:off x="4230777" y="1984437"/>
          <a:ext cx="948554" cy="94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Natural and enriched disk production</a:t>
          </a:r>
        </a:p>
      </dsp:txBody>
      <dsp:txXfrm>
        <a:off x="4230777" y="1984437"/>
        <a:ext cx="948554" cy="948554"/>
      </dsp:txXfrm>
    </dsp:sp>
    <dsp:sp modelId="{60260077-628B-ED43-9DF9-3A5E8CCC73AA}">
      <dsp:nvSpPr>
        <dsp:cNvPr id="0" name=""/>
        <dsp:cNvSpPr/>
      </dsp:nvSpPr>
      <dsp:spPr>
        <a:xfrm>
          <a:off x="274937" y="143464"/>
          <a:ext cx="4630500" cy="4630500"/>
        </a:xfrm>
        <a:prstGeom prst="circularArrow">
          <a:avLst>
            <a:gd name="adj1" fmla="val 3995"/>
            <a:gd name="adj2" fmla="val 250612"/>
            <a:gd name="adj3" fmla="val 2364955"/>
            <a:gd name="adj4" fmla="val 777557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9ACD4-DEC6-A348-97DF-4A6700E80838}">
      <dsp:nvSpPr>
        <dsp:cNvPr id="0" name=""/>
        <dsp:cNvSpPr/>
      </dsp:nvSpPr>
      <dsp:spPr>
        <a:xfrm>
          <a:off x="3173343" y="3815966"/>
          <a:ext cx="948554" cy="94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Disk irradiation (MURR)</a:t>
          </a:r>
        </a:p>
      </dsp:txBody>
      <dsp:txXfrm>
        <a:off x="3173343" y="3815966"/>
        <a:ext cx="948554" cy="948554"/>
      </dsp:txXfrm>
    </dsp:sp>
    <dsp:sp modelId="{AE636859-BD14-0B4F-9AB1-3DD569DE036B}">
      <dsp:nvSpPr>
        <dsp:cNvPr id="0" name=""/>
        <dsp:cNvSpPr/>
      </dsp:nvSpPr>
      <dsp:spPr>
        <a:xfrm>
          <a:off x="274937" y="143464"/>
          <a:ext cx="4630500" cy="4630500"/>
        </a:xfrm>
        <a:prstGeom prst="circularArrow">
          <a:avLst>
            <a:gd name="adj1" fmla="val 3995"/>
            <a:gd name="adj2" fmla="val 250612"/>
            <a:gd name="adj3" fmla="val 6109759"/>
            <a:gd name="adj4" fmla="val 4439628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DF5513-E5CE-084E-AEFA-74E50017CA1B}">
      <dsp:nvSpPr>
        <dsp:cNvPr id="0" name=""/>
        <dsp:cNvSpPr/>
      </dsp:nvSpPr>
      <dsp:spPr>
        <a:xfrm>
          <a:off x="1058476" y="3815966"/>
          <a:ext cx="948554" cy="94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Disk dissolution, cleanup and mo-99 shipping</a:t>
          </a:r>
        </a:p>
      </dsp:txBody>
      <dsp:txXfrm>
        <a:off x="1058476" y="3815966"/>
        <a:ext cx="948554" cy="948554"/>
      </dsp:txXfrm>
    </dsp:sp>
    <dsp:sp modelId="{90B8E02E-D2CA-9C49-B9AC-8AC43C34F7E1}">
      <dsp:nvSpPr>
        <dsp:cNvPr id="0" name=""/>
        <dsp:cNvSpPr/>
      </dsp:nvSpPr>
      <dsp:spPr>
        <a:xfrm>
          <a:off x="274937" y="143464"/>
          <a:ext cx="4630500" cy="4630500"/>
        </a:xfrm>
        <a:prstGeom prst="circularArrow">
          <a:avLst>
            <a:gd name="adj1" fmla="val 3995"/>
            <a:gd name="adj2" fmla="val 250612"/>
            <a:gd name="adj3" fmla="val 9771830"/>
            <a:gd name="adj4" fmla="val 8184433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9473B-5D6E-1B48-B293-F42961B06569}">
      <dsp:nvSpPr>
        <dsp:cNvPr id="0" name=""/>
        <dsp:cNvSpPr/>
      </dsp:nvSpPr>
      <dsp:spPr>
        <a:xfrm>
          <a:off x="1042" y="1984437"/>
          <a:ext cx="948554" cy="94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Refill Generator at </a:t>
          </a:r>
          <a:r>
            <a:rPr lang="en-US" sz="1100" kern="1200" dirty="0" err="1"/>
            <a:t>Radiopharm</a:t>
          </a:r>
          <a:endParaRPr lang="en-US" sz="1100" kern="1200" dirty="0"/>
        </a:p>
      </dsp:txBody>
      <dsp:txXfrm>
        <a:off x="1042" y="1984437"/>
        <a:ext cx="948554" cy="948554"/>
      </dsp:txXfrm>
    </dsp:sp>
    <dsp:sp modelId="{76FDBAB2-5197-5645-9BAB-0178DA78FA1F}">
      <dsp:nvSpPr>
        <dsp:cNvPr id="0" name=""/>
        <dsp:cNvSpPr/>
      </dsp:nvSpPr>
      <dsp:spPr>
        <a:xfrm>
          <a:off x="274937" y="143464"/>
          <a:ext cx="4630500" cy="4630500"/>
        </a:xfrm>
        <a:prstGeom prst="circularArrow">
          <a:avLst>
            <a:gd name="adj1" fmla="val 3995"/>
            <a:gd name="adj2" fmla="val 250612"/>
            <a:gd name="adj3" fmla="val 13164955"/>
            <a:gd name="adj4" fmla="val 11577557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AB839-A0ED-C546-863A-DC51651B642D}">
      <dsp:nvSpPr>
        <dsp:cNvPr id="0" name=""/>
        <dsp:cNvSpPr/>
      </dsp:nvSpPr>
      <dsp:spPr>
        <a:xfrm>
          <a:off x="1058476" y="152907"/>
          <a:ext cx="948554" cy="948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Once consumed, remaining waste unused generator liquid returned to NorthStar</a:t>
          </a:r>
        </a:p>
      </dsp:txBody>
      <dsp:txXfrm>
        <a:off x="1058476" y="152907"/>
        <a:ext cx="948554" cy="948554"/>
      </dsp:txXfrm>
    </dsp:sp>
    <dsp:sp modelId="{EA904575-5D1B-F44A-B8AE-4356DE62ED7B}">
      <dsp:nvSpPr>
        <dsp:cNvPr id="0" name=""/>
        <dsp:cNvSpPr/>
      </dsp:nvSpPr>
      <dsp:spPr>
        <a:xfrm>
          <a:off x="274937" y="143464"/>
          <a:ext cx="4630500" cy="4630500"/>
        </a:xfrm>
        <a:prstGeom prst="circularArrow">
          <a:avLst>
            <a:gd name="adj1" fmla="val 3995"/>
            <a:gd name="adj2" fmla="val 250612"/>
            <a:gd name="adj3" fmla="val 16909759"/>
            <a:gd name="adj4" fmla="val 15239628"/>
            <a:gd name="adj5" fmla="val 466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D6100-7C8A-4240-A357-CA0E04E61DD4}">
      <dsp:nvSpPr>
        <dsp:cNvPr id="0" name=""/>
        <dsp:cNvSpPr/>
      </dsp:nvSpPr>
      <dsp:spPr>
        <a:xfrm>
          <a:off x="145740" y="1452"/>
          <a:ext cx="5958484" cy="324094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Isotope Benefits could include: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Isotope specific configurations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Fast handling/removal times for short-lived isotope research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Direct production via beam, or converted production via converter or subcritical assembly.</a:t>
          </a:r>
        </a:p>
      </dsp:txBody>
      <dsp:txXfrm>
        <a:off x="145740" y="1452"/>
        <a:ext cx="5958484" cy="3240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9/23/21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9/23/21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Cintichem</a:t>
            </a:r>
            <a:r>
              <a:rPr lang="en-US" dirty="0"/>
              <a:t> reactor – 5MW light water RR in Tuxedo, 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293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ORNL assisting </a:t>
            </a:r>
            <a:r>
              <a:rPr lang="en-US" dirty="0" err="1"/>
              <a:t>niowave</a:t>
            </a:r>
            <a:r>
              <a:rPr lang="en-US" dirty="0"/>
              <a:t> with U3O8 pellet pressing and neutronics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ORNL doing?  Materials research of the subcritical assembly vessel (</a:t>
            </a:r>
            <a:r>
              <a:rPr lang="en-US" dirty="0" err="1"/>
              <a:t>zirc</a:t>
            </a:r>
            <a:r>
              <a:rPr lang="en-US" dirty="0"/>
              <a:t>, recently changed to 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5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ORNL assisting with powder processing AND additive target manufacturing for both neutron capture and accelerator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00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99910"/>
            <a:ext cx="11504904" cy="5355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260372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ADS Workshop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0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2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978729"/>
          </a:xfrm>
        </p:spPr>
        <p:txBody>
          <a:bodyPr/>
          <a:lstStyle/>
          <a:p>
            <a:r>
              <a:rPr lang="en-US" dirty="0"/>
              <a:t>Isotope Production using </a:t>
            </a:r>
            <a:br>
              <a:rPr lang="en-US" dirty="0"/>
            </a:br>
            <a:r>
              <a:rPr lang="en-US" dirty="0"/>
              <a:t>Accelerator-Driven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ORNL ADS Workshop</a:t>
            </a:r>
          </a:p>
          <a:p>
            <a:r>
              <a:rPr lang="en-US" dirty="0"/>
              <a:t>September 24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  <a:p>
            <a:endParaRPr lang="en-US" dirty="0"/>
          </a:p>
          <a:p>
            <a:r>
              <a:rPr lang="en-US" dirty="0"/>
              <a:t>Chris Bryan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4F97-5370-7047-855D-B01234D2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baseline="30000" dirty="0"/>
              <a:t>99</a:t>
            </a:r>
            <a:r>
              <a:rPr lang="en-US" dirty="0"/>
              <a:t>Mo/</a:t>
            </a:r>
            <a:r>
              <a:rPr lang="en-US" baseline="30000" dirty="0"/>
              <a:t>99m</a:t>
            </a:r>
            <a:r>
              <a:rPr lang="en-US" dirty="0"/>
              <a:t>Tc is Driving Isotope ADS Development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E86B20-1B73-2943-8176-03D54B9FA873}"/>
              </a:ext>
            </a:extLst>
          </p:cNvPr>
          <p:cNvGrpSpPr/>
          <p:nvPr/>
        </p:nvGrpSpPr>
        <p:grpSpPr>
          <a:xfrm>
            <a:off x="1025152" y="3340882"/>
            <a:ext cx="6008804" cy="2929232"/>
            <a:chOff x="435220" y="827240"/>
            <a:chExt cx="6697753" cy="397056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1D76DC2-BE37-D441-A6FF-BEA8D7CF6B68}"/>
                </a:ext>
              </a:extLst>
            </p:cNvPr>
            <p:cNvSpPr/>
            <p:nvPr/>
          </p:nvSpPr>
          <p:spPr>
            <a:xfrm>
              <a:off x="435220" y="827240"/>
              <a:ext cx="6692931" cy="539497"/>
            </a:xfrm>
            <a:custGeom>
              <a:avLst/>
              <a:gdLst>
                <a:gd name="connsiteX0" fmla="*/ 0 w 6692931"/>
                <a:gd name="connsiteY0" fmla="*/ 0 h 867205"/>
                <a:gd name="connsiteX1" fmla="*/ 6692931 w 6692931"/>
                <a:gd name="connsiteY1" fmla="*/ 0 h 867205"/>
                <a:gd name="connsiteX2" fmla="*/ 6692931 w 6692931"/>
                <a:gd name="connsiteY2" fmla="*/ 867205 h 867205"/>
                <a:gd name="connsiteX3" fmla="*/ 0 w 6692931"/>
                <a:gd name="connsiteY3" fmla="*/ 867205 h 867205"/>
                <a:gd name="connsiteX4" fmla="*/ 0 w 6692931"/>
                <a:gd name="connsiteY4" fmla="*/ 0 h 867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2931" h="867205">
                  <a:moveTo>
                    <a:pt x="0" y="0"/>
                  </a:moveTo>
                  <a:lnTo>
                    <a:pt x="6692931" y="0"/>
                  </a:lnTo>
                  <a:lnTo>
                    <a:pt x="6692931" y="867205"/>
                  </a:lnTo>
                  <a:lnTo>
                    <a:pt x="0" y="86720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b="0" i="0" kern="1200" dirty="0">
                  <a:latin typeface="+mn-lt"/>
                  <a:cs typeface="Eras Medium ITC" panose="020F0502020204030204" pitchFamily="34" charset="0"/>
                </a:rPr>
                <a:t>Mo-99 QUICK FACTS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89202CB-7021-1141-80DE-5E42386E23B0}"/>
                </a:ext>
              </a:extLst>
            </p:cNvPr>
            <p:cNvSpPr/>
            <p:nvPr/>
          </p:nvSpPr>
          <p:spPr>
            <a:xfrm>
              <a:off x="435220" y="1380161"/>
              <a:ext cx="6697753" cy="3417643"/>
            </a:xfrm>
            <a:custGeom>
              <a:avLst/>
              <a:gdLst>
                <a:gd name="connsiteX0" fmla="*/ 0 w 6697753"/>
                <a:gd name="connsiteY0" fmla="*/ 0 h 3925349"/>
                <a:gd name="connsiteX1" fmla="*/ 6697753 w 6697753"/>
                <a:gd name="connsiteY1" fmla="*/ 0 h 3925349"/>
                <a:gd name="connsiteX2" fmla="*/ 6697753 w 6697753"/>
                <a:gd name="connsiteY2" fmla="*/ 3925349 h 3925349"/>
                <a:gd name="connsiteX3" fmla="*/ 0 w 6697753"/>
                <a:gd name="connsiteY3" fmla="*/ 3925349 h 3925349"/>
                <a:gd name="connsiteX4" fmla="*/ 0 w 6697753"/>
                <a:gd name="connsiteY4" fmla="*/ 0 h 392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7753" h="3925349">
                  <a:moveTo>
                    <a:pt x="0" y="0"/>
                  </a:moveTo>
                  <a:lnTo>
                    <a:pt x="6697753" y="0"/>
                  </a:lnTo>
                  <a:lnTo>
                    <a:pt x="6697753" y="3925349"/>
                  </a:lnTo>
                  <a:lnTo>
                    <a:pt x="0" y="392534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Discovered in 1938 by Seaborg and Segre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99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Mo (66 hours) 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decays to  </a:t>
              </a:r>
              <a:r>
                <a:rPr lang="en-US" sz="1600" i="0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99m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Tc (6 hours)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U.S. Pioneered the use of </a:t>
              </a:r>
              <a:r>
                <a:rPr lang="en-US" sz="1600" i="0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99m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Tc in the 1980s when </a:t>
              </a:r>
              <a:r>
                <a:rPr lang="en-US" sz="1600" i="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Cinichem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produced generators in NY state.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Prior to 2016 80% Supplied from Canada and Netherlands using aging reactors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Historically produced from HEU targets (in HEU reactors)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US administers 40,000 </a:t>
              </a:r>
              <a:r>
                <a:rPr lang="en-US" sz="1600" i="0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99m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Tc nuclear diagnostic procedures per day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Font typeface="Wingdings" pitchFamily="2" charset="2"/>
                <a:buChar char="§"/>
              </a:pP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In 2009 THERE WAS NO U.S. PRODUCER OF </a:t>
              </a:r>
              <a:r>
                <a:rPr lang="en-US" sz="1600" i="0" kern="12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99</a:t>
              </a:r>
              <a:r>
                <a:rPr lang="en-US" sz="1600" i="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Mo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2406C-8975-5B40-82E9-A068F95CFFC2}"/>
              </a:ext>
            </a:extLst>
          </p:cNvPr>
          <p:cNvGrpSpPr/>
          <p:nvPr/>
        </p:nvGrpSpPr>
        <p:grpSpPr>
          <a:xfrm>
            <a:off x="7675752" y="785630"/>
            <a:ext cx="4134678" cy="2999513"/>
            <a:chOff x="7901374" y="3498938"/>
            <a:chExt cx="4134678" cy="2999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A45A1D-6FAB-A34E-B35B-23694CA72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1374" y="3498938"/>
              <a:ext cx="4111472" cy="27409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3D2583-823A-2140-A438-22A6AAE04F01}"/>
                </a:ext>
              </a:extLst>
            </p:cNvPr>
            <p:cNvSpPr txBox="1"/>
            <p:nvPr/>
          </p:nvSpPr>
          <p:spPr>
            <a:xfrm>
              <a:off x="7901374" y="6239919"/>
              <a:ext cx="4134678" cy="258532"/>
            </a:xfrm>
            <a:prstGeom prst="rect">
              <a:avLst/>
            </a:prstGeom>
            <a:solidFill>
              <a:srgbClr val="000000">
                <a:alpha val="41961"/>
              </a:srgb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SPECT Imaging unit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9758EC-BF66-5C45-A88C-9BC9CCAE60AA}"/>
              </a:ext>
            </a:extLst>
          </p:cNvPr>
          <p:cNvGrpSpPr/>
          <p:nvPr/>
        </p:nvGrpSpPr>
        <p:grpSpPr>
          <a:xfrm>
            <a:off x="7652546" y="3897878"/>
            <a:ext cx="4134678" cy="2779853"/>
            <a:chOff x="8040522" y="26938"/>
            <a:chExt cx="4134678" cy="27798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FDAF50-F895-3F4F-BB56-391E2F0D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0522" y="26938"/>
              <a:ext cx="4111472" cy="252132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27BC96-E6B6-3940-B861-417A0D556358}"/>
                </a:ext>
              </a:extLst>
            </p:cNvPr>
            <p:cNvSpPr txBox="1"/>
            <p:nvPr/>
          </p:nvSpPr>
          <p:spPr>
            <a:xfrm>
              <a:off x="8040522" y="2548259"/>
              <a:ext cx="4134678" cy="258532"/>
            </a:xfrm>
            <a:prstGeom prst="rect">
              <a:avLst/>
            </a:prstGeom>
            <a:solidFill>
              <a:srgbClr val="000000">
                <a:alpha val="41961"/>
              </a:srgbClr>
            </a:solidFill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>
                  <a:latin typeface="+mn-lt"/>
                </a:rPr>
                <a:t>Example SPECT Image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25FF0FF-3236-AE4E-B65D-3AA5A263A746}"/>
              </a:ext>
            </a:extLst>
          </p:cNvPr>
          <p:cNvSpPr txBox="1"/>
          <p:nvPr/>
        </p:nvSpPr>
        <p:spPr>
          <a:xfrm>
            <a:off x="664469" y="940540"/>
            <a:ext cx="6776581" cy="21082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many isotopes can be produced in ADS, short-lived isotopes benefit from the ability to easily turn the ADS on and off for target retrieval.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a perception that ADS, particularly driving subcritical assemblies have a simpler approval path from the NRC.</a:t>
            </a:r>
          </a:p>
        </p:txBody>
      </p:sp>
    </p:spTree>
    <p:extLst>
      <p:ext uri="{BB962C8B-B14F-4D97-AF65-F5344CB8AC3E}">
        <p14:creationId xmlns:p14="http://schemas.microsoft.com/office/powerpoint/2010/main" val="41169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BDDC3-488F-8944-9253-E644945D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274320"/>
            <a:ext cx="8887966" cy="867930"/>
          </a:xfrm>
        </p:spPr>
        <p:txBody>
          <a:bodyPr/>
          <a:lstStyle/>
          <a:p>
            <a:r>
              <a:rPr lang="en-US" sz="2800" baseline="30000" dirty="0"/>
              <a:t>99</a:t>
            </a:r>
            <a:r>
              <a:rPr lang="en-US" sz="2800" dirty="0"/>
              <a:t>Mo from LEU targets in an accelerator-driven subcritical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C4C8C-2AD7-BD43-AA28-A53F1082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5" y="209119"/>
            <a:ext cx="2422498" cy="66989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DA0FDB-56EE-174E-AAFC-FFE3DBE953ED}"/>
              </a:ext>
            </a:extLst>
          </p:cNvPr>
          <p:cNvSpPr txBox="1">
            <a:spLocks/>
          </p:cNvSpPr>
          <p:nvPr/>
        </p:nvSpPr>
        <p:spPr bwMode="auto">
          <a:xfrm>
            <a:off x="448055" y="1020796"/>
            <a:ext cx="3663762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Lansing, MI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Well-funded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NRC Construction and Operating application being prepared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DOE Cooperative Agreement Partner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First products were superconducting LINACs (SDI).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Still involved in component sales and consulting expertise with Superconducting LINACs.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Primary business is now Isotopes (primarily Medical)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Alpha-Emitters (Ac-225)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Beta-Emitters (Lu-177)</a:t>
            </a:r>
          </a:p>
          <a:p>
            <a:pPr lvl="1">
              <a:spcBef>
                <a:spcPts val="600"/>
              </a:spcBef>
            </a:pPr>
            <a:r>
              <a:rPr lang="en-US" sz="1400" dirty="0"/>
              <a:t>Gamma-Emitters (Mo-99)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42F3B-0935-D545-9712-A9674C92B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11"/>
          <a:stretch/>
        </p:blipFill>
        <p:spPr>
          <a:xfrm>
            <a:off x="7904556" y="4459897"/>
            <a:ext cx="4076020" cy="1984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BF33F-80D0-E94E-8F0A-0DC7F414A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767" y="1439550"/>
            <a:ext cx="3924809" cy="294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04BC75-63AD-6F43-83AC-A0A373A7E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306" y="3940961"/>
            <a:ext cx="3663762" cy="2503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392B34-2C0A-6447-A0C1-46B4A5EC36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53" t="16060" r="11643" b="46184"/>
          <a:stretch/>
        </p:blipFill>
        <p:spPr>
          <a:xfrm>
            <a:off x="4176306" y="1453598"/>
            <a:ext cx="3836504" cy="245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96443-4836-2E4E-9CC1-F93E86A2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Niowave</a:t>
            </a:r>
            <a:r>
              <a:rPr lang="en-US" dirty="0"/>
              <a:t> Mo-99 Production Concept</a:t>
            </a:r>
          </a:p>
        </p:txBody>
      </p:sp>
      <p:grpSp>
        <p:nvGrpSpPr>
          <p:cNvPr id="4" name="Canvas 4">
            <a:extLst>
              <a:ext uri="{FF2B5EF4-FFF2-40B4-BE49-F238E27FC236}">
                <a16:creationId xmlns:a16="http://schemas.microsoft.com/office/drawing/2014/main" id="{30CAAE1E-888E-4041-9C6D-F40011B0679D}"/>
              </a:ext>
            </a:extLst>
          </p:cNvPr>
          <p:cNvGrpSpPr/>
          <p:nvPr/>
        </p:nvGrpSpPr>
        <p:grpSpPr>
          <a:xfrm>
            <a:off x="429767" y="1182410"/>
            <a:ext cx="11572148" cy="4525664"/>
            <a:chOff x="0" y="0"/>
            <a:chExt cx="6593840" cy="25787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26F6AC-A718-FC48-B0D7-8553C39F7F39}"/>
                </a:ext>
              </a:extLst>
            </p:cNvPr>
            <p:cNvSpPr/>
            <p:nvPr/>
          </p:nvSpPr>
          <p:spPr>
            <a:xfrm>
              <a:off x="0" y="0"/>
              <a:ext cx="6593840" cy="2578735"/>
            </a:xfrm>
            <a:prstGeom prst="rect">
              <a:avLst/>
            </a:prstGeom>
            <a:solidFill>
              <a:prstClr val="white"/>
            </a:solidFill>
            <a:ln w="12700">
              <a:solidFill>
                <a:schemeClr val="tx1"/>
              </a:solidFill>
            </a:ln>
          </p:spPr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9BAAA6C-ECAB-6645-A86D-45B6C2A2471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15" y="651083"/>
              <a:ext cx="6219688" cy="17189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EA961D-E067-B348-80BE-2F75E6D44E4F}"/>
                </a:ext>
              </a:extLst>
            </p:cNvPr>
            <p:cNvGrpSpPr/>
            <p:nvPr/>
          </p:nvGrpSpPr>
          <p:grpSpPr>
            <a:xfrm>
              <a:off x="181058" y="63700"/>
              <a:ext cx="3851682" cy="587428"/>
              <a:chOff x="181058" y="63700"/>
              <a:chExt cx="3851682" cy="587428"/>
            </a:xfrm>
          </p:grpSpPr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6079182C-2AFA-B44B-9ABF-DAEB62C6C017}"/>
                  </a:ext>
                </a:extLst>
              </p:cNvPr>
              <p:cNvSpPr txBox="1"/>
              <p:nvPr/>
            </p:nvSpPr>
            <p:spPr>
              <a:xfrm>
                <a:off x="756813" y="63700"/>
                <a:ext cx="2729865" cy="2762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Superconducting Electron Linear Accelerator</a:t>
                </a:r>
              </a:p>
            </p:txBody>
          </p:sp>
          <p:sp>
            <p:nvSpPr>
              <p:cNvPr id="12" name="Left Brace 11">
                <a:extLst>
                  <a:ext uri="{FF2B5EF4-FFF2-40B4-BE49-F238E27FC236}">
                    <a16:creationId xmlns:a16="http://schemas.microsoft.com/office/drawing/2014/main" id="{EC51E236-CE46-0C47-8347-3B06C8C0BC4E}"/>
                  </a:ext>
                </a:extLst>
              </p:cNvPr>
              <p:cNvSpPr/>
              <p:nvPr/>
            </p:nvSpPr>
            <p:spPr>
              <a:xfrm rot="5400000">
                <a:off x="1992666" y="-1388946"/>
                <a:ext cx="228466" cy="3851682"/>
              </a:xfrm>
              <a:prstGeom prst="leftBrace">
                <a:avLst>
                  <a:gd name="adj1" fmla="val 33493"/>
                  <a:gd name="adj2" fmla="val 50000"/>
                </a:avLst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48B1C9-BDC4-954F-AA0B-334EA617EAFE}"/>
                </a:ext>
              </a:extLst>
            </p:cNvPr>
            <p:cNvGrpSpPr/>
            <p:nvPr/>
          </p:nvGrpSpPr>
          <p:grpSpPr>
            <a:xfrm>
              <a:off x="4306909" y="92942"/>
              <a:ext cx="2094230" cy="558186"/>
              <a:chOff x="4306909" y="92942"/>
              <a:chExt cx="2094230" cy="558186"/>
            </a:xfrm>
          </p:grpSpPr>
          <p:sp>
            <p:nvSpPr>
              <p:cNvPr id="9" name="Text Box 11">
                <a:extLst>
                  <a:ext uri="{FF2B5EF4-FFF2-40B4-BE49-F238E27FC236}">
                    <a16:creationId xmlns:a16="http://schemas.microsoft.com/office/drawing/2014/main" id="{F322306D-A2BC-2747-B4F5-BDD2974959B0}"/>
                  </a:ext>
                </a:extLst>
              </p:cNvPr>
              <p:cNvSpPr txBox="1"/>
              <p:nvPr/>
            </p:nvSpPr>
            <p:spPr>
              <a:xfrm>
                <a:off x="4306909" y="92942"/>
                <a:ext cx="2094230" cy="2762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Uranium Target Assembly (UTA)</a:t>
                </a:r>
              </a:p>
            </p:txBody>
          </p:sp>
          <p:sp>
            <p:nvSpPr>
              <p:cNvPr id="10" name="Left Brace 9">
                <a:extLst>
                  <a:ext uri="{FF2B5EF4-FFF2-40B4-BE49-F238E27FC236}">
                    <a16:creationId xmlns:a16="http://schemas.microsoft.com/office/drawing/2014/main" id="{5DB63A38-6CA7-5A4C-8E80-9B58C73A0E1E}"/>
                  </a:ext>
                </a:extLst>
              </p:cNvPr>
              <p:cNvSpPr/>
              <p:nvPr/>
            </p:nvSpPr>
            <p:spPr>
              <a:xfrm rot="5400000">
                <a:off x="5190311" y="-72860"/>
                <a:ext cx="228466" cy="1219509"/>
              </a:xfrm>
              <a:prstGeom prst="leftBrace">
                <a:avLst>
                  <a:gd name="adj1" fmla="val 33493"/>
                  <a:gd name="adj2" fmla="val 50000"/>
                </a:avLst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4F6D7E4-315B-CC4D-B622-A476B2B0857B}"/>
              </a:ext>
            </a:extLst>
          </p:cNvPr>
          <p:cNvSpPr txBox="1"/>
          <p:nvPr/>
        </p:nvSpPr>
        <p:spPr>
          <a:xfrm>
            <a:off x="3493214" y="5896586"/>
            <a:ext cx="58459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Grimm, </a:t>
            </a:r>
            <a:r>
              <a:rPr lang="en-US" sz="1200" dirty="0" err="1">
                <a:latin typeface="+mn-lt"/>
              </a:rPr>
              <a:t>et.al</a:t>
            </a:r>
            <a:r>
              <a:rPr lang="en-US" sz="1200" dirty="0">
                <a:latin typeface="+mn-lt"/>
              </a:rPr>
              <a:t>., 2015, Commercial Superconducting Electron </a:t>
            </a:r>
            <a:r>
              <a:rPr lang="en-US" sz="1200" dirty="0" err="1">
                <a:latin typeface="+mn-lt"/>
              </a:rPr>
              <a:t>Linac</a:t>
            </a:r>
            <a:r>
              <a:rPr lang="en-US" sz="1200" dirty="0">
                <a:latin typeface="+mn-lt"/>
              </a:rPr>
              <a:t> for Radioisotope Production, DOE-NP SBIR Phase II Technical Report</a:t>
            </a:r>
          </a:p>
        </p:txBody>
      </p:sp>
    </p:spTree>
    <p:extLst>
      <p:ext uri="{BB962C8B-B14F-4D97-AF65-F5344CB8AC3E}">
        <p14:creationId xmlns:p14="http://schemas.microsoft.com/office/powerpoint/2010/main" val="34562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49A2-66F3-472D-938A-2E74007E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274320"/>
            <a:ext cx="11749717" cy="480131"/>
          </a:xfrm>
        </p:spPr>
        <p:txBody>
          <a:bodyPr/>
          <a:lstStyle/>
          <a:p>
            <a:r>
              <a:rPr lang="en-US" sz="2800" dirty="0"/>
              <a:t>                      </a:t>
            </a:r>
            <a:r>
              <a:rPr lang="en-US" sz="2800" baseline="30000" dirty="0"/>
              <a:t>99</a:t>
            </a:r>
            <a:r>
              <a:rPr lang="en-US" sz="2800" dirty="0"/>
              <a:t>Mo from an accelerator-driven subcritical assembly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F5031-48E3-244F-BF04-143DA369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075" y="2855670"/>
            <a:ext cx="4040470" cy="143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AD36A0-AB9C-384E-9EFA-513748902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871" y="4392598"/>
            <a:ext cx="3416674" cy="22767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BD19D1-2407-9F41-8D88-8FB3F1AE9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26" t="32471" r="25652" b="33875"/>
          <a:stretch/>
        </p:blipFill>
        <p:spPr>
          <a:xfrm>
            <a:off x="429766" y="216590"/>
            <a:ext cx="2008450" cy="681085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DDCC3F1-0950-C344-B164-D7628185B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645075" y="757209"/>
            <a:ext cx="4430230" cy="196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image001">
            <a:extLst>
              <a:ext uri="{FF2B5EF4-FFF2-40B4-BE49-F238E27FC236}">
                <a16:creationId xmlns:a16="http://schemas.microsoft.com/office/drawing/2014/main" id="{764A9C74-9A62-D24D-80CB-63D5A9B76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65" r="42150" b="2044"/>
          <a:stretch/>
        </p:blipFill>
        <p:spPr bwMode="auto">
          <a:xfrm flipH="1">
            <a:off x="8575015" y="812181"/>
            <a:ext cx="3604468" cy="565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C05C37-8310-4E49-B685-0A3A0888FB0F}"/>
              </a:ext>
            </a:extLst>
          </p:cNvPr>
          <p:cNvSpPr txBox="1"/>
          <p:nvPr/>
        </p:nvSpPr>
        <p:spPr>
          <a:xfrm>
            <a:off x="7740100" y="4100892"/>
            <a:ext cx="9135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Subcritical Assembly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97CF81-FC1E-A84A-BB01-DC5799871A1D}"/>
              </a:ext>
            </a:extLst>
          </p:cNvPr>
          <p:cNvSpPr txBox="1"/>
          <p:nvPr/>
        </p:nvSpPr>
        <p:spPr>
          <a:xfrm>
            <a:off x="7740100" y="3133534"/>
            <a:ext cx="97819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Neutron Driver Assembly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D84F19-DE67-DB46-9B23-BDC6B477832C}"/>
              </a:ext>
            </a:extLst>
          </p:cNvPr>
          <p:cNvSpPr txBox="1"/>
          <p:nvPr/>
        </p:nvSpPr>
        <p:spPr>
          <a:xfrm>
            <a:off x="7754743" y="4581025"/>
            <a:ext cx="97819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Neutron Flux Detector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4BD1B3-E119-6C4E-B983-0C4684FE8788}"/>
              </a:ext>
            </a:extLst>
          </p:cNvPr>
          <p:cNvSpPr txBox="1"/>
          <p:nvPr/>
        </p:nvSpPr>
        <p:spPr>
          <a:xfrm>
            <a:off x="7747492" y="5419897"/>
            <a:ext cx="9781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Reinforced concrete Irradiation Cell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43FB7-146D-784A-BACE-7BD8C04E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835" y="4392598"/>
            <a:ext cx="2927209" cy="1953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35B5C-2F3E-4BCF-BBEE-27905DF6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85982"/>
            <a:ext cx="3215308" cy="285399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Janesville, WI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Well-funded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NRC Construction application approved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NRC Operating application submitted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DOE Cooperative Agreement Partner</a:t>
            </a:r>
          </a:p>
        </p:txBody>
      </p:sp>
    </p:spTree>
    <p:extLst>
      <p:ext uri="{BB962C8B-B14F-4D97-AF65-F5344CB8AC3E}">
        <p14:creationId xmlns:p14="http://schemas.microsoft.com/office/powerpoint/2010/main" val="398541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7648687A-A961-334A-9B0D-5C7660D51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87969"/>
              </p:ext>
            </p:extLst>
          </p:nvPr>
        </p:nvGraphicFramePr>
        <p:xfrm>
          <a:off x="5656553" y="2213238"/>
          <a:ext cx="5140883" cy="4879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4A80D6D-2CB1-BB45-92DF-4D1EB6B7B6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0005635"/>
              </p:ext>
            </p:extLst>
          </p:nvPr>
        </p:nvGraphicFramePr>
        <p:xfrm>
          <a:off x="1394564" y="2203302"/>
          <a:ext cx="5180375" cy="4917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80D707C-A159-9142-B3A4-906F7A11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651" y="274320"/>
            <a:ext cx="9027115" cy="539496"/>
          </a:xfrm>
        </p:spPr>
        <p:txBody>
          <a:bodyPr/>
          <a:lstStyle/>
          <a:p>
            <a:r>
              <a:rPr lang="en-US" baseline="30000" dirty="0"/>
              <a:t>99</a:t>
            </a:r>
            <a:r>
              <a:rPr lang="en-US" dirty="0"/>
              <a:t>Mo from two distinct production methods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2F88C6-CD78-F146-BDD3-05FCC03608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179" y="942936"/>
            <a:ext cx="1605011" cy="2413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E4172-6419-3049-BF1C-CDC80A79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57" y="87289"/>
            <a:ext cx="2393994" cy="85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2FEBD46-B07B-4047-9B06-CE13FC18354A}"/>
              </a:ext>
            </a:extLst>
          </p:cNvPr>
          <p:cNvSpPr/>
          <p:nvPr/>
        </p:nvSpPr>
        <p:spPr>
          <a:xfrm>
            <a:off x="2901386" y="3491661"/>
            <a:ext cx="2166730" cy="2206487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(n,𝛾) </a:t>
            </a:r>
            <a:r>
              <a:rPr lang="en-US" b="1" dirty="0">
                <a:solidFill>
                  <a:schemeClr val="tx1"/>
                </a:solidFill>
              </a:rPr>
              <a:t>Reactor production </a:t>
            </a:r>
            <a:r>
              <a:rPr lang="en-US" dirty="0">
                <a:solidFill>
                  <a:schemeClr val="tx1"/>
                </a:solidFill>
              </a:rPr>
              <a:t>from </a:t>
            </a:r>
            <a:r>
              <a:rPr lang="en-US" baseline="30000" dirty="0">
                <a:solidFill>
                  <a:schemeClr val="tx1"/>
                </a:solidFill>
              </a:rPr>
              <a:t>98</a:t>
            </a:r>
            <a:r>
              <a:rPr lang="en-US" dirty="0">
                <a:solidFill>
                  <a:schemeClr val="tx1"/>
                </a:solidFill>
              </a:rPr>
              <a:t>Mo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2913D38-AD85-0D4E-9328-27C79D475B23}"/>
              </a:ext>
            </a:extLst>
          </p:cNvPr>
          <p:cNvSpPr/>
          <p:nvPr/>
        </p:nvSpPr>
        <p:spPr>
          <a:xfrm>
            <a:off x="7200476" y="3501597"/>
            <a:ext cx="2166730" cy="220648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18288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(𝛾,n) </a:t>
            </a:r>
            <a:r>
              <a:rPr lang="en-US" b="1" dirty="0">
                <a:solidFill>
                  <a:schemeClr val="bg1"/>
                </a:solidFill>
              </a:rPr>
              <a:t>Accelerator production </a:t>
            </a:r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baseline="30000" dirty="0">
                <a:solidFill>
                  <a:schemeClr val="bg1"/>
                </a:solidFill>
              </a:rPr>
              <a:t>100</a:t>
            </a:r>
            <a:r>
              <a:rPr lang="en-US" dirty="0">
                <a:solidFill>
                  <a:schemeClr val="bg1"/>
                </a:solidFill>
              </a:rPr>
              <a:t>Mo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7B0548-2D4C-EE4D-A31B-CDE23442033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0205" t="45295" r="8151" b="5916"/>
          <a:stretch/>
        </p:blipFill>
        <p:spPr>
          <a:xfrm>
            <a:off x="10048952" y="813816"/>
            <a:ext cx="2118488" cy="183648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A57779F6-9C9C-2E43-BF40-FBF25A28C44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320" t="51625" r="7445" b="10304"/>
          <a:stretch/>
        </p:blipFill>
        <p:spPr bwMode="auto">
          <a:xfrm>
            <a:off x="3632768" y="786566"/>
            <a:ext cx="5035804" cy="131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3EF7-5D10-5942-8981-44E99049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NorthStar Medical Radioisotopes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E1562C-E8CB-354A-9303-1C15AF1B0C47}"/>
              </a:ext>
            </a:extLst>
          </p:cNvPr>
          <p:cNvSpPr/>
          <p:nvPr/>
        </p:nvSpPr>
        <p:spPr>
          <a:xfrm>
            <a:off x="529975" y="1052279"/>
            <a:ext cx="538231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Beloit, WI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Well-funded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State-regulated (since no uranium is used)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Control entire supply chain (targets to Generators)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DOE Cooperative Agreement Partner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Completed Accelerator Facility in Beloit, WI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Already operate reactor-based production facility for Mo-99.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531C8B-5978-3E4B-A27A-1D567E97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495" y="125418"/>
            <a:ext cx="2393994" cy="85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327A1-7430-BE47-A4A8-4A45FAF3C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2279"/>
            <a:ext cx="5990489" cy="55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44E9-41A2-834B-BFF1-78B87719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Recommend a Configurable/Flexible ADS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B7DB1-C331-A148-958B-32511F04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96" y="1244020"/>
            <a:ext cx="5221240" cy="3018773"/>
          </a:xfrm>
        </p:spPr>
        <p:txBody>
          <a:bodyPr/>
          <a:lstStyle/>
          <a:p>
            <a:r>
              <a:rPr lang="en-US" dirty="0"/>
              <a:t>Flexibility could include:</a:t>
            </a:r>
          </a:p>
          <a:p>
            <a:pPr lvl="1"/>
            <a:r>
              <a:rPr lang="en-US" dirty="0"/>
              <a:t>Changeable converters</a:t>
            </a:r>
          </a:p>
          <a:p>
            <a:pPr lvl="1"/>
            <a:r>
              <a:rPr lang="en-US" dirty="0"/>
              <a:t>Changeable or removable subcritical assemblies</a:t>
            </a:r>
          </a:p>
          <a:p>
            <a:pPr lvl="1"/>
            <a:r>
              <a:rPr lang="en-US" dirty="0"/>
              <a:t>Changeable accelerator or accelerator operating parameters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71594-F999-324E-A57F-A0E7D53E0B2C}"/>
              </a:ext>
            </a:extLst>
          </p:cNvPr>
          <p:cNvGrpSpPr/>
          <p:nvPr/>
        </p:nvGrpSpPr>
        <p:grpSpPr>
          <a:xfrm>
            <a:off x="2451926" y="4509206"/>
            <a:ext cx="7385682" cy="1985376"/>
            <a:chOff x="1290829" y="3695178"/>
            <a:chExt cx="9412662" cy="25302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7091FA-9034-A64C-9375-745B4BAE4668}"/>
                </a:ext>
              </a:extLst>
            </p:cNvPr>
            <p:cNvSpPr/>
            <p:nvPr/>
          </p:nvSpPr>
          <p:spPr>
            <a:xfrm>
              <a:off x="1290829" y="4609577"/>
              <a:ext cx="6212262" cy="613775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</a:rPr>
                <a:t>Accelerator</a:t>
              </a: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E7460EAF-1656-8E4A-B2DB-FE571A7A04C0}"/>
                </a:ext>
              </a:extLst>
            </p:cNvPr>
            <p:cNvSpPr/>
            <p:nvPr/>
          </p:nvSpPr>
          <p:spPr>
            <a:xfrm>
              <a:off x="7752890" y="3695178"/>
              <a:ext cx="742565" cy="2530257"/>
            </a:xfrm>
            <a:prstGeom prst="diamond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Converter</a:t>
              </a:r>
            </a:p>
          </p:txBody>
        </p:sp>
        <p:sp>
          <p:nvSpPr>
            <p:cNvPr id="6" name="Can 5">
              <a:extLst>
                <a:ext uri="{FF2B5EF4-FFF2-40B4-BE49-F238E27FC236}">
                  <a16:creationId xmlns:a16="http://schemas.microsoft.com/office/drawing/2014/main" id="{F9825206-D937-A546-9774-A2D69ADE47BC}"/>
                </a:ext>
              </a:extLst>
            </p:cNvPr>
            <p:cNvSpPr/>
            <p:nvPr/>
          </p:nvSpPr>
          <p:spPr>
            <a:xfrm>
              <a:off x="8745255" y="3751544"/>
              <a:ext cx="1958236" cy="2417523"/>
            </a:xfrm>
            <a:prstGeom prst="can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>
                  <a:solidFill>
                    <a:schemeClr val="bg1"/>
                  </a:solidFill>
                </a:rPr>
                <a:t>Subcritical Assembly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0AAAC63A-2A97-1C41-948B-61AD0959F1D6}"/>
                </a:ext>
              </a:extLst>
            </p:cNvPr>
            <p:cNvSpPr/>
            <p:nvPr/>
          </p:nvSpPr>
          <p:spPr>
            <a:xfrm>
              <a:off x="3043825" y="4797468"/>
              <a:ext cx="4346532" cy="263047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01AEFF1-C73C-0D48-A6AE-21583D0481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7186844"/>
              </p:ext>
            </p:extLst>
          </p:nvPr>
        </p:nvGraphicFramePr>
        <p:xfrm>
          <a:off x="5755536" y="1137581"/>
          <a:ext cx="6249965" cy="3243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79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" y="506"/>
            <a:ext cx="12189719" cy="685749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491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 thruBlk="1"/>
      </p:transition>
    </mc:Choice>
    <mc:Fallback xmlns="">
      <p:transition>
        <p:fade thruBlk="1"/>
      </p:transition>
    </mc:Fallback>
  </mc:AlternateContent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853B4E49E25340B280190EE389572A" ma:contentTypeVersion="2" ma:contentTypeDescription="Create a new document." ma:contentTypeScope="" ma:versionID="35a501d8b7a6a1c107963778c8e4ce2f">
  <xsd:schema xmlns:xsd="http://www.w3.org/2001/XMLSchema" xmlns:xs="http://www.w3.org/2001/XMLSchema" xmlns:p="http://schemas.microsoft.com/office/2006/metadata/properties" xmlns:ns2="c7f5008c-875f-406e-8a0c-9e401b38895a" targetNamespace="http://schemas.microsoft.com/office/2006/metadata/properties" ma:root="true" ma:fieldsID="d66303a4d3478bed3f08cb23acb33d3e" ns2:_="">
    <xsd:import namespace="c7f5008c-875f-406e-8a0c-9e401b388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5008c-875f-406e-8a0c-9e401b3889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9FBE34-65DA-4907-8E63-829A9CA64B13}"/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7423</TotalTime>
  <Words>565</Words>
  <Application>Microsoft Macintosh PowerPoint</Application>
  <PresentationFormat>Widescreen</PresentationFormat>
  <Paragraphs>89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Century Gothic</vt:lpstr>
      <vt:lpstr>Times New Roman</vt:lpstr>
      <vt:lpstr>Wingdings</vt:lpstr>
      <vt:lpstr>ORNL</vt:lpstr>
      <vt:lpstr>Isotope Production using  Accelerator-Driven Systems</vt:lpstr>
      <vt:lpstr>99Mo/99mTc is Driving Isotope ADS Development</vt:lpstr>
      <vt:lpstr>99Mo from LEU targets in an accelerator-driven subcritical assembly</vt:lpstr>
      <vt:lpstr>Niowave Mo-99 Production Concept</vt:lpstr>
      <vt:lpstr>                      99Mo from an accelerator-driven subcritical assembly</vt:lpstr>
      <vt:lpstr>99Mo from two distinct production methods</vt:lpstr>
      <vt:lpstr>NorthStar Medical Radioisotopes</vt:lpstr>
      <vt:lpstr>Recommend a Configurable/Flexible ADS System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Isotope Production using Accelerator-Driven Systems</dc:title>
  <dc:subject/>
  <dc:creator>Bryan, Chris</dc:creator>
  <cp:keywords/>
  <dc:description/>
  <cp:lastModifiedBy>Bryan, Chris</cp:lastModifiedBy>
  <cp:revision>9</cp:revision>
  <dcterms:created xsi:type="dcterms:W3CDTF">2021-09-17T12:34:48Z</dcterms:created>
  <dcterms:modified xsi:type="dcterms:W3CDTF">2021-09-23T20:43:43Z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0x01010069853B4E49E25340B280190EE389572A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