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53"/>
  </p:notesMasterIdLst>
  <p:handoutMasterIdLst>
    <p:handoutMasterId r:id="rId54"/>
  </p:handoutMasterIdLst>
  <p:sldIdLst>
    <p:sldId id="1072" r:id="rId5"/>
    <p:sldId id="331" r:id="rId6"/>
    <p:sldId id="332" r:id="rId7"/>
    <p:sldId id="323" r:id="rId8"/>
    <p:sldId id="324" r:id="rId9"/>
    <p:sldId id="325" r:id="rId10"/>
    <p:sldId id="333" r:id="rId11"/>
    <p:sldId id="328" r:id="rId12"/>
    <p:sldId id="339" r:id="rId13"/>
    <p:sldId id="297" r:id="rId14"/>
    <p:sldId id="298" r:id="rId15"/>
    <p:sldId id="299" r:id="rId16"/>
    <p:sldId id="300" r:id="rId17"/>
    <p:sldId id="301" r:id="rId18"/>
    <p:sldId id="302" r:id="rId19"/>
    <p:sldId id="305" r:id="rId20"/>
    <p:sldId id="334" r:id="rId21"/>
    <p:sldId id="335" r:id="rId22"/>
    <p:sldId id="309" r:id="rId23"/>
    <p:sldId id="313" r:id="rId24"/>
    <p:sldId id="314" r:id="rId25"/>
    <p:sldId id="310" r:id="rId26"/>
    <p:sldId id="311" r:id="rId27"/>
    <p:sldId id="312" r:id="rId28"/>
    <p:sldId id="336" r:id="rId29"/>
    <p:sldId id="337" r:id="rId30"/>
    <p:sldId id="338" r:id="rId31"/>
    <p:sldId id="340" r:id="rId32"/>
    <p:sldId id="341" r:id="rId33"/>
    <p:sldId id="342" r:id="rId34"/>
    <p:sldId id="256" r:id="rId35"/>
    <p:sldId id="258" r:id="rId36"/>
    <p:sldId id="259" r:id="rId37"/>
    <p:sldId id="260" r:id="rId38"/>
    <p:sldId id="261" r:id="rId39"/>
    <p:sldId id="262" r:id="rId40"/>
    <p:sldId id="263" r:id="rId41"/>
    <p:sldId id="264" r:id="rId42"/>
    <p:sldId id="265" r:id="rId43"/>
    <p:sldId id="266" r:id="rId44"/>
    <p:sldId id="267" r:id="rId45"/>
    <p:sldId id="1065" r:id="rId46"/>
    <p:sldId id="1066" r:id="rId47"/>
    <p:sldId id="1067" r:id="rId48"/>
    <p:sldId id="1068" r:id="rId49"/>
    <p:sldId id="1069" r:id="rId50"/>
    <p:sldId id="1070" r:id="rId51"/>
    <p:sldId id="1071" r:id="rId52"/>
  </p:sldIdLst>
  <p:sldSz cx="12192000" cy="6858000"/>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A9B9D"/>
    <a:srgbClr val="AEB0AF"/>
    <a:srgbClr val="CEC7C1"/>
    <a:srgbClr val="8C8D90"/>
    <a:srgbClr val="D25350"/>
    <a:srgbClr val="808184"/>
    <a:srgbClr val="75767A"/>
    <a:srgbClr val="4E4F54"/>
    <a:srgbClr val="84888B"/>
    <a:srgbClr val="A04942"/>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370" autoAdjust="0"/>
    <p:restoredTop sz="95161" autoAdjust="0"/>
  </p:normalViewPr>
  <p:slideViewPr>
    <p:cSldViewPr snapToGrid="0" showGuides="1">
      <p:cViewPr varScale="1">
        <p:scale>
          <a:sx n="105" d="100"/>
          <a:sy n="105" d="100"/>
        </p:scale>
        <p:origin x="192" y="688"/>
      </p:cViewPr>
      <p:guideLst/>
    </p:cSldViewPr>
  </p:slideViewPr>
  <p:notesTextViewPr>
    <p:cViewPr>
      <p:scale>
        <a:sx n="3" d="2"/>
        <a:sy n="3" d="2"/>
      </p:scale>
      <p:origin x="0" y="0"/>
    </p:cViewPr>
  </p:notesTextViewPr>
  <p:sorterViewPr>
    <p:cViewPr>
      <p:scale>
        <a:sx n="80" d="100"/>
        <a:sy n="80" d="100"/>
      </p:scale>
      <p:origin x="0" y="0"/>
    </p:cViewPr>
  </p:sorterViewPr>
  <p:notesViewPr>
    <p:cSldViewPr snapToGrid="0" showGuides="1">
      <p:cViewPr>
        <p:scale>
          <a:sx n="50" d="100"/>
          <a:sy n="50" d="100"/>
        </p:scale>
        <p:origin x="5664" y="167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B241647-F5C3-479F-8BAB-934A91158B4D}" type="doc">
      <dgm:prSet loTypeId="urn:microsoft.com/office/officeart/2005/8/layout/hProcess11" loCatId="process" qsTypeId="urn:microsoft.com/office/officeart/2005/8/quickstyle/simple1" qsCatId="simple" csTypeId="urn:microsoft.com/office/officeart/2005/8/colors/colorful4" csCatId="colorful" phldr="1"/>
      <dgm:spPr/>
    </dgm:pt>
    <dgm:pt modelId="{F22458A3-3851-4CC2-85D2-FDDC449335E3}">
      <dgm:prSet phldrT="[Text]" custT="1"/>
      <dgm:spPr/>
      <dgm:t>
        <a:bodyPr/>
        <a:lstStyle/>
        <a:p>
          <a:r>
            <a:rPr lang="en-US" sz="1100" dirty="0"/>
            <a:t>Early 1962</a:t>
          </a:r>
        </a:p>
        <a:p>
          <a:r>
            <a:rPr lang="en-US" sz="1100" dirty="0"/>
            <a:t>Start of “Construction”</a:t>
          </a:r>
        </a:p>
      </dgm:t>
    </dgm:pt>
    <dgm:pt modelId="{35099EAF-A467-4F3A-9F59-57584C87B8F7}" type="parTrans" cxnId="{0E08AF46-5F80-4E37-ABF9-CB06F2189E8F}">
      <dgm:prSet/>
      <dgm:spPr/>
      <dgm:t>
        <a:bodyPr/>
        <a:lstStyle/>
        <a:p>
          <a:endParaRPr lang="en-US" sz="1100"/>
        </a:p>
      </dgm:t>
    </dgm:pt>
    <dgm:pt modelId="{EB8F0CBD-83AE-43D3-9B0A-049E0CB60176}" type="sibTrans" cxnId="{0E08AF46-5F80-4E37-ABF9-CB06F2189E8F}">
      <dgm:prSet/>
      <dgm:spPr/>
      <dgm:t>
        <a:bodyPr/>
        <a:lstStyle/>
        <a:p>
          <a:endParaRPr lang="en-US" sz="1100"/>
        </a:p>
      </dgm:t>
    </dgm:pt>
    <dgm:pt modelId="{B2D18D7E-7F65-41B4-AD4D-5FB12931CA30}">
      <dgm:prSet phldrT="[Text]" custT="1"/>
      <dgm:spPr/>
      <dgm:t>
        <a:bodyPr/>
        <a:lstStyle/>
        <a:p>
          <a:r>
            <a:rPr lang="en-US" sz="1100" dirty="0"/>
            <a:t>June 1, 1965</a:t>
          </a:r>
        </a:p>
        <a:p>
          <a:r>
            <a:rPr lang="en-US" sz="1100" dirty="0"/>
            <a:t>Initial Criticality (U-235 Core)</a:t>
          </a:r>
        </a:p>
      </dgm:t>
    </dgm:pt>
    <dgm:pt modelId="{9D7F70B3-A7F0-4D7C-82E8-6AF7199A575D}" type="parTrans" cxnId="{BD2FCDC7-72F3-4417-B973-A008BB469705}">
      <dgm:prSet/>
      <dgm:spPr/>
      <dgm:t>
        <a:bodyPr/>
        <a:lstStyle/>
        <a:p>
          <a:endParaRPr lang="en-US" sz="1100"/>
        </a:p>
      </dgm:t>
    </dgm:pt>
    <dgm:pt modelId="{890BE521-B1B1-40BC-B6D1-A47821EE8CBC}" type="sibTrans" cxnId="{BD2FCDC7-72F3-4417-B973-A008BB469705}">
      <dgm:prSet/>
      <dgm:spPr/>
      <dgm:t>
        <a:bodyPr/>
        <a:lstStyle/>
        <a:p>
          <a:endParaRPr lang="en-US" sz="1100"/>
        </a:p>
      </dgm:t>
    </dgm:pt>
    <dgm:pt modelId="{8F4C0196-2DD6-4BBB-ADEC-5AA89BDFB493}">
      <dgm:prSet phldrT="[Text]" custT="1"/>
      <dgm:spPr/>
      <dgm:t>
        <a:bodyPr/>
        <a:lstStyle/>
        <a:p>
          <a:r>
            <a:rPr lang="en-US" sz="1100" dirty="0"/>
            <a:t>May 1966</a:t>
          </a:r>
        </a:p>
        <a:p>
          <a:r>
            <a:rPr lang="en-US" sz="1100" dirty="0"/>
            <a:t>Full Power Operation (7.4 MW)</a:t>
          </a:r>
        </a:p>
      </dgm:t>
    </dgm:pt>
    <dgm:pt modelId="{747047A3-BB83-4CF3-8EC2-077423C3C45E}" type="parTrans" cxnId="{FBD207BC-EDC1-4D1F-BFB7-CDB7075D3BB7}">
      <dgm:prSet/>
      <dgm:spPr/>
      <dgm:t>
        <a:bodyPr/>
        <a:lstStyle/>
        <a:p>
          <a:endParaRPr lang="en-US" sz="1100"/>
        </a:p>
      </dgm:t>
    </dgm:pt>
    <dgm:pt modelId="{1E029A62-8B0E-43E1-A77A-A005CCC0ABD6}" type="sibTrans" cxnId="{FBD207BC-EDC1-4D1F-BFB7-CDB7075D3BB7}">
      <dgm:prSet/>
      <dgm:spPr/>
      <dgm:t>
        <a:bodyPr/>
        <a:lstStyle/>
        <a:p>
          <a:endParaRPr lang="en-US" sz="1100"/>
        </a:p>
      </dgm:t>
    </dgm:pt>
    <dgm:pt modelId="{9F8B83CE-001C-48B5-A6FB-71D2D04DB10E}">
      <dgm:prSet phldrT="[Text]" custT="1"/>
      <dgm:spPr/>
      <dgm:t>
        <a:bodyPr/>
        <a:lstStyle/>
        <a:p>
          <a:r>
            <a:rPr lang="en-US" sz="1100" dirty="0"/>
            <a:t>October 2, 1968</a:t>
          </a:r>
        </a:p>
        <a:p>
          <a:r>
            <a:rPr lang="en-US" sz="1100" dirty="0"/>
            <a:t>Initial Criticality (U-233 Core)</a:t>
          </a:r>
        </a:p>
      </dgm:t>
    </dgm:pt>
    <dgm:pt modelId="{C89FFD5E-C2A7-4758-8654-9EECD4F52F61}" type="parTrans" cxnId="{0E00D55D-B7D7-440A-8635-CE4BF6931CDB}">
      <dgm:prSet/>
      <dgm:spPr/>
      <dgm:t>
        <a:bodyPr/>
        <a:lstStyle/>
        <a:p>
          <a:endParaRPr lang="en-US" sz="1100"/>
        </a:p>
      </dgm:t>
    </dgm:pt>
    <dgm:pt modelId="{63BFD991-F93B-425B-974D-4ABF5908AB94}" type="sibTrans" cxnId="{0E00D55D-B7D7-440A-8635-CE4BF6931CDB}">
      <dgm:prSet/>
      <dgm:spPr/>
      <dgm:t>
        <a:bodyPr/>
        <a:lstStyle/>
        <a:p>
          <a:endParaRPr lang="en-US" sz="1100"/>
        </a:p>
      </dgm:t>
    </dgm:pt>
    <dgm:pt modelId="{362E2A97-5B43-42BB-BE7F-771671DDA676}">
      <dgm:prSet phldrT="[Text]" custT="1"/>
      <dgm:spPr/>
      <dgm:t>
        <a:bodyPr/>
        <a:lstStyle/>
        <a:p>
          <a:r>
            <a:rPr lang="en-US" sz="1100" dirty="0"/>
            <a:t>December 1969 </a:t>
          </a:r>
        </a:p>
        <a:p>
          <a:r>
            <a:rPr lang="en-US" sz="1100" dirty="0"/>
            <a:t>Shutdown</a:t>
          </a:r>
        </a:p>
      </dgm:t>
    </dgm:pt>
    <dgm:pt modelId="{51FFDB06-DAC2-4CF6-81D7-765397928F5D}" type="parTrans" cxnId="{B287568B-0D72-406A-BF1F-D6B86D0478A8}">
      <dgm:prSet/>
      <dgm:spPr/>
      <dgm:t>
        <a:bodyPr/>
        <a:lstStyle/>
        <a:p>
          <a:endParaRPr lang="en-US"/>
        </a:p>
      </dgm:t>
    </dgm:pt>
    <dgm:pt modelId="{6740290F-CF8A-42FA-A604-0DD186DAECC3}" type="sibTrans" cxnId="{B287568B-0D72-406A-BF1F-D6B86D0478A8}">
      <dgm:prSet/>
      <dgm:spPr/>
      <dgm:t>
        <a:bodyPr/>
        <a:lstStyle/>
        <a:p>
          <a:endParaRPr lang="en-US"/>
        </a:p>
      </dgm:t>
    </dgm:pt>
    <dgm:pt modelId="{7F1997A0-F286-4489-9455-0471BCA073AF}" type="pres">
      <dgm:prSet presAssocID="{DB241647-F5C3-479F-8BAB-934A91158B4D}" presName="Name0" presStyleCnt="0">
        <dgm:presLayoutVars>
          <dgm:dir/>
          <dgm:resizeHandles val="exact"/>
        </dgm:presLayoutVars>
      </dgm:prSet>
      <dgm:spPr/>
    </dgm:pt>
    <dgm:pt modelId="{818E26C2-CB78-42F7-A5C0-D972275FF0F8}" type="pres">
      <dgm:prSet presAssocID="{DB241647-F5C3-479F-8BAB-934A91158B4D}" presName="arrow" presStyleLbl="bgShp" presStyleIdx="0" presStyleCnt="1" custLinFactNeighborX="-318" custLinFactNeighborY="1538"/>
      <dgm:spPr>
        <a:gradFill rotWithShape="0">
          <a:gsLst>
            <a:gs pos="0">
              <a:schemeClr val="accent4"/>
            </a:gs>
            <a:gs pos="35000">
              <a:srgbClr val="CCBC56"/>
            </a:gs>
            <a:gs pos="60000">
              <a:srgbClr val="ABB26D"/>
            </a:gs>
            <a:gs pos="100000">
              <a:srgbClr val="919785"/>
            </a:gs>
          </a:gsLst>
          <a:lin ang="0" scaled="0"/>
        </a:gradFill>
      </dgm:spPr>
    </dgm:pt>
    <dgm:pt modelId="{C28FC22E-2064-4E2B-82E9-2FB6F897A3B0}" type="pres">
      <dgm:prSet presAssocID="{DB241647-F5C3-479F-8BAB-934A91158B4D}" presName="points" presStyleCnt="0"/>
      <dgm:spPr/>
    </dgm:pt>
    <dgm:pt modelId="{1B6FB5F1-F91A-4B80-B263-AC2B2A50B53C}" type="pres">
      <dgm:prSet presAssocID="{F22458A3-3851-4CC2-85D2-FDDC449335E3}" presName="compositeA" presStyleCnt="0"/>
      <dgm:spPr/>
    </dgm:pt>
    <dgm:pt modelId="{1C3651FD-4190-49C0-A8B0-78C63A01E3C4}" type="pres">
      <dgm:prSet presAssocID="{F22458A3-3851-4CC2-85D2-FDDC449335E3}" presName="textA" presStyleLbl="revTx" presStyleIdx="0" presStyleCnt="5">
        <dgm:presLayoutVars>
          <dgm:bulletEnabled val="1"/>
        </dgm:presLayoutVars>
      </dgm:prSet>
      <dgm:spPr/>
    </dgm:pt>
    <dgm:pt modelId="{109CE97F-83E8-420B-B390-3F00F47B9961}" type="pres">
      <dgm:prSet presAssocID="{F22458A3-3851-4CC2-85D2-FDDC449335E3}" presName="circleA" presStyleLbl="node1" presStyleIdx="0" presStyleCnt="5"/>
      <dgm:spPr>
        <a:ln w="12700"/>
      </dgm:spPr>
    </dgm:pt>
    <dgm:pt modelId="{441B5904-0449-441B-A569-312B71D6C25A}" type="pres">
      <dgm:prSet presAssocID="{F22458A3-3851-4CC2-85D2-FDDC449335E3}" presName="spaceA" presStyleCnt="0"/>
      <dgm:spPr/>
    </dgm:pt>
    <dgm:pt modelId="{02F1B5B7-E8BA-4604-8E88-88084CAB00F0}" type="pres">
      <dgm:prSet presAssocID="{EB8F0CBD-83AE-43D3-9B0A-049E0CB60176}" presName="space" presStyleCnt="0"/>
      <dgm:spPr/>
    </dgm:pt>
    <dgm:pt modelId="{018A43F6-1E87-46EC-A5D6-1CDA179AC2DE}" type="pres">
      <dgm:prSet presAssocID="{B2D18D7E-7F65-41B4-AD4D-5FB12931CA30}" presName="compositeB" presStyleCnt="0"/>
      <dgm:spPr/>
    </dgm:pt>
    <dgm:pt modelId="{68339C50-D843-472D-A724-34BD1E673D42}" type="pres">
      <dgm:prSet presAssocID="{B2D18D7E-7F65-41B4-AD4D-5FB12931CA30}" presName="textB" presStyleLbl="revTx" presStyleIdx="1" presStyleCnt="5">
        <dgm:presLayoutVars>
          <dgm:bulletEnabled val="1"/>
        </dgm:presLayoutVars>
      </dgm:prSet>
      <dgm:spPr/>
    </dgm:pt>
    <dgm:pt modelId="{3A77F1EB-88E4-4261-A9BE-4BFB4897069B}" type="pres">
      <dgm:prSet presAssocID="{B2D18D7E-7F65-41B4-AD4D-5FB12931CA30}" presName="circleB" presStyleLbl="node1" presStyleIdx="1" presStyleCnt="5"/>
      <dgm:spPr>
        <a:ln w="12700"/>
      </dgm:spPr>
    </dgm:pt>
    <dgm:pt modelId="{73BCE571-7FB8-45B5-A0E4-4754B371E722}" type="pres">
      <dgm:prSet presAssocID="{B2D18D7E-7F65-41B4-AD4D-5FB12931CA30}" presName="spaceB" presStyleCnt="0"/>
      <dgm:spPr/>
    </dgm:pt>
    <dgm:pt modelId="{8B5FEF38-7C35-4501-BCFF-AF781B53BA76}" type="pres">
      <dgm:prSet presAssocID="{890BE521-B1B1-40BC-B6D1-A47821EE8CBC}" presName="space" presStyleCnt="0"/>
      <dgm:spPr/>
    </dgm:pt>
    <dgm:pt modelId="{01481496-4044-4C88-9E78-DD679380FDC8}" type="pres">
      <dgm:prSet presAssocID="{8F4C0196-2DD6-4BBB-ADEC-5AA89BDFB493}" presName="compositeA" presStyleCnt="0"/>
      <dgm:spPr/>
    </dgm:pt>
    <dgm:pt modelId="{99FA9A22-89D7-4E9E-8171-FCF649857292}" type="pres">
      <dgm:prSet presAssocID="{8F4C0196-2DD6-4BBB-ADEC-5AA89BDFB493}" presName="textA" presStyleLbl="revTx" presStyleIdx="2" presStyleCnt="5">
        <dgm:presLayoutVars>
          <dgm:bulletEnabled val="1"/>
        </dgm:presLayoutVars>
      </dgm:prSet>
      <dgm:spPr/>
    </dgm:pt>
    <dgm:pt modelId="{B4B5046E-03E7-4452-9B39-950A3D0DB923}" type="pres">
      <dgm:prSet presAssocID="{8F4C0196-2DD6-4BBB-ADEC-5AA89BDFB493}" presName="circleA" presStyleLbl="node1" presStyleIdx="2" presStyleCnt="5"/>
      <dgm:spPr>
        <a:ln w="12700"/>
      </dgm:spPr>
    </dgm:pt>
    <dgm:pt modelId="{19191C0A-477F-416A-80DD-4E2E6112A37A}" type="pres">
      <dgm:prSet presAssocID="{8F4C0196-2DD6-4BBB-ADEC-5AA89BDFB493}" presName="spaceA" presStyleCnt="0"/>
      <dgm:spPr/>
    </dgm:pt>
    <dgm:pt modelId="{011F7BE8-E151-4880-9B86-0934D75CCC00}" type="pres">
      <dgm:prSet presAssocID="{1E029A62-8B0E-43E1-A77A-A005CCC0ABD6}" presName="space" presStyleCnt="0"/>
      <dgm:spPr/>
    </dgm:pt>
    <dgm:pt modelId="{008ABFA1-54D9-421A-8DDC-13DB378CC495}" type="pres">
      <dgm:prSet presAssocID="{9F8B83CE-001C-48B5-A6FB-71D2D04DB10E}" presName="compositeB" presStyleCnt="0"/>
      <dgm:spPr/>
    </dgm:pt>
    <dgm:pt modelId="{27668730-26CE-4F7F-B345-D208D21BC1BB}" type="pres">
      <dgm:prSet presAssocID="{9F8B83CE-001C-48B5-A6FB-71D2D04DB10E}" presName="textB" presStyleLbl="revTx" presStyleIdx="3" presStyleCnt="5">
        <dgm:presLayoutVars>
          <dgm:bulletEnabled val="1"/>
        </dgm:presLayoutVars>
      </dgm:prSet>
      <dgm:spPr/>
    </dgm:pt>
    <dgm:pt modelId="{5C11D7EB-3926-43A8-9464-5F516C8E6549}" type="pres">
      <dgm:prSet presAssocID="{9F8B83CE-001C-48B5-A6FB-71D2D04DB10E}" presName="circleB" presStyleLbl="node1" presStyleIdx="3" presStyleCnt="5"/>
      <dgm:spPr>
        <a:ln w="12700"/>
      </dgm:spPr>
    </dgm:pt>
    <dgm:pt modelId="{62E3A575-679E-4934-856B-9B7748159249}" type="pres">
      <dgm:prSet presAssocID="{9F8B83CE-001C-48B5-A6FB-71D2D04DB10E}" presName="spaceB" presStyleCnt="0"/>
      <dgm:spPr/>
    </dgm:pt>
    <dgm:pt modelId="{753E0B5D-C90F-48CA-A08B-EBB870BEAE95}" type="pres">
      <dgm:prSet presAssocID="{63BFD991-F93B-425B-974D-4ABF5908AB94}" presName="space" presStyleCnt="0"/>
      <dgm:spPr/>
    </dgm:pt>
    <dgm:pt modelId="{73944F8A-ACD5-41F3-A1DB-01BDF6E78DE0}" type="pres">
      <dgm:prSet presAssocID="{362E2A97-5B43-42BB-BE7F-771671DDA676}" presName="compositeA" presStyleCnt="0"/>
      <dgm:spPr/>
    </dgm:pt>
    <dgm:pt modelId="{1711F178-F296-4359-8F72-851081C4CA2F}" type="pres">
      <dgm:prSet presAssocID="{362E2A97-5B43-42BB-BE7F-771671DDA676}" presName="textA" presStyleLbl="revTx" presStyleIdx="4" presStyleCnt="5">
        <dgm:presLayoutVars>
          <dgm:bulletEnabled val="1"/>
        </dgm:presLayoutVars>
      </dgm:prSet>
      <dgm:spPr/>
    </dgm:pt>
    <dgm:pt modelId="{5B10B199-C07F-403A-9452-DA438031E0F3}" type="pres">
      <dgm:prSet presAssocID="{362E2A97-5B43-42BB-BE7F-771671DDA676}" presName="circleA" presStyleLbl="node1" presStyleIdx="4" presStyleCnt="5"/>
      <dgm:spPr>
        <a:ln w="12700"/>
      </dgm:spPr>
    </dgm:pt>
    <dgm:pt modelId="{D3AB87BB-C4D9-4C32-8152-C88C19D16902}" type="pres">
      <dgm:prSet presAssocID="{362E2A97-5B43-42BB-BE7F-771671DDA676}" presName="spaceA" presStyleCnt="0"/>
      <dgm:spPr/>
    </dgm:pt>
  </dgm:ptLst>
  <dgm:cxnLst>
    <dgm:cxn modelId="{A1CC8218-3B4D-46A3-81A4-345143E48D1E}" type="presOf" srcId="{F22458A3-3851-4CC2-85D2-FDDC449335E3}" destId="{1C3651FD-4190-49C0-A8B0-78C63A01E3C4}" srcOrd="0" destOrd="0" presId="urn:microsoft.com/office/officeart/2005/8/layout/hProcess11"/>
    <dgm:cxn modelId="{0E08AF46-5F80-4E37-ABF9-CB06F2189E8F}" srcId="{DB241647-F5C3-479F-8BAB-934A91158B4D}" destId="{F22458A3-3851-4CC2-85D2-FDDC449335E3}" srcOrd="0" destOrd="0" parTransId="{35099EAF-A467-4F3A-9F59-57584C87B8F7}" sibTransId="{EB8F0CBD-83AE-43D3-9B0A-049E0CB60176}"/>
    <dgm:cxn modelId="{553F484D-1C19-4A90-A17E-57D264CFD969}" type="presOf" srcId="{DB241647-F5C3-479F-8BAB-934A91158B4D}" destId="{7F1997A0-F286-4489-9455-0471BCA073AF}" srcOrd="0" destOrd="0" presId="urn:microsoft.com/office/officeart/2005/8/layout/hProcess11"/>
    <dgm:cxn modelId="{0E00D55D-B7D7-440A-8635-CE4BF6931CDB}" srcId="{DB241647-F5C3-479F-8BAB-934A91158B4D}" destId="{9F8B83CE-001C-48B5-A6FB-71D2D04DB10E}" srcOrd="3" destOrd="0" parTransId="{C89FFD5E-C2A7-4758-8654-9EECD4F52F61}" sibTransId="{63BFD991-F93B-425B-974D-4ABF5908AB94}"/>
    <dgm:cxn modelId="{2BCE4F71-6D22-4B2F-871F-24B6C4E09B0D}" type="presOf" srcId="{B2D18D7E-7F65-41B4-AD4D-5FB12931CA30}" destId="{68339C50-D843-472D-A724-34BD1E673D42}" srcOrd="0" destOrd="0" presId="urn:microsoft.com/office/officeart/2005/8/layout/hProcess11"/>
    <dgm:cxn modelId="{936B6B81-D624-42C7-91C6-39CFECF0C926}" type="presOf" srcId="{9F8B83CE-001C-48B5-A6FB-71D2D04DB10E}" destId="{27668730-26CE-4F7F-B345-D208D21BC1BB}" srcOrd="0" destOrd="0" presId="urn:microsoft.com/office/officeart/2005/8/layout/hProcess11"/>
    <dgm:cxn modelId="{B287568B-0D72-406A-BF1F-D6B86D0478A8}" srcId="{DB241647-F5C3-479F-8BAB-934A91158B4D}" destId="{362E2A97-5B43-42BB-BE7F-771671DDA676}" srcOrd="4" destOrd="0" parTransId="{51FFDB06-DAC2-4CF6-81D7-765397928F5D}" sibTransId="{6740290F-CF8A-42FA-A604-0DD186DAECC3}"/>
    <dgm:cxn modelId="{1A59B6A6-1CCC-45D9-A5E3-A27728EB3234}" type="presOf" srcId="{362E2A97-5B43-42BB-BE7F-771671DDA676}" destId="{1711F178-F296-4359-8F72-851081C4CA2F}" srcOrd="0" destOrd="0" presId="urn:microsoft.com/office/officeart/2005/8/layout/hProcess11"/>
    <dgm:cxn modelId="{189CC1B9-405D-4053-B727-12F3E45706E4}" type="presOf" srcId="{8F4C0196-2DD6-4BBB-ADEC-5AA89BDFB493}" destId="{99FA9A22-89D7-4E9E-8171-FCF649857292}" srcOrd="0" destOrd="0" presId="urn:microsoft.com/office/officeart/2005/8/layout/hProcess11"/>
    <dgm:cxn modelId="{FBD207BC-EDC1-4D1F-BFB7-CDB7075D3BB7}" srcId="{DB241647-F5C3-479F-8BAB-934A91158B4D}" destId="{8F4C0196-2DD6-4BBB-ADEC-5AA89BDFB493}" srcOrd="2" destOrd="0" parTransId="{747047A3-BB83-4CF3-8EC2-077423C3C45E}" sibTransId="{1E029A62-8B0E-43E1-A77A-A005CCC0ABD6}"/>
    <dgm:cxn modelId="{BD2FCDC7-72F3-4417-B973-A008BB469705}" srcId="{DB241647-F5C3-479F-8BAB-934A91158B4D}" destId="{B2D18D7E-7F65-41B4-AD4D-5FB12931CA30}" srcOrd="1" destOrd="0" parTransId="{9D7F70B3-A7F0-4D7C-82E8-6AF7199A575D}" sibTransId="{890BE521-B1B1-40BC-B6D1-A47821EE8CBC}"/>
    <dgm:cxn modelId="{BBB27DDC-C137-4944-809A-84D54D916988}" type="presParOf" srcId="{7F1997A0-F286-4489-9455-0471BCA073AF}" destId="{818E26C2-CB78-42F7-A5C0-D972275FF0F8}" srcOrd="0" destOrd="0" presId="urn:microsoft.com/office/officeart/2005/8/layout/hProcess11"/>
    <dgm:cxn modelId="{7D678BB6-E36F-44ED-BE51-F7D4C2D892AE}" type="presParOf" srcId="{7F1997A0-F286-4489-9455-0471BCA073AF}" destId="{C28FC22E-2064-4E2B-82E9-2FB6F897A3B0}" srcOrd="1" destOrd="0" presId="urn:microsoft.com/office/officeart/2005/8/layout/hProcess11"/>
    <dgm:cxn modelId="{CF6FEEE0-FDE4-41F8-B083-5C4CB12E66D4}" type="presParOf" srcId="{C28FC22E-2064-4E2B-82E9-2FB6F897A3B0}" destId="{1B6FB5F1-F91A-4B80-B263-AC2B2A50B53C}" srcOrd="0" destOrd="0" presId="urn:microsoft.com/office/officeart/2005/8/layout/hProcess11"/>
    <dgm:cxn modelId="{A8CDE165-4006-4D32-93A5-74E2351E8A05}" type="presParOf" srcId="{1B6FB5F1-F91A-4B80-B263-AC2B2A50B53C}" destId="{1C3651FD-4190-49C0-A8B0-78C63A01E3C4}" srcOrd="0" destOrd="0" presId="urn:microsoft.com/office/officeart/2005/8/layout/hProcess11"/>
    <dgm:cxn modelId="{6F62F3AA-5977-4791-9C8D-D31B8D82FCB6}" type="presParOf" srcId="{1B6FB5F1-F91A-4B80-B263-AC2B2A50B53C}" destId="{109CE97F-83E8-420B-B390-3F00F47B9961}" srcOrd="1" destOrd="0" presId="urn:microsoft.com/office/officeart/2005/8/layout/hProcess11"/>
    <dgm:cxn modelId="{C214150C-5C6F-4822-AF95-8293C702EA85}" type="presParOf" srcId="{1B6FB5F1-F91A-4B80-B263-AC2B2A50B53C}" destId="{441B5904-0449-441B-A569-312B71D6C25A}" srcOrd="2" destOrd="0" presId="urn:microsoft.com/office/officeart/2005/8/layout/hProcess11"/>
    <dgm:cxn modelId="{29A0B84D-3211-4FB1-98CE-371772B7AB5D}" type="presParOf" srcId="{C28FC22E-2064-4E2B-82E9-2FB6F897A3B0}" destId="{02F1B5B7-E8BA-4604-8E88-88084CAB00F0}" srcOrd="1" destOrd="0" presId="urn:microsoft.com/office/officeart/2005/8/layout/hProcess11"/>
    <dgm:cxn modelId="{DE70064B-57D2-4F64-95CB-BB4B710FACF3}" type="presParOf" srcId="{C28FC22E-2064-4E2B-82E9-2FB6F897A3B0}" destId="{018A43F6-1E87-46EC-A5D6-1CDA179AC2DE}" srcOrd="2" destOrd="0" presId="urn:microsoft.com/office/officeart/2005/8/layout/hProcess11"/>
    <dgm:cxn modelId="{4E595F22-1333-4516-93AE-CE7CF8A10097}" type="presParOf" srcId="{018A43F6-1E87-46EC-A5D6-1CDA179AC2DE}" destId="{68339C50-D843-472D-A724-34BD1E673D42}" srcOrd="0" destOrd="0" presId="urn:microsoft.com/office/officeart/2005/8/layout/hProcess11"/>
    <dgm:cxn modelId="{8F4EC253-5CFE-4C43-9E3C-FEBE6BF71928}" type="presParOf" srcId="{018A43F6-1E87-46EC-A5D6-1CDA179AC2DE}" destId="{3A77F1EB-88E4-4261-A9BE-4BFB4897069B}" srcOrd="1" destOrd="0" presId="urn:microsoft.com/office/officeart/2005/8/layout/hProcess11"/>
    <dgm:cxn modelId="{F1D25732-AB71-4A55-870D-3BB5E543999E}" type="presParOf" srcId="{018A43F6-1E87-46EC-A5D6-1CDA179AC2DE}" destId="{73BCE571-7FB8-45B5-A0E4-4754B371E722}" srcOrd="2" destOrd="0" presId="urn:microsoft.com/office/officeart/2005/8/layout/hProcess11"/>
    <dgm:cxn modelId="{B550F2FA-4D82-4130-9D1E-CB1FA5F7E422}" type="presParOf" srcId="{C28FC22E-2064-4E2B-82E9-2FB6F897A3B0}" destId="{8B5FEF38-7C35-4501-BCFF-AF781B53BA76}" srcOrd="3" destOrd="0" presId="urn:microsoft.com/office/officeart/2005/8/layout/hProcess11"/>
    <dgm:cxn modelId="{96957BA2-5947-40D6-904D-AD6335F2885E}" type="presParOf" srcId="{C28FC22E-2064-4E2B-82E9-2FB6F897A3B0}" destId="{01481496-4044-4C88-9E78-DD679380FDC8}" srcOrd="4" destOrd="0" presId="urn:microsoft.com/office/officeart/2005/8/layout/hProcess11"/>
    <dgm:cxn modelId="{402BD868-C2D3-4308-BBB5-7D8CD84837EA}" type="presParOf" srcId="{01481496-4044-4C88-9E78-DD679380FDC8}" destId="{99FA9A22-89D7-4E9E-8171-FCF649857292}" srcOrd="0" destOrd="0" presId="urn:microsoft.com/office/officeart/2005/8/layout/hProcess11"/>
    <dgm:cxn modelId="{5A0FA425-18D4-4543-8830-CF6851977938}" type="presParOf" srcId="{01481496-4044-4C88-9E78-DD679380FDC8}" destId="{B4B5046E-03E7-4452-9B39-950A3D0DB923}" srcOrd="1" destOrd="0" presId="urn:microsoft.com/office/officeart/2005/8/layout/hProcess11"/>
    <dgm:cxn modelId="{8B3CF639-88DD-4DCD-830F-002F5D2ABBF6}" type="presParOf" srcId="{01481496-4044-4C88-9E78-DD679380FDC8}" destId="{19191C0A-477F-416A-80DD-4E2E6112A37A}" srcOrd="2" destOrd="0" presId="urn:microsoft.com/office/officeart/2005/8/layout/hProcess11"/>
    <dgm:cxn modelId="{4B5385B6-8755-4279-8DA1-E3B7BE5F79DF}" type="presParOf" srcId="{C28FC22E-2064-4E2B-82E9-2FB6F897A3B0}" destId="{011F7BE8-E151-4880-9B86-0934D75CCC00}" srcOrd="5" destOrd="0" presId="urn:microsoft.com/office/officeart/2005/8/layout/hProcess11"/>
    <dgm:cxn modelId="{425092ED-C082-4BA9-B429-E94777343368}" type="presParOf" srcId="{C28FC22E-2064-4E2B-82E9-2FB6F897A3B0}" destId="{008ABFA1-54D9-421A-8DDC-13DB378CC495}" srcOrd="6" destOrd="0" presId="urn:microsoft.com/office/officeart/2005/8/layout/hProcess11"/>
    <dgm:cxn modelId="{94B0F3B2-40B5-4026-93DC-2929A3FF9277}" type="presParOf" srcId="{008ABFA1-54D9-421A-8DDC-13DB378CC495}" destId="{27668730-26CE-4F7F-B345-D208D21BC1BB}" srcOrd="0" destOrd="0" presId="urn:microsoft.com/office/officeart/2005/8/layout/hProcess11"/>
    <dgm:cxn modelId="{A564B8E2-3E2D-4CBC-B096-52DEFE60D98B}" type="presParOf" srcId="{008ABFA1-54D9-421A-8DDC-13DB378CC495}" destId="{5C11D7EB-3926-43A8-9464-5F516C8E6549}" srcOrd="1" destOrd="0" presId="urn:microsoft.com/office/officeart/2005/8/layout/hProcess11"/>
    <dgm:cxn modelId="{040A3660-7E4F-4C5C-B30A-51EECDCDF728}" type="presParOf" srcId="{008ABFA1-54D9-421A-8DDC-13DB378CC495}" destId="{62E3A575-679E-4934-856B-9B7748159249}" srcOrd="2" destOrd="0" presId="urn:microsoft.com/office/officeart/2005/8/layout/hProcess11"/>
    <dgm:cxn modelId="{2ECE2135-602F-4C09-8EA0-5D56945A78B7}" type="presParOf" srcId="{C28FC22E-2064-4E2B-82E9-2FB6F897A3B0}" destId="{753E0B5D-C90F-48CA-A08B-EBB870BEAE95}" srcOrd="7" destOrd="0" presId="urn:microsoft.com/office/officeart/2005/8/layout/hProcess11"/>
    <dgm:cxn modelId="{8ADD363E-0EBD-4762-B916-B054C773501F}" type="presParOf" srcId="{C28FC22E-2064-4E2B-82E9-2FB6F897A3B0}" destId="{73944F8A-ACD5-41F3-A1DB-01BDF6E78DE0}" srcOrd="8" destOrd="0" presId="urn:microsoft.com/office/officeart/2005/8/layout/hProcess11"/>
    <dgm:cxn modelId="{3DB1CE92-48BB-4F1B-A91E-B3740CD09D28}" type="presParOf" srcId="{73944F8A-ACD5-41F3-A1DB-01BDF6E78DE0}" destId="{1711F178-F296-4359-8F72-851081C4CA2F}" srcOrd="0" destOrd="0" presId="urn:microsoft.com/office/officeart/2005/8/layout/hProcess11"/>
    <dgm:cxn modelId="{36BD413A-3C0E-4782-A9C8-8973552F22AB}" type="presParOf" srcId="{73944F8A-ACD5-41F3-A1DB-01BDF6E78DE0}" destId="{5B10B199-C07F-403A-9452-DA438031E0F3}" srcOrd="1" destOrd="0" presId="urn:microsoft.com/office/officeart/2005/8/layout/hProcess11"/>
    <dgm:cxn modelId="{26B27188-BF99-44CB-B1AD-DAB804A98360}" type="presParOf" srcId="{73944F8A-ACD5-41F3-A1DB-01BDF6E78DE0}" destId="{D3AB87BB-C4D9-4C32-8152-C88C19D16902}"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8E26C2-CB78-42F7-A5C0-D972275FF0F8}">
      <dsp:nvSpPr>
        <dsp:cNvPr id="0" name=""/>
        <dsp:cNvSpPr/>
      </dsp:nvSpPr>
      <dsp:spPr>
        <a:xfrm>
          <a:off x="0" y="473362"/>
          <a:ext cx="11638055" cy="618467"/>
        </a:xfrm>
        <a:prstGeom prst="notchedRightArrow">
          <a:avLst/>
        </a:prstGeom>
        <a:gradFill rotWithShape="0">
          <a:gsLst>
            <a:gs pos="0">
              <a:schemeClr val="accent4"/>
            </a:gs>
            <a:gs pos="35000">
              <a:srgbClr val="CCBC56"/>
            </a:gs>
            <a:gs pos="60000">
              <a:srgbClr val="ABB26D"/>
            </a:gs>
            <a:gs pos="100000">
              <a:srgbClr val="919785"/>
            </a:gs>
          </a:gsLst>
          <a:lin ang="0" scaled="0"/>
        </a:gradFill>
        <a:ln>
          <a:noFill/>
        </a:ln>
        <a:effectLst/>
      </dsp:spPr>
      <dsp:style>
        <a:lnRef idx="0">
          <a:scrgbClr r="0" g="0" b="0"/>
        </a:lnRef>
        <a:fillRef idx="1">
          <a:scrgbClr r="0" g="0" b="0"/>
        </a:fillRef>
        <a:effectRef idx="0">
          <a:scrgbClr r="0" g="0" b="0"/>
        </a:effectRef>
        <a:fontRef idx="minor"/>
      </dsp:style>
    </dsp:sp>
    <dsp:sp modelId="{1C3651FD-4190-49C0-A8B0-78C63A01E3C4}">
      <dsp:nvSpPr>
        <dsp:cNvPr id="0" name=""/>
        <dsp:cNvSpPr/>
      </dsp:nvSpPr>
      <dsp:spPr>
        <a:xfrm>
          <a:off x="4602" y="0"/>
          <a:ext cx="2012508" cy="618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b" anchorCtr="0">
          <a:noAutofit/>
        </a:bodyPr>
        <a:lstStyle/>
        <a:p>
          <a:pPr marL="0" lvl="0" indent="0" algn="ctr" defTabSz="488950">
            <a:lnSpc>
              <a:spcPct val="90000"/>
            </a:lnSpc>
            <a:spcBef>
              <a:spcPct val="0"/>
            </a:spcBef>
            <a:spcAft>
              <a:spcPct val="35000"/>
            </a:spcAft>
            <a:buNone/>
          </a:pPr>
          <a:r>
            <a:rPr lang="en-US" sz="1100" kern="1200" dirty="0"/>
            <a:t>Early 1962</a:t>
          </a:r>
        </a:p>
        <a:p>
          <a:pPr marL="0" lvl="0" indent="0" algn="ctr" defTabSz="488950">
            <a:lnSpc>
              <a:spcPct val="90000"/>
            </a:lnSpc>
            <a:spcBef>
              <a:spcPct val="0"/>
            </a:spcBef>
            <a:spcAft>
              <a:spcPct val="35000"/>
            </a:spcAft>
            <a:buNone/>
          </a:pPr>
          <a:r>
            <a:rPr lang="en-US" sz="1100" kern="1200" dirty="0"/>
            <a:t>Start of “Construction”</a:t>
          </a:r>
        </a:p>
      </dsp:txBody>
      <dsp:txXfrm>
        <a:off x="4602" y="0"/>
        <a:ext cx="2012508" cy="618467"/>
      </dsp:txXfrm>
    </dsp:sp>
    <dsp:sp modelId="{109CE97F-83E8-420B-B390-3F00F47B9961}">
      <dsp:nvSpPr>
        <dsp:cNvPr id="0" name=""/>
        <dsp:cNvSpPr/>
      </dsp:nvSpPr>
      <dsp:spPr>
        <a:xfrm>
          <a:off x="933548" y="695775"/>
          <a:ext cx="154616" cy="154616"/>
        </a:xfrm>
        <a:prstGeom prst="ellipse">
          <a:avLst/>
        </a:prstGeom>
        <a:solidFill>
          <a:schemeClr val="accent4">
            <a:hueOff val="0"/>
            <a:satOff val="0"/>
            <a:lumOff val="0"/>
            <a:alphaOff val="0"/>
          </a:schemeClr>
        </a:solidFill>
        <a:ln w="1270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sp>
    <dsp:sp modelId="{68339C50-D843-472D-A724-34BD1E673D42}">
      <dsp:nvSpPr>
        <dsp:cNvPr id="0" name=""/>
        <dsp:cNvSpPr/>
      </dsp:nvSpPr>
      <dsp:spPr>
        <a:xfrm>
          <a:off x="2117736" y="927700"/>
          <a:ext cx="2012508" cy="618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t" anchorCtr="0">
          <a:noAutofit/>
        </a:bodyPr>
        <a:lstStyle/>
        <a:p>
          <a:pPr marL="0" lvl="0" indent="0" algn="ctr" defTabSz="488950">
            <a:lnSpc>
              <a:spcPct val="90000"/>
            </a:lnSpc>
            <a:spcBef>
              <a:spcPct val="0"/>
            </a:spcBef>
            <a:spcAft>
              <a:spcPct val="35000"/>
            </a:spcAft>
            <a:buNone/>
          </a:pPr>
          <a:r>
            <a:rPr lang="en-US" sz="1100" kern="1200" dirty="0"/>
            <a:t>June 1, 1965</a:t>
          </a:r>
        </a:p>
        <a:p>
          <a:pPr marL="0" lvl="0" indent="0" algn="ctr" defTabSz="488950">
            <a:lnSpc>
              <a:spcPct val="90000"/>
            </a:lnSpc>
            <a:spcBef>
              <a:spcPct val="0"/>
            </a:spcBef>
            <a:spcAft>
              <a:spcPct val="35000"/>
            </a:spcAft>
            <a:buNone/>
          </a:pPr>
          <a:r>
            <a:rPr lang="en-US" sz="1100" kern="1200" dirty="0"/>
            <a:t>Initial Criticality (U-235 Core)</a:t>
          </a:r>
        </a:p>
      </dsp:txBody>
      <dsp:txXfrm>
        <a:off x="2117736" y="927700"/>
        <a:ext cx="2012508" cy="618467"/>
      </dsp:txXfrm>
    </dsp:sp>
    <dsp:sp modelId="{3A77F1EB-88E4-4261-A9BE-4BFB4897069B}">
      <dsp:nvSpPr>
        <dsp:cNvPr id="0" name=""/>
        <dsp:cNvSpPr/>
      </dsp:nvSpPr>
      <dsp:spPr>
        <a:xfrm>
          <a:off x="3046682" y="695775"/>
          <a:ext cx="154616" cy="154616"/>
        </a:xfrm>
        <a:prstGeom prst="ellipse">
          <a:avLst/>
        </a:prstGeom>
        <a:solidFill>
          <a:schemeClr val="accent4">
            <a:hueOff val="627261"/>
            <a:satOff val="-17018"/>
            <a:lumOff val="-441"/>
            <a:alphaOff val="0"/>
          </a:schemeClr>
        </a:solidFill>
        <a:ln w="1270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sp>
    <dsp:sp modelId="{99FA9A22-89D7-4E9E-8171-FCF649857292}">
      <dsp:nvSpPr>
        <dsp:cNvPr id="0" name=""/>
        <dsp:cNvSpPr/>
      </dsp:nvSpPr>
      <dsp:spPr>
        <a:xfrm>
          <a:off x="4230870" y="0"/>
          <a:ext cx="2012508" cy="618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b" anchorCtr="0">
          <a:noAutofit/>
        </a:bodyPr>
        <a:lstStyle/>
        <a:p>
          <a:pPr marL="0" lvl="0" indent="0" algn="ctr" defTabSz="488950">
            <a:lnSpc>
              <a:spcPct val="90000"/>
            </a:lnSpc>
            <a:spcBef>
              <a:spcPct val="0"/>
            </a:spcBef>
            <a:spcAft>
              <a:spcPct val="35000"/>
            </a:spcAft>
            <a:buNone/>
          </a:pPr>
          <a:r>
            <a:rPr lang="en-US" sz="1100" kern="1200" dirty="0"/>
            <a:t>May 1966</a:t>
          </a:r>
        </a:p>
        <a:p>
          <a:pPr marL="0" lvl="0" indent="0" algn="ctr" defTabSz="488950">
            <a:lnSpc>
              <a:spcPct val="90000"/>
            </a:lnSpc>
            <a:spcBef>
              <a:spcPct val="0"/>
            </a:spcBef>
            <a:spcAft>
              <a:spcPct val="35000"/>
            </a:spcAft>
            <a:buNone/>
          </a:pPr>
          <a:r>
            <a:rPr lang="en-US" sz="1100" kern="1200" dirty="0"/>
            <a:t>Full Power Operation (7.4 MW)</a:t>
          </a:r>
        </a:p>
      </dsp:txBody>
      <dsp:txXfrm>
        <a:off x="4230870" y="0"/>
        <a:ext cx="2012508" cy="618467"/>
      </dsp:txXfrm>
    </dsp:sp>
    <dsp:sp modelId="{B4B5046E-03E7-4452-9B39-950A3D0DB923}">
      <dsp:nvSpPr>
        <dsp:cNvPr id="0" name=""/>
        <dsp:cNvSpPr/>
      </dsp:nvSpPr>
      <dsp:spPr>
        <a:xfrm>
          <a:off x="5159816" y="695775"/>
          <a:ext cx="154616" cy="154616"/>
        </a:xfrm>
        <a:prstGeom prst="ellipse">
          <a:avLst/>
        </a:prstGeom>
        <a:solidFill>
          <a:schemeClr val="accent4">
            <a:hueOff val="1254522"/>
            <a:satOff val="-34036"/>
            <a:lumOff val="-882"/>
            <a:alphaOff val="0"/>
          </a:schemeClr>
        </a:solidFill>
        <a:ln w="1270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sp>
    <dsp:sp modelId="{27668730-26CE-4F7F-B345-D208D21BC1BB}">
      <dsp:nvSpPr>
        <dsp:cNvPr id="0" name=""/>
        <dsp:cNvSpPr/>
      </dsp:nvSpPr>
      <dsp:spPr>
        <a:xfrm>
          <a:off x="6344004" y="927700"/>
          <a:ext cx="2012508" cy="618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t" anchorCtr="0">
          <a:noAutofit/>
        </a:bodyPr>
        <a:lstStyle/>
        <a:p>
          <a:pPr marL="0" lvl="0" indent="0" algn="ctr" defTabSz="488950">
            <a:lnSpc>
              <a:spcPct val="90000"/>
            </a:lnSpc>
            <a:spcBef>
              <a:spcPct val="0"/>
            </a:spcBef>
            <a:spcAft>
              <a:spcPct val="35000"/>
            </a:spcAft>
            <a:buNone/>
          </a:pPr>
          <a:r>
            <a:rPr lang="en-US" sz="1100" kern="1200" dirty="0"/>
            <a:t>October 2, 1968</a:t>
          </a:r>
        </a:p>
        <a:p>
          <a:pPr marL="0" lvl="0" indent="0" algn="ctr" defTabSz="488950">
            <a:lnSpc>
              <a:spcPct val="90000"/>
            </a:lnSpc>
            <a:spcBef>
              <a:spcPct val="0"/>
            </a:spcBef>
            <a:spcAft>
              <a:spcPct val="35000"/>
            </a:spcAft>
            <a:buNone/>
          </a:pPr>
          <a:r>
            <a:rPr lang="en-US" sz="1100" kern="1200" dirty="0"/>
            <a:t>Initial Criticality (U-233 Core)</a:t>
          </a:r>
        </a:p>
      </dsp:txBody>
      <dsp:txXfrm>
        <a:off x="6344004" y="927700"/>
        <a:ext cx="2012508" cy="618467"/>
      </dsp:txXfrm>
    </dsp:sp>
    <dsp:sp modelId="{5C11D7EB-3926-43A8-9464-5F516C8E6549}">
      <dsp:nvSpPr>
        <dsp:cNvPr id="0" name=""/>
        <dsp:cNvSpPr/>
      </dsp:nvSpPr>
      <dsp:spPr>
        <a:xfrm>
          <a:off x="7272950" y="695775"/>
          <a:ext cx="154616" cy="154616"/>
        </a:xfrm>
        <a:prstGeom prst="ellipse">
          <a:avLst/>
        </a:prstGeom>
        <a:solidFill>
          <a:schemeClr val="accent4">
            <a:hueOff val="1881782"/>
            <a:satOff val="-51054"/>
            <a:lumOff val="-1324"/>
            <a:alphaOff val="0"/>
          </a:schemeClr>
        </a:solidFill>
        <a:ln w="1270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sp>
    <dsp:sp modelId="{1711F178-F296-4359-8F72-851081C4CA2F}">
      <dsp:nvSpPr>
        <dsp:cNvPr id="0" name=""/>
        <dsp:cNvSpPr/>
      </dsp:nvSpPr>
      <dsp:spPr>
        <a:xfrm>
          <a:off x="8457138" y="0"/>
          <a:ext cx="2012508" cy="618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b" anchorCtr="0">
          <a:noAutofit/>
        </a:bodyPr>
        <a:lstStyle/>
        <a:p>
          <a:pPr marL="0" lvl="0" indent="0" algn="ctr" defTabSz="488950">
            <a:lnSpc>
              <a:spcPct val="90000"/>
            </a:lnSpc>
            <a:spcBef>
              <a:spcPct val="0"/>
            </a:spcBef>
            <a:spcAft>
              <a:spcPct val="35000"/>
            </a:spcAft>
            <a:buNone/>
          </a:pPr>
          <a:r>
            <a:rPr lang="en-US" sz="1100" kern="1200" dirty="0"/>
            <a:t>December 1969 </a:t>
          </a:r>
        </a:p>
        <a:p>
          <a:pPr marL="0" lvl="0" indent="0" algn="ctr" defTabSz="488950">
            <a:lnSpc>
              <a:spcPct val="90000"/>
            </a:lnSpc>
            <a:spcBef>
              <a:spcPct val="0"/>
            </a:spcBef>
            <a:spcAft>
              <a:spcPct val="35000"/>
            </a:spcAft>
            <a:buNone/>
          </a:pPr>
          <a:r>
            <a:rPr lang="en-US" sz="1100" kern="1200" dirty="0"/>
            <a:t>Shutdown</a:t>
          </a:r>
        </a:p>
      </dsp:txBody>
      <dsp:txXfrm>
        <a:off x="8457138" y="0"/>
        <a:ext cx="2012508" cy="618467"/>
      </dsp:txXfrm>
    </dsp:sp>
    <dsp:sp modelId="{5B10B199-C07F-403A-9452-DA438031E0F3}">
      <dsp:nvSpPr>
        <dsp:cNvPr id="0" name=""/>
        <dsp:cNvSpPr/>
      </dsp:nvSpPr>
      <dsp:spPr>
        <a:xfrm>
          <a:off x="9386083" y="695775"/>
          <a:ext cx="154616" cy="154616"/>
        </a:xfrm>
        <a:prstGeom prst="ellipse">
          <a:avLst/>
        </a:prstGeom>
        <a:solidFill>
          <a:schemeClr val="accent4">
            <a:hueOff val="2509043"/>
            <a:satOff val="-68072"/>
            <a:lumOff val="-1765"/>
            <a:alphaOff val="0"/>
          </a:schemeClr>
        </a:solidFill>
        <a:ln w="1270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8533024-10F1-4BC3-BAA5-CB28D8F9B618}"/>
              </a:ext>
            </a:extLst>
          </p:cNvPr>
          <p:cNvSpPr>
            <a:spLocks noGrp="1"/>
          </p:cNvSpPr>
          <p:nvPr>
            <p:ph type="dt" sz="quarter" idx="1"/>
          </p:nvPr>
        </p:nvSpPr>
        <p:spPr>
          <a:xfrm>
            <a:off x="3970338" y="8810624"/>
            <a:ext cx="3038475" cy="466726"/>
          </a:xfrm>
          <a:prstGeom prst="rect">
            <a:avLst/>
          </a:prstGeom>
        </p:spPr>
        <p:txBody>
          <a:bodyPr vert="horz" lIns="91440" tIns="45720" rIns="91440" bIns="45720" rtlCol="0" anchor="b"/>
          <a:lstStyle>
            <a:lvl1pPr algn="r">
              <a:defRPr sz="1200"/>
            </a:lvl1pPr>
          </a:lstStyle>
          <a:p>
            <a:fld id="{9074A39D-78C5-4FF5-94A2-BCBFAF602A34}" type="datetimeFigureOut">
              <a:rPr lang="en-US" smtClean="0">
                <a:latin typeface="+mn-lt"/>
              </a:rPr>
              <a:t>9/23/21</a:t>
            </a:fld>
            <a:endParaRPr lang="en-US" dirty="0">
              <a:latin typeface="+mn-lt"/>
            </a:endParaRPr>
          </a:p>
        </p:txBody>
      </p:sp>
      <p:sp>
        <p:nvSpPr>
          <p:cNvPr id="5" name="Slide Number Placeholder 4">
            <a:extLst>
              <a:ext uri="{FF2B5EF4-FFF2-40B4-BE49-F238E27FC236}">
                <a16:creationId xmlns:a16="http://schemas.microsoft.com/office/drawing/2014/main" id="{D1D2005F-34EB-4228-A469-9DA7EF685E32}"/>
              </a:ext>
            </a:extLst>
          </p:cNvPr>
          <p:cNvSpPr>
            <a:spLocks noGrp="1"/>
          </p:cNvSpPr>
          <p:nvPr>
            <p:ph type="sldNum" sz="quarter" idx="3"/>
          </p:nvPr>
        </p:nvSpPr>
        <p:spPr>
          <a:xfrm>
            <a:off x="0" y="8810626"/>
            <a:ext cx="3038475" cy="466726"/>
          </a:xfrm>
          <a:prstGeom prst="rect">
            <a:avLst/>
          </a:prstGeom>
        </p:spPr>
        <p:txBody>
          <a:bodyPr vert="horz" lIns="91440" tIns="45720" rIns="91440" bIns="45720" rtlCol="0" anchor="b"/>
          <a:lstStyle>
            <a:lvl1pPr algn="r">
              <a:defRPr sz="1200"/>
            </a:lvl1pPr>
          </a:lstStyle>
          <a:p>
            <a:pPr algn="l"/>
            <a:fld id="{C75DCF9F-B5D2-4E17-BF72-5579017E6EA3}" type="slidenum">
              <a:rPr lang="en-US" smtClean="0">
                <a:latin typeface="+mn-lt"/>
              </a:rPr>
              <a:pPr algn="l"/>
              <a:t>‹#›</a:t>
            </a:fld>
            <a:endParaRPr lang="en-US" dirty="0">
              <a:latin typeface="+mn-lt"/>
            </a:endParaRPr>
          </a:p>
        </p:txBody>
      </p:sp>
    </p:spTree>
    <p:extLst>
      <p:ext uri="{BB962C8B-B14F-4D97-AF65-F5344CB8AC3E}">
        <p14:creationId xmlns:p14="http://schemas.microsoft.com/office/powerpoint/2010/main" val="17357578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970341" y="8801100"/>
            <a:ext cx="3038475" cy="466726"/>
          </a:xfrm>
          <a:prstGeom prst="rect">
            <a:avLst/>
          </a:prstGeom>
        </p:spPr>
        <p:txBody>
          <a:bodyPr vert="horz" lIns="91440" tIns="45720" rIns="91440" bIns="45720" rtlCol="0"/>
          <a:lstStyle>
            <a:lvl1pPr algn="r">
              <a:defRPr sz="1200">
                <a:latin typeface="+mn-lt"/>
              </a:defRPr>
            </a:lvl1pPr>
          </a:lstStyle>
          <a:p>
            <a:fld id="{D7992059-949A-4D84-A84D-82EB5F97947B}" type="datetimeFigureOut">
              <a:rPr lang="en-US" smtClean="0"/>
              <a:pPr/>
              <a:t>9/23/21</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4473577"/>
            <a:ext cx="5607050" cy="3660774"/>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5"/>
          </p:nvPr>
        </p:nvSpPr>
        <p:spPr>
          <a:xfrm>
            <a:off x="1" y="8801100"/>
            <a:ext cx="3038475" cy="466726"/>
          </a:xfrm>
          <a:prstGeom prst="rect">
            <a:avLst/>
          </a:prstGeom>
        </p:spPr>
        <p:txBody>
          <a:bodyPr vert="horz" lIns="91440" tIns="45720" rIns="91440" bIns="45720" rtlCol="0" anchor="b"/>
          <a:lstStyle>
            <a:lvl1pPr algn="l">
              <a:defRPr sz="1200">
                <a:latin typeface="+mn-lt"/>
              </a:defRPr>
            </a:lvl1pPr>
          </a:lstStyle>
          <a:p>
            <a:fld id="{DBFF095A-F86B-4B29-8A9F-DF3D3D1F3E2A}" type="slidenum">
              <a:rPr lang="en-US" smtClean="0"/>
              <a:pPr/>
              <a:t>‹#›</a:t>
            </a:fld>
            <a:endParaRPr lang="en-US" dirty="0"/>
          </a:p>
        </p:txBody>
      </p:sp>
    </p:spTree>
    <p:extLst>
      <p:ext uri="{BB962C8B-B14F-4D97-AF65-F5344CB8AC3E}">
        <p14:creationId xmlns:p14="http://schemas.microsoft.com/office/powerpoint/2010/main" val="1877089979"/>
      </p:ext>
    </p:extLst>
  </p:cSld>
  <p:clrMap bg1="lt1" tx1="dk1" bg2="lt2" tx2="dk2" accent1="accent1" accent2="accent2" accent3="accent3" accent4="accent4" accent5="accent5" accent6="accent6" hlink="hlink" folHlink="folHlink"/>
  <p:notesStyle>
    <a:lvl1pPr marL="0" algn="l" defTabSz="914400" rtl="0" eaLnBrk="1" latinLnBrk="0" hangingPunct="1">
      <a:lnSpc>
        <a:spcPct val="90000"/>
      </a:lnSpc>
      <a:spcBef>
        <a:spcPts val="300"/>
      </a:spcBef>
      <a:defRPr sz="1200" kern="1200">
        <a:solidFill>
          <a:schemeClr val="tx1"/>
        </a:solidFill>
        <a:latin typeface="+mn-lt"/>
        <a:ea typeface="+mn-ea"/>
        <a:cs typeface="+mn-cs"/>
      </a:defRPr>
    </a:lvl1pPr>
    <a:lvl2pPr marL="457200" algn="l" defTabSz="914400" rtl="0" eaLnBrk="1" latinLnBrk="0" hangingPunct="1">
      <a:lnSpc>
        <a:spcPct val="90000"/>
      </a:lnSpc>
      <a:spcBef>
        <a:spcPts val="300"/>
      </a:spcBef>
      <a:defRPr sz="1200" kern="1200">
        <a:solidFill>
          <a:schemeClr val="tx1"/>
        </a:solidFill>
        <a:latin typeface="+mn-lt"/>
        <a:ea typeface="+mn-ea"/>
        <a:cs typeface="+mn-cs"/>
      </a:defRPr>
    </a:lvl2pPr>
    <a:lvl3pPr marL="914400" algn="l" defTabSz="914400" rtl="0" eaLnBrk="1" latinLnBrk="0" hangingPunct="1">
      <a:lnSpc>
        <a:spcPct val="90000"/>
      </a:lnSpc>
      <a:spcBef>
        <a:spcPts val="300"/>
      </a:spcBef>
      <a:defRPr sz="1200" kern="1200">
        <a:solidFill>
          <a:schemeClr val="tx1"/>
        </a:solidFill>
        <a:latin typeface="+mn-lt"/>
        <a:ea typeface="+mn-ea"/>
        <a:cs typeface="+mn-cs"/>
      </a:defRPr>
    </a:lvl3pPr>
    <a:lvl4pPr marL="1371600" algn="l" defTabSz="914400" rtl="0" eaLnBrk="1" latinLnBrk="0" hangingPunct="1">
      <a:lnSpc>
        <a:spcPct val="90000"/>
      </a:lnSpc>
      <a:spcBef>
        <a:spcPts val="300"/>
      </a:spcBef>
      <a:defRPr sz="1200" kern="1200">
        <a:solidFill>
          <a:schemeClr val="tx1"/>
        </a:solidFill>
        <a:latin typeface="+mn-lt"/>
        <a:ea typeface="+mn-ea"/>
        <a:cs typeface="+mn-cs"/>
      </a:defRPr>
    </a:lvl4pPr>
    <a:lvl5pPr marL="1828800" algn="l" defTabSz="914400" rtl="0" eaLnBrk="1" latinLnBrk="0" hangingPunct="1">
      <a:lnSpc>
        <a:spcPct val="90000"/>
      </a:lnSpc>
      <a:spcBef>
        <a:spcPts val="300"/>
      </a:spcBef>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This is how it works in principle, but i</a:t>
            </a:r>
            <a:r>
              <a:rPr lang="en-US" baseline="0" dirty="0"/>
              <a:t>n reality, there are many types of atoms in a reactor – not just uranium.   </a:t>
            </a:r>
            <a:endParaRPr lang="en-US" dirty="0"/>
          </a:p>
          <a:p>
            <a:endParaRPr lang="en-US" dirty="0"/>
          </a:p>
        </p:txBody>
      </p:sp>
      <p:sp>
        <p:nvSpPr>
          <p:cNvPr id="4" name="Slide Number Placeholder 3"/>
          <p:cNvSpPr>
            <a:spLocks noGrp="1"/>
          </p:cNvSpPr>
          <p:nvPr>
            <p:ph type="sldNum" sz="quarter" idx="10"/>
          </p:nvPr>
        </p:nvSpPr>
        <p:spPr/>
        <p:txBody>
          <a:bodyPr/>
          <a:lstStyle/>
          <a:p>
            <a:fld id="{DB9E0AAE-FF40-434C-BD9F-D3A613D2CD7A}" type="slidenum">
              <a:rPr lang="en-US" smtClean="0"/>
              <a:t>4</a:t>
            </a:fld>
            <a:endParaRPr lang="en-US" dirty="0"/>
          </a:p>
        </p:txBody>
      </p:sp>
    </p:spTree>
    <p:extLst>
      <p:ext uri="{BB962C8B-B14F-4D97-AF65-F5344CB8AC3E}">
        <p14:creationId xmlns:p14="http://schemas.microsoft.com/office/powerpoint/2010/main" val="19319237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9E0AAE-FF40-434C-BD9F-D3A613D2CD7A}" type="slidenum">
              <a:rPr lang="en-US" smtClean="0"/>
              <a:t>5</a:t>
            </a:fld>
            <a:endParaRPr lang="en-US" dirty="0"/>
          </a:p>
        </p:txBody>
      </p:sp>
    </p:spTree>
    <p:extLst>
      <p:ext uri="{BB962C8B-B14F-4D97-AF65-F5344CB8AC3E}">
        <p14:creationId xmlns:p14="http://schemas.microsoft.com/office/powerpoint/2010/main" val="29008178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Emphasize</a:t>
            </a:r>
            <a:r>
              <a:rPr lang="en-US" baseline="0" dirty="0"/>
              <a:t> that fuel is dense, solid, hard and a strong container.</a:t>
            </a:r>
            <a:endParaRPr lang="en-US" dirty="0"/>
          </a:p>
        </p:txBody>
      </p:sp>
      <p:sp>
        <p:nvSpPr>
          <p:cNvPr id="4" name="Slide Number Placeholder 3"/>
          <p:cNvSpPr>
            <a:spLocks noGrp="1"/>
          </p:cNvSpPr>
          <p:nvPr>
            <p:ph type="sldNum" sz="quarter" idx="10"/>
          </p:nvPr>
        </p:nvSpPr>
        <p:spPr/>
        <p:txBody>
          <a:bodyPr/>
          <a:lstStyle/>
          <a:p>
            <a:fld id="{DB9E0AAE-FF40-434C-BD9F-D3A613D2CD7A}" type="slidenum">
              <a:rPr lang="en-US" smtClean="0"/>
              <a:t>11</a:t>
            </a:fld>
            <a:endParaRPr lang="en-US" dirty="0"/>
          </a:p>
        </p:txBody>
      </p:sp>
    </p:spTree>
    <p:extLst>
      <p:ext uri="{BB962C8B-B14F-4D97-AF65-F5344CB8AC3E}">
        <p14:creationId xmlns:p14="http://schemas.microsoft.com/office/powerpoint/2010/main" val="39709929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9E0AAE-FF40-434C-BD9F-D3A613D2CD7A}" type="slidenum">
              <a:rPr lang="en-US" smtClean="0"/>
              <a:t>12</a:t>
            </a:fld>
            <a:endParaRPr lang="en-US" dirty="0"/>
          </a:p>
        </p:txBody>
      </p:sp>
    </p:spTree>
    <p:extLst>
      <p:ext uri="{BB962C8B-B14F-4D97-AF65-F5344CB8AC3E}">
        <p14:creationId xmlns:p14="http://schemas.microsoft.com/office/powerpoint/2010/main" val="33056655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Rosenthal, Murray W. "An account of Oak Ridge National Laboratory’s thirteen nuclear reactors." ORNL/TM 181 (2009).</a:t>
            </a:r>
          </a:p>
          <a:p>
            <a:r>
              <a:rPr lang="en-US" dirty="0"/>
              <a:t>Aircraft Reactor Experiment was a 2.5 MW molten salt reactor demonstration, operated November 8-12,1954.</a:t>
            </a:r>
          </a:p>
        </p:txBody>
      </p:sp>
      <p:sp>
        <p:nvSpPr>
          <p:cNvPr id="4" name="Slide Number Placeholder 3"/>
          <p:cNvSpPr>
            <a:spLocks noGrp="1"/>
          </p:cNvSpPr>
          <p:nvPr>
            <p:ph type="sldNum" sz="quarter" idx="5"/>
          </p:nvPr>
        </p:nvSpPr>
        <p:spPr/>
        <p:txBody>
          <a:bodyPr/>
          <a:lstStyle/>
          <a:p>
            <a:fld id="{DBFF095A-F86B-4B29-8A9F-DF3D3D1F3E2A}" type="slidenum">
              <a:rPr lang="en-US" smtClean="0"/>
              <a:pPr/>
              <a:t>42</a:t>
            </a:fld>
            <a:endParaRPr lang="en-US" dirty="0"/>
          </a:p>
        </p:txBody>
      </p:sp>
    </p:spTree>
    <p:extLst>
      <p:ext uri="{BB962C8B-B14F-4D97-AF65-F5344CB8AC3E}">
        <p14:creationId xmlns:p14="http://schemas.microsoft.com/office/powerpoint/2010/main" val="24969767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7A5D040-4FD6-4BA1-AC81-B5CFF26CC671}"/>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a:stretch/>
        </p:blipFill>
        <p:spPr>
          <a:xfrm>
            <a:off x="274321" y="1074420"/>
            <a:ext cx="11334582" cy="4233245"/>
          </a:xfrm>
          <a:prstGeom prst="rect">
            <a:avLst/>
          </a:prstGeom>
        </p:spPr>
      </p:pic>
      <p:sp>
        <p:nvSpPr>
          <p:cNvPr id="15" name="Freeform 7">
            <a:extLst>
              <a:ext uri="{FF2B5EF4-FFF2-40B4-BE49-F238E27FC236}">
                <a16:creationId xmlns:a16="http://schemas.microsoft.com/office/drawing/2014/main" id="{454A96CC-B6D3-471D-892D-1DBFEFBD0D12}"/>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rgbClr val="BFBFB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latin typeface="+mn-lt"/>
              <a:cs typeface="+mn-cs"/>
            </a:endParaRPr>
          </a:p>
        </p:txBody>
      </p:sp>
      <p:pic>
        <p:nvPicPr>
          <p:cNvPr id="16" name="Picture 15">
            <a:extLst>
              <a:ext uri="{FF2B5EF4-FFF2-40B4-BE49-F238E27FC236}">
                <a16:creationId xmlns:a16="http://schemas.microsoft.com/office/drawing/2014/main" id="{70494F7A-66DD-4829-9AF4-30A3A0F2418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34576" y="5392850"/>
            <a:ext cx="1644776" cy="402635"/>
          </a:xfrm>
          <a:prstGeom prst="rect">
            <a:avLst/>
          </a:prstGeom>
        </p:spPr>
      </p:pic>
      <p:sp>
        <p:nvSpPr>
          <p:cNvPr id="11" name="Rectangle 10">
            <a:extLst>
              <a:ext uri="{FF2B5EF4-FFF2-40B4-BE49-F238E27FC236}">
                <a16:creationId xmlns:a16="http://schemas.microsoft.com/office/drawing/2014/main" id="{6337BA4A-B024-42C0-AEE3-721B228F8259}"/>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C29E6EA7-E7F1-42F0-95B8-1B1A5A465AF6}"/>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0" name="TextBox 9"/>
          <p:cNvSpPr txBox="1"/>
          <p:nvPr userDrawn="1"/>
        </p:nvSpPr>
        <p:spPr>
          <a:xfrm>
            <a:off x="267160" y="5343835"/>
            <a:ext cx="5384807" cy="276999"/>
          </a:xfrm>
          <a:prstGeom prst="rect">
            <a:avLst/>
          </a:prstGeom>
          <a:noFill/>
        </p:spPr>
        <p:txBody>
          <a:bodyPr wrap="square" rtlCol="0">
            <a:spAutoFit/>
          </a:bodyPr>
          <a:lstStyle/>
          <a:p>
            <a:r>
              <a:rPr lang="en-US" sz="1200" b="0" dirty="0">
                <a:solidFill>
                  <a:schemeClr val="tx1"/>
                </a:solidFill>
                <a:latin typeface="Century Gothic" panose="020B0502020202020204" pitchFamily="34" charset="0"/>
              </a:rPr>
              <a:t>ORNL is managed by UT-Battelle LLC for the US Department of Energy</a:t>
            </a:r>
          </a:p>
        </p:txBody>
      </p:sp>
      <p:sp>
        <p:nvSpPr>
          <p:cNvPr id="2" name="Title 1"/>
          <p:cNvSpPr>
            <a:spLocks noGrp="1"/>
          </p:cNvSpPr>
          <p:nvPr userDrawn="1">
            <p:ph type="ctrTitle" hasCustomPrompt="1"/>
          </p:nvPr>
        </p:nvSpPr>
        <p:spPr>
          <a:xfrm>
            <a:off x="428736" y="1388962"/>
            <a:ext cx="8678194" cy="978729"/>
          </a:xfrm>
        </p:spPr>
        <p:txBody>
          <a:bodyPr/>
          <a:lstStyle>
            <a:lvl1pPr algn="l">
              <a:defRPr sz="3200" b="0" baseline="0">
                <a:solidFill>
                  <a:schemeClr val="bg1"/>
                </a:solidFill>
                <a:latin typeface="Century Gothic" panose="020B0502020202020204" pitchFamily="34" charset="0"/>
              </a:defRPr>
            </a:lvl1pPr>
          </a:lstStyle>
          <a:p>
            <a:r>
              <a:rPr lang="en-US" dirty="0"/>
              <a:t>Click to edit Master </a:t>
            </a:r>
            <a:br>
              <a:rPr lang="en-US" dirty="0"/>
            </a:br>
            <a:r>
              <a:rPr lang="en-US" dirty="0"/>
              <a:t>title style</a:t>
            </a:r>
          </a:p>
        </p:txBody>
      </p:sp>
      <p:sp>
        <p:nvSpPr>
          <p:cNvPr id="3" name="Subtitle 2"/>
          <p:cNvSpPr>
            <a:spLocks noGrp="1"/>
          </p:cNvSpPr>
          <p:nvPr userDrawn="1">
            <p:ph type="subTitle" idx="1"/>
          </p:nvPr>
        </p:nvSpPr>
        <p:spPr>
          <a:xfrm>
            <a:off x="447481" y="3013455"/>
            <a:ext cx="5440514" cy="2028101"/>
          </a:xfrm>
        </p:spPr>
        <p:txBody>
          <a:bodyPr/>
          <a:lstStyle>
            <a:lvl1pPr marL="0" indent="0" algn="l">
              <a:buNone/>
              <a:defRPr sz="2000" baseline="0">
                <a:solidFill>
                  <a:schemeClr val="bg1"/>
                </a:solidFill>
                <a:latin typeface="Century Gothic" panose="020B0502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13" name="Picture 12">
            <a:extLst>
              <a:ext uri="{FF2B5EF4-FFF2-40B4-BE49-F238E27FC236}">
                <a16:creationId xmlns:a16="http://schemas.microsoft.com/office/drawing/2014/main" id="{05E99884-2636-4794-A093-0F9256951E03}"/>
              </a:ext>
            </a:extLst>
          </p:cNvPr>
          <p:cNvPicPr>
            <a:picLocks noChangeAspect="1"/>
          </p:cNvPicPr>
          <p:nvPr userDrawn="1"/>
        </p:nvPicPr>
        <p:blipFill>
          <a:blip r:embed="rId4"/>
          <a:stretch>
            <a:fillRect/>
          </a:stretch>
        </p:blipFill>
        <p:spPr>
          <a:xfrm>
            <a:off x="413129" y="456244"/>
            <a:ext cx="1088136" cy="261860"/>
          </a:xfrm>
          <a:prstGeom prst="rect">
            <a:avLst/>
          </a:prstGeom>
        </p:spPr>
      </p:pic>
    </p:spTree>
    <p:extLst>
      <p:ext uri="{BB962C8B-B14F-4D97-AF65-F5344CB8AC3E}">
        <p14:creationId xmlns:p14="http://schemas.microsoft.com/office/powerpoint/2010/main" val="3793082440"/>
      </p:ext>
    </p:extLst>
  </p:cSld>
  <p:clrMapOvr>
    <a:masterClrMapping/>
  </p:clrMapOvr>
  <p:extLst>
    <p:ext uri="{DCECCB84-F9BA-43D5-87BE-67443E8EF086}">
      <p15:sldGuideLst xmlns:p15="http://schemas.microsoft.com/office/powerpoint/2012/main">
        <p15:guide id="1"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Dk green picture layou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6095637" y="1083755"/>
            <a:ext cx="5486764" cy="4219290"/>
          </a:xfrm>
          <a:noFill/>
        </p:spPr>
        <p:txBody>
          <a:bodyPr/>
          <a:lstStyle>
            <a:lvl1pPr marL="0" indent="0">
              <a:buNone/>
              <a:defRPr/>
            </a:lvl1pPr>
          </a:lstStyle>
          <a:p>
            <a:r>
              <a:rPr lang="en-US" dirty="0"/>
              <a:t>Click icon to add picture</a:t>
            </a:r>
          </a:p>
        </p:txBody>
      </p:sp>
      <p:sp>
        <p:nvSpPr>
          <p:cNvPr id="22" name="Rectangle 21">
            <a:extLst>
              <a:ext uri="{FF2B5EF4-FFF2-40B4-BE49-F238E27FC236}">
                <a16:creationId xmlns:a16="http://schemas.microsoft.com/office/drawing/2014/main" id="{2272F0CA-07C0-447D-AD25-74BF79400D69}"/>
              </a:ext>
            </a:extLst>
          </p:cNvPr>
          <p:cNvSpPr/>
          <p:nvPr userDrawn="1"/>
        </p:nvSpPr>
        <p:spPr>
          <a:xfrm>
            <a:off x="274320" y="1078992"/>
            <a:ext cx="5821680" cy="4221671"/>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 name="Title 1"/>
          <p:cNvSpPr>
            <a:spLocks noGrp="1"/>
          </p:cNvSpPr>
          <p:nvPr>
            <p:ph type="title" hasCustomPrompt="1"/>
          </p:nvPr>
        </p:nvSpPr>
        <p:spPr>
          <a:xfrm>
            <a:off x="388079" y="1275788"/>
            <a:ext cx="5537405" cy="978729"/>
          </a:xfrm>
        </p:spPr>
        <p:txBody>
          <a:bodyPr/>
          <a:lstStyle>
            <a:lvl1pPr>
              <a:lnSpc>
                <a:spcPct val="90000"/>
              </a:lnSpc>
              <a:defRPr sz="3200" b="0">
                <a:solidFill>
                  <a:schemeClr val="tx1"/>
                </a:solidFill>
                <a:latin typeface="Century Gothic" panose="020B0502020202020204" pitchFamily="34" charset="0"/>
              </a:defRPr>
            </a:lvl1pPr>
          </a:lstStyle>
          <a:p>
            <a:r>
              <a:rPr lang="en-US" dirty="0"/>
              <a:t>Click to edit Master </a:t>
            </a:r>
            <a:br>
              <a:rPr lang="en-US" dirty="0"/>
            </a:br>
            <a:r>
              <a:rPr lang="en-US" dirty="0"/>
              <a:t>title style</a:t>
            </a:r>
          </a:p>
        </p:txBody>
      </p:sp>
      <p:sp>
        <p:nvSpPr>
          <p:cNvPr id="11" name="Rectangle 10">
            <a:extLst>
              <a:ext uri="{FF2B5EF4-FFF2-40B4-BE49-F238E27FC236}">
                <a16:creationId xmlns:a16="http://schemas.microsoft.com/office/drawing/2014/main" id="{683439C5-4231-ED43-91B8-86779195C116}"/>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35C7DBBE-95AC-E843-979A-A1A45836011E}"/>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7" name="Rectangle 6">
            <a:extLst>
              <a:ext uri="{FF2B5EF4-FFF2-40B4-BE49-F238E27FC236}">
                <a16:creationId xmlns:a16="http://schemas.microsoft.com/office/drawing/2014/main" id="{29C1BABE-6AB9-4F04-A1D6-C28E4287362E}"/>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8D325F85-B4F1-4C5D-855D-1BE9D9C179D6}"/>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10" name="Line 5">
            <a:extLst>
              <a:ext uri="{FF2B5EF4-FFF2-40B4-BE49-F238E27FC236}">
                <a16:creationId xmlns:a16="http://schemas.microsoft.com/office/drawing/2014/main" id="{1F888CF4-3F65-4925-A47B-614AFCDC0550}"/>
              </a:ext>
            </a:extLst>
          </p:cNvPr>
          <p:cNvSpPr>
            <a:spLocks noChangeShapeType="1"/>
          </p:cNvSpPr>
          <p:nvPr userDrawn="1"/>
        </p:nvSpPr>
        <p:spPr bwMode="auto">
          <a:xfrm>
            <a:off x="8004175" y="82232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18" name="Line 6">
            <a:extLst>
              <a:ext uri="{FF2B5EF4-FFF2-40B4-BE49-F238E27FC236}">
                <a16:creationId xmlns:a16="http://schemas.microsoft.com/office/drawing/2014/main" id="{4CFFE01C-81C8-4437-B6F5-7BAAEE5FC29F}"/>
              </a:ext>
            </a:extLst>
          </p:cNvPr>
          <p:cNvSpPr>
            <a:spLocks noChangeShapeType="1"/>
          </p:cNvSpPr>
          <p:nvPr userDrawn="1"/>
        </p:nvSpPr>
        <p:spPr bwMode="auto">
          <a:xfrm>
            <a:off x="8004175" y="82232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24" name="Freeform 7">
            <a:extLst>
              <a:ext uri="{FF2B5EF4-FFF2-40B4-BE49-F238E27FC236}">
                <a16:creationId xmlns:a16="http://schemas.microsoft.com/office/drawing/2014/main" id="{1B955FFA-B6F5-4CDD-940A-DB05FD68B7CA}"/>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15" name="Content Placeholder 5">
            <a:extLst>
              <a:ext uri="{FF2B5EF4-FFF2-40B4-BE49-F238E27FC236}">
                <a16:creationId xmlns:a16="http://schemas.microsoft.com/office/drawing/2014/main" id="{CA5F7EA9-E5C6-4376-AC5D-CA0B1DA0A259}"/>
              </a:ext>
            </a:extLst>
          </p:cNvPr>
          <p:cNvSpPr>
            <a:spLocks noGrp="1"/>
          </p:cNvSpPr>
          <p:nvPr>
            <p:ph sz="quarter" idx="4"/>
          </p:nvPr>
        </p:nvSpPr>
        <p:spPr>
          <a:xfrm>
            <a:off x="388079" y="2453317"/>
            <a:ext cx="5512904" cy="2690184"/>
          </a:xfrm>
        </p:spPr>
        <p:txBody>
          <a:bodyPr/>
          <a:lstStyle>
            <a:lvl1pPr marL="287338" indent="-287338">
              <a:lnSpc>
                <a:spcPct val="90000"/>
              </a:lnSpc>
              <a:buClr>
                <a:schemeClr val="tx1"/>
              </a:buClr>
              <a:buFont typeface="Century Gothic" panose="020B0502020202020204" pitchFamily="34" charset="0"/>
              <a:buChar char="•"/>
              <a:defRPr sz="2000">
                <a:latin typeface="Century Gothic" panose="020B0502020202020204" pitchFamily="34" charset="0"/>
              </a:defRPr>
            </a:lvl1pPr>
            <a:lvl2pPr marL="688975" indent="-285750">
              <a:lnSpc>
                <a:spcPct val="90000"/>
              </a:lnSpc>
              <a:buClr>
                <a:schemeClr val="tx1"/>
              </a:buClr>
              <a:buFont typeface="Century Gothic" panose="020B0502020202020204" pitchFamily="34" charset="0"/>
              <a:buChar char="–"/>
              <a:defRPr lang="en-US" sz="1800" kern="1200" dirty="0">
                <a:solidFill>
                  <a:schemeClr val="tx1"/>
                </a:solidFill>
                <a:latin typeface="Century Gothic" panose="020B0502020202020204" pitchFamily="34" charset="0"/>
                <a:ea typeface="+mn-ea"/>
                <a:cs typeface="+mn-cs"/>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0414993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Dk green picture layout 2">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6095636" y="1078992"/>
            <a:ext cx="5487073" cy="4224052"/>
          </a:xfrm>
          <a:noFill/>
        </p:spPr>
        <p:txBody>
          <a:bodyPr/>
          <a:lstStyle>
            <a:lvl1pPr marL="0" indent="0">
              <a:buFont typeface="Century Gothic" panose="020B0502020202020204" pitchFamily="34" charset="0"/>
              <a:buNone/>
              <a:defRPr/>
            </a:lvl1pPr>
          </a:lstStyle>
          <a:p>
            <a:r>
              <a:rPr lang="en-US" dirty="0"/>
              <a:t>Click icon to add picture</a:t>
            </a:r>
          </a:p>
        </p:txBody>
      </p:sp>
      <p:sp>
        <p:nvSpPr>
          <p:cNvPr id="22" name="Rectangle 21">
            <a:extLst>
              <a:ext uri="{FF2B5EF4-FFF2-40B4-BE49-F238E27FC236}">
                <a16:creationId xmlns:a16="http://schemas.microsoft.com/office/drawing/2014/main" id="{2272F0CA-07C0-447D-AD25-74BF79400D69}"/>
              </a:ext>
            </a:extLst>
          </p:cNvPr>
          <p:cNvSpPr/>
          <p:nvPr userDrawn="1"/>
        </p:nvSpPr>
        <p:spPr>
          <a:xfrm>
            <a:off x="274320" y="1078992"/>
            <a:ext cx="5821680" cy="5779008"/>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 name="Title 1"/>
          <p:cNvSpPr>
            <a:spLocks noGrp="1"/>
          </p:cNvSpPr>
          <p:nvPr>
            <p:ph type="title" hasCustomPrompt="1"/>
          </p:nvPr>
        </p:nvSpPr>
        <p:spPr>
          <a:xfrm>
            <a:off x="388079" y="1275788"/>
            <a:ext cx="5537405" cy="978729"/>
          </a:xfrm>
        </p:spPr>
        <p:txBody>
          <a:bodyPr/>
          <a:lstStyle>
            <a:lvl1pPr>
              <a:lnSpc>
                <a:spcPct val="90000"/>
              </a:lnSpc>
              <a:defRPr sz="3200" b="0">
                <a:solidFill>
                  <a:schemeClr val="tx1"/>
                </a:solidFill>
                <a:latin typeface="Century Gothic" panose="020B0502020202020204" pitchFamily="34" charset="0"/>
              </a:defRPr>
            </a:lvl1pPr>
          </a:lstStyle>
          <a:p>
            <a:r>
              <a:rPr lang="en-US" dirty="0"/>
              <a:t>Click to edit Master </a:t>
            </a:r>
            <a:br>
              <a:rPr lang="en-US" dirty="0"/>
            </a:br>
            <a:r>
              <a:rPr lang="en-US" dirty="0"/>
              <a:t>title style</a:t>
            </a:r>
          </a:p>
        </p:txBody>
      </p:sp>
      <p:sp>
        <p:nvSpPr>
          <p:cNvPr id="6" name="Content Placeholder 5"/>
          <p:cNvSpPr>
            <a:spLocks noGrp="1"/>
          </p:cNvSpPr>
          <p:nvPr>
            <p:ph sz="quarter" idx="4"/>
          </p:nvPr>
        </p:nvSpPr>
        <p:spPr>
          <a:xfrm>
            <a:off x="388079" y="2453316"/>
            <a:ext cx="5512904" cy="4163291"/>
          </a:xfrm>
        </p:spPr>
        <p:txBody>
          <a:bodyPr/>
          <a:lstStyle>
            <a:lvl1pPr marL="287338" indent="-287338">
              <a:lnSpc>
                <a:spcPct val="90000"/>
              </a:lnSpc>
              <a:buClr>
                <a:schemeClr val="tx1"/>
              </a:buClr>
              <a:buFont typeface="Century Gothic" panose="020B0502020202020204" pitchFamily="34" charset="0"/>
              <a:buChar char="•"/>
              <a:defRPr sz="2000">
                <a:latin typeface="Century Gothic" panose="020B0502020202020204" pitchFamily="34" charset="0"/>
              </a:defRPr>
            </a:lvl1pPr>
            <a:lvl2pPr marL="688975" indent="-285750">
              <a:lnSpc>
                <a:spcPct val="90000"/>
              </a:lnSpc>
              <a:buClr>
                <a:schemeClr val="tx1"/>
              </a:buClr>
              <a:buFont typeface="Century Gothic" panose="020B0502020202020204" pitchFamily="34" charset="0"/>
              <a:buChar char="–"/>
              <a:defRPr lang="en-US" sz="1800" kern="1200" dirty="0">
                <a:solidFill>
                  <a:schemeClr val="tx1"/>
                </a:solidFill>
                <a:latin typeface="Century Gothic" panose="020B0502020202020204" pitchFamily="34" charset="0"/>
                <a:ea typeface="+mn-ea"/>
                <a:cs typeface="+mn-cs"/>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
        <p:nvSpPr>
          <p:cNvPr id="11" name="Rectangle 10">
            <a:extLst>
              <a:ext uri="{FF2B5EF4-FFF2-40B4-BE49-F238E27FC236}">
                <a16:creationId xmlns:a16="http://schemas.microsoft.com/office/drawing/2014/main" id="{BD0DB01C-0316-7441-9D7D-F96D7A49FEAC}"/>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CF70CC82-0B8B-1D4B-9F0D-823E1CAB4A9C}"/>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5" name="Rectangle 6">
            <a:extLst>
              <a:ext uri="{FF2B5EF4-FFF2-40B4-BE49-F238E27FC236}">
                <a16:creationId xmlns:a16="http://schemas.microsoft.com/office/drawing/2014/main" id="{732E67AB-06CD-417E-82A6-C485A480337A}"/>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DE8EB24F-FBB3-41E8-90F7-B4AA493C6FFD}"/>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16" name="Freeform 7">
            <a:extLst>
              <a:ext uri="{FF2B5EF4-FFF2-40B4-BE49-F238E27FC236}">
                <a16:creationId xmlns:a16="http://schemas.microsoft.com/office/drawing/2014/main" id="{2A500EEB-73EC-4C16-8273-4ED5425DD64C}"/>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Tree>
    <p:extLst>
      <p:ext uri="{BB962C8B-B14F-4D97-AF65-F5344CB8AC3E}">
        <p14:creationId xmlns:p14="http://schemas.microsoft.com/office/powerpoint/2010/main" val="38243024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2_Dk green picture layout wi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4120595" y="1078989"/>
            <a:ext cx="7464186" cy="4226003"/>
          </a:xfrm>
          <a:noFill/>
        </p:spPr>
        <p:txBody>
          <a:bodyPr/>
          <a:lstStyle>
            <a:lvl1pPr marL="0" indent="0">
              <a:buNone/>
              <a:defRPr/>
            </a:lvl1pPr>
          </a:lstStyle>
          <a:p>
            <a:r>
              <a:rPr lang="en-US" dirty="0"/>
              <a:t>Click icon to add picture</a:t>
            </a:r>
          </a:p>
        </p:txBody>
      </p:sp>
      <p:sp>
        <p:nvSpPr>
          <p:cNvPr id="22" name="Rectangle 21">
            <a:extLst>
              <a:ext uri="{FF2B5EF4-FFF2-40B4-BE49-F238E27FC236}">
                <a16:creationId xmlns:a16="http://schemas.microsoft.com/office/drawing/2014/main" id="{2272F0CA-07C0-447D-AD25-74BF79400D69}"/>
              </a:ext>
            </a:extLst>
          </p:cNvPr>
          <p:cNvSpPr/>
          <p:nvPr userDrawn="1"/>
        </p:nvSpPr>
        <p:spPr>
          <a:xfrm>
            <a:off x="274321" y="1078991"/>
            <a:ext cx="3846274" cy="5779007"/>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 name="Title 1"/>
          <p:cNvSpPr>
            <a:spLocks noGrp="1"/>
          </p:cNvSpPr>
          <p:nvPr>
            <p:ph type="title"/>
          </p:nvPr>
        </p:nvSpPr>
        <p:spPr>
          <a:xfrm>
            <a:off x="388079" y="1275788"/>
            <a:ext cx="3576228" cy="979691"/>
          </a:xfrm>
        </p:spPr>
        <p:txBody>
          <a:bodyPr/>
          <a:lstStyle>
            <a:lvl1pPr>
              <a:lnSpc>
                <a:spcPct val="90000"/>
              </a:lnSpc>
              <a:defRPr sz="3200" b="0">
                <a:solidFill>
                  <a:schemeClr val="tx1"/>
                </a:solidFill>
                <a:latin typeface="Century Gothic" panose="020B0502020202020204" pitchFamily="34" charset="0"/>
              </a:defRPr>
            </a:lvl1pPr>
          </a:lstStyle>
          <a:p>
            <a:r>
              <a:rPr lang="en-US"/>
              <a:t>Click to edit Master title style</a:t>
            </a:r>
            <a:endParaRPr lang="en-US" dirty="0"/>
          </a:p>
        </p:txBody>
      </p:sp>
      <p:sp>
        <p:nvSpPr>
          <p:cNvPr id="6" name="Content Placeholder 5"/>
          <p:cNvSpPr>
            <a:spLocks noGrp="1"/>
          </p:cNvSpPr>
          <p:nvPr>
            <p:ph sz="quarter" idx="4"/>
          </p:nvPr>
        </p:nvSpPr>
        <p:spPr>
          <a:xfrm>
            <a:off x="388079" y="2800350"/>
            <a:ext cx="3541945" cy="3816258"/>
          </a:xfrm>
        </p:spPr>
        <p:txBody>
          <a:bodyPr/>
          <a:lstStyle>
            <a:lvl1pPr marL="287338" indent="-287338">
              <a:lnSpc>
                <a:spcPct val="90000"/>
              </a:lnSpc>
              <a:buClr>
                <a:schemeClr val="tx1"/>
              </a:buClr>
              <a:buFont typeface="Century Gothic" panose="020B0502020202020204" pitchFamily="34" charset="0"/>
              <a:buChar char="•"/>
              <a:defRPr sz="2000">
                <a:latin typeface="Century Gothic" panose="020B0502020202020204" pitchFamily="34" charset="0"/>
              </a:defRPr>
            </a:lvl1pPr>
            <a:lvl2pPr marL="688975" indent="-285750">
              <a:lnSpc>
                <a:spcPct val="90000"/>
              </a:lnSpc>
              <a:buClr>
                <a:schemeClr val="tx1"/>
              </a:buClr>
              <a:buFont typeface="Century Gothic" panose="020B0502020202020204" pitchFamily="34" charset="0"/>
              <a:buChar char="–"/>
              <a:defRPr lang="en-US" sz="1800" kern="1200" dirty="0">
                <a:solidFill>
                  <a:schemeClr val="tx1"/>
                </a:solidFill>
                <a:latin typeface="Century Gothic" panose="020B0502020202020204" pitchFamily="34" charset="0"/>
                <a:ea typeface="+mn-ea"/>
                <a:cs typeface="+mn-cs"/>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
        <p:nvSpPr>
          <p:cNvPr id="11" name="Rectangle 10">
            <a:extLst>
              <a:ext uri="{FF2B5EF4-FFF2-40B4-BE49-F238E27FC236}">
                <a16:creationId xmlns:a16="http://schemas.microsoft.com/office/drawing/2014/main" id="{BD0DB01C-0316-7441-9D7D-F96D7A49FEAC}"/>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CF70CC82-0B8B-1D4B-9F0D-823E1CAB4A9C}"/>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5" name="Rectangle 6">
            <a:extLst>
              <a:ext uri="{FF2B5EF4-FFF2-40B4-BE49-F238E27FC236}">
                <a16:creationId xmlns:a16="http://schemas.microsoft.com/office/drawing/2014/main" id="{732E67AB-06CD-417E-82A6-C485A480337A}"/>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DE8EB24F-FBB3-41E8-90F7-B4AA493C6FFD}"/>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8" name="Freeform 5">
            <a:extLst>
              <a:ext uri="{FF2B5EF4-FFF2-40B4-BE49-F238E27FC236}">
                <a16:creationId xmlns:a16="http://schemas.microsoft.com/office/drawing/2014/main" id="{E0FFF716-AFC7-4054-A1F8-2C39C30731D0}"/>
              </a:ext>
            </a:extLst>
          </p:cNvPr>
          <p:cNvSpPr>
            <a:spLocks/>
          </p:cNvSpPr>
          <p:nvPr userDrawn="1"/>
        </p:nvSpPr>
        <p:spPr bwMode="auto">
          <a:xfrm>
            <a:off x="4120595" y="1"/>
            <a:ext cx="8071405" cy="6857998"/>
          </a:xfrm>
          <a:custGeom>
            <a:avLst/>
            <a:gdLst>
              <a:gd name="T0" fmla="*/ 4151 w 4490"/>
              <a:gd name="T1" fmla="*/ 0 h 3815"/>
              <a:gd name="T2" fmla="*/ 4151 w 4490"/>
              <a:gd name="T3" fmla="*/ 2951 h 3815"/>
              <a:gd name="T4" fmla="*/ 0 w 4490"/>
              <a:gd name="T5" fmla="*/ 2951 h 3815"/>
              <a:gd name="T6" fmla="*/ 0 w 4490"/>
              <a:gd name="T7" fmla="*/ 3815 h 3815"/>
              <a:gd name="T8" fmla="*/ 4490 w 4490"/>
              <a:gd name="T9" fmla="*/ 3815 h 3815"/>
              <a:gd name="T10" fmla="*/ 4490 w 4490"/>
              <a:gd name="T11" fmla="*/ 2969 h 3815"/>
              <a:gd name="T12" fmla="*/ 4490 w 4490"/>
              <a:gd name="T13" fmla="*/ 2951 h 3815"/>
              <a:gd name="T14" fmla="*/ 4490 w 4490"/>
              <a:gd name="T15" fmla="*/ 0 h 3815"/>
              <a:gd name="T16" fmla="*/ 4151 w 4490"/>
              <a:gd name="T17" fmla="*/ 0 h 3815"/>
              <a:gd name="T18" fmla="*/ 4151 w 4490"/>
              <a:gd name="T19"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90" h="3815">
                <a:moveTo>
                  <a:pt x="4151" y="0"/>
                </a:moveTo>
                <a:lnTo>
                  <a:pt x="4151" y="2951"/>
                </a:lnTo>
                <a:lnTo>
                  <a:pt x="0" y="2951"/>
                </a:lnTo>
                <a:lnTo>
                  <a:pt x="0" y="3815"/>
                </a:lnTo>
                <a:lnTo>
                  <a:pt x="4490" y="3815"/>
                </a:lnTo>
                <a:lnTo>
                  <a:pt x="4490" y="2969"/>
                </a:lnTo>
                <a:lnTo>
                  <a:pt x="4490" y="2951"/>
                </a:lnTo>
                <a:lnTo>
                  <a:pt x="4490" y="0"/>
                </a:lnTo>
                <a:lnTo>
                  <a:pt x="4151" y="0"/>
                </a:lnTo>
                <a:lnTo>
                  <a:pt x="4151" y="0"/>
                </a:lnTo>
                <a:close/>
              </a:path>
            </a:pathLst>
          </a:custGeom>
          <a:solidFill>
            <a:srgbClr val="4C88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Tree>
    <p:extLst>
      <p:ext uri="{BB962C8B-B14F-4D97-AF65-F5344CB8AC3E}">
        <p14:creationId xmlns:p14="http://schemas.microsoft.com/office/powerpoint/2010/main" val="2513220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Full picture layout ">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274320" y="2381"/>
            <a:ext cx="11312843" cy="6342021"/>
          </a:xfrm>
          <a:noFill/>
          <a:ln>
            <a:noFill/>
          </a:ln>
        </p:spPr>
        <p:txBody>
          <a:bodyPr/>
          <a:lstStyle>
            <a:lvl1pPr marL="0" indent="0">
              <a:buFont typeface="Century Gothic" panose="020B0502020202020204" pitchFamily="34" charset="0"/>
              <a:buNone/>
              <a:defRPr/>
            </a:lvl1pPr>
          </a:lstStyle>
          <a:p>
            <a:r>
              <a:rPr lang="en-US" dirty="0"/>
              <a:t>Click icon to add picture</a:t>
            </a:r>
          </a:p>
        </p:txBody>
      </p:sp>
      <p:sp>
        <p:nvSpPr>
          <p:cNvPr id="2" name="Title 1"/>
          <p:cNvSpPr>
            <a:spLocks noGrp="1"/>
          </p:cNvSpPr>
          <p:nvPr>
            <p:ph type="title"/>
          </p:nvPr>
        </p:nvSpPr>
        <p:spPr>
          <a:xfrm>
            <a:off x="429769" y="274320"/>
            <a:ext cx="11000232" cy="535531"/>
          </a:xfrm>
        </p:spPr>
        <p:txBody>
          <a:bodyPr/>
          <a:lstStyle>
            <a:lvl1pPr>
              <a:lnSpc>
                <a:spcPct val="90000"/>
              </a:lnSpc>
              <a:defRPr sz="3200" b="0">
                <a:solidFill>
                  <a:schemeClr val="tx1"/>
                </a:solidFill>
                <a:effectLst/>
                <a:latin typeface="Century Gothic" panose="020B0502020202020204" pitchFamily="34" charset="0"/>
              </a:defRPr>
            </a:lvl1pPr>
          </a:lstStyle>
          <a:p>
            <a:r>
              <a:rPr lang="en-US"/>
              <a:t>Click to edit Master title style</a:t>
            </a:r>
            <a:endParaRPr lang="en-US" dirty="0"/>
          </a:p>
        </p:txBody>
      </p:sp>
      <p:sp>
        <p:nvSpPr>
          <p:cNvPr id="17" name="Rectangle 256">
            <a:extLst>
              <a:ext uri="{FF2B5EF4-FFF2-40B4-BE49-F238E27FC236}">
                <a16:creationId xmlns:a16="http://schemas.microsoft.com/office/drawing/2014/main" id="{50787286-CD5D-43D9-B8DA-70C3358DC829}"/>
              </a:ext>
            </a:extLst>
          </p:cNvPr>
          <p:cNvSpPr txBox="1">
            <a:spLocks noChangeArrowheads="1"/>
          </p:cNvSpPr>
          <p:nvPr userDrawn="1"/>
        </p:nvSpPr>
        <p:spPr>
          <a:xfrm>
            <a:off x="8010283" y="6477000"/>
            <a:ext cx="3860800" cy="182562"/>
          </a:xfrm>
          <a:prstGeom prst="rect">
            <a:avLst/>
          </a:prstGeom>
          <a:ln/>
        </p:spPr>
        <p:txBody>
          <a:bodyPr anchor="ctr"/>
          <a:lstStyle/>
          <a:p>
            <a:pPr algn="r"/>
            <a:r>
              <a:rPr lang="en-US" sz="1000" dirty="0">
                <a:solidFill>
                  <a:schemeClr val="bg1"/>
                </a:solidFill>
                <a:latin typeface="Century Gothic" panose="020B0502020202020204" pitchFamily="34" charset="0"/>
                <a:cs typeface="Arial" pitchFamily="34" charset="0"/>
              </a:rPr>
              <a:t> </a:t>
            </a:r>
          </a:p>
        </p:txBody>
      </p:sp>
      <p:sp>
        <p:nvSpPr>
          <p:cNvPr id="16" name="Freeform 9">
            <a:extLst>
              <a:ext uri="{FF2B5EF4-FFF2-40B4-BE49-F238E27FC236}">
                <a16:creationId xmlns:a16="http://schemas.microsoft.com/office/drawing/2014/main" id="{D938724D-E109-43B4-9560-1552E26DB04A}"/>
              </a:ext>
            </a:extLst>
          </p:cNvPr>
          <p:cNvSpPr>
            <a:spLocks/>
          </p:cNvSpPr>
          <p:nvPr userDrawn="1"/>
        </p:nvSpPr>
        <p:spPr bwMode="auto">
          <a:xfrm>
            <a:off x="6026150" y="0"/>
            <a:ext cx="6165850" cy="6858000"/>
          </a:xfrm>
          <a:custGeom>
            <a:avLst/>
            <a:gdLst>
              <a:gd name="T0" fmla="*/ 3502 w 3884"/>
              <a:gd name="T1" fmla="*/ 0 h 4320"/>
              <a:gd name="T2" fmla="*/ 3502 w 3884"/>
              <a:gd name="T3" fmla="*/ 3998 h 4320"/>
              <a:gd name="T4" fmla="*/ 0 w 3884"/>
              <a:gd name="T5" fmla="*/ 3998 h 4320"/>
              <a:gd name="T6" fmla="*/ 0 w 3884"/>
              <a:gd name="T7" fmla="*/ 4320 h 4320"/>
              <a:gd name="T8" fmla="*/ 3502 w 3884"/>
              <a:gd name="T9" fmla="*/ 4320 h 4320"/>
              <a:gd name="T10" fmla="*/ 3884 w 3884"/>
              <a:gd name="T11" fmla="*/ 4320 h 4320"/>
              <a:gd name="T12" fmla="*/ 3884 w 3884"/>
              <a:gd name="T13" fmla="*/ 3998 h 4320"/>
              <a:gd name="T14" fmla="*/ 3884 w 3884"/>
              <a:gd name="T15" fmla="*/ 0 h 4320"/>
              <a:gd name="T16" fmla="*/ 3502 w 3884"/>
              <a:gd name="T17" fmla="*/ 0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84" h="4320">
                <a:moveTo>
                  <a:pt x="3502" y="0"/>
                </a:moveTo>
                <a:lnTo>
                  <a:pt x="3502" y="3998"/>
                </a:lnTo>
                <a:lnTo>
                  <a:pt x="0" y="3998"/>
                </a:lnTo>
                <a:lnTo>
                  <a:pt x="0" y="4320"/>
                </a:lnTo>
                <a:lnTo>
                  <a:pt x="3502" y="4320"/>
                </a:lnTo>
                <a:lnTo>
                  <a:pt x="3884" y="4320"/>
                </a:lnTo>
                <a:lnTo>
                  <a:pt x="3884" y="3998"/>
                </a:lnTo>
                <a:lnTo>
                  <a:pt x="3884" y="0"/>
                </a:lnTo>
                <a:lnTo>
                  <a:pt x="3502" y="0"/>
                </a:lnTo>
                <a:close/>
              </a:path>
            </a:pathLst>
          </a:custGeom>
          <a:solidFill>
            <a:srgbClr val="4087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18" name="Rectangle 17">
            <a:extLst>
              <a:ext uri="{FF2B5EF4-FFF2-40B4-BE49-F238E27FC236}">
                <a16:creationId xmlns:a16="http://schemas.microsoft.com/office/drawing/2014/main" id="{7900E375-D0D6-466C-A383-E914B5C8AE5A}"/>
              </a:ext>
            </a:extLst>
          </p:cNvPr>
          <p:cNvSpPr/>
          <p:nvPr userDrawn="1"/>
        </p:nvSpPr>
        <p:spPr>
          <a:xfrm>
            <a:off x="0" y="6344402"/>
            <a:ext cx="274320" cy="510909"/>
          </a:xfrm>
          <a:prstGeom prst="rect">
            <a:avLst/>
          </a:prstGeom>
          <a:solidFill>
            <a:srgbClr val="397D5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9" name="Rectangle 6">
            <a:extLst>
              <a:ext uri="{FF2B5EF4-FFF2-40B4-BE49-F238E27FC236}">
                <a16:creationId xmlns:a16="http://schemas.microsoft.com/office/drawing/2014/main" id="{D090841D-81E2-4E83-8067-E18C5C3AF8FF}"/>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10" name="Picture 9">
            <a:extLst>
              <a:ext uri="{FF2B5EF4-FFF2-40B4-BE49-F238E27FC236}">
                <a16:creationId xmlns:a16="http://schemas.microsoft.com/office/drawing/2014/main" id="{BD3AC615-0875-4C80-B019-11A28EDCB638}"/>
              </a:ext>
            </a:extLst>
          </p:cNvPr>
          <p:cNvPicPr>
            <a:picLocks noChangeAspect="1"/>
          </p:cNvPicPr>
          <p:nvPr userDrawn="1"/>
        </p:nvPicPr>
        <p:blipFill>
          <a:blip r:embed="rId2"/>
          <a:stretch>
            <a:fillRect/>
          </a:stretch>
        </p:blipFill>
        <p:spPr>
          <a:xfrm>
            <a:off x="413129" y="6477000"/>
            <a:ext cx="1088136" cy="261860"/>
          </a:xfrm>
          <a:prstGeom prst="rect">
            <a:avLst/>
          </a:prstGeom>
        </p:spPr>
      </p:pic>
    </p:spTree>
    <p:extLst>
      <p:ext uri="{BB962C8B-B14F-4D97-AF65-F5344CB8AC3E}">
        <p14:creationId xmlns:p14="http://schemas.microsoft.com/office/powerpoint/2010/main" val="12196074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2_2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userDrawn="1"/>
        </p:nvSpPr>
        <p:spPr>
          <a:xfrm>
            <a:off x="274320" y="1412106"/>
            <a:ext cx="5840589" cy="52934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6351411" y="1412106"/>
            <a:ext cx="5840589" cy="52934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3" name="Rectangle 12">
            <a:extLst>
              <a:ext uri="{FF2B5EF4-FFF2-40B4-BE49-F238E27FC236}">
                <a16:creationId xmlns:a16="http://schemas.microsoft.com/office/drawing/2014/main" id="{DD431D86-B4F2-4178-9479-C223044E67E1}"/>
              </a:ext>
            </a:extLst>
          </p:cNvPr>
          <p:cNvSpPr/>
          <p:nvPr userDrawn="1"/>
        </p:nvSpPr>
        <p:spPr>
          <a:xfrm>
            <a:off x="274319" y="948037"/>
            <a:ext cx="5840589"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6351411" y="948037"/>
            <a:ext cx="5840589"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74318" y="1005840"/>
            <a:ext cx="5821682"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312234" y="1527048"/>
            <a:ext cx="5783766" cy="4110352"/>
          </a:xfrm>
          <a:ln w="12700">
            <a:noFill/>
          </a:ln>
        </p:spPr>
        <p:txBody>
          <a:bodyPr tIns="45720" bIns="91440"/>
          <a:lstStyle>
            <a:lvl1pPr>
              <a:defRPr sz="1800"/>
            </a:lvl1pPr>
            <a:lvl2pPr>
              <a:defRPr sz="1600"/>
            </a:lvl2pPr>
            <a:lvl3pPr>
              <a:defRPr sz="1400"/>
            </a:lvl3pPr>
            <a:lvl4pPr>
              <a:defRPr sz="1200"/>
            </a:lvl4pPr>
            <a:lvl5pPr marL="1482725" indent="-222250">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6351410" y="1005840"/>
            <a:ext cx="5840589"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6351411" y="1527048"/>
            <a:ext cx="5785575" cy="411035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773668" y="365857"/>
            <a:ext cx="10363317" cy="406265"/>
          </a:xfrm>
        </p:spPr>
        <p:txBody>
          <a:bodyPr/>
          <a:lstStyle>
            <a:lvl1pPr>
              <a:defRPr sz="2400" b="0">
                <a:solidFill>
                  <a:schemeClr val="tx1"/>
                </a:solidFill>
                <a:latin typeface="Century Gothic" panose="020B0502020202020204" pitchFamily="34" charset="0"/>
              </a:defRPr>
            </a:lvl1pPr>
          </a:lstStyle>
          <a:p>
            <a:r>
              <a:rPr lang="en-US"/>
              <a:t>Click to edit Master title style</a:t>
            </a:r>
            <a:endParaRPr lang="en-US" dirty="0"/>
          </a:p>
        </p:txBody>
      </p:sp>
      <p:sp>
        <p:nvSpPr>
          <p:cNvPr id="19" name="Rectangle 18">
            <a:extLst>
              <a:ext uri="{FF2B5EF4-FFF2-40B4-BE49-F238E27FC236}">
                <a16:creationId xmlns:a16="http://schemas.microsoft.com/office/drawing/2014/main" id="{88649F31-1D58-F243-85FD-74506880A336}"/>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0" name="Rectangle 19">
            <a:extLst>
              <a:ext uri="{FF2B5EF4-FFF2-40B4-BE49-F238E27FC236}">
                <a16:creationId xmlns:a16="http://schemas.microsoft.com/office/drawing/2014/main" id="{77038521-D276-4049-A4BA-98C27C6D8256}"/>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2" name="Rectangle 6">
            <a:extLst>
              <a:ext uri="{FF2B5EF4-FFF2-40B4-BE49-F238E27FC236}">
                <a16:creationId xmlns:a16="http://schemas.microsoft.com/office/drawing/2014/main" id="{3F2F0951-0E05-43D4-AB3F-73E5681F4301}"/>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21" name="Picture 20">
            <a:extLst>
              <a:ext uri="{FF2B5EF4-FFF2-40B4-BE49-F238E27FC236}">
                <a16:creationId xmlns:a16="http://schemas.microsoft.com/office/drawing/2014/main" id="{27EC139F-C616-4896-A830-8F9FC5B2C27F}"/>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23" name="Rectangle 256">
            <a:extLst>
              <a:ext uri="{FF2B5EF4-FFF2-40B4-BE49-F238E27FC236}">
                <a16:creationId xmlns:a16="http://schemas.microsoft.com/office/drawing/2014/main" id="{D8ACAAE2-A531-47BE-8F4F-FFC18507ED0B}"/>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31137479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3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userDrawn="1"/>
        </p:nvSpPr>
        <p:spPr>
          <a:xfrm>
            <a:off x="274320" y="1412106"/>
            <a:ext cx="3868138"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4299090" y="1412106"/>
            <a:ext cx="3867912"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40" name="Rectangle 39">
            <a:extLst>
              <a:ext uri="{FF2B5EF4-FFF2-40B4-BE49-F238E27FC236}">
                <a16:creationId xmlns:a16="http://schemas.microsoft.com/office/drawing/2014/main" id="{104C995C-9C57-406C-A69D-7613F8F47165}"/>
              </a:ext>
            </a:extLst>
          </p:cNvPr>
          <p:cNvSpPr/>
          <p:nvPr userDrawn="1"/>
        </p:nvSpPr>
        <p:spPr>
          <a:xfrm>
            <a:off x="8323860" y="1412106"/>
            <a:ext cx="3868138"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3" name="Rectangle 12">
            <a:extLst>
              <a:ext uri="{FF2B5EF4-FFF2-40B4-BE49-F238E27FC236}">
                <a16:creationId xmlns:a16="http://schemas.microsoft.com/office/drawing/2014/main" id="{DD431D86-B4F2-4178-9479-C223044E67E1}"/>
              </a:ext>
            </a:extLst>
          </p:cNvPr>
          <p:cNvSpPr/>
          <p:nvPr userDrawn="1"/>
        </p:nvSpPr>
        <p:spPr>
          <a:xfrm>
            <a:off x="274320" y="948037"/>
            <a:ext cx="3866758"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4299089" y="948037"/>
            <a:ext cx="3867912"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2" name="Rectangle 21">
            <a:extLst>
              <a:ext uri="{FF2B5EF4-FFF2-40B4-BE49-F238E27FC236}">
                <a16:creationId xmlns:a16="http://schemas.microsoft.com/office/drawing/2014/main" id="{A526A7F5-6E08-49A4-A894-85B35B49A075}"/>
              </a:ext>
            </a:extLst>
          </p:cNvPr>
          <p:cNvSpPr/>
          <p:nvPr userDrawn="1"/>
        </p:nvSpPr>
        <p:spPr>
          <a:xfrm>
            <a:off x="8323860" y="948037"/>
            <a:ext cx="3885931"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70178" y="1005840"/>
            <a:ext cx="3870672"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312234" y="1527048"/>
            <a:ext cx="3791415" cy="4110352"/>
          </a:xfrm>
          <a:ln w="12700">
            <a:noFill/>
          </a:ln>
        </p:spPr>
        <p:txBody>
          <a:bodyPr tIns="45720" bIns="91440"/>
          <a:lstStyle>
            <a:lvl1pPr>
              <a:defRPr sz="1800"/>
            </a:lvl1pPr>
            <a:lvl2pPr>
              <a:defRPr sz="1600"/>
            </a:lvl2pPr>
            <a:lvl3pPr>
              <a:defRPr sz="1400"/>
            </a:lvl3pPr>
            <a:lvl4pPr>
              <a:defRPr sz="1200"/>
            </a:lvl4pPr>
            <a:lvl5pPr marL="1482725" indent="-222250">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4297709" y="1005840"/>
            <a:ext cx="3866758"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4295175" y="1527048"/>
            <a:ext cx="3860800" cy="411035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4">
            <a:extLst>
              <a:ext uri="{FF2B5EF4-FFF2-40B4-BE49-F238E27FC236}">
                <a16:creationId xmlns:a16="http://schemas.microsoft.com/office/drawing/2014/main" id="{21FF3A3E-474D-4F1F-9B01-4428215B857D}"/>
              </a:ext>
            </a:extLst>
          </p:cNvPr>
          <p:cNvSpPr>
            <a:spLocks noGrp="1"/>
          </p:cNvSpPr>
          <p:nvPr userDrawn="1">
            <p:ph type="body" sz="quarter" idx="10"/>
          </p:nvPr>
        </p:nvSpPr>
        <p:spPr>
          <a:xfrm>
            <a:off x="8319718" y="1005840"/>
            <a:ext cx="3885931"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Content Placeholder 5">
            <a:extLst>
              <a:ext uri="{FF2B5EF4-FFF2-40B4-BE49-F238E27FC236}">
                <a16:creationId xmlns:a16="http://schemas.microsoft.com/office/drawing/2014/main" id="{EDB166DE-69D8-4E82-A304-FF11CEBD23D7}"/>
              </a:ext>
            </a:extLst>
          </p:cNvPr>
          <p:cNvSpPr>
            <a:spLocks noGrp="1"/>
          </p:cNvSpPr>
          <p:nvPr userDrawn="1">
            <p:ph sz="quarter" idx="11"/>
          </p:nvPr>
        </p:nvSpPr>
        <p:spPr>
          <a:xfrm>
            <a:off x="8319719" y="1527048"/>
            <a:ext cx="3768204" cy="411035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773668" y="365857"/>
            <a:ext cx="10418329" cy="406265"/>
          </a:xfrm>
        </p:spPr>
        <p:txBody>
          <a:bodyPr/>
          <a:lstStyle>
            <a:lvl1pPr>
              <a:defRPr sz="2400" b="0">
                <a:solidFill>
                  <a:schemeClr val="tx1"/>
                </a:solidFill>
                <a:latin typeface="Century Gothic" panose="020B0502020202020204" pitchFamily="34" charset="0"/>
              </a:defRPr>
            </a:lvl1pPr>
          </a:lstStyle>
          <a:p>
            <a:r>
              <a:rPr lang="en-US"/>
              <a:t>Click to edit Master title style</a:t>
            </a:r>
            <a:endParaRPr lang="en-US" dirty="0"/>
          </a:p>
        </p:txBody>
      </p:sp>
      <p:sp>
        <p:nvSpPr>
          <p:cNvPr id="23" name="Rectangle 22">
            <a:extLst>
              <a:ext uri="{FF2B5EF4-FFF2-40B4-BE49-F238E27FC236}">
                <a16:creationId xmlns:a16="http://schemas.microsoft.com/office/drawing/2014/main" id="{8E38BD24-68BF-4642-BFC4-180B70D413B8}"/>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4" name="Rectangle 23">
            <a:extLst>
              <a:ext uri="{FF2B5EF4-FFF2-40B4-BE49-F238E27FC236}">
                <a16:creationId xmlns:a16="http://schemas.microsoft.com/office/drawing/2014/main" id="{6CDDBDFD-39A6-0043-BAD4-065FAFF6A9DA}"/>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25" name="Picture 24">
            <a:extLst>
              <a:ext uri="{FF2B5EF4-FFF2-40B4-BE49-F238E27FC236}">
                <a16:creationId xmlns:a16="http://schemas.microsoft.com/office/drawing/2014/main" id="{03BD6692-283A-4A7F-AE4C-0175D48F79AB}"/>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26" name="Rectangle 256">
            <a:extLst>
              <a:ext uri="{FF2B5EF4-FFF2-40B4-BE49-F238E27FC236}">
                <a16:creationId xmlns:a16="http://schemas.microsoft.com/office/drawing/2014/main" id="{7312AC61-61BF-4F96-99DC-555BD73A05FA}"/>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27028812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5_3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userDrawn="1"/>
        </p:nvSpPr>
        <p:spPr>
          <a:xfrm>
            <a:off x="274319"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3" name="Rectangle 12">
            <a:extLst>
              <a:ext uri="{FF2B5EF4-FFF2-40B4-BE49-F238E27FC236}">
                <a16:creationId xmlns:a16="http://schemas.microsoft.com/office/drawing/2014/main" id="{DD431D86-B4F2-4178-9479-C223044E67E1}"/>
              </a:ext>
            </a:extLst>
          </p:cNvPr>
          <p:cNvSpPr/>
          <p:nvPr userDrawn="1"/>
        </p:nvSpPr>
        <p:spPr>
          <a:xfrm>
            <a:off x="274320"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3288610"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3288610"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40" name="Rectangle 39">
            <a:extLst>
              <a:ext uri="{FF2B5EF4-FFF2-40B4-BE49-F238E27FC236}">
                <a16:creationId xmlns:a16="http://schemas.microsoft.com/office/drawing/2014/main" id="{104C995C-9C57-406C-A69D-7613F8F47165}"/>
              </a:ext>
            </a:extLst>
          </p:cNvPr>
          <p:cNvSpPr/>
          <p:nvPr userDrawn="1"/>
        </p:nvSpPr>
        <p:spPr>
          <a:xfrm>
            <a:off x="6302900"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2" name="Rectangle 21">
            <a:extLst>
              <a:ext uri="{FF2B5EF4-FFF2-40B4-BE49-F238E27FC236}">
                <a16:creationId xmlns:a16="http://schemas.microsoft.com/office/drawing/2014/main" id="{A526A7F5-6E08-49A4-A894-85B35B49A075}"/>
              </a:ext>
            </a:extLst>
          </p:cNvPr>
          <p:cNvSpPr/>
          <p:nvPr userDrawn="1"/>
        </p:nvSpPr>
        <p:spPr>
          <a:xfrm>
            <a:off x="6302901"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6" name="Rectangle 25">
            <a:extLst>
              <a:ext uri="{FF2B5EF4-FFF2-40B4-BE49-F238E27FC236}">
                <a16:creationId xmlns:a16="http://schemas.microsoft.com/office/drawing/2014/main" id="{925F09E4-91A6-437A-BED4-ED7995D473E7}"/>
              </a:ext>
            </a:extLst>
          </p:cNvPr>
          <p:cNvSpPr/>
          <p:nvPr userDrawn="1"/>
        </p:nvSpPr>
        <p:spPr>
          <a:xfrm>
            <a:off x="9317192"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7" name="Rectangle 26">
            <a:extLst>
              <a:ext uri="{FF2B5EF4-FFF2-40B4-BE49-F238E27FC236}">
                <a16:creationId xmlns:a16="http://schemas.microsoft.com/office/drawing/2014/main" id="{6192D3D3-2A2D-4482-B3F5-B0CBCD39D93A}"/>
              </a:ext>
            </a:extLst>
          </p:cNvPr>
          <p:cNvSpPr/>
          <p:nvPr userDrawn="1"/>
        </p:nvSpPr>
        <p:spPr>
          <a:xfrm>
            <a:off x="9317193"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74319" y="1005840"/>
            <a:ext cx="2861458"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274318" y="1527048"/>
            <a:ext cx="2861459" cy="5010912"/>
          </a:xfrm>
          <a:ln w="12700">
            <a:noFill/>
          </a:ln>
        </p:spPr>
        <p:txBody>
          <a:bodyPr tIns="45720" bIns="91440"/>
          <a:lstStyle>
            <a:lvl1pPr>
              <a:defRPr sz="1800"/>
            </a:lvl1pPr>
            <a:lvl2pPr>
              <a:defRPr sz="1600"/>
            </a:lvl2pPr>
            <a:lvl3pPr>
              <a:defRPr sz="1400"/>
            </a:lvl3pPr>
            <a:lvl4pPr>
              <a:defRPr sz="1200"/>
            </a:lvl4pPr>
            <a:lvl5pPr marL="1482725" indent="-222250">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3288609" y="1005840"/>
            <a:ext cx="2874807"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3288609" y="1527048"/>
            <a:ext cx="2874807" cy="501091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4">
            <a:extLst>
              <a:ext uri="{FF2B5EF4-FFF2-40B4-BE49-F238E27FC236}">
                <a16:creationId xmlns:a16="http://schemas.microsoft.com/office/drawing/2014/main" id="{21FF3A3E-474D-4F1F-9B01-4428215B857D}"/>
              </a:ext>
            </a:extLst>
          </p:cNvPr>
          <p:cNvSpPr>
            <a:spLocks noGrp="1"/>
          </p:cNvSpPr>
          <p:nvPr userDrawn="1">
            <p:ph type="body" sz="quarter" idx="10"/>
          </p:nvPr>
        </p:nvSpPr>
        <p:spPr>
          <a:xfrm>
            <a:off x="6312952" y="1005840"/>
            <a:ext cx="2864755"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Content Placeholder 5">
            <a:extLst>
              <a:ext uri="{FF2B5EF4-FFF2-40B4-BE49-F238E27FC236}">
                <a16:creationId xmlns:a16="http://schemas.microsoft.com/office/drawing/2014/main" id="{EDB166DE-69D8-4E82-A304-FF11CEBD23D7}"/>
              </a:ext>
            </a:extLst>
          </p:cNvPr>
          <p:cNvSpPr>
            <a:spLocks noGrp="1"/>
          </p:cNvSpPr>
          <p:nvPr userDrawn="1">
            <p:ph sz="quarter" idx="11"/>
          </p:nvPr>
        </p:nvSpPr>
        <p:spPr>
          <a:xfrm>
            <a:off x="6312952" y="1527048"/>
            <a:ext cx="2864755" cy="501091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773669" y="365857"/>
            <a:ext cx="10418330" cy="406265"/>
          </a:xfrm>
        </p:spPr>
        <p:txBody>
          <a:bodyPr/>
          <a:lstStyle>
            <a:lvl1pPr>
              <a:defRPr sz="2400" b="0">
                <a:solidFill>
                  <a:schemeClr val="tx1"/>
                </a:solidFill>
                <a:latin typeface="Century Gothic" panose="020B0502020202020204" pitchFamily="34" charset="0"/>
              </a:defRPr>
            </a:lvl1pPr>
          </a:lstStyle>
          <a:p>
            <a:r>
              <a:rPr lang="en-US"/>
              <a:t>Click to edit Master title style</a:t>
            </a:r>
            <a:endParaRPr lang="en-US" dirty="0"/>
          </a:p>
        </p:txBody>
      </p:sp>
      <p:sp>
        <p:nvSpPr>
          <p:cNvPr id="23" name="Rectangle 22">
            <a:extLst>
              <a:ext uri="{FF2B5EF4-FFF2-40B4-BE49-F238E27FC236}">
                <a16:creationId xmlns:a16="http://schemas.microsoft.com/office/drawing/2014/main" id="{8E38BD24-68BF-4642-BFC4-180B70D413B8}"/>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4" name="Rectangle 23">
            <a:extLst>
              <a:ext uri="{FF2B5EF4-FFF2-40B4-BE49-F238E27FC236}">
                <a16:creationId xmlns:a16="http://schemas.microsoft.com/office/drawing/2014/main" id="{6CDDBDFD-39A6-0043-BAD4-065FAFF6A9DA}"/>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29" name="Text Placeholder 4">
            <a:extLst>
              <a:ext uri="{FF2B5EF4-FFF2-40B4-BE49-F238E27FC236}">
                <a16:creationId xmlns:a16="http://schemas.microsoft.com/office/drawing/2014/main" id="{757D323C-D2DD-42C4-81D6-6224EE035EE4}"/>
              </a:ext>
            </a:extLst>
          </p:cNvPr>
          <p:cNvSpPr>
            <a:spLocks noGrp="1"/>
          </p:cNvSpPr>
          <p:nvPr userDrawn="1">
            <p:ph type="body" sz="quarter" idx="12"/>
          </p:nvPr>
        </p:nvSpPr>
        <p:spPr>
          <a:xfrm>
            <a:off x="9317190" y="1005840"/>
            <a:ext cx="2864755"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Content Placeholder 5">
            <a:extLst>
              <a:ext uri="{FF2B5EF4-FFF2-40B4-BE49-F238E27FC236}">
                <a16:creationId xmlns:a16="http://schemas.microsoft.com/office/drawing/2014/main" id="{6D6262AB-5413-4C3B-B769-39B07A6E5626}"/>
              </a:ext>
            </a:extLst>
          </p:cNvPr>
          <p:cNvSpPr>
            <a:spLocks noGrp="1"/>
          </p:cNvSpPr>
          <p:nvPr userDrawn="1">
            <p:ph sz="quarter" idx="13"/>
          </p:nvPr>
        </p:nvSpPr>
        <p:spPr>
          <a:xfrm>
            <a:off x="9317190" y="1527048"/>
            <a:ext cx="2864755" cy="501091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5" name="Picture 24">
            <a:extLst>
              <a:ext uri="{FF2B5EF4-FFF2-40B4-BE49-F238E27FC236}">
                <a16:creationId xmlns:a16="http://schemas.microsoft.com/office/drawing/2014/main" id="{F5E4A85E-2D34-4FC1-90CE-1459D5681FC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07604" y="441571"/>
            <a:ext cx="1093661" cy="265176"/>
          </a:xfrm>
          <a:prstGeom prst="rect">
            <a:avLst/>
          </a:prstGeom>
        </p:spPr>
      </p:pic>
    </p:spTree>
    <p:extLst>
      <p:ext uri="{BB962C8B-B14F-4D97-AF65-F5344CB8AC3E}">
        <p14:creationId xmlns:p14="http://schemas.microsoft.com/office/powerpoint/2010/main" val="19465607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00B3A2-16AB-7744-8341-116674680A4C}" type="datetime1">
              <a:rPr lang="en-US" smtClean="0"/>
              <a:t>9/24/21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FD889E0-CAB2-4699-909D-B9A88D47ACBE}" type="slidenum">
              <a:rPr lang="en-US" smtClean="0"/>
              <a:t>‹#›</a:t>
            </a:fld>
            <a:endParaRPr lang="en-US" dirty="0"/>
          </a:p>
        </p:txBody>
      </p:sp>
    </p:spTree>
    <p:extLst>
      <p:ext uri="{BB962C8B-B14F-4D97-AF65-F5344CB8AC3E}">
        <p14:creationId xmlns:p14="http://schemas.microsoft.com/office/powerpoint/2010/main" val="604283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9767" y="274320"/>
            <a:ext cx="11430000" cy="539496"/>
          </a:xfrm>
        </p:spPr>
        <p:txBody>
          <a:bodyPr/>
          <a:lstStyle>
            <a:lvl1pPr>
              <a:lnSpc>
                <a:spcPct val="90000"/>
              </a:lnSpc>
              <a:defRPr sz="3200"/>
            </a:lvl1pPr>
          </a:lstStyle>
          <a:p>
            <a:r>
              <a:rPr lang="en-US"/>
              <a:t>Click to edit Master title style</a:t>
            </a:r>
            <a:endParaRPr lang="en-US" dirty="0"/>
          </a:p>
        </p:txBody>
      </p:sp>
      <p:sp>
        <p:nvSpPr>
          <p:cNvPr id="3" name="Content Placeholder 2"/>
          <p:cNvSpPr>
            <a:spLocks noGrp="1"/>
          </p:cNvSpPr>
          <p:nvPr>
            <p:ph idx="1"/>
          </p:nvPr>
        </p:nvSpPr>
        <p:spPr>
          <a:xfrm>
            <a:off x="448055" y="1653735"/>
            <a:ext cx="11430000" cy="4047778"/>
          </a:xfrm>
        </p:spPr>
        <p:txBody>
          <a:bodyPr/>
          <a:lstStyle>
            <a:lvl1pPr marL="288925" indent="-288925">
              <a:spcBef>
                <a:spcPts val="1800"/>
              </a:spcBef>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buClr>
                <a:schemeClr val="tx1"/>
              </a:buClr>
              <a:buSzPct val="90000"/>
              <a:buFont typeface="Century Gothic" panose="020B0502020202020204" pitchFamily="34" charset="0"/>
              <a:buChar char="–"/>
              <a:defRPr>
                <a:latin typeface="+mn-lt"/>
                <a:cs typeface="Arial" panose="020B0604020202020204" pitchFamily="34" charset="0"/>
              </a:defRPr>
            </a:lvl2pPr>
            <a:lvl3pPr marL="1031875" indent="-288925">
              <a:buClr>
                <a:schemeClr val="tx1"/>
              </a:buClr>
              <a:buSzPct val="90000"/>
              <a:buFont typeface="Century Gothic" panose="020B0502020202020204" pitchFamily="34" charset="0"/>
              <a:buChar char="•"/>
              <a:defRPr>
                <a:latin typeface="+mn-lt"/>
                <a:cs typeface="Arial" panose="020B0604020202020204" pitchFamily="34" charset="0"/>
              </a:defRPr>
            </a:lvl3pPr>
            <a:lvl4pPr>
              <a:buClr>
                <a:schemeClr val="tx1"/>
              </a:buClr>
              <a:defRPr>
                <a:latin typeface="+mn-lt"/>
                <a:cs typeface="Arial" panose="020B0604020202020204" pitchFamily="34" charset="0"/>
              </a:defRPr>
            </a:lvl4pPr>
            <a:lvl5pPr marL="1482725" indent="-222250">
              <a:buClr>
                <a:schemeClr val="tx1"/>
              </a:buClr>
              <a:buFont typeface="Arial" panose="020B0604020202020204" pitchFamily="34" charset="0"/>
              <a:buChar char="•"/>
              <a:defRPr>
                <a:latin typeface="+mn-lt"/>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2274589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brea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7DAB3A-4154-42CC-B73A-07DD412DD146}"/>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401" b="-1"/>
          <a:stretch/>
        </p:blipFill>
        <p:spPr>
          <a:xfrm>
            <a:off x="6095998" y="1078992"/>
            <a:ext cx="5535025" cy="4228673"/>
          </a:xfrm>
          <a:prstGeom prst="rect">
            <a:avLst/>
          </a:prstGeom>
        </p:spPr>
      </p:pic>
      <p:sp>
        <p:nvSpPr>
          <p:cNvPr id="6" name="Rectangle 5">
            <a:extLst>
              <a:ext uri="{FF2B5EF4-FFF2-40B4-BE49-F238E27FC236}">
                <a16:creationId xmlns:a16="http://schemas.microsoft.com/office/drawing/2014/main" id="{F679D6E9-7CB6-4816-BA71-A98C108727C8}"/>
              </a:ext>
            </a:extLst>
          </p:cNvPr>
          <p:cNvSpPr/>
          <p:nvPr userDrawn="1"/>
        </p:nvSpPr>
        <p:spPr>
          <a:xfrm>
            <a:off x="274320" y="1078992"/>
            <a:ext cx="5821680" cy="4228673"/>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 name="Title 1">
            <a:extLst>
              <a:ext uri="{FF2B5EF4-FFF2-40B4-BE49-F238E27FC236}">
                <a16:creationId xmlns:a16="http://schemas.microsoft.com/office/drawing/2014/main" id="{C2F2F47A-E421-4CE0-A746-76A8C436B135}"/>
              </a:ext>
            </a:extLst>
          </p:cNvPr>
          <p:cNvSpPr>
            <a:spLocks noGrp="1"/>
          </p:cNvSpPr>
          <p:nvPr>
            <p:ph type="title"/>
          </p:nvPr>
        </p:nvSpPr>
        <p:spPr>
          <a:xfrm>
            <a:off x="429768" y="1352479"/>
            <a:ext cx="5413469" cy="1100789"/>
          </a:xfrm>
        </p:spPr>
        <p:txBody>
          <a:bodyPr/>
          <a:lstStyle/>
          <a:p>
            <a:r>
              <a:rPr lang="en-US"/>
              <a:t>Click to edit Master title style</a:t>
            </a:r>
            <a:endParaRPr lang="en-US" dirty="0"/>
          </a:p>
        </p:txBody>
      </p:sp>
      <p:sp>
        <p:nvSpPr>
          <p:cNvPr id="10" name="Content Placeholder 5">
            <a:extLst>
              <a:ext uri="{FF2B5EF4-FFF2-40B4-BE49-F238E27FC236}">
                <a16:creationId xmlns:a16="http://schemas.microsoft.com/office/drawing/2014/main" id="{6068FB31-3CF5-496E-BC0D-61D682234A2C}"/>
              </a:ext>
            </a:extLst>
          </p:cNvPr>
          <p:cNvSpPr>
            <a:spLocks noGrp="1"/>
          </p:cNvSpPr>
          <p:nvPr>
            <p:ph sz="quarter" idx="4"/>
          </p:nvPr>
        </p:nvSpPr>
        <p:spPr>
          <a:xfrm>
            <a:off x="412217" y="2891883"/>
            <a:ext cx="5431021" cy="2252546"/>
          </a:xfrm>
        </p:spPr>
        <p:txBody>
          <a:bodyPr/>
          <a:lstStyle>
            <a:lvl1pPr marL="287338" indent="-287338">
              <a:buClr>
                <a:schemeClr val="tx1"/>
              </a:buClr>
              <a:buFont typeface="Century Gothic" panose="020B0502020202020204" pitchFamily="34" charset="0"/>
              <a:buChar char="•"/>
              <a:defRPr sz="2000">
                <a:latin typeface="Century Gothic" panose="020B0502020202020204" pitchFamily="34" charset="0"/>
              </a:defRPr>
            </a:lvl1pPr>
            <a:lvl2pPr marL="688975" indent="-285750">
              <a:buClr>
                <a:schemeClr val="tx1"/>
              </a:buClr>
              <a:buFont typeface="Century Gothic" panose="020B0502020202020204" pitchFamily="34" charset="0"/>
              <a:buChar char="–"/>
              <a:defRPr sz="1800">
                <a:latin typeface="Century Gothic" panose="020B0502020202020204" pitchFamily="34" charset="0"/>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
        <p:nvSpPr>
          <p:cNvPr id="15" name="Rectangle 14">
            <a:extLst>
              <a:ext uri="{FF2B5EF4-FFF2-40B4-BE49-F238E27FC236}">
                <a16:creationId xmlns:a16="http://schemas.microsoft.com/office/drawing/2014/main" id="{88ACC93F-6123-3F49-8C15-4A811AF8B7BB}"/>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D7756F41-5AD0-C346-AE90-A0206E07D1B9}"/>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pic>
        <p:nvPicPr>
          <p:cNvPr id="11" name="Picture 10">
            <a:extLst>
              <a:ext uri="{FF2B5EF4-FFF2-40B4-BE49-F238E27FC236}">
                <a16:creationId xmlns:a16="http://schemas.microsoft.com/office/drawing/2014/main" id="{ACE79036-1F33-40EB-AB47-F9529E5C3C6A}"/>
              </a:ext>
            </a:extLst>
          </p:cNvPr>
          <p:cNvPicPr>
            <a:picLocks noChangeAspect="1"/>
          </p:cNvPicPr>
          <p:nvPr userDrawn="1"/>
        </p:nvPicPr>
        <p:blipFill>
          <a:blip r:embed="rId3"/>
          <a:stretch>
            <a:fillRect/>
          </a:stretch>
        </p:blipFill>
        <p:spPr>
          <a:xfrm>
            <a:off x="413129" y="456244"/>
            <a:ext cx="1088136" cy="261860"/>
          </a:xfrm>
          <a:prstGeom prst="rect">
            <a:avLst/>
          </a:prstGeom>
        </p:spPr>
      </p:pic>
      <p:sp>
        <p:nvSpPr>
          <p:cNvPr id="12" name="Freeform 7">
            <a:extLst>
              <a:ext uri="{FF2B5EF4-FFF2-40B4-BE49-F238E27FC236}">
                <a16:creationId xmlns:a16="http://schemas.microsoft.com/office/drawing/2014/main" id="{3E861E90-11A2-4A0B-85EB-1A2865C9A48F}"/>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rgbClr val="CBCBCB"/>
          </a:solidFill>
          <a:ln>
            <a:noFill/>
          </a:ln>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Tree>
    <p:extLst>
      <p:ext uri="{BB962C8B-B14F-4D97-AF65-F5344CB8AC3E}">
        <p14:creationId xmlns:p14="http://schemas.microsoft.com/office/powerpoint/2010/main" val="27516719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29768" y="274320"/>
            <a:ext cx="11504904" cy="535531"/>
          </a:xfrm>
        </p:spPr>
        <p:txBody>
          <a:bodyPr/>
          <a:lstStyle>
            <a:lvl1pPr>
              <a:lnSpc>
                <a:spcPct val="90000"/>
              </a:lnSpc>
              <a:defRPr sz="3200">
                <a:solidFill>
                  <a:schemeClr val="tx1"/>
                </a:solidFill>
              </a:defRPr>
            </a:lvl1pPr>
          </a:lstStyle>
          <a:p>
            <a:r>
              <a:rPr lang="en-US"/>
              <a:t>Click to edit Master title style</a:t>
            </a:r>
            <a:endParaRPr lang="en-US" dirty="0"/>
          </a:p>
        </p:txBody>
      </p:sp>
      <p:sp>
        <p:nvSpPr>
          <p:cNvPr id="4" name="Content Placeholder 3"/>
          <p:cNvSpPr>
            <a:spLocks noGrp="1"/>
          </p:cNvSpPr>
          <p:nvPr>
            <p:ph sz="half" idx="2"/>
          </p:nvPr>
        </p:nvSpPr>
        <p:spPr>
          <a:xfrm>
            <a:off x="465135" y="1444753"/>
            <a:ext cx="5507832" cy="4203944"/>
          </a:xfrm>
        </p:spPr>
        <p:txBody>
          <a:bodyPr/>
          <a:lstStyle>
            <a:lvl1pPr marL="230188" indent="-230188">
              <a:buClr>
                <a:schemeClr val="tx1"/>
              </a:buClr>
              <a:buFont typeface="Century Gothic" panose="020B0502020202020204" pitchFamily="34" charset="0"/>
              <a:buChar char="•"/>
              <a:defRPr sz="2000" baseline="0">
                <a:latin typeface="Century Gothic" panose="020B0502020202020204" pitchFamily="34" charset="0"/>
              </a:defRPr>
            </a:lvl1pPr>
            <a:lvl2pPr marL="625475" indent="-279400">
              <a:buClr>
                <a:schemeClr val="tx1"/>
              </a:buClr>
              <a:buSzPct val="90000"/>
              <a:buFont typeface="Century Gothic" panose="020B0502020202020204" pitchFamily="34" charset="0"/>
              <a:buChar char="–"/>
              <a:defRPr sz="1800">
                <a:latin typeface="+mn-lt"/>
              </a:defRPr>
            </a:lvl2pPr>
            <a:lvl3pPr marL="914400" indent="-230188">
              <a:buClr>
                <a:schemeClr val="tx1"/>
              </a:buClr>
              <a:buFont typeface="Century Gothic" panose="020B0502020202020204" pitchFamily="34" charset="0"/>
              <a:buChar char="•"/>
              <a:defRPr sz="1600" baseline="0">
                <a:latin typeface="Century Gothic" panose="020B0502020202020204" pitchFamily="34" charset="0"/>
              </a:defRPr>
            </a:lvl3pPr>
            <a:lvl4pPr marL="971550" indent="0">
              <a:buClr>
                <a:schemeClr val="tx1"/>
              </a:buClr>
              <a:buFont typeface="Century Gothic" panose="020B0502020202020204" pitchFamily="34" charset="0"/>
              <a:buNone/>
              <a:defRPr sz="1400">
                <a:latin typeface="+mn-lt"/>
              </a:defRPr>
            </a:lvl4pPr>
            <a:lvl5pPr marL="1482725" indent="-222250">
              <a:buClr>
                <a:schemeClr val="tx1"/>
              </a:buClr>
              <a:buFont typeface="Century Gothic" panose="020B0502020202020204" pitchFamily="34" charset="0"/>
              <a:buChar char="•"/>
              <a:defRPr sz="1600">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6" name="Content Placeholder 5"/>
          <p:cNvSpPr>
            <a:spLocks noGrp="1"/>
          </p:cNvSpPr>
          <p:nvPr>
            <p:ph sz="quarter" idx="4"/>
          </p:nvPr>
        </p:nvSpPr>
        <p:spPr>
          <a:xfrm>
            <a:off x="6241493" y="1444753"/>
            <a:ext cx="5504688" cy="4203944"/>
          </a:xfrm>
        </p:spPr>
        <p:txBody>
          <a:bodyPr/>
          <a:lstStyle>
            <a:lvl1pPr marL="287338" indent="-287338">
              <a:buClr>
                <a:schemeClr val="tx1"/>
              </a:buClr>
              <a:buFont typeface="Century Gothic" panose="020B0502020202020204" pitchFamily="34" charset="0"/>
              <a:buChar char="•"/>
              <a:defRPr sz="2000" baseline="0">
                <a:latin typeface="Century Gothic" panose="020B0502020202020204" pitchFamily="34" charset="0"/>
              </a:defRPr>
            </a:lvl1pPr>
            <a:lvl2pPr marL="625475" indent="-279400">
              <a:buClr>
                <a:schemeClr val="tx1"/>
              </a:buClr>
              <a:buSzPct val="90000"/>
              <a:buFont typeface="Century Gothic" panose="020B0502020202020204" pitchFamily="34" charset="0"/>
              <a:buChar char="–"/>
              <a:defRPr sz="1800" baseline="0">
                <a:latin typeface="Century Gothic" panose="020B0502020202020204" pitchFamily="34" charset="0"/>
              </a:defRPr>
            </a:lvl2pPr>
            <a:lvl3pPr marL="914400" indent="-230188">
              <a:buClr>
                <a:schemeClr val="tx1"/>
              </a:buClr>
              <a:buFont typeface="Century Gothic" panose="020B0502020202020204" pitchFamily="34" charset="0"/>
              <a:buChar char="•"/>
              <a:defRPr sz="1600">
                <a:latin typeface="+mn-lt"/>
              </a:defRPr>
            </a:lvl3pPr>
            <a:lvl4pPr marL="1144588" indent="-173038">
              <a:buClr>
                <a:schemeClr val="tx1"/>
              </a:buClr>
              <a:buFont typeface="Century Gothic" panose="020B0502020202020204" pitchFamily="34" charset="0"/>
              <a:buChar char="•"/>
              <a:defRPr sz="1400">
                <a:latin typeface="+mn-lt"/>
              </a:defRPr>
            </a:lvl4pPr>
            <a:lvl5pPr marL="1482725" indent="-222250">
              <a:buClr>
                <a:schemeClr val="tx1"/>
              </a:buClr>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2" name="Rectangle 256">
            <a:extLst>
              <a:ext uri="{FF2B5EF4-FFF2-40B4-BE49-F238E27FC236}">
                <a16:creationId xmlns:a16="http://schemas.microsoft.com/office/drawing/2014/main" id="{0ED8B866-A29F-4437-842E-6B7908B2FB7D}"/>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32605782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429768" y="274320"/>
            <a:ext cx="11504904" cy="535531"/>
          </a:xfrm>
        </p:spPr>
        <p:txBody>
          <a:bodyPr/>
          <a:lstStyle>
            <a:lvl1pPr>
              <a:lnSpc>
                <a:spcPct val="90000"/>
              </a:lnSpc>
              <a:defRPr sz="320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465135" y="1444752"/>
            <a:ext cx="5507832" cy="821190"/>
          </a:xfrm>
        </p:spPr>
        <p:txBody>
          <a:bodyPr anchor="b"/>
          <a:lstStyle>
            <a:lvl1pPr marL="0" indent="0">
              <a:buNone/>
              <a:defRPr sz="2400" b="0" baseline="0">
                <a:solidFill>
                  <a:schemeClr val="tx1"/>
                </a:solidFill>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65135" y="2275467"/>
            <a:ext cx="5507832" cy="3373229"/>
          </a:xfrm>
        </p:spPr>
        <p:txBody>
          <a:bodyPr/>
          <a:lstStyle>
            <a:lvl1pPr marL="230188" indent="-230188">
              <a:buClr>
                <a:schemeClr val="tx1"/>
              </a:buClr>
              <a:buFont typeface="Century Gothic" panose="020B0502020202020204" pitchFamily="34" charset="0"/>
              <a:buChar char="•"/>
              <a:defRPr sz="2000" baseline="0">
                <a:latin typeface="Century Gothic" panose="020B0502020202020204" pitchFamily="34" charset="0"/>
              </a:defRPr>
            </a:lvl1pPr>
            <a:lvl2pPr marL="625475" indent="-279400">
              <a:buClr>
                <a:schemeClr val="tx1"/>
              </a:buClr>
              <a:buSzPct val="90000"/>
              <a:buFont typeface="Century Gothic" panose="020B0502020202020204" pitchFamily="34" charset="0"/>
              <a:buChar char="–"/>
              <a:defRPr sz="1800">
                <a:latin typeface="+mn-lt"/>
              </a:defRPr>
            </a:lvl2pPr>
            <a:lvl3pPr marL="914400" indent="-230188">
              <a:buClr>
                <a:schemeClr val="tx1"/>
              </a:buClr>
              <a:buFont typeface="Century Gothic" panose="020B0502020202020204" pitchFamily="34" charset="0"/>
              <a:buChar char="•"/>
              <a:defRPr sz="1600" baseline="0">
                <a:latin typeface="Century Gothic" panose="020B0502020202020204" pitchFamily="34" charset="0"/>
              </a:defRPr>
            </a:lvl3pPr>
            <a:lvl4pPr marL="971550" indent="0">
              <a:buClr>
                <a:schemeClr val="tx1"/>
              </a:buClr>
              <a:buFont typeface="Century Gothic" panose="020B0502020202020204" pitchFamily="34" charset="0"/>
              <a:buNone/>
              <a:defRPr sz="1400">
                <a:latin typeface="+mn-lt"/>
              </a:defRPr>
            </a:lvl4pPr>
            <a:lvl5pPr marL="1482725" indent="-222250">
              <a:buClr>
                <a:schemeClr val="tx1"/>
              </a:buClr>
              <a:buFont typeface="Century Gothic" panose="020B0502020202020204" pitchFamily="34" charset="0"/>
              <a:buChar char="•"/>
              <a:defRPr sz="1600">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6241493" y="1444752"/>
            <a:ext cx="5504688" cy="821190"/>
          </a:xfrm>
        </p:spPr>
        <p:txBody>
          <a:bodyPr anchor="b"/>
          <a:lstStyle>
            <a:lvl1pPr marL="0" indent="0">
              <a:buNone/>
              <a:defRPr sz="2400" b="0" baseline="0">
                <a:solidFill>
                  <a:schemeClr val="tx1"/>
                </a:solidFill>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41493" y="2275467"/>
            <a:ext cx="5504688" cy="3373229"/>
          </a:xfrm>
        </p:spPr>
        <p:txBody>
          <a:bodyPr/>
          <a:lstStyle>
            <a:lvl1pPr marL="287338" indent="-287338">
              <a:buClr>
                <a:schemeClr val="tx1"/>
              </a:buClr>
              <a:buFont typeface="Century Gothic" panose="020B0502020202020204" pitchFamily="34" charset="0"/>
              <a:buChar char="•"/>
              <a:defRPr sz="2000" baseline="0">
                <a:latin typeface="Century Gothic" panose="020B0502020202020204" pitchFamily="34" charset="0"/>
              </a:defRPr>
            </a:lvl1pPr>
            <a:lvl2pPr marL="625475" indent="-279400">
              <a:buClr>
                <a:schemeClr val="tx1"/>
              </a:buClr>
              <a:buSzPct val="90000"/>
              <a:buFont typeface="Century Gothic" panose="020B0502020202020204" pitchFamily="34" charset="0"/>
              <a:buChar char="–"/>
              <a:defRPr sz="1800" baseline="0">
                <a:latin typeface="Century Gothic" panose="020B0502020202020204" pitchFamily="34" charset="0"/>
              </a:defRPr>
            </a:lvl2pPr>
            <a:lvl3pPr marL="914400" indent="-230188">
              <a:buClr>
                <a:schemeClr val="tx1"/>
              </a:buClr>
              <a:buFont typeface="Century Gothic" panose="020B0502020202020204" pitchFamily="34" charset="0"/>
              <a:buChar char="•"/>
              <a:defRPr sz="1600">
                <a:latin typeface="+mn-lt"/>
              </a:defRPr>
            </a:lvl3pPr>
            <a:lvl4pPr marL="1144588" indent="-173038">
              <a:buClr>
                <a:schemeClr val="tx1"/>
              </a:buClr>
              <a:buFont typeface="Century Gothic" panose="020B0502020202020204" pitchFamily="34" charset="0"/>
              <a:buChar char="•"/>
              <a:defRPr sz="1400">
                <a:latin typeface="+mn-lt"/>
              </a:defRPr>
            </a:lvl4pPr>
            <a:lvl5pPr marL="1482725" indent="-222250">
              <a:buClr>
                <a:schemeClr val="tx1"/>
              </a:buClr>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2" name="Rectangle 256">
            <a:extLst>
              <a:ext uri="{FF2B5EF4-FFF2-40B4-BE49-F238E27FC236}">
                <a16:creationId xmlns:a16="http://schemas.microsoft.com/office/drawing/2014/main" id="{0ED8B866-A29F-4437-842E-6B7908B2FB7D}"/>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4089930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29768" y="274320"/>
            <a:ext cx="11425236" cy="535531"/>
          </a:xfrm>
        </p:spPr>
        <p:txBody>
          <a:bodyPr/>
          <a:lstStyle>
            <a:lvl1pPr>
              <a:lnSpc>
                <a:spcPct val="90000"/>
              </a:lnSpc>
              <a:defRPr sz="3200" baseline="0"/>
            </a:lvl1pPr>
          </a:lstStyle>
          <a:p>
            <a:r>
              <a:rPr lang="en-US"/>
              <a:t>Click to edit Master title style</a:t>
            </a:r>
            <a:endParaRPr lang="en-US" dirty="0"/>
          </a:p>
        </p:txBody>
      </p:sp>
    </p:spTree>
    <p:extLst>
      <p:ext uri="{BB962C8B-B14F-4D97-AF65-F5344CB8AC3E}">
        <p14:creationId xmlns:p14="http://schemas.microsoft.com/office/powerpoint/2010/main" val="2987582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Sidebar and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95776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content boxes with reverse headers">
    <p:spTree>
      <p:nvGrpSpPr>
        <p:cNvPr id="1" name=""/>
        <p:cNvGrpSpPr/>
        <p:nvPr/>
      </p:nvGrpSpPr>
      <p:grpSpPr>
        <a:xfrm>
          <a:off x="0" y="0"/>
          <a:ext cx="0" cy="0"/>
          <a:chOff x="0" y="0"/>
          <a:chExt cx="0" cy="0"/>
        </a:xfrm>
      </p:grpSpPr>
      <p:sp>
        <p:nvSpPr>
          <p:cNvPr id="2" name="Title 1"/>
          <p:cNvSpPr>
            <a:spLocks noGrp="1"/>
          </p:cNvSpPr>
          <p:nvPr>
            <p:ph type="title"/>
          </p:nvPr>
        </p:nvSpPr>
        <p:spPr>
          <a:xfrm>
            <a:off x="429768" y="274320"/>
            <a:ext cx="11504904" cy="535531"/>
          </a:xfrm>
        </p:spPr>
        <p:txBody>
          <a:bodyPr/>
          <a:lstStyle>
            <a:lvl1pPr>
              <a:lnSpc>
                <a:spcPct val="90000"/>
              </a:lnSpc>
              <a:defRPr sz="3200"/>
            </a:lvl1pPr>
          </a:lstStyle>
          <a:p>
            <a:r>
              <a:rPr lang="en-US"/>
              <a:t>Click to edit Master title style</a:t>
            </a:r>
            <a:endParaRPr lang="en-US" dirty="0"/>
          </a:p>
        </p:txBody>
      </p:sp>
      <p:sp>
        <p:nvSpPr>
          <p:cNvPr id="3" name="Text Placeholder 2"/>
          <p:cNvSpPr>
            <a:spLocks noGrp="1"/>
          </p:cNvSpPr>
          <p:nvPr>
            <p:ph type="body" idx="1"/>
          </p:nvPr>
        </p:nvSpPr>
        <p:spPr>
          <a:xfrm>
            <a:off x="536696" y="1387602"/>
            <a:ext cx="5486400" cy="821190"/>
          </a:xfrm>
          <a:solidFill>
            <a:schemeClr val="tx2"/>
          </a:solidFill>
          <a:ln w="12700">
            <a:solidFill>
              <a:schemeClr val="tx2"/>
            </a:solidFill>
          </a:ln>
        </p:spPr>
        <p:txBody>
          <a:bodyPr tIns="91440" bIns="91440" anchor="b"/>
          <a:lstStyle>
            <a:lvl1pPr marL="0" indent="0">
              <a:lnSpc>
                <a:spcPct val="90000"/>
              </a:lnSpc>
              <a:buNone/>
              <a:defRPr sz="2000" b="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36696" y="2208792"/>
            <a:ext cx="5486400"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baseline="0"/>
            </a:lvl1pPr>
            <a:lvl2pPr marL="514350" indent="-225425">
              <a:lnSpc>
                <a:spcPct val="90000"/>
              </a:lnSpc>
              <a:buClr>
                <a:schemeClr val="tx1"/>
              </a:buClr>
              <a:buSzPct val="90000"/>
              <a:buFont typeface="Century Gothic" panose="020B0502020202020204" pitchFamily="34" charset="0"/>
              <a:buChar char="–"/>
              <a:defRPr sz="1600" baseline="0"/>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6384682" y="1387602"/>
            <a:ext cx="5486400" cy="821190"/>
          </a:xfrm>
          <a:solidFill>
            <a:schemeClr val="tx2"/>
          </a:solidFill>
          <a:ln w="12700">
            <a:solidFill>
              <a:schemeClr val="tx2"/>
            </a:solidFill>
          </a:ln>
        </p:spPr>
        <p:txBody>
          <a:bodyPr tIns="91440" bIns="91440" anchor="b"/>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84682" y="2213184"/>
            <a:ext cx="5486400"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a:lvl1pPr>
            <a:lvl2pPr marL="460375" indent="-171450">
              <a:lnSpc>
                <a:spcPct val="90000"/>
              </a:lnSpc>
              <a:buClr>
                <a:schemeClr val="tx1"/>
              </a:buClr>
              <a:buSzPct val="90000"/>
              <a:buFont typeface="Century Gothic" panose="020B0502020202020204" pitchFamily="34" charset="0"/>
              <a:buChar char="–"/>
              <a:defRPr lang="en-US" sz="1600" kern="1200" baseline="0" dirty="0">
                <a:solidFill>
                  <a:schemeClr val="tx1"/>
                </a:solidFill>
                <a:latin typeface="Century Gothic" panose="020B0502020202020204" pitchFamily="34" charset="0"/>
                <a:ea typeface="+mn-ea"/>
                <a:cs typeface="+mn-cs"/>
              </a:defRPr>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4" name="Rectangle 256">
            <a:extLst>
              <a:ext uri="{FF2B5EF4-FFF2-40B4-BE49-F238E27FC236}">
                <a16:creationId xmlns:a16="http://schemas.microsoft.com/office/drawing/2014/main" id="{B764CAE0-734A-4D16-BDA1-3E43A810370F}"/>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18610055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1_3 content boxes with reverse headers">
    <p:spTree>
      <p:nvGrpSpPr>
        <p:cNvPr id="1" name=""/>
        <p:cNvGrpSpPr/>
        <p:nvPr/>
      </p:nvGrpSpPr>
      <p:grpSpPr>
        <a:xfrm>
          <a:off x="0" y="0"/>
          <a:ext cx="0" cy="0"/>
          <a:chOff x="0" y="0"/>
          <a:chExt cx="0" cy="0"/>
        </a:xfrm>
      </p:grpSpPr>
      <p:sp>
        <p:nvSpPr>
          <p:cNvPr id="2" name="Title 1"/>
          <p:cNvSpPr>
            <a:spLocks noGrp="1"/>
          </p:cNvSpPr>
          <p:nvPr>
            <p:ph type="title"/>
          </p:nvPr>
        </p:nvSpPr>
        <p:spPr>
          <a:xfrm>
            <a:off x="429768" y="274320"/>
            <a:ext cx="11504904" cy="535531"/>
          </a:xfrm>
        </p:spPr>
        <p:txBody>
          <a:bodyPr/>
          <a:lstStyle>
            <a:lvl1pPr>
              <a:lnSpc>
                <a:spcPct val="90000"/>
              </a:lnSpc>
              <a:defRPr sz="3200"/>
            </a:lvl1pPr>
          </a:lstStyle>
          <a:p>
            <a:r>
              <a:rPr lang="en-US"/>
              <a:t>Click to edit Master title style</a:t>
            </a:r>
            <a:endParaRPr lang="en-US" dirty="0"/>
          </a:p>
        </p:txBody>
      </p:sp>
      <p:sp>
        <p:nvSpPr>
          <p:cNvPr id="3" name="Text Placeholder 2"/>
          <p:cNvSpPr>
            <a:spLocks noGrp="1"/>
          </p:cNvSpPr>
          <p:nvPr>
            <p:ph type="body" idx="1"/>
          </p:nvPr>
        </p:nvSpPr>
        <p:spPr>
          <a:xfrm>
            <a:off x="536696" y="1387602"/>
            <a:ext cx="3610478" cy="821190"/>
          </a:xfrm>
          <a:solidFill>
            <a:schemeClr val="tx2"/>
          </a:solidFill>
          <a:ln w="12700">
            <a:solidFill>
              <a:schemeClr val="tx2"/>
            </a:solidFill>
          </a:ln>
        </p:spPr>
        <p:txBody>
          <a:bodyPr tIns="91440" bIns="91440" anchor="b"/>
          <a:lstStyle>
            <a:lvl1pPr marL="0" indent="0">
              <a:lnSpc>
                <a:spcPct val="90000"/>
              </a:lnSpc>
              <a:buNone/>
              <a:defRPr sz="2000" b="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36696" y="2208792"/>
            <a:ext cx="361047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baseline="0"/>
            </a:lvl1pPr>
            <a:lvl2pPr marL="514350" indent="-225425">
              <a:lnSpc>
                <a:spcPct val="90000"/>
              </a:lnSpc>
              <a:buClr>
                <a:schemeClr val="tx1"/>
              </a:buClr>
              <a:buSzPct val="90000"/>
              <a:buFont typeface="Century Gothic" panose="020B0502020202020204" pitchFamily="34" charset="0"/>
              <a:buChar char="–"/>
              <a:defRPr sz="1600" baseline="0"/>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4393659" y="1387602"/>
            <a:ext cx="3608418" cy="821190"/>
          </a:xfrm>
          <a:solidFill>
            <a:schemeClr val="tx2"/>
          </a:solidFill>
          <a:ln w="12700">
            <a:solidFill>
              <a:schemeClr val="tx2"/>
            </a:solidFill>
          </a:ln>
        </p:spPr>
        <p:txBody>
          <a:bodyPr tIns="91440" bIns="91440" anchor="b"/>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393659" y="2213184"/>
            <a:ext cx="360841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a:lvl1pPr>
            <a:lvl2pPr marL="460375" indent="-171450">
              <a:lnSpc>
                <a:spcPct val="90000"/>
              </a:lnSpc>
              <a:buClr>
                <a:schemeClr val="tx1"/>
              </a:buClr>
              <a:buSzPct val="90000"/>
              <a:buFont typeface="Century Gothic" panose="020B0502020202020204" pitchFamily="34" charset="0"/>
              <a:buChar char="–"/>
              <a:defRPr lang="en-US" sz="1600" kern="1200" baseline="0" dirty="0">
                <a:solidFill>
                  <a:schemeClr val="tx1"/>
                </a:solidFill>
                <a:latin typeface="Century Gothic" panose="020B0502020202020204" pitchFamily="34" charset="0"/>
                <a:ea typeface="+mn-ea"/>
                <a:cs typeface="+mn-cs"/>
              </a:defRPr>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7" name="Text Placeholder 4">
            <a:extLst>
              <a:ext uri="{FF2B5EF4-FFF2-40B4-BE49-F238E27FC236}">
                <a16:creationId xmlns:a16="http://schemas.microsoft.com/office/drawing/2014/main" id="{49D91D4C-0C90-4594-94C2-E939B6EF57C4}"/>
              </a:ext>
            </a:extLst>
          </p:cNvPr>
          <p:cNvSpPr>
            <a:spLocks noGrp="1"/>
          </p:cNvSpPr>
          <p:nvPr>
            <p:ph type="body" sz="quarter" idx="10"/>
          </p:nvPr>
        </p:nvSpPr>
        <p:spPr>
          <a:xfrm>
            <a:off x="8248562" y="1387602"/>
            <a:ext cx="3608418" cy="821190"/>
          </a:xfrm>
          <a:solidFill>
            <a:schemeClr val="tx2"/>
          </a:solidFill>
          <a:ln w="12700">
            <a:solidFill>
              <a:schemeClr val="tx2"/>
            </a:solidFill>
          </a:ln>
        </p:spPr>
        <p:txBody>
          <a:bodyPr tIns="91440" bIns="91440" anchor="b"/>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Content Placeholder 5">
            <a:extLst>
              <a:ext uri="{FF2B5EF4-FFF2-40B4-BE49-F238E27FC236}">
                <a16:creationId xmlns:a16="http://schemas.microsoft.com/office/drawing/2014/main" id="{E1A87D9D-30BD-4BC1-AB79-1F900F87185B}"/>
              </a:ext>
            </a:extLst>
          </p:cNvPr>
          <p:cNvSpPr>
            <a:spLocks noGrp="1"/>
          </p:cNvSpPr>
          <p:nvPr>
            <p:ph sz="quarter" idx="11"/>
          </p:nvPr>
        </p:nvSpPr>
        <p:spPr>
          <a:xfrm>
            <a:off x="8248562" y="2213184"/>
            <a:ext cx="360841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a:lvl1pPr>
            <a:lvl2pPr marL="460375" indent="-171450">
              <a:lnSpc>
                <a:spcPct val="90000"/>
              </a:lnSpc>
              <a:buClr>
                <a:schemeClr val="tx1"/>
              </a:buClr>
              <a:buSzPct val="90000"/>
              <a:buFont typeface="Century Gothic" panose="020B0502020202020204" pitchFamily="34" charset="0"/>
              <a:buChar char="–"/>
              <a:defRPr lang="en-US" sz="1600" kern="1200" baseline="0" dirty="0">
                <a:solidFill>
                  <a:schemeClr val="tx1"/>
                </a:solidFill>
                <a:latin typeface="Century Gothic" panose="020B0502020202020204" pitchFamily="34" charset="0"/>
                <a:ea typeface="+mn-ea"/>
                <a:cs typeface="+mn-cs"/>
              </a:defRPr>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4" name="Rectangle 256">
            <a:extLst>
              <a:ext uri="{FF2B5EF4-FFF2-40B4-BE49-F238E27FC236}">
                <a16:creationId xmlns:a16="http://schemas.microsoft.com/office/drawing/2014/main" id="{B764CAE0-734A-4D16-BDA1-3E43A810370F}"/>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29904902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29768" y="274320"/>
            <a:ext cx="11430000" cy="5355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a:t>Click to edit Master title style</a:t>
            </a:r>
            <a:endParaRPr lang="en-US" dirty="0"/>
          </a:p>
        </p:txBody>
      </p:sp>
      <p:sp>
        <p:nvSpPr>
          <p:cNvPr id="1027" name="Text Placeholder 2"/>
          <p:cNvSpPr>
            <a:spLocks noGrp="1"/>
          </p:cNvSpPr>
          <p:nvPr>
            <p:ph type="body" idx="1"/>
          </p:nvPr>
        </p:nvSpPr>
        <p:spPr bwMode="auto">
          <a:xfrm>
            <a:off x="451614" y="1650029"/>
            <a:ext cx="11419468" cy="40409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dirty="0"/>
              <a:t>Edit Master text styles</a:t>
            </a:r>
          </a:p>
          <a:p>
            <a:pPr lvl="1"/>
            <a:r>
              <a:rPr lang="en-US" dirty="0"/>
              <a:t>Second level</a:t>
            </a:r>
          </a:p>
          <a:p>
            <a:pPr lvl="2"/>
            <a:r>
              <a:rPr lang="en-US" dirty="0"/>
              <a:t>Third level</a:t>
            </a:r>
          </a:p>
        </p:txBody>
      </p:sp>
      <p:sp>
        <p:nvSpPr>
          <p:cNvPr id="8" name="Rectangle 6"/>
          <p:cNvSpPr>
            <a:spLocks noChangeArrowheads="1"/>
          </p:cNvSpPr>
          <p:nvPr/>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12" name="Rectangle 11">
            <a:extLst>
              <a:ext uri="{FF2B5EF4-FFF2-40B4-BE49-F238E27FC236}">
                <a16:creationId xmlns:a16="http://schemas.microsoft.com/office/drawing/2014/main" id="{4D3B0D07-6BED-A646-84B4-4749F06D6579}"/>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3" name="Rectangle 6">
            <a:extLst>
              <a:ext uri="{FF2B5EF4-FFF2-40B4-BE49-F238E27FC236}">
                <a16:creationId xmlns:a16="http://schemas.microsoft.com/office/drawing/2014/main" id="{5832D77F-AA48-5846-ACCE-C0EB6A92350A}"/>
              </a:ext>
            </a:extLst>
          </p:cNvPr>
          <p:cNvSpPr>
            <a:spLocks noChangeArrowheads="1"/>
          </p:cNvSpPr>
          <p:nvPr userDrawn="1"/>
        </p:nvSpPr>
        <p:spPr bwMode="auto">
          <a:xfrm flipH="1">
            <a:off x="-4391" y="6616607"/>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9" name="Picture 8">
            <a:extLst>
              <a:ext uri="{FF2B5EF4-FFF2-40B4-BE49-F238E27FC236}">
                <a16:creationId xmlns:a16="http://schemas.microsoft.com/office/drawing/2014/main" id="{49AC3F58-DA01-43AC-9BFD-B0FCF242EE72}"/>
              </a:ext>
            </a:extLst>
          </p:cNvPr>
          <p:cNvPicPr>
            <a:picLocks noChangeAspect="1"/>
          </p:cNvPicPr>
          <p:nvPr userDrawn="1"/>
        </p:nvPicPr>
        <p:blipFill>
          <a:blip r:embed="rId19"/>
          <a:stretch>
            <a:fillRect/>
          </a:stretch>
        </p:blipFill>
        <p:spPr>
          <a:xfrm>
            <a:off x="413129" y="6477000"/>
            <a:ext cx="1088136" cy="261860"/>
          </a:xfrm>
          <a:prstGeom prst="rect">
            <a:avLst/>
          </a:prstGeom>
        </p:spPr>
      </p:pic>
      <p:sp>
        <p:nvSpPr>
          <p:cNvPr id="10" name="Rectangle 256">
            <a:extLst>
              <a:ext uri="{FF2B5EF4-FFF2-40B4-BE49-F238E27FC236}">
                <a16:creationId xmlns:a16="http://schemas.microsoft.com/office/drawing/2014/main" id="{323F2AC7-81B7-4181-8965-07F2D3F8B684}"/>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b="1" dirty="0">
                <a:solidFill>
                  <a:schemeClr val="tx1"/>
                </a:solidFill>
                <a:latin typeface="+mn-lt"/>
                <a:cs typeface="Arial" pitchFamily="34" charset="0"/>
              </a:rPr>
              <a:t> NOT FOR PUBLIC RELEASE</a:t>
            </a:r>
          </a:p>
        </p:txBody>
      </p:sp>
    </p:spTree>
    <p:extLst>
      <p:ext uri="{BB962C8B-B14F-4D97-AF65-F5344CB8AC3E}">
        <p14:creationId xmlns:p14="http://schemas.microsoft.com/office/powerpoint/2010/main" val="2725756759"/>
      </p:ext>
    </p:extLst>
  </p:cSld>
  <p:clrMap bg1="lt1" tx1="dk1" bg2="lt2" tx2="dk2" accent1="accent1" accent2="accent2" accent3="accent3" accent4="accent4" accent5="accent5" accent6="accent6" hlink="hlink" folHlink="folHlink"/>
  <p:sldLayoutIdLst>
    <p:sldLayoutId id="2147483671" r:id="rId1"/>
    <p:sldLayoutId id="2147483732" r:id="rId2"/>
    <p:sldLayoutId id="2147483716" r:id="rId3"/>
    <p:sldLayoutId id="2147483663" r:id="rId4"/>
    <p:sldLayoutId id="2147483758" r:id="rId5"/>
    <p:sldLayoutId id="2147483736" r:id="rId6"/>
    <p:sldLayoutId id="2147483759" r:id="rId7"/>
    <p:sldLayoutId id="2147483685" r:id="rId8"/>
    <p:sldLayoutId id="2147483757" r:id="rId9"/>
    <p:sldLayoutId id="2147483667" r:id="rId10"/>
    <p:sldLayoutId id="2147483725" r:id="rId11"/>
    <p:sldLayoutId id="2147483756" r:id="rId12"/>
    <p:sldLayoutId id="2147483678" r:id="rId13"/>
    <p:sldLayoutId id="2147483760" r:id="rId14"/>
    <p:sldLayoutId id="2147483761" r:id="rId15"/>
    <p:sldLayoutId id="2147483762" r:id="rId16"/>
    <p:sldLayoutId id="2147483763" r:id="rId17"/>
  </p:sldLayoutIdLst>
  <p:hf sldNum="0" hdr="0" dt="0"/>
  <p:txStyles>
    <p:titleStyle>
      <a:lvl1pPr algn="l" rtl="0" eaLnBrk="1" fontAlgn="base" hangingPunct="1">
        <a:lnSpc>
          <a:spcPct val="90000"/>
        </a:lnSpc>
        <a:spcBef>
          <a:spcPct val="0"/>
        </a:spcBef>
        <a:spcAft>
          <a:spcPct val="0"/>
        </a:spcAft>
        <a:defRPr sz="3200" b="0" kern="1200">
          <a:solidFill>
            <a:schemeClr val="tx1"/>
          </a:solidFill>
          <a:latin typeface="Century Gothic" panose="020B0502020202020204" pitchFamily="34" charset="0"/>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p:titleStyle>
    <p:bodyStyle>
      <a:lvl1pPr marL="287338" indent="-287338" algn="l" rtl="0" eaLnBrk="1" fontAlgn="base" hangingPunct="1">
        <a:lnSpc>
          <a:spcPct val="90000"/>
        </a:lnSpc>
        <a:spcBef>
          <a:spcPts val="1400"/>
        </a:spcBef>
        <a:spcAft>
          <a:spcPct val="0"/>
        </a:spcAft>
        <a:buClr>
          <a:schemeClr val="tx1"/>
        </a:buClr>
        <a:buSzPct val="90000"/>
        <a:buFont typeface="Century Gothic" panose="020B0502020202020204" pitchFamily="34" charset="0"/>
        <a:buChar char="•"/>
        <a:defRPr sz="2800" kern="1200">
          <a:solidFill>
            <a:schemeClr val="tx1"/>
          </a:solidFill>
          <a:latin typeface="Century Gothic" panose="020B0502020202020204" pitchFamily="34" charset="0"/>
          <a:ea typeface="+mn-ea"/>
          <a:cs typeface="+mn-cs"/>
        </a:defRPr>
      </a:lvl1pPr>
      <a:lvl2pPr marL="688975"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Century Gothic" panose="020B0502020202020204" pitchFamily="34" charset="0"/>
          <a:ea typeface="+mn-ea"/>
          <a:cs typeface="+mn-cs"/>
        </a:defRPr>
      </a:lvl2pPr>
      <a:lvl3pPr marL="1030288"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Century Gothic" panose="020B0502020202020204" pitchFamily="34" charset="0"/>
          <a:ea typeface="+mn-ea"/>
          <a:cs typeface="+mn-cs"/>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4pPr>
      <a:lvl5pPr marL="1482725" indent="-222250" algn="l" rtl="0" eaLnBrk="1" fontAlgn="base" hangingPunct="1">
        <a:lnSpc>
          <a:spcPct val="90000"/>
        </a:lnSpc>
        <a:spcBef>
          <a:spcPts val="6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28.gif"/><Relationship Id="rId1" Type="http://schemas.openxmlformats.org/officeDocument/2006/relationships/slideLayout" Target="../slideLayouts/slideLayout2.xml"/><Relationship Id="rId4" Type="http://schemas.openxmlformats.org/officeDocument/2006/relationships/image" Target="../media/image30.gif"/></Relationships>
</file>

<file path=ppt/slides/_rels/slide3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3.emf"/><Relationship Id="rId4" Type="http://schemas.openxmlformats.org/officeDocument/2006/relationships/image" Target="../media/image12.em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35.em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3.emf"/><Relationship Id="rId4" Type="http://schemas.openxmlformats.org/officeDocument/2006/relationships/image" Target="../media/image12.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30212" y="1388964"/>
            <a:ext cx="9803461" cy="535403"/>
          </a:xfrm>
        </p:spPr>
        <p:txBody>
          <a:bodyPr/>
          <a:lstStyle/>
          <a:p>
            <a:r>
              <a:rPr lang="en-US" dirty="0"/>
              <a:t>Nuclear Reactor Basics</a:t>
            </a:r>
          </a:p>
        </p:txBody>
      </p:sp>
      <p:sp>
        <p:nvSpPr>
          <p:cNvPr id="3" name="Subtitle 2"/>
          <p:cNvSpPr>
            <a:spLocks noGrp="1"/>
          </p:cNvSpPr>
          <p:nvPr>
            <p:ph type="subTitle" idx="1"/>
          </p:nvPr>
        </p:nvSpPr>
        <p:spPr>
          <a:xfrm>
            <a:off x="364384" y="3044594"/>
            <a:ext cx="6395590" cy="1639858"/>
          </a:xfrm>
        </p:spPr>
        <p:txBody>
          <a:bodyPr/>
          <a:lstStyle/>
          <a:p>
            <a:pPr>
              <a:lnSpc>
                <a:spcPct val="100000"/>
              </a:lnSpc>
              <a:spcBef>
                <a:spcPts val="0"/>
              </a:spcBef>
            </a:pPr>
            <a:endParaRPr lang="en-US" dirty="0"/>
          </a:p>
          <a:p>
            <a:pPr>
              <a:lnSpc>
                <a:spcPct val="100000"/>
              </a:lnSpc>
              <a:spcBef>
                <a:spcPts val="0"/>
              </a:spcBef>
            </a:pPr>
            <a:r>
              <a:rPr lang="en-US" dirty="0"/>
              <a:t>Benjamin Collins, Ph.D.</a:t>
            </a:r>
          </a:p>
          <a:p>
            <a:pPr>
              <a:lnSpc>
                <a:spcPct val="100000"/>
              </a:lnSpc>
              <a:spcBef>
                <a:spcPts val="0"/>
              </a:spcBef>
            </a:pPr>
            <a:r>
              <a:rPr lang="en-US" dirty="0"/>
              <a:t>Power Reactor Physics</a:t>
            </a:r>
          </a:p>
          <a:p>
            <a:pPr>
              <a:lnSpc>
                <a:spcPct val="100000"/>
              </a:lnSpc>
              <a:spcBef>
                <a:spcPts val="0"/>
              </a:spcBef>
            </a:pPr>
            <a:r>
              <a:rPr lang="en-US" dirty="0"/>
              <a:t>Nuclear Energy and Fuel Cycle Division</a:t>
            </a:r>
          </a:p>
          <a:p>
            <a:pPr>
              <a:lnSpc>
                <a:spcPct val="100000"/>
              </a:lnSpc>
              <a:spcBef>
                <a:spcPts val="0"/>
              </a:spcBef>
            </a:pPr>
            <a:r>
              <a:rPr lang="en-US" dirty="0"/>
              <a:t>Oak Ridge National Laboratory</a:t>
            </a:r>
          </a:p>
          <a:p>
            <a:pPr>
              <a:lnSpc>
                <a:spcPct val="100000"/>
              </a:lnSpc>
              <a:spcBef>
                <a:spcPts val="0"/>
              </a:spcBef>
            </a:pPr>
            <a:endParaRPr lang="en-US" dirty="0"/>
          </a:p>
          <a:p>
            <a:pPr>
              <a:lnSpc>
                <a:spcPct val="100000"/>
              </a:lnSpc>
              <a:spcBef>
                <a:spcPts val="0"/>
              </a:spcBef>
            </a:pPr>
            <a:r>
              <a:rPr lang="en-US" dirty="0"/>
              <a:t>Aug. 23, 2021</a:t>
            </a:r>
          </a:p>
          <a:p>
            <a:endParaRPr lang="en-US" dirty="0"/>
          </a:p>
        </p:txBody>
      </p:sp>
      <p:sp>
        <p:nvSpPr>
          <p:cNvPr id="4" name="TextBox 3">
            <a:extLst>
              <a:ext uri="{FF2B5EF4-FFF2-40B4-BE49-F238E27FC236}">
                <a16:creationId xmlns:a16="http://schemas.microsoft.com/office/drawing/2014/main" id="{22AEBE40-A947-E041-967B-068FBD43D203}"/>
              </a:ext>
            </a:extLst>
          </p:cNvPr>
          <p:cNvSpPr txBox="1"/>
          <p:nvPr/>
        </p:nvSpPr>
        <p:spPr>
          <a:xfrm>
            <a:off x="268357" y="6321287"/>
            <a:ext cx="2630848" cy="341632"/>
          </a:xfrm>
          <a:prstGeom prst="rect">
            <a:avLst/>
          </a:prstGeom>
          <a:noFill/>
        </p:spPr>
        <p:txBody>
          <a:bodyPr wrap="none" rtlCol="0">
            <a:spAutoFit/>
          </a:bodyPr>
          <a:lstStyle/>
          <a:p>
            <a:pPr algn="l">
              <a:lnSpc>
                <a:spcPct val="90000"/>
              </a:lnSpc>
            </a:pPr>
            <a:r>
              <a:rPr lang="en-US" dirty="0">
                <a:latin typeface="+mn-lt"/>
              </a:rPr>
              <a:t>Not for Public Release</a:t>
            </a:r>
          </a:p>
        </p:txBody>
      </p:sp>
    </p:spTree>
    <p:extLst>
      <p:ext uri="{BB962C8B-B14F-4D97-AF65-F5344CB8AC3E}">
        <p14:creationId xmlns:p14="http://schemas.microsoft.com/office/powerpoint/2010/main" val="16167664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356" y="246621"/>
            <a:ext cx="11425236" cy="590931"/>
          </a:xfrm>
          <a:solidFill>
            <a:schemeClr val="tx2"/>
          </a:solidFill>
        </p:spPr>
        <p:txBody>
          <a:bodyPr anchor="ctr"/>
          <a:lstStyle/>
          <a:p>
            <a:pPr algn="ctr"/>
            <a:r>
              <a:rPr lang="en-US" sz="3600" dirty="0"/>
              <a:t>Let’s Build a Nuclear Power Plant</a:t>
            </a:r>
          </a:p>
        </p:txBody>
      </p:sp>
      <p:pic>
        <p:nvPicPr>
          <p:cNvPr id="6" name="Picture Placeholder 6"/>
          <p:cNvPicPr>
            <a:picLocks noChangeAspect="1"/>
          </p:cNvPicPr>
          <p:nvPr/>
        </p:nvPicPr>
        <p:blipFill>
          <a:blip r:embed="rId2"/>
          <a:srcRect t="841" b="841"/>
          <a:stretch>
            <a:fillRect/>
          </a:stretch>
        </p:blipFill>
        <p:spPr>
          <a:xfrm>
            <a:off x="402606" y="1026293"/>
            <a:ext cx="10590832" cy="5398247"/>
          </a:xfrm>
          <a:prstGeom prst="rect">
            <a:avLst/>
          </a:prstGeom>
        </p:spPr>
      </p:pic>
    </p:spTree>
    <p:extLst>
      <p:ext uri="{BB962C8B-B14F-4D97-AF65-F5344CB8AC3E}">
        <p14:creationId xmlns:p14="http://schemas.microsoft.com/office/powerpoint/2010/main" val="9842722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p:cNvSpPr>
            <a:spLocks noGrp="1"/>
          </p:cNvSpPr>
          <p:nvPr>
            <p:ph type="dt" sz="half" idx="10"/>
          </p:nvPr>
        </p:nvSpPr>
        <p:spPr>
          <a:xfrm>
            <a:off x="458788" y="6356351"/>
            <a:ext cx="213360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7587B27-1224-B947-AE9F-7E143E85DE66}" type="datetime1">
              <a:rPr lang="en-US" smtClean="0"/>
              <a:pPr/>
              <a:t>9/24/21</a:t>
            </a:fld>
            <a:endParaRPr lang="en-US" dirty="0"/>
          </a:p>
        </p:txBody>
      </p:sp>
      <p:sp>
        <p:nvSpPr>
          <p:cNvPr id="9" name="Slide Number Placeholder 8"/>
          <p:cNvSpPr>
            <a:spLocks noGrp="1"/>
          </p:cNvSpPr>
          <p:nvPr>
            <p:ph type="sldNum" sz="quarter" idx="12"/>
          </p:nvPr>
        </p:nvSpPr>
        <p:spPr>
          <a:xfrm>
            <a:off x="6554788" y="6356351"/>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9AEB802-957D-3F4B-8115-BCA13BF19065}" type="slidenum">
              <a:rPr lang="en-US" smtClean="0"/>
              <a:pPr/>
              <a:t>11</a:t>
            </a:fld>
            <a:endParaRPr lang="en-US" dirty="0"/>
          </a:p>
        </p:txBody>
      </p:sp>
      <p:sp>
        <p:nvSpPr>
          <p:cNvPr id="2" name="Title 1"/>
          <p:cNvSpPr>
            <a:spLocks noGrp="1"/>
          </p:cNvSpPr>
          <p:nvPr>
            <p:ph type="title" orient="vert"/>
          </p:nvPr>
        </p:nvSpPr>
        <p:spPr/>
        <p:txBody>
          <a:bodyPr>
            <a:normAutofit/>
          </a:bodyPr>
          <a:lstStyle/>
          <a:p>
            <a:r>
              <a:rPr lang="en-US" dirty="0"/>
              <a:t>Let’s Build a Nuclear Power Plant</a:t>
            </a:r>
          </a:p>
        </p:txBody>
      </p:sp>
      <p:sp>
        <p:nvSpPr>
          <p:cNvPr id="5" name="Can 4"/>
          <p:cNvSpPr/>
          <p:nvPr/>
        </p:nvSpPr>
        <p:spPr>
          <a:xfrm>
            <a:off x="3972090" y="2677412"/>
            <a:ext cx="914400" cy="1216152"/>
          </a:xfrm>
          <a:prstGeom prst="can">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dirty="0"/>
          </a:p>
        </p:txBody>
      </p:sp>
      <p:sp>
        <p:nvSpPr>
          <p:cNvPr id="6" name="TextBox 5"/>
          <p:cNvSpPr txBox="1"/>
          <p:nvPr/>
        </p:nvSpPr>
        <p:spPr>
          <a:xfrm>
            <a:off x="5223812" y="2725187"/>
            <a:ext cx="4428189" cy="1200329"/>
          </a:xfrm>
          <a:prstGeom prst="rect">
            <a:avLst/>
          </a:prstGeom>
          <a:noFill/>
        </p:spPr>
        <p:txBody>
          <a:bodyPr wrap="square" rtlCol="0">
            <a:spAutoFit/>
          </a:bodyPr>
          <a:lstStyle/>
          <a:p>
            <a:r>
              <a:rPr lang="en-US" sz="2400" dirty="0"/>
              <a:t>First, ceramic </a:t>
            </a:r>
            <a:r>
              <a:rPr lang="en-US" sz="2400" b="1" dirty="0"/>
              <a:t>fuel pellets</a:t>
            </a:r>
            <a:r>
              <a:rPr lang="en-US" sz="2400" dirty="0"/>
              <a:t> are manufactured from </a:t>
            </a:r>
            <a:r>
              <a:rPr lang="en-US" sz="2400" b="1" dirty="0"/>
              <a:t>uranium</a:t>
            </a:r>
            <a:r>
              <a:rPr lang="en-US" sz="2400" dirty="0"/>
              <a:t> ore</a:t>
            </a:r>
          </a:p>
        </p:txBody>
      </p:sp>
    </p:spTree>
    <p:extLst>
      <p:ext uri="{BB962C8B-B14F-4D97-AF65-F5344CB8AC3E}">
        <p14:creationId xmlns:p14="http://schemas.microsoft.com/office/powerpoint/2010/main" val="1771963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mph" presetSubtype="0" fill="hold" grpId="1" nodeType="clickEffect">
                                  <p:stCondLst>
                                    <p:cond delay="0"/>
                                  </p:stCondLst>
                                  <p:childTnLst>
                                    <p:animScale>
                                      <p:cBhvr>
                                        <p:cTn id="17" dur="1000" fill="hold"/>
                                        <p:tgtEl>
                                          <p:spTgt spid="5"/>
                                        </p:tgtEl>
                                      </p:cBhvr>
                                      <p:by x="25000" y="25000"/>
                                    </p:animScale>
                                  </p:childTnLst>
                                </p:cTn>
                              </p:par>
                            </p:childTnLst>
                          </p:cTn>
                        </p:par>
                        <p:par>
                          <p:cTn id="18" fill="hold">
                            <p:stCondLst>
                              <p:cond delay="1000"/>
                            </p:stCondLst>
                            <p:childTnLst>
                              <p:par>
                                <p:cTn id="19" presetID="42" presetClass="exit" presetSubtype="0" fill="hold" grpId="2" nodeType="afterEffect">
                                  <p:stCondLst>
                                    <p:cond delay="0"/>
                                  </p:stCondLst>
                                  <p:childTnLst>
                                    <p:animEffect transition="out" filter="fade">
                                      <p:cBhvr>
                                        <p:cTn id="20" dur="1000"/>
                                        <p:tgtEl>
                                          <p:spTgt spid="5"/>
                                        </p:tgtEl>
                                      </p:cBhvr>
                                    </p:animEffect>
                                    <p:anim calcmode="lin" valueType="num">
                                      <p:cBhvr>
                                        <p:cTn id="21" dur="1000"/>
                                        <p:tgtEl>
                                          <p:spTgt spid="5"/>
                                        </p:tgtEl>
                                        <p:attrNameLst>
                                          <p:attrName>ppt_x</p:attrName>
                                        </p:attrNameLst>
                                      </p:cBhvr>
                                      <p:tavLst>
                                        <p:tav tm="0">
                                          <p:val>
                                            <p:strVal val="ppt_x"/>
                                          </p:val>
                                        </p:tav>
                                        <p:tav tm="100000">
                                          <p:val>
                                            <p:strVal val="ppt_x"/>
                                          </p:val>
                                        </p:tav>
                                      </p:tavLst>
                                    </p:anim>
                                    <p:anim calcmode="lin" valueType="num">
                                      <p:cBhvr>
                                        <p:cTn id="22" dur="1000"/>
                                        <p:tgtEl>
                                          <p:spTgt spid="5"/>
                                        </p:tgtEl>
                                        <p:attrNameLst>
                                          <p:attrName>ppt_y</p:attrName>
                                        </p:attrNameLst>
                                      </p:cBhvr>
                                      <p:tavLst>
                                        <p:tav tm="0">
                                          <p:val>
                                            <p:strVal val="ppt_y"/>
                                          </p:val>
                                        </p:tav>
                                        <p:tav tm="100000">
                                          <p:val>
                                            <p:strVal val="ppt_y+.1"/>
                                          </p:val>
                                        </p:tav>
                                      </p:tavLst>
                                    </p:anim>
                                    <p:set>
                                      <p:cBhvr>
                                        <p:cTn id="23"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5" grpId="2" animBg="1"/>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Date Placeholder 35"/>
          <p:cNvSpPr>
            <a:spLocks noGrp="1"/>
          </p:cNvSpPr>
          <p:nvPr>
            <p:ph type="dt" sz="half" idx="10"/>
          </p:nvPr>
        </p:nvSpPr>
        <p:spPr>
          <a:xfrm>
            <a:off x="458788" y="6356351"/>
            <a:ext cx="213360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7587B27-1224-B947-AE9F-7E143E85DE66}" type="datetime1">
              <a:rPr lang="en-US" smtClean="0"/>
              <a:pPr/>
              <a:t>9/24/21</a:t>
            </a:fld>
            <a:endParaRPr lang="en-US" dirty="0"/>
          </a:p>
        </p:txBody>
      </p:sp>
      <p:sp>
        <p:nvSpPr>
          <p:cNvPr id="38" name="Slide Number Placeholder 37"/>
          <p:cNvSpPr>
            <a:spLocks noGrp="1"/>
          </p:cNvSpPr>
          <p:nvPr>
            <p:ph type="sldNum" sz="quarter" idx="12"/>
          </p:nvPr>
        </p:nvSpPr>
        <p:spPr>
          <a:xfrm>
            <a:off x="6554788" y="6356351"/>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9AEB802-957D-3F4B-8115-BCA13BF19065}" type="slidenum">
              <a:rPr lang="en-US" smtClean="0"/>
              <a:pPr/>
              <a:t>12</a:t>
            </a:fld>
            <a:endParaRPr lang="en-US" dirty="0"/>
          </a:p>
        </p:txBody>
      </p:sp>
      <p:sp>
        <p:nvSpPr>
          <p:cNvPr id="2" name="Title 1"/>
          <p:cNvSpPr>
            <a:spLocks noGrp="1"/>
          </p:cNvSpPr>
          <p:nvPr>
            <p:ph type="title" orient="vert"/>
          </p:nvPr>
        </p:nvSpPr>
        <p:spPr/>
        <p:txBody>
          <a:bodyPr>
            <a:normAutofit/>
          </a:bodyPr>
          <a:lstStyle/>
          <a:p>
            <a:r>
              <a:rPr lang="en-US" dirty="0"/>
              <a:t>Let’s Build a Nuclear Power Plant</a:t>
            </a:r>
          </a:p>
        </p:txBody>
      </p:sp>
      <p:sp>
        <p:nvSpPr>
          <p:cNvPr id="5" name="Can 4"/>
          <p:cNvSpPr>
            <a:spLocks noChangeAspect="1"/>
          </p:cNvSpPr>
          <p:nvPr/>
        </p:nvSpPr>
        <p:spPr>
          <a:xfrm>
            <a:off x="4318000" y="6414262"/>
            <a:ext cx="228600" cy="304038"/>
          </a:xfrm>
          <a:prstGeom prst="can">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dirty="0"/>
          </a:p>
        </p:txBody>
      </p:sp>
      <p:sp>
        <p:nvSpPr>
          <p:cNvPr id="6" name="TextBox 5"/>
          <p:cNvSpPr txBox="1"/>
          <p:nvPr/>
        </p:nvSpPr>
        <p:spPr>
          <a:xfrm>
            <a:off x="5223811" y="2725187"/>
            <a:ext cx="3586814" cy="830997"/>
          </a:xfrm>
          <a:prstGeom prst="rect">
            <a:avLst/>
          </a:prstGeom>
          <a:noFill/>
        </p:spPr>
        <p:txBody>
          <a:bodyPr wrap="square" rtlCol="0">
            <a:spAutoFit/>
          </a:bodyPr>
          <a:lstStyle/>
          <a:p>
            <a:r>
              <a:rPr lang="en-US" sz="2400" dirty="0"/>
              <a:t>The ceramic </a:t>
            </a:r>
            <a:r>
              <a:rPr lang="en-US" sz="2400" b="1" dirty="0"/>
              <a:t>fuel pellets</a:t>
            </a:r>
            <a:r>
              <a:rPr lang="en-US" sz="2400" dirty="0"/>
              <a:t> are stacked in a column</a:t>
            </a:r>
          </a:p>
        </p:txBody>
      </p:sp>
      <p:sp>
        <p:nvSpPr>
          <p:cNvPr id="7" name="Can 6"/>
          <p:cNvSpPr>
            <a:spLocks noChangeAspect="1"/>
          </p:cNvSpPr>
          <p:nvPr/>
        </p:nvSpPr>
        <p:spPr>
          <a:xfrm>
            <a:off x="4318000" y="6119749"/>
            <a:ext cx="228600" cy="304038"/>
          </a:xfrm>
          <a:prstGeom prst="can">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dirty="0"/>
          </a:p>
        </p:txBody>
      </p:sp>
      <p:sp>
        <p:nvSpPr>
          <p:cNvPr id="8" name="Can 7"/>
          <p:cNvSpPr>
            <a:spLocks noChangeAspect="1"/>
          </p:cNvSpPr>
          <p:nvPr/>
        </p:nvSpPr>
        <p:spPr>
          <a:xfrm>
            <a:off x="4318000" y="5236210"/>
            <a:ext cx="228600" cy="304038"/>
          </a:xfrm>
          <a:prstGeom prst="can">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dirty="0"/>
          </a:p>
        </p:txBody>
      </p:sp>
      <p:sp>
        <p:nvSpPr>
          <p:cNvPr id="9" name="Can 8"/>
          <p:cNvSpPr>
            <a:spLocks noChangeAspect="1"/>
          </p:cNvSpPr>
          <p:nvPr/>
        </p:nvSpPr>
        <p:spPr>
          <a:xfrm>
            <a:off x="4318000" y="5530723"/>
            <a:ext cx="228600" cy="304038"/>
          </a:xfrm>
          <a:prstGeom prst="can">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dirty="0"/>
          </a:p>
        </p:txBody>
      </p:sp>
      <p:sp>
        <p:nvSpPr>
          <p:cNvPr id="10" name="Can 9"/>
          <p:cNvSpPr>
            <a:spLocks noChangeAspect="1"/>
          </p:cNvSpPr>
          <p:nvPr/>
        </p:nvSpPr>
        <p:spPr>
          <a:xfrm>
            <a:off x="4318000" y="5825236"/>
            <a:ext cx="228600" cy="304038"/>
          </a:xfrm>
          <a:prstGeom prst="can">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dirty="0"/>
          </a:p>
        </p:txBody>
      </p:sp>
      <p:sp>
        <p:nvSpPr>
          <p:cNvPr id="13" name="Can 12"/>
          <p:cNvSpPr>
            <a:spLocks noChangeAspect="1"/>
          </p:cNvSpPr>
          <p:nvPr/>
        </p:nvSpPr>
        <p:spPr>
          <a:xfrm>
            <a:off x="4318000" y="4941697"/>
            <a:ext cx="228600" cy="304038"/>
          </a:xfrm>
          <a:prstGeom prst="can">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dirty="0"/>
          </a:p>
        </p:txBody>
      </p:sp>
      <p:sp>
        <p:nvSpPr>
          <p:cNvPr id="20" name="Can 19"/>
          <p:cNvSpPr>
            <a:spLocks noChangeAspect="1"/>
          </p:cNvSpPr>
          <p:nvPr/>
        </p:nvSpPr>
        <p:spPr>
          <a:xfrm>
            <a:off x="4318000" y="4653534"/>
            <a:ext cx="228600" cy="304038"/>
          </a:xfrm>
          <a:prstGeom prst="can">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dirty="0"/>
          </a:p>
        </p:txBody>
      </p:sp>
      <p:sp>
        <p:nvSpPr>
          <p:cNvPr id="21" name="Can 20"/>
          <p:cNvSpPr>
            <a:spLocks noChangeAspect="1"/>
          </p:cNvSpPr>
          <p:nvPr/>
        </p:nvSpPr>
        <p:spPr>
          <a:xfrm>
            <a:off x="4318000" y="4359021"/>
            <a:ext cx="228600" cy="304038"/>
          </a:xfrm>
          <a:prstGeom prst="can">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dirty="0"/>
          </a:p>
        </p:txBody>
      </p:sp>
      <p:sp>
        <p:nvSpPr>
          <p:cNvPr id="22" name="Can 21"/>
          <p:cNvSpPr>
            <a:spLocks noChangeAspect="1"/>
          </p:cNvSpPr>
          <p:nvPr/>
        </p:nvSpPr>
        <p:spPr>
          <a:xfrm>
            <a:off x="4318000" y="3475482"/>
            <a:ext cx="228600" cy="304038"/>
          </a:xfrm>
          <a:prstGeom prst="can">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dirty="0"/>
          </a:p>
        </p:txBody>
      </p:sp>
      <p:sp>
        <p:nvSpPr>
          <p:cNvPr id="23" name="Can 22"/>
          <p:cNvSpPr>
            <a:spLocks noChangeAspect="1"/>
          </p:cNvSpPr>
          <p:nvPr/>
        </p:nvSpPr>
        <p:spPr>
          <a:xfrm>
            <a:off x="4318000" y="3769995"/>
            <a:ext cx="228600" cy="304038"/>
          </a:xfrm>
          <a:prstGeom prst="can">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dirty="0"/>
          </a:p>
        </p:txBody>
      </p:sp>
      <p:sp>
        <p:nvSpPr>
          <p:cNvPr id="24" name="Can 23"/>
          <p:cNvSpPr>
            <a:spLocks noChangeAspect="1"/>
          </p:cNvSpPr>
          <p:nvPr/>
        </p:nvSpPr>
        <p:spPr>
          <a:xfrm>
            <a:off x="4318000" y="4064508"/>
            <a:ext cx="228600" cy="304038"/>
          </a:xfrm>
          <a:prstGeom prst="can">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dirty="0"/>
          </a:p>
        </p:txBody>
      </p:sp>
      <p:sp>
        <p:nvSpPr>
          <p:cNvPr id="25" name="Can 24"/>
          <p:cNvSpPr>
            <a:spLocks noChangeAspect="1"/>
          </p:cNvSpPr>
          <p:nvPr/>
        </p:nvSpPr>
        <p:spPr>
          <a:xfrm>
            <a:off x="4318000" y="3180969"/>
            <a:ext cx="228600" cy="304038"/>
          </a:xfrm>
          <a:prstGeom prst="can">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dirty="0"/>
          </a:p>
        </p:txBody>
      </p:sp>
      <p:sp>
        <p:nvSpPr>
          <p:cNvPr id="26" name="Can 25"/>
          <p:cNvSpPr>
            <a:spLocks noChangeAspect="1"/>
          </p:cNvSpPr>
          <p:nvPr/>
        </p:nvSpPr>
        <p:spPr>
          <a:xfrm>
            <a:off x="4318000" y="2893441"/>
            <a:ext cx="228600" cy="304038"/>
          </a:xfrm>
          <a:prstGeom prst="can">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dirty="0"/>
          </a:p>
        </p:txBody>
      </p:sp>
      <p:sp>
        <p:nvSpPr>
          <p:cNvPr id="27" name="Can 26"/>
          <p:cNvSpPr>
            <a:spLocks noChangeAspect="1"/>
          </p:cNvSpPr>
          <p:nvPr/>
        </p:nvSpPr>
        <p:spPr>
          <a:xfrm>
            <a:off x="4318000" y="2598928"/>
            <a:ext cx="228600" cy="304038"/>
          </a:xfrm>
          <a:prstGeom prst="can">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dirty="0"/>
          </a:p>
        </p:txBody>
      </p:sp>
      <p:sp>
        <p:nvSpPr>
          <p:cNvPr id="28" name="Can 27"/>
          <p:cNvSpPr>
            <a:spLocks noChangeAspect="1"/>
          </p:cNvSpPr>
          <p:nvPr/>
        </p:nvSpPr>
        <p:spPr>
          <a:xfrm>
            <a:off x="4318000" y="1715389"/>
            <a:ext cx="228600" cy="304038"/>
          </a:xfrm>
          <a:prstGeom prst="can">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dirty="0"/>
          </a:p>
        </p:txBody>
      </p:sp>
      <p:sp>
        <p:nvSpPr>
          <p:cNvPr id="29" name="Can 28"/>
          <p:cNvSpPr>
            <a:spLocks noChangeAspect="1"/>
          </p:cNvSpPr>
          <p:nvPr/>
        </p:nvSpPr>
        <p:spPr>
          <a:xfrm>
            <a:off x="4318000" y="2009902"/>
            <a:ext cx="228600" cy="304038"/>
          </a:xfrm>
          <a:prstGeom prst="can">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dirty="0"/>
          </a:p>
        </p:txBody>
      </p:sp>
      <p:sp>
        <p:nvSpPr>
          <p:cNvPr id="30" name="Can 29"/>
          <p:cNvSpPr>
            <a:spLocks noChangeAspect="1"/>
          </p:cNvSpPr>
          <p:nvPr/>
        </p:nvSpPr>
        <p:spPr>
          <a:xfrm>
            <a:off x="4318000" y="2304415"/>
            <a:ext cx="228600" cy="304038"/>
          </a:xfrm>
          <a:prstGeom prst="can">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dirty="0"/>
          </a:p>
        </p:txBody>
      </p:sp>
      <p:sp>
        <p:nvSpPr>
          <p:cNvPr id="31" name="Can 30"/>
          <p:cNvSpPr>
            <a:spLocks noChangeAspect="1"/>
          </p:cNvSpPr>
          <p:nvPr/>
        </p:nvSpPr>
        <p:spPr>
          <a:xfrm>
            <a:off x="4318000" y="1420876"/>
            <a:ext cx="228600" cy="304038"/>
          </a:xfrm>
          <a:prstGeom prst="can">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dirty="0"/>
          </a:p>
        </p:txBody>
      </p:sp>
      <p:sp>
        <p:nvSpPr>
          <p:cNvPr id="4" name="Can 3"/>
          <p:cNvSpPr/>
          <p:nvPr/>
        </p:nvSpPr>
        <p:spPr>
          <a:xfrm>
            <a:off x="4254500" y="704852"/>
            <a:ext cx="367012" cy="6061075"/>
          </a:xfrm>
          <a:prstGeom prst="can">
            <a:avLst/>
          </a:prstGeom>
          <a:noFill/>
          <a:ln w="38100" cmpd="sng">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3" name="TextBox 32"/>
          <p:cNvSpPr txBox="1"/>
          <p:nvPr/>
        </p:nvSpPr>
        <p:spPr>
          <a:xfrm>
            <a:off x="5223811" y="3750183"/>
            <a:ext cx="3872564" cy="1569660"/>
          </a:xfrm>
          <a:prstGeom prst="rect">
            <a:avLst/>
          </a:prstGeom>
          <a:noFill/>
        </p:spPr>
        <p:txBody>
          <a:bodyPr wrap="square" rtlCol="0">
            <a:spAutoFit/>
          </a:bodyPr>
          <a:lstStyle/>
          <a:p>
            <a:r>
              <a:rPr lang="en-US" sz="2400" dirty="0"/>
              <a:t>And sealed inside a metallic alloy case, called the </a:t>
            </a:r>
            <a:r>
              <a:rPr lang="en-US" sz="2400" b="1" dirty="0"/>
              <a:t>cladding</a:t>
            </a:r>
            <a:r>
              <a:rPr lang="en-US" sz="2400" dirty="0"/>
              <a:t>, to form a </a:t>
            </a:r>
            <a:r>
              <a:rPr lang="en-US" sz="2400" b="1" dirty="0"/>
              <a:t>fuel rod</a:t>
            </a:r>
            <a:endParaRPr lang="en-US" sz="2400" dirty="0"/>
          </a:p>
        </p:txBody>
      </p:sp>
    </p:spTree>
    <p:extLst>
      <p:ext uri="{BB962C8B-B14F-4D97-AF65-F5344CB8AC3E}">
        <p14:creationId xmlns:p14="http://schemas.microsoft.com/office/powerpoint/2010/main" val="1689182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
                                        <p:tgtEl>
                                          <p:spTgt spid="7"/>
                                        </p:tgtEl>
                                      </p:cBhvr>
                                    </p:animEffect>
                                    <p:anim calcmode="lin" valueType="num">
                                      <p:cBhvr>
                                        <p:cTn id="14" dur="100" fill="hold"/>
                                        <p:tgtEl>
                                          <p:spTgt spid="7"/>
                                        </p:tgtEl>
                                        <p:attrNameLst>
                                          <p:attrName>ppt_x</p:attrName>
                                        </p:attrNameLst>
                                      </p:cBhvr>
                                      <p:tavLst>
                                        <p:tav tm="0">
                                          <p:val>
                                            <p:strVal val="#ppt_x"/>
                                          </p:val>
                                        </p:tav>
                                        <p:tav tm="100000">
                                          <p:val>
                                            <p:strVal val="#ppt_x"/>
                                          </p:val>
                                        </p:tav>
                                      </p:tavLst>
                                    </p:anim>
                                    <p:anim calcmode="lin" valueType="num">
                                      <p:cBhvr>
                                        <p:cTn id="15" dur="1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600"/>
                            </p:stCondLst>
                            <p:childTnLst>
                              <p:par>
                                <p:cTn id="17" presetID="47"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
                                        <p:tgtEl>
                                          <p:spTgt spid="10"/>
                                        </p:tgtEl>
                                      </p:cBhvr>
                                    </p:animEffect>
                                    <p:anim calcmode="lin" valueType="num">
                                      <p:cBhvr>
                                        <p:cTn id="20" dur="100" fill="hold"/>
                                        <p:tgtEl>
                                          <p:spTgt spid="10"/>
                                        </p:tgtEl>
                                        <p:attrNameLst>
                                          <p:attrName>ppt_x</p:attrName>
                                        </p:attrNameLst>
                                      </p:cBhvr>
                                      <p:tavLst>
                                        <p:tav tm="0">
                                          <p:val>
                                            <p:strVal val="#ppt_x"/>
                                          </p:val>
                                        </p:tav>
                                        <p:tav tm="100000">
                                          <p:val>
                                            <p:strVal val="#ppt_x"/>
                                          </p:val>
                                        </p:tav>
                                      </p:tavLst>
                                    </p:anim>
                                    <p:anim calcmode="lin" valueType="num">
                                      <p:cBhvr>
                                        <p:cTn id="21" dur="100" fill="hold"/>
                                        <p:tgtEl>
                                          <p:spTgt spid="10"/>
                                        </p:tgtEl>
                                        <p:attrNameLst>
                                          <p:attrName>ppt_y</p:attrName>
                                        </p:attrNameLst>
                                      </p:cBhvr>
                                      <p:tavLst>
                                        <p:tav tm="0">
                                          <p:val>
                                            <p:strVal val="#ppt_y-.1"/>
                                          </p:val>
                                        </p:tav>
                                        <p:tav tm="100000">
                                          <p:val>
                                            <p:strVal val="#ppt_y"/>
                                          </p:val>
                                        </p:tav>
                                      </p:tavLst>
                                    </p:anim>
                                  </p:childTnLst>
                                </p:cTn>
                              </p:par>
                            </p:childTnLst>
                          </p:cTn>
                        </p:par>
                        <p:par>
                          <p:cTn id="22" fill="hold">
                            <p:stCondLst>
                              <p:cond delay="700"/>
                            </p:stCondLst>
                            <p:childTnLst>
                              <p:par>
                                <p:cTn id="23" presetID="47" presetClass="entr" presetSubtype="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
                                        <p:tgtEl>
                                          <p:spTgt spid="9"/>
                                        </p:tgtEl>
                                      </p:cBhvr>
                                    </p:animEffect>
                                    <p:anim calcmode="lin" valueType="num">
                                      <p:cBhvr>
                                        <p:cTn id="26" dur="100" fill="hold"/>
                                        <p:tgtEl>
                                          <p:spTgt spid="9"/>
                                        </p:tgtEl>
                                        <p:attrNameLst>
                                          <p:attrName>ppt_x</p:attrName>
                                        </p:attrNameLst>
                                      </p:cBhvr>
                                      <p:tavLst>
                                        <p:tav tm="0">
                                          <p:val>
                                            <p:strVal val="#ppt_x"/>
                                          </p:val>
                                        </p:tav>
                                        <p:tav tm="100000">
                                          <p:val>
                                            <p:strVal val="#ppt_x"/>
                                          </p:val>
                                        </p:tav>
                                      </p:tavLst>
                                    </p:anim>
                                    <p:anim calcmode="lin" valueType="num">
                                      <p:cBhvr>
                                        <p:cTn id="27" dur="100" fill="hold"/>
                                        <p:tgtEl>
                                          <p:spTgt spid="9"/>
                                        </p:tgtEl>
                                        <p:attrNameLst>
                                          <p:attrName>ppt_y</p:attrName>
                                        </p:attrNameLst>
                                      </p:cBhvr>
                                      <p:tavLst>
                                        <p:tav tm="0">
                                          <p:val>
                                            <p:strVal val="#ppt_y-.1"/>
                                          </p:val>
                                        </p:tav>
                                        <p:tav tm="100000">
                                          <p:val>
                                            <p:strVal val="#ppt_y"/>
                                          </p:val>
                                        </p:tav>
                                      </p:tavLst>
                                    </p:anim>
                                  </p:childTnLst>
                                </p:cTn>
                              </p:par>
                            </p:childTnLst>
                          </p:cTn>
                        </p:par>
                        <p:par>
                          <p:cTn id="28" fill="hold">
                            <p:stCondLst>
                              <p:cond delay="800"/>
                            </p:stCondLst>
                            <p:childTnLst>
                              <p:par>
                                <p:cTn id="29" presetID="47" presetClass="entr" presetSubtype="0"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
                                        <p:tgtEl>
                                          <p:spTgt spid="8"/>
                                        </p:tgtEl>
                                      </p:cBhvr>
                                    </p:animEffect>
                                    <p:anim calcmode="lin" valueType="num">
                                      <p:cBhvr>
                                        <p:cTn id="32" dur="100" fill="hold"/>
                                        <p:tgtEl>
                                          <p:spTgt spid="8"/>
                                        </p:tgtEl>
                                        <p:attrNameLst>
                                          <p:attrName>ppt_x</p:attrName>
                                        </p:attrNameLst>
                                      </p:cBhvr>
                                      <p:tavLst>
                                        <p:tav tm="0">
                                          <p:val>
                                            <p:strVal val="#ppt_x"/>
                                          </p:val>
                                        </p:tav>
                                        <p:tav tm="100000">
                                          <p:val>
                                            <p:strVal val="#ppt_x"/>
                                          </p:val>
                                        </p:tav>
                                      </p:tavLst>
                                    </p:anim>
                                    <p:anim calcmode="lin" valueType="num">
                                      <p:cBhvr>
                                        <p:cTn id="33" dur="100" fill="hold"/>
                                        <p:tgtEl>
                                          <p:spTgt spid="8"/>
                                        </p:tgtEl>
                                        <p:attrNameLst>
                                          <p:attrName>ppt_y</p:attrName>
                                        </p:attrNameLst>
                                      </p:cBhvr>
                                      <p:tavLst>
                                        <p:tav tm="0">
                                          <p:val>
                                            <p:strVal val="#ppt_y-.1"/>
                                          </p:val>
                                        </p:tav>
                                        <p:tav tm="100000">
                                          <p:val>
                                            <p:strVal val="#ppt_y"/>
                                          </p:val>
                                        </p:tav>
                                      </p:tavLst>
                                    </p:anim>
                                  </p:childTnLst>
                                </p:cTn>
                              </p:par>
                            </p:childTnLst>
                          </p:cTn>
                        </p:par>
                        <p:par>
                          <p:cTn id="34" fill="hold">
                            <p:stCondLst>
                              <p:cond delay="900"/>
                            </p:stCondLst>
                            <p:childTnLst>
                              <p:par>
                                <p:cTn id="35" presetID="47" presetClass="entr" presetSubtype="0"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100"/>
                                        <p:tgtEl>
                                          <p:spTgt spid="13"/>
                                        </p:tgtEl>
                                      </p:cBhvr>
                                    </p:animEffect>
                                    <p:anim calcmode="lin" valueType="num">
                                      <p:cBhvr>
                                        <p:cTn id="38" dur="100" fill="hold"/>
                                        <p:tgtEl>
                                          <p:spTgt spid="13"/>
                                        </p:tgtEl>
                                        <p:attrNameLst>
                                          <p:attrName>ppt_x</p:attrName>
                                        </p:attrNameLst>
                                      </p:cBhvr>
                                      <p:tavLst>
                                        <p:tav tm="0">
                                          <p:val>
                                            <p:strVal val="#ppt_x"/>
                                          </p:val>
                                        </p:tav>
                                        <p:tav tm="100000">
                                          <p:val>
                                            <p:strVal val="#ppt_x"/>
                                          </p:val>
                                        </p:tav>
                                      </p:tavLst>
                                    </p:anim>
                                    <p:anim calcmode="lin" valueType="num">
                                      <p:cBhvr>
                                        <p:cTn id="39" dur="100" fill="hold"/>
                                        <p:tgtEl>
                                          <p:spTgt spid="13"/>
                                        </p:tgtEl>
                                        <p:attrNameLst>
                                          <p:attrName>ppt_y</p:attrName>
                                        </p:attrNameLst>
                                      </p:cBhvr>
                                      <p:tavLst>
                                        <p:tav tm="0">
                                          <p:val>
                                            <p:strVal val="#ppt_y-.1"/>
                                          </p:val>
                                        </p:tav>
                                        <p:tav tm="100000">
                                          <p:val>
                                            <p:strVal val="#ppt_y"/>
                                          </p:val>
                                        </p:tav>
                                      </p:tavLst>
                                    </p:anim>
                                  </p:childTnLst>
                                </p:cTn>
                              </p:par>
                            </p:childTnLst>
                          </p:cTn>
                        </p:par>
                        <p:par>
                          <p:cTn id="40" fill="hold">
                            <p:stCondLst>
                              <p:cond delay="1000"/>
                            </p:stCondLst>
                            <p:childTnLst>
                              <p:par>
                                <p:cTn id="41" presetID="47" presetClass="entr" presetSubtype="0" fill="hold" grpId="0"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100"/>
                                        <p:tgtEl>
                                          <p:spTgt spid="20"/>
                                        </p:tgtEl>
                                      </p:cBhvr>
                                    </p:animEffect>
                                    <p:anim calcmode="lin" valueType="num">
                                      <p:cBhvr>
                                        <p:cTn id="44" dur="100" fill="hold"/>
                                        <p:tgtEl>
                                          <p:spTgt spid="20"/>
                                        </p:tgtEl>
                                        <p:attrNameLst>
                                          <p:attrName>ppt_x</p:attrName>
                                        </p:attrNameLst>
                                      </p:cBhvr>
                                      <p:tavLst>
                                        <p:tav tm="0">
                                          <p:val>
                                            <p:strVal val="#ppt_x"/>
                                          </p:val>
                                        </p:tav>
                                        <p:tav tm="100000">
                                          <p:val>
                                            <p:strVal val="#ppt_x"/>
                                          </p:val>
                                        </p:tav>
                                      </p:tavLst>
                                    </p:anim>
                                    <p:anim calcmode="lin" valueType="num">
                                      <p:cBhvr>
                                        <p:cTn id="45" dur="100" fill="hold"/>
                                        <p:tgtEl>
                                          <p:spTgt spid="20"/>
                                        </p:tgtEl>
                                        <p:attrNameLst>
                                          <p:attrName>ppt_y</p:attrName>
                                        </p:attrNameLst>
                                      </p:cBhvr>
                                      <p:tavLst>
                                        <p:tav tm="0">
                                          <p:val>
                                            <p:strVal val="#ppt_y-.1"/>
                                          </p:val>
                                        </p:tav>
                                        <p:tav tm="100000">
                                          <p:val>
                                            <p:strVal val="#ppt_y"/>
                                          </p:val>
                                        </p:tav>
                                      </p:tavLst>
                                    </p:anim>
                                  </p:childTnLst>
                                </p:cTn>
                              </p:par>
                            </p:childTnLst>
                          </p:cTn>
                        </p:par>
                        <p:par>
                          <p:cTn id="46" fill="hold">
                            <p:stCondLst>
                              <p:cond delay="1100"/>
                            </p:stCondLst>
                            <p:childTnLst>
                              <p:par>
                                <p:cTn id="47" presetID="47" presetClass="entr" presetSubtype="0" fill="hold" grpId="0" nodeType="after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100"/>
                                        <p:tgtEl>
                                          <p:spTgt spid="21"/>
                                        </p:tgtEl>
                                      </p:cBhvr>
                                    </p:animEffect>
                                    <p:anim calcmode="lin" valueType="num">
                                      <p:cBhvr>
                                        <p:cTn id="50" dur="100" fill="hold"/>
                                        <p:tgtEl>
                                          <p:spTgt spid="21"/>
                                        </p:tgtEl>
                                        <p:attrNameLst>
                                          <p:attrName>ppt_x</p:attrName>
                                        </p:attrNameLst>
                                      </p:cBhvr>
                                      <p:tavLst>
                                        <p:tav tm="0">
                                          <p:val>
                                            <p:strVal val="#ppt_x"/>
                                          </p:val>
                                        </p:tav>
                                        <p:tav tm="100000">
                                          <p:val>
                                            <p:strVal val="#ppt_x"/>
                                          </p:val>
                                        </p:tav>
                                      </p:tavLst>
                                    </p:anim>
                                    <p:anim calcmode="lin" valueType="num">
                                      <p:cBhvr>
                                        <p:cTn id="51" dur="100" fill="hold"/>
                                        <p:tgtEl>
                                          <p:spTgt spid="21"/>
                                        </p:tgtEl>
                                        <p:attrNameLst>
                                          <p:attrName>ppt_y</p:attrName>
                                        </p:attrNameLst>
                                      </p:cBhvr>
                                      <p:tavLst>
                                        <p:tav tm="0">
                                          <p:val>
                                            <p:strVal val="#ppt_y-.1"/>
                                          </p:val>
                                        </p:tav>
                                        <p:tav tm="100000">
                                          <p:val>
                                            <p:strVal val="#ppt_y"/>
                                          </p:val>
                                        </p:tav>
                                      </p:tavLst>
                                    </p:anim>
                                  </p:childTnLst>
                                </p:cTn>
                              </p:par>
                            </p:childTnLst>
                          </p:cTn>
                        </p:par>
                        <p:par>
                          <p:cTn id="52" fill="hold">
                            <p:stCondLst>
                              <p:cond delay="1200"/>
                            </p:stCondLst>
                            <p:childTnLst>
                              <p:par>
                                <p:cTn id="53" presetID="47" presetClass="entr" presetSubtype="0" fill="hold" grpId="0" nodeType="after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100"/>
                                        <p:tgtEl>
                                          <p:spTgt spid="24"/>
                                        </p:tgtEl>
                                      </p:cBhvr>
                                    </p:animEffect>
                                    <p:anim calcmode="lin" valueType="num">
                                      <p:cBhvr>
                                        <p:cTn id="56" dur="100" fill="hold"/>
                                        <p:tgtEl>
                                          <p:spTgt spid="24"/>
                                        </p:tgtEl>
                                        <p:attrNameLst>
                                          <p:attrName>ppt_x</p:attrName>
                                        </p:attrNameLst>
                                      </p:cBhvr>
                                      <p:tavLst>
                                        <p:tav tm="0">
                                          <p:val>
                                            <p:strVal val="#ppt_x"/>
                                          </p:val>
                                        </p:tav>
                                        <p:tav tm="100000">
                                          <p:val>
                                            <p:strVal val="#ppt_x"/>
                                          </p:val>
                                        </p:tav>
                                      </p:tavLst>
                                    </p:anim>
                                    <p:anim calcmode="lin" valueType="num">
                                      <p:cBhvr>
                                        <p:cTn id="57" dur="100" fill="hold"/>
                                        <p:tgtEl>
                                          <p:spTgt spid="24"/>
                                        </p:tgtEl>
                                        <p:attrNameLst>
                                          <p:attrName>ppt_y</p:attrName>
                                        </p:attrNameLst>
                                      </p:cBhvr>
                                      <p:tavLst>
                                        <p:tav tm="0">
                                          <p:val>
                                            <p:strVal val="#ppt_y-.1"/>
                                          </p:val>
                                        </p:tav>
                                        <p:tav tm="100000">
                                          <p:val>
                                            <p:strVal val="#ppt_y"/>
                                          </p:val>
                                        </p:tav>
                                      </p:tavLst>
                                    </p:anim>
                                  </p:childTnLst>
                                </p:cTn>
                              </p:par>
                            </p:childTnLst>
                          </p:cTn>
                        </p:par>
                        <p:par>
                          <p:cTn id="58" fill="hold">
                            <p:stCondLst>
                              <p:cond delay="1300"/>
                            </p:stCondLst>
                            <p:childTnLst>
                              <p:par>
                                <p:cTn id="59" presetID="47" presetClass="entr" presetSubtype="0" fill="hold" grpId="0" nodeType="after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fade">
                                      <p:cBhvr>
                                        <p:cTn id="61" dur="100"/>
                                        <p:tgtEl>
                                          <p:spTgt spid="23"/>
                                        </p:tgtEl>
                                      </p:cBhvr>
                                    </p:animEffect>
                                    <p:anim calcmode="lin" valueType="num">
                                      <p:cBhvr>
                                        <p:cTn id="62" dur="100" fill="hold"/>
                                        <p:tgtEl>
                                          <p:spTgt spid="23"/>
                                        </p:tgtEl>
                                        <p:attrNameLst>
                                          <p:attrName>ppt_x</p:attrName>
                                        </p:attrNameLst>
                                      </p:cBhvr>
                                      <p:tavLst>
                                        <p:tav tm="0">
                                          <p:val>
                                            <p:strVal val="#ppt_x"/>
                                          </p:val>
                                        </p:tav>
                                        <p:tav tm="100000">
                                          <p:val>
                                            <p:strVal val="#ppt_x"/>
                                          </p:val>
                                        </p:tav>
                                      </p:tavLst>
                                    </p:anim>
                                    <p:anim calcmode="lin" valueType="num">
                                      <p:cBhvr>
                                        <p:cTn id="63" dur="100" fill="hold"/>
                                        <p:tgtEl>
                                          <p:spTgt spid="23"/>
                                        </p:tgtEl>
                                        <p:attrNameLst>
                                          <p:attrName>ppt_y</p:attrName>
                                        </p:attrNameLst>
                                      </p:cBhvr>
                                      <p:tavLst>
                                        <p:tav tm="0">
                                          <p:val>
                                            <p:strVal val="#ppt_y-.1"/>
                                          </p:val>
                                        </p:tav>
                                        <p:tav tm="100000">
                                          <p:val>
                                            <p:strVal val="#ppt_y"/>
                                          </p:val>
                                        </p:tav>
                                      </p:tavLst>
                                    </p:anim>
                                  </p:childTnLst>
                                </p:cTn>
                              </p:par>
                            </p:childTnLst>
                          </p:cTn>
                        </p:par>
                        <p:par>
                          <p:cTn id="64" fill="hold">
                            <p:stCondLst>
                              <p:cond delay="1800"/>
                            </p:stCondLst>
                            <p:childTnLst>
                              <p:par>
                                <p:cTn id="65" presetID="47" presetClass="entr" presetSubtype="0" fill="hold" grpId="0" nodeType="after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fade">
                                      <p:cBhvr>
                                        <p:cTn id="67" dur="100"/>
                                        <p:tgtEl>
                                          <p:spTgt spid="22"/>
                                        </p:tgtEl>
                                      </p:cBhvr>
                                    </p:animEffect>
                                    <p:anim calcmode="lin" valueType="num">
                                      <p:cBhvr>
                                        <p:cTn id="68" dur="100" fill="hold"/>
                                        <p:tgtEl>
                                          <p:spTgt spid="22"/>
                                        </p:tgtEl>
                                        <p:attrNameLst>
                                          <p:attrName>ppt_x</p:attrName>
                                        </p:attrNameLst>
                                      </p:cBhvr>
                                      <p:tavLst>
                                        <p:tav tm="0">
                                          <p:val>
                                            <p:strVal val="#ppt_x"/>
                                          </p:val>
                                        </p:tav>
                                        <p:tav tm="100000">
                                          <p:val>
                                            <p:strVal val="#ppt_x"/>
                                          </p:val>
                                        </p:tav>
                                      </p:tavLst>
                                    </p:anim>
                                    <p:anim calcmode="lin" valueType="num">
                                      <p:cBhvr>
                                        <p:cTn id="69" dur="100" fill="hold"/>
                                        <p:tgtEl>
                                          <p:spTgt spid="22"/>
                                        </p:tgtEl>
                                        <p:attrNameLst>
                                          <p:attrName>ppt_y</p:attrName>
                                        </p:attrNameLst>
                                      </p:cBhvr>
                                      <p:tavLst>
                                        <p:tav tm="0">
                                          <p:val>
                                            <p:strVal val="#ppt_y-.1"/>
                                          </p:val>
                                        </p:tav>
                                        <p:tav tm="100000">
                                          <p:val>
                                            <p:strVal val="#ppt_y"/>
                                          </p:val>
                                        </p:tav>
                                      </p:tavLst>
                                    </p:anim>
                                  </p:childTnLst>
                                </p:cTn>
                              </p:par>
                            </p:childTnLst>
                          </p:cTn>
                        </p:par>
                        <p:par>
                          <p:cTn id="70" fill="hold">
                            <p:stCondLst>
                              <p:cond delay="1900"/>
                            </p:stCondLst>
                            <p:childTnLst>
                              <p:par>
                                <p:cTn id="71" presetID="47" presetClass="entr" presetSubtype="0" fill="hold" grpId="0" nodeType="afterEffect">
                                  <p:stCondLst>
                                    <p:cond delay="0"/>
                                  </p:stCondLst>
                                  <p:childTnLst>
                                    <p:set>
                                      <p:cBhvr>
                                        <p:cTn id="72" dur="1" fill="hold">
                                          <p:stCondLst>
                                            <p:cond delay="0"/>
                                          </p:stCondLst>
                                        </p:cTn>
                                        <p:tgtEl>
                                          <p:spTgt spid="25"/>
                                        </p:tgtEl>
                                        <p:attrNameLst>
                                          <p:attrName>style.visibility</p:attrName>
                                        </p:attrNameLst>
                                      </p:cBhvr>
                                      <p:to>
                                        <p:strVal val="visible"/>
                                      </p:to>
                                    </p:set>
                                    <p:animEffect transition="in" filter="fade">
                                      <p:cBhvr>
                                        <p:cTn id="73" dur="100"/>
                                        <p:tgtEl>
                                          <p:spTgt spid="25"/>
                                        </p:tgtEl>
                                      </p:cBhvr>
                                    </p:animEffect>
                                    <p:anim calcmode="lin" valueType="num">
                                      <p:cBhvr>
                                        <p:cTn id="74" dur="100" fill="hold"/>
                                        <p:tgtEl>
                                          <p:spTgt spid="25"/>
                                        </p:tgtEl>
                                        <p:attrNameLst>
                                          <p:attrName>ppt_x</p:attrName>
                                        </p:attrNameLst>
                                      </p:cBhvr>
                                      <p:tavLst>
                                        <p:tav tm="0">
                                          <p:val>
                                            <p:strVal val="#ppt_x"/>
                                          </p:val>
                                        </p:tav>
                                        <p:tav tm="100000">
                                          <p:val>
                                            <p:strVal val="#ppt_x"/>
                                          </p:val>
                                        </p:tav>
                                      </p:tavLst>
                                    </p:anim>
                                    <p:anim calcmode="lin" valueType="num">
                                      <p:cBhvr>
                                        <p:cTn id="75" dur="100" fill="hold"/>
                                        <p:tgtEl>
                                          <p:spTgt spid="25"/>
                                        </p:tgtEl>
                                        <p:attrNameLst>
                                          <p:attrName>ppt_y</p:attrName>
                                        </p:attrNameLst>
                                      </p:cBhvr>
                                      <p:tavLst>
                                        <p:tav tm="0">
                                          <p:val>
                                            <p:strVal val="#ppt_y-.1"/>
                                          </p:val>
                                        </p:tav>
                                        <p:tav tm="100000">
                                          <p:val>
                                            <p:strVal val="#ppt_y"/>
                                          </p:val>
                                        </p:tav>
                                      </p:tavLst>
                                    </p:anim>
                                  </p:childTnLst>
                                </p:cTn>
                              </p:par>
                            </p:childTnLst>
                          </p:cTn>
                        </p:par>
                        <p:par>
                          <p:cTn id="76" fill="hold">
                            <p:stCondLst>
                              <p:cond delay="2000"/>
                            </p:stCondLst>
                            <p:childTnLst>
                              <p:par>
                                <p:cTn id="77" presetID="47" presetClass="entr" presetSubtype="0" fill="hold" grpId="0" nodeType="afterEffect">
                                  <p:stCondLst>
                                    <p:cond delay="0"/>
                                  </p:stCondLst>
                                  <p:childTnLst>
                                    <p:set>
                                      <p:cBhvr>
                                        <p:cTn id="78" dur="1" fill="hold">
                                          <p:stCondLst>
                                            <p:cond delay="0"/>
                                          </p:stCondLst>
                                        </p:cTn>
                                        <p:tgtEl>
                                          <p:spTgt spid="26"/>
                                        </p:tgtEl>
                                        <p:attrNameLst>
                                          <p:attrName>style.visibility</p:attrName>
                                        </p:attrNameLst>
                                      </p:cBhvr>
                                      <p:to>
                                        <p:strVal val="visible"/>
                                      </p:to>
                                    </p:set>
                                    <p:animEffect transition="in" filter="fade">
                                      <p:cBhvr>
                                        <p:cTn id="79" dur="100"/>
                                        <p:tgtEl>
                                          <p:spTgt spid="26"/>
                                        </p:tgtEl>
                                      </p:cBhvr>
                                    </p:animEffect>
                                    <p:anim calcmode="lin" valueType="num">
                                      <p:cBhvr>
                                        <p:cTn id="80" dur="100" fill="hold"/>
                                        <p:tgtEl>
                                          <p:spTgt spid="26"/>
                                        </p:tgtEl>
                                        <p:attrNameLst>
                                          <p:attrName>ppt_x</p:attrName>
                                        </p:attrNameLst>
                                      </p:cBhvr>
                                      <p:tavLst>
                                        <p:tav tm="0">
                                          <p:val>
                                            <p:strVal val="#ppt_x"/>
                                          </p:val>
                                        </p:tav>
                                        <p:tav tm="100000">
                                          <p:val>
                                            <p:strVal val="#ppt_x"/>
                                          </p:val>
                                        </p:tav>
                                      </p:tavLst>
                                    </p:anim>
                                    <p:anim calcmode="lin" valueType="num">
                                      <p:cBhvr>
                                        <p:cTn id="81" dur="100" fill="hold"/>
                                        <p:tgtEl>
                                          <p:spTgt spid="26"/>
                                        </p:tgtEl>
                                        <p:attrNameLst>
                                          <p:attrName>ppt_y</p:attrName>
                                        </p:attrNameLst>
                                      </p:cBhvr>
                                      <p:tavLst>
                                        <p:tav tm="0">
                                          <p:val>
                                            <p:strVal val="#ppt_y-.1"/>
                                          </p:val>
                                        </p:tav>
                                        <p:tav tm="100000">
                                          <p:val>
                                            <p:strVal val="#ppt_y"/>
                                          </p:val>
                                        </p:tav>
                                      </p:tavLst>
                                    </p:anim>
                                  </p:childTnLst>
                                </p:cTn>
                              </p:par>
                            </p:childTnLst>
                          </p:cTn>
                        </p:par>
                        <p:par>
                          <p:cTn id="82" fill="hold">
                            <p:stCondLst>
                              <p:cond delay="2100"/>
                            </p:stCondLst>
                            <p:childTnLst>
                              <p:par>
                                <p:cTn id="83" presetID="47" presetClass="entr" presetSubtype="0" fill="hold" grpId="0" nodeType="afterEffect">
                                  <p:stCondLst>
                                    <p:cond delay="0"/>
                                  </p:stCondLst>
                                  <p:childTnLst>
                                    <p:set>
                                      <p:cBhvr>
                                        <p:cTn id="84" dur="1" fill="hold">
                                          <p:stCondLst>
                                            <p:cond delay="0"/>
                                          </p:stCondLst>
                                        </p:cTn>
                                        <p:tgtEl>
                                          <p:spTgt spid="27"/>
                                        </p:tgtEl>
                                        <p:attrNameLst>
                                          <p:attrName>style.visibility</p:attrName>
                                        </p:attrNameLst>
                                      </p:cBhvr>
                                      <p:to>
                                        <p:strVal val="visible"/>
                                      </p:to>
                                    </p:set>
                                    <p:animEffect transition="in" filter="fade">
                                      <p:cBhvr>
                                        <p:cTn id="85" dur="100"/>
                                        <p:tgtEl>
                                          <p:spTgt spid="27"/>
                                        </p:tgtEl>
                                      </p:cBhvr>
                                    </p:animEffect>
                                    <p:anim calcmode="lin" valueType="num">
                                      <p:cBhvr>
                                        <p:cTn id="86" dur="100" fill="hold"/>
                                        <p:tgtEl>
                                          <p:spTgt spid="27"/>
                                        </p:tgtEl>
                                        <p:attrNameLst>
                                          <p:attrName>ppt_x</p:attrName>
                                        </p:attrNameLst>
                                      </p:cBhvr>
                                      <p:tavLst>
                                        <p:tav tm="0">
                                          <p:val>
                                            <p:strVal val="#ppt_x"/>
                                          </p:val>
                                        </p:tav>
                                        <p:tav tm="100000">
                                          <p:val>
                                            <p:strVal val="#ppt_x"/>
                                          </p:val>
                                        </p:tav>
                                      </p:tavLst>
                                    </p:anim>
                                    <p:anim calcmode="lin" valueType="num">
                                      <p:cBhvr>
                                        <p:cTn id="87" dur="100" fill="hold"/>
                                        <p:tgtEl>
                                          <p:spTgt spid="27"/>
                                        </p:tgtEl>
                                        <p:attrNameLst>
                                          <p:attrName>ppt_y</p:attrName>
                                        </p:attrNameLst>
                                      </p:cBhvr>
                                      <p:tavLst>
                                        <p:tav tm="0">
                                          <p:val>
                                            <p:strVal val="#ppt_y-.1"/>
                                          </p:val>
                                        </p:tav>
                                        <p:tav tm="100000">
                                          <p:val>
                                            <p:strVal val="#ppt_y"/>
                                          </p:val>
                                        </p:tav>
                                      </p:tavLst>
                                    </p:anim>
                                  </p:childTnLst>
                                </p:cTn>
                              </p:par>
                            </p:childTnLst>
                          </p:cTn>
                        </p:par>
                        <p:par>
                          <p:cTn id="88" fill="hold">
                            <p:stCondLst>
                              <p:cond delay="2200"/>
                            </p:stCondLst>
                            <p:childTnLst>
                              <p:par>
                                <p:cTn id="89" presetID="47" presetClass="entr" presetSubtype="0" fill="hold" grpId="0" nodeType="afterEffect">
                                  <p:stCondLst>
                                    <p:cond delay="0"/>
                                  </p:stCondLst>
                                  <p:childTnLst>
                                    <p:set>
                                      <p:cBhvr>
                                        <p:cTn id="90" dur="1" fill="hold">
                                          <p:stCondLst>
                                            <p:cond delay="0"/>
                                          </p:stCondLst>
                                        </p:cTn>
                                        <p:tgtEl>
                                          <p:spTgt spid="30"/>
                                        </p:tgtEl>
                                        <p:attrNameLst>
                                          <p:attrName>style.visibility</p:attrName>
                                        </p:attrNameLst>
                                      </p:cBhvr>
                                      <p:to>
                                        <p:strVal val="visible"/>
                                      </p:to>
                                    </p:set>
                                    <p:animEffect transition="in" filter="fade">
                                      <p:cBhvr>
                                        <p:cTn id="91" dur="100"/>
                                        <p:tgtEl>
                                          <p:spTgt spid="30"/>
                                        </p:tgtEl>
                                      </p:cBhvr>
                                    </p:animEffect>
                                    <p:anim calcmode="lin" valueType="num">
                                      <p:cBhvr>
                                        <p:cTn id="92" dur="100" fill="hold"/>
                                        <p:tgtEl>
                                          <p:spTgt spid="30"/>
                                        </p:tgtEl>
                                        <p:attrNameLst>
                                          <p:attrName>ppt_x</p:attrName>
                                        </p:attrNameLst>
                                      </p:cBhvr>
                                      <p:tavLst>
                                        <p:tav tm="0">
                                          <p:val>
                                            <p:strVal val="#ppt_x"/>
                                          </p:val>
                                        </p:tav>
                                        <p:tav tm="100000">
                                          <p:val>
                                            <p:strVal val="#ppt_x"/>
                                          </p:val>
                                        </p:tav>
                                      </p:tavLst>
                                    </p:anim>
                                    <p:anim calcmode="lin" valueType="num">
                                      <p:cBhvr>
                                        <p:cTn id="93" dur="100" fill="hold"/>
                                        <p:tgtEl>
                                          <p:spTgt spid="30"/>
                                        </p:tgtEl>
                                        <p:attrNameLst>
                                          <p:attrName>ppt_y</p:attrName>
                                        </p:attrNameLst>
                                      </p:cBhvr>
                                      <p:tavLst>
                                        <p:tav tm="0">
                                          <p:val>
                                            <p:strVal val="#ppt_y-.1"/>
                                          </p:val>
                                        </p:tav>
                                        <p:tav tm="100000">
                                          <p:val>
                                            <p:strVal val="#ppt_y"/>
                                          </p:val>
                                        </p:tav>
                                      </p:tavLst>
                                    </p:anim>
                                  </p:childTnLst>
                                </p:cTn>
                              </p:par>
                            </p:childTnLst>
                          </p:cTn>
                        </p:par>
                        <p:par>
                          <p:cTn id="94" fill="hold">
                            <p:stCondLst>
                              <p:cond delay="2300"/>
                            </p:stCondLst>
                            <p:childTnLst>
                              <p:par>
                                <p:cTn id="95" presetID="47" presetClass="entr" presetSubtype="0" fill="hold" grpId="0" nodeType="afterEffect">
                                  <p:stCondLst>
                                    <p:cond delay="0"/>
                                  </p:stCondLst>
                                  <p:childTnLst>
                                    <p:set>
                                      <p:cBhvr>
                                        <p:cTn id="96" dur="1" fill="hold">
                                          <p:stCondLst>
                                            <p:cond delay="0"/>
                                          </p:stCondLst>
                                        </p:cTn>
                                        <p:tgtEl>
                                          <p:spTgt spid="29"/>
                                        </p:tgtEl>
                                        <p:attrNameLst>
                                          <p:attrName>style.visibility</p:attrName>
                                        </p:attrNameLst>
                                      </p:cBhvr>
                                      <p:to>
                                        <p:strVal val="visible"/>
                                      </p:to>
                                    </p:set>
                                    <p:animEffect transition="in" filter="fade">
                                      <p:cBhvr>
                                        <p:cTn id="97" dur="100"/>
                                        <p:tgtEl>
                                          <p:spTgt spid="29"/>
                                        </p:tgtEl>
                                      </p:cBhvr>
                                    </p:animEffect>
                                    <p:anim calcmode="lin" valueType="num">
                                      <p:cBhvr>
                                        <p:cTn id="98" dur="100" fill="hold"/>
                                        <p:tgtEl>
                                          <p:spTgt spid="29"/>
                                        </p:tgtEl>
                                        <p:attrNameLst>
                                          <p:attrName>ppt_x</p:attrName>
                                        </p:attrNameLst>
                                      </p:cBhvr>
                                      <p:tavLst>
                                        <p:tav tm="0">
                                          <p:val>
                                            <p:strVal val="#ppt_x"/>
                                          </p:val>
                                        </p:tav>
                                        <p:tav tm="100000">
                                          <p:val>
                                            <p:strVal val="#ppt_x"/>
                                          </p:val>
                                        </p:tav>
                                      </p:tavLst>
                                    </p:anim>
                                    <p:anim calcmode="lin" valueType="num">
                                      <p:cBhvr>
                                        <p:cTn id="99" dur="100" fill="hold"/>
                                        <p:tgtEl>
                                          <p:spTgt spid="29"/>
                                        </p:tgtEl>
                                        <p:attrNameLst>
                                          <p:attrName>ppt_y</p:attrName>
                                        </p:attrNameLst>
                                      </p:cBhvr>
                                      <p:tavLst>
                                        <p:tav tm="0">
                                          <p:val>
                                            <p:strVal val="#ppt_y-.1"/>
                                          </p:val>
                                        </p:tav>
                                        <p:tav tm="100000">
                                          <p:val>
                                            <p:strVal val="#ppt_y"/>
                                          </p:val>
                                        </p:tav>
                                      </p:tavLst>
                                    </p:anim>
                                  </p:childTnLst>
                                </p:cTn>
                              </p:par>
                            </p:childTnLst>
                          </p:cTn>
                        </p:par>
                        <p:par>
                          <p:cTn id="100" fill="hold">
                            <p:stCondLst>
                              <p:cond delay="2400"/>
                            </p:stCondLst>
                            <p:childTnLst>
                              <p:par>
                                <p:cTn id="101" presetID="47" presetClass="entr" presetSubtype="0" fill="hold" grpId="0" nodeType="afterEffect">
                                  <p:stCondLst>
                                    <p:cond delay="0"/>
                                  </p:stCondLst>
                                  <p:childTnLst>
                                    <p:set>
                                      <p:cBhvr>
                                        <p:cTn id="102" dur="1" fill="hold">
                                          <p:stCondLst>
                                            <p:cond delay="0"/>
                                          </p:stCondLst>
                                        </p:cTn>
                                        <p:tgtEl>
                                          <p:spTgt spid="28"/>
                                        </p:tgtEl>
                                        <p:attrNameLst>
                                          <p:attrName>style.visibility</p:attrName>
                                        </p:attrNameLst>
                                      </p:cBhvr>
                                      <p:to>
                                        <p:strVal val="visible"/>
                                      </p:to>
                                    </p:set>
                                    <p:animEffect transition="in" filter="fade">
                                      <p:cBhvr>
                                        <p:cTn id="103" dur="100"/>
                                        <p:tgtEl>
                                          <p:spTgt spid="28"/>
                                        </p:tgtEl>
                                      </p:cBhvr>
                                    </p:animEffect>
                                    <p:anim calcmode="lin" valueType="num">
                                      <p:cBhvr>
                                        <p:cTn id="104" dur="100" fill="hold"/>
                                        <p:tgtEl>
                                          <p:spTgt spid="28"/>
                                        </p:tgtEl>
                                        <p:attrNameLst>
                                          <p:attrName>ppt_x</p:attrName>
                                        </p:attrNameLst>
                                      </p:cBhvr>
                                      <p:tavLst>
                                        <p:tav tm="0">
                                          <p:val>
                                            <p:strVal val="#ppt_x"/>
                                          </p:val>
                                        </p:tav>
                                        <p:tav tm="100000">
                                          <p:val>
                                            <p:strVal val="#ppt_x"/>
                                          </p:val>
                                        </p:tav>
                                      </p:tavLst>
                                    </p:anim>
                                    <p:anim calcmode="lin" valueType="num">
                                      <p:cBhvr>
                                        <p:cTn id="105" dur="100" fill="hold"/>
                                        <p:tgtEl>
                                          <p:spTgt spid="28"/>
                                        </p:tgtEl>
                                        <p:attrNameLst>
                                          <p:attrName>ppt_y</p:attrName>
                                        </p:attrNameLst>
                                      </p:cBhvr>
                                      <p:tavLst>
                                        <p:tav tm="0">
                                          <p:val>
                                            <p:strVal val="#ppt_y-.1"/>
                                          </p:val>
                                        </p:tav>
                                        <p:tav tm="100000">
                                          <p:val>
                                            <p:strVal val="#ppt_y"/>
                                          </p:val>
                                        </p:tav>
                                      </p:tavLst>
                                    </p:anim>
                                  </p:childTnLst>
                                </p:cTn>
                              </p:par>
                            </p:childTnLst>
                          </p:cTn>
                        </p:par>
                        <p:par>
                          <p:cTn id="106" fill="hold">
                            <p:stCondLst>
                              <p:cond delay="2500"/>
                            </p:stCondLst>
                            <p:childTnLst>
                              <p:par>
                                <p:cTn id="107" presetID="47" presetClass="entr" presetSubtype="0" fill="hold" grpId="0" nodeType="afterEffect">
                                  <p:stCondLst>
                                    <p:cond delay="0"/>
                                  </p:stCondLst>
                                  <p:childTnLst>
                                    <p:set>
                                      <p:cBhvr>
                                        <p:cTn id="108" dur="1" fill="hold">
                                          <p:stCondLst>
                                            <p:cond delay="0"/>
                                          </p:stCondLst>
                                        </p:cTn>
                                        <p:tgtEl>
                                          <p:spTgt spid="31"/>
                                        </p:tgtEl>
                                        <p:attrNameLst>
                                          <p:attrName>style.visibility</p:attrName>
                                        </p:attrNameLst>
                                      </p:cBhvr>
                                      <p:to>
                                        <p:strVal val="visible"/>
                                      </p:to>
                                    </p:set>
                                    <p:animEffect transition="in" filter="fade">
                                      <p:cBhvr>
                                        <p:cTn id="109" dur="100"/>
                                        <p:tgtEl>
                                          <p:spTgt spid="31"/>
                                        </p:tgtEl>
                                      </p:cBhvr>
                                    </p:animEffect>
                                    <p:anim calcmode="lin" valueType="num">
                                      <p:cBhvr>
                                        <p:cTn id="110" dur="100" fill="hold"/>
                                        <p:tgtEl>
                                          <p:spTgt spid="31"/>
                                        </p:tgtEl>
                                        <p:attrNameLst>
                                          <p:attrName>ppt_x</p:attrName>
                                        </p:attrNameLst>
                                      </p:cBhvr>
                                      <p:tavLst>
                                        <p:tav tm="0">
                                          <p:val>
                                            <p:strVal val="#ppt_x"/>
                                          </p:val>
                                        </p:tav>
                                        <p:tav tm="100000">
                                          <p:val>
                                            <p:strVal val="#ppt_x"/>
                                          </p:val>
                                        </p:tav>
                                      </p:tavLst>
                                    </p:anim>
                                    <p:anim calcmode="lin" valueType="num">
                                      <p:cBhvr>
                                        <p:cTn id="111" dur="100" fill="hold"/>
                                        <p:tgtEl>
                                          <p:spTgt spid="31"/>
                                        </p:tgtEl>
                                        <p:attrNameLst>
                                          <p:attrName>ppt_y</p:attrName>
                                        </p:attrNameLst>
                                      </p:cBhvr>
                                      <p:tavLst>
                                        <p:tav tm="0">
                                          <p:val>
                                            <p:strVal val="#ppt_y-.1"/>
                                          </p:val>
                                        </p:tav>
                                        <p:tav tm="100000">
                                          <p:val>
                                            <p:strVal val="#ppt_y"/>
                                          </p:val>
                                        </p:tav>
                                      </p:tavLst>
                                    </p:anim>
                                  </p:childTnLst>
                                </p:cTn>
                              </p:par>
                            </p:childTnLst>
                          </p:cTn>
                        </p:par>
                        <p:par>
                          <p:cTn id="112" fill="hold">
                            <p:stCondLst>
                              <p:cond delay="2600"/>
                            </p:stCondLst>
                            <p:childTnLst>
                              <p:par>
                                <p:cTn id="113" presetID="10" presetClass="entr" presetSubtype="0" fill="hold" grpId="0" nodeType="afterEffect">
                                  <p:stCondLst>
                                    <p:cond delay="0"/>
                                  </p:stCondLst>
                                  <p:childTnLst>
                                    <p:set>
                                      <p:cBhvr>
                                        <p:cTn id="114" dur="1" fill="hold">
                                          <p:stCondLst>
                                            <p:cond delay="0"/>
                                          </p:stCondLst>
                                        </p:cTn>
                                        <p:tgtEl>
                                          <p:spTgt spid="6"/>
                                        </p:tgtEl>
                                        <p:attrNameLst>
                                          <p:attrName>style.visibility</p:attrName>
                                        </p:attrNameLst>
                                      </p:cBhvr>
                                      <p:to>
                                        <p:strVal val="visible"/>
                                      </p:to>
                                    </p:set>
                                    <p:animEffect transition="in" filter="fade">
                                      <p:cBhvr>
                                        <p:cTn id="115" dur="1000"/>
                                        <p:tgtEl>
                                          <p:spTgt spid="6"/>
                                        </p:tgtEl>
                                      </p:cBhvr>
                                    </p:animEffect>
                                  </p:childTnLst>
                                </p:cTn>
                              </p:par>
                            </p:childTnLst>
                          </p:cTn>
                        </p:par>
                      </p:childTnLst>
                    </p:cTn>
                  </p:par>
                  <p:par>
                    <p:cTn id="116" fill="hold">
                      <p:stCondLst>
                        <p:cond delay="indefinite"/>
                      </p:stCondLst>
                      <p:childTnLst>
                        <p:par>
                          <p:cTn id="117" fill="hold">
                            <p:stCondLst>
                              <p:cond delay="0"/>
                            </p:stCondLst>
                            <p:childTnLst>
                              <p:par>
                                <p:cTn id="118" presetID="10" presetClass="entr" presetSubtype="0" fill="hold" grpId="0" nodeType="clickEffect">
                                  <p:stCondLst>
                                    <p:cond delay="0"/>
                                  </p:stCondLst>
                                  <p:childTnLst>
                                    <p:set>
                                      <p:cBhvr>
                                        <p:cTn id="119" dur="1" fill="hold">
                                          <p:stCondLst>
                                            <p:cond delay="0"/>
                                          </p:stCondLst>
                                        </p:cTn>
                                        <p:tgtEl>
                                          <p:spTgt spid="33"/>
                                        </p:tgtEl>
                                        <p:attrNameLst>
                                          <p:attrName>style.visibility</p:attrName>
                                        </p:attrNameLst>
                                      </p:cBhvr>
                                      <p:to>
                                        <p:strVal val="visible"/>
                                      </p:to>
                                    </p:set>
                                    <p:animEffect transition="in" filter="fade">
                                      <p:cBhvr>
                                        <p:cTn id="120" dur="1000"/>
                                        <p:tgtEl>
                                          <p:spTgt spid="33"/>
                                        </p:tgtEl>
                                      </p:cBhvr>
                                    </p:animEffect>
                                  </p:childTnLst>
                                </p:cTn>
                              </p:par>
                              <p:par>
                                <p:cTn id="121" presetID="42" presetClass="entr" presetSubtype="0" fill="hold" grpId="0" nodeType="withEffect">
                                  <p:stCondLst>
                                    <p:cond delay="0"/>
                                  </p:stCondLst>
                                  <p:childTnLst>
                                    <p:set>
                                      <p:cBhvr>
                                        <p:cTn id="122" dur="1" fill="hold">
                                          <p:stCondLst>
                                            <p:cond delay="0"/>
                                          </p:stCondLst>
                                        </p:cTn>
                                        <p:tgtEl>
                                          <p:spTgt spid="4"/>
                                        </p:tgtEl>
                                        <p:attrNameLst>
                                          <p:attrName>style.visibility</p:attrName>
                                        </p:attrNameLst>
                                      </p:cBhvr>
                                      <p:to>
                                        <p:strVal val="visible"/>
                                      </p:to>
                                    </p:set>
                                    <p:animEffect transition="in" filter="fade">
                                      <p:cBhvr>
                                        <p:cTn id="123" dur="500"/>
                                        <p:tgtEl>
                                          <p:spTgt spid="4"/>
                                        </p:tgtEl>
                                      </p:cBhvr>
                                    </p:animEffect>
                                    <p:anim calcmode="lin" valueType="num">
                                      <p:cBhvr>
                                        <p:cTn id="124" dur="500" fill="hold"/>
                                        <p:tgtEl>
                                          <p:spTgt spid="4"/>
                                        </p:tgtEl>
                                        <p:attrNameLst>
                                          <p:attrName>ppt_x</p:attrName>
                                        </p:attrNameLst>
                                      </p:cBhvr>
                                      <p:tavLst>
                                        <p:tav tm="0">
                                          <p:val>
                                            <p:strVal val="#ppt_x"/>
                                          </p:val>
                                        </p:tav>
                                        <p:tav tm="100000">
                                          <p:val>
                                            <p:strVal val="#ppt_x"/>
                                          </p:val>
                                        </p:tav>
                                      </p:tavLst>
                                    </p:anim>
                                    <p:anim calcmode="lin" valueType="num">
                                      <p:cBhvr>
                                        <p:cTn id="125"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animBg="1"/>
      <p:bldP spid="9" grpId="0" animBg="1"/>
      <p:bldP spid="10" grpId="0" animBg="1"/>
      <p:bldP spid="13"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4" grpId="0" animBg="1"/>
      <p:bldP spid="3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7"/>
          <p:cNvSpPr>
            <a:spLocks noGrp="1"/>
          </p:cNvSpPr>
          <p:nvPr>
            <p:ph type="dt" sz="half" idx="10"/>
          </p:nvPr>
        </p:nvSpPr>
        <p:spPr>
          <a:xfrm>
            <a:off x="458788" y="6356351"/>
            <a:ext cx="213360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7587B27-1224-B947-AE9F-7E143E85DE66}" type="datetime1">
              <a:rPr lang="en-US" smtClean="0"/>
              <a:pPr/>
              <a:t>9/24/21</a:t>
            </a:fld>
            <a:endParaRPr lang="en-US" dirty="0"/>
          </a:p>
        </p:txBody>
      </p:sp>
      <p:sp>
        <p:nvSpPr>
          <p:cNvPr id="10" name="Slide Number Placeholder 9"/>
          <p:cNvSpPr>
            <a:spLocks noGrp="1"/>
          </p:cNvSpPr>
          <p:nvPr>
            <p:ph type="sldNum" sz="quarter" idx="12"/>
          </p:nvPr>
        </p:nvSpPr>
        <p:spPr>
          <a:xfrm>
            <a:off x="6554788" y="6356351"/>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9AEB802-957D-3F4B-8115-BCA13BF19065}" type="slidenum">
              <a:rPr lang="en-US" smtClean="0"/>
              <a:pPr/>
              <a:t>13</a:t>
            </a:fld>
            <a:endParaRPr lang="en-US" dirty="0"/>
          </a:p>
        </p:txBody>
      </p:sp>
      <p:sp>
        <p:nvSpPr>
          <p:cNvPr id="2" name="Title 1"/>
          <p:cNvSpPr>
            <a:spLocks noGrp="1"/>
          </p:cNvSpPr>
          <p:nvPr>
            <p:ph type="title" orient="vert"/>
          </p:nvPr>
        </p:nvSpPr>
        <p:spPr/>
        <p:txBody>
          <a:bodyPr>
            <a:normAutofit/>
          </a:bodyPr>
          <a:lstStyle/>
          <a:p>
            <a:r>
              <a:rPr lang="en-US" dirty="0"/>
              <a:t>Let’s Build a Nuclear Power Plant</a:t>
            </a:r>
          </a:p>
        </p:txBody>
      </p:sp>
      <p:sp>
        <p:nvSpPr>
          <p:cNvPr id="6" name="TextBox 5"/>
          <p:cNvSpPr txBox="1"/>
          <p:nvPr/>
        </p:nvSpPr>
        <p:spPr>
          <a:xfrm>
            <a:off x="7128811" y="867810"/>
            <a:ext cx="2888314" cy="1569660"/>
          </a:xfrm>
          <a:prstGeom prst="rect">
            <a:avLst/>
          </a:prstGeom>
          <a:noFill/>
        </p:spPr>
        <p:txBody>
          <a:bodyPr wrap="square" rtlCol="0">
            <a:spAutoFit/>
          </a:bodyPr>
          <a:lstStyle/>
          <a:p>
            <a:r>
              <a:rPr lang="en-US" sz="2400" dirty="0"/>
              <a:t>The </a:t>
            </a:r>
            <a:r>
              <a:rPr lang="en-US" sz="2400" b="1" dirty="0"/>
              <a:t>fuel rods</a:t>
            </a:r>
            <a:r>
              <a:rPr lang="en-US" sz="2400" dirty="0"/>
              <a:t> are grouped together in a regular array or </a:t>
            </a:r>
            <a:r>
              <a:rPr lang="en-US" sz="2400" b="1" dirty="0"/>
              <a:t>fuel assembly</a:t>
            </a:r>
            <a:endParaRPr lang="en-US" sz="2400" dirty="0"/>
          </a:p>
        </p:txBody>
      </p:sp>
      <p:pic>
        <p:nvPicPr>
          <p:cNvPr id="15" name="Picture 14">
            <a:extLst>
              <a:ext uri="{FF2B5EF4-FFF2-40B4-BE49-F238E27FC236}">
                <a16:creationId xmlns:a16="http://schemas.microsoft.com/office/drawing/2014/main" id="{3702D284-71D7-4B13-9FF4-AF96E2B6A36A}"/>
              </a:ext>
            </a:extLst>
          </p:cNvPr>
          <p:cNvPicPr>
            <a:picLocks noChangeAspect="1"/>
          </p:cNvPicPr>
          <p:nvPr/>
        </p:nvPicPr>
        <p:blipFill>
          <a:blip r:embed="rId2"/>
          <a:stretch>
            <a:fillRect/>
          </a:stretch>
        </p:blipFill>
        <p:spPr>
          <a:xfrm flipH="1">
            <a:off x="4471330" y="2441614"/>
            <a:ext cx="116417" cy="3016250"/>
          </a:xfrm>
          <a:prstGeom prst="rect">
            <a:avLst/>
          </a:prstGeom>
        </p:spPr>
      </p:pic>
      <p:pic>
        <p:nvPicPr>
          <p:cNvPr id="16" name="Picture 15">
            <a:extLst>
              <a:ext uri="{FF2B5EF4-FFF2-40B4-BE49-F238E27FC236}">
                <a16:creationId xmlns:a16="http://schemas.microsoft.com/office/drawing/2014/main" id="{C1126F25-768F-4EA7-8AC5-AAF5750EC420}"/>
              </a:ext>
            </a:extLst>
          </p:cNvPr>
          <p:cNvPicPr>
            <a:picLocks noChangeAspect="1"/>
          </p:cNvPicPr>
          <p:nvPr/>
        </p:nvPicPr>
        <p:blipFill>
          <a:blip r:embed="rId2"/>
          <a:stretch>
            <a:fillRect/>
          </a:stretch>
        </p:blipFill>
        <p:spPr>
          <a:xfrm flipH="1">
            <a:off x="4363473" y="2441614"/>
            <a:ext cx="116417" cy="3016250"/>
          </a:xfrm>
          <a:prstGeom prst="rect">
            <a:avLst/>
          </a:prstGeom>
        </p:spPr>
      </p:pic>
      <p:pic>
        <p:nvPicPr>
          <p:cNvPr id="17" name="Picture 16">
            <a:extLst>
              <a:ext uri="{FF2B5EF4-FFF2-40B4-BE49-F238E27FC236}">
                <a16:creationId xmlns:a16="http://schemas.microsoft.com/office/drawing/2014/main" id="{E19A1B15-7281-488F-8FAE-486E89FBB82C}"/>
              </a:ext>
            </a:extLst>
          </p:cNvPr>
          <p:cNvPicPr>
            <a:picLocks noChangeAspect="1"/>
          </p:cNvPicPr>
          <p:nvPr/>
        </p:nvPicPr>
        <p:blipFill>
          <a:blip r:embed="rId2"/>
          <a:stretch>
            <a:fillRect/>
          </a:stretch>
        </p:blipFill>
        <p:spPr>
          <a:xfrm flipH="1">
            <a:off x="4255615" y="2441614"/>
            <a:ext cx="116417" cy="3016250"/>
          </a:xfrm>
          <a:prstGeom prst="rect">
            <a:avLst/>
          </a:prstGeom>
        </p:spPr>
      </p:pic>
      <p:pic>
        <p:nvPicPr>
          <p:cNvPr id="18" name="Picture 17">
            <a:extLst>
              <a:ext uri="{FF2B5EF4-FFF2-40B4-BE49-F238E27FC236}">
                <a16:creationId xmlns:a16="http://schemas.microsoft.com/office/drawing/2014/main" id="{16027B5B-444B-428E-8546-B8C284ACD39D}"/>
              </a:ext>
            </a:extLst>
          </p:cNvPr>
          <p:cNvPicPr>
            <a:picLocks noChangeAspect="1"/>
          </p:cNvPicPr>
          <p:nvPr/>
        </p:nvPicPr>
        <p:blipFill>
          <a:blip r:embed="rId2"/>
          <a:stretch>
            <a:fillRect/>
          </a:stretch>
        </p:blipFill>
        <p:spPr>
          <a:xfrm flipH="1">
            <a:off x="4147758" y="2441614"/>
            <a:ext cx="116417" cy="3016250"/>
          </a:xfrm>
          <a:prstGeom prst="rect">
            <a:avLst/>
          </a:prstGeom>
        </p:spPr>
      </p:pic>
      <p:sp>
        <p:nvSpPr>
          <p:cNvPr id="19" name="Rectangle 18">
            <a:extLst>
              <a:ext uri="{FF2B5EF4-FFF2-40B4-BE49-F238E27FC236}">
                <a16:creationId xmlns:a16="http://schemas.microsoft.com/office/drawing/2014/main" id="{7B14A0CB-2547-4BAC-98DB-DBFF88F8D3F0}"/>
              </a:ext>
            </a:extLst>
          </p:cNvPr>
          <p:cNvSpPr/>
          <p:nvPr/>
        </p:nvSpPr>
        <p:spPr>
          <a:xfrm flipH="1">
            <a:off x="4116942" y="2539227"/>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9D2E9864-291D-4316-AD37-3AE849A690FB}"/>
              </a:ext>
            </a:extLst>
          </p:cNvPr>
          <p:cNvSpPr/>
          <p:nvPr/>
        </p:nvSpPr>
        <p:spPr>
          <a:xfrm flipH="1">
            <a:off x="4116942" y="3224960"/>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36A2F497-58DC-49D2-92CC-66DBB00FD966}"/>
              </a:ext>
            </a:extLst>
          </p:cNvPr>
          <p:cNvSpPr/>
          <p:nvPr/>
        </p:nvSpPr>
        <p:spPr>
          <a:xfrm flipH="1">
            <a:off x="4116942" y="3910694"/>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FBB5B3CF-5CB9-45F7-9DBF-E906697FE387}"/>
              </a:ext>
            </a:extLst>
          </p:cNvPr>
          <p:cNvSpPr/>
          <p:nvPr/>
        </p:nvSpPr>
        <p:spPr>
          <a:xfrm flipH="1">
            <a:off x="4116942" y="4596427"/>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D62941AD-1D3B-42B2-AC2B-F067C97A063D}"/>
              </a:ext>
            </a:extLst>
          </p:cNvPr>
          <p:cNvSpPr/>
          <p:nvPr/>
        </p:nvSpPr>
        <p:spPr>
          <a:xfrm flipH="1">
            <a:off x="4116942" y="5282160"/>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26741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8788" y="6356351"/>
            <a:ext cx="213360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FB60B32-3072-4749-9E81-178514A4BD9F}" type="datetime1">
              <a:rPr lang="en-US" smtClean="0">
                <a:solidFill>
                  <a:prstClr val="black">
                    <a:tint val="75000"/>
                  </a:prstClr>
                </a:solidFill>
                <a:latin typeface="Calibri"/>
              </a:rPr>
              <a:pPr/>
              <a:t>9/24/21</a:t>
            </a:fld>
            <a:endParaRPr lang="en-US" dirty="0"/>
          </a:p>
        </p:txBody>
      </p:sp>
      <p:sp>
        <p:nvSpPr>
          <p:cNvPr id="9" name="Slide Number Placeholder 8"/>
          <p:cNvSpPr>
            <a:spLocks noGrp="1"/>
          </p:cNvSpPr>
          <p:nvPr>
            <p:ph type="sldNum" sz="quarter" idx="12"/>
          </p:nvPr>
        </p:nvSpPr>
        <p:spPr>
          <a:xfrm>
            <a:off x="6554788" y="6356351"/>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9AEB802-957D-3F4B-8115-BCA13BF19065}" type="slidenum">
              <a:rPr lang="en-US" smtClean="0">
                <a:solidFill>
                  <a:prstClr val="black">
                    <a:tint val="75000"/>
                  </a:prstClr>
                </a:solidFill>
                <a:latin typeface="Calibri"/>
              </a:rPr>
              <a:pPr/>
              <a:t>14</a:t>
            </a:fld>
            <a:endParaRPr lang="en-US" dirty="0"/>
          </a:p>
        </p:txBody>
      </p:sp>
      <p:sp>
        <p:nvSpPr>
          <p:cNvPr id="2" name="Title 1"/>
          <p:cNvSpPr>
            <a:spLocks noGrp="1"/>
          </p:cNvSpPr>
          <p:nvPr>
            <p:ph type="title" orient="vert"/>
          </p:nvPr>
        </p:nvSpPr>
        <p:spPr/>
        <p:txBody>
          <a:bodyPr>
            <a:normAutofit/>
          </a:bodyPr>
          <a:lstStyle/>
          <a:p>
            <a:r>
              <a:rPr lang="en-US" dirty="0"/>
              <a:t>Let’s Build a Nuclear Power Plant</a:t>
            </a:r>
          </a:p>
        </p:txBody>
      </p:sp>
      <p:sp>
        <p:nvSpPr>
          <p:cNvPr id="6" name="TextBox 5"/>
          <p:cNvSpPr txBox="1"/>
          <p:nvPr/>
        </p:nvSpPr>
        <p:spPr>
          <a:xfrm>
            <a:off x="7128811" y="867810"/>
            <a:ext cx="2888314" cy="1569660"/>
          </a:xfrm>
          <a:prstGeom prst="rect">
            <a:avLst/>
          </a:prstGeom>
          <a:noFill/>
        </p:spPr>
        <p:txBody>
          <a:bodyPr wrap="square" rtlCol="0">
            <a:spAutoFit/>
          </a:bodyPr>
          <a:lstStyle/>
          <a:p>
            <a:r>
              <a:rPr lang="en-US" sz="2400" dirty="0"/>
              <a:t>The </a:t>
            </a:r>
            <a:r>
              <a:rPr lang="en-US" sz="2400" b="1" dirty="0"/>
              <a:t>fuel rods</a:t>
            </a:r>
            <a:r>
              <a:rPr lang="en-US" sz="2400" dirty="0"/>
              <a:t> are grouped together in a regular array or </a:t>
            </a:r>
            <a:r>
              <a:rPr lang="en-US" sz="2400" b="1" dirty="0"/>
              <a:t>fuel assembly</a:t>
            </a:r>
            <a:endParaRPr lang="en-US" sz="2400" dirty="0"/>
          </a:p>
        </p:txBody>
      </p:sp>
      <p:sp>
        <p:nvSpPr>
          <p:cNvPr id="71" name="TextBox 70"/>
          <p:cNvSpPr txBox="1"/>
          <p:nvPr/>
        </p:nvSpPr>
        <p:spPr>
          <a:xfrm>
            <a:off x="7128811" y="2628445"/>
            <a:ext cx="2888314" cy="1938992"/>
          </a:xfrm>
          <a:prstGeom prst="rect">
            <a:avLst/>
          </a:prstGeom>
          <a:noFill/>
        </p:spPr>
        <p:txBody>
          <a:bodyPr wrap="square" rtlCol="0">
            <a:spAutoFit/>
          </a:bodyPr>
          <a:lstStyle/>
          <a:p>
            <a:r>
              <a:rPr lang="en-US" sz="2400" dirty="0"/>
              <a:t>The </a:t>
            </a:r>
            <a:r>
              <a:rPr lang="en-US" sz="2400" b="1" dirty="0"/>
              <a:t>fuel assemblies</a:t>
            </a:r>
            <a:r>
              <a:rPr lang="en-US" sz="2400" dirty="0"/>
              <a:t> are arranged in a larger regular array or reactor </a:t>
            </a:r>
            <a:r>
              <a:rPr lang="en-US" sz="2400" b="1" dirty="0"/>
              <a:t>core</a:t>
            </a:r>
            <a:endParaRPr lang="en-US" sz="2400" dirty="0"/>
          </a:p>
        </p:txBody>
      </p:sp>
      <p:pic>
        <p:nvPicPr>
          <p:cNvPr id="113" name="Picture 112">
            <a:extLst>
              <a:ext uri="{FF2B5EF4-FFF2-40B4-BE49-F238E27FC236}">
                <a16:creationId xmlns:a16="http://schemas.microsoft.com/office/drawing/2014/main" id="{0BDC423C-A4E4-4E85-ABB9-CFD203E804BC}"/>
              </a:ext>
            </a:extLst>
          </p:cNvPr>
          <p:cNvPicPr>
            <a:picLocks noChangeAspect="1"/>
          </p:cNvPicPr>
          <p:nvPr/>
        </p:nvPicPr>
        <p:blipFill>
          <a:blip r:embed="rId2"/>
          <a:stretch>
            <a:fillRect/>
          </a:stretch>
        </p:blipFill>
        <p:spPr>
          <a:xfrm flipH="1">
            <a:off x="4471330" y="2441614"/>
            <a:ext cx="116417" cy="3016250"/>
          </a:xfrm>
          <a:prstGeom prst="rect">
            <a:avLst/>
          </a:prstGeom>
        </p:spPr>
      </p:pic>
      <p:pic>
        <p:nvPicPr>
          <p:cNvPr id="114" name="Picture 113">
            <a:extLst>
              <a:ext uri="{FF2B5EF4-FFF2-40B4-BE49-F238E27FC236}">
                <a16:creationId xmlns:a16="http://schemas.microsoft.com/office/drawing/2014/main" id="{522E6773-8A4A-40A8-BD3B-2FD8418319D9}"/>
              </a:ext>
            </a:extLst>
          </p:cNvPr>
          <p:cNvPicPr>
            <a:picLocks noChangeAspect="1"/>
          </p:cNvPicPr>
          <p:nvPr/>
        </p:nvPicPr>
        <p:blipFill>
          <a:blip r:embed="rId2"/>
          <a:stretch>
            <a:fillRect/>
          </a:stretch>
        </p:blipFill>
        <p:spPr>
          <a:xfrm flipH="1">
            <a:off x="4363473" y="2441614"/>
            <a:ext cx="116417" cy="3016250"/>
          </a:xfrm>
          <a:prstGeom prst="rect">
            <a:avLst/>
          </a:prstGeom>
        </p:spPr>
      </p:pic>
      <p:pic>
        <p:nvPicPr>
          <p:cNvPr id="115" name="Picture 114">
            <a:extLst>
              <a:ext uri="{FF2B5EF4-FFF2-40B4-BE49-F238E27FC236}">
                <a16:creationId xmlns:a16="http://schemas.microsoft.com/office/drawing/2014/main" id="{37C65CAA-B8E1-465F-A126-35274133BD94}"/>
              </a:ext>
            </a:extLst>
          </p:cNvPr>
          <p:cNvPicPr>
            <a:picLocks noChangeAspect="1"/>
          </p:cNvPicPr>
          <p:nvPr/>
        </p:nvPicPr>
        <p:blipFill>
          <a:blip r:embed="rId2"/>
          <a:stretch>
            <a:fillRect/>
          </a:stretch>
        </p:blipFill>
        <p:spPr>
          <a:xfrm flipH="1">
            <a:off x="4255615" y="2441614"/>
            <a:ext cx="116417" cy="3016250"/>
          </a:xfrm>
          <a:prstGeom prst="rect">
            <a:avLst/>
          </a:prstGeom>
        </p:spPr>
      </p:pic>
      <p:pic>
        <p:nvPicPr>
          <p:cNvPr id="116" name="Picture 115">
            <a:extLst>
              <a:ext uri="{FF2B5EF4-FFF2-40B4-BE49-F238E27FC236}">
                <a16:creationId xmlns:a16="http://schemas.microsoft.com/office/drawing/2014/main" id="{AD5BEB75-823A-4C1A-865D-CF1BAA864751}"/>
              </a:ext>
            </a:extLst>
          </p:cNvPr>
          <p:cNvPicPr>
            <a:picLocks noChangeAspect="1"/>
          </p:cNvPicPr>
          <p:nvPr/>
        </p:nvPicPr>
        <p:blipFill>
          <a:blip r:embed="rId2"/>
          <a:stretch>
            <a:fillRect/>
          </a:stretch>
        </p:blipFill>
        <p:spPr>
          <a:xfrm flipH="1">
            <a:off x="4147758" y="2441614"/>
            <a:ext cx="116417" cy="3016250"/>
          </a:xfrm>
          <a:prstGeom prst="rect">
            <a:avLst/>
          </a:prstGeom>
        </p:spPr>
      </p:pic>
      <p:sp>
        <p:nvSpPr>
          <p:cNvPr id="117" name="Rectangle 116">
            <a:extLst>
              <a:ext uri="{FF2B5EF4-FFF2-40B4-BE49-F238E27FC236}">
                <a16:creationId xmlns:a16="http://schemas.microsoft.com/office/drawing/2014/main" id="{1D3134DA-8941-478C-B0A5-D609907C321F}"/>
              </a:ext>
            </a:extLst>
          </p:cNvPr>
          <p:cNvSpPr/>
          <p:nvPr/>
        </p:nvSpPr>
        <p:spPr>
          <a:xfrm flipH="1">
            <a:off x="4116942" y="2539227"/>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118" name="Rectangle 117">
            <a:extLst>
              <a:ext uri="{FF2B5EF4-FFF2-40B4-BE49-F238E27FC236}">
                <a16:creationId xmlns:a16="http://schemas.microsoft.com/office/drawing/2014/main" id="{A20B670A-6875-421D-8C23-34CBE861B4C4}"/>
              </a:ext>
            </a:extLst>
          </p:cNvPr>
          <p:cNvSpPr/>
          <p:nvPr/>
        </p:nvSpPr>
        <p:spPr>
          <a:xfrm flipH="1">
            <a:off x="4116942" y="3224960"/>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119" name="Rectangle 118">
            <a:extLst>
              <a:ext uri="{FF2B5EF4-FFF2-40B4-BE49-F238E27FC236}">
                <a16:creationId xmlns:a16="http://schemas.microsoft.com/office/drawing/2014/main" id="{563B9C35-03FF-4ECF-AED7-7F03CDBC6836}"/>
              </a:ext>
            </a:extLst>
          </p:cNvPr>
          <p:cNvSpPr/>
          <p:nvPr/>
        </p:nvSpPr>
        <p:spPr>
          <a:xfrm flipH="1">
            <a:off x="4116942" y="3910694"/>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120" name="Rectangle 119">
            <a:extLst>
              <a:ext uri="{FF2B5EF4-FFF2-40B4-BE49-F238E27FC236}">
                <a16:creationId xmlns:a16="http://schemas.microsoft.com/office/drawing/2014/main" id="{0E65C56F-2F7E-40A2-898F-1CFDE0028564}"/>
              </a:ext>
            </a:extLst>
          </p:cNvPr>
          <p:cNvSpPr/>
          <p:nvPr/>
        </p:nvSpPr>
        <p:spPr>
          <a:xfrm flipH="1">
            <a:off x="4116942" y="4596427"/>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121" name="Rectangle 120">
            <a:extLst>
              <a:ext uri="{FF2B5EF4-FFF2-40B4-BE49-F238E27FC236}">
                <a16:creationId xmlns:a16="http://schemas.microsoft.com/office/drawing/2014/main" id="{2035F0FC-227D-458D-946C-8E5049B66EF5}"/>
              </a:ext>
            </a:extLst>
          </p:cNvPr>
          <p:cNvSpPr/>
          <p:nvPr/>
        </p:nvSpPr>
        <p:spPr>
          <a:xfrm flipH="1">
            <a:off x="4116942" y="5282160"/>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grpSp>
        <p:nvGrpSpPr>
          <p:cNvPr id="122" name="Group 121">
            <a:extLst>
              <a:ext uri="{FF2B5EF4-FFF2-40B4-BE49-F238E27FC236}">
                <a16:creationId xmlns:a16="http://schemas.microsoft.com/office/drawing/2014/main" id="{20E54261-4B19-4A6C-945D-3696E0E7BADF}"/>
              </a:ext>
            </a:extLst>
          </p:cNvPr>
          <p:cNvGrpSpPr/>
          <p:nvPr/>
        </p:nvGrpSpPr>
        <p:grpSpPr>
          <a:xfrm flipH="1">
            <a:off x="4651278" y="2441614"/>
            <a:ext cx="493061" cy="3016250"/>
            <a:chOff x="4353861" y="2698750"/>
            <a:chExt cx="914400" cy="3924300"/>
          </a:xfrm>
        </p:grpSpPr>
        <p:pic>
          <p:nvPicPr>
            <p:cNvPr id="143" name="Picture 142">
              <a:extLst>
                <a:ext uri="{FF2B5EF4-FFF2-40B4-BE49-F238E27FC236}">
                  <a16:creationId xmlns:a16="http://schemas.microsoft.com/office/drawing/2014/main" id="{402FE5F9-3F76-4902-AD3F-A8D130A3913A}"/>
                </a:ext>
              </a:extLst>
            </p:cNvPr>
            <p:cNvPicPr>
              <a:picLocks noChangeAspect="1"/>
            </p:cNvPicPr>
            <p:nvPr/>
          </p:nvPicPr>
          <p:blipFill>
            <a:blip r:embed="rId2"/>
            <a:stretch>
              <a:fillRect/>
            </a:stretch>
          </p:blipFill>
          <p:spPr>
            <a:xfrm>
              <a:off x="4395136" y="2698750"/>
              <a:ext cx="215900" cy="3924300"/>
            </a:xfrm>
            <a:prstGeom prst="rect">
              <a:avLst/>
            </a:prstGeom>
          </p:spPr>
        </p:pic>
        <p:pic>
          <p:nvPicPr>
            <p:cNvPr id="144" name="Picture 143">
              <a:extLst>
                <a:ext uri="{FF2B5EF4-FFF2-40B4-BE49-F238E27FC236}">
                  <a16:creationId xmlns:a16="http://schemas.microsoft.com/office/drawing/2014/main" id="{311F0312-5AC4-45E1-8CEF-4EB7DD343338}"/>
                </a:ext>
              </a:extLst>
            </p:cNvPr>
            <p:cNvPicPr>
              <a:picLocks noChangeAspect="1"/>
            </p:cNvPicPr>
            <p:nvPr/>
          </p:nvPicPr>
          <p:blipFill>
            <a:blip r:embed="rId2"/>
            <a:stretch>
              <a:fillRect/>
            </a:stretch>
          </p:blipFill>
          <p:spPr>
            <a:xfrm>
              <a:off x="4595161" y="2698750"/>
              <a:ext cx="215900" cy="3924300"/>
            </a:xfrm>
            <a:prstGeom prst="rect">
              <a:avLst/>
            </a:prstGeom>
          </p:spPr>
        </p:pic>
        <p:pic>
          <p:nvPicPr>
            <p:cNvPr id="145" name="Picture 144">
              <a:extLst>
                <a:ext uri="{FF2B5EF4-FFF2-40B4-BE49-F238E27FC236}">
                  <a16:creationId xmlns:a16="http://schemas.microsoft.com/office/drawing/2014/main" id="{EEA21096-8E7C-432F-A826-564FC0916A68}"/>
                </a:ext>
              </a:extLst>
            </p:cNvPr>
            <p:cNvPicPr>
              <a:picLocks noChangeAspect="1"/>
            </p:cNvPicPr>
            <p:nvPr/>
          </p:nvPicPr>
          <p:blipFill>
            <a:blip r:embed="rId2"/>
            <a:stretch>
              <a:fillRect/>
            </a:stretch>
          </p:blipFill>
          <p:spPr>
            <a:xfrm>
              <a:off x="4795186" y="2698750"/>
              <a:ext cx="215900" cy="3924300"/>
            </a:xfrm>
            <a:prstGeom prst="rect">
              <a:avLst/>
            </a:prstGeom>
          </p:spPr>
        </p:pic>
        <p:pic>
          <p:nvPicPr>
            <p:cNvPr id="146" name="Picture 145">
              <a:extLst>
                <a:ext uri="{FF2B5EF4-FFF2-40B4-BE49-F238E27FC236}">
                  <a16:creationId xmlns:a16="http://schemas.microsoft.com/office/drawing/2014/main" id="{7B8C684C-8BC4-4538-8EED-B2A474AE99C9}"/>
                </a:ext>
              </a:extLst>
            </p:cNvPr>
            <p:cNvPicPr>
              <a:picLocks noChangeAspect="1"/>
            </p:cNvPicPr>
            <p:nvPr/>
          </p:nvPicPr>
          <p:blipFill>
            <a:blip r:embed="rId2"/>
            <a:stretch>
              <a:fillRect/>
            </a:stretch>
          </p:blipFill>
          <p:spPr>
            <a:xfrm>
              <a:off x="4995211" y="2698750"/>
              <a:ext cx="215900" cy="3924300"/>
            </a:xfrm>
            <a:prstGeom prst="rect">
              <a:avLst/>
            </a:prstGeom>
          </p:spPr>
        </p:pic>
        <p:sp>
          <p:nvSpPr>
            <p:cNvPr id="147" name="Rectangle 146">
              <a:extLst>
                <a:ext uri="{FF2B5EF4-FFF2-40B4-BE49-F238E27FC236}">
                  <a16:creationId xmlns:a16="http://schemas.microsoft.com/office/drawing/2014/main" id="{C52FE00F-4A31-4704-B360-0C583FEDDF72}"/>
                </a:ext>
              </a:extLst>
            </p:cNvPr>
            <p:cNvSpPr/>
            <p:nvPr/>
          </p:nvSpPr>
          <p:spPr>
            <a:xfrm>
              <a:off x="4353861" y="28257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148" name="Rectangle 147">
              <a:extLst>
                <a:ext uri="{FF2B5EF4-FFF2-40B4-BE49-F238E27FC236}">
                  <a16:creationId xmlns:a16="http://schemas.microsoft.com/office/drawing/2014/main" id="{C1356BB7-6F0D-4A3F-9950-EE1581396E49}"/>
                </a:ext>
              </a:extLst>
            </p:cNvPr>
            <p:cNvSpPr/>
            <p:nvPr/>
          </p:nvSpPr>
          <p:spPr>
            <a:xfrm>
              <a:off x="4353861" y="371792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149" name="Rectangle 148">
              <a:extLst>
                <a:ext uri="{FF2B5EF4-FFF2-40B4-BE49-F238E27FC236}">
                  <a16:creationId xmlns:a16="http://schemas.microsoft.com/office/drawing/2014/main" id="{3CEE9F87-FB82-4B61-A8B8-B2D270C5E1E0}"/>
                </a:ext>
              </a:extLst>
            </p:cNvPr>
            <p:cNvSpPr/>
            <p:nvPr/>
          </p:nvSpPr>
          <p:spPr>
            <a:xfrm>
              <a:off x="4353861" y="461010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150" name="Rectangle 149">
              <a:extLst>
                <a:ext uri="{FF2B5EF4-FFF2-40B4-BE49-F238E27FC236}">
                  <a16:creationId xmlns:a16="http://schemas.microsoft.com/office/drawing/2014/main" id="{4213EF18-1D4C-4AEE-BAB3-A6960C0FA1EA}"/>
                </a:ext>
              </a:extLst>
            </p:cNvPr>
            <p:cNvSpPr/>
            <p:nvPr/>
          </p:nvSpPr>
          <p:spPr>
            <a:xfrm>
              <a:off x="4353861" y="550227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151" name="Rectangle 150">
              <a:extLst>
                <a:ext uri="{FF2B5EF4-FFF2-40B4-BE49-F238E27FC236}">
                  <a16:creationId xmlns:a16="http://schemas.microsoft.com/office/drawing/2014/main" id="{93F844A2-5C27-4FEC-B974-627382CF99C6}"/>
                </a:ext>
              </a:extLst>
            </p:cNvPr>
            <p:cNvSpPr/>
            <p:nvPr/>
          </p:nvSpPr>
          <p:spPr>
            <a:xfrm>
              <a:off x="4353861" y="63944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grpSp>
      <p:grpSp>
        <p:nvGrpSpPr>
          <p:cNvPr id="123" name="Group 122">
            <a:extLst>
              <a:ext uri="{FF2B5EF4-FFF2-40B4-BE49-F238E27FC236}">
                <a16:creationId xmlns:a16="http://schemas.microsoft.com/office/drawing/2014/main" id="{C97D7CEA-2028-4EF3-86E1-B34854B923D8}"/>
              </a:ext>
            </a:extLst>
          </p:cNvPr>
          <p:cNvGrpSpPr/>
          <p:nvPr/>
        </p:nvGrpSpPr>
        <p:grpSpPr>
          <a:xfrm flipH="1">
            <a:off x="5188789" y="2441614"/>
            <a:ext cx="493061" cy="3016250"/>
            <a:chOff x="4353861" y="2698750"/>
            <a:chExt cx="914400" cy="3924300"/>
          </a:xfrm>
        </p:grpSpPr>
        <p:pic>
          <p:nvPicPr>
            <p:cNvPr id="134" name="Picture 133">
              <a:extLst>
                <a:ext uri="{FF2B5EF4-FFF2-40B4-BE49-F238E27FC236}">
                  <a16:creationId xmlns:a16="http://schemas.microsoft.com/office/drawing/2014/main" id="{AFBE8E03-7802-40CA-8B3F-0BDA31ECFC8E}"/>
                </a:ext>
              </a:extLst>
            </p:cNvPr>
            <p:cNvPicPr>
              <a:picLocks noChangeAspect="1"/>
            </p:cNvPicPr>
            <p:nvPr/>
          </p:nvPicPr>
          <p:blipFill>
            <a:blip r:embed="rId2"/>
            <a:stretch>
              <a:fillRect/>
            </a:stretch>
          </p:blipFill>
          <p:spPr>
            <a:xfrm>
              <a:off x="4395136" y="2698750"/>
              <a:ext cx="215900" cy="3924300"/>
            </a:xfrm>
            <a:prstGeom prst="rect">
              <a:avLst/>
            </a:prstGeom>
          </p:spPr>
        </p:pic>
        <p:pic>
          <p:nvPicPr>
            <p:cNvPr id="135" name="Picture 134">
              <a:extLst>
                <a:ext uri="{FF2B5EF4-FFF2-40B4-BE49-F238E27FC236}">
                  <a16:creationId xmlns:a16="http://schemas.microsoft.com/office/drawing/2014/main" id="{1D6B77D5-46C0-4685-AB47-F76DBAE791B5}"/>
                </a:ext>
              </a:extLst>
            </p:cNvPr>
            <p:cNvPicPr>
              <a:picLocks noChangeAspect="1"/>
            </p:cNvPicPr>
            <p:nvPr/>
          </p:nvPicPr>
          <p:blipFill>
            <a:blip r:embed="rId2"/>
            <a:stretch>
              <a:fillRect/>
            </a:stretch>
          </p:blipFill>
          <p:spPr>
            <a:xfrm>
              <a:off x="4595161" y="2698750"/>
              <a:ext cx="215900" cy="3924300"/>
            </a:xfrm>
            <a:prstGeom prst="rect">
              <a:avLst/>
            </a:prstGeom>
          </p:spPr>
        </p:pic>
        <p:pic>
          <p:nvPicPr>
            <p:cNvPr id="136" name="Picture 135">
              <a:extLst>
                <a:ext uri="{FF2B5EF4-FFF2-40B4-BE49-F238E27FC236}">
                  <a16:creationId xmlns:a16="http://schemas.microsoft.com/office/drawing/2014/main" id="{C23F9B34-EA1C-4058-876D-FDC56BDE948A}"/>
                </a:ext>
              </a:extLst>
            </p:cNvPr>
            <p:cNvPicPr>
              <a:picLocks noChangeAspect="1"/>
            </p:cNvPicPr>
            <p:nvPr/>
          </p:nvPicPr>
          <p:blipFill>
            <a:blip r:embed="rId2"/>
            <a:stretch>
              <a:fillRect/>
            </a:stretch>
          </p:blipFill>
          <p:spPr>
            <a:xfrm>
              <a:off x="4795186" y="2698750"/>
              <a:ext cx="215900" cy="3924300"/>
            </a:xfrm>
            <a:prstGeom prst="rect">
              <a:avLst/>
            </a:prstGeom>
          </p:spPr>
        </p:pic>
        <p:pic>
          <p:nvPicPr>
            <p:cNvPr id="137" name="Picture 136">
              <a:extLst>
                <a:ext uri="{FF2B5EF4-FFF2-40B4-BE49-F238E27FC236}">
                  <a16:creationId xmlns:a16="http://schemas.microsoft.com/office/drawing/2014/main" id="{4C6D5DC2-9C21-4380-893A-DA3E93C41643}"/>
                </a:ext>
              </a:extLst>
            </p:cNvPr>
            <p:cNvPicPr>
              <a:picLocks noChangeAspect="1"/>
            </p:cNvPicPr>
            <p:nvPr/>
          </p:nvPicPr>
          <p:blipFill>
            <a:blip r:embed="rId2"/>
            <a:stretch>
              <a:fillRect/>
            </a:stretch>
          </p:blipFill>
          <p:spPr>
            <a:xfrm>
              <a:off x="4995211" y="2698750"/>
              <a:ext cx="215900" cy="3924300"/>
            </a:xfrm>
            <a:prstGeom prst="rect">
              <a:avLst/>
            </a:prstGeom>
          </p:spPr>
        </p:pic>
        <p:sp>
          <p:nvSpPr>
            <p:cNvPr id="138" name="Rectangle 137">
              <a:extLst>
                <a:ext uri="{FF2B5EF4-FFF2-40B4-BE49-F238E27FC236}">
                  <a16:creationId xmlns:a16="http://schemas.microsoft.com/office/drawing/2014/main" id="{1B60B63C-7AC6-4DD7-BBEE-EE5EA0053B11}"/>
                </a:ext>
              </a:extLst>
            </p:cNvPr>
            <p:cNvSpPr/>
            <p:nvPr/>
          </p:nvSpPr>
          <p:spPr>
            <a:xfrm>
              <a:off x="4353861" y="28257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139" name="Rectangle 138">
              <a:extLst>
                <a:ext uri="{FF2B5EF4-FFF2-40B4-BE49-F238E27FC236}">
                  <a16:creationId xmlns:a16="http://schemas.microsoft.com/office/drawing/2014/main" id="{C1715A65-491E-432F-80AF-C611E7B86E40}"/>
                </a:ext>
              </a:extLst>
            </p:cNvPr>
            <p:cNvSpPr/>
            <p:nvPr/>
          </p:nvSpPr>
          <p:spPr>
            <a:xfrm>
              <a:off x="4353861" y="371792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140" name="Rectangle 139">
              <a:extLst>
                <a:ext uri="{FF2B5EF4-FFF2-40B4-BE49-F238E27FC236}">
                  <a16:creationId xmlns:a16="http://schemas.microsoft.com/office/drawing/2014/main" id="{C7AEC58C-351D-46CC-A7BD-17DC9C9A7378}"/>
                </a:ext>
              </a:extLst>
            </p:cNvPr>
            <p:cNvSpPr/>
            <p:nvPr/>
          </p:nvSpPr>
          <p:spPr>
            <a:xfrm>
              <a:off x="4353861" y="461010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141" name="Rectangle 140">
              <a:extLst>
                <a:ext uri="{FF2B5EF4-FFF2-40B4-BE49-F238E27FC236}">
                  <a16:creationId xmlns:a16="http://schemas.microsoft.com/office/drawing/2014/main" id="{097A65CE-CF80-44E8-B9C2-BC4F027014F3}"/>
                </a:ext>
              </a:extLst>
            </p:cNvPr>
            <p:cNvSpPr/>
            <p:nvPr/>
          </p:nvSpPr>
          <p:spPr>
            <a:xfrm>
              <a:off x="4353861" y="550227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142" name="Rectangle 141">
              <a:extLst>
                <a:ext uri="{FF2B5EF4-FFF2-40B4-BE49-F238E27FC236}">
                  <a16:creationId xmlns:a16="http://schemas.microsoft.com/office/drawing/2014/main" id="{62CE47B3-FEF5-41BA-B06D-AD11579C844A}"/>
                </a:ext>
              </a:extLst>
            </p:cNvPr>
            <p:cNvSpPr/>
            <p:nvPr/>
          </p:nvSpPr>
          <p:spPr>
            <a:xfrm>
              <a:off x="4353861" y="63944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grpSp>
      <p:grpSp>
        <p:nvGrpSpPr>
          <p:cNvPr id="124" name="Group 123">
            <a:extLst>
              <a:ext uri="{FF2B5EF4-FFF2-40B4-BE49-F238E27FC236}">
                <a16:creationId xmlns:a16="http://schemas.microsoft.com/office/drawing/2014/main" id="{970BFE70-7828-40F0-AC22-4E1715CE0B4F}"/>
              </a:ext>
            </a:extLst>
          </p:cNvPr>
          <p:cNvGrpSpPr/>
          <p:nvPr/>
        </p:nvGrpSpPr>
        <p:grpSpPr>
          <a:xfrm flipH="1">
            <a:off x="5720671" y="2441614"/>
            <a:ext cx="493061" cy="3016250"/>
            <a:chOff x="4353861" y="2698750"/>
            <a:chExt cx="914400" cy="3924300"/>
          </a:xfrm>
        </p:grpSpPr>
        <p:pic>
          <p:nvPicPr>
            <p:cNvPr id="125" name="Picture 124">
              <a:extLst>
                <a:ext uri="{FF2B5EF4-FFF2-40B4-BE49-F238E27FC236}">
                  <a16:creationId xmlns:a16="http://schemas.microsoft.com/office/drawing/2014/main" id="{89E9D5B1-FD43-44EB-AEB8-D9D6674F89F9}"/>
                </a:ext>
              </a:extLst>
            </p:cNvPr>
            <p:cNvPicPr>
              <a:picLocks noChangeAspect="1"/>
            </p:cNvPicPr>
            <p:nvPr/>
          </p:nvPicPr>
          <p:blipFill>
            <a:blip r:embed="rId2"/>
            <a:stretch>
              <a:fillRect/>
            </a:stretch>
          </p:blipFill>
          <p:spPr>
            <a:xfrm>
              <a:off x="4395136" y="2698750"/>
              <a:ext cx="215900" cy="3924300"/>
            </a:xfrm>
            <a:prstGeom prst="rect">
              <a:avLst/>
            </a:prstGeom>
          </p:spPr>
        </p:pic>
        <p:pic>
          <p:nvPicPr>
            <p:cNvPr id="126" name="Picture 125">
              <a:extLst>
                <a:ext uri="{FF2B5EF4-FFF2-40B4-BE49-F238E27FC236}">
                  <a16:creationId xmlns:a16="http://schemas.microsoft.com/office/drawing/2014/main" id="{161AB026-A15C-4A59-B3D5-8992006FA5EB}"/>
                </a:ext>
              </a:extLst>
            </p:cNvPr>
            <p:cNvPicPr>
              <a:picLocks noChangeAspect="1"/>
            </p:cNvPicPr>
            <p:nvPr/>
          </p:nvPicPr>
          <p:blipFill>
            <a:blip r:embed="rId2"/>
            <a:stretch>
              <a:fillRect/>
            </a:stretch>
          </p:blipFill>
          <p:spPr>
            <a:xfrm>
              <a:off x="4595161" y="2698750"/>
              <a:ext cx="215900" cy="3924300"/>
            </a:xfrm>
            <a:prstGeom prst="rect">
              <a:avLst/>
            </a:prstGeom>
          </p:spPr>
        </p:pic>
        <p:pic>
          <p:nvPicPr>
            <p:cNvPr id="127" name="Picture 126">
              <a:extLst>
                <a:ext uri="{FF2B5EF4-FFF2-40B4-BE49-F238E27FC236}">
                  <a16:creationId xmlns:a16="http://schemas.microsoft.com/office/drawing/2014/main" id="{267E4F96-ADCF-423A-9DD3-CE11F09B58F2}"/>
                </a:ext>
              </a:extLst>
            </p:cNvPr>
            <p:cNvPicPr>
              <a:picLocks noChangeAspect="1"/>
            </p:cNvPicPr>
            <p:nvPr/>
          </p:nvPicPr>
          <p:blipFill>
            <a:blip r:embed="rId2"/>
            <a:stretch>
              <a:fillRect/>
            </a:stretch>
          </p:blipFill>
          <p:spPr>
            <a:xfrm>
              <a:off x="4795186" y="2698750"/>
              <a:ext cx="215900" cy="3924300"/>
            </a:xfrm>
            <a:prstGeom prst="rect">
              <a:avLst/>
            </a:prstGeom>
          </p:spPr>
        </p:pic>
        <p:pic>
          <p:nvPicPr>
            <p:cNvPr id="128" name="Picture 127">
              <a:extLst>
                <a:ext uri="{FF2B5EF4-FFF2-40B4-BE49-F238E27FC236}">
                  <a16:creationId xmlns:a16="http://schemas.microsoft.com/office/drawing/2014/main" id="{69E9A32E-743B-4970-8AF8-6FA5626A25C0}"/>
                </a:ext>
              </a:extLst>
            </p:cNvPr>
            <p:cNvPicPr>
              <a:picLocks noChangeAspect="1"/>
            </p:cNvPicPr>
            <p:nvPr/>
          </p:nvPicPr>
          <p:blipFill>
            <a:blip r:embed="rId2"/>
            <a:stretch>
              <a:fillRect/>
            </a:stretch>
          </p:blipFill>
          <p:spPr>
            <a:xfrm>
              <a:off x="4995211" y="2698750"/>
              <a:ext cx="215900" cy="3924300"/>
            </a:xfrm>
            <a:prstGeom prst="rect">
              <a:avLst/>
            </a:prstGeom>
          </p:spPr>
        </p:pic>
        <p:sp>
          <p:nvSpPr>
            <p:cNvPr id="129" name="Rectangle 128">
              <a:extLst>
                <a:ext uri="{FF2B5EF4-FFF2-40B4-BE49-F238E27FC236}">
                  <a16:creationId xmlns:a16="http://schemas.microsoft.com/office/drawing/2014/main" id="{1B24A45C-A4DF-4A3B-884F-AB05EE58867B}"/>
                </a:ext>
              </a:extLst>
            </p:cNvPr>
            <p:cNvSpPr/>
            <p:nvPr/>
          </p:nvSpPr>
          <p:spPr>
            <a:xfrm>
              <a:off x="4353861" y="28257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130" name="Rectangle 129">
              <a:extLst>
                <a:ext uri="{FF2B5EF4-FFF2-40B4-BE49-F238E27FC236}">
                  <a16:creationId xmlns:a16="http://schemas.microsoft.com/office/drawing/2014/main" id="{200EBE62-4A9E-45C8-B567-5956D6B093FE}"/>
                </a:ext>
              </a:extLst>
            </p:cNvPr>
            <p:cNvSpPr/>
            <p:nvPr/>
          </p:nvSpPr>
          <p:spPr>
            <a:xfrm>
              <a:off x="4353861" y="371792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131" name="Rectangle 130">
              <a:extLst>
                <a:ext uri="{FF2B5EF4-FFF2-40B4-BE49-F238E27FC236}">
                  <a16:creationId xmlns:a16="http://schemas.microsoft.com/office/drawing/2014/main" id="{2F10D911-3883-4618-9B7F-627C346B6C65}"/>
                </a:ext>
              </a:extLst>
            </p:cNvPr>
            <p:cNvSpPr/>
            <p:nvPr/>
          </p:nvSpPr>
          <p:spPr>
            <a:xfrm>
              <a:off x="4353861" y="461010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132" name="Rectangle 131">
              <a:extLst>
                <a:ext uri="{FF2B5EF4-FFF2-40B4-BE49-F238E27FC236}">
                  <a16:creationId xmlns:a16="http://schemas.microsoft.com/office/drawing/2014/main" id="{3CE5DC09-F92D-45EB-9095-4680D6C7DC9E}"/>
                </a:ext>
              </a:extLst>
            </p:cNvPr>
            <p:cNvSpPr/>
            <p:nvPr/>
          </p:nvSpPr>
          <p:spPr>
            <a:xfrm>
              <a:off x="4353861" y="550227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133" name="Rectangle 132">
              <a:extLst>
                <a:ext uri="{FF2B5EF4-FFF2-40B4-BE49-F238E27FC236}">
                  <a16:creationId xmlns:a16="http://schemas.microsoft.com/office/drawing/2014/main" id="{D0E602E4-D430-4C1C-8078-FB957723673D}"/>
                </a:ext>
              </a:extLst>
            </p:cNvPr>
            <p:cNvSpPr/>
            <p:nvPr/>
          </p:nvSpPr>
          <p:spPr>
            <a:xfrm>
              <a:off x="4353861" y="63944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129148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10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658000" y="1082675"/>
            <a:ext cx="3027705" cy="5157184"/>
          </a:xfrm>
          <a:prstGeom prst="roundRect">
            <a:avLst>
              <a:gd name="adj" fmla="val 50000"/>
            </a:avLst>
          </a:prstGeom>
          <a:gradFill>
            <a:gsLst>
              <a:gs pos="0">
                <a:srgbClr val="3366FF"/>
              </a:gs>
              <a:gs pos="100000">
                <a:srgbClr val="FF0000"/>
              </a:gs>
              <a:gs pos="25000">
                <a:srgbClr val="3366FF"/>
              </a:gs>
              <a:gs pos="75000">
                <a:srgbClr val="FF0000"/>
              </a:gs>
            </a:gsLst>
          </a:gradFill>
          <a:ln w="203200">
            <a:solidFill>
              <a:schemeClr val="accent4"/>
            </a:solidFill>
          </a:ln>
          <a:effectLst>
            <a:outerShdw blurRad="127000" dist="76200" dir="6600000" sx="101000" sy="101000" rotWithShape="0">
              <a:srgbClr val="000000">
                <a:alpha val="7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Box 5"/>
          <p:cNvSpPr txBox="1"/>
          <p:nvPr/>
        </p:nvSpPr>
        <p:spPr>
          <a:xfrm>
            <a:off x="7128811" y="867810"/>
            <a:ext cx="2888314" cy="1569660"/>
          </a:xfrm>
          <a:prstGeom prst="rect">
            <a:avLst/>
          </a:prstGeom>
          <a:noFill/>
        </p:spPr>
        <p:txBody>
          <a:bodyPr wrap="square" rtlCol="0">
            <a:spAutoFit/>
          </a:bodyPr>
          <a:lstStyle/>
          <a:p>
            <a:r>
              <a:rPr lang="en-US" sz="2400" dirty="0"/>
              <a:t>The </a:t>
            </a:r>
            <a:r>
              <a:rPr lang="en-US" sz="2400" b="1" dirty="0"/>
              <a:t>fuel rods</a:t>
            </a:r>
            <a:r>
              <a:rPr lang="en-US" sz="2400" dirty="0"/>
              <a:t> are grouped together in a regular array or </a:t>
            </a:r>
            <a:r>
              <a:rPr lang="en-US" sz="2400" b="1" dirty="0"/>
              <a:t>fuel assembly</a:t>
            </a:r>
            <a:endParaRPr lang="en-US" sz="2400" dirty="0"/>
          </a:p>
        </p:txBody>
      </p:sp>
      <p:grpSp>
        <p:nvGrpSpPr>
          <p:cNvPr id="7" name="Group 6"/>
          <p:cNvGrpSpPr/>
          <p:nvPr/>
        </p:nvGrpSpPr>
        <p:grpSpPr>
          <a:xfrm>
            <a:off x="4116941" y="2441614"/>
            <a:ext cx="2096790" cy="3016250"/>
            <a:chOff x="1843739" y="2698750"/>
            <a:chExt cx="2096790" cy="3016250"/>
          </a:xfrm>
        </p:grpSpPr>
        <p:pic>
          <p:nvPicPr>
            <p:cNvPr id="3" name="Picture 2"/>
            <p:cNvPicPr>
              <a:picLocks noChangeAspect="1"/>
            </p:cNvPicPr>
            <p:nvPr/>
          </p:nvPicPr>
          <p:blipFill>
            <a:blip r:embed="rId2"/>
            <a:stretch>
              <a:fillRect/>
            </a:stretch>
          </p:blipFill>
          <p:spPr>
            <a:xfrm flipH="1">
              <a:off x="2198127" y="2698750"/>
              <a:ext cx="116417" cy="3016250"/>
            </a:xfrm>
            <a:prstGeom prst="rect">
              <a:avLst/>
            </a:prstGeom>
          </p:spPr>
        </p:pic>
        <p:pic>
          <p:nvPicPr>
            <p:cNvPr id="35" name="Picture 34"/>
            <p:cNvPicPr>
              <a:picLocks noChangeAspect="1"/>
            </p:cNvPicPr>
            <p:nvPr/>
          </p:nvPicPr>
          <p:blipFill>
            <a:blip r:embed="rId2"/>
            <a:stretch>
              <a:fillRect/>
            </a:stretch>
          </p:blipFill>
          <p:spPr>
            <a:xfrm flipH="1">
              <a:off x="2090270" y="2698750"/>
              <a:ext cx="116417" cy="3016250"/>
            </a:xfrm>
            <a:prstGeom prst="rect">
              <a:avLst/>
            </a:prstGeom>
          </p:spPr>
        </p:pic>
        <p:pic>
          <p:nvPicPr>
            <p:cNvPr id="36" name="Picture 35"/>
            <p:cNvPicPr>
              <a:picLocks noChangeAspect="1"/>
            </p:cNvPicPr>
            <p:nvPr/>
          </p:nvPicPr>
          <p:blipFill>
            <a:blip r:embed="rId2"/>
            <a:stretch>
              <a:fillRect/>
            </a:stretch>
          </p:blipFill>
          <p:spPr>
            <a:xfrm flipH="1">
              <a:off x="1982412" y="2698750"/>
              <a:ext cx="116417" cy="3016250"/>
            </a:xfrm>
            <a:prstGeom prst="rect">
              <a:avLst/>
            </a:prstGeom>
          </p:spPr>
        </p:pic>
        <p:pic>
          <p:nvPicPr>
            <p:cNvPr id="37" name="Picture 36"/>
            <p:cNvPicPr>
              <a:picLocks noChangeAspect="1"/>
            </p:cNvPicPr>
            <p:nvPr/>
          </p:nvPicPr>
          <p:blipFill>
            <a:blip r:embed="rId2"/>
            <a:stretch>
              <a:fillRect/>
            </a:stretch>
          </p:blipFill>
          <p:spPr>
            <a:xfrm flipH="1">
              <a:off x="1874555" y="2698750"/>
              <a:ext cx="116417" cy="3016250"/>
            </a:xfrm>
            <a:prstGeom prst="rect">
              <a:avLst/>
            </a:prstGeom>
          </p:spPr>
        </p:pic>
        <p:sp>
          <p:nvSpPr>
            <p:cNvPr id="11" name="Rectangle 10"/>
            <p:cNvSpPr/>
            <p:nvPr/>
          </p:nvSpPr>
          <p:spPr>
            <a:xfrm flipH="1">
              <a:off x="1843739" y="2796363"/>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38" name="Rectangle 37"/>
            <p:cNvSpPr/>
            <p:nvPr/>
          </p:nvSpPr>
          <p:spPr>
            <a:xfrm flipH="1">
              <a:off x="1843739" y="3482096"/>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39" name="Rectangle 38"/>
            <p:cNvSpPr/>
            <p:nvPr/>
          </p:nvSpPr>
          <p:spPr>
            <a:xfrm flipH="1">
              <a:off x="1843739" y="4167830"/>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40" name="Rectangle 39"/>
            <p:cNvSpPr/>
            <p:nvPr/>
          </p:nvSpPr>
          <p:spPr>
            <a:xfrm flipH="1">
              <a:off x="1843739" y="4853563"/>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41" name="Rectangle 40"/>
            <p:cNvSpPr/>
            <p:nvPr/>
          </p:nvSpPr>
          <p:spPr>
            <a:xfrm flipH="1">
              <a:off x="1843739" y="5539296"/>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grpSp>
          <p:nvGrpSpPr>
            <p:cNvPr id="12" name="Group 11"/>
            <p:cNvGrpSpPr/>
            <p:nvPr/>
          </p:nvGrpSpPr>
          <p:grpSpPr>
            <a:xfrm flipH="1">
              <a:off x="2378075" y="2698750"/>
              <a:ext cx="493061" cy="3016250"/>
              <a:chOff x="4353861" y="2698750"/>
              <a:chExt cx="914400" cy="3924300"/>
            </a:xfrm>
          </p:grpSpPr>
          <p:pic>
            <p:nvPicPr>
              <p:cNvPr id="42" name="Picture 41"/>
              <p:cNvPicPr>
                <a:picLocks noChangeAspect="1"/>
              </p:cNvPicPr>
              <p:nvPr/>
            </p:nvPicPr>
            <p:blipFill>
              <a:blip r:embed="rId2"/>
              <a:stretch>
                <a:fillRect/>
              </a:stretch>
            </p:blipFill>
            <p:spPr>
              <a:xfrm>
                <a:off x="4395136" y="2698750"/>
                <a:ext cx="215900" cy="3924300"/>
              </a:xfrm>
              <a:prstGeom prst="rect">
                <a:avLst/>
              </a:prstGeom>
            </p:spPr>
          </p:pic>
          <p:pic>
            <p:nvPicPr>
              <p:cNvPr id="43" name="Picture 42"/>
              <p:cNvPicPr>
                <a:picLocks noChangeAspect="1"/>
              </p:cNvPicPr>
              <p:nvPr/>
            </p:nvPicPr>
            <p:blipFill>
              <a:blip r:embed="rId2"/>
              <a:stretch>
                <a:fillRect/>
              </a:stretch>
            </p:blipFill>
            <p:spPr>
              <a:xfrm>
                <a:off x="4595161" y="2698750"/>
                <a:ext cx="215900" cy="3924300"/>
              </a:xfrm>
              <a:prstGeom prst="rect">
                <a:avLst/>
              </a:prstGeom>
            </p:spPr>
          </p:pic>
          <p:pic>
            <p:nvPicPr>
              <p:cNvPr id="44" name="Picture 43"/>
              <p:cNvPicPr>
                <a:picLocks noChangeAspect="1"/>
              </p:cNvPicPr>
              <p:nvPr/>
            </p:nvPicPr>
            <p:blipFill>
              <a:blip r:embed="rId2"/>
              <a:stretch>
                <a:fillRect/>
              </a:stretch>
            </p:blipFill>
            <p:spPr>
              <a:xfrm>
                <a:off x="4795186" y="2698750"/>
                <a:ext cx="215900" cy="3924300"/>
              </a:xfrm>
              <a:prstGeom prst="rect">
                <a:avLst/>
              </a:prstGeom>
            </p:spPr>
          </p:pic>
          <p:pic>
            <p:nvPicPr>
              <p:cNvPr id="45" name="Picture 44"/>
              <p:cNvPicPr>
                <a:picLocks noChangeAspect="1"/>
              </p:cNvPicPr>
              <p:nvPr/>
            </p:nvPicPr>
            <p:blipFill>
              <a:blip r:embed="rId2"/>
              <a:stretch>
                <a:fillRect/>
              </a:stretch>
            </p:blipFill>
            <p:spPr>
              <a:xfrm>
                <a:off x="4995211" y="2698750"/>
                <a:ext cx="215900" cy="3924300"/>
              </a:xfrm>
              <a:prstGeom prst="rect">
                <a:avLst/>
              </a:prstGeom>
            </p:spPr>
          </p:pic>
          <p:sp>
            <p:nvSpPr>
              <p:cNvPr id="46" name="Rectangle 45"/>
              <p:cNvSpPr/>
              <p:nvPr/>
            </p:nvSpPr>
            <p:spPr>
              <a:xfrm>
                <a:off x="4353861" y="28257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47" name="Rectangle 46"/>
              <p:cNvSpPr/>
              <p:nvPr/>
            </p:nvSpPr>
            <p:spPr>
              <a:xfrm>
                <a:off x="4353861" y="371792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48" name="Rectangle 47"/>
              <p:cNvSpPr/>
              <p:nvPr/>
            </p:nvSpPr>
            <p:spPr>
              <a:xfrm>
                <a:off x="4353861" y="461010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49" name="Rectangle 48"/>
              <p:cNvSpPr/>
              <p:nvPr/>
            </p:nvSpPr>
            <p:spPr>
              <a:xfrm>
                <a:off x="4353861" y="550227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50" name="Rectangle 49"/>
              <p:cNvSpPr/>
              <p:nvPr/>
            </p:nvSpPr>
            <p:spPr>
              <a:xfrm>
                <a:off x="4353861" y="63944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grpSp>
        <p:grpSp>
          <p:nvGrpSpPr>
            <p:cNvPr id="51" name="Group 50"/>
            <p:cNvGrpSpPr/>
            <p:nvPr/>
          </p:nvGrpSpPr>
          <p:grpSpPr>
            <a:xfrm flipH="1">
              <a:off x="2915586" y="2698750"/>
              <a:ext cx="493061" cy="3016250"/>
              <a:chOff x="4353861" y="2698750"/>
              <a:chExt cx="914400" cy="3924300"/>
            </a:xfrm>
          </p:grpSpPr>
          <p:pic>
            <p:nvPicPr>
              <p:cNvPr id="52" name="Picture 51"/>
              <p:cNvPicPr>
                <a:picLocks noChangeAspect="1"/>
              </p:cNvPicPr>
              <p:nvPr/>
            </p:nvPicPr>
            <p:blipFill>
              <a:blip r:embed="rId2"/>
              <a:stretch>
                <a:fillRect/>
              </a:stretch>
            </p:blipFill>
            <p:spPr>
              <a:xfrm>
                <a:off x="4395136" y="2698750"/>
                <a:ext cx="215900" cy="3924300"/>
              </a:xfrm>
              <a:prstGeom prst="rect">
                <a:avLst/>
              </a:prstGeom>
            </p:spPr>
          </p:pic>
          <p:pic>
            <p:nvPicPr>
              <p:cNvPr id="53" name="Picture 52"/>
              <p:cNvPicPr>
                <a:picLocks noChangeAspect="1"/>
              </p:cNvPicPr>
              <p:nvPr/>
            </p:nvPicPr>
            <p:blipFill>
              <a:blip r:embed="rId2"/>
              <a:stretch>
                <a:fillRect/>
              </a:stretch>
            </p:blipFill>
            <p:spPr>
              <a:xfrm>
                <a:off x="4595161" y="2698750"/>
                <a:ext cx="215900" cy="3924300"/>
              </a:xfrm>
              <a:prstGeom prst="rect">
                <a:avLst/>
              </a:prstGeom>
            </p:spPr>
          </p:pic>
          <p:pic>
            <p:nvPicPr>
              <p:cNvPr id="54" name="Picture 53"/>
              <p:cNvPicPr>
                <a:picLocks noChangeAspect="1"/>
              </p:cNvPicPr>
              <p:nvPr/>
            </p:nvPicPr>
            <p:blipFill>
              <a:blip r:embed="rId2"/>
              <a:stretch>
                <a:fillRect/>
              </a:stretch>
            </p:blipFill>
            <p:spPr>
              <a:xfrm>
                <a:off x="4795186" y="2698750"/>
                <a:ext cx="215900" cy="3924300"/>
              </a:xfrm>
              <a:prstGeom prst="rect">
                <a:avLst/>
              </a:prstGeom>
            </p:spPr>
          </p:pic>
          <p:pic>
            <p:nvPicPr>
              <p:cNvPr id="55" name="Picture 54"/>
              <p:cNvPicPr>
                <a:picLocks noChangeAspect="1"/>
              </p:cNvPicPr>
              <p:nvPr/>
            </p:nvPicPr>
            <p:blipFill>
              <a:blip r:embed="rId2"/>
              <a:stretch>
                <a:fillRect/>
              </a:stretch>
            </p:blipFill>
            <p:spPr>
              <a:xfrm>
                <a:off x="4995211" y="2698750"/>
                <a:ext cx="215900" cy="3924300"/>
              </a:xfrm>
              <a:prstGeom prst="rect">
                <a:avLst/>
              </a:prstGeom>
            </p:spPr>
          </p:pic>
          <p:sp>
            <p:nvSpPr>
              <p:cNvPr id="56" name="Rectangle 55"/>
              <p:cNvSpPr/>
              <p:nvPr/>
            </p:nvSpPr>
            <p:spPr>
              <a:xfrm>
                <a:off x="4353861" y="28257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57" name="Rectangle 56"/>
              <p:cNvSpPr/>
              <p:nvPr/>
            </p:nvSpPr>
            <p:spPr>
              <a:xfrm>
                <a:off x="4353861" y="371792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58" name="Rectangle 57"/>
              <p:cNvSpPr/>
              <p:nvPr/>
            </p:nvSpPr>
            <p:spPr>
              <a:xfrm>
                <a:off x="4353861" y="461010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59" name="Rectangle 58"/>
              <p:cNvSpPr/>
              <p:nvPr/>
            </p:nvSpPr>
            <p:spPr>
              <a:xfrm>
                <a:off x="4353861" y="550227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60" name="Rectangle 59"/>
              <p:cNvSpPr/>
              <p:nvPr/>
            </p:nvSpPr>
            <p:spPr>
              <a:xfrm>
                <a:off x="4353861" y="63944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grpSp>
        <p:grpSp>
          <p:nvGrpSpPr>
            <p:cNvPr id="61" name="Group 60"/>
            <p:cNvGrpSpPr/>
            <p:nvPr/>
          </p:nvGrpSpPr>
          <p:grpSpPr>
            <a:xfrm flipH="1">
              <a:off x="3447468" y="2698750"/>
              <a:ext cx="493061" cy="3016250"/>
              <a:chOff x="4353861" y="2698750"/>
              <a:chExt cx="914400" cy="3924300"/>
            </a:xfrm>
          </p:grpSpPr>
          <p:pic>
            <p:nvPicPr>
              <p:cNvPr id="62" name="Picture 61"/>
              <p:cNvPicPr>
                <a:picLocks noChangeAspect="1"/>
              </p:cNvPicPr>
              <p:nvPr/>
            </p:nvPicPr>
            <p:blipFill>
              <a:blip r:embed="rId2"/>
              <a:stretch>
                <a:fillRect/>
              </a:stretch>
            </p:blipFill>
            <p:spPr>
              <a:xfrm>
                <a:off x="4395136" y="2698750"/>
                <a:ext cx="215900" cy="3924300"/>
              </a:xfrm>
              <a:prstGeom prst="rect">
                <a:avLst/>
              </a:prstGeom>
            </p:spPr>
          </p:pic>
          <p:pic>
            <p:nvPicPr>
              <p:cNvPr id="63" name="Picture 62"/>
              <p:cNvPicPr>
                <a:picLocks noChangeAspect="1"/>
              </p:cNvPicPr>
              <p:nvPr/>
            </p:nvPicPr>
            <p:blipFill>
              <a:blip r:embed="rId2"/>
              <a:stretch>
                <a:fillRect/>
              </a:stretch>
            </p:blipFill>
            <p:spPr>
              <a:xfrm>
                <a:off x="4595161" y="2698750"/>
                <a:ext cx="215900" cy="3924300"/>
              </a:xfrm>
              <a:prstGeom prst="rect">
                <a:avLst/>
              </a:prstGeom>
            </p:spPr>
          </p:pic>
          <p:pic>
            <p:nvPicPr>
              <p:cNvPr id="64" name="Picture 63"/>
              <p:cNvPicPr>
                <a:picLocks noChangeAspect="1"/>
              </p:cNvPicPr>
              <p:nvPr/>
            </p:nvPicPr>
            <p:blipFill>
              <a:blip r:embed="rId2"/>
              <a:stretch>
                <a:fillRect/>
              </a:stretch>
            </p:blipFill>
            <p:spPr>
              <a:xfrm>
                <a:off x="4795186" y="2698750"/>
                <a:ext cx="215900" cy="3924300"/>
              </a:xfrm>
              <a:prstGeom prst="rect">
                <a:avLst/>
              </a:prstGeom>
            </p:spPr>
          </p:pic>
          <p:pic>
            <p:nvPicPr>
              <p:cNvPr id="65" name="Picture 64"/>
              <p:cNvPicPr>
                <a:picLocks noChangeAspect="1"/>
              </p:cNvPicPr>
              <p:nvPr/>
            </p:nvPicPr>
            <p:blipFill>
              <a:blip r:embed="rId2"/>
              <a:stretch>
                <a:fillRect/>
              </a:stretch>
            </p:blipFill>
            <p:spPr>
              <a:xfrm>
                <a:off x="4995211" y="2698750"/>
                <a:ext cx="215900" cy="3924300"/>
              </a:xfrm>
              <a:prstGeom prst="rect">
                <a:avLst/>
              </a:prstGeom>
            </p:spPr>
          </p:pic>
          <p:sp>
            <p:nvSpPr>
              <p:cNvPr id="66" name="Rectangle 65"/>
              <p:cNvSpPr/>
              <p:nvPr/>
            </p:nvSpPr>
            <p:spPr>
              <a:xfrm>
                <a:off x="4353861" y="28257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67" name="Rectangle 66"/>
              <p:cNvSpPr/>
              <p:nvPr/>
            </p:nvSpPr>
            <p:spPr>
              <a:xfrm>
                <a:off x="4353861" y="371792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68" name="Rectangle 67"/>
              <p:cNvSpPr/>
              <p:nvPr/>
            </p:nvSpPr>
            <p:spPr>
              <a:xfrm>
                <a:off x="4353861" y="461010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69" name="Rectangle 68"/>
              <p:cNvSpPr/>
              <p:nvPr/>
            </p:nvSpPr>
            <p:spPr>
              <a:xfrm>
                <a:off x="4353861" y="550227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70" name="Rectangle 69"/>
              <p:cNvSpPr/>
              <p:nvPr/>
            </p:nvSpPr>
            <p:spPr>
              <a:xfrm>
                <a:off x="4353861" y="63944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grpSp>
      </p:grpSp>
      <p:sp>
        <p:nvSpPr>
          <p:cNvPr id="71" name="TextBox 70"/>
          <p:cNvSpPr txBox="1"/>
          <p:nvPr/>
        </p:nvSpPr>
        <p:spPr>
          <a:xfrm>
            <a:off x="7128811" y="2628445"/>
            <a:ext cx="2888314" cy="1938992"/>
          </a:xfrm>
          <a:prstGeom prst="rect">
            <a:avLst/>
          </a:prstGeom>
          <a:noFill/>
        </p:spPr>
        <p:txBody>
          <a:bodyPr wrap="square" rtlCol="0">
            <a:spAutoFit/>
          </a:bodyPr>
          <a:lstStyle/>
          <a:p>
            <a:r>
              <a:rPr lang="en-US" sz="2400" dirty="0"/>
              <a:t>The </a:t>
            </a:r>
            <a:r>
              <a:rPr lang="en-US" sz="2400" b="1" dirty="0"/>
              <a:t>fuel assemblies</a:t>
            </a:r>
            <a:r>
              <a:rPr lang="en-US" sz="2400" dirty="0"/>
              <a:t> are arranged in a larger regular array or reactor </a:t>
            </a:r>
            <a:r>
              <a:rPr lang="en-US" sz="2400" b="1" dirty="0"/>
              <a:t>core</a:t>
            </a:r>
            <a:endParaRPr lang="en-US" sz="2400" dirty="0"/>
          </a:p>
        </p:txBody>
      </p:sp>
      <p:sp>
        <p:nvSpPr>
          <p:cNvPr id="72" name="TextBox 71"/>
          <p:cNvSpPr txBox="1"/>
          <p:nvPr/>
        </p:nvSpPr>
        <p:spPr>
          <a:xfrm>
            <a:off x="7128811" y="4389079"/>
            <a:ext cx="2888314" cy="1938992"/>
          </a:xfrm>
          <a:prstGeom prst="rect">
            <a:avLst/>
          </a:prstGeom>
          <a:noFill/>
        </p:spPr>
        <p:txBody>
          <a:bodyPr wrap="square" rtlCol="0">
            <a:spAutoFit/>
          </a:bodyPr>
          <a:lstStyle/>
          <a:p>
            <a:r>
              <a:rPr lang="en-US" sz="2400" dirty="0"/>
              <a:t>The reactor </a:t>
            </a:r>
            <a:r>
              <a:rPr lang="en-US" sz="2400" b="1" dirty="0"/>
              <a:t>core </a:t>
            </a:r>
            <a:r>
              <a:rPr lang="en-US" sz="2400" dirty="0"/>
              <a:t>is contained inside a heavy steel </a:t>
            </a:r>
            <a:r>
              <a:rPr lang="en-US" sz="2400" b="1" dirty="0"/>
              <a:t>reactor pressure vessel (RPV)</a:t>
            </a:r>
            <a:endParaRPr lang="en-US" sz="2400" dirty="0"/>
          </a:p>
        </p:txBody>
      </p:sp>
      <p:sp>
        <p:nvSpPr>
          <p:cNvPr id="75" name="Title 1">
            <a:extLst>
              <a:ext uri="{FF2B5EF4-FFF2-40B4-BE49-F238E27FC236}">
                <a16:creationId xmlns:a16="http://schemas.microsoft.com/office/drawing/2014/main" id="{4419F11D-3AAF-42EA-9806-C0E485584625}"/>
              </a:ext>
            </a:extLst>
          </p:cNvPr>
          <p:cNvSpPr txBox="1">
            <a:spLocks/>
          </p:cNvSpPr>
          <p:nvPr/>
        </p:nvSpPr>
        <p:spPr bwMode="auto">
          <a:xfrm>
            <a:off x="431244" y="274320"/>
            <a:ext cx="11427023" cy="53949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1" fontAlgn="base" hangingPunct="1">
              <a:lnSpc>
                <a:spcPct val="90000"/>
              </a:lnSpc>
              <a:spcBef>
                <a:spcPct val="0"/>
              </a:spcBef>
              <a:spcAft>
                <a:spcPct val="0"/>
              </a:spcAft>
              <a:defRPr sz="3199" b="0" kern="1200">
                <a:solidFill>
                  <a:schemeClr val="tx1"/>
                </a:solidFill>
                <a:latin typeface="Century Gothic" panose="020B0502020202020204" pitchFamily="34" charset="0"/>
                <a:ea typeface="+mj-ea"/>
                <a:cs typeface="+mj-cs"/>
              </a:defRPr>
            </a:lvl1pPr>
            <a:lvl2pPr algn="l" rtl="0" eaLnBrk="1" fontAlgn="base" hangingPunct="1">
              <a:lnSpc>
                <a:spcPct val="85000"/>
              </a:lnSpc>
              <a:spcBef>
                <a:spcPct val="0"/>
              </a:spcBef>
              <a:spcAft>
                <a:spcPct val="0"/>
              </a:spcAft>
              <a:defRPr sz="2999">
                <a:solidFill>
                  <a:srgbClr val="006C3A"/>
                </a:solidFill>
                <a:latin typeface="Arial Black" pitchFamily="34" charset="0"/>
              </a:defRPr>
            </a:lvl2pPr>
            <a:lvl3pPr algn="l" rtl="0" eaLnBrk="1" fontAlgn="base" hangingPunct="1">
              <a:lnSpc>
                <a:spcPct val="85000"/>
              </a:lnSpc>
              <a:spcBef>
                <a:spcPct val="0"/>
              </a:spcBef>
              <a:spcAft>
                <a:spcPct val="0"/>
              </a:spcAft>
              <a:defRPr sz="2999">
                <a:solidFill>
                  <a:srgbClr val="006C3A"/>
                </a:solidFill>
                <a:latin typeface="Arial Black" pitchFamily="34" charset="0"/>
              </a:defRPr>
            </a:lvl3pPr>
            <a:lvl4pPr algn="l" rtl="0" eaLnBrk="1" fontAlgn="base" hangingPunct="1">
              <a:lnSpc>
                <a:spcPct val="85000"/>
              </a:lnSpc>
              <a:spcBef>
                <a:spcPct val="0"/>
              </a:spcBef>
              <a:spcAft>
                <a:spcPct val="0"/>
              </a:spcAft>
              <a:defRPr sz="2999">
                <a:solidFill>
                  <a:srgbClr val="006C3A"/>
                </a:solidFill>
                <a:latin typeface="Arial Black" pitchFamily="34" charset="0"/>
              </a:defRPr>
            </a:lvl4pPr>
            <a:lvl5pPr algn="l" rtl="0" eaLnBrk="1" fontAlgn="base" hangingPunct="1">
              <a:lnSpc>
                <a:spcPct val="85000"/>
              </a:lnSpc>
              <a:spcBef>
                <a:spcPct val="0"/>
              </a:spcBef>
              <a:spcAft>
                <a:spcPct val="0"/>
              </a:spcAft>
              <a:defRPr sz="2999">
                <a:solidFill>
                  <a:srgbClr val="006C3A"/>
                </a:solidFill>
                <a:latin typeface="Arial Black" pitchFamily="34" charset="0"/>
              </a:defRPr>
            </a:lvl5pPr>
            <a:lvl6pPr marL="457063" algn="l" rtl="0" eaLnBrk="1" fontAlgn="base" hangingPunct="1">
              <a:lnSpc>
                <a:spcPct val="85000"/>
              </a:lnSpc>
              <a:spcBef>
                <a:spcPct val="0"/>
              </a:spcBef>
              <a:spcAft>
                <a:spcPct val="0"/>
              </a:spcAft>
              <a:defRPr sz="2999">
                <a:solidFill>
                  <a:srgbClr val="006C3A"/>
                </a:solidFill>
                <a:latin typeface="Arial Black" pitchFamily="34" charset="0"/>
              </a:defRPr>
            </a:lvl6pPr>
            <a:lvl7pPr marL="914126" algn="l" rtl="0" eaLnBrk="1" fontAlgn="base" hangingPunct="1">
              <a:lnSpc>
                <a:spcPct val="85000"/>
              </a:lnSpc>
              <a:spcBef>
                <a:spcPct val="0"/>
              </a:spcBef>
              <a:spcAft>
                <a:spcPct val="0"/>
              </a:spcAft>
              <a:defRPr sz="2999">
                <a:solidFill>
                  <a:srgbClr val="006C3A"/>
                </a:solidFill>
                <a:latin typeface="Arial Black" pitchFamily="34" charset="0"/>
              </a:defRPr>
            </a:lvl7pPr>
            <a:lvl8pPr marL="1371189" algn="l" rtl="0" eaLnBrk="1" fontAlgn="base" hangingPunct="1">
              <a:lnSpc>
                <a:spcPct val="85000"/>
              </a:lnSpc>
              <a:spcBef>
                <a:spcPct val="0"/>
              </a:spcBef>
              <a:spcAft>
                <a:spcPct val="0"/>
              </a:spcAft>
              <a:defRPr sz="2999">
                <a:solidFill>
                  <a:srgbClr val="006C3A"/>
                </a:solidFill>
                <a:latin typeface="Arial Black" pitchFamily="34" charset="0"/>
              </a:defRPr>
            </a:lvl8pPr>
            <a:lvl9pPr marL="1828251" algn="l" rtl="0" eaLnBrk="1" fontAlgn="base" hangingPunct="1">
              <a:lnSpc>
                <a:spcPct val="85000"/>
              </a:lnSpc>
              <a:spcBef>
                <a:spcPct val="0"/>
              </a:spcBef>
              <a:spcAft>
                <a:spcPct val="0"/>
              </a:spcAft>
              <a:defRPr sz="2999">
                <a:solidFill>
                  <a:srgbClr val="006C3A"/>
                </a:solidFill>
                <a:latin typeface="Arial Black" pitchFamily="34" charset="0"/>
              </a:defRPr>
            </a:lvl9pPr>
          </a:lstStyle>
          <a:p>
            <a:r>
              <a:rPr lang="en-US" dirty="0"/>
              <a:t>Let’s Build a Nuclear Power Plant</a:t>
            </a:r>
          </a:p>
        </p:txBody>
      </p:sp>
    </p:spTree>
    <p:extLst>
      <p:ext uri="{BB962C8B-B14F-4D97-AF65-F5344CB8AC3E}">
        <p14:creationId xmlns:p14="http://schemas.microsoft.com/office/powerpoint/2010/main" val="1750342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fade">
                                      <p:cBhvr>
                                        <p:cTn id="7" dur="1000"/>
                                        <p:tgtEl>
                                          <p:spTgt spid="72"/>
                                        </p:tgtEl>
                                      </p:cBhvr>
                                    </p:animEffect>
                                  </p:childTnLst>
                                </p:cTn>
                              </p:par>
                            </p:childTnLst>
                          </p:cTn>
                        </p:par>
                        <p:par>
                          <p:cTn id="8" fill="hold">
                            <p:stCondLst>
                              <p:cond delay="1000"/>
                            </p:stCondLst>
                            <p:childTnLst>
                              <p:par>
                                <p:cTn id="9" presetID="16" presetClass="entr" presetSubtype="26"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Horizont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Let’s Build a Nuclear Power Plant</a:t>
            </a:r>
          </a:p>
        </p:txBody>
      </p:sp>
      <p:grpSp>
        <p:nvGrpSpPr>
          <p:cNvPr id="73" name="Group 72"/>
          <p:cNvGrpSpPr/>
          <p:nvPr/>
        </p:nvGrpSpPr>
        <p:grpSpPr>
          <a:xfrm>
            <a:off x="4035682" y="1111082"/>
            <a:ext cx="2043516" cy="3480784"/>
            <a:chOff x="2019588" y="473075"/>
            <a:chExt cx="3027705" cy="5157184"/>
          </a:xfrm>
        </p:grpSpPr>
        <p:sp>
          <p:nvSpPr>
            <p:cNvPr id="74" name="Rounded Rectangle 73"/>
            <p:cNvSpPr/>
            <p:nvPr/>
          </p:nvSpPr>
          <p:spPr>
            <a:xfrm>
              <a:off x="2019588" y="473075"/>
              <a:ext cx="3027705" cy="5157184"/>
            </a:xfrm>
            <a:prstGeom prst="roundRect">
              <a:avLst>
                <a:gd name="adj" fmla="val 50000"/>
              </a:avLst>
            </a:prstGeom>
            <a:gradFill>
              <a:gsLst>
                <a:gs pos="0">
                  <a:srgbClr val="3366FF"/>
                </a:gs>
                <a:gs pos="100000">
                  <a:srgbClr val="FF0000"/>
                </a:gs>
                <a:gs pos="25000">
                  <a:srgbClr val="3366FF"/>
                </a:gs>
                <a:gs pos="75000">
                  <a:srgbClr val="FF0000"/>
                </a:gs>
              </a:gsLst>
            </a:gradFill>
            <a:ln w="203200">
              <a:solidFill>
                <a:schemeClr val="accent4"/>
              </a:solidFill>
            </a:ln>
            <a:effectLst>
              <a:outerShdw blurRad="127000" dist="76200" dir="6600000" sx="101000" sy="101000" rotWithShape="0">
                <a:srgbClr val="000000">
                  <a:alpha val="7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75" name="Group 74"/>
            <p:cNvGrpSpPr/>
            <p:nvPr/>
          </p:nvGrpSpPr>
          <p:grpSpPr>
            <a:xfrm>
              <a:off x="2478531" y="1832014"/>
              <a:ext cx="2096790" cy="3016250"/>
              <a:chOff x="1843739" y="2698750"/>
              <a:chExt cx="2096790" cy="3016250"/>
            </a:xfrm>
          </p:grpSpPr>
          <p:pic>
            <p:nvPicPr>
              <p:cNvPr id="76" name="Picture 75"/>
              <p:cNvPicPr>
                <a:picLocks noChangeAspect="1"/>
              </p:cNvPicPr>
              <p:nvPr/>
            </p:nvPicPr>
            <p:blipFill>
              <a:blip r:embed="rId2"/>
              <a:stretch>
                <a:fillRect/>
              </a:stretch>
            </p:blipFill>
            <p:spPr>
              <a:xfrm flipH="1">
                <a:off x="2198127" y="2698750"/>
                <a:ext cx="116417" cy="3016250"/>
              </a:xfrm>
              <a:prstGeom prst="rect">
                <a:avLst/>
              </a:prstGeom>
            </p:spPr>
          </p:pic>
          <p:pic>
            <p:nvPicPr>
              <p:cNvPr id="77" name="Picture 76"/>
              <p:cNvPicPr>
                <a:picLocks noChangeAspect="1"/>
              </p:cNvPicPr>
              <p:nvPr/>
            </p:nvPicPr>
            <p:blipFill>
              <a:blip r:embed="rId2"/>
              <a:stretch>
                <a:fillRect/>
              </a:stretch>
            </p:blipFill>
            <p:spPr>
              <a:xfrm flipH="1">
                <a:off x="2090270" y="2698750"/>
                <a:ext cx="116417" cy="3016250"/>
              </a:xfrm>
              <a:prstGeom prst="rect">
                <a:avLst/>
              </a:prstGeom>
            </p:spPr>
          </p:pic>
          <p:pic>
            <p:nvPicPr>
              <p:cNvPr id="78" name="Picture 77"/>
              <p:cNvPicPr>
                <a:picLocks noChangeAspect="1"/>
              </p:cNvPicPr>
              <p:nvPr/>
            </p:nvPicPr>
            <p:blipFill>
              <a:blip r:embed="rId2"/>
              <a:stretch>
                <a:fillRect/>
              </a:stretch>
            </p:blipFill>
            <p:spPr>
              <a:xfrm flipH="1">
                <a:off x="1982412" y="2698750"/>
                <a:ext cx="116417" cy="3016250"/>
              </a:xfrm>
              <a:prstGeom prst="rect">
                <a:avLst/>
              </a:prstGeom>
            </p:spPr>
          </p:pic>
          <p:pic>
            <p:nvPicPr>
              <p:cNvPr id="79" name="Picture 78"/>
              <p:cNvPicPr>
                <a:picLocks noChangeAspect="1"/>
              </p:cNvPicPr>
              <p:nvPr/>
            </p:nvPicPr>
            <p:blipFill>
              <a:blip r:embed="rId2"/>
              <a:stretch>
                <a:fillRect/>
              </a:stretch>
            </p:blipFill>
            <p:spPr>
              <a:xfrm flipH="1">
                <a:off x="1874555" y="2698750"/>
                <a:ext cx="116417" cy="3016250"/>
              </a:xfrm>
              <a:prstGeom prst="rect">
                <a:avLst/>
              </a:prstGeom>
            </p:spPr>
          </p:pic>
          <p:sp>
            <p:nvSpPr>
              <p:cNvPr id="80" name="Rectangle 79"/>
              <p:cNvSpPr/>
              <p:nvPr/>
            </p:nvSpPr>
            <p:spPr>
              <a:xfrm flipH="1">
                <a:off x="1843739" y="2796363"/>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81" name="Rectangle 80"/>
              <p:cNvSpPr/>
              <p:nvPr/>
            </p:nvSpPr>
            <p:spPr>
              <a:xfrm flipH="1">
                <a:off x="1843739" y="3482096"/>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82" name="Rectangle 81"/>
              <p:cNvSpPr/>
              <p:nvPr/>
            </p:nvSpPr>
            <p:spPr>
              <a:xfrm flipH="1">
                <a:off x="1843739" y="4167830"/>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83" name="Rectangle 82"/>
              <p:cNvSpPr/>
              <p:nvPr/>
            </p:nvSpPr>
            <p:spPr>
              <a:xfrm flipH="1">
                <a:off x="1843739" y="4853563"/>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84" name="Rectangle 83"/>
              <p:cNvSpPr/>
              <p:nvPr/>
            </p:nvSpPr>
            <p:spPr>
              <a:xfrm flipH="1">
                <a:off x="1843739" y="5539296"/>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grpSp>
            <p:nvGrpSpPr>
              <p:cNvPr id="85" name="Group 84"/>
              <p:cNvGrpSpPr/>
              <p:nvPr/>
            </p:nvGrpSpPr>
            <p:grpSpPr>
              <a:xfrm flipH="1">
                <a:off x="2378075" y="2698750"/>
                <a:ext cx="493061" cy="3016250"/>
                <a:chOff x="4353861" y="2698750"/>
                <a:chExt cx="914400" cy="3924300"/>
              </a:xfrm>
            </p:grpSpPr>
            <p:pic>
              <p:nvPicPr>
                <p:cNvPr id="106" name="Picture 105"/>
                <p:cNvPicPr>
                  <a:picLocks noChangeAspect="1"/>
                </p:cNvPicPr>
                <p:nvPr/>
              </p:nvPicPr>
              <p:blipFill>
                <a:blip r:embed="rId2"/>
                <a:stretch>
                  <a:fillRect/>
                </a:stretch>
              </p:blipFill>
              <p:spPr>
                <a:xfrm>
                  <a:off x="4395136" y="2698750"/>
                  <a:ext cx="215900" cy="3924300"/>
                </a:xfrm>
                <a:prstGeom prst="rect">
                  <a:avLst/>
                </a:prstGeom>
              </p:spPr>
            </p:pic>
            <p:pic>
              <p:nvPicPr>
                <p:cNvPr id="107" name="Picture 106"/>
                <p:cNvPicPr>
                  <a:picLocks noChangeAspect="1"/>
                </p:cNvPicPr>
                <p:nvPr/>
              </p:nvPicPr>
              <p:blipFill>
                <a:blip r:embed="rId2"/>
                <a:stretch>
                  <a:fillRect/>
                </a:stretch>
              </p:blipFill>
              <p:spPr>
                <a:xfrm>
                  <a:off x="4595161" y="2698750"/>
                  <a:ext cx="215900" cy="3924300"/>
                </a:xfrm>
                <a:prstGeom prst="rect">
                  <a:avLst/>
                </a:prstGeom>
              </p:spPr>
            </p:pic>
            <p:pic>
              <p:nvPicPr>
                <p:cNvPr id="108" name="Picture 107"/>
                <p:cNvPicPr>
                  <a:picLocks noChangeAspect="1"/>
                </p:cNvPicPr>
                <p:nvPr/>
              </p:nvPicPr>
              <p:blipFill>
                <a:blip r:embed="rId2"/>
                <a:stretch>
                  <a:fillRect/>
                </a:stretch>
              </p:blipFill>
              <p:spPr>
                <a:xfrm>
                  <a:off x="4795186" y="2698750"/>
                  <a:ext cx="215900" cy="3924300"/>
                </a:xfrm>
                <a:prstGeom prst="rect">
                  <a:avLst/>
                </a:prstGeom>
              </p:spPr>
            </p:pic>
            <p:pic>
              <p:nvPicPr>
                <p:cNvPr id="109" name="Picture 108"/>
                <p:cNvPicPr>
                  <a:picLocks noChangeAspect="1"/>
                </p:cNvPicPr>
                <p:nvPr/>
              </p:nvPicPr>
              <p:blipFill>
                <a:blip r:embed="rId2"/>
                <a:stretch>
                  <a:fillRect/>
                </a:stretch>
              </p:blipFill>
              <p:spPr>
                <a:xfrm>
                  <a:off x="4995211" y="2698750"/>
                  <a:ext cx="215900" cy="3924300"/>
                </a:xfrm>
                <a:prstGeom prst="rect">
                  <a:avLst/>
                </a:prstGeom>
              </p:spPr>
            </p:pic>
            <p:sp>
              <p:nvSpPr>
                <p:cNvPr id="110" name="Rectangle 109"/>
                <p:cNvSpPr/>
                <p:nvPr/>
              </p:nvSpPr>
              <p:spPr>
                <a:xfrm>
                  <a:off x="4353861" y="28257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111" name="Rectangle 110"/>
                <p:cNvSpPr/>
                <p:nvPr/>
              </p:nvSpPr>
              <p:spPr>
                <a:xfrm>
                  <a:off x="4353861" y="371792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112" name="Rectangle 111"/>
                <p:cNvSpPr/>
                <p:nvPr/>
              </p:nvSpPr>
              <p:spPr>
                <a:xfrm>
                  <a:off x="4353861" y="461010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113" name="Rectangle 112"/>
                <p:cNvSpPr/>
                <p:nvPr/>
              </p:nvSpPr>
              <p:spPr>
                <a:xfrm>
                  <a:off x="4353861" y="550227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114" name="Rectangle 113"/>
                <p:cNvSpPr/>
                <p:nvPr/>
              </p:nvSpPr>
              <p:spPr>
                <a:xfrm>
                  <a:off x="4353861" y="63944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grpSp>
          <p:grpSp>
            <p:nvGrpSpPr>
              <p:cNvPr id="86" name="Group 85"/>
              <p:cNvGrpSpPr/>
              <p:nvPr/>
            </p:nvGrpSpPr>
            <p:grpSpPr>
              <a:xfrm flipH="1">
                <a:off x="2915586" y="2698750"/>
                <a:ext cx="493061" cy="3016250"/>
                <a:chOff x="4353861" y="2698750"/>
                <a:chExt cx="914400" cy="3924300"/>
              </a:xfrm>
            </p:grpSpPr>
            <p:pic>
              <p:nvPicPr>
                <p:cNvPr id="97" name="Picture 96"/>
                <p:cNvPicPr>
                  <a:picLocks noChangeAspect="1"/>
                </p:cNvPicPr>
                <p:nvPr/>
              </p:nvPicPr>
              <p:blipFill>
                <a:blip r:embed="rId2"/>
                <a:stretch>
                  <a:fillRect/>
                </a:stretch>
              </p:blipFill>
              <p:spPr>
                <a:xfrm>
                  <a:off x="4395136" y="2698750"/>
                  <a:ext cx="215900" cy="3924300"/>
                </a:xfrm>
                <a:prstGeom prst="rect">
                  <a:avLst/>
                </a:prstGeom>
              </p:spPr>
            </p:pic>
            <p:pic>
              <p:nvPicPr>
                <p:cNvPr id="98" name="Picture 97"/>
                <p:cNvPicPr>
                  <a:picLocks noChangeAspect="1"/>
                </p:cNvPicPr>
                <p:nvPr/>
              </p:nvPicPr>
              <p:blipFill>
                <a:blip r:embed="rId2"/>
                <a:stretch>
                  <a:fillRect/>
                </a:stretch>
              </p:blipFill>
              <p:spPr>
                <a:xfrm>
                  <a:off x="4595161" y="2698750"/>
                  <a:ext cx="215900" cy="3924300"/>
                </a:xfrm>
                <a:prstGeom prst="rect">
                  <a:avLst/>
                </a:prstGeom>
              </p:spPr>
            </p:pic>
            <p:pic>
              <p:nvPicPr>
                <p:cNvPr id="99" name="Picture 98"/>
                <p:cNvPicPr>
                  <a:picLocks noChangeAspect="1"/>
                </p:cNvPicPr>
                <p:nvPr/>
              </p:nvPicPr>
              <p:blipFill>
                <a:blip r:embed="rId2"/>
                <a:stretch>
                  <a:fillRect/>
                </a:stretch>
              </p:blipFill>
              <p:spPr>
                <a:xfrm>
                  <a:off x="4795186" y="2698750"/>
                  <a:ext cx="215900" cy="3924300"/>
                </a:xfrm>
                <a:prstGeom prst="rect">
                  <a:avLst/>
                </a:prstGeom>
              </p:spPr>
            </p:pic>
            <p:pic>
              <p:nvPicPr>
                <p:cNvPr id="100" name="Picture 99"/>
                <p:cNvPicPr>
                  <a:picLocks noChangeAspect="1"/>
                </p:cNvPicPr>
                <p:nvPr/>
              </p:nvPicPr>
              <p:blipFill>
                <a:blip r:embed="rId2"/>
                <a:stretch>
                  <a:fillRect/>
                </a:stretch>
              </p:blipFill>
              <p:spPr>
                <a:xfrm>
                  <a:off x="4995211" y="2698750"/>
                  <a:ext cx="215900" cy="3924300"/>
                </a:xfrm>
                <a:prstGeom prst="rect">
                  <a:avLst/>
                </a:prstGeom>
              </p:spPr>
            </p:pic>
            <p:sp>
              <p:nvSpPr>
                <p:cNvPr id="101" name="Rectangle 100"/>
                <p:cNvSpPr/>
                <p:nvPr/>
              </p:nvSpPr>
              <p:spPr>
                <a:xfrm>
                  <a:off x="4353861" y="28257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102" name="Rectangle 101"/>
                <p:cNvSpPr/>
                <p:nvPr/>
              </p:nvSpPr>
              <p:spPr>
                <a:xfrm>
                  <a:off x="4353861" y="371792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103" name="Rectangle 102"/>
                <p:cNvSpPr/>
                <p:nvPr/>
              </p:nvSpPr>
              <p:spPr>
                <a:xfrm>
                  <a:off x="4353861" y="461010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104" name="Rectangle 103"/>
                <p:cNvSpPr/>
                <p:nvPr/>
              </p:nvSpPr>
              <p:spPr>
                <a:xfrm>
                  <a:off x="4353861" y="550227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105" name="Rectangle 104"/>
                <p:cNvSpPr/>
                <p:nvPr/>
              </p:nvSpPr>
              <p:spPr>
                <a:xfrm>
                  <a:off x="4353861" y="63944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grpSp>
          <p:grpSp>
            <p:nvGrpSpPr>
              <p:cNvPr id="87" name="Group 86"/>
              <p:cNvGrpSpPr/>
              <p:nvPr/>
            </p:nvGrpSpPr>
            <p:grpSpPr>
              <a:xfrm flipH="1">
                <a:off x="3447468" y="2698750"/>
                <a:ext cx="493061" cy="3016250"/>
                <a:chOff x="4353861" y="2698750"/>
                <a:chExt cx="914400" cy="3924300"/>
              </a:xfrm>
            </p:grpSpPr>
            <p:pic>
              <p:nvPicPr>
                <p:cNvPr id="88" name="Picture 87"/>
                <p:cNvPicPr>
                  <a:picLocks noChangeAspect="1"/>
                </p:cNvPicPr>
                <p:nvPr/>
              </p:nvPicPr>
              <p:blipFill>
                <a:blip r:embed="rId2"/>
                <a:stretch>
                  <a:fillRect/>
                </a:stretch>
              </p:blipFill>
              <p:spPr>
                <a:xfrm>
                  <a:off x="4395136" y="2698750"/>
                  <a:ext cx="215900" cy="3924300"/>
                </a:xfrm>
                <a:prstGeom prst="rect">
                  <a:avLst/>
                </a:prstGeom>
              </p:spPr>
            </p:pic>
            <p:pic>
              <p:nvPicPr>
                <p:cNvPr id="89" name="Picture 88"/>
                <p:cNvPicPr>
                  <a:picLocks noChangeAspect="1"/>
                </p:cNvPicPr>
                <p:nvPr/>
              </p:nvPicPr>
              <p:blipFill>
                <a:blip r:embed="rId2"/>
                <a:stretch>
                  <a:fillRect/>
                </a:stretch>
              </p:blipFill>
              <p:spPr>
                <a:xfrm>
                  <a:off x="4595161" y="2698750"/>
                  <a:ext cx="215900" cy="3924300"/>
                </a:xfrm>
                <a:prstGeom prst="rect">
                  <a:avLst/>
                </a:prstGeom>
              </p:spPr>
            </p:pic>
            <p:pic>
              <p:nvPicPr>
                <p:cNvPr id="90" name="Picture 89"/>
                <p:cNvPicPr>
                  <a:picLocks noChangeAspect="1"/>
                </p:cNvPicPr>
                <p:nvPr/>
              </p:nvPicPr>
              <p:blipFill>
                <a:blip r:embed="rId2"/>
                <a:stretch>
                  <a:fillRect/>
                </a:stretch>
              </p:blipFill>
              <p:spPr>
                <a:xfrm>
                  <a:off x="4795186" y="2698750"/>
                  <a:ext cx="215900" cy="3924300"/>
                </a:xfrm>
                <a:prstGeom prst="rect">
                  <a:avLst/>
                </a:prstGeom>
              </p:spPr>
            </p:pic>
            <p:pic>
              <p:nvPicPr>
                <p:cNvPr id="91" name="Picture 90"/>
                <p:cNvPicPr>
                  <a:picLocks noChangeAspect="1"/>
                </p:cNvPicPr>
                <p:nvPr/>
              </p:nvPicPr>
              <p:blipFill>
                <a:blip r:embed="rId2"/>
                <a:stretch>
                  <a:fillRect/>
                </a:stretch>
              </p:blipFill>
              <p:spPr>
                <a:xfrm>
                  <a:off x="4995211" y="2698750"/>
                  <a:ext cx="215900" cy="3924300"/>
                </a:xfrm>
                <a:prstGeom prst="rect">
                  <a:avLst/>
                </a:prstGeom>
              </p:spPr>
            </p:pic>
            <p:sp>
              <p:nvSpPr>
                <p:cNvPr id="92" name="Rectangle 91"/>
                <p:cNvSpPr/>
                <p:nvPr/>
              </p:nvSpPr>
              <p:spPr>
                <a:xfrm>
                  <a:off x="4353861" y="28257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93" name="Rectangle 92"/>
                <p:cNvSpPr/>
                <p:nvPr/>
              </p:nvSpPr>
              <p:spPr>
                <a:xfrm>
                  <a:off x="4353861" y="371792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94" name="Rectangle 93"/>
                <p:cNvSpPr/>
                <p:nvPr/>
              </p:nvSpPr>
              <p:spPr>
                <a:xfrm>
                  <a:off x="4353861" y="461010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95" name="Rectangle 94"/>
                <p:cNvSpPr/>
                <p:nvPr/>
              </p:nvSpPr>
              <p:spPr>
                <a:xfrm>
                  <a:off x="4353861" y="550227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96" name="Rectangle 95"/>
                <p:cNvSpPr/>
                <p:nvPr/>
              </p:nvSpPr>
              <p:spPr>
                <a:xfrm>
                  <a:off x="4353861" y="63944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grpSp>
        </p:grpSp>
      </p:grpSp>
      <p:grpSp>
        <p:nvGrpSpPr>
          <p:cNvPr id="13" name="Group 12"/>
          <p:cNvGrpSpPr/>
          <p:nvPr/>
        </p:nvGrpSpPr>
        <p:grpSpPr>
          <a:xfrm>
            <a:off x="5168247" y="1313186"/>
            <a:ext cx="5209673" cy="3763735"/>
            <a:chOff x="3644245" y="865509"/>
            <a:chExt cx="5209673" cy="3763735"/>
          </a:xfrm>
        </p:grpSpPr>
        <p:sp>
          <p:nvSpPr>
            <p:cNvPr id="115" name="Rectangle 114"/>
            <p:cNvSpPr/>
            <p:nvPr/>
          </p:nvSpPr>
          <p:spPr>
            <a:xfrm>
              <a:off x="6946540" y="3342697"/>
              <a:ext cx="654192" cy="654192"/>
            </a:xfrm>
            <a:prstGeom prst="rect">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16" name="Straight Connector 115"/>
            <p:cNvCxnSpPr/>
            <p:nvPr/>
          </p:nvCxnSpPr>
          <p:spPr>
            <a:xfrm>
              <a:off x="3644245" y="3936062"/>
              <a:ext cx="2951336" cy="0"/>
            </a:xfrm>
            <a:prstGeom prst="line">
              <a:avLst/>
            </a:prstGeom>
            <a:ln w="127000">
              <a:solidFill>
                <a:srgbClr val="3366FF"/>
              </a:solidFill>
            </a:ln>
          </p:spPr>
          <p:style>
            <a:lnRef idx="2">
              <a:schemeClr val="accent1"/>
            </a:lnRef>
            <a:fillRef idx="0">
              <a:schemeClr val="accent1"/>
            </a:fillRef>
            <a:effectRef idx="1">
              <a:schemeClr val="accent1"/>
            </a:effectRef>
            <a:fontRef idx="minor">
              <a:schemeClr val="tx1"/>
            </a:fontRef>
          </p:style>
        </p:cxnSp>
        <p:cxnSp>
          <p:nvCxnSpPr>
            <p:cNvPr id="117" name="Straight Connector 116"/>
            <p:cNvCxnSpPr/>
            <p:nvPr/>
          </p:nvCxnSpPr>
          <p:spPr>
            <a:xfrm>
              <a:off x="3644245" y="901194"/>
              <a:ext cx="2951336" cy="0"/>
            </a:xfrm>
            <a:prstGeom prst="line">
              <a:avLst/>
            </a:prstGeom>
            <a:ln w="1270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8" name="Straight Arrow Connector 117"/>
            <p:cNvCxnSpPr/>
            <p:nvPr/>
          </p:nvCxnSpPr>
          <p:spPr>
            <a:xfrm>
              <a:off x="4778380" y="1300292"/>
              <a:ext cx="1817201" cy="0"/>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119" name="Straight Arrow Connector 118"/>
            <p:cNvCxnSpPr/>
            <p:nvPr/>
          </p:nvCxnSpPr>
          <p:spPr>
            <a:xfrm rot="5400000">
              <a:off x="5686974" y="2631959"/>
              <a:ext cx="0" cy="1817195"/>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sp>
          <p:nvSpPr>
            <p:cNvPr id="120" name="Arc 119"/>
            <p:cNvSpPr/>
            <p:nvPr/>
          </p:nvSpPr>
          <p:spPr>
            <a:xfrm rot="16200000" flipH="1">
              <a:off x="5078130" y="1202206"/>
              <a:ext cx="3034901" cy="2432772"/>
            </a:xfrm>
            <a:prstGeom prst="arc">
              <a:avLst>
                <a:gd name="adj1" fmla="val 21576992"/>
                <a:gd name="adj2" fmla="val 10805497"/>
              </a:avLst>
            </a:prstGeom>
            <a:ln w="127000" cmpd="sng">
              <a:gradFill flip="none" rotWithShape="1">
                <a:gsLst>
                  <a:gs pos="0">
                    <a:srgbClr val="FF0000"/>
                  </a:gs>
                  <a:gs pos="100000">
                    <a:srgbClr val="3366FF"/>
                  </a:gs>
                </a:gsLst>
                <a:lin ang="0" scaled="1"/>
                <a:tileRect/>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cxnSp>
          <p:nvCxnSpPr>
            <p:cNvPr id="121" name="Straight Connector 120"/>
            <p:cNvCxnSpPr/>
            <p:nvPr/>
          </p:nvCxnSpPr>
          <p:spPr>
            <a:xfrm>
              <a:off x="7572846" y="3540557"/>
              <a:ext cx="478239" cy="0"/>
            </a:xfrm>
            <a:prstGeom prst="line">
              <a:avLst/>
            </a:prstGeom>
            <a:ln w="38100" cmpd="sng">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22" name="Straight Connector 121"/>
            <p:cNvCxnSpPr/>
            <p:nvPr/>
          </p:nvCxnSpPr>
          <p:spPr>
            <a:xfrm>
              <a:off x="7578962" y="3811354"/>
              <a:ext cx="478239" cy="0"/>
            </a:xfrm>
            <a:prstGeom prst="line">
              <a:avLst/>
            </a:prstGeom>
            <a:ln w="38100" cmpd="sng">
              <a:solidFill>
                <a:srgbClr val="0000FF"/>
              </a:solidFill>
            </a:ln>
          </p:spPr>
          <p:style>
            <a:lnRef idx="2">
              <a:schemeClr val="accent1"/>
            </a:lnRef>
            <a:fillRef idx="0">
              <a:schemeClr val="accent1"/>
            </a:fillRef>
            <a:effectRef idx="1">
              <a:schemeClr val="accent1"/>
            </a:effectRef>
            <a:fontRef idx="minor">
              <a:schemeClr val="tx1"/>
            </a:fontRef>
          </p:style>
        </p:cxnSp>
        <p:sp>
          <p:nvSpPr>
            <p:cNvPr id="123" name="TextBox 122"/>
            <p:cNvSpPr txBox="1"/>
            <p:nvPr/>
          </p:nvSpPr>
          <p:spPr>
            <a:xfrm>
              <a:off x="6821832" y="3956253"/>
              <a:ext cx="1059906" cy="307777"/>
            </a:xfrm>
            <a:prstGeom prst="rect">
              <a:avLst/>
            </a:prstGeom>
            <a:noFill/>
          </p:spPr>
          <p:txBody>
            <a:bodyPr wrap="none" rtlCol="0">
              <a:spAutoFit/>
            </a:bodyPr>
            <a:lstStyle/>
            <a:p>
              <a:r>
                <a:rPr lang="en-US" sz="1400" dirty="0"/>
                <a:t>Condenser</a:t>
              </a:r>
            </a:p>
          </p:txBody>
        </p:sp>
        <p:sp>
          <p:nvSpPr>
            <p:cNvPr id="124" name="Trapezoid 123"/>
            <p:cNvSpPr/>
            <p:nvPr/>
          </p:nvSpPr>
          <p:spPr>
            <a:xfrm rot="16200000">
              <a:off x="7347780" y="1587481"/>
              <a:ext cx="763224" cy="545160"/>
            </a:xfrm>
            <a:prstGeom prst="trapezoid">
              <a:avLst/>
            </a:prstGeom>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dirty="0"/>
            </a:p>
          </p:txBody>
        </p:sp>
        <p:sp>
          <p:nvSpPr>
            <p:cNvPr id="125" name="Rectangle 124"/>
            <p:cNvSpPr/>
            <p:nvPr/>
          </p:nvSpPr>
          <p:spPr>
            <a:xfrm>
              <a:off x="8199726" y="1478448"/>
              <a:ext cx="654192" cy="763225"/>
            </a:xfrm>
            <a:prstGeom prst="rect">
              <a:avLst/>
            </a:prstGeom>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p>
          </p:txBody>
        </p:sp>
        <p:cxnSp>
          <p:nvCxnSpPr>
            <p:cNvPr id="126" name="Straight Connector 125"/>
            <p:cNvCxnSpPr>
              <a:stCxn id="124" idx="0"/>
              <a:endCxn id="125" idx="1"/>
            </p:cNvCxnSpPr>
            <p:nvPr/>
          </p:nvCxnSpPr>
          <p:spPr>
            <a:xfrm>
              <a:off x="7456812" y="1860061"/>
              <a:ext cx="742915" cy="0"/>
            </a:xfrm>
            <a:prstGeom prst="line">
              <a:avLst/>
            </a:prstGeom>
            <a:ln w="127000">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sp>
          <p:nvSpPr>
            <p:cNvPr id="127" name="TextBox 126"/>
            <p:cNvSpPr txBox="1"/>
            <p:nvPr/>
          </p:nvSpPr>
          <p:spPr>
            <a:xfrm>
              <a:off x="7638539" y="865509"/>
              <a:ext cx="989373" cy="523220"/>
            </a:xfrm>
            <a:prstGeom prst="rect">
              <a:avLst/>
            </a:prstGeom>
            <a:noFill/>
          </p:spPr>
          <p:txBody>
            <a:bodyPr wrap="none" rtlCol="0">
              <a:spAutoFit/>
            </a:bodyPr>
            <a:lstStyle/>
            <a:p>
              <a:r>
                <a:rPr lang="en-US" sz="1400" dirty="0"/>
                <a:t>Turbine/</a:t>
              </a:r>
            </a:p>
            <a:p>
              <a:r>
                <a:rPr lang="en-US" sz="1400" dirty="0"/>
                <a:t>Generator</a:t>
              </a:r>
            </a:p>
          </p:txBody>
        </p:sp>
        <p:sp>
          <p:nvSpPr>
            <p:cNvPr id="129" name="Oval 128"/>
            <p:cNvSpPr/>
            <p:nvPr/>
          </p:nvSpPr>
          <p:spPr>
            <a:xfrm>
              <a:off x="4952358" y="3738385"/>
              <a:ext cx="608950" cy="608950"/>
            </a:xfrm>
            <a:prstGeom prst="ellipse">
              <a:avLst/>
            </a:prstGeom>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a:p>
          </p:txBody>
        </p:sp>
        <p:sp>
          <p:nvSpPr>
            <p:cNvPr id="130" name="Rectangle 129"/>
            <p:cNvSpPr/>
            <p:nvPr/>
          </p:nvSpPr>
          <p:spPr>
            <a:xfrm>
              <a:off x="4809924" y="3764888"/>
              <a:ext cx="446909" cy="257530"/>
            </a:xfrm>
            <a:prstGeom prst="rect">
              <a:avLst/>
            </a:prstGeom>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a:p>
          </p:txBody>
        </p:sp>
        <p:sp>
          <p:nvSpPr>
            <p:cNvPr id="131" name="TextBox 130"/>
            <p:cNvSpPr txBox="1"/>
            <p:nvPr/>
          </p:nvSpPr>
          <p:spPr>
            <a:xfrm>
              <a:off x="4843012" y="4321467"/>
              <a:ext cx="652743" cy="307777"/>
            </a:xfrm>
            <a:prstGeom prst="rect">
              <a:avLst/>
            </a:prstGeom>
            <a:noFill/>
          </p:spPr>
          <p:txBody>
            <a:bodyPr wrap="none" rtlCol="0">
              <a:spAutoFit/>
            </a:bodyPr>
            <a:lstStyle/>
            <a:p>
              <a:r>
                <a:rPr lang="en-US" sz="1400" dirty="0"/>
                <a:t>Pump</a:t>
              </a:r>
            </a:p>
          </p:txBody>
        </p:sp>
      </p:grpSp>
      <p:sp>
        <p:nvSpPr>
          <p:cNvPr id="132" name="TextBox 131"/>
          <p:cNvSpPr txBox="1"/>
          <p:nvPr/>
        </p:nvSpPr>
        <p:spPr>
          <a:xfrm>
            <a:off x="4035682" y="5095672"/>
            <a:ext cx="5061164" cy="1200328"/>
          </a:xfrm>
          <a:prstGeom prst="rect">
            <a:avLst/>
          </a:prstGeom>
          <a:noFill/>
        </p:spPr>
        <p:txBody>
          <a:bodyPr wrap="square" rtlCol="0">
            <a:spAutoFit/>
          </a:bodyPr>
          <a:lstStyle/>
          <a:p>
            <a:r>
              <a:rPr lang="en-US" sz="2400" dirty="0"/>
              <a:t>In a nuclear power plant, the </a:t>
            </a:r>
            <a:r>
              <a:rPr lang="en-US" sz="2400" b="1" dirty="0"/>
              <a:t>reactor core </a:t>
            </a:r>
            <a:r>
              <a:rPr lang="en-US" sz="2400" dirty="0"/>
              <a:t>replaces the burning fossil fuel as the energy source</a:t>
            </a:r>
          </a:p>
        </p:txBody>
      </p:sp>
    </p:spTree>
    <p:extLst>
      <p:ext uri="{BB962C8B-B14F-4D97-AF65-F5344CB8AC3E}">
        <p14:creationId xmlns:p14="http://schemas.microsoft.com/office/powerpoint/2010/main" val="4141596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nodeType="afterEffect">
                                  <p:stCondLst>
                                    <p:cond delay="0"/>
                                  </p:stCondLst>
                                  <p:childTnLst>
                                    <p:set>
                                      <p:cBhvr>
                                        <p:cTn id="6" dur="1" fill="hold">
                                          <p:stCondLst>
                                            <p:cond delay="0"/>
                                          </p:stCondLst>
                                        </p:cTn>
                                        <p:tgtEl>
                                          <p:spTgt spid="73"/>
                                        </p:tgtEl>
                                        <p:attrNameLst>
                                          <p:attrName>style.visibility</p:attrName>
                                        </p:attrNameLst>
                                      </p:cBhvr>
                                      <p:to>
                                        <p:strVal val="visible"/>
                                      </p:to>
                                    </p:set>
                                    <p:anim calcmode="lin" valueType="num">
                                      <p:cBhvr>
                                        <p:cTn id="7" dur="1000" fill="hold"/>
                                        <p:tgtEl>
                                          <p:spTgt spid="73"/>
                                        </p:tgtEl>
                                        <p:attrNameLst>
                                          <p:attrName>ppt_w</p:attrName>
                                        </p:attrNameLst>
                                      </p:cBhvr>
                                      <p:tavLst>
                                        <p:tav tm="0" fmla="#ppt_w*sin(2.5*pi*$)">
                                          <p:val>
                                            <p:fltVal val="0"/>
                                          </p:val>
                                        </p:tav>
                                        <p:tav tm="100000">
                                          <p:val>
                                            <p:fltVal val="1"/>
                                          </p:val>
                                        </p:tav>
                                      </p:tavLst>
                                    </p:anim>
                                    <p:anim calcmode="lin" valueType="num">
                                      <p:cBhvr>
                                        <p:cTn id="8" dur="1000" fill="hold"/>
                                        <p:tgtEl>
                                          <p:spTgt spid="73"/>
                                        </p:tgtEl>
                                        <p:attrNameLst>
                                          <p:attrName>ppt_h</p:attrName>
                                        </p:attrNameLst>
                                      </p:cBhvr>
                                      <p:tavLst>
                                        <p:tav tm="0">
                                          <p:val>
                                            <p:strVal val="#ppt_h"/>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32"/>
                                        </p:tgtEl>
                                        <p:attrNameLst>
                                          <p:attrName>style.visibility</p:attrName>
                                        </p:attrNameLst>
                                      </p:cBhvr>
                                      <p:to>
                                        <p:strVal val="visible"/>
                                      </p:to>
                                    </p:set>
                                    <p:animEffect transition="in" filter="fade">
                                      <p:cBhvr>
                                        <p:cTn id="11" dur="500"/>
                                        <p:tgtEl>
                                          <p:spTgt spid="132"/>
                                        </p:tgtEl>
                                      </p:cBhvr>
                                    </p:animEffect>
                                  </p:childTnLst>
                                </p:cTn>
                              </p:par>
                            </p:childTnLst>
                          </p:cTn>
                        </p:par>
                        <p:par>
                          <p:cTn id="12" fill="hold">
                            <p:stCondLst>
                              <p:cond delay="1000"/>
                            </p:stCondLst>
                            <p:childTnLst>
                              <p:par>
                                <p:cTn id="13" presetID="2" presetClass="entr" presetSubtype="2"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1+#ppt_w/2"/>
                                          </p:val>
                                        </p:tav>
                                        <p:tav tm="100000">
                                          <p:val>
                                            <p:strVal val="#ppt_x"/>
                                          </p:val>
                                        </p:tav>
                                      </p:tavLst>
                                    </p:anim>
                                    <p:anim calcmode="lin" valueType="num">
                                      <p:cBhvr additive="base">
                                        <p:cTn id="16"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Let’s Build a Nuclear Power Plant</a:t>
            </a:r>
          </a:p>
        </p:txBody>
      </p:sp>
      <p:grpSp>
        <p:nvGrpSpPr>
          <p:cNvPr id="73" name="Group 72"/>
          <p:cNvGrpSpPr/>
          <p:nvPr/>
        </p:nvGrpSpPr>
        <p:grpSpPr>
          <a:xfrm>
            <a:off x="4035682" y="1111082"/>
            <a:ext cx="2043516" cy="3480784"/>
            <a:chOff x="2019588" y="473075"/>
            <a:chExt cx="3027705" cy="5157184"/>
          </a:xfrm>
        </p:grpSpPr>
        <p:sp>
          <p:nvSpPr>
            <p:cNvPr id="74" name="Rounded Rectangle 73"/>
            <p:cNvSpPr/>
            <p:nvPr/>
          </p:nvSpPr>
          <p:spPr>
            <a:xfrm>
              <a:off x="2019588" y="473075"/>
              <a:ext cx="3027705" cy="5157184"/>
            </a:xfrm>
            <a:prstGeom prst="roundRect">
              <a:avLst>
                <a:gd name="adj" fmla="val 50000"/>
              </a:avLst>
            </a:prstGeom>
            <a:gradFill>
              <a:gsLst>
                <a:gs pos="0">
                  <a:srgbClr val="3366FF"/>
                </a:gs>
                <a:gs pos="100000">
                  <a:srgbClr val="FF0000"/>
                </a:gs>
                <a:gs pos="25000">
                  <a:srgbClr val="3366FF"/>
                </a:gs>
                <a:gs pos="75000">
                  <a:srgbClr val="FF0000"/>
                </a:gs>
              </a:gsLst>
            </a:gradFill>
            <a:ln w="203200">
              <a:solidFill>
                <a:schemeClr val="accent4"/>
              </a:solidFill>
            </a:ln>
            <a:effectLst>
              <a:outerShdw blurRad="127000" dist="76200" dir="6600000" sx="101000" sy="101000" rotWithShape="0">
                <a:srgbClr val="000000">
                  <a:alpha val="7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75" name="Group 74"/>
            <p:cNvGrpSpPr/>
            <p:nvPr/>
          </p:nvGrpSpPr>
          <p:grpSpPr>
            <a:xfrm>
              <a:off x="2478531" y="1832014"/>
              <a:ext cx="2096790" cy="3016250"/>
              <a:chOff x="1843739" y="2698750"/>
              <a:chExt cx="2096790" cy="3016250"/>
            </a:xfrm>
          </p:grpSpPr>
          <p:pic>
            <p:nvPicPr>
              <p:cNvPr id="76" name="Picture 75"/>
              <p:cNvPicPr>
                <a:picLocks noChangeAspect="1"/>
              </p:cNvPicPr>
              <p:nvPr/>
            </p:nvPicPr>
            <p:blipFill>
              <a:blip r:embed="rId2"/>
              <a:stretch>
                <a:fillRect/>
              </a:stretch>
            </p:blipFill>
            <p:spPr>
              <a:xfrm flipH="1">
                <a:off x="2198127" y="2698750"/>
                <a:ext cx="116417" cy="3016250"/>
              </a:xfrm>
              <a:prstGeom prst="rect">
                <a:avLst/>
              </a:prstGeom>
            </p:spPr>
          </p:pic>
          <p:pic>
            <p:nvPicPr>
              <p:cNvPr id="77" name="Picture 76"/>
              <p:cNvPicPr>
                <a:picLocks noChangeAspect="1"/>
              </p:cNvPicPr>
              <p:nvPr/>
            </p:nvPicPr>
            <p:blipFill>
              <a:blip r:embed="rId2"/>
              <a:stretch>
                <a:fillRect/>
              </a:stretch>
            </p:blipFill>
            <p:spPr>
              <a:xfrm flipH="1">
                <a:off x="2090270" y="2698750"/>
                <a:ext cx="116417" cy="3016250"/>
              </a:xfrm>
              <a:prstGeom prst="rect">
                <a:avLst/>
              </a:prstGeom>
            </p:spPr>
          </p:pic>
          <p:pic>
            <p:nvPicPr>
              <p:cNvPr id="78" name="Picture 77"/>
              <p:cNvPicPr>
                <a:picLocks noChangeAspect="1"/>
              </p:cNvPicPr>
              <p:nvPr/>
            </p:nvPicPr>
            <p:blipFill>
              <a:blip r:embed="rId2"/>
              <a:stretch>
                <a:fillRect/>
              </a:stretch>
            </p:blipFill>
            <p:spPr>
              <a:xfrm flipH="1">
                <a:off x="1982412" y="2698750"/>
                <a:ext cx="116417" cy="3016250"/>
              </a:xfrm>
              <a:prstGeom prst="rect">
                <a:avLst/>
              </a:prstGeom>
            </p:spPr>
          </p:pic>
          <p:pic>
            <p:nvPicPr>
              <p:cNvPr id="79" name="Picture 78"/>
              <p:cNvPicPr>
                <a:picLocks noChangeAspect="1"/>
              </p:cNvPicPr>
              <p:nvPr/>
            </p:nvPicPr>
            <p:blipFill>
              <a:blip r:embed="rId2"/>
              <a:stretch>
                <a:fillRect/>
              </a:stretch>
            </p:blipFill>
            <p:spPr>
              <a:xfrm flipH="1">
                <a:off x="1874555" y="2698750"/>
                <a:ext cx="116417" cy="3016250"/>
              </a:xfrm>
              <a:prstGeom prst="rect">
                <a:avLst/>
              </a:prstGeom>
            </p:spPr>
          </p:pic>
          <p:sp>
            <p:nvSpPr>
              <p:cNvPr id="80" name="Rectangle 79"/>
              <p:cNvSpPr/>
              <p:nvPr/>
            </p:nvSpPr>
            <p:spPr>
              <a:xfrm flipH="1">
                <a:off x="1843739" y="2796363"/>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81" name="Rectangle 80"/>
              <p:cNvSpPr/>
              <p:nvPr/>
            </p:nvSpPr>
            <p:spPr>
              <a:xfrm flipH="1">
                <a:off x="1843739" y="3482096"/>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82" name="Rectangle 81"/>
              <p:cNvSpPr/>
              <p:nvPr/>
            </p:nvSpPr>
            <p:spPr>
              <a:xfrm flipH="1">
                <a:off x="1843739" y="4167830"/>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83" name="Rectangle 82"/>
              <p:cNvSpPr/>
              <p:nvPr/>
            </p:nvSpPr>
            <p:spPr>
              <a:xfrm flipH="1">
                <a:off x="1843739" y="4853563"/>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84" name="Rectangle 83"/>
              <p:cNvSpPr/>
              <p:nvPr/>
            </p:nvSpPr>
            <p:spPr>
              <a:xfrm flipH="1">
                <a:off x="1843739" y="5539296"/>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grpSp>
            <p:nvGrpSpPr>
              <p:cNvPr id="85" name="Group 84"/>
              <p:cNvGrpSpPr/>
              <p:nvPr/>
            </p:nvGrpSpPr>
            <p:grpSpPr>
              <a:xfrm flipH="1">
                <a:off x="2378075" y="2698750"/>
                <a:ext cx="493061" cy="3016250"/>
                <a:chOff x="4353861" y="2698750"/>
                <a:chExt cx="914400" cy="3924300"/>
              </a:xfrm>
            </p:grpSpPr>
            <p:pic>
              <p:nvPicPr>
                <p:cNvPr id="106" name="Picture 105"/>
                <p:cNvPicPr>
                  <a:picLocks noChangeAspect="1"/>
                </p:cNvPicPr>
                <p:nvPr/>
              </p:nvPicPr>
              <p:blipFill>
                <a:blip r:embed="rId2"/>
                <a:stretch>
                  <a:fillRect/>
                </a:stretch>
              </p:blipFill>
              <p:spPr>
                <a:xfrm>
                  <a:off x="4395136" y="2698750"/>
                  <a:ext cx="215900" cy="3924300"/>
                </a:xfrm>
                <a:prstGeom prst="rect">
                  <a:avLst/>
                </a:prstGeom>
              </p:spPr>
            </p:pic>
            <p:pic>
              <p:nvPicPr>
                <p:cNvPr id="107" name="Picture 106"/>
                <p:cNvPicPr>
                  <a:picLocks noChangeAspect="1"/>
                </p:cNvPicPr>
                <p:nvPr/>
              </p:nvPicPr>
              <p:blipFill>
                <a:blip r:embed="rId2"/>
                <a:stretch>
                  <a:fillRect/>
                </a:stretch>
              </p:blipFill>
              <p:spPr>
                <a:xfrm>
                  <a:off x="4595161" y="2698750"/>
                  <a:ext cx="215900" cy="3924300"/>
                </a:xfrm>
                <a:prstGeom prst="rect">
                  <a:avLst/>
                </a:prstGeom>
              </p:spPr>
            </p:pic>
            <p:pic>
              <p:nvPicPr>
                <p:cNvPr id="108" name="Picture 107"/>
                <p:cNvPicPr>
                  <a:picLocks noChangeAspect="1"/>
                </p:cNvPicPr>
                <p:nvPr/>
              </p:nvPicPr>
              <p:blipFill>
                <a:blip r:embed="rId2"/>
                <a:stretch>
                  <a:fillRect/>
                </a:stretch>
              </p:blipFill>
              <p:spPr>
                <a:xfrm>
                  <a:off x="4795186" y="2698750"/>
                  <a:ext cx="215900" cy="3924300"/>
                </a:xfrm>
                <a:prstGeom prst="rect">
                  <a:avLst/>
                </a:prstGeom>
              </p:spPr>
            </p:pic>
            <p:pic>
              <p:nvPicPr>
                <p:cNvPr id="109" name="Picture 108"/>
                <p:cNvPicPr>
                  <a:picLocks noChangeAspect="1"/>
                </p:cNvPicPr>
                <p:nvPr/>
              </p:nvPicPr>
              <p:blipFill>
                <a:blip r:embed="rId2"/>
                <a:stretch>
                  <a:fillRect/>
                </a:stretch>
              </p:blipFill>
              <p:spPr>
                <a:xfrm>
                  <a:off x="4995211" y="2698750"/>
                  <a:ext cx="215900" cy="3924300"/>
                </a:xfrm>
                <a:prstGeom prst="rect">
                  <a:avLst/>
                </a:prstGeom>
              </p:spPr>
            </p:pic>
            <p:sp>
              <p:nvSpPr>
                <p:cNvPr id="110" name="Rectangle 109"/>
                <p:cNvSpPr/>
                <p:nvPr/>
              </p:nvSpPr>
              <p:spPr>
                <a:xfrm>
                  <a:off x="4353861" y="28257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111" name="Rectangle 110"/>
                <p:cNvSpPr/>
                <p:nvPr/>
              </p:nvSpPr>
              <p:spPr>
                <a:xfrm>
                  <a:off x="4353861" y="371792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112" name="Rectangle 111"/>
                <p:cNvSpPr/>
                <p:nvPr/>
              </p:nvSpPr>
              <p:spPr>
                <a:xfrm>
                  <a:off x="4353861" y="461010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113" name="Rectangle 112"/>
                <p:cNvSpPr/>
                <p:nvPr/>
              </p:nvSpPr>
              <p:spPr>
                <a:xfrm>
                  <a:off x="4353861" y="550227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114" name="Rectangle 113"/>
                <p:cNvSpPr/>
                <p:nvPr/>
              </p:nvSpPr>
              <p:spPr>
                <a:xfrm>
                  <a:off x="4353861" y="63944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grpSp>
          <p:grpSp>
            <p:nvGrpSpPr>
              <p:cNvPr id="86" name="Group 85"/>
              <p:cNvGrpSpPr/>
              <p:nvPr/>
            </p:nvGrpSpPr>
            <p:grpSpPr>
              <a:xfrm flipH="1">
                <a:off x="2915586" y="2698750"/>
                <a:ext cx="493061" cy="3016250"/>
                <a:chOff x="4353861" y="2698750"/>
                <a:chExt cx="914400" cy="3924300"/>
              </a:xfrm>
            </p:grpSpPr>
            <p:pic>
              <p:nvPicPr>
                <p:cNvPr id="97" name="Picture 96"/>
                <p:cNvPicPr>
                  <a:picLocks noChangeAspect="1"/>
                </p:cNvPicPr>
                <p:nvPr/>
              </p:nvPicPr>
              <p:blipFill>
                <a:blip r:embed="rId2"/>
                <a:stretch>
                  <a:fillRect/>
                </a:stretch>
              </p:blipFill>
              <p:spPr>
                <a:xfrm>
                  <a:off x="4395136" y="2698750"/>
                  <a:ext cx="215900" cy="3924300"/>
                </a:xfrm>
                <a:prstGeom prst="rect">
                  <a:avLst/>
                </a:prstGeom>
              </p:spPr>
            </p:pic>
            <p:pic>
              <p:nvPicPr>
                <p:cNvPr id="98" name="Picture 97"/>
                <p:cNvPicPr>
                  <a:picLocks noChangeAspect="1"/>
                </p:cNvPicPr>
                <p:nvPr/>
              </p:nvPicPr>
              <p:blipFill>
                <a:blip r:embed="rId2"/>
                <a:stretch>
                  <a:fillRect/>
                </a:stretch>
              </p:blipFill>
              <p:spPr>
                <a:xfrm>
                  <a:off x="4595161" y="2698750"/>
                  <a:ext cx="215900" cy="3924300"/>
                </a:xfrm>
                <a:prstGeom prst="rect">
                  <a:avLst/>
                </a:prstGeom>
              </p:spPr>
            </p:pic>
            <p:pic>
              <p:nvPicPr>
                <p:cNvPr id="99" name="Picture 98"/>
                <p:cNvPicPr>
                  <a:picLocks noChangeAspect="1"/>
                </p:cNvPicPr>
                <p:nvPr/>
              </p:nvPicPr>
              <p:blipFill>
                <a:blip r:embed="rId2"/>
                <a:stretch>
                  <a:fillRect/>
                </a:stretch>
              </p:blipFill>
              <p:spPr>
                <a:xfrm>
                  <a:off x="4795186" y="2698750"/>
                  <a:ext cx="215900" cy="3924300"/>
                </a:xfrm>
                <a:prstGeom prst="rect">
                  <a:avLst/>
                </a:prstGeom>
              </p:spPr>
            </p:pic>
            <p:pic>
              <p:nvPicPr>
                <p:cNvPr id="100" name="Picture 99"/>
                <p:cNvPicPr>
                  <a:picLocks noChangeAspect="1"/>
                </p:cNvPicPr>
                <p:nvPr/>
              </p:nvPicPr>
              <p:blipFill>
                <a:blip r:embed="rId2"/>
                <a:stretch>
                  <a:fillRect/>
                </a:stretch>
              </p:blipFill>
              <p:spPr>
                <a:xfrm>
                  <a:off x="4995211" y="2698750"/>
                  <a:ext cx="215900" cy="3924300"/>
                </a:xfrm>
                <a:prstGeom prst="rect">
                  <a:avLst/>
                </a:prstGeom>
              </p:spPr>
            </p:pic>
            <p:sp>
              <p:nvSpPr>
                <p:cNvPr id="101" name="Rectangle 100"/>
                <p:cNvSpPr/>
                <p:nvPr/>
              </p:nvSpPr>
              <p:spPr>
                <a:xfrm>
                  <a:off x="4353861" y="28257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102" name="Rectangle 101"/>
                <p:cNvSpPr/>
                <p:nvPr/>
              </p:nvSpPr>
              <p:spPr>
                <a:xfrm>
                  <a:off x="4353861" y="371792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103" name="Rectangle 102"/>
                <p:cNvSpPr/>
                <p:nvPr/>
              </p:nvSpPr>
              <p:spPr>
                <a:xfrm>
                  <a:off x="4353861" y="461010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104" name="Rectangle 103"/>
                <p:cNvSpPr/>
                <p:nvPr/>
              </p:nvSpPr>
              <p:spPr>
                <a:xfrm>
                  <a:off x="4353861" y="550227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105" name="Rectangle 104"/>
                <p:cNvSpPr/>
                <p:nvPr/>
              </p:nvSpPr>
              <p:spPr>
                <a:xfrm>
                  <a:off x="4353861" y="63944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grpSp>
          <p:grpSp>
            <p:nvGrpSpPr>
              <p:cNvPr id="87" name="Group 86"/>
              <p:cNvGrpSpPr/>
              <p:nvPr/>
            </p:nvGrpSpPr>
            <p:grpSpPr>
              <a:xfrm flipH="1">
                <a:off x="3447468" y="2698750"/>
                <a:ext cx="493061" cy="3016250"/>
                <a:chOff x="4353861" y="2698750"/>
                <a:chExt cx="914400" cy="3924300"/>
              </a:xfrm>
            </p:grpSpPr>
            <p:pic>
              <p:nvPicPr>
                <p:cNvPr id="88" name="Picture 87"/>
                <p:cNvPicPr>
                  <a:picLocks noChangeAspect="1"/>
                </p:cNvPicPr>
                <p:nvPr/>
              </p:nvPicPr>
              <p:blipFill>
                <a:blip r:embed="rId2"/>
                <a:stretch>
                  <a:fillRect/>
                </a:stretch>
              </p:blipFill>
              <p:spPr>
                <a:xfrm>
                  <a:off x="4395136" y="2698750"/>
                  <a:ext cx="215900" cy="3924300"/>
                </a:xfrm>
                <a:prstGeom prst="rect">
                  <a:avLst/>
                </a:prstGeom>
              </p:spPr>
            </p:pic>
            <p:pic>
              <p:nvPicPr>
                <p:cNvPr id="89" name="Picture 88"/>
                <p:cNvPicPr>
                  <a:picLocks noChangeAspect="1"/>
                </p:cNvPicPr>
                <p:nvPr/>
              </p:nvPicPr>
              <p:blipFill>
                <a:blip r:embed="rId2"/>
                <a:stretch>
                  <a:fillRect/>
                </a:stretch>
              </p:blipFill>
              <p:spPr>
                <a:xfrm>
                  <a:off x="4595161" y="2698750"/>
                  <a:ext cx="215900" cy="3924300"/>
                </a:xfrm>
                <a:prstGeom prst="rect">
                  <a:avLst/>
                </a:prstGeom>
              </p:spPr>
            </p:pic>
            <p:pic>
              <p:nvPicPr>
                <p:cNvPr id="90" name="Picture 89"/>
                <p:cNvPicPr>
                  <a:picLocks noChangeAspect="1"/>
                </p:cNvPicPr>
                <p:nvPr/>
              </p:nvPicPr>
              <p:blipFill>
                <a:blip r:embed="rId2"/>
                <a:stretch>
                  <a:fillRect/>
                </a:stretch>
              </p:blipFill>
              <p:spPr>
                <a:xfrm>
                  <a:off x="4795186" y="2698750"/>
                  <a:ext cx="215900" cy="3924300"/>
                </a:xfrm>
                <a:prstGeom prst="rect">
                  <a:avLst/>
                </a:prstGeom>
              </p:spPr>
            </p:pic>
            <p:pic>
              <p:nvPicPr>
                <p:cNvPr id="91" name="Picture 90"/>
                <p:cNvPicPr>
                  <a:picLocks noChangeAspect="1"/>
                </p:cNvPicPr>
                <p:nvPr/>
              </p:nvPicPr>
              <p:blipFill>
                <a:blip r:embed="rId2"/>
                <a:stretch>
                  <a:fillRect/>
                </a:stretch>
              </p:blipFill>
              <p:spPr>
                <a:xfrm>
                  <a:off x="4995211" y="2698750"/>
                  <a:ext cx="215900" cy="3924300"/>
                </a:xfrm>
                <a:prstGeom prst="rect">
                  <a:avLst/>
                </a:prstGeom>
              </p:spPr>
            </p:pic>
            <p:sp>
              <p:nvSpPr>
                <p:cNvPr id="92" name="Rectangle 91"/>
                <p:cNvSpPr/>
                <p:nvPr/>
              </p:nvSpPr>
              <p:spPr>
                <a:xfrm>
                  <a:off x="4353861" y="28257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93" name="Rectangle 92"/>
                <p:cNvSpPr/>
                <p:nvPr/>
              </p:nvSpPr>
              <p:spPr>
                <a:xfrm>
                  <a:off x="4353861" y="371792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94" name="Rectangle 93"/>
                <p:cNvSpPr/>
                <p:nvPr/>
              </p:nvSpPr>
              <p:spPr>
                <a:xfrm>
                  <a:off x="4353861" y="461010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95" name="Rectangle 94"/>
                <p:cNvSpPr/>
                <p:nvPr/>
              </p:nvSpPr>
              <p:spPr>
                <a:xfrm>
                  <a:off x="4353861" y="550227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96" name="Rectangle 95"/>
                <p:cNvSpPr/>
                <p:nvPr/>
              </p:nvSpPr>
              <p:spPr>
                <a:xfrm>
                  <a:off x="4353861" y="63944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grpSp>
        </p:grpSp>
      </p:grpSp>
      <p:grpSp>
        <p:nvGrpSpPr>
          <p:cNvPr id="13" name="Group 12"/>
          <p:cNvGrpSpPr/>
          <p:nvPr/>
        </p:nvGrpSpPr>
        <p:grpSpPr>
          <a:xfrm>
            <a:off x="5168247" y="1313186"/>
            <a:ext cx="5209673" cy="3763735"/>
            <a:chOff x="3644245" y="865509"/>
            <a:chExt cx="5209673" cy="3763735"/>
          </a:xfrm>
        </p:grpSpPr>
        <p:sp>
          <p:nvSpPr>
            <p:cNvPr id="115" name="Rectangle 114"/>
            <p:cNvSpPr/>
            <p:nvPr/>
          </p:nvSpPr>
          <p:spPr>
            <a:xfrm>
              <a:off x="6946540" y="3342697"/>
              <a:ext cx="654192" cy="654192"/>
            </a:xfrm>
            <a:prstGeom prst="rect">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16" name="Straight Connector 115"/>
            <p:cNvCxnSpPr/>
            <p:nvPr/>
          </p:nvCxnSpPr>
          <p:spPr>
            <a:xfrm>
              <a:off x="3644245" y="3936062"/>
              <a:ext cx="2951336" cy="0"/>
            </a:xfrm>
            <a:prstGeom prst="line">
              <a:avLst/>
            </a:prstGeom>
            <a:ln w="127000">
              <a:solidFill>
                <a:srgbClr val="3366FF"/>
              </a:solidFill>
            </a:ln>
          </p:spPr>
          <p:style>
            <a:lnRef idx="2">
              <a:schemeClr val="accent1"/>
            </a:lnRef>
            <a:fillRef idx="0">
              <a:schemeClr val="accent1"/>
            </a:fillRef>
            <a:effectRef idx="1">
              <a:schemeClr val="accent1"/>
            </a:effectRef>
            <a:fontRef idx="minor">
              <a:schemeClr val="tx1"/>
            </a:fontRef>
          </p:style>
        </p:cxnSp>
        <p:cxnSp>
          <p:nvCxnSpPr>
            <p:cNvPr id="117" name="Straight Connector 116"/>
            <p:cNvCxnSpPr/>
            <p:nvPr/>
          </p:nvCxnSpPr>
          <p:spPr>
            <a:xfrm>
              <a:off x="3644245" y="901194"/>
              <a:ext cx="2951336" cy="0"/>
            </a:xfrm>
            <a:prstGeom prst="line">
              <a:avLst/>
            </a:prstGeom>
            <a:ln w="1270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8" name="Straight Arrow Connector 117"/>
            <p:cNvCxnSpPr/>
            <p:nvPr/>
          </p:nvCxnSpPr>
          <p:spPr>
            <a:xfrm>
              <a:off x="4778380" y="1300292"/>
              <a:ext cx="1817201" cy="0"/>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119" name="Straight Arrow Connector 118"/>
            <p:cNvCxnSpPr/>
            <p:nvPr/>
          </p:nvCxnSpPr>
          <p:spPr>
            <a:xfrm rot="5400000">
              <a:off x="5686974" y="2631959"/>
              <a:ext cx="0" cy="1817195"/>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sp>
          <p:nvSpPr>
            <p:cNvPr id="120" name="Arc 119"/>
            <p:cNvSpPr/>
            <p:nvPr/>
          </p:nvSpPr>
          <p:spPr>
            <a:xfrm rot="16200000" flipH="1">
              <a:off x="5078130" y="1202206"/>
              <a:ext cx="3034901" cy="2432772"/>
            </a:xfrm>
            <a:prstGeom prst="arc">
              <a:avLst>
                <a:gd name="adj1" fmla="val 21576992"/>
                <a:gd name="adj2" fmla="val 10805497"/>
              </a:avLst>
            </a:prstGeom>
            <a:ln w="127000" cmpd="sng">
              <a:gradFill flip="none" rotWithShape="1">
                <a:gsLst>
                  <a:gs pos="0">
                    <a:srgbClr val="FF0000"/>
                  </a:gs>
                  <a:gs pos="100000">
                    <a:srgbClr val="3366FF"/>
                  </a:gs>
                </a:gsLst>
                <a:lin ang="0" scaled="1"/>
                <a:tileRect/>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cxnSp>
          <p:nvCxnSpPr>
            <p:cNvPr id="121" name="Straight Connector 120"/>
            <p:cNvCxnSpPr/>
            <p:nvPr/>
          </p:nvCxnSpPr>
          <p:spPr>
            <a:xfrm>
              <a:off x="7572846" y="3540557"/>
              <a:ext cx="478239" cy="0"/>
            </a:xfrm>
            <a:prstGeom prst="line">
              <a:avLst/>
            </a:prstGeom>
            <a:ln w="38100" cmpd="sng">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22" name="Straight Connector 121"/>
            <p:cNvCxnSpPr/>
            <p:nvPr/>
          </p:nvCxnSpPr>
          <p:spPr>
            <a:xfrm>
              <a:off x="7578962" y="3811354"/>
              <a:ext cx="478239" cy="0"/>
            </a:xfrm>
            <a:prstGeom prst="line">
              <a:avLst/>
            </a:prstGeom>
            <a:ln w="38100" cmpd="sng">
              <a:solidFill>
                <a:srgbClr val="0000FF"/>
              </a:solidFill>
            </a:ln>
          </p:spPr>
          <p:style>
            <a:lnRef idx="2">
              <a:schemeClr val="accent1"/>
            </a:lnRef>
            <a:fillRef idx="0">
              <a:schemeClr val="accent1"/>
            </a:fillRef>
            <a:effectRef idx="1">
              <a:schemeClr val="accent1"/>
            </a:effectRef>
            <a:fontRef idx="minor">
              <a:schemeClr val="tx1"/>
            </a:fontRef>
          </p:style>
        </p:cxnSp>
        <p:sp>
          <p:nvSpPr>
            <p:cNvPr id="123" name="TextBox 122"/>
            <p:cNvSpPr txBox="1"/>
            <p:nvPr/>
          </p:nvSpPr>
          <p:spPr>
            <a:xfrm>
              <a:off x="6821832" y="3956253"/>
              <a:ext cx="1059906" cy="307777"/>
            </a:xfrm>
            <a:prstGeom prst="rect">
              <a:avLst/>
            </a:prstGeom>
            <a:noFill/>
          </p:spPr>
          <p:txBody>
            <a:bodyPr wrap="none" rtlCol="0">
              <a:spAutoFit/>
            </a:bodyPr>
            <a:lstStyle/>
            <a:p>
              <a:r>
                <a:rPr lang="en-US" sz="1400" dirty="0"/>
                <a:t>Condenser</a:t>
              </a:r>
            </a:p>
          </p:txBody>
        </p:sp>
        <p:sp>
          <p:nvSpPr>
            <p:cNvPr id="124" name="Trapezoid 123"/>
            <p:cNvSpPr/>
            <p:nvPr/>
          </p:nvSpPr>
          <p:spPr>
            <a:xfrm rot="16200000">
              <a:off x="7347780" y="1587481"/>
              <a:ext cx="763224" cy="545160"/>
            </a:xfrm>
            <a:prstGeom prst="trapezoid">
              <a:avLst/>
            </a:prstGeom>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dirty="0"/>
            </a:p>
          </p:txBody>
        </p:sp>
        <p:sp>
          <p:nvSpPr>
            <p:cNvPr id="125" name="Rectangle 124"/>
            <p:cNvSpPr/>
            <p:nvPr/>
          </p:nvSpPr>
          <p:spPr>
            <a:xfrm>
              <a:off x="8199726" y="1478448"/>
              <a:ext cx="654192" cy="763225"/>
            </a:xfrm>
            <a:prstGeom prst="rect">
              <a:avLst/>
            </a:prstGeom>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p>
          </p:txBody>
        </p:sp>
        <p:cxnSp>
          <p:nvCxnSpPr>
            <p:cNvPr id="126" name="Straight Connector 125"/>
            <p:cNvCxnSpPr>
              <a:stCxn id="124" idx="0"/>
              <a:endCxn id="125" idx="1"/>
            </p:cNvCxnSpPr>
            <p:nvPr/>
          </p:nvCxnSpPr>
          <p:spPr>
            <a:xfrm>
              <a:off x="7456812" y="1860061"/>
              <a:ext cx="742915" cy="0"/>
            </a:xfrm>
            <a:prstGeom prst="line">
              <a:avLst/>
            </a:prstGeom>
            <a:ln w="127000">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sp>
          <p:nvSpPr>
            <p:cNvPr id="127" name="TextBox 126"/>
            <p:cNvSpPr txBox="1"/>
            <p:nvPr/>
          </p:nvSpPr>
          <p:spPr>
            <a:xfrm>
              <a:off x="7638539" y="865509"/>
              <a:ext cx="989373" cy="523220"/>
            </a:xfrm>
            <a:prstGeom prst="rect">
              <a:avLst/>
            </a:prstGeom>
            <a:noFill/>
          </p:spPr>
          <p:txBody>
            <a:bodyPr wrap="none" rtlCol="0">
              <a:spAutoFit/>
            </a:bodyPr>
            <a:lstStyle/>
            <a:p>
              <a:r>
                <a:rPr lang="en-US" sz="1400" dirty="0"/>
                <a:t>Turbine/</a:t>
              </a:r>
            </a:p>
            <a:p>
              <a:r>
                <a:rPr lang="en-US" sz="1400" dirty="0"/>
                <a:t>Generator</a:t>
              </a:r>
            </a:p>
          </p:txBody>
        </p:sp>
        <p:sp>
          <p:nvSpPr>
            <p:cNvPr id="129" name="Oval 128"/>
            <p:cNvSpPr/>
            <p:nvPr/>
          </p:nvSpPr>
          <p:spPr>
            <a:xfrm>
              <a:off x="4952358" y="3738385"/>
              <a:ext cx="608950" cy="608950"/>
            </a:xfrm>
            <a:prstGeom prst="ellipse">
              <a:avLst/>
            </a:prstGeom>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a:p>
          </p:txBody>
        </p:sp>
        <p:sp>
          <p:nvSpPr>
            <p:cNvPr id="130" name="Rectangle 129"/>
            <p:cNvSpPr/>
            <p:nvPr/>
          </p:nvSpPr>
          <p:spPr>
            <a:xfrm>
              <a:off x="4809924" y="3764888"/>
              <a:ext cx="446909" cy="257530"/>
            </a:xfrm>
            <a:prstGeom prst="rect">
              <a:avLst/>
            </a:prstGeom>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a:p>
          </p:txBody>
        </p:sp>
        <p:sp>
          <p:nvSpPr>
            <p:cNvPr id="131" name="TextBox 130"/>
            <p:cNvSpPr txBox="1"/>
            <p:nvPr/>
          </p:nvSpPr>
          <p:spPr>
            <a:xfrm>
              <a:off x="4843012" y="4321467"/>
              <a:ext cx="652743" cy="307777"/>
            </a:xfrm>
            <a:prstGeom prst="rect">
              <a:avLst/>
            </a:prstGeom>
            <a:noFill/>
          </p:spPr>
          <p:txBody>
            <a:bodyPr wrap="none" rtlCol="0">
              <a:spAutoFit/>
            </a:bodyPr>
            <a:lstStyle/>
            <a:p>
              <a:r>
                <a:rPr lang="en-US" sz="1400" dirty="0"/>
                <a:t>Pump</a:t>
              </a:r>
            </a:p>
          </p:txBody>
        </p:sp>
      </p:grpSp>
      <p:sp>
        <p:nvSpPr>
          <p:cNvPr id="132" name="TextBox 131"/>
          <p:cNvSpPr txBox="1"/>
          <p:nvPr/>
        </p:nvSpPr>
        <p:spPr>
          <a:xfrm>
            <a:off x="4035682" y="5095673"/>
            <a:ext cx="5061164" cy="830997"/>
          </a:xfrm>
          <a:prstGeom prst="rect">
            <a:avLst/>
          </a:prstGeom>
          <a:noFill/>
        </p:spPr>
        <p:txBody>
          <a:bodyPr wrap="square" rtlCol="0">
            <a:spAutoFit/>
          </a:bodyPr>
          <a:lstStyle/>
          <a:p>
            <a:r>
              <a:rPr lang="en-US" sz="2400" b="1" dirty="0"/>
              <a:t>Control rods</a:t>
            </a:r>
            <a:r>
              <a:rPr lang="en-US" sz="2400" dirty="0"/>
              <a:t> absorb neutrons and are used to stop/start the reaction</a:t>
            </a:r>
          </a:p>
        </p:txBody>
      </p:sp>
      <p:cxnSp>
        <p:nvCxnSpPr>
          <p:cNvPr id="63" name="Straight Connector 62">
            <a:extLst>
              <a:ext uri="{FF2B5EF4-FFF2-40B4-BE49-F238E27FC236}">
                <a16:creationId xmlns:a16="http://schemas.microsoft.com/office/drawing/2014/main" id="{8224E64E-A52A-4892-98E4-34724A491918}"/>
              </a:ext>
            </a:extLst>
          </p:cNvPr>
          <p:cNvCxnSpPr>
            <a:cxnSpLocks/>
          </p:cNvCxnSpPr>
          <p:nvPr/>
        </p:nvCxnSpPr>
        <p:spPr>
          <a:xfrm>
            <a:off x="4872478" y="1671769"/>
            <a:ext cx="0" cy="1734683"/>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4" name="Straight Connector 63">
            <a:extLst>
              <a:ext uri="{FF2B5EF4-FFF2-40B4-BE49-F238E27FC236}">
                <a16:creationId xmlns:a16="http://schemas.microsoft.com/office/drawing/2014/main" id="{A58CE7D4-7DD0-4EFF-BC4B-86DDDFF1EFE7}"/>
              </a:ext>
            </a:extLst>
          </p:cNvPr>
          <p:cNvCxnSpPr/>
          <p:nvPr/>
        </p:nvCxnSpPr>
        <p:spPr>
          <a:xfrm>
            <a:off x="5235265" y="1671769"/>
            <a:ext cx="0" cy="1734683"/>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5" name="Straight Connector 64">
            <a:extLst>
              <a:ext uri="{FF2B5EF4-FFF2-40B4-BE49-F238E27FC236}">
                <a16:creationId xmlns:a16="http://schemas.microsoft.com/office/drawing/2014/main" id="{1990BC3B-B64A-4F00-83EB-F0594CBD907C}"/>
              </a:ext>
            </a:extLst>
          </p:cNvPr>
          <p:cNvCxnSpPr/>
          <p:nvPr/>
        </p:nvCxnSpPr>
        <p:spPr>
          <a:xfrm>
            <a:off x="4511834" y="1671769"/>
            <a:ext cx="0" cy="1734683"/>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6" name="Straight Connector 65">
            <a:extLst>
              <a:ext uri="{FF2B5EF4-FFF2-40B4-BE49-F238E27FC236}">
                <a16:creationId xmlns:a16="http://schemas.microsoft.com/office/drawing/2014/main" id="{73CDBC1F-B44D-4FA4-B290-55345A712AB3}"/>
              </a:ext>
            </a:extLst>
          </p:cNvPr>
          <p:cNvCxnSpPr/>
          <p:nvPr/>
        </p:nvCxnSpPr>
        <p:spPr>
          <a:xfrm>
            <a:off x="5596281" y="1671769"/>
            <a:ext cx="0" cy="1734683"/>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970462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Let’s Build a Nuclear Power Plant</a:t>
            </a:r>
          </a:p>
        </p:txBody>
      </p:sp>
      <p:grpSp>
        <p:nvGrpSpPr>
          <p:cNvPr id="73" name="Group 72"/>
          <p:cNvGrpSpPr/>
          <p:nvPr/>
        </p:nvGrpSpPr>
        <p:grpSpPr>
          <a:xfrm>
            <a:off x="4035682" y="1111082"/>
            <a:ext cx="2043516" cy="3480784"/>
            <a:chOff x="2019588" y="473075"/>
            <a:chExt cx="3027705" cy="5157184"/>
          </a:xfrm>
        </p:grpSpPr>
        <p:sp>
          <p:nvSpPr>
            <p:cNvPr id="74" name="Rounded Rectangle 73"/>
            <p:cNvSpPr/>
            <p:nvPr/>
          </p:nvSpPr>
          <p:spPr>
            <a:xfrm>
              <a:off x="2019588" y="473075"/>
              <a:ext cx="3027705" cy="5157184"/>
            </a:xfrm>
            <a:prstGeom prst="roundRect">
              <a:avLst>
                <a:gd name="adj" fmla="val 50000"/>
              </a:avLst>
            </a:prstGeom>
            <a:gradFill>
              <a:gsLst>
                <a:gs pos="0">
                  <a:srgbClr val="3366FF"/>
                </a:gs>
                <a:gs pos="100000">
                  <a:srgbClr val="FF0000"/>
                </a:gs>
                <a:gs pos="25000">
                  <a:srgbClr val="3366FF"/>
                </a:gs>
                <a:gs pos="75000">
                  <a:srgbClr val="FF0000"/>
                </a:gs>
              </a:gsLst>
            </a:gradFill>
            <a:ln w="203200">
              <a:solidFill>
                <a:schemeClr val="accent4"/>
              </a:solidFill>
            </a:ln>
            <a:effectLst>
              <a:outerShdw blurRad="127000" dist="76200" dir="6600000" sx="101000" sy="101000" rotWithShape="0">
                <a:srgbClr val="000000">
                  <a:alpha val="7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75" name="Group 74"/>
            <p:cNvGrpSpPr/>
            <p:nvPr/>
          </p:nvGrpSpPr>
          <p:grpSpPr>
            <a:xfrm>
              <a:off x="2478531" y="1832014"/>
              <a:ext cx="2096790" cy="3016250"/>
              <a:chOff x="1843739" y="2698750"/>
              <a:chExt cx="2096790" cy="3016250"/>
            </a:xfrm>
          </p:grpSpPr>
          <p:pic>
            <p:nvPicPr>
              <p:cNvPr id="76" name="Picture 75"/>
              <p:cNvPicPr>
                <a:picLocks noChangeAspect="1"/>
              </p:cNvPicPr>
              <p:nvPr/>
            </p:nvPicPr>
            <p:blipFill>
              <a:blip r:embed="rId2"/>
              <a:stretch>
                <a:fillRect/>
              </a:stretch>
            </p:blipFill>
            <p:spPr>
              <a:xfrm flipH="1">
                <a:off x="2198127" y="2698750"/>
                <a:ext cx="116417" cy="3016250"/>
              </a:xfrm>
              <a:prstGeom prst="rect">
                <a:avLst/>
              </a:prstGeom>
            </p:spPr>
          </p:pic>
          <p:pic>
            <p:nvPicPr>
              <p:cNvPr id="77" name="Picture 76"/>
              <p:cNvPicPr>
                <a:picLocks noChangeAspect="1"/>
              </p:cNvPicPr>
              <p:nvPr/>
            </p:nvPicPr>
            <p:blipFill>
              <a:blip r:embed="rId2"/>
              <a:stretch>
                <a:fillRect/>
              </a:stretch>
            </p:blipFill>
            <p:spPr>
              <a:xfrm flipH="1">
                <a:off x="2090270" y="2698750"/>
                <a:ext cx="116417" cy="3016250"/>
              </a:xfrm>
              <a:prstGeom prst="rect">
                <a:avLst/>
              </a:prstGeom>
            </p:spPr>
          </p:pic>
          <p:pic>
            <p:nvPicPr>
              <p:cNvPr id="78" name="Picture 77"/>
              <p:cNvPicPr>
                <a:picLocks noChangeAspect="1"/>
              </p:cNvPicPr>
              <p:nvPr/>
            </p:nvPicPr>
            <p:blipFill>
              <a:blip r:embed="rId2"/>
              <a:stretch>
                <a:fillRect/>
              </a:stretch>
            </p:blipFill>
            <p:spPr>
              <a:xfrm flipH="1">
                <a:off x="1982412" y="2698750"/>
                <a:ext cx="116417" cy="3016250"/>
              </a:xfrm>
              <a:prstGeom prst="rect">
                <a:avLst/>
              </a:prstGeom>
            </p:spPr>
          </p:pic>
          <p:pic>
            <p:nvPicPr>
              <p:cNvPr id="79" name="Picture 78"/>
              <p:cNvPicPr>
                <a:picLocks noChangeAspect="1"/>
              </p:cNvPicPr>
              <p:nvPr/>
            </p:nvPicPr>
            <p:blipFill>
              <a:blip r:embed="rId2"/>
              <a:stretch>
                <a:fillRect/>
              </a:stretch>
            </p:blipFill>
            <p:spPr>
              <a:xfrm flipH="1">
                <a:off x="1874555" y="2698750"/>
                <a:ext cx="116417" cy="3016250"/>
              </a:xfrm>
              <a:prstGeom prst="rect">
                <a:avLst/>
              </a:prstGeom>
            </p:spPr>
          </p:pic>
          <p:sp>
            <p:nvSpPr>
              <p:cNvPr id="80" name="Rectangle 79"/>
              <p:cNvSpPr/>
              <p:nvPr/>
            </p:nvSpPr>
            <p:spPr>
              <a:xfrm flipH="1">
                <a:off x="1843739" y="2796363"/>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81" name="Rectangle 80"/>
              <p:cNvSpPr/>
              <p:nvPr/>
            </p:nvSpPr>
            <p:spPr>
              <a:xfrm flipH="1">
                <a:off x="1843739" y="3482096"/>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82" name="Rectangle 81"/>
              <p:cNvSpPr/>
              <p:nvPr/>
            </p:nvSpPr>
            <p:spPr>
              <a:xfrm flipH="1">
                <a:off x="1843739" y="4167830"/>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83" name="Rectangle 82"/>
              <p:cNvSpPr/>
              <p:nvPr/>
            </p:nvSpPr>
            <p:spPr>
              <a:xfrm flipH="1">
                <a:off x="1843739" y="4853563"/>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84" name="Rectangle 83"/>
              <p:cNvSpPr/>
              <p:nvPr/>
            </p:nvSpPr>
            <p:spPr>
              <a:xfrm flipH="1">
                <a:off x="1843739" y="5539296"/>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grpSp>
            <p:nvGrpSpPr>
              <p:cNvPr id="85" name="Group 84"/>
              <p:cNvGrpSpPr/>
              <p:nvPr/>
            </p:nvGrpSpPr>
            <p:grpSpPr>
              <a:xfrm flipH="1">
                <a:off x="2378075" y="2698750"/>
                <a:ext cx="493061" cy="3016250"/>
                <a:chOff x="4353861" y="2698750"/>
                <a:chExt cx="914400" cy="3924300"/>
              </a:xfrm>
            </p:grpSpPr>
            <p:pic>
              <p:nvPicPr>
                <p:cNvPr id="106" name="Picture 105"/>
                <p:cNvPicPr>
                  <a:picLocks noChangeAspect="1"/>
                </p:cNvPicPr>
                <p:nvPr/>
              </p:nvPicPr>
              <p:blipFill>
                <a:blip r:embed="rId2"/>
                <a:stretch>
                  <a:fillRect/>
                </a:stretch>
              </p:blipFill>
              <p:spPr>
                <a:xfrm>
                  <a:off x="4395136" y="2698750"/>
                  <a:ext cx="215900" cy="3924300"/>
                </a:xfrm>
                <a:prstGeom prst="rect">
                  <a:avLst/>
                </a:prstGeom>
              </p:spPr>
            </p:pic>
            <p:pic>
              <p:nvPicPr>
                <p:cNvPr id="107" name="Picture 106"/>
                <p:cNvPicPr>
                  <a:picLocks noChangeAspect="1"/>
                </p:cNvPicPr>
                <p:nvPr/>
              </p:nvPicPr>
              <p:blipFill>
                <a:blip r:embed="rId2"/>
                <a:stretch>
                  <a:fillRect/>
                </a:stretch>
              </p:blipFill>
              <p:spPr>
                <a:xfrm>
                  <a:off x="4595161" y="2698750"/>
                  <a:ext cx="215900" cy="3924300"/>
                </a:xfrm>
                <a:prstGeom prst="rect">
                  <a:avLst/>
                </a:prstGeom>
              </p:spPr>
            </p:pic>
            <p:pic>
              <p:nvPicPr>
                <p:cNvPr id="108" name="Picture 107"/>
                <p:cNvPicPr>
                  <a:picLocks noChangeAspect="1"/>
                </p:cNvPicPr>
                <p:nvPr/>
              </p:nvPicPr>
              <p:blipFill>
                <a:blip r:embed="rId2"/>
                <a:stretch>
                  <a:fillRect/>
                </a:stretch>
              </p:blipFill>
              <p:spPr>
                <a:xfrm>
                  <a:off x="4795186" y="2698750"/>
                  <a:ext cx="215900" cy="3924300"/>
                </a:xfrm>
                <a:prstGeom prst="rect">
                  <a:avLst/>
                </a:prstGeom>
              </p:spPr>
            </p:pic>
            <p:pic>
              <p:nvPicPr>
                <p:cNvPr id="109" name="Picture 108"/>
                <p:cNvPicPr>
                  <a:picLocks noChangeAspect="1"/>
                </p:cNvPicPr>
                <p:nvPr/>
              </p:nvPicPr>
              <p:blipFill>
                <a:blip r:embed="rId2"/>
                <a:stretch>
                  <a:fillRect/>
                </a:stretch>
              </p:blipFill>
              <p:spPr>
                <a:xfrm>
                  <a:off x="4995211" y="2698750"/>
                  <a:ext cx="215900" cy="3924300"/>
                </a:xfrm>
                <a:prstGeom prst="rect">
                  <a:avLst/>
                </a:prstGeom>
              </p:spPr>
            </p:pic>
            <p:sp>
              <p:nvSpPr>
                <p:cNvPr id="110" name="Rectangle 109"/>
                <p:cNvSpPr/>
                <p:nvPr/>
              </p:nvSpPr>
              <p:spPr>
                <a:xfrm>
                  <a:off x="4353861" y="28257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111" name="Rectangle 110"/>
                <p:cNvSpPr/>
                <p:nvPr/>
              </p:nvSpPr>
              <p:spPr>
                <a:xfrm>
                  <a:off x="4353861" y="371792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112" name="Rectangle 111"/>
                <p:cNvSpPr/>
                <p:nvPr/>
              </p:nvSpPr>
              <p:spPr>
                <a:xfrm>
                  <a:off x="4353861" y="461010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113" name="Rectangle 112"/>
                <p:cNvSpPr/>
                <p:nvPr/>
              </p:nvSpPr>
              <p:spPr>
                <a:xfrm>
                  <a:off x="4353861" y="550227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114" name="Rectangle 113"/>
                <p:cNvSpPr/>
                <p:nvPr/>
              </p:nvSpPr>
              <p:spPr>
                <a:xfrm>
                  <a:off x="4353861" y="63944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grpSp>
          <p:grpSp>
            <p:nvGrpSpPr>
              <p:cNvPr id="86" name="Group 85"/>
              <p:cNvGrpSpPr/>
              <p:nvPr/>
            </p:nvGrpSpPr>
            <p:grpSpPr>
              <a:xfrm flipH="1">
                <a:off x="2915586" y="2698750"/>
                <a:ext cx="493061" cy="3016250"/>
                <a:chOff x="4353861" y="2698750"/>
                <a:chExt cx="914400" cy="3924300"/>
              </a:xfrm>
            </p:grpSpPr>
            <p:pic>
              <p:nvPicPr>
                <p:cNvPr id="97" name="Picture 96"/>
                <p:cNvPicPr>
                  <a:picLocks noChangeAspect="1"/>
                </p:cNvPicPr>
                <p:nvPr/>
              </p:nvPicPr>
              <p:blipFill>
                <a:blip r:embed="rId2"/>
                <a:stretch>
                  <a:fillRect/>
                </a:stretch>
              </p:blipFill>
              <p:spPr>
                <a:xfrm>
                  <a:off x="4395136" y="2698750"/>
                  <a:ext cx="215900" cy="3924300"/>
                </a:xfrm>
                <a:prstGeom prst="rect">
                  <a:avLst/>
                </a:prstGeom>
              </p:spPr>
            </p:pic>
            <p:pic>
              <p:nvPicPr>
                <p:cNvPr id="98" name="Picture 97"/>
                <p:cNvPicPr>
                  <a:picLocks noChangeAspect="1"/>
                </p:cNvPicPr>
                <p:nvPr/>
              </p:nvPicPr>
              <p:blipFill>
                <a:blip r:embed="rId2"/>
                <a:stretch>
                  <a:fillRect/>
                </a:stretch>
              </p:blipFill>
              <p:spPr>
                <a:xfrm>
                  <a:off x="4595161" y="2698750"/>
                  <a:ext cx="215900" cy="3924300"/>
                </a:xfrm>
                <a:prstGeom prst="rect">
                  <a:avLst/>
                </a:prstGeom>
              </p:spPr>
            </p:pic>
            <p:pic>
              <p:nvPicPr>
                <p:cNvPr id="99" name="Picture 98"/>
                <p:cNvPicPr>
                  <a:picLocks noChangeAspect="1"/>
                </p:cNvPicPr>
                <p:nvPr/>
              </p:nvPicPr>
              <p:blipFill>
                <a:blip r:embed="rId2"/>
                <a:stretch>
                  <a:fillRect/>
                </a:stretch>
              </p:blipFill>
              <p:spPr>
                <a:xfrm>
                  <a:off x="4795186" y="2698750"/>
                  <a:ext cx="215900" cy="3924300"/>
                </a:xfrm>
                <a:prstGeom prst="rect">
                  <a:avLst/>
                </a:prstGeom>
              </p:spPr>
            </p:pic>
            <p:pic>
              <p:nvPicPr>
                <p:cNvPr id="100" name="Picture 99"/>
                <p:cNvPicPr>
                  <a:picLocks noChangeAspect="1"/>
                </p:cNvPicPr>
                <p:nvPr/>
              </p:nvPicPr>
              <p:blipFill>
                <a:blip r:embed="rId2"/>
                <a:stretch>
                  <a:fillRect/>
                </a:stretch>
              </p:blipFill>
              <p:spPr>
                <a:xfrm>
                  <a:off x="4995211" y="2698750"/>
                  <a:ext cx="215900" cy="3924300"/>
                </a:xfrm>
                <a:prstGeom prst="rect">
                  <a:avLst/>
                </a:prstGeom>
              </p:spPr>
            </p:pic>
            <p:sp>
              <p:nvSpPr>
                <p:cNvPr id="101" name="Rectangle 100"/>
                <p:cNvSpPr/>
                <p:nvPr/>
              </p:nvSpPr>
              <p:spPr>
                <a:xfrm>
                  <a:off x="4353861" y="28257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102" name="Rectangle 101"/>
                <p:cNvSpPr/>
                <p:nvPr/>
              </p:nvSpPr>
              <p:spPr>
                <a:xfrm>
                  <a:off x="4353861" y="371792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103" name="Rectangle 102"/>
                <p:cNvSpPr/>
                <p:nvPr/>
              </p:nvSpPr>
              <p:spPr>
                <a:xfrm>
                  <a:off x="4353861" y="461010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104" name="Rectangle 103"/>
                <p:cNvSpPr/>
                <p:nvPr/>
              </p:nvSpPr>
              <p:spPr>
                <a:xfrm>
                  <a:off x="4353861" y="550227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105" name="Rectangle 104"/>
                <p:cNvSpPr/>
                <p:nvPr/>
              </p:nvSpPr>
              <p:spPr>
                <a:xfrm>
                  <a:off x="4353861" y="63944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grpSp>
          <p:grpSp>
            <p:nvGrpSpPr>
              <p:cNvPr id="87" name="Group 86"/>
              <p:cNvGrpSpPr/>
              <p:nvPr/>
            </p:nvGrpSpPr>
            <p:grpSpPr>
              <a:xfrm flipH="1">
                <a:off x="3447468" y="2698750"/>
                <a:ext cx="493061" cy="3016250"/>
                <a:chOff x="4353861" y="2698750"/>
                <a:chExt cx="914400" cy="3924300"/>
              </a:xfrm>
            </p:grpSpPr>
            <p:pic>
              <p:nvPicPr>
                <p:cNvPr id="88" name="Picture 87"/>
                <p:cNvPicPr>
                  <a:picLocks noChangeAspect="1"/>
                </p:cNvPicPr>
                <p:nvPr/>
              </p:nvPicPr>
              <p:blipFill>
                <a:blip r:embed="rId2"/>
                <a:stretch>
                  <a:fillRect/>
                </a:stretch>
              </p:blipFill>
              <p:spPr>
                <a:xfrm>
                  <a:off x="4395136" y="2698750"/>
                  <a:ext cx="215900" cy="3924300"/>
                </a:xfrm>
                <a:prstGeom prst="rect">
                  <a:avLst/>
                </a:prstGeom>
              </p:spPr>
            </p:pic>
            <p:pic>
              <p:nvPicPr>
                <p:cNvPr id="89" name="Picture 88"/>
                <p:cNvPicPr>
                  <a:picLocks noChangeAspect="1"/>
                </p:cNvPicPr>
                <p:nvPr/>
              </p:nvPicPr>
              <p:blipFill>
                <a:blip r:embed="rId2"/>
                <a:stretch>
                  <a:fillRect/>
                </a:stretch>
              </p:blipFill>
              <p:spPr>
                <a:xfrm>
                  <a:off x="4595161" y="2698750"/>
                  <a:ext cx="215900" cy="3924300"/>
                </a:xfrm>
                <a:prstGeom prst="rect">
                  <a:avLst/>
                </a:prstGeom>
              </p:spPr>
            </p:pic>
            <p:pic>
              <p:nvPicPr>
                <p:cNvPr id="90" name="Picture 89"/>
                <p:cNvPicPr>
                  <a:picLocks noChangeAspect="1"/>
                </p:cNvPicPr>
                <p:nvPr/>
              </p:nvPicPr>
              <p:blipFill>
                <a:blip r:embed="rId2"/>
                <a:stretch>
                  <a:fillRect/>
                </a:stretch>
              </p:blipFill>
              <p:spPr>
                <a:xfrm>
                  <a:off x="4795186" y="2698750"/>
                  <a:ext cx="215900" cy="3924300"/>
                </a:xfrm>
                <a:prstGeom prst="rect">
                  <a:avLst/>
                </a:prstGeom>
              </p:spPr>
            </p:pic>
            <p:pic>
              <p:nvPicPr>
                <p:cNvPr id="91" name="Picture 90"/>
                <p:cNvPicPr>
                  <a:picLocks noChangeAspect="1"/>
                </p:cNvPicPr>
                <p:nvPr/>
              </p:nvPicPr>
              <p:blipFill>
                <a:blip r:embed="rId2"/>
                <a:stretch>
                  <a:fillRect/>
                </a:stretch>
              </p:blipFill>
              <p:spPr>
                <a:xfrm>
                  <a:off x="4995211" y="2698750"/>
                  <a:ext cx="215900" cy="3924300"/>
                </a:xfrm>
                <a:prstGeom prst="rect">
                  <a:avLst/>
                </a:prstGeom>
              </p:spPr>
            </p:pic>
            <p:sp>
              <p:nvSpPr>
                <p:cNvPr id="92" name="Rectangle 91"/>
                <p:cNvSpPr/>
                <p:nvPr/>
              </p:nvSpPr>
              <p:spPr>
                <a:xfrm>
                  <a:off x="4353861" y="28257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93" name="Rectangle 92"/>
                <p:cNvSpPr/>
                <p:nvPr/>
              </p:nvSpPr>
              <p:spPr>
                <a:xfrm>
                  <a:off x="4353861" y="371792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94" name="Rectangle 93"/>
                <p:cNvSpPr/>
                <p:nvPr/>
              </p:nvSpPr>
              <p:spPr>
                <a:xfrm>
                  <a:off x="4353861" y="461010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95" name="Rectangle 94"/>
                <p:cNvSpPr/>
                <p:nvPr/>
              </p:nvSpPr>
              <p:spPr>
                <a:xfrm>
                  <a:off x="4353861" y="550227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96" name="Rectangle 95"/>
                <p:cNvSpPr/>
                <p:nvPr/>
              </p:nvSpPr>
              <p:spPr>
                <a:xfrm>
                  <a:off x="4353861" y="63944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grpSp>
        </p:grpSp>
      </p:grpSp>
      <p:grpSp>
        <p:nvGrpSpPr>
          <p:cNvPr id="13" name="Group 12"/>
          <p:cNvGrpSpPr/>
          <p:nvPr/>
        </p:nvGrpSpPr>
        <p:grpSpPr>
          <a:xfrm>
            <a:off x="5168247" y="1313186"/>
            <a:ext cx="5209673" cy="3763735"/>
            <a:chOff x="3644245" y="865509"/>
            <a:chExt cx="5209673" cy="3763735"/>
          </a:xfrm>
        </p:grpSpPr>
        <p:sp>
          <p:nvSpPr>
            <p:cNvPr id="115" name="Rectangle 114"/>
            <p:cNvSpPr/>
            <p:nvPr/>
          </p:nvSpPr>
          <p:spPr>
            <a:xfrm>
              <a:off x="6946540" y="3342697"/>
              <a:ext cx="654192" cy="654192"/>
            </a:xfrm>
            <a:prstGeom prst="rect">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16" name="Straight Connector 115"/>
            <p:cNvCxnSpPr/>
            <p:nvPr/>
          </p:nvCxnSpPr>
          <p:spPr>
            <a:xfrm>
              <a:off x="3644245" y="3936062"/>
              <a:ext cx="2951336" cy="0"/>
            </a:xfrm>
            <a:prstGeom prst="line">
              <a:avLst/>
            </a:prstGeom>
            <a:ln w="127000">
              <a:solidFill>
                <a:srgbClr val="3366FF"/>
              </a:solidFill>
            </a:ln>
          </p:spPr>
          <p:style>
            <a:lnRef idx="2">
              <a:schemeClr val="accent1"/>
            </a:lnRef>
            <a:fillRef idx="0">
              <a:schemeClr val="accent1"/>
            </a:fillRef>
            <a:effectRef idx="1">
              <a:schemeClr val="accent1"/>
            </a:effectRef>
            <a:fontRef idx="minor">
              <a:schemeClr val="tx1"/>
            </a:fontRef>
          </p:style>
        </p:cxnSp>
        <p:cxnSp>
          <p:nvCxnSpPr>
            <p:cNvPr id="117" name="Straight Connector 116"/>
            <p:cNvCxnSpPr/>
            <p:nvPr/>
          </p:nvCxnSpPr>
          <p:spPr>
            <a:xfrm>
              <a:off x="3644245" y="901194"/>
              <a:ext cx="2951336" cy="0"/>
            </a:xfrm>
            <a:prstGeom prst="line">
              <a:avLst/>
            </a:prstGeom>
            <a:ln w="1270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8" name="Straight Arrow Connector 117"/>
            <p:cNvCxnSpPr/>
            <p:nvPr/>
          </p:nvCxnSpPr>
          <p:spPr>
            <a:xfrm>
              <a:off x="4778380" y="1300292"/>
              <a:ext cx="1817201" cy="0"/>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119" name="Straight Arrow Connector 118"/>
            <p:cNvCxnSpPr/>
            <p:nvPr/>
          </p:nvCxnSpPr>
          <p:spPr>
            <a:xfrm rot="5400000">
              <a:off x="5686974" y="2631959"/>
              <a:ext cx="0" cy="1817195"/>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sp>
          <p:nvSpPr>
            <p:cNvPr id="120" name="Arc 119"/>
            <p:cNvSpPr/>
            <p:nvPr/>
          </p:nvSpPr>
          <p:spPr>
            <a:xfrm rot="16200000" flipH="1">
              <a:off x="5078130" y="1202206"/>
              <a:ext cx="3034901" cy="2432772"/>
            </a:xfrm>
            <a:prstGeom prst="arc">
              <a:avLst>
                <a:gd name="adj1" fmla="val 21576992"/>
                <a:gd name="adj2" fmla="val 10805497"/>
              </a:avLst>
            </a:prstGeom>
            <a:ln w="127000" cmpd="sng">
              <a:gradFill flip="none" rotWithShape="1">
                <a:gsLst>
                  <a:gs pos="0">
                    <a:srgbClr val="FF0000"/>
                  </a:gs>
                  <a:gs pos="100000">
                    <a:srgbClr val="3366FF"/>
                  </a:gs>
                </a:gsLst>
                <a:lin ang="0" scaled="1"/>
                <a:tileRect/>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cxnSp>
          <p:nvCxnSpPr>
            <p:cNvPr id="121" name="Straight Connector 120"/>
            <p:cNvCxnSpPr/>
            <p:nvPr/>
          </p:nvCxnSpPr>
          <p:spPr>
            <a:xfrm>
              <a:off x="7572846" y="3540557"/>
              <a:ext cx="478239" cy="0"/>
            </a:xfrm>
            <a:prstGeom prst="line">
              <a:avLst/>
            </a:prstGeom>
            <a:ln w="38100" cmpd="sng">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22" name="Straight Connector 121"/>
            <p:cNvCxnSpPr/>
            <p:nvPr/>
          </p:nvCxnSpPr>
          <p:spPr>
            <a:xfrm>
              <a:off x="7578962" y="3811354"/>
              <a:ext cx="478239" cy="0"/>
            </a:xfrm>
            <a:prstGeom prst="line">
              <a:avLst/>
            </a:prstGeom>
            <a:ln w="38100" cmpd="sng">
              <a:solidFill>
                <a:srgbClr val="0000FF"/>
              </a:solidFill>
            </a:ln>
          </p:spPr>
          <p:style>
            <a:lnRef idx="2">
              <a:schemeClr val="accent1"/>
            </a:lnRef>
            <a:fillRef idx="0">
              <a:schemeClr val="accent1"/>
            </a:fillRef>
            <a:effectRef idx="1">
              <a:schemeClr val="accent1"/>
            </a:effectRef>
            <a:fontRef idx="minor">
              <a:schemeClr val="tx1"/>
            </a:fontRef>
          </p:style>
        </p:cxnSp>
        <p:sp>
          <p:nvSpPr>
            <p:cNvPr id="123" name="TextBox 122"/>
            <p:cNvSpPr txBox="1"/>
            <p:nvPr/>
          </p:nvSpPr>
          <p:spPr>
            <a:xfrm>
              <a:off x="6821832" y="3956253"/>
              <a:ext cx="1059906" cy="307777"/>
            </a:xfrm>
            <a:prstGeom prst="rect">
              <a:avLst/>
            </a:prstGeom>
            <a:noFill/>
          </p:spPr>
          <p:txBody>
            <a:bodyPr wrap="none" rtlCol="0">
              <a:spAutoFit/>
            </a:bodyPr>
            <a:lstStyle/>
            <a:p>
              <a:r>
                <a:rPr lang="en-US" sz="1400" dirty="0"/>
                <a:t>Condenser</a:t>
              </a:r>
            </a:p>
          </p:txBody>
        </p:sp>
        <p:sp>
          <p:nvSpPr>
            <p:cNvPr id="124" name="Trapezoid 123"/>
            <p:cNvSpPr/>
            <p:nvPr/>
          </p:nvSpPr>
          <p:spPr>
            <a:xfrm rot="16200000">
              <a:off x="7347780" y="1587481"/>
              <a:ext cx="763224" cy="545160"/>
            </a:xfrm>
            <a:prstGeom prst="trapezoid">
              <a:avLst/>
            </a:prstGeom>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dirty="0"/>
            </a:p>
          </p:txBody>
        </p:sp>
        <p:sp>
          <p:nvSpPr>
            <p:cNvPr id="125" name="Rectangle 124"/>
            <p:cNvSpPr/>
            <p:nvPr/>
          </p:nvSpPr>
          <p:spPr>
            <a:xfrm>
              <a:off x="8199726" y="1478448"/>
              <a:ext cx="654192" cy="763225"/>
            </a:xfrm>
            <a:prstGeom prst="rect">
              <a:avLst/>
            </a:prstGeom>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p>
          </p:txBody>
        </p:sp>
        <p:cxnSp>
          <p:nvCxnSpPr>
            <p:cNvPr id="126" name="Straight Connector 125"/>
            <p:cNvCxnSpPr>
              <a:stCxn id="124" idx="0"/>
              <a:endCxn id="125" idx="1"/>
            </p:cNvCxnSpPr>
            <p:nvPr/>
          </p:nvCxnSpPr>
          <p:spPr>
            <a:xfrm>
              <a:off x="7456812" y="1860061"/>
              <a:ext cx="742915" cy="0"/>
            </a:xfrm>
            <a:prstGeom prst="line">
              <a:avLst/>
            </a:prstGeom>
            <a:ln w="127000">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sp>
          <p:nvSpPr>
            <p:cNvPr id="127" name="TextBox 126"/>
            <p:cNvSpPr txBox="1"/>
            <p:nvPr/>
          </p:nvSpPr>
          <p:spPr>
            <a:xfrm>
              <a:off x="7638539" y="865509"/>
              <a:ext cx="989373" cy="523220"/>
            </a:xfrm>
            <a:prstGeom prst="rect">
              <a:avLst/>
            </a:prstGeom>
            <a:noFill/>
          </p:spPr>
          <p:txBody>
            <a:bodyPr wrap="none" rtlCol="0">
              <a:spAutoFit/>
            </a:bodyPr>
            <a:lstStyle/>
            <a:p>
              <a:r>
                <a:rPr lang="en-US" sz="1400" dirty="0"/>
                <a:t>Turbine/</a:t>
              </a:r>
            </a:p>
            <a:p>
              <a:r>
                <a:rPr lang="en-US" sz="1400" dirty="0"/>
                <a:t>Generator</a:t>
              </a:r>
            </a:p>
          </p:txBody>
        </p:sp>
        <p:sp>
          <p:nvSpPr>
            <p:cNvPr id="129" name="Oval 128"/>
            <p:cNvSpPr/>
            <p:nvPr/>
          </p:nvSpPr>
          <p:spPr>
            <a:xfrm>
              <a:off x="4952358" y="3738385"/>
              <a:ext cx="608950" cy="608950"/>
            </a:xfrm>
            <a:prstGeom prst="ellipse">
              <a:avLst/>
            </a:prstGeom>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a:p>
          </p:txBody>
        </p:sp>
        <p:sp>
          <p:nvSpPr>
            <p:cNvPr id="130" name="Rectangle 129"/>
            <p:cNvSpPr/>
            <p:nvPr/>
          </p:nvSpPr>
          <p:spPr>
            <a:xfrm>
              <a:off x="4809924" y="3764888"/>
              <a:ext cx="446909" cy="257530"/>
            </a:xfrm>
            <a:prstGeom prst="rect">
              <a:avLst/>
            </a:prstGeom>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a:p>
          </p:txBody>
        </p:sp>
        <p:sp>
          <p:nvSpPr>
            <p:cNvPr id="131" name="TextBox 130"/>
            <p:cNvSpPr txBox="1"/>
            <p:nvPr/>
          </p:nvSpPr>
          <p:spPr>
            <a:xfrm>
              <a:off x="4843012" y="4321467"/>
              <a:ext cx="652743" cy="307777"/>
            </a:xfrm>
            <a:prstGeom prst="rect">
              <a:avLst/>
            </a:prstGeom>
            <a:noFill/>
          </p:spPr>
          <p:txBody>
            <a:bodyPr wrap="none" rtlCol="0">
              <a:spAutoFit/>
            </a:bodyPr>
            <a:lstStyle/>
            <a:p>
              <a:r>
                <a:rPr lang="en-US" sz="1400" dirty="0"/>
                <a:t>Pump</a:t>
              </a:r>
            </a:p>
          </p:txBody>
        </p:sp>
      </p:grpSp>
      <p:sp>
        <p:nvSpPr>
          <p:cNvPr id="132" name="TextBox 131"/>
          <p:cNvSpPr txBox="1"/>
          <p:nvPr/>
        </p:nvSpPr>
        <p:spPr>
          <a:xfrm>
            <a:off x="4035682" y="5095673"/>
            <a:ext cx="5061164" cy="830997"/>
          </a:xfrm>
          <a:prstGeom prst="rect">
            <a:avLst/>
          </a:prstGeom>
          <a:noFill/>
        </p:spPr>
        <p:txBody>
          <a:bodyPr wrap="square" rtlCol="0">
            <a:spAutoFit/>
          </a:bodyPr>
          <a:lstStyle/>
          <a:p>
            <a:r>
              <a:rPr lang="en-US" sz="2400" b="1" dirty="0"/>
              <a:t>Control rods</a:t>
            </a:r>
            <a:r>
              <a:rPr lang="en-US" sz="2400" dirty="0"/>
              <a:t> absorb neutrons and are used to stop/start the reaction</a:t>
            </a:r>
          </a:p>
        </p:txBody>
      </p:sp>
      <p:cxnSp>
        <p:nvCxnSpPr>
          <p:cNvPr id="63" name="Straight Connector 62">
            <a:extLst>
              <a:ext uri="{FF2B5EF4-FFF2-40B4-BE49-F238E27FC236}">
                <a16:creationId xmlns:a16="http://schemas.microsoft.com/office/drawing/2014/main" id="{8224E64E-A52A-4892-98E4-34724A491918}"/>
              </a:ext>
            </a:extLst>
          </p:cNvPr>
          <p:cNvCxnSpPr>
            <a:cxnSpLocks/>
          </p:cNvCxnSpPr>
          <p:nvPr/>
        </p:nvCxnSpPr>
        <p:spPr>
          <a:xfrm>
            <a:off x="4872478" y="2014669"/>
            <a:ext cx="0" cy="1734683"/>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4" name="Straight Connector 63">
            <a:extLst>
              <a:ext uri="{FF2B5EF4-FFF2-40B4-BE49-F238E27FC236}">
                <a16:creationId xmlns:a16="http://schemas.microsoft.com/office/drawing/2014/main" id="{A58CE7D4-7DD0-4EFF-BC4B-86DDDFF1EFE7}"/>
              </a:ext>
            </a:extLst>
          </p:cNvPr>
          <p:cNvCxnSpPr/>
          <p:nvPr/>
        </p:nvCxnSpPr>
        <p:spPr>
          <a:xfrm>
            <a:off x="5235265" y="2014669"/>
            <a:ext cx="0" cy="1734683"/>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5" name="Straight Connector 64">
            <a:extLst>
              <a:ext uri="{FF2B5EF4-FFF2-40B4-BE49-F238E27FC236}">
                <a16:creationId xmlns:a16="http://schemas.microsoft.com/office/drawing/2014/main" id="{1990BC3B-B64A-4F00-83EB-F0594CBD907C}"/>
              </a:ext>
            </a:extLst>
          </p:cNvPr>
          <p:cNvCxnSpPr/>
          <p:nvPr/>
        </p:nvCxnSpPr>
        <p:spPr>
          <a:xfrm>
            <a:off x="4511834" y="2014669"/>
            <a:ext cx="0" cy="1734683"/>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6" name="Straight Connector 65">
            <a:extLst>
              <a:ext uri="{FF2B5EF4-FFF2-40B4-BE49-F238E27FC236}">
                <a16:creationId xmlns:a16="http://schemas.microsoft.com/office/drawing/2014/main" id="{73CDBC1F-B44D-4FA4-B290-55345A712AB3}"/>
              </a:ext>
            </a:extLst>
          </p:cNvPr>
          <p:cNvCxnSpPr/>
          <p:nvPr/>
        </p:nvCxnSpPr>
        <p:spPr>
          <a:xfrm>
            <a:off x="5596281" y="2014669"/>
            <a:ext cx="0" cy="1734683"/>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487925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Boiling Water Reactor (BWR)</a:t>
            </a:r>
          </a:p>
        </p:txBody>
      </p:sp>
      <p:grpSp>
        <p:nvGrpSpPr>
          <p:cNvPr id="73" name="Group 72"/>
          <p:cNvGrpSpPr/>
          <p:nvPr/>
        </p:nvGrpSpPr>
        <p:grpSpPr>
          <a:xfrm>
            <a:off x="4035682" y="1330157"/>
            <a:ext cx="2043516" cy="3480784"/>
            <a:chOff x="2019588" y="473075"/>
            <a:chExt cx="3027705" cy="5157184"/>
          </a:xfrm>
        </p:grpSpPr>
        <p:sp>
          <p:nvSpPr>
            <p:cNvPr id="74" name="Rounded Rectangle 73"/>
            <p:cNvSpPr/>
            <p:nvPr/>
          </p:nvSpPr>
          <p:spPr>
            <a:xfrm>
              <a:off x="2019588" y="473075"/>
              <a:ext cx="3027705" cy="5157184"/>
            </a:xfrm>
            <a:prstGeom prst="roundRect">
              <a:avLst>
                <a:gd name="adj" fmla="val 50000"/>
              </a:avLst>
            </a:prstGeom>
            <a:gradFill>
              <a:gsLst>
                <a:gs pos="0">
                  <a:srgbClr val="3366FF"/>
                </a:gs>
                <a:gs pos="100000">
                  <a:srgbClr val="FF0000"/>
                </a:gs>
                <a:gs pos="25000">
                  <a:srgbClr val="3366FF"/>
                </a:gs>
                <a:gs pos="75000">
                  <a:srgbClr val="FF0000"/>
                </a:gs>
              </a:gsLst>
            </a:gradFill>
            <a:ln w="203200">
              <a:solidFill>
                <a:schemeClr val="accent4"/>
              </a:solidFill>
            </a:ln>
            <a:effectLst>
              <a:outerShdw blurRad="127000" dist="76200" dir="6600000" sx="101000" sy="101000" rotWithShape="0">
                <a:srgbClr val="000000">
                  <a:alpha val="7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75" name="Group 74"/>
            <p:cNvGrpSpPr/>
            <p:nvPr/>
          </p:nvGrpSpPr>
          <p:grpSpPr>
            <a:xfrm>
              <a:off x="2478531" y="1832014"/>
              <a:ext cx="2096790" cy="3016250"/>
              <a:chOff x="1843739" y="2698750"/>
              <a:chExt cx="2096790" cy="3016250"/>
            </a:xfrm>
          </p:grpSpPr>
          <p:pic>
            <p:nvPicPr>
              <p:cNvPr id="76" name="Picture 75"/>
              <p:cNvPicPr>
                <a:picLocks noChangeAspect="1"/>
              </p:cNvPicPr>
              <p:nvPr/>
            </p:nvPicPr>
            <p:blipFill>
              <a:blip r:embed="rId2"/>
              <a:stretch>
                <a:fillRect/>
              </a:stretch>
            </p:blipFill>
            <p:spPr>
              <a:xfrm flipH="1">
                <a:off x="2198127" y="2698750"/>
                <a:ext cx="116417" cy="3016250"/>
              </a:xfrm>
              <a:prstGeom prst="rect">
                <a:avLst/>
              </a:prstGeom>
            </p:spPr>
          </p:pic>
          <p:pic>
            <p:nvPicPr>
              <p:cNvPr id="77" name="Picture 76"/>
              <p:cNvPicPr>
                <a:picLocks noChangeAspect="1"/>
              </p:cNvPicPr>
              <p:nvPr/>
            </p:nvPicPr>
            <p:blipFill>
              <a:blip r:embed="rId2"/>
              <a:stretch>
                <a:fillRect/>
              </a:stretch>
            </p:blipFill>
            <p:spPr>
              <a:xfrm flipH="1">
                <a:off x="2090270" y="2698750"/>
                <a:ext cx="116417" cy="3016250"/>
              </a:xfrm>
              <a:prstGeom prst="rect">
                <a:avLst/>
              </a:prstGeom>
            </p:spPr>
          </p:pic>
          <p:pic>
            <p:nvPicPr>
              <p:cNvPr id="78" name="Picture 77"/>
              <p:cNvPicPr>
                <a:picLocks noChangeAspect="1"/>
              </p:cNvPicPr>
              <p:nvPr/>
            </p:nvPicPr>
            <p:blipFill>
              <a:blip r:embed="rId2"/>
              <a:stretch>
                <a:fillRect/>
              </a:stretch>
            </p:blipFill>
            <p:spPr>
              <a:xfrm flipH="1">
                <a:off x="1982412" y="2698750"/>
                <a:ext cx="116417" cy="3016250"/>
              </a:xfrm>
              <a:prstGeom prst="rect">
                <a:avLst/>
              </a:prstGeom>
            </p:spPr>
          </p:pic>
          <p:pic>
            <p:nvPicPr>
              <p:cNvPr id="79" name="Picture 78"/>
              <p:cNvPicPr>
                <a:picLocks noChangeAspect="1"/>
              </p:cNvPicPr>
              <p:nvPr/>
            </p:nvPicPr>
            <p:blipFill>
              <a:blip r:embed="rId2"/>
              <a:stretch>
                <a:fillRect/>
              </a:stretch>
            </p:blipFill>
            <p:spPr>
              <a:xfrm flipH="1">
                <a:off x="1874555" y="2698750"/>
                <a:ext cx="116417" cy="3016250"/>
              </a:xfrm>
              <a:prstGeom prst="rect">
                <a:avLst/>
              </a:prstGeom>
            </p:spPr>
          </p:pic>
          <p:sp>
            <p:nvSpPr>
              <p:cNvPr id="80" name="Rectangle 79"/>
              <p:cNvSpPr/>
              <p:nvPr/>
            </p:nvSpPr>
            <p:spPr>
              <a:xfrm flipH="1">
                <a:off x="1843739" y="2796363"/>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81" name="Rectangle 80"/>
              <p:cNvSpPr/>
              <p:nvPr/>
            </p:nvSpPr>
            <p:spPr>
              <a:xfrm flipH="1">
                <a:off x="1843739" y="3482096"/>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82" name="Rectangle 81"/>
              <p:cNvSpPr/>
              <p:nvPr/>
            </p:nvSpPr>
            <p:spPr>
              <a:xfrm flipH="1">
                <a:off x="1843739" y="4167830"/>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83" name="Rectangle 82"/>
              <p:cNvSpPr/>
              <p:nvPr/>
            </p:nvSpPr>
            <p:spPr>
              <a:xfrm flipH="1">
                <a:off x="1843739" y="4853563"/>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84" name="Rectangle 83"/>
              <p:cNvSpPr/>
              <p:nvPr/>
            </p:nvSpPr>
            <p:spPr>
              <a:xfrm flipH="1">
                <a:off x="1843739" y="5539296"/>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grpSp>
            <p:nvGrpSpPr>
              <p:cNvPr id="85" name="Group 84"/>
              <p:cNvGrpSpPr/>
              <p:nvPr/>
            </p:nvGrpSpPr>
            <p:grpSpPr>
              <a:xfrm flipH="1">
                <a:off x="2378075" y="2698750"/>
                <a:ext cx="493061" cy="3016250"/>
                <a:chOff x="4353861" y="2698750"/>
                <a:chExt cx="914400" cy="3924300"/>
              </a:xfrm>
            </p:grpSpPr>
            <p:pic>
              <p:nvPicPr>
                <p:cNvPr id="106" name="Picture 105"/>
                <p:cNvPicPr>
                  <a:picLocks noChangeAspect="1"/>
                </p:cNvPicPr>
                <p:nvPr/>
              </p:nvPicPr>
              <p:blipFill>
                <a:blip r:embed="rId2"/>
                <a:stretch>
                  <a:fillRect/>
                </a:stretch>
              </p:blipFill>
              <p:spPr>
                <a:xfrm>
                  <a:off x="4395136" y="2698750"/>
                  <a:ext cx="215900" cy="3924300"/>
                </a:xfrm>
                <a:prstGeom prst="rect">
                  <a:avLst/>
                </a:prstGeom>
              </p:spPr>
            </p:pic>
            <p:pic>
              <p:nvPicPr>
                <p:cNvPr id="107" name="Picture 106"/>
                <p:cNvPicPr>
                  <a:picLocks noChangeAspect="1"/>
                </p:cNvPicPr>
                <p:nvPr/>
              </p:nvPicPr>
              <p:blipFill>
                <a:blip r:embed="rId2"/>
                <a:stretch>
                  <a:fillRect/>
                </a:stretch>
              </p:blipFill>
              <p:spPr>
                <a:xfrm>
                  <a:off x="4595161" y="2698750"/>
                  <a:ext cx="215900" cy="3924300"/>
                </a:xfrm>
                <a:prstGeom prst="rect">
                  <a:avLst/>
                </a:prstGeom>
              </p:spPr>
            </p:pic>
            <p:pic>
              <p:nvPicPr>
                <p:cNvPr id="108" name="Picture 107"/>
                <p:cNvPicPr>
                  <a:picLocks noChangeAspect="1"/>
                </p:cNvPicPr>
                <p:nvPr/>
              </p:nvPicPr>
              <p:blipFill>
                <a:blip r:embed="rId2"/>
                <a:stretch>
                  <a:fillRect/>
                </a:stretch>
              </p:blipFill>
              <p:spPr>
                <a:xfrm>
                  <a:off x="4795186" y="2698750"/>
                  <a:ext cx="215900" cy="3924300"/>
                </a:xfrm>
                <a:prstGeom prst="rect">
                  <a:avLst/>
                </a:prstGeom>
              </p:spPr>
            </p:pic>
            <p:pic>
              <p:nvPicPr>
                <p:cNvPr id="109" name="Picture 108"/>
                <p:cNvPicPr>
                  <a:picLocks noChangeAspect="1"/>
                </p:cNvPicPr>
                <p:nvPr/>
              </p:nvPicPr>
              <p:blipFill>
                <a:blip r:embed="rId2"/>
                <a:stretch>
                  <a:fillRect/>
                </a:stretch>
              </p:blipFill>
              <p:spPr>
                <a:xfrm>
                  <a:off x="4995211" y="2698750"/>
                  <a:ext cx="215900" cy="3924300"/>
                </a:xfrm>
                <a:prstGeom prst="rect">
                  <a:avLst/>
                </a:prstGeom>
              </p:spPr>
            </p:pic>
            <p:sp>
              <p:nvSpPr>
                <p:cNvPr id="110" name="Rectangle 109"/>
                <p:cNvSpPr/>
                <p:nvPr/>
              </p:nvSpPr>
              <p:spPr>
                <a:xfrm>
                  <a:off x="4353861" y="28257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111" name="Rectangle 110"/>
                <p:cNvSpPr/>
                <p:nvPr/>
              </p:nvSpPr>
              <p:spPr>
                <a:xfrm>
                  <a:off x="4353861" y="371792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112" name="Rectangle 111"/>
                <p:cNvSpPr/>
                <p:nvPr/>
              </p:nvSpPr>
              <p:spPr>
                <a:xfrm>
                  <a:off x="4353861" y="461010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113" name="Rectangle 112"/>
                <p:cNvSpPr/>
                <p:nvPr/>
              </p:nvSpPr>
              <p:spPr>
                <a:xfrm>
                  <a:off x="4353861" y="550227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114" name="Rectangle 113"/>
                <p:cNvSpPr/>
                <p:nvPr/>
              </p:nvSpPr>
              <p:spPr>
                <a:xfrm>
                  <a:off x="4353861" y="63944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grpSp>
          <p:grpSp>
            <p:nvGrpSpPr>
              <p:cNvPr id="86" name="Group 85"/>
              <p:cNvGrpSpPr/>
              <p:nvPr/>
            </p:nvGrpSpPr>
            <p:grpSpPr>
              <a:xfrm flipH="1">
                <a:off x="2915586" y="2698750"/>
                <a:ext cx="493061" cy="3016250"/>
                <a:chOff x="4353861" y="2698750"/>
                <a:chExt cx="914400" cy="3924300"/>
              </a:xfrm>
            </p:grpSpPr>
            <p:pic>
              <p:nvPicPr>
                <p:cNvPr id="97" name="Picture 96"/>
                <p:cNvPicPr>
                  <a:picLocks noChangeAspect="1"/>
                </p:cNvPicPr>
                <p:nvPr/>
              </p:nvPicPr>
              <p:blipFill>
                <a:blip r:embed="rId2"/>
                <a:stretch>
                  <a:fillRect/>
                </a:stretch>
              </p:blipFill>
              <p:spPr>
                <a:xfrm>
                  <a:off x="4395136" y="2698750"/>
                  <a:ext cx="215900" cy="3924300"/>
                </a:xfrm>
                <a:prstGeom prst="rect">
                  <a:avLst/>
                </a:prstGeom>
              </p:spPr>
            </p:pic>
            <p:pic>
              <p:nvPicPr>
                <p:cNvPr id="98" name="Picture 97"/>
                <p:cNvPicPr>
                  <a:picLocks noChangeAspect="1"/>
                </p:cNvPicPr>
                <p:nvPr/>
              </p:nvPicPr>
              <p:blipFill>
                <a:blip r:embed="rId2"/>
                <a:stretch>
                  <a:fillRect/>
                </a:stretch>
              </p:blipFill>
              <p:spPr>
                <a:xfrm>
                  <a:off x="4595161" y="2698750"/>
                  <a:ext cx="215900" cy="3924300"/>
                </a:xfrm>
                <a:prstGeom prst="rect">
                  <a:avLst/>
                </a:prstGeom>
              </p:spPr>
            </p:pic>
            <p:pic>
              <p:nvPicPr>
                <p:cNvPr id="99" name="Picture 98"/>
                <p:cNvPicPr>
                  <a:picLocks noChangeAspect="1"/>
                </p:cNvPicPr>
                <p:nvPr/>
              </p:nvPicPr>
              <p:blipFill>
                <a:blip r:embed="rId2"/>
                <a:stretch>
                  <a:fillRect/>
                </a:stretch>
              </p:blipFill>
              <p:spPr>
                <a:xfrm>
                  <a:off x="4795186" y="2698750"/>
                  <a:ext cx="215900" cy="3924300"/>
                </a:xfrm>
                <a:prstGeom prst="rect">
                  <a:avLst/>
                </a:prstGeom>
              </p:spPr>
            </p:pic>
            <p:pic>
              <p:nvPicPr>
                <p:cNvPr id="100" name="Picture 99"/>
                <p:cNvPicPr>
                  <a:picLocks noChangeAspect="1"/>
                </p:cNvPicPr>
                <p:nvPr/>
              </p:nvPicPr>
              <p:blipFill>
                <a:blip r:embed="rId2"/>
                <a:stretch>
                  <a:fillRect/>
                </a:stretch>
              </p:blipFill>
              <p:spPr>
                <a:xfrm>
                  <a:off x="4995211" y="2698750"/>
                  <a:ext cx="215900" cy="3924300"/>
                </a:xfrm>
                <a:prstGeom prst="rect">
                  <a:avLst/>
                </a:prstGeom>
              </p:spPr>
            </p:pic>
            <p:sp>
              <p:nvSpPr>
                <p:cNvPr id="101" name="Rectangle 100"/>
                <p:cNvSpPr/>
                <p:nvPr/>
              </p:nvSpPr>
              <p:spPr>
                <a:xfrm>
                  <a:off x="4353861" y="28257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102" name="Rectangle 101"/>
                <p:cNvSpPr/>
                <p:nvPr/>
              </p:nvSpPr>
              <p:spPr>
                <a:xfrm>
                  <a:off x="4353861" y="371792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103" name="Rectangle 102"/>
                <p:cNvSpPr/>
                <p:nvPr/>
              </p:nvSpPr>
              <p:spPr>
                <a:xfrm>
                  <a:off x="4353861" y="461010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104" name="Rectangle 103"/>
                <p:cNvSpPr/>
                <p:nvPr/>
              </p:nvSpPr>
              <p:spPr>
                <a:xfrm>
                  <a:off x="4353861" y="550227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105" name="Rectangle 104"/>
                <p:cNvSpPr/>
                <p:nvPr/>
              </p:nvSpPr>
              <p:spPr>
                <a:xfrm>
                  <a:off x="4353861" y="63944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grpSp>
          <p:grpSp>
            <p:nvGrpSpPr>
              <p:cNvPr id="87" name="Group 86"/>
              <p:cNvGrpSpPr/>
              <p:nvPr/>
            </p:nvGrpSpPr>
            <p:grpSpPr>
              <a:xfrm flipH="1">
                <a:off x="3447468" y="2698750"/>
                <a:ext cx="493061" cy="3016250"/>
                <a:chOff x="4353861" y="2698750"/>
                <a:chExt cx="914400" cy="3924300"/>
              </a:xfrm>
            </p:grpSpPr>
            <p:pic>
              <p:nvPicPr>
                <p:cNvPr id="88" name="Picture 87"/>
                <p:cNvPicPr>
                  <a:picLocks noChangeAspect="1"/>
                </p:cNvPicPr>
                <p:nvPr/>
              </p:nvPicPr>
              <p:blipFill>
                <a:blip r:embed="rId2"/>
                <a:stretch>
                  <a:fillRect/>
                </a:stretch>
              </p:blipFill>
              <p:spPr>
                <a:xfrm>
                  <a:off x="4395136" y="2698750"/>
                  <a:ext cx="215900" cy="3924300"/>
                </a:xfrm>
                <a:prstGeom prst="rect">
                  <a:avLst/>
                </a:prstGeom>
              </p:spPr>
            </p:pic>
            <p:pic>
              <p:nvPicPr>
                <p:cNvPr id="89" name="Picture 88"/>
                <p:cNvPicPr>
                  <a:picLocks noChangeAspect="1"/>
                </p:cNvPicPr>
                <p:nvPr/>
              </p:nvPicPr>
              <p:blipFill>
                <a:blip r:embed="rId2"/>
                <a:stretch>
                  <a:fillRect/>
                </a:stretch>
              </p:blipFill>
              <p:spPr>
                <a:xfrm>
                  <a:off x="4595161" y="2698750"/>
                  <a:ext cx="215900" cy="3924300"/>
                </a:xfrm>
                <a:prstGeom prst="rect">
                  <a:avLst/>
                </a:prstGeom>
              </p:spPr>
            </p:pic>
            <p:pic>
              <p:nvPicPr>
                <p:cNvPr id="90" name="Picture 89"/>
                <p:cNvPicPr>
                  <a:picLocks noChangeAspect="1"/>
                </p:cNvPicPr>
                <p:nvPr/>
              </p:nvPicPr>
              <p:blipFill>
                <a:blip r:embed="rId2"/>
                <a:stretch>
                  <a:fillRect/>
                </a:stretch>
              </p:blipFill>
              <p:spPr>
                <a:xfrm>
                  <a:off x="4795186" y="2698750"/>
                  <a:ext cx="215900" cy="3924300"/>
                </a:xfrm>
                <a:prstGeom prst="rect">
                  <a:avLst/>
                </a:prstGeom>
              </p:spPr>
            </p:pic>
            <p:pic>
              <p:nvPicPr>
                <p:cNvPr id="91" name="Picture 90"/>
                <p:cNvPicPr>
                  <a:picLocks noChangeAspect="1"/>
                </p:cNvPicPr>
                <p:nvPr/>
              </p:nvPicPr>
              <p:blipFill>
                <a:blip r:embed="rId2"/>
                <a:stretch>
                  <a:fillRect/>
                </a:stretch>
              </p:blipFill>
              <p:spPr>
                <a:xfrm>
                  <a:off x="4995211" y="2698750"/>
                  <a:ext cx="215900" cy="3924300"/>
                </a:xfrm>
                <a:prstGeom prst="rect">
                  <a:avLst/>
                </a:prstGeom>
              </p:spPr>
            </p:pic>
            <p:sp>
              <p:nvSpPr>
                <p:cNvPr id="92" name="Rectangle 91"/>
                <p:cNvSpPr/>
                <p:nvPr/>
              </p:nvSpPr>
              <p:spPr>
                <a:xfrm>
                  <a:off x="4353861" y="28257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93" name="Rectangle 92"/>
                <p:cNvSpPr/>
                <p:nvPr/>
              </p:nvSpPr>
              <p:spPr>
                <a:xfrm>
                  <a:off x="4353861" y="371792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94" name="Rectangle 93"/>
                <p:cNvSpPr/>
                <p:nvPr/>
              </p:nvSpPr>
              <p:spPr>
                <a:xfrm>
                  <a:off x="4353861" y="461010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95" name="Rectangle 94"/>
                <p:cNvSpPr/>
                <p:nvPr/>
              </p:nvSpPr>
              <p:spPr>
                <a:xfrm>
                  <a:off x="4353861" y="550227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96" name="Rectangle 95"/>
                <p:cNvSpPr/>
                <p:nvPr/>
              </p:nvSpPr>
              <p:spPr>
                <a:xfrm>
                  <a:off x="4353861" y="63944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grpSp>
        </p:grpSp>
      </p:grpSp>
      <p:sp>
        <p:nvSpPr>
          <p:cNvPr id="115" name="Rectangle 114"/>
          <p:cNvSpPr/>
          <p:nvPr/>
        </p:nvSpPr>
        <p:spPr>
          <a:xfrm>
            <a:off x="8470540" y="4009447"/>
            <a:ext cx="654192" cy="654192"/>
          </a:xfrm>
          <a:prstGeom prst="rect">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16" name="Straight Connector 115"/>
          <p:cNvCxnSpPr/>
          <p:nvPr/>
        </p:nvCxnSpPr>
        <p:spPr>
          <a:xfrm>
            <a:off x="5168245" y="4602812"/>
            <a:ext cx="2951336" cy="0"/>
          </a:xfrm>
          <a:prstGeom prst="line">
            <a:avLst/>
          </a:prstGeom>
          <a:ln w="127000">
            <a:solidFill>
              <a:srgbClr val="3366FF"/>
            </a:solidFill>
          </a:ln>
        </p:spPr>
        <p:style>
          <a:lnRef idx="2">
            <a:schemeClr val="accent1"/>
          </a:lnRef>
          <a:fillRef idx="0">
            <a:schemeClr val="accent1"/>
          </a:fillRef>
          <a:effectRef idx="1">
            <a:schemeClr val="accent1"/>
          </a:effectRef>
          <a:fontRef idx="minor">
            <a:schemeClr val="tx1"/>
          </a:fontRef>
        </p:style>
      </p:cxnSp>
      <p:cxnSp>
        <p:nvCxnSpPr>
          <p:cNvPr id="117" name="Straight Connector 116"/>
          <p:cNvCxnSpPr/>
          <p:nvPr/>
        </p:nvCxnSpPr>
        <p:spPr>
          <a:xfrm>
            <a:off x="5168245" y="1567944"/>
            <a:ext cx="2951336" cy="0"/>
          </a:xfrm>
          <a:prstGeom prst="line">
            <a:avLst/>
          </a:prstGeom>
          <a:ln w="127000">
            <a:solidFill>
              <a:srgbClr val="FF0000"/>
            </a:solidFill>
          </a:ln>
        </p:spPr>
        <p:style>
          <a:lnRef idx="2">
            <a:schemeClr val="accent1"/>
          </a:lnRef>
          <a:fillRef idx="0">
            <a:schemeClr val="accent1"/>
          </a:fillRef>
          <a:effectRef idx="1">
            <a:schemeClr val="accent1"/>
          </a:effectRef>
          <a:fontRef idx="minor">
            <a:schemeClr val="tx1"/>
          </a:fontRef>
        </p:style>
      </p:cxnSp>
      <p:sp>
        <p:nvSpPr>
          <p:cNvPr id="120" name="Arc 119"/>
          <p:cNvSpPr/>
          <p:nvPr/>
        </p:nvSpPr>
        <p:spPr>
          <a:xfrm rot="16200000" flipH="1">
            <a:off x="6602132" y="1868956"/>
            <a:ext cx="3034901" cy="2432772"/>
          </a:xfrm>
          <a:prstGeom prst="arc">
            <a:avLst>
              <a:gd name="adj1" fmla="val 21576992"/>
              <a:gd name="adj2" fmla="val 10805497"/>
            </a:avLst>
          </a:prstGeom>
          <a:ln w="127000" cmpd="sng">
            <a:gradFill flip="none" rotWithShape="1">
              <a:gsLst>
                <a:gs pos="0">
                  <a:srgbClr val="FF0000"/>
                </a:gs>
                <a:gs pos="100000">
                  <a:srgbClr val="3366FF"/>
                </a:gs>
              </a:gsLst>
              <a:lin ang="0" scaled="1"/>
              <a:tileRect/>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cxnSp>
        <p:nvCxnSpPr>
          <p:cNvPr id="121" name="Straight Connector 120"/>
          <p:cNvCxnSpPr/>
          <p:nvPr/>
        </p:nvCxnSpPr>
        <p:spPr>
          <a:xfrm>
            <a:off x="9096848" y="4207307"/>
            <a:ext cx="478239" cy="0"/>
          </a:xfrm>
          <a:prstGeom prst="line">
            <a:avLst/>
          </a:prstGeom>
          <a:ln w="38100" cmpd="sng">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22" name="Straight Connector 121"/>
          <p:cNvCxnSpPr/>
          <p:nvPr/>
        </p:nvCxnSpPr>
        <p:spPr>
          <a:xfrm>
            <a:off x="9102964" y="4478104"/>
            <a:ext cx="478239" cy="0"/>
          </a:xfrm>
          <a:prstGeom prst="line">
            <a:avLst/>
          </a:prstGeom>
          <a:ln w="38100" cmpd="sng">
            <a:solidFill>
              <a:srgbClr val="0000FF"/>
            </a:solidFill>
          </a:ln>
        </p:spPr>
        <p:style>
          <a:lnRef idx="2">
            <a:schemeClr val="accent1"/>
          </a:lnRef>
          <a:fillRef idx="0">
            <a:schemeClr val="accent1"/>
          </a:fillRef>
          <a:effectRef idx="1">
            <a:schemeClr val="accent1"/>
          </a:effectRef>
          <a:fontRef idx="minor">
            <a:schemeClr val="tx1"/>
          </a:fontRef>
        </p:style>
      </p:cxnSp>
      <p:sp>
        <p:nvSpPr>
          <p:cNvPr id="123" name="TextBox 122"/>
          <p:cNvSpPr txBox="1"/>
          <p:nvPr/>
        </p:nvSpPr>
        <p:spPr>
          <a:xfrm>
            <a:off x="8345832" y="4623005"/>
            <a:ext cx="1059906" cy="307777"/>
          </a:xfrm>
          <a:prstGeom prst="rect">
            <a:avLst/>
          </a:prstGeom>
          <a:noFill/>
        </p:spPr>
        <p:txBody>
          <a:bodyPr wrap="none" rtlCol="0">
            <a:spAutoFit/>
          </a:bodyPr>
          <a:lstStyle/>
          <a:p>
            <a:r>
              <a:rPr lang="en-US" sz="1400" dirty="0"/>
              <a:t>Condenser</a:t>
            </a:r>
          </a:p>
        </p:txBody>
      </p:sp>
      <p:sp>
        <p:nvSpPr>
          <p:cNvPr id="124" name="Trapezoid 123"/>
          <p:cNvSpPr/>
          <p:nvPr/>
        </p:nvSpPr>
        <p:spPr>
          <a:xfrm rot="16200000">
            <a:off x="8871780" y="2254231"/>
            <a:ext cx="763224" cy="545160"/>
          </a:xfrm>
          <a:prstGeom prst="trapezoid">
            <a:avLst/>
          </a:prstGeom>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dirty="0"/>
          </a:p>
        </p:txBody>
      </p:sp>
      <p:sp>
        <p:nvSpPr>
          <p:cNvPr id="125" name="Rectangle 124"/>
          <p:cNvSpPr/>
          <p:nvPr/>
        </p:nvSpPr>
        <p:spPr>
          <a:xfrm>
            <a:off x="9723726" y="2145200"/>
            <a:ext cx="654192" cy="763225"/>
          </a:xfrm>
          <a:prstGeom prst="rect">
            <a:avLst/>
          </a:prstGeom>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p>
        </p:txBody>
      </p:sp>
      <p:cxnSp>
        <p:nvCxnSpPr>
          <p:cNvPr id="126" name="Straight Connector 125"/>
          <p:cNvCxnSpPr>
            <a:stCxn id="124" idx="0"/>
            <a:endCxn id="125" idx="1"/>
          </p:cNvCxnSpPr>
          <p:nvPr/>
        </p:nvCxnSpPr>
        <p:spPr>
          <a:xfrm>
            <a:off x="8980814" y="2526811"/>
            <a:ext cx="742915" cy="0"/>
          </a:xfrm>
          <a:prstGeom prst="line">
            <a:avLst/>
          </a:prstGeom>
          <a:ln w="127000">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sp>
        <p:nvSpPr>
          <p:cNvPr id="127" name="TextBox 126"/>
          <p:cNvSpPr txBox="1"/>
          <p:nvPr/>
        </p:nvSpPr>
        <p:spPr>
          <a:xfrm>
            <a:off x="9162541" y="1532259"/>
            <a:ext cx="989373" cy="523220"/>
          </a:xfrm>
          <a:prstGeom prst="rect">
            <a:avLst/>
          </a:prstGeom>
          <a:noFill/>
        </p:spPr>
        <p:txBody>
          <a:bodyPr wrap="none" rtlCol="0">
            <a:spAutoFit/>
          </a:bodyPr>
          <a:lstStyle/>
          <a:p>
            <a:r>
              <a:rPr lang="en-US" sz="1400" dirty="0"/>
              <a:t>Turbine/</a:t>
            </a:r>
          </a:p>
          <a:p>
            <a:r>
              <a:rPr lang="en-US" sz="1400" dirty="0"/>
              <a:t>Generator</a:t>
            </a:r>
          </a:p>
        </p:txBody>
      </p:sp>
      <p:sp>
        <p:nvSpPr>
          <p:cNvPr id="129" name="Oval 128"/>
          <p:cNvSpPr/>
          <p:nvPr/>
        </p:nvSpPr>
        <p:spPr>
          <a:xfrm>
            <a:off x="6476358" y="4405135"/>
            <a:ext cx="608950" cy="608950"/>
          </a:xfrm>
          <a:prstGeom prst="ellipse">
            <a:avLst/>
          </a:prstGeom>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a:p>
        </p:txBody>
      </p:sp>
      <p:sp>
        <p:nvSpPr>
          <p:cNvPr id="130" name="Rectangle 129"/>
          <p:cNvSpPr/>
          <p:nvPr/>
        </p:nvSpPr>
        <p:spPr>
          <a:xfrm>
            <a:off x="6333926" y="4431638"/>
            <a:ext cx="446909" cy="257530"/>
          </a:xfrm>
          <a:prstGeom prst="rect">
            <a:avLst/>
          </a:prstGeom>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a:p>
        </p:txBody>
      </p:sp>
      <p:sp>
        <p:nvSpPr>
          <p:cNvPr id="131" name="TextBox 130"/>
          <p:cNvSpPr txBox="1"/>
          <p:nvPr/>
        </p:nvSpPr>
        <p:spPr>
          <a:xfrm>
            <a:off x="6367014" y="4988219"/>
            <a:ext cx="652743" cy="307777"/>
          </a:xfrm>
          <a:prstGeom prst="rect">
            <a:avLst/>
          </a:prstGeom>
          <a:noFill/>
        </p:spPr>
        <p:txBody>
          <a:bodyPr wrap="none" rtlCol="0">
            <a:spAutoFit/>
          </a:bodyPr>
          <a:lstStyle/>
          <a:p>
            <a:r>
              <a:rPr lang="en-US" sz="1400" dirty="0"/>
              <a:t>Pump</a:t>
            </a:r>
          </a:p>
        </p:txBody>
      </p:sp>
      <p:cxnSp>
        <p:nvCxnSpPr>
          <p:cNvPr id="4" name="Straight Connector 3"/>
          <p:cNvCxnSpPr/>
          <p:nvPr/>
        </p:nvCxnSpPr>
        <p:spPr>
          <a:xfrm>
            <a:off x="4872478" y="2776071"/>
            <a:ext cx="0" cy="1734683"/>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a:off x="5235265" y="2776071"/>
            <a:ext cx="0" cy="1734683"/>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a:off x="4511834" y="2776071"/>
            <a:ext cx="0" cy="1734683"/>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a:off x="5596281" y="2776071"/>
            <a:ext cx="0" cy="1734683"/>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68" name="TextBox 67"/>
          <p:cNvSpPr txBox="1"/>
          <p:nvPr/>
        </p:nvSpPr>
        <p:spPr>
          <a:xfrm>
            <a:off x="4035682" y="5156022"/>
            <a:ext cx="2948982" cy="1569660"/>
          </a:xfrm>
          <a:prstGeom prst="rect">
            <a:avLst/>
          </a:prstGeom>
          <a:noFill/>
        </p:spPr>
        <p:txBody>
          <a:bodyPr wrap="square" rtlCol="0">
            <a:spAutoFit/>
          </a:bodyPr>
          <a:lstStyle/>
          <a:p>
            <a:r>
              <a:rPr lang="en-US" sz="2400" dirty="0"/>
              <a:t>39 of the 104 nuclear power plants in the U.S. look like this</a:t>
            </a:r>
          </a:p>
        </p:txBody>
      </p:sp>
      <p:sp>
        <p:nvSpPr>
          <p:cNvPr id="69" name="TextBox 68"/>
          <p:cNvSpPr txBox="1"/>
          <p:nvPr/>
        </p:nvSpPr>
        <p:spPr>
          <a:xfrm>
            <a:off x="7335931" y="5205055"/>
            <a:ext cx="2948982" cy="1200328"/>
          </a:xfrm>
          <a:prstGeom prst="rect">
            <a:avLst/>
          </a:prstGeom>
          <a:noFill/>
        </p:spPr>
        <p:txBody>
          <a:bodyPr wrap="square" rtlCol="0">
            <a:spAutoFit/>
          </a:bodyPr>
          <a:lstStyle/>
          <a:p>
            <a:r>
              <a:rPr lang="en-US" sz="2400" dirty="0"/>
              <a:t>They’re called </a:t>
            </a:r>
            <a:r>
              <a:rPr lang="en-US" sz="2400" b="1" dirty="0"/>
              <a:t>BWR</a:t>
            </a:r>
            <a:r>
              <a:rPr lang="en-US" sz="2400" dirty="0"/>
              <a:t>s or </a:t>
            </a:r>
            <a:r>
              <a:rPr lang="en-US" sz="2400" b="1" dirty="0"/>
              <a:t>Boiling Water Reactors</a:t>
            </a:r>
          </a:p>
        </p:txBody>
      </p:sp>
    </p:spTree>
    <p:extLst>
      <p:ext uri="{BB962C8B-B14F-4D97-AF65-F5344CB8AC3E}">
        <p14:creationId xmlns:p14="http://schemas.microsoft.com/office/powerpoint/2010/main" val="30851181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ECF9E-403A-4E4D-B675-F26472A8E708}"/>
              </a:ext>
            </a:extLst>
          </p:cNvPr>
          <p:cNvSpPr>
            <a:spLocks noGrp="1"/>
          </p:cNvSpPr>
          <p:nvPr>
            <p:ph type="title"/>
          </p:nvPr>
        </p:nvSpPr>
        <p:spPr/>
        <p:txBody>
          <a:bodyPr/>
          <a:lstStyle/>
          <a:p>
            <a:r>
              <a:rPr lang="en-US" dirty="0"/>
              <a:t>How a power plant works</a:t>
            </a:r>
          </a:p>
        </p:txBody>
      </p:sp>
      <p:sp>
        <p:nvSpPr>
          <p:cNvPr id="3" name="Content Placeholder 2">
            <a:extLst>
              <a:ext uri="{FF2B5EF4-FFF2-40B4-BE49-F238E27FC236}">
                <a16:creationId xmlns:a16="http://schemas.microsoft.com/office/drawing/2014/main" id="{65D7163E-8603-4C29-9A1B-588322FA740A}"/>
              </a:ext>
            </a:extLst>
          </p:cNvPr>
          <p:cNvSpPr>
            <a:spLocks noGrp="1"/>
          </p:cNvSpPr>
          <p:nvPr>
            <p:ph idx="1"/>
          </p:nvPr>
        </p:nvSpPr>
        <p:spPr/>
        <p:txBody>
          <a:bodyPr/>
          <a:lstStyle/>
          <a:p>
            <a:r>
              <a:rPr lang="en-US" dirty="0"/>
              <a:t>Heat Source</a:t>
            </a:r>
          </a:p>
          <a:p>
            <a:r>
              <a:rPr lang="en-US" dirty="0"/>
              <a:t>Boils water</a:t>
            </a:r>
          </a:p>
          <a:p>
            <a:r>
              <a:rPr lang="en-US" dirty="0"/>
              <a:t>Turns turbine</a:t>
            </a:r>
          </a:p>
          <a:p>
            <a:r>
              <a:rPr lang="en-US" dirty="0"/>
              <a:t>Generates electricity</a:t>
            </a:r>
          </a:p>
        </p:txBody>
      </p:sp>
      <p:pic>
        <p:nvPicPr>
          <p:cNvPr id="4" name="Picture 3">
            <a:extLst>
              <a:ext uri="{FF2B5EF4-FFF2-40B4-BE49-F238E27FC236}">
                <a16:creationId xmlns:a16="http://schemas.microsoft.com/office/drawing/2014/main" id="{8E32F39E-DEAB-4FF8-BF0D-90A7FBF7FA37}"/>
              </a:ext>
            </a:extLst>
          </p:cNvPr>
          <p:cNvPicPr>
            <a:picLocks noChangeAspect="1"/>
          </p:cNvPicPr>
          <p:nvPr/>
        </p:nvPicPr>
        <p:blipFill>
          <a:blip r:embed="rId2"/>
          <a:srcRect t="-5761" b="-5761"/>
          <a:stretch>
            <a:fillRect/>
          </a:stretch>
        </p:blipFill>
        <p:spPr>
          <a:xfrm>
            <a:off x="4730203" y="646615"/>
            <a:ext cx="7460211" cy="5564770"/>
          </a:xfrm>
          <a:prstGeom prst="rect">
            <a:avLst/>
          </a:prstGeom>
        </p:spPr>
      </p:pic>
    </p:spTree>
    <p:extLst>
      <p:ext uri="{BB962C8B-B14F-4D97-AF65-F5344CB8AC3E}">
        <p14:creationId xmlns:p14="http://schemas.microsoft.com/office/powerpoint/2010/main" val="24140624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919487" y="333375"/>
            <a:ext cx="2942670" cy="4921250"/>
          </a:xfrm>
          <a:prstGeom prst="rect">
            <a:avLst/>
          </a:prstGeom>
          <a:noFill/>
          <a:ln w="304800">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normAutofit/>
          </a:bodyPr>
          <a:lstStyle/>
          <a:p>
            <a:r>
              <a:rPr lang="en-US" dirty="0"/>
              <a:t>BWR Containment</a:t>
            </a:r>
          </a:p>
        </p:txBody>
      </p:sp>
      <p:sp>
        <p:nvSpPr>
          <p:cNvPr id="183" name="TextBox 182"/>
          <p:cNvSpPr txBox="1"/>
          <p:nvPr/>
        </p:nvSpPr>
        <p:spPr>
          <a:xfrm>
            <a:off x="3805062" y="5523292"/>
            <a:ext cx="5549014" cy="1200329"/>
          </a:xfrm>
          <a:prstGeom prst="rect">
            <a:avLst/>
          </a:prstGeom>
          <a:noFill/>
        </p:spPr>
        <p:txBody>
          <a:bodyPr wrap="square" rtlCol="0">
            <a:spAutoFit/>
          </a:bodyPr>
          <a:lstStyle/>
          <a:p>
            <a:r>
              <a:rPr lang="en-US" sz="2400" dirty="0"/>
              <a:t>The entire reactor sits inside a large concrete and steel </a:t>
            </a:r>
            <a:r>
              <a:rPr lang="en-US" sz="2400" b="1" dirty="0"/>
              <a:t>containment building</a:t>
            </a:r>
          </a:p>
        </p:txBody>
      </p:sp>
      <p:grpSp>
        <p:nvGrpSpPr>
          <p:cNvPr id="118" name="Group 117"/>
          <p:cNvGrpSpPr/>
          <p:nvPr/>
        </p:nvGrpSpPr>
        <p:grpSpPr>
          <a:xfrm>
            <a:off x="5379451" y="1044407"/>
            <a:ext cx="2043516" cy="3480784"/>
            <a:chOff x="2019588" y="473075"/>
            <a:chExt cx="3027705" cy="5157184"/>
          </a:xfrm>
        </p:grpSpPr>
        <p:sp>
          <p:nvSpPr>
            <p:cNvPr id="119" name="Rounded Rectangle 118"/>
            <p:cNvSpPr/>
            <p:nvPr/>
          </p:nvSpPr>
          <p:spPr>
            <a:xfrm>
              <a:off x="2019588" y="473075"/>
              <a:ext cx="3027705" cy="5157184"/>
            </a:xfrm>
            <a:prstGeom prst="roundRect">
              <a:avLst>
                <a:gd name="adj" fmla="val 50000"/>
              </a:avLst>
            </a:prstGeom>
            <a:gradFill>
              <a:gsLst>
                <a:gs pos="0">
                  <a:srgbClr val="3366FF"/>
                </a:gs>
                <a:gs pos="100000">
                  <a:srgbClr val="FF0000"/>
                </a:gs>
                <a:gs pos="25000">
                  <a:srgbClr val="3366FF"/>
                </a:gs>
                <a:gs pos="75000">
                  <a:srgbClr val="FF0000"/>
                </a:gs>
              </a:gsLst>
            </a:gradFill>
            <a:ln w="203200">
              <a:solidFill>
                <a:schemeClr val="accent4"/>
              </a:solidFill>
            </a:ln>
            <a:effectLst>
              <a:outerShdw blurRad="127000" dist="76200" dir="6600000" sx="101000" sy="101000" rotWithShape="0">
                <a:srgbClr val="000000">
                  <a:alpha val="7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28" name="Group 127"/>
            <p:cNvGrpSpPr/>
            <p:nvPr/>
          </p:nvGrpSpPr>
          <p:grpSpPr>
            <a:xfrm>
              <a:off x="2478531" y="1832014"/>
              <a:ext cx="2096790" cy="3016250"/>
              <a:chOff x="1843739" y="2698750"/>
              <a:chExt cx="2096790" cy="3016250"/>
            </a:xfrm>
          </p:grpSpPr>
          <p:pic>
            <p:nvPicPr>
              <p:cNvPr id="132" name="Picture 131"/>
              <p:cNvPicPr>
                <a:picLocks noChangeAspect="1"/>
              </p:cNvPicPr>
              <p:nvPr/>
            </p:nvPicPr>
            <p:blipFill>
              <a:blip r:embed="rId2"/>
              <a:stretch>
                <a:fillRect/>
              </a:stretch>
            </p:blipFill>
            <p:spPr>
              <a:xfrm flipH="1">
                <a:off x="2198127" y="2698750"/>
                <a:ext cx="116417" cy="3016250"/>
              </a:xfrm>
              <a:prstGeom prst="rect">
                <a:avLst/>
              </a:prstGeom>
            </p:spPr>
          </p:pic>
          <p:pic>
            <p:nvPicPr>
              <p:cNvPr id="134" name="Picture 133"/>
              <p:cNvPicPr>
                <a:picLocks noChangeAspect="1"/>
              </p:cNvPicPr>
              <p:nvPr/>
            </p:nvPicPr>
            <p:blipFill>
              <a:blip r:embed="rId2"/>
              <a:stretch>
                <a:fillRect/>
              </a:stretch>
            </p:blipFill>
            <p:spPr>
              <a:xfrm flipH="1">
                <a:off x="2090270" y="2698750"/>
                <a:ext cx="116417" cy="3016250"/>
              </a:xfrm>
              <a:prstGeom prst="rect">
                <a:avLst/>
              </a:prstGeom>
            </p:spPr>
          </p:pic>
          <p:pic>
            <p:nvPicPr>
              <p:cNvPr id="135" name="Picture 134"/>
              <p:cNvPicPr>
                <a:picLocks noChangeAspect="1"/>
              </p:cNvPicPr>
              <p:nvPr/>
            </p:nvPicPr>
            <p:blipFill>
              <a:blip r:embed="rId2"/>
              <a:stretch>
                <a:fillRect/>
              </a:stretch>
            </p:blipFill>
            <p:spPr>
              <a:xfrm flipH="1">
                <a:off x="1982412" y="2698750"/>
                <a:ext cx="116417" cy="3016250"/>
              </a:xfrm>
              <a:prstGeom prst="rect">
                <a:avLst/>
              </a:prstGeom>
            </p:spPr>
          </p:pic>
          <p:pic>
            <p:nvPicPr>
              <p:cNvPr id="136" name="Picture 135"/>
              <p:cNvPicPr>
                <a:picLocks noChangeAspect="1"/>
              </p:cNvPicPr>
              <p:nvPr/>
            </p:nvPicPr>
            <p:blipFill>
              <a:blip r:embed="rId2"/>
              <a:stretch>
                <a:fillRect/>
              </a:stretch>
            </p:blipFill>
            <p:spPr>
              <a:xfrm flipH="1">
                <a:off x="1874555" y="2698750"/>
                <a:ext cx="116417" cy="3016250"/>
              </a:xfrm>
              <a:prstGeom prst="rect">
                <a:avLst/>
              </a:prstGeom>
            </p:spPr>
          </p:pic>
          <p:sp>
            <p:nvSpPr>
              <p:cNvPr id="137" name="Rectangle 136"/>
              <p:cNvSpPr/>
              <p:nvPr/>
            </p:nvSpPr>
            <p:spPr>
              <a:xfrm flipH="1">
                <a:off x="1843739" y="2796363"/>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138" name="Rectangle 137"/>
              <p:cNvSpPr/>
              <p:nvPr/>
            </p:nvSpPr>
            <p:spPr>
              <a:xfrm flipH="1">
                <a:off x="1843739" y="3482096"/>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139" name="Rectangle 138"/>
              <p:cNvSpPr/>
              <p:nvPr/>
            </p:nvSpPr>
            <p:spPr>
              <a:xfrm flipH="1">
                <a:off x="1843739" y="4167830"/>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140" name="Rectangle 139"/>
              <p:cNvSpPr/>
              <p:nvPr/>
            </p:nvSpPr>
            <p:spPr>
              <a:xfrm flipH="1">
                <a:off x="1843739" y="4853563"/>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141" name="Rectangle 140"/>
              <p:cNvSpPr/>
              <p:nvPr/>
            </p:nvSpPr>
            <p:spPr>
              <a:xfrm flipH="1">
                <a:off x="1843739" y="5539296"/>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grpSp>
            <p:nvGrpSpPr>
              <p:cNvPr id="142" name="Group 141"/>
              <p:cNvGrpSpPr/>
              <p:nvPr/>
            </p:nvGrpSpPr>
            <p:grpSpPr>
              <a:xfrm flipH="1">
                <a:off x="2378075" y="2698750"/>
                <a:ext cx="493061" cy="3016250"/>
                <a:chOff x="4353861" y="2698750"/>
                <a:chExt cx="914400" cy="3924300"/>
              </a:xfrm>
            </p:grpSpPr>
            <p:pic>
              <p:nvPicPr>
                <p:cNvPr id="163" name="Picture 162"/>
                <p:cNvPicPr>
                  <a:picLocks noChangeAspect="1"/>
                </p:cNvPicPr>
                <p:nvPr/>
              </p:nvPicPr>
              <p:blipFill>
                <a:blip r:embed="rId2"/>
                <a:stretch>
                  <a:fillRect/>
                </a:stretch>
              </p:blipFill>
              <p:spPr>
                <a:xfrm>
                  <a:off x="4395136" y="2698750"/>
                  <a:ext cx="215900" cy="3924300"/>
                </a:xfrm>
                <a:prstGeom prst="rect">
                  <a:avLst/>
                </a:prstGeom>
              </p:spPr>
            </p:pic>
            <p:pic>
              <p:nvPicPr>
                <p:cNvPr id="164" name="Picture 163"/>
                <p:cNvPicPr>
                  <a:picLocks noChangeAspect="1"/>
                </p:cNvPicPr>
                <p:nvPr/>
              </p:nvPicPr>
              <p:blipFill>
                <a:blip r:embed="rId2"/>
                <a:stretch>
                  <a:fillRect/>
                </a:stretch>
              </p:blipFill>
              <p:spPr>
                <a:xfrm>
                  <a:off x="4595161" y="2698750"/>
                  <a:ext cx="215900" cy="3924300"/>
                </a:xfrm>
                <a:prstGeom prst="rect">
                  <a:avLst/>
                </a:prstGeom>
              </p:spPr>
            </p:pic>
            <p:pic>
              <p:nvPicPr>
                <p:cNvPr id="165" name="Picture 164"/>
                <p:cNvPicPr>
                  <a:picLocks noChangeAspect="1"/>
                </p:cNvPicPr>
                <p:nvPr/>
              </p:nvPicPr>
              <p:blipFill>
                <a:blip r:embed="rId2"/>
                <a:stretch>
                  <a:fillRect/>
                </a:stretch>
              </p:blipFill>
              <p:spPr>
                <a:xfrm>
                  <a:off x="4795186" y="2698750"/>
                  <a:ext cx="215900" cy="3924300"/>
                </a:xfrm>
                <a:prstGeom prst="rect">
                  <a:avLst/>
                </a:prstGeom>
              </p:spPr>
            </p:pic>
            <p:pic>
              <p:nvPicPr>
                <p:cNvPr id="166" name="Picture 165"/>
                <p:cNvPicPr>
                  <a:picLocks noChangeAspect="1"/>
                </p:cNvPicPr>
                <p:nvPr/>
              </p:nvPicPr>
              <p:blipFill>
                <a:blip r:embed="rId2"/>
                <a:stretch>
                  <a:fillRect/>
                </a:stretch>
              </p:blipFill>
              <p:spPr>
                <a:xfrm>
                  <a:off x="4995211" y="2698750"/>
                  <a:ext cx="215900" cy="3924300"/>
                </a:xfrm>
                <a:prstGeom prst="rect">
                  <a:avLst/>
                </a:prstGeom>
              </p:spPr>
            </p:pic>
            <p:sp>
              <p:nvSpPr>
                <p:cNvPr id="167" name="Rectangle 166"/>
                <p:cNvSpPr/>
                <p:nvPr/>
              </p:nvSpPr>
              <p:spPr>
                <a:xfrm>
                  <a:off x="4353861" y="28257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168" name="Rectangle 167"/>
                <p:cNvSpPr/>
                <p:nvPr/>
              </p:nvSpPr>
              <p:spPr>
                <a:xfrm>
                  <a:off x="4353861" y="371792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169" name="Rectangle 168"/>
                <p:cNvSpPr/>
                <p:nvPr/>
              </p:nvSpPr>
              <p:spPr>
                <a:xfrm>
                  <a:off x="4353861" y="461010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170" name="Rectangle 169"/>
                <p:cNvSpPr/>
                <p:nvPr/>
              </p:nvSpPr>
              <p:spPr>
                <a:xfrm>
                  <a:off x="4353861" y="550227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171" name="Rectangle 170"/>
                <p:cNvSpPr/>
                <p:nvPr/>
              </p:nvSpPr>
              <p:spPr>
                <a:xfrm>
                  <a:off x="4353861" y="63944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grpSp>
          <p:grpSp>
            <p:nvGrpSpPr>
              <p:cNvPr id="143" name="Group 142"/>
              <p:cNvGrpSpPr/>
              <p:nvPr/>
            </p:nvGrpSpPr>
            <p:grpSpPr>
              <a:xfrm flipH="1">
                <a:off x="2915586" y="2698750"/>
                <a:ext cx="493061" cy="3016250"/>
                <a:chOff x="4353861" y="2698750"/>
                <a:chExt cx="914400" cy="3924300"/>
              </a:xfrm>
            </p:grpSpPr>
            <p:pic>
              <p:nvPicPr>
                <p:cNvPr id="154" name="Picture 153"/>
                <p:cNvPicPr>
                  <a:picLocks noChangeAspect="1"/>
                </p:cNvPicPr>
                <p:nvPr/>
              </p:nvPicPr>
              <p:blipFill>
                <a:blip r:embed="rId2"/>
                <a:stretch>
                  <a:fillRect/>
                </a:stretch>
              </p:blipFill>
              <p:spPr>
                <a:xfrm>
                  <a:off x="4395136" y="2698750"/>
                  <a:ext cx="215900" cy="3924300"/>
                </a:xfrm>
                <a:prstGeom prst="rect">
                  <a:avLst/>
                </a:prstGeom>
              </p:spPr>
            </p:pic>
            <p:pic>
              <p:nvPicPr>
                <p:cNvPr id="155" name="Picture 154"/>
                <p:cNvPicPr>
                  <a:picLocks noChangeAspect="1"/>
                </p:cNvPicPr>
                <p:nvPr/>
              </p:nvPicPr>
              <p:blipFill>
                <a:blip r:embed="rId2"/>
                <a:stretch>
                  <a:fillRect/>
                </a:stretch>
              </p:blipFill>
              <p:spPr>
                <a:xfrm>
                  <a:off x="4595161" y="2698750"/>
                  <a:ext cx="215900" cy="3924300"/>
                </a:xfrm>
                <a:prstGeom prst="rect">
                  <a:avLst/>
                </a:prstGeom>
              </p:spPr>
            </p:pic>
            <p:pic>
              <p:nvPicPr>
                <p:cNvPr id="156" name="Picture 155"/>
                <p:cNvPicPr>
                  <a:picLocks noChangeAspect="1"/>
                </p:cNvPicPr>
                <p:nvPr/>
              </p:nvPicPr>
              <p:blipFill>
                <a:blip r:embed="rId2"/>
                <a:stretch>
                  <a:fillRect/>
                </a:stretch>
              </p:blipFill>
              <p:spPr>
                <a:xfrm>
                  <a:off x="4795186" y="2698750"/>
                  <a:ext cx="215900" cy="3924300"/>
                </a:xfrm>
                <a:prstGeom prst="rect">
                  <a:avLst/>
                </a:prstGeom>
              </p:spPr>
            </p:pic>
            <p:pic>
              <p:nvPicPr>
                <p:cNvPr id="157" name="Picture 156"/>
                <p:cNvPicPr>
                  <a:picLocks noChangeAspect="1"/>
                </p:cNvPicPr>
                <p:nvPr/>
              </p:nvPicPr>
              <p:blipFill>
                <a:blip r:embed="rId2"/>
                <a:stretch>
                  <a:fillRect/>
                </a:stretch>
              </p:blipFill>
              <p:spPr>
                <a:xfrm>
                  <a:off x="4995211" y="2698750"/>
                  <a:ext cx="215900" cy="3924300"/>
                </a:xfrm>
                <a:prstGeom prst="rect">
                  <a:avLst/>
                </a:prstGeom>
              </p:spPr>
            </p:pic>
            <p:sp>
              <p:nvSpPr>
                <p:cNvPr id="158" name="Rectangle 157"/>
                <p:cNvSpPr/>
                <p:nvPr/>
              </p:nvSpPr>
              <p:spPr>
                <a:xfrm>
                  <a:off x="4353861" y="28257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159" name="Rectangle 158"/>
                <p:cNvSpPr/>
                <p:nvPr/>
              </p:nvSpPr>
              <p:spPr>
                <a:xfrm>
                  <a:off x="4353861" y="371792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160" name="Rectangle 159"/>
                <p:cNvSpPr/>
                <p:nvPr/>
              </p:nvSpPr>
              <p:spPr>
                <a:xfrm>
                  <a:off x="4353861" y="461010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161" name="Rectangle 160"/>
                <p:cNvSpPr/>
                <p:nvPr/>
              </p:nvSpPr>
              <p:spPr>
                <a:xfrm>
                  <a:off x="4353861" y="550227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162" name="Rectangle 161"/>
                <p:cNvSpPr/>
                <p:nvPr/>
              </p:nvSpPr>
              <p:spPr>
                <a:xfrm>
                  <a:off x="4353861" y="63944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grpSp>
          <p:grpSp>
            <p:nvGrpSpPr>
              <p:cNvPr id="144" name="Group 143"/>
              <p:cNvGrpSpPr/>
              <p:nvPr/>
            </p:nvGrpSpPr>
            <p:grpSpPr>
              <a:xfrm flipH="1">
                <a:off x="3447468" y="2698750"/>
                <a:ext cx="493061" cy="3016250"/>
                <a:chOff x="4353861" y="2698750"/>
                <a:chExt cx="914400" cy="3924300"/>
              </a:xfrm>
            </p:grpSpPr>
            <p:pic>
              <p:nvPicPr>
                <p:cNvPr id="145" name="Picture 144"/>
                <p:cNvPicPr>
                  <a:picLocks noChangeAspect="1"/>
                </p:cNvPicPr>
                <p:nvPr/>
              </p:nvPicPr>
              <p:blipFill>
                <a:blip r:embed="rId2"/>
                <a:stretch>
                  <a:fillRect/>
                </a:stretch>
              </p:blipFill>
              <p:spPr>
                <a:xfrm>
                  <a:off x="4395136" y="2698750"/>
                  <a:ext cx="215900" cy="3924300"/>
                </a:xfrm>
                <a:prstGeom prst="rect">
                  <a:avLst/>
                </a:prstGeom>
              </p:spPr>
            </p:pic>
            <p:pic>
              <p:nvPicPr>
                <p:cNvPr id="146" name="Picture 145"/>
                <p:cNvPicPr>
                  <a:picLocks noChangeAspect="1"/>
                </p:cNvPicPr>
                <p:nvPr/>
              </p:nvPicPr>
              <p:blipFill>
                <a:blip r:embed="rId2"/>
                <a:stretch>
                  <a:fillRect/>
                </a:stretch>
              </p:blipFill>
              <p:spPr>
                <a:xfrm>
                  <a:off x="4595161" y="2698750"/>
                  <a:ext cx="215900" cy="3924300"/>
                </a:xfrm>
                <a:prstGeom prst="rect">
                  <a:avLst/>
                </a:prstGeom>
              </p:spPr>
            </p:pic>
            <p:pic>
              <p:nvPicPr>
                <p:cNvPr id="147" name="Picture 146"/>
                <p:cNvPicPr>
                  <a:picLocks noChangeAspect="1"/>
                </p:cNvPicPr>
                <p:nvPr/>
              </p:nvPicPr>
              <p:blipFill>
                <a:blip r:embed="rId2"/>
                <a:stretch>
                  <a:fillRect/>
                </a:stretch>
              </p:blipFill>
              <p:spPr>
                <a:xfrm>
                  <a:off x="4795186" y="2698750"/>
                  <a:ext cx="215900" cy="3924300"/>
                </a:xfrm>
                <a:prstGeom prst="rect">
                  <a:avLst/>
                </a:prstGeom>
              </p:spPr>
            </p:pic>
            <p:pic>
              <p:nvPicPr>
                <p:cNvPr id="148" name="Picture 147"/>
                <p:cNvPicPr>
                  <a:picLocks noChangeAspect="1"/>
                </p:cNvPicPr>
                <p:nvPr/>
              </p:nvPicPr>
              <p:blipFill>
                <a:blip r:embed="rId2"/>
                <a:stretch>
                  <a:fillRect/>
                </a:stretch>
              </p:blipFill>
              <p:spPr>
                <a:xfrm>
                  <a:off x="4995211" y="2698750"/>
                  <a:ext cx="215900" cy="3924300"/>
                </a:xfrm>
                <a:prstGeom prst="rect">
                  <a:avLst/>
                </a:prstGeom>
              </p:spPr>
            </p:pic>
            <p:sp>
              <p:nvSpPr>
                <p:cNvPr id="149" name="Rectangle 148"/>
                <p:cNvSpPr/>
                <p:nvPr/>
              </p:nvSpPr>
              <p:spPr>
                <a:xfrm>
                  <a:off x="4353861" y="28257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150" name="Rectangle 149"/>
                <p:cNvSpPr/>
                <p:nvPr/>
              </p:nvSpPr>
              <p:spPr>
                <a:xfrm>
                  <a:off x="4353861" y="371792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151" name="Rectangle 150"/>
                <p:cNvSpPr/>
                <p:nvPr/>
              </p:nvSpPr>
              <p:spPr>
                <a:xfrm>
                  <a:off x="4353861" y="461010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152" name="Rectangle 151"/>
                <p:cNvSpPr/>
                <p:nvPr/>
              </p:nvSpPr>
              <p:spPr>
                <a:xfrm>
                  <a:off x="4353861" y="550227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153" name="Rectangle 152"/>
                <p:cNvSpPr/>
                <p:nvPr/>
              </p:nvSpPr>
              <p:spPr>
                <a:xfrm>
                  <a:off x="4353861" y="63944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grpSp>
        </p:grpSp>
      </p:grpSp>
      <p:sp>
        <p:nvSpPr>
          <p:cNvPr id="172" name="Rectangle 171"/>
          <p:cNvSpPr/>
          <p:nvPr/>
        </p:nvSpPr>
        <p:spPr>
          <a:xfrm>
            <a:off x="9814309" y="3723697"/>
            <a:ext cx="654192" cy="654192"/>
          </a:xfrm>
          <a:prstGeom prst="rect">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73" name="Straight Connector 172"/>
          <p:cNvCxnSpPr/>
          <p:nvPr/>
        </p:nvCxnSpPr>
        <p:spPr>
          <a:xfrm>
            <a:off x="6512014" y="4317062"/>
            <a:ext cx="2951336" cy="0"/>
          </a:xfrm>
          <a:prstGeom prst="line">
            <a:avLst/>
          </a:prstGeom>
          <a:ln w="127000">
            <a:solidFill>
              <a:srgbClr val="3366FF"/>
            </a:solidFill>
          </a:ln>
        </p:spPr>
        <p:style>
          <a:lnRef idx="2">
            <a:schemeClr val="accent1"/>
          </a:lnRef>
          <a:fillRef idx="0">
            <a:schemeClr val="accent1"/>
          </a:fillRef>
          <a:effectRef idx="1">
            <a:schemeClr val="accent1"/>
          </a:effectRef>
          <a:fontRef idx="minor">
            <a:schemeClr val="tx1"/>
          </a:fontRef>
        </p:style>
      </p:cxnSp>
      <p:cxnSp>
        <p:nvCxnSpPr>
          <p:cNvPr id="184" name="Straight Connector 183"/>
          <p:cNvCxnSpPr/>
          <p:nvPr/>
        </p:nvCxnSpPr>
        <p:spPr>
          <a:xfrm>
            <a:off x="6512014" y="1282194"/>
            <a:ext cx="2951336" cy="0"/>
          </a:xfrm>
          <a:prstGeom prst="line">
            <a:avLst/>
          </a:prstGeom>
          <a:ln w="127000">
            <a:solidFill>
              <a:srgbClr val="FF0000"/>
            </a:solidFill>
          </a:ln>
        </p:spPr>
        <p:style>
          <a:lnRef idx="2">
            <a:schemeClr val="accent1"/>
          </a:lnRef>
          <a:fillRef idx="0">
            <a:schemeClr val="accent1"/>
          </a:fillRef>
          <a:effectRef idx="1">
            <a:schemeClr val="accent1"/>
          </a:effectRef>
          <a:fontRef idx="minor">
            <a:schemeClr val="tx1"/>
          </a:fontRef>
        </p:style>
      </p:cxnSp>
      <p:sp>
        <p:nvSpPr>
          <p:cNvPr id="185" name="Arc 184"/>
          <p:cNvSpPr/>
          <p:nvPr/>
        </p:nvSpPr>
        <p:spPr>
          <a:xfrm rot="16200000" flipH="1">
            <a:off x="7945901" y="1583206"/>
            <a:ext cx="3034901" cy="2432772"/>
          </a:xfrm>
          <a:prstGeom prst="arc">
            <a:avLst>
              <a:gd name="adj1" fmla="val 21576992"/>
              <a:gd name="adj2" fmla="val 10805497"/>
            </a:avLst>
          </a:prstGeom>
          <a:ln w="127000" cmpd="sng">
            <a:gradFill flip="none" rotWithShape="1">
              <a:gsLst>
                <a:gs pos="0">
                  <a:srgbClr val="FF0000"/>
                </a:gs>
                <a:gs pos="100000">
                  <a:srgbClr val="3366FF"/>
                </a:gs>
              </a:gsLst>
              <a:lin ang="0" scaled="1"/>
              <a:tileRect/>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cxnSp>
        <p:nvCxnSpPr>
          <p:cNvPr id="186" name="Straight Connector 185"/>
          <p:cNvCxnSpPr/>
          <p:nvPr/>
        </p:nvCxnSpPr>
        <p:spPr>
          <a:xfrm>
            <a:off x="10440617" y="3921557"/>
            <a:ext cx="478239" cy="0"/>
          </a:xfrm>
          <a:prstGeom prst="line">
            <a:avLst/>
          </a:prstGeom>
          <a:ln w="38100" cmpd="sng">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87" name="Straight Connector 186"/>
          <p:cNvCxnSpPr/>
          <p:nvPr/>
        </p:nvCxnSpPr>
        <p:spPr>
          <a:xfrm>
            <a:off x="10446733" y="4192354"/>
            <a:ext cx="478239" cy="0"/>
          </a:xfrm>
          <a:prstGeom prst="line">
            <a:avLst/>
          </a:prstGeom>
          <a:ln w="38100" cmpd="sng">
            <a:solidFill>
              <a:srgbClr val="0000FF"/>
            </a:solidFill>
          </a:ln>
        </p:spPr>
        <p:style>
          <a:lnRef idx="2">
            <a:schemeClr val="accent1"/>
          </a:lnRef>
          <a:fillRef idx="0">
            <a:schemeClr val="accent1"/>
          </a:fillRef>
          <a:effectRef idx="1">
            <a:schemeClr val="accent1"/>
          </a:effectRef>
          <a:fontRef idx="minor">
            <a:schemeClr val="tx1"/>
          </a:fontRef>
        </p:style>
      </p:cxnSp>
      <p:sp>
        <p:nvSpPr>
          <p:cNvPr id="188" name="TextBox 187"/>
          <p:cNvSpPr txBox="1"/>
          <p:nvPr/>
        </p:nvSpPr>
        <p:spPr>
          <a:xfrm>
            <a:off x="9689601" y="4337255"/>
            <a:ext cx="1059906" cy="307777"/>
          </a:xfrm>
          <a:prstGeom prst="rect">
            <a:avLst/>
          </a:prstGeom>
          <a:noFill/>
        </p:spPr>
        <p:txBody>
          <a:bodyPr wrap="none" rtlCol="0">
            <a:spAutoFit/>
          </a:bodyPr>
          <a:lstStyle/>
          <a:p>
            <a:r>
              <a:rPr lang="en-US" sz="1400" dirty="0"/>
              <a:t>Condenser</a:t>
            </a:r>
          </a:p>
        </p:txBody>
      </p:sp>
      <p:sp>
        <p:nvSpPr>
          <p:cNvPr id="189" name="Trapezoid 188"/>
          <p:cNvSpPr/>
          <p:nvPr/>
        </p:nvSpPr>
        <p:spPr>
          <a:xfrm rot="16200000">
            <a:off x="10215549" y="1968481"/>
            <a:ext cx="763224" cy="545160"/>
          </a:xfrm>
          <a:prstGeom prst="trapezoid">
            <a:avLst/>
          </a:prstGeom>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dirty="0"/>
          </a:p>
        </p:txBody>
      </p:sp>
      <p:sp>
        <p:nvSpPr>
          <p:cNvPr id="190" name="Rectangle 189"/>
          <p:cNvSpPr/>
          <p:nvPr/>
        </p:nvSpPr>
        <p:spPr>
          <a:xfrm>
            <a:off x="11067495" y="1859450"/>
            <a:ext cx="654192" cy="763225"/>
          </a:xfrm>
          <a:prstGeom prst="rect">
            <a:avLst/>
          </a:prstGeom>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p>
        </p:txBody>
      </p:sp>
      <p:cxnSp>
        <p:nvCxnSpPr>
          <p:cNvPr id="191" name="Straight Connector 190"/>
          <p:cNvCxnSpPr>
            <a:stCxn id="189" idx="0"/>
            <a:endCxn id="190" idx="1"/>
          </p:cNvCxnSpPr>
          <p:nvPr/>
        </p:nvCxnSpPr>
        <p:spPr>
          <a:xfrm>
            <a:off x="10324583" y="2241061"/>
            <a:ext cx="742915" cy="0"/>
          </a:xfrm>
          <a:prstGeom prst="line">
            <a:avLst/>
          </a:prstGeom>
          <a:ln w="127000">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sp>
        <p:nvSpPr>
          <p:cNvPr id="192" name="TextBox 191"/>
          <p:cNvSpPr txBox="1"/>
          <p:nvPr/>
        </p:nvSpPr>
        <p:spPr>
          <a:xfrm>
            <a:off x="10506310" y="1246509"/>
            <a:ext cx="989373" cy="523220"/>
          </a:xfrm>
          <a:prstGeom prst="rect">
            <a:avLst/>
          </a:prstGeom>
          <a:noFill/>
        </p:spPr>
        <p:txBody>
          <a:bodyPr wrap="none" rtlCol="0">
            <a:spAutoFit/>
          </a:bodyPr>
          <a:lstStyle/>
          <a:p>
            <a:r>
              <a:rPr lang="en-US" sz="1400" dirty="0"/>
              <a:t>Turbine/</a:t>
            </a:r>
          </a:p>
          <a:p>
            <a:r>
              <a:rPr lang="en-US" sz="1400" dirty="0"/>
              <a:t>Generator</a:t>
            </a:r>
          </a:p>
        </p:txBody>
      </p:sp>
      <p:sp>
        <p:nvSpPr>
          <p:cNvPr id="193" name="Oval 192"/>
          <p:cNvSpPr/>
          <p:nvPr/>
        </p:nvSpPr>
        <p:spPr>
          <a:xfrm>
            <a:off x="8538423" y="4119385"/>
            <a:ext cx="608950" cy="608950"/>
          </a:xfrm>
          <a:prstGeom prst="ellipse">
            <a:avLst/>
          </a:prstGeom>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a:p>
        </p:txBody>
      </p:sp>
      <p:sp>
        <p:nvSpPr>
          <p:cNvPr id="194" name="Rectangle 193"/>
          <p:cNvSpPr/>
          <p:nvPr/>
        </p:nvSpPr>
        <p:spPr>
          <a:xfrm>
            <a:off x="8395991" y="4145888"/>
            <a:ext cx="446909" cy="257530"/>
          </a:xfrm>
          <a:prstGeom prst="rect">
            <a:avLst/>
          </a:prstGeom>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a:p>
        </p:txBody>
      </p:sp>
      <p:sp>
        <p:nvSpPr>
          <p:cNvPr id="195" name="TextBox 194"/>
          <p:cNvSpPr txBox="1"/>
          <p:nvPr/>
        </p:nvSpPr>
        <p:spPr>
          <a:xfrm>
            <a:off x="8429079" y="4702469"/>
            <a:ext cx="652743" cy="307777"/>
          </a:xfrm>
          <a:prstGeom prst="rect">
            <a:avLst/>
          </a:prstGeom>
          <a:noFill/>
        </p:spPr>
        <p:txBody>
          <a:bodyPr wrap="none" rtlCol="0">
            <a:spAutoFit/>
          </a:bodyPr>
          <a:lstStyle/>
          <a:p>
            <a:r>
              <a:rPr lang="en-US" sz="1400" dirty="0"/>
              <a:t>Pump</a:t>
            </a:r>
          </a:p>
        </p:txBody>
      </p:sp>
      <p:cxnSp>
        <p:nvCxnSpPr>
          <p:cNvPr id="196" name="Straight Connector 195"/>
          <p:cNvCxnSpPr/>
          <p:nvPr/>
        </p:nvCxnSpPr>
        <p:spPr>
          <a:xfrm>
            <a:off x="6216247" y="2490321"/>
            <a:ext cx="0" cy="1734683"/>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7" name="Straight Connector 196"/>
          <p:cNvCxnSpPr/>
          <p:nvPr/>
        </p:nvCxnSpPr>
        <p:spPr>
          <a:xfrm>
            <a:off x="6579034" y="2490321"/>
            <a:ext cx="0" cy="1734683"/>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8" name="Straight Connector 197"/>
          <p:cNvCxnSpPr/>
          <p:nvPr/>
        </p:nvCxnSpPr>
        <p:spPr>
          <a:xfrm>
            <a:off x="5855603" y="2490321"/>
            <a:ext cx="0" cy="1734683"/>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9" name="Straight Connector 198"/>
          <p:cNvCxnSpPr/>
          <p:nvPr/>
        </p:nvCxnSpPr>
        <p:spPr>
          <a:xfrm>
            <a:off x="6940050" y="2490321"/>
            <a:ext cx="0" cy="1734683"/>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942357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981200" y="586469"/>
            <a:ext cx="8116888" cy="646331"/>
          </a:xfrm>
          <a:prstGeom prst="rect">
            <a:avLst/>
          </a:prstGeom>
        </p:spPr>
        <p:txBody>
          <a:bodyPr anchor="ctr"/>
          <a:lstStyle/>
          <a:p>
            <a:pPr algn="l"/>
            <a:r>
              <a:rPr lang="en-US" sz="4000" dirty="0"/>
              <a:t>Boiling Water Reactor</a:t>
            </a:r>
          </a:p>
        </p:txBody>
      </p:sp>
      <p:pic>
        <p:nvPicPr>
          <p:cNvPr id="7" name="Picture 5" descr="student-bw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762327"/>
            <a:ext cx="9144000" cy="4783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9324830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Pressurized Water Reactor (PWR)</a:t>
            </a:r>
          </a:p>
        </p:txBody>
      </p:sp>
      <p:grpSp>
        <p:nvGrpSpPr>
          <p:cNvPr id="73" name="Group 72"/>
          <p:cNvGrpSpPr/>
          <p:nvPr/>
        </p:nvGrpSpPr>
        <p:grpSpPr>
          <a:xfrm>
            <a:off x="3781421" y="1244432"/>
            <a:ext cx="2043516" cy="3480784"/>
            <a:chOff x="2019588" y="473075"/>
            <a:chExt cx="3027705" cy="5157183"/>
          </a:xfrm>
        </p:grpSpPr>
        <p:sp>
          <p:nvSpPr>
            <p:cNvPr id="74" name="Rounded Rectangle 73"/>
            <p:cNvSpPr/>
            <p:nvPr/>
          </p:nvSpPr>
          <p:spPr>
            <a:xfrm>
              <a:off x="2019588" y="473075"/>
              <a:ext cx="3027705" cy="5157183"/>
            </a:xfrm>
            <a:prstGeom prst="roundRect">
              <a:avLst>
                <a:gd name="adj" fmla="val 50000"/>
              </a:avLst>
            </a:prstGeom>
            <a:gradFill>
              <a:gsLst>
                <a:gs pos="0">
                  <a:srgbClr val="3366FF"/>
                </a:gs>
                <a:gs pos="100000">
                  <a:srgbClr val="FF0000"/>
                </a:gs>
                <a:gs pos="25000">
                  <a:srgbClr val="3366FF"/>
                </a:gs>
                <a:gs pos="75000">
                  <a:srgbClr val="FF0000"/>
                </a:gs>
              </a:gsLst>
            </a:gradFill>
            <a:ln w="203200">
              <a:solidFill>
                <a:schemeClr val="accent4"/>
              </a:solidFill>
            </a:ln>
            <a:effectLst>
              <a:outerShdw blurRad="127000" dist="76200" dir="6600000" sx="101000" sy="101000" rotWithShape="0">
                <a:srgbClr val="000000">
                  <a:alpha val="7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75" name="Group 74"/>
            <p:cNvGrpSpPr/>
            <p:nvPr/>
          </p:nvGrpSpPr>
          <p:grpSpPr>
            <a:xfrm>
              <a:off x="2478532" y="1832014"/>
              <a:ext cx="2096790" cy="3016249"/>
              <a:chOff x="1843739" y="2698750"/>
              <a:chExt cx="2096790" cy="3016250"/>
            </a:xfrm>
          </p:grpSpPr>
          <p:pic>
            <p:nvPicPr>
              <p:cNvPr id="76" name="Picture 75"/>
              <p:cNvPicPr>
                <a:picLocks noChangeAspect="1"/>
              </p:cNvPicPr>
              <p:nvPr/>
            </p:nvPicPr>
            <p:blipFill>
              <a:blip r:embed="rId2"/>
              <a:stretch>
                <a:fillRect/>
              </a:stretch>
            </p:blipFill>
            <p:spPr>
              <a:xfrm flipH="1">
                <a:off x="2198127" y="2698750"/>
                <a:ext cx="116417" cy="3016250"/>
              </a:xfrm>
              <a:prstGeom prst="rect">
                <a:avLst/>
              </a:prstGeom>
            </p:spPr>
          </p:pic>
          <p:pic>
            <p:nvPicPr>
              <p:cNvPr id="77" name="Picture 76"/>
              <p:cNvPicPr>
                <a:picLocks noChangeAspect="1"/>
              </p:cNvPicPr>
              <p:nvPr/>
            </p:nvPicPr>
            <p:blipFill>
              <a:blip r:embed="rId2"/>
              <a:stretch>
                <a:fillRect/>
              </a:stretch>
            </p:blipFill>
            <p:spPr>
              <a:xfrm flipH="1">
                <a:off x="2090270" y="2698750"/>
                <a:ext cx="116417" cy="3016250"/>
              </a:xfrm>
              <a:prstGeom prst="rect">
                <a:avLst/>
              </a:prstGeom>
            </p:spPr>
          </p:pic>
          <p:pic>
            <p:nvPicPr>
              <p:cNvPr id="78" name="Picture 77"/>
              <p:cNvPicPr>
                <a:picLocks noChangeAspect="1"/>
              </p:cNvPicPr>
              <p:nvPr/>
            </p:nvPicPr>
            <p:blipFill>
              <a:blip r:embed="rId2"/>
              <a:stretch>
                <a:fillRect/>
              </a:stretch>
            </p:blipFill>
            <p:spPr>
              <a:xfrm flipH="1">
                <a:off x="1982412" y="2698750"/>
                <a:ext cx="116417" cy="3016250"/>
              </a:xfrm>
              <a:prstGeom prst="rect">
                <a:avLst/>
              </a:prstGeom>
            </p:spPr>
          </p:pic>
          <p:pic>
            <p:nvPicPr>
              <p:cNvPr id="79" name="Picture 78"/>
              <p:cNvPicPr>
                <a:picLocks noChangeAspect="1"/>
              </p:cNvPicPr>
              <p:nvPr/>
            </p:nvPicPr>
            <p:blipFill>
              <a:blip r:embed="rId2"/>
              <a:stretch>
                <a:fillRect/>
              </a:stretch>
            </p:blipFill>
            <p:spPr>
              <a:xfrm flipH="1">
                <a:off x="1874555" y="2698750"/>
                <a:ext cx="116417" cy="3016250"/>
              </a:xfrm>
              <a:prstGeom prst="rect">
                <a:avLst/>
              </a:prstGeom>
            </p:spPr>
          </p:pic>
          <p:sp>
            <p:nvSpPr>
              <p:cNvPr id="80" name="Rectangle 79"/>
              <p:cNvSpPr/>
              <p:nvPr/>
            </p:nvSpPr>
            <p:spPr>
              <a:xfrm flipH="1">
                <a:off x="1843739" y="2796363"/>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81" name="Rectangle 80"/>
              <p:cNvSpPr/>
              <p:nvPr/>
            </p:nvSpPr>
            <p:spPr>
              <a:xfrm flipH="1">
                <a:off x="1843739" y="3482096"/>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82" name="Rectangle 81"/>
              <p:cNvSpPr/>
              <p:nvPr/>
            </p:nvSpPr>
            <p:spPr>
              <a:xfrm flipH="1">
                <a:off x="1843739" y="4167830"/>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83" name="Rectangle 82"/>
              <p:cNvSpPr/>
              <p:nvPr/>
            </p:nvSpPr>
            <p:spPr>
              <a:xfrm flipH="1">
                <a:off x="1843739" y="4853563"/>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84" name="Rectangle 83"/>
              <p:cNvSpPr/>
              <p:nvPr/>
            </p:nvSpPr>
            <p:spPr>
              <a:xfrm flipH="1">
                <a:off x="1843739" y="5539296"/>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grpSp>
            <p:nvGrpSpPr>
              <p:cNvPr id="85" name="Group 84"/>
              <p:cNvGrpSpPr/>
              <p:nvPr/>
            </p:nvGrpSpPr>
            <p:grpSpPr>
              <a:xfrm flipH="1">
                <a:off x="2378075" y="2698750"/>
                <a:ext cx="493061" cy="3016250"/>
                <a:chOff x="4353861" y="2698750"/>
                <a:chExt cx="914400" cy="3924300"/>
              </a:xfrm>
            </p:grpSpPr>
            <p:pic>
              <p:nvPicPr>
                <p:cNvPr id="106" name="Picture 105"/>
                <p:cNvPicPr>
                  <a:picLocks noChangeAspect="1"/>
                </p:cNvPicPr>
                <p:nvPr/>
              </p:nvPicPr>
              <p:blipFill>
                <a:blip r:embed="rId2"/>
                <a:stretch>
                  <a:fillRect/>
                </a:stretch>
              </p:blipFill>
              <p:spPr>
                <a:xfrm>
                  <a:off x="4395136" y="2698750"/>
                  <a:ext cx="215900" cy="3924300"/>
                </a:xfrm>
                <a:prstGeom prst="rect">
                  <a:avLst/>
                </a:prstGeom>
              </p:spPr>
            </p:pic>
            <p:pic>
              <p:nvPicPr>
                <p:cNvPr id="107" name="Picture 106"/>
                <p:cNvPicPr>
                  <a:picLocks noChangeAspect="1"/>
                </p:cNvPicPr>
                <p:nvPr/>
              </p:nvPicPr>
              <p:blipFill>
                <a:blip r:embed="rId2"/>
                <a:stretch>
                  <a:fillRect/>
                </a:stretch>
              </p:blipFill>
              <p:spPr>
                <a:xfrm>
                  <a:off x="4595161" y="2698750"/>
                  <a:ext cx="215900" cy="3924300"/>
                </a:xfrm>
                <a:prstGeom prst="rect">
                  <a:avLst/>
                </a:prstGeom>
              </p:spPr>
            </p:pic>
            <p:pic>
              <p:nvPicPr>
                <p:cNvPr id="108" name="Picture 107"/>
                <p:cNvPicPr>
                  <a:picLocks noChangeAspect="1"/>
                </p:cNvPicPr>
                <p:nvPr/>
              </p:nvPicPr>
              <p:blipFill>
                <a:blip r:embed="rId2"/>
                <a:stretch>
                  <a:fillRect/>
                </a:stretch>
              </p:blipFill>
              <p:spPr>
                <a:xfrm>
                  <a:off x="4795186" y="2698750"/>
                  <a:ext cx="215900" cy="3924300"/>
                </a:xfrm>
                <a:prstGeom prst="rect">
                  <a:avLst/>
                </a:prstGeom>
              </p:spPr>
            </p:pic>
            <p:pic>
              <p:nvPicPr>
                <p:cNvPr id="109" name="Picture 108"/>
                <p:cNvPicPr>
                  <a:picLocks noChangeAspect="1"/>
                </p:cNvPicPr>
                <p:nvPr/>
              </p:nvPicPr>
              <p:blipFill>
                <a:blip r:embed="rId2"/>
                <a:stretch>
                  <a:fillRect/>
                </a:stretch>
              </p:blipFill>
              <p:spPr>
                <a:xfrm>
                  <a:off x="4995211" y="2698750"/>
                  <a:ext cx="215900" cy="3924300"/>
                </a:xfrm>
                <a:prstGeom prst="rect">
                  <a:avLst/>
                </a:prstGeom>
              </p:spPr>
            </p:pic>
            <p:sp>
              <p:nvSpPr>
                <p:cNvPr id="110" name="Rectangle 109"/>
                <p:cNvSpPr/>
                <p:nvPr/>
              </p:nvSpPr>
              <p:spPr>
                <a:xfrm>
                  <a:off x="4353861" y="28257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111" name="Rectangle 110"/>
                <p:cNvSpPr/>
                <p:nvPr/>
              </p:nvSpPr>
              <p:spPr>
                <a:xfrm>
                  <a:off x="4353861" y="371792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112" name="Rectangle 111"/>
                <p:cNvSpPr/>
                <p:nvPr/>
              </p:nvSpPr>
              <p:spPr>
                <a:xfrm>
                  <a:off x="4353861" y="461010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113" name="Rectangle 112"/>
                <p:cNvSpPr/>
                <p:nvPr/>
              </p:nvSpPr>
              <p:spPr>
                <a:xfrm>
                  <a:off x="4353861" y="550227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114" name="Rectangle 113"/>
                <p:cNvSpPr/>
                <p:nvPr/>
              </p:nvSpPr>
              <p:spPr>
                <a:xfrm>
                  <a:off x="4353861" y="63944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grpSp>
          <p:grpSp>
            <p:nvGrpSpPr>
              <p:cNvPr id="86" name="Group 85"/>
              <p:cNvGrpSpPr/>
              <p:nvPr/>
            </p:nvGrpSpPr>
            <p:grpSpPr>
              <a:xfrm flipH="1">
                <a:off x="2915586" y="2698750"/>
                <a:ext cx="493061" cy="3016250"/>
                <a:chOff x="4353861" y="2698750"/>
                <a:chExt cx="914400" cy="3924300"/>
              </a:xfrm>
            </p:grpSpPr>
            <p:pic>
              <p:nvPicPr>
                <p:cNvPr id="97" name="Picture 96"/>
                <p:cNvPicPr>
                  <a:picLocks noChangeAspect="1"/>
                </p:cNvPicPr>
                <p:nvPr/>
              </p:nvPicPr>
              <p:blipFill>
                <a:blip r:embed="rId2"/>
                <a:stretch>
                  <a:fillRect/>
                </a:stretch>
              </p:blipFill>
              <p:spPr>
                <a:xfrm>
                  <a:off x="4395136" y="2698750"/>
                  <a:ext cx="215900" cy="3924300"/>
                </a:xfrm>
                <a:prstGeom prst="rect">
                  <a:avLst/>
                </a:prstGeom>
              </p:spPr>
            </p:pic>
            <p:pic>
              <p:nvPicPr>
                <p:cNvPr id="98" name="Picture 97"/>
                <p:cNvPicPr>
                  <a:picLocks noChangeAspect="1"/>
                </p:cNvPicPr>
                <p:nvPr/>
              </p:nvPicPr>
              <p:blipFill>
                <a:blip r:embed="rId2"/>
                <a:stretch>
                  <a:fillRect/>
                </a:stretch>
              </p:blipFill>
              <p:spPr>
                <a:xfrm>
                  <a:off x="4595161" y="2698750"/>
                  <a:ext cx="215900" cy="3924300"/>
                </a:xfrm>
                <a:prstGeom prst="rect">
                  <a:avLst/>
                </a:prstGeom>
              </p:spPr>
            </p:pic>
            <p:pic>
              <p:nvPicPr>
                <p:cNvPr id="99" name="Picture 98"/>
                <p:cNvPicPr>
                  <a:picLocks noChangeAspect="1"/>
                </p:cNvPicPr>
                <p:nvPr/>
              </p:nvPicPr>
              <p:blipFill>
                <a:blip r:embed="rId2"/>
                <a:stretch>
                  <a:fillRect/>
                </a:stretch>
              </p:blipFill>
              <p:spPr>
                <a:xfrm>
                  <a:off x="4795186" y="2698750"/>
                  <a:ext cx="215900" cy="3924300"/>
                </a:xfrm>
                <a:prstGeom prst="rect">
                  <a:avLst/>
                </a:prstGeom>
              </p:spPr>
            </p:pic>
            <p:pic>
              <p:nvPicPr>
                <p:cNvPr id="100" name="Picture 99"/>
                <p:cNvPicPr>
                  <a:picLocks noChangeAspect="1"/>
                </p:cNvPicPr>
                <p:nvPr/>
              </p:nvPicPr>
              <p:blipFill>
                <a:blip r:embed="rId2"/>
                <a:stretch>
                  <a:fillRect/>
                </a:stretch>
              </p:blipFill>
              <p:spPr>
                <a:xfrm>
                  <a:off x="4995211" y="2698750"/>
                  <a:ext cx="215900" cy="3924300"/>
                </a:xfrm>
                <a:prstGeom prst="rect">
                  <a:avLst/>
                </a:prstGeom>
              </p:spPr>
            </p:pic>
            <p:sp>
              <p:nvSpPr>
                <p:cNvPr id="101" name="Rectangle 100"/>
                <p:cNvSpPr/>
                <p:nvPr/>
              </p:nvSpPr>
              <p:spPr>
                <a:xfrm>
                  <a:off x="4353861" y="28257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102" name="Rectangle 101"/>
                <p:cNvSpPr/>
                <p:nvPr/>
              </p:nvSpPr>
              <p:spPr>
                <a:xfrm>
                  <a:off x="4353861" y="371792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103" name="Rectangle 102"/>
                <p:cNvSpPr/>
                <p:nvPr/>
              </p:nvSpPr>
              <p:spPr>
                <a:xfrm>
                  <a:off x="4353861" y="461010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104" name="Rectangle 103"/>
                <p:cNvSpPr/>
                <p:nvPr/>
              </p:nvSpPr>
              <p:spPr>
                <a:xfrm>
                  <a:off x="4353861" y="550227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105" name="Rectangle 104"/>
                <p:cNvSpPr/>
                <p:nvPr/>
              </p:nvSpPr>
              <p:spPr>
                <a:xfrm>
                  <a:off x="4353861" y="63944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grpSp>
          <p:grpSp>
            <p:nvGrpSpPr>
              <p:cNvPr id="87" name="Group 86"/>
              <p:cNvGrpSpPr/>
              <p:nvPr/>
            </p:nvGrpSpPr>
            <p:grpSpPr>
              <a:xfrm flipH="1">
                <a:off x="3447468" y="2698750"/>
                <a:ext cx="493061" cy="3016250"/>
                <a:chOff x="4353861" y="2698750"/>
                <a:chExt cx="914400" cy="3924300"/>
              </a:xfrm>
            </p:grpSpPr>
            <p:pic>
              <p:nvPicPr>
                <p:cNvPr id="88" name="Picture 87"/>
                <p:cNvPicPr>
                  <a:picLocks noChangeAspect="1"/>
                </p:cNvPicPr>
                <p:nvPr/>
              </p:nvPicPr>
              <p:blipFill>
                <a:blip r:embed="rId2"/>
                <a:stretch>
                  <a:fillRect/>
                </a:stretch>
              </p:blipFill>
              <p:spPr>
                <a:xfrm>
                  <a:off x="4395136" y="2698750"/>
                  <a:ext cx="215900" cy="3924300"/>
                </a:xfrm>
                <a:prstGeom prst="rect">
                  <a:avLst/>
                </a:prstGeom>
              </p:spPr>
            </p:pic>
            <p:pic>
              <p:nvPicPr>
                <p:cNvPr id="89" name="Picture 88"/>
                <p:cNvPicPr>
                  <a:picLocks noChangeAspect="1"/>
                </p:cNvPicPr>
                <p:nvPr/>
              </p:nvPicPr>
              <p:blipFill>
                <a:blip r:embed="rId2"/>
                <a:stretch>
                  <a:fillRect/>
                </a:stretch>
              </p:blipFill>
              <p:spPr>
                <a:xfrm>
                  <a:off x="4595161" y="2698750"/>
                  <a:ext cx="215900" cy="3924300"/>
                </a:xfrm>
                <a:prstGeom prst="rect">
                  <a:avLst/>
                </a:prstGeom>
              </p:spPr>
            </p:pic>
            <p:pic>
              <p:nvPicPr>
                <p:cNvPr id="90" name="Picture 89"/>
                <p:cNvPicPr>
                  <a:picLocks noChangeAspect="1"/>
                </p:cNvPicPr>
                <p:nvPr/>
              </p:nvPicPr>
              <p:blipFill>
                <a:blip r:embed="rId2"/>
                <a:stretch>
                  <a:fillRect/>
                </a:stretch>
              </p:blipFill>
              <p:spPr>
                <a:xfrm>
                  <a:off x="4795186" y="2698750"/>
                  <a:ext cx="215900" cy="3924300"/>
                </a:xfrm>
                <a:prstGeom prst="rect">
                  <a:avLst/>
                </a:prstGeom>
              </p:spPr>
            </p:pic>
            <p:pic>
              <p:nvPicPr>
                <p:cNvPr id="91" name="Picture 90"/>
                <p:cNvPicPr>
                  <a:picLocks noChangeAspect="1"/>
                </p:cNvPicPr>
                <p:nvPr/>
              </p:nvPicPr>
              <p:blipFill>
                <a:blip r:embed="rId2"/>
                <a:stretch>
                  <a:fillRect/>
                </a:stretch>
              </p:blipFill>
              <p:spPr>
                <a:xfrm>
                  <a:off x="4995211" y="2698750"/>
                  <a:ext cx="215900" cy="3924300"/>
                </a:xfrm>
                <a:prstGeom prst="rect">
                  <a:avLst/>
                </a:prstGeom>
              </p:spPr>
            </p:pic>
            <p:sp>
              <p:nvSpPr>
                <p:cNvPr id="92" name="Rectangle 91"/>
                <p:cNvSpPr/>
                <p:nvPr/>
              </p:nvSpPr>
              <p:spPr>
                <a:xfrm>
                  <a:off x="4353861" y="28257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93" name="Rectangle 92"/>
                <p:cNvSpPr/>
                <p:nvPr/>
              </p:nvSpPr>
              <p:spPr>
                <a:xfrm>
                  <a:off x="4353861" y="371792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94" name="Rectangle 93"/>
                <p:cNvSpPr/>
                <p:nvPr/>
              </p:nvSpPr>
              <p:spPr>
                <a:xfrm>
                  <a:off x="4353861" y="461010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95" name="Rectangle 94"/>
                <p:cNvSpPr/>
                <p:nvPr/>
              </p:nvSpPr>
              <p:spPr>
                <a:xfrm>
                  <a:off x="4353861" y="550227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96" name="Rectangle 95"/>
                <p:cNvSpPr/>
                <p:nvPr/>
              </p:nvSpPr>
              <p:spPr>
                <a:xfrm>
                  <a:off x="4353861" y="63944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grpSp>
        </p:grpSp>
      </p:grpSp>
      <p:cxnSp>
        <p:nvCxnSpPr>
          <p:cNvPr id="4" name="Straight Connector 3"/>
          <p:cNvCxnSpPr>
            <a:endCxn id="113" idx="0"/>
          </p:cNvCxnSpPr>
          <p:nvPr/>
        </p:nvCxnSpPr>
        <p:spPr>
          <a:xfrm>
            <a:off x="4618217" y="1881319"/>
            <a:ext cx="0" cy="1734683"/>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a:off x="4981004" y="1881319"/>
            <a:ext cx="0" cy="1734683"/>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a:off x="4257573" y="1881319"/>
            <a:ext cx="0" cy="1734683"/>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a:off x="5342020" y="1881319"/>
            <a:ext cx="0" cy="1734683"/>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33" name="Rounded Rectangle 132"/>
          <p:cNvSpPr/>
          <p:nvPr/>
        </p:nvSpPr>
        <p:spPr>
          <a:xfrm>
            <a:off x="6521615" y="1260704"/>
            <a:ext cx="1076988" cy="3480784"/>
          </a:xfrm>
          <a:prstGeom prst="roundRect">
            <a:avLst>
              <a:gd name="adj" fmla="val 50000"/>
            </a:avLst>
          </a:prstGeom>
          <a:gradFill>
            <a:gsLst>
              <a:gs pos="0">
                <a:srgbClr val="0000FF"/>
              </a:gs>
              <a:gs pos="100000">
                <a:srgbClr val="FF0080"/>
              </a:gs>
              <a:gs pos="25000">
                <a:srgbClr val="3366FF"/>
              </a:gs>
              <a:gs pos="75000">
                <a:srgbClr val="FF0080"/>
              </a:gs>
            </a:gsLst>
          </a:gradFill>
          <a:ln w="203200">
            <a:solidFill>
              <a:schemeClr val="accent4"/>
            </a:solidFill>
          </a:ln>
          <a:effectLst>
            <a:outerShdw blurRad="127000" dist="76200" dir="6600000" sx="101000" sy="101000" rotWithShape="0">
              <a:srgbClr val="000000">
                <a:alpha val="7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2" name="Straight Connector 11"/>
          <p:cNvCxnSpPr/>
          <p:nvPr/>
        </p:nvCxnSpPr>
        <p:spPr>
          <a:xfrm>
            <a:off x="4780845" y="1482219"/>
            <a:ext cx="1439147" cy="0"/>
          </a:xfrm>
          <a:prstGeom prst="line">
            <a:avLst/>
          </a:prstGeom>
          <a:ln w="1270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6156490" y="1482166"/>
            <a:ext cx="0" cy="3446194"/>
          </a:xfrm>
          <a:prstGeom prst="line">
            <a:avLst/>
          </a:prstGeom>
          <a:ln w="1270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74" name="Straight Connector 173"/>
          <p:cNvCxnSpPr/>
          <p:nvPr/>
        </p:nvCxnSpPr>
        <p:spPr>
          <a:xfrm>
            <a:off x="6937540" y="2227518"/>
            <a:ext cx="0" cy="2700897"/>
          </a:xfrm>
          <a:prstGeom prst="line">
            <a:avLst/>
          </a:prstGeom>
          <a:ln w="1270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75" name="Straight Connector 174"/>
          <p:cNvCxnSpPr/>
          <p:nvPr/>
        </p:nvCxnSpPr>
        <p:spPr>
          <a:xfrm>
            <a:off x="7138309" y="2227465"/>
            <a:ext cx="0" cy="3042019"/>
          </a:xfrm>
          <a:prstGeom prst="line">
            <a:avLst/>
          </a:prstGeom>
          <a:ln w="127000">
            <a:gradFill flip="none" rotWithShape="1">
              <a:gsLst>
                <a:gs pos="0">
                  <a:srgbClr val="FF0000"/>
                </a:gs>
                <a:gs pos="100000">
                  <a:srgbClr val="3366FF"/>
                </a:gs>
              </a:gsLst>
              <a:lin ang="5400000" scaled="0"/>
              <a:tileRect/>
            </a:gradFill>
          </a:ln>
        </p:spPr>
        <p:style>
          <a:lnRef idx="2">
            <a:schemeClr val="accent1"/>
          </a:lnRef>
          <a:fillRef idx="0">
            <a:schemeClr val="accent1"/>
          </a:fillRef>
          <a:effectRef idx="1">
            <a:schemeClr val="accent1"/>
          </a:effectRef>
          <a:fontRef idx="minor">
            <a:schemeClr val="tx1"/>
          </a:fontRef>
        </p:style>
      </p:cxnSp>
      <p:sp>
        <p:nvSpPr>
          <p:cNvPr id="115" name="Rectangle 114"/>
          <p:cNvSpPr/>
          <p:nvPr/>
        </p:nvSpPr>
        <p:spPr>
          <a:xfrm>
            <a:off x="8803915" y="3637972"/>
            <a:ext cx="654192" cy="654192"/>
          </a:xfrm>
          <a:prstGeom prst="rect">
            <a:avLst/>
          </a:prstGeom>
          <a:solidFill>
            <a:srgbClr val="000090"/>
          </a:solidFill>
          <a:ln>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16" name="Straight Connector 115"/>
          <p:cNvCxnSpPr/>
          <p:nvPr/>
        </p:nvCxnSpPr>
        <p:spPr>
          <a:xfrm>
            <a:off x="7077821" y="4405962"/>
            <a:ext cx="1216387" cy="0"/>
          </a:xfrm>
          <a:prstGeom prst="line">
            <a:avLst/>
          </a:prstGeom>
          <a:ln w="1270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17" name="Straight Connector 116"/>
          <p:cNvCxnSpPr/>
          <p:nvPr/>
        </p:nvCxnSpPr>
        <p:spPr>
          <a:xfrm>
            <a:off x="7077821" y="1482219"/>
            <a:ext cx="1216387" cy="0"/>
          </a:xfrm>
          <a:prstGeom prst="line">
            <a:avLst/>
          </a:prstGeom>
          <a:ln w="127000">
            <a:solidFill>
              <a:srgbClr val="FF0080"/>
            </a:solidFill>
          </a:ln>
        </p:spPr>
        <p:style>
          <a:lnRef idx="2">
            <a:schemeClr val="accent1"/>
          </a:lnRef>
          <a:fillRef idx="0">
            <a:schemeClr val="accent1"/>
          </a:fillRef>
          <a:effectRef idx="1">
            <a:schemeClr val="accent1"/>
          </a:effectRef>
          <a:fontRef idx="minor">
            <a:schemeClr val="tx1"/>
          </a:fontRef>
        </p:style>
      </p:cxnSp>
      <p:sp>
        <p:nvSpPr>
          <p:cNvPr id="120" name="Arc 119"/>
          <p:cNvSpPr/>
          <p:nvPr/>
        </p:nvSpPr>
        <p:spPr>
          <a:xfrm rot="16200000" flipH="1">
            <a:off x="6832309" y="1727681"/>
            <a:ext cx="2923797" cy="2432773"/>
          </a:xfrm>
          <a:prstGeom prst="arc">
            <a:avLst>
              <a:gd name="adj1" fmla="val 21576992"/>
              <a:gd name="adj2" fmla="val 10805497"/>
            </a:avLst>
          </a:prstGeom>
          <a:ln w="127000" cmpd="sng">
            <a:gradFill flip="none" rotWithShape="1">
              <a:gsLst>
                <a:gs pos="0">
                  <a:srgbClr val="FF0080"/>
                </a:gs>
                <a:gs pos="100000">
                  <a:srgbClr val="0000FF"/>
                </a:gs>
              </a:gsLst>
              <a:lin ang="0" scaled="1"/>
              <a:tileRect/>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cxnSp>
        <p:nvCxnSpPr>
          <p:cNvPr id="121" name="Straight Connector 120"/>
          <p:cNvCxnSpPr/>
          <p:nvPr/>
        </p:nvCxnSpPr>
        <p:spPr>
          <a:xfrm>
            <a:off x="9430223" y="3835832"/>
            <a:ext cx="478239" cy="0"/>
          </a:xfrm>
          <a:prstGeom prst="line">
            <a:avLst/>
          </a:prstGeom>
          <a:ln w="38100" cmpd="sng">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122" name="Straight Connector 121"/>
          <p:cNvCxnSpPr/>
          <p:nvPr/>
        </p:nvCxnSpPr>
        <p:spPr>
          <a:xfrm>
            <a:off x="9442234" y="4167818"/>
            <a:ext cx="478239" cy="0"/>
          </a:xfrm>
          <a:prstGeom prst="line">
            <a:avLst/>
          </a:prstGeom>
          <a:ln w="38100" cmpd="sng">
            <a:solidFill>
              <a:srgbClr val="000090"/>
            </a:solidFill>
          </a:ln>
        </p:spPr>
        <p:style>
          <a:lnRef idx="2">
            <a:schemeClr val="accent1"/>
          </a:lnRef>
          <a:fillRef idx="0">
            <a:schemeClr val="accent1"/>
          </a:fillRef>
          <a:effectRef idx="1">
            <a:schemeClr val="accent1"/>
          </a:effectRef>
          <a:fontRef idx="minor">
            <a:schemeClr val="tx1"/>
          </a:fontRef>
        </p:style>
      </p:cxnSp>
      <p:sp>
        <p:nvSpPr>
          <p:cNvPr id="123" name="TextBox 122"/>
          <p:cNvSpPr txBox="1"/>
          <p:nvPr/>
        </p:nvSpPr>
        <p:spPr>
          <a:xfrm>
            <a:off x="8679207" y="4251530"/>
            <a:ext cx="1059906" cy="307777"/>
          </a:xfrm>
          <a:prstGeom prst="rect">
            <a:avLst/>
          </a:prstGeom>
          <a:noFill/>
        </p:spPr>
        <p:txBody>
          <a:bodyPr wrap="none" rtlCol="0">
            <a:spAutoFit/>
          </a:bodyPr>
          <a:lstStyle/>
          <a:p>
            <a:r>
              <a:rPr lang="en-US" sz="1400" dirty="0"/>
              <a:t>Condenser</a:t>
            </a:r>
          </a:p>
        </p:txBody>
      </p:sp>
      <p:sp>
        <p:nvSpPr>
          <p:cNvPr id="124" name="Trapezoid 123"/>
          <p:cNvSpPr/>
          <p:nvPr/>
        </p:nvSpPr>
        <p:spPr>
          <a:xfrm rot="16200000">
            <a:off x="9046405" y="2168506"/>
            <a:ext cx="763224" cy="545160"/>
          </a:xfrm>
          <a:prstGeom prst="trapezoid">
            <a:avLst/>
          </a:prstGeom>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dirty="0"/>
          </a:p>
        </p:txBody>
      </p:sp>
      <p:sp>
        <p:nvSpPr>
          <p:cNvPr id="125" name="Rectangle 124"/>
          <p:cNvSpPr/>
          <p:nvPr/>
        </p:nvSpPr>
        <p:spPr>
          <a:xfrm>
            <a:off x="9898351" y="2059475"/>
            <a:ext cx="654192" cy="763225"/>
          </a:xfrm>
          <a:prstGeom prst="rect">
            <a:avLst/>
          </a:prstGeom>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p>
        </p:txBody>
      </p:sp>
      <p:cxnSp>
        <p:nvCxnSpPr>
          <p:cNvPr id="126" name="Straight Connector 125"/>
          <p:cNvCxnSpPr>
            <a:stCxn id="124" idx="0"/>
            <a:endCxn id="125" idx="1"/>
          </p:cNvCxnSpPr>
          <p:nvPr/>
        </p:nvCxnSpPr>
        <p:spPr>
          <a:xfrm>
            <a:off x="9155439" y="2441086"/>
            <a:ext cx="742915" cy="0"/>
          </a:xfrm>
          <a:prstGeom prst="line">
            <a:avLst/>
          </a:prstGeom>
          <a:ln w="127000">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sp>
        <p:nvSpPr>
          <p:cNvPr id="127" name="TextBox 126"/>
          <p:cNvSpPr txBox="1"/>
          <p:nvPr/>
        </p:nvSpPr>
        <p:spPr>
          <a:xfrm>
            <a:off x="9337166" y="1446534"/>
            <a:ext cx="989373" cy="523220"/>
          </a:xfrm>
          <a:prstGeom prst="rect">
            <a:avLst/>
          </a:prstGeom>
          <a:noFill/>
        </p:spPr>
        <p:txBody>
          <a:bodyPr wrap="none" rtlCol="0">
            <a:spAutoFit/>
          </a:bodyPr>
          <a:lstStyle/>
          <a:p>
            <a:r>
              <a:rPr lang="en-US" sz="1400" dirty="0"/>
              <a:t>Turbine/</a:t>
            </a:r>
          </a:p>
          <a:p>
            <a:r>
              <a:rPr lang="en-US" sz="1400" dirty="0"/>
              <a:t>Generator</a:t>
            </a:r>
          </a:p>
        </p:txBody>
      </p:sp>
      <p:sp>
        <p:nvSpPr>
          <p:cNvPr id="129" name="Oval 128"/>
          <p:cNvSpPr/>
          <p:nvPr/>
        </p:nvSpPr>
        <p:spPr>
          <a:xfrm>
            <a:off x="7969568" y="4240035"/>
            <a:ext cx="608950" cy="608950"/>
          </a:xfrm>
          <a:prstGeom prst="ellipse">
            <a:avLst/>
          </a:prstGeom>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a:p>
        </p:txBody>
      </p:sp>
      <p:sp>
        <p:nvSpPr>
          <p:cNvPr id="130" name="Rectangle 129"/>
          <p:cNvSpPr/>
          <p:nvPr/>
        </p:nvSpPr>
        <p:spPr>
          <a:xfrm>
            <a:off x="7827136" y="4266538"/>
            <a:ext cx="446909" cy="257530"/>
          </a:xfrm>
          <a:prstGeom prst="rect">
            <a:avLst/>
          </a:prstGeom>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a:p>
        </p:txBody>
      </p:sp>
      <p:sp>
        <p:nvSpPr>
          <p:cNvPr id="131" name="TextBox 130"/>
          <p:cNvSpPr txBox="1"/>
          <p:nvPr/>
        </p:nvSpPr>
        <p:spPr>
          <a:xfrm>
            <a:off x="7952464" y="4807244"/>
            <a:ext cx="652743" cy="307777"/>
          </a:xfrm>
          <a:prstGeom prst="rect">
            <a:avLst/>
          </a:prstGeom>
          <a:noFill/>
        </p:spPr>
        <p:txBody>
          <a:bodyPr wrap="none" rtlCol="0">
            <a:spAutoFit/>
          </a:bodyPr>
          <a:lstStyle/>
          <a:p>
            <a:r>
              <a:rPr lang="en-US" sz="1400" dirty="0"/>
              <a:t>Pump</a:t>
            </a:r>
          </a:p>
        </p:txBody>
      </p:sp>
      <p:sp>
        <p:nvSpPr>
          <p:cNvPr id="20" name="Arc 19"/>
          <p:cNvSpPr/>
          <p:nvPr/>
        </p:nvSpPr>
        <p:spPr>
          <a:xfrm>
            <a:off x="6937542" y="2016327"/>
            <a:ext cx="200769" cy="422275"/>
          </a:xfrm>
          <a:prstGeom prst="arc">
            <a:avLst>
              <a:gd name="adj1" fmla="val 10869024"/>
              <a:gd name="adj2" fmla="val 586122"/>
            </a:avLst>
          </a:prstGeom>
          <a:ln w="1270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cxnSp>
        <p:nvCxnSpPr>
          <p:cNvPr id="176" name="Straight Connector 175"/>
          <p:cNvCxnSpPr/>
          <p:nvPr/>
        </p:nvCxnSpPr>
        <p:spPr>
          <a:xfrm>
            <a:off x="6140617" y="4860711"/>
            <a:ext cx="803275" cy="0"/>
          </a:xfrm>
          <a:prstGeom prst="line">
            <a:avLst/>
          </a:prstGeom>
          <a:ln w="1270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77" name="Straight Connector 176"/>
          <p:cNvCxnSpPr/>
          <p:nvPr/>
        </p:nvCxnSpPr>
        <p:spPr>
          <a:xfrm>
            <a:off x="5736520" y="5195951"/>
            <a:ext cx="1439147" cy="0"/>
          </a:xfrm>
          <a:prstGeom prst="line">
            <a:avLst/>
          </a:prstGeom>
          <a:ln w="127000">
            <a:solidFill>
              <a:srgbClr val="3366FF"/>
            </a:solidFill>
          </a:ln>
        </p:spPr>
        <p:style>
          <a:lnRef idx="2">
            <a:schemeClr val="accent1"/>
          </a:lnRef>
          <a:fillRef idx="0">
            <a:schemeClr val="accent1"/>
          </a:fillRef>
          <a:effectRef idx="1">
            <a:schemeClr val="accent1"/>
          </a:effectRef>
          <a:fontRef idx="minor">
            <a:schemeClr val="tx1"/>
          </a:fontRef>
        </p:style>
      </p:cxnSp>
      <p:cxnSp>
        <p:nvCxnSpPr>
          <p:cNvPr id="178" name="Straight Connector 177"/>
          <p:cNvCxnSpPr/>
          <p:nvPr/>
        </p:nvCxnSpPr>
        <p:spPr>
          <a:xfrm>
            <a:off x="5771443" y="4367284"/>
            <a:ext cx="0" cy="902198"/>
          </a:xfrm>
          <a:prstGeom prst="line">
            <a:avLst/>
          </a:prstGeom>
          <a:ln w="127000">
            <a:solidFill>
              <a:srgbClr val="3366FF"/>
            </a:solidFill>
          </a:ln>
        </p:spPr>
        <p:style>
          <a:lnRef idx="2">
            <a:schemeClr val="accent1"/>
          </a:lnRef>
          <a:fillRef idx="0">
            <a:schemeClr val="accent1"/>
          </a:fillRef>
          <a:effectRef idx="1">
            <a:schemeClr val="accent1"/>
          </a:effectRef>
          <a:fontRef idx="minor">
            <a:schemeClr val="tx1"/>
          </a:fontRef>
        </p:style>
      </p:cxnSp>
      <p:cxnSp>
        <p:nvCxnSpPr>
          <p:cNvPr id="179" name="Straight Connector 178"/>
          <p:cNvCxnSpPr/>
          <p:nvPr/>
        </p:nvCxnSpPr>
        <p:spPr>
          <a:xfrm>
            <a:off x="4997617" y="4435039"/>
            <a:ext cx="803275" cy="0"/>
          </a:xfrm>
          <a:prstGeom prst="line">
            <a:avLst/>
          </a:prstGeom>
          <a:ln w="127000">
            <a:solidFill>
              <a:srgbClr val="3366FF"/>
            </a:solidFill>
          </a:ln>
        </p:spPr>
        <p:style>
          <a:lnRef idx="2">
            <a:schemeClr val="accent1"/>
          </a:lnRef>
          <a:fillRef idx="0">
            <a:schemeClr val="accent1"/>
          </a:fillRef>
          <a:effectRef idx="1">
            <a:schemeClr val="accent1"/>
          </a:effectRef>
          <a:fontRef idx="minor">
            <a:schemeClr val="tx1"/>
          </a:fontRef>
        </p:style>
      </p:cxnSp>
      <p:sp>
        <p:nvSpPr>
          <p:cNvPr id="180" name="Oval 179"/>
          <p:cNvSpPr/>
          <p:nvPr/>
        </p:nvSpPr>
        <p:spPr>
          <a:xfrm>
            <a:off x="6219990" y="5054892"/>
            <a:ext cx="608950" cy="608950"/>
          </a:xfrm>
          <a:prstGeom prst="ellipse">
            <a:avLst/>
          </a:prstGeom>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a:p>
        </p:txBody>
      </p:sp>
      <p:sp>
        <p:nvSpPr>
          <p:cNvPr id="181" name="Rectangle 180"/>
          <p:cNvSpPr/>
          <p:nvPr/>
        </p:nvSpPr>
        <p:spPr>
          <a:xfrm>
            <a:off x="6077558" y="5081395"/>
            <a:ext cx="446909" cy="257530"/>
          </a:xfrm>
          <a:prstGeom prst="rect">
            <a:avLst/>
          </a:prstGeom>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a:p>
        </p:txBody>
      </p:sp>
      <p:sp>
        <p:nvSpPr>
          <p:cNvPr id="182" name="TextBox 181"/>
          <p:cNvSpPr txBox="1"/>
          <p:nvPr/>
        </p:nvSpPr>
        <p:spPr>
          <a:xfrm>
            <a:off x="6188242" y="5558601"/>
            <a:ext cx="652743" cy="307777"/>
          </a:xfrm>
          <a:prstGeom prst="rect">
            <a:avLst/>
          </a:prstGeom>
          <a:noFill/>
        </p:spPr>
        <p:txBody>
          <a:bodyPr wrap="none" rtlCol="0">
            <a:spAutoFit/>
          </a:bodyPr>
          <a:lstStyle/>
          <a:p>
            <a:r>
              <a:rPr lang="en-US" sz="1400" dirty="0"/>
              <a:t>Pump</a:t>
            </a:r>
          </a:p>
        </p:txBody>
      </p:sp>
      <p:sp>
        <p:nvSpPr>
          <p:cNvPr id="183" name="TextBox 182"/>
          <p:cNvSpPr txBox="1"/>
          <p:nvPr/>
        </p:nvSpPr>
        <p:spPr>
          <a:xfrm>
            <a:off x="1635725" y="4812459"/>
            <a:ext cx="2948982" cy="1938992"/>
          </a:xfrm>
          <a:prstGeom prst="rect">
            <a:avLst/>
          </a:prstGeom>
          <a:noFill/>
        </p:spPr>
        <p:txBody>
          <a:bodyPr wrap="square" rtlCol="0">
            <a:spAutoFit/>
          </a:bodyPr>
          <a:lstStyle/>
          <a:p>
            <a:r>
              <a:rPr lang="en-US" sz="2400" dirty="0"/>
              <a:t>Most U.S. nuclear power plants are </a:t>
            </a:r>
            <a:r>
              <a:rPr lang="en-US" sz="2400" b="1" dirty="0"/>
              <a:t>PWR</a:t>
            </a:r>
            <a:r>
              <a:rPr lang="en-US" sz="2400" dirty="0"/>
              <a:t>s or </a:t>
            </a:r>
            <a:r>
              <a:rPr lang="en-US" sz="2400" b="1" dirty="0"/>
              <a:t>Pressurized Water Reactors</a:t>
            </a:r>
          </a:p>
        </p:txBody>
      </p:sp>
      <p:sp>
        <p:nvSpPr>
          <p:cNvPr id="184" name="TextBox 183"/>
          <p:cNvSpPr txBox="1"/>
          <p:nvPr/>
        </p:nvSpPr>
        <p:spPr>
          <a:xfrm>
            <a:off x="8973214" y="4829226"/>
            <a:ext cx="2948982" cy="1569660"/>
          </a:xfrm>
          <a:prstGeom prst="rect">
            <a:avLst/>
          </a:prstGeom>
          <a:noFill/>
        </p:spPr>
        <p:txBody>
          <a:bodyPr wrap="square" rtlCol="0">
            <a:spAutoFit/>
          </a:bodyPr>
          <a:lstStyle/>
          <a:p>
            <a:r>
              <a:rPr lang="en-US" sz="2400" dirty="0"/>
              <a:t>Steam is made in a </a:t>
            </a:r>
            <a:r>
              <a:rPr lang="en-US" sz="2400" b="1" dirty="0"/>
              <a:t>steam generator </a:t>
            </a:r>
            <a:r>
              <a:rPr lang="en-US" sz="2400" dirty="0"/>
              <a:t>rather than directly in the </a:t>
            </a:r>
            <a:r>
              <a:rPr lang="en-US" sz="2400" b="1" dirty="0"/>
              <a:t>reactor core</a:t>
            </a:r>
          </a:p>
        </p:txBody>
      </p:sp>
    </p:spTree>
    <p:extLst>
      <p:ext uri="{BB962C8B-B14F-4D97-AF65-F5344CB8AC3E}">
        <p14:creationId xmlns:p14="http://schemas.microsoft.com/office/powerpoint/2010/main" val="39238653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728251" y="333375"/>
            <a:ext cx="4332706" cy="4921250"/>
          </a:xfrm>
          <a:prstGeom prst="rect">
            <a:avLst/>
          </a:prstGeom>
          <a:noFill/>
          <a:ln w="304800">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normAutofit/>
          </a:bodyPr>
          <a:lstStyle/>
          <a:p>
            <a:r>
              <a:rPr lang="en-US" dirty="0"/>
              <a:t>PWR Containment</a:t>
            </a:r>
          </a:p>
        </p:txBody>
      </p:sp>
      <p:sp>
        <p:nvSpPr>
          <p:cNvPr id="3" name="Content Placeholder 2">
            <a:extLst>
              <a:ext uri="{FF2B5EF4-FFF2-40B4-BE49-F238E27FC236}">
                <a16:creationId xmlns:a16="http://schemas.microsoft.com/office/drawing/2014/main" id="{F24093D5-1E4C-48A4-98E3-252FCAE7947B}"/>
              </a:ext>
            </a:extLst>
          </p:cNvPr>
          <p:cNvSpPr>
            <a:spLocks noGrp="1"/>
          </p:cNvSpPr>
          <p:nvPr>
            <p:ph idx="1"/>
          </p:nvPr>
        </p:nvSpPr>
        <p:spPr/>
        <p:txBody>
          <a:bodyPr/>
          <a:lstStyle/>
          <a:p>
            <a:endParaRPr lang="en-US" dirty="0"/>
          </a:p>
        </p:txBody>
      </p:sp>
      <p:grpSp>
        <p:nvGrpSpPr>
          <p:cNvPr id="73" name="Group 72"/>
          <p:cNvGrpSpPr/>
          <p:nvPr/>
        </p:nvGrpSpPr>
        <p:grpSpPr>
          <a:xfrm>
            <a:off x="5145772" y="663410"/>
            <a:ext cx="1949023" cy="3319831"/>
            <a:chOff x="2019588" y="473075"/>
            <a:chExt cx="3027705" cy="5157184"/>
          </a:xfrm>
        </p:grpSpPr>
        <p:sp>
          <p:nvSpPr>
            <p:cNvPr id="74" name="Rounded Rectangle 73"/>
            <p:cNvSpPr/>
            <p:nvPr/>
          </p:nvSpPr>
          <p:spPr>
            <a:xfrm>
              <a:off x="2019588" y="473075"/>
              <a:ext cx="3027705" cy="5157184"/>
            </a:xfrm>
            <a:prstGeom prst="roundRect">
              <a:avLst>
                <a:gd name="adj" fmla="val 50000"/>
              </a:avLst>
            </a:prstGeom>
            <a:gradFill>
              <a:gsLst>
                <a:gs pos="0">
                  <a:srgbClr val="3366FF"/>
                </a:gs>
                <a:gs pos="100000">
                  <a:srgbClr val="FF0000"/>
                </a:gs>
                <a:gs pos="25000">
                  <a:srgbClr val="3366FF"/>
                </a:gs>
                <a:gs pos="75000">
                  <a:srgbClr val="FF0000"/>
                </a:gs>
              </a:gsLst>
            </a:gradFill>
            <a:ln w="203200">
              <a:solidFill>
                <a:schemeClr val="accent4"/>
              </a:solidFill>
            </a:ln>
            <a:effectLst>
              <a:outerShdw blurRad="127000" dist="76200" dir="6600000" sx="101000" sy="101000" rotWithShape="0">
                <a:srgbClr val="000000">
                  <a:alpha val="7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75" name="Group 74"/>
            <p:cNvGrpSpPr/>
            <p:nvPr/>
          </p:nvGrpSpPr>
          <p:grpSpPr>
            <a:xfrm>
              <a:off x="2478531" y="1832014"/>
              <a:ext cx="2096790" cy="3016250"/>
              <a:chOff x="1843739" y="2698750"/>
              <a:chExt cx="2096790" cy="3016250"/>
            </a:xfrm>
          </p:grpSpPr>
          <p:pic>
            <p:nvPicPr>
              <p:cNvPr id="76" name="Picture 75"/>
              <p:cNvPicPr>
                <a:picLocks noChangeAspect="1"/>
              </p:cNvPicPr>
              <p:nvPr/>
            </p:nvPicPr>
            <p:blipFill>
              <a:blip r:embed="rId2"/>
              <a:stretch>
                <a:fillRect/>
              </a:stretch>
            </p:blipFill>
            <p:spPr>
              <a:xfrm flipH="1">
                <a:off x="2198127" y="2698750"/>
                <a:ext cx="116417" cy="3016250"/>
              </a:xfrm>
              <a:prstGeom prst="rect">
                <a:avLst/>
              </a:prstGeom>
            </p:spPr>
          </p:pic>
          <p:pic>
            <p:nvPicPr>
              <p:cNvPr id="77" name="Picture 76"/>
              <p:cNvPicPr>
                <a:picLocks noChangeAspect="1"/>
              </p:cNvPicPr>
              <p:nvPr/>
            </p:nvPicPr>
            <p:blipFill>
              <a:blip r:embed="rId2"/>
              <a:stretch>
                <a:fillRect/>
              </a:stretch>
            </p:blipFill>
            <p:spPr>
              <a:xfrm flipH="1">
                <a:off x="2090270" y="2698750"/>
                <a:ext cx="116417" cy="3016250"/>
              </a:xfrm>
              <a:prstGeom prst="rect">
                <a:avLst/>
              </a:prstGeom>
            </p:spPr>
          </p:pic>
          <p:pic>
            <p:nvPicPr>
              <p:cNvPr id="78" name="Picture 77"/>
              <p:cNvPicPr>
                <a:picLocks noChangeAspect="1"/>
              </p:cNvPicPr>
              <p:nvPr/>
            </p:nvPicPr>
            <p:blipFill>
              <a:blip r:embed="rId2"/>
              <a:stretch>
                <a:fillRect/>
              </a:stretch>
            </p:blipFill>
            <p:spPr>
              <a:xfrm flipH="1">
                <a:off x="1982412" y="2698750"/>
                <a:ext cx="116417" cy="3016250"/>
              </a:xfrm>
              <a:prstGeom prst="rect">
                <a:avLst/>
              </a:prstGeom>
            </p:spPr>
          </p:pic>
          <p:pic>
            <p:nvPicPr>
              <p:cNvPr id="79" name="Picture 78"/>
              <p:cNvPicPr>
                <a:picLocks noChangeAspect="1"/>
              </p:cNvPicPr>
              <p:nvPr/>
            </p:nvPicPr>
            <p:blipFill>
              <a:blip r:embed="rId2"/>
              <a:stretch>
                <a:fillRect/>
              </a:stretch>
            </p:blipFill>
            <p:spPr>
              <a:xfrm flipH="1">
                <a:off x="1874555" y="2698750"/>
                <a:ext cx="116417" cy="3016250"/>
              </a:xfrm>
              <a:prstGeom prst="rect">
                <a:avLst/>
              </a:prstGeom>
            </p:spPr>
          </p:pic>
          <p:sp>
            <p:nvSpPr>
              <p:cNvPr id="80" name="Rectangle 79"/>
              <p:cNvSpPr/>
              <p:nvPr/>
            </p:nvSpPr>
            <p:spPr>
              <a:xfrm flipH="1">
                <a:off x="1843739" y="2796363"/>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81" name="Rectangle 80"/>
              <p:cNvSpPr/>
              <p:nvPr/>
            </p:nvSpPr>
            <p:spPr>
              <a:xfrm flipH="1">
                <a:off x="1843739" y="3482096"/>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82" name="Rectangle 81"/>
              <p:cNvSpPr/>
              <p:nvPr/>
            </p:nvSpPr>
            <p:spPr>
              <a:xfrm flipH="1">
                <a:off x="1843739" y="4167830"/>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83" name="Rectangle 82"/>
              <p:cNvSpPr/>
              <p:nvPr/>
            </p:nvSpPr>
            <p:spPr>
              <a:xfrm flipH="1">
                <a:off x="1843739" y="4853563"/>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84" name="Rectangle 83"/>
              <p:cNvSpPr/>
              <p:nvPr/>
            </p:nvSpPr>
            <p:spPr>
              <a:xfrm flipH="1">
                <a:off x="1843739" y="5539296"/>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grpSp>
            <p:nvGrpSpPr>
              <p:cNvPr id="85" name="Group 84"/>
              <p:cNvGrpSpPr/>
              <p:nvPr/>
            </p:nvGrpSpPr>
            <p:grpSpPr>
              <a:xfrm flipH="1">
                <a:off x="2378075" y="2698750"/>
                <a:ext cx="493061" cy="3016250"/>
                <a:chOff x="4353861" y="2698750"/>
                <a:chExt cx="914400" cy="3924300"/>
              </a:xfrm>
            </p:grpSpPr>
            <p:pic>
              <p:nvPicPr>
                <p:cNvPr id="106" name="Picture 105"/>
                <p:cNvPicPr>
                  <a:picLocks noChangeAspect="1"/>
                </p:cNvPicPr>
                <p:nvPr/>
              </p:nvPicPr>
              <p:blipFill>
                <a:blip r:embed="rId2"/>
                <a:stretch>
                  <a:fillRect/>
                </a:stretch>
              </p:blipFill>
              <p:spPr>
                <a:xfrm>
                  <a:off x="4395136" y="2698750"/>
                  <a:ext cx="215900" cy="3924300"/>
                </a:xfrm>
                <a:prstGeom prst="rect">
                  <a:avLst/>
                </a:prstGeom>
              </p:spPr>
            </p:pic>
            <p:pic>
              <p:nvPicPr>
                <p:cNvPr id="107" name="Picture 106"/>
                <p:cNvPicPr>
                  <a:picLocks noChangeAspect="1"/>
                </p:cNvPicPr>
                <p:nvPr/>
              </p:nvPicPr>
              <p:blipFill>
                <a:blip r:embed="rId2"/>
                <a:stretch>
                  <a:fillRect/>
                </a:stretch>
              </p:blipFill>
              <p:spPr>
                <a:xfrm>
                  <a:off x="4595161" y="2698750"/>
                  <a:ext cx="215900" cy="3924300"/>
                </a:xfrm>
                <a:prstGeom prst="rect">
                  <a:avLst/>
                </a:prstGeom>
              </p:spPr>
            </p:pic>
            <p:pic>
              <p:nvPicPr>
                <p:cNvPr id="108" name="Picture 107"/>
                <p:cNvPicPr>
                  <a:picLocks noChangeAspect="1"/>
                </p:cNvPicPr>
                <p:nvPr/>
              </p:nvPicPr>
              <p:blipFill>
                <a:blip r:embed="rId2"/>
                <a:stretch>
                  <a:fillRect/>
                </a:stretch>
              </p:blipFill>
              <p:spPr>
                <a:xfrm>
                  <a:off x="4795186" y="2698750"/>
                  <a:ext cx="215900" cy="3924300"/>
                </a:xfrm>
                <a:prstGeom prst="rect">
                  <a:avLst/>
                </a:prstGeom>
              </p:spPr>
            </p:pic>
            <p:pic>
              <p:nvPicPr>
                <p:cNvPr id="109" name="Picture 108"/>
                <p:cNvPicPr>
                  <a:picLocks noChangeAspect="1"/>
                </p:cNvPicPr>
                <p:nvPr/>
              </p:nvPicPr>
              <p:blipFill>
                <a:blip r:embed="rId2"/>
                <a:stretch>
                  <a:fillRect/>
                </a:stretch>
              </p:blipFill>
              <p:spPr>
                <a:xfrm>
                  <a:off x="4995211" y="2698750"/>
                  <a:ext cx="215900" cy="3924300"/>
                </a:xfrm>
                <a:prstGeom prst="rect">
                  <a:avLst/>
                </a:prstGeom>
              </p:spPr>
            </p:pic>
            <p:sp>
              <p:nvSpPr>
                <p:cNvPr id="110" name="Rectangle 109"/>
                <p:cNvSpPr/>
                <p:nvPr/>
              </p:nvSpPr>
              <p:spPr>
                <a:xfrm>
                  <a:off x="4353861" y="28257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111" name="Rectangle 110"/>
                <p:cNvSpPr/>
                <p:nvPr/>
              </p:nvSpPr>
              <p:spPr>
                <a:xfrm>
                  <a:off x="4353861" y="371792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112" name="Rectangle 111"/>
                <p:cNvSpPr/>
                <p:nvPr/>
              </p:nvSpPr>
              <p:spPr>
                <a:xfrm>
                  <a:off x="4353861" y="461010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113" name="Rectangle 112"/>
                <p:cNvSpPr/>
                <p:nvPr/>
              </p:nvSpPr>
              <p:spPr>
                <a:xfrm>
                  <a:off x="4353861" y="550227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114" name="Rectangle 113"/>
                <p:cNvSpPr/>
                <p:nvPr/>
              </p:nvSpPr>
              <p:spPr>
                <a:xfrm>
                  <a:off x="4353861" y="63944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grpSp>
          <p:grpSp>
            <p:nvGrpSpPr>
              <p:cNvPr id="86" name="Group 85"/>
              <p:cNvGrpSpPr/>
              <p:nvPr/>
            </p:nvGrpSpPr>
            <p:grpSpPr>
              <a:xfrm flipH="1">
                <a:off x="2915586" y="2698750"/>
                <a:ext cx="493061" cy="3016250"/>
                <a:chOff x="4353861" y="2698750"/>
                <a:chExt cx="914400" cy="3924300"/>
              </a:xfrm>
            </p:grpSpPr>
            <p:pic>
              <p:nvPicPr>
                <p:cNvPr id="97" name="Picture 96"/>
                <p:cNvPicPr>
                  <a:picLocks noChangeAspect="1"/>
                </p:cNvPicPr>
                <p:nvPr/>
              </p:nvPicPr>
              <p:blipFill>
                <a:blip r:embed="rId2"/>
                <a:stretch>
                  <a:fillRect/>
                </a:stretch>
              </p:blipFill>
              <p:spPr>
                <a:xfrm>
                  <a:off x="4395136" y="2698750"/>
                  <a:ext cx="215900" cy="3924300"/>
                </a:xfrm>
                <a:prstGeom prst="rect">
                  <a:avLst/>
                </a:prstGeom>
              </p:spPr>
            </p:pic>
            <p:pic>
              <p:nvPicPr>
                <p:cNvPr id="98" name="Picture 97"/>
                <p:cNvPicPr>
                  <a:picLocks noChangeAspect="1"/>
                </p:cNvPicPr>
                <p:nvPr/>
              </p:nvPicPr>
              <p:blipFill>
                <a:blip r:embed="rId2"/>
                <a:stretch>
                  <a:fillRect/>
                </a:stretch>
              </p:blipFill>
              <p:spPr>
                <a:xfrm>
                  <a:off x="4595161" y="2698750"/>
                  <a:ext cx="215900" cy="3924300"/>
                </a:xfrm>
                <a:prstGeom prst="rect">
                  <a:avLst/>
                </a:prstGeom>
              </p:spPr>
            </p:pic>
            <p:pic>
              <p:nvPicPr>
                <p:cNvPr id="99" name="Picture 98"/>
                <p:cNvPicPr>
                  <a:picLocks noChangeAspect="1"/>
                </p:cNvPicPr>
                <p:nvPr/>
              </p:nvPicPr>
              <p:blipFill>
                <a:blip r:embed="rId2"/>
                <a:stretch>
                  <a:fillRect/>
                </a:stretch>
              </p:blipFill>
              <p:spPr>
                <a:xfrm>
                  <a:off x="4795186" y="2698750"/>
                  <a:ext cx="215900" cy="3924300"/>
                </a:xfrm>
                <a:prstGeom prst="rect">
                  <a:avLst/>
                </a:prstGeom>
              </p:spPr>
            </p:pic>
            <p:pic>
              <p:nvPicPr>
                <p:cNvPr id="100" name="Picture 99"/>
                <p:cNvPicPr>
                  <a:picLocks noChangeAspect="1"/>
                </p:cNvPicPr>
                <p:nvPr/>
              </p:nvPicPr>
              <p:blipFill>
                <a:blip r:embed="rId2"/>
                <a:stretch>
                  <a:fillRect/>
                </a:stretch>
              </p:blipFill>
              <p:spPr>
                <a:xfrm>
                  <a:off x="4995211" y="2698750"/>
                  <a:ext cx="215900" cy="3924300"/>
                </a:xfrm>
                <a:prstGeom prst="rect">
                  <a:avLst/>
                </a:prstGeom>
              </p:spPr>
            </p:pic>
            <p:sp>
              <p:nvSpPr>
                <p:cNvPr id="101" name="Rectangle 100"/>
                <p:cNvSpPr/>
                <p:nvPr/>
              </p:nvSpPr>
              <p:spPr>
                <a:xfrm>
                  <a:off x="4353861" y="28257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102" name="Rectangle 101"/>
                <p:cNvSpPr/>
                <p:nvPr/>
              </p:nvSpPr>
              <p:spPr>
                <a:xfrm>
                  <a:off x="4353861" y="371792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103" name="Rectangle 102"/>
                <p:cNvSpPr/>
                <p:nvPr/>
              </p:nvSpPr>
              <p:spPr>
                <a:xfrm>
                  <a:off x="4353861" y="461010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104" name="Rectangle 103"/>
                <p:cNvSpPr/>
                <p:nvPr/>
              </p:nvSpPr>
              <p:spPr>
                <a:xfrm>
                  <a:off x="4353861" y="550227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105" name="Rectangle 104"/>
                <p:cNvSpPr/>
                <p:nvPr/>
              </p:nvSpPr>
              <p:spPr>
                <a:xfrm>
                  <a:off x="4353861" y="63944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grpSp>
          <p:grpSp>
            <p:nvGrpSpPr>
              <p:cNvPr id="87" name="Group 86"/>
              <p:cNvGrpSpPr/>
              <p:nvPr/>
            </p:nvGrpSpPr>
            <p:grpSpPr>
              <a:xfrm flipH="1">
                <a:off x="3447468" y="2698750"/>
                <a:ext cx="493061" cy="3016250"/>
                <a:chOff x="4353861" y="2698750"/>
                <a:chExt cx="914400" cy="3924300"/>
              </a:xfrm>
            </p:grpSpPr>
            <p:pic>
              <p:nvPicPr>
                <p:cNvPr id="88" name="Picture 87"/>
                <p:cNvPicPr>
                  <a:picLocks noChangeAspect="1"/>
                </p:cNvPicPr>
                <p:nvPr/>
              </p:nvPicPr>
              <p:blipFill>
                <a:blip r:embed="rId2"/>
                <a:stretch>
                  <a:fillRect/>
                </a:stretch>
              </p:blipFill>
              <p:spPr>
                <a:xfrm>
                  <a:off x="4395136" y="2698750"/>
                  <a:ext cx="215900" cy="3924300"/>
                </a:xfrm>
                <a:prstGeom prst="rect">
                  <a:avLst/>
                </a:prstGeom>
              </p:spPr>
            </p:pic>
            <p:pic>
              <p:nvPicPr>
                <p:cNvPr id="89" name="Picture 88"/>
                <p:cNvPicPr>
                  <a:picLocks noChangeAspect="1"/>
                </p:cNvPicPr>
                <p:nvPr/>
              </p:nvPicPr>
              <p:blipFill>
                <a:blip r:embed="rId2"/>
                <a:stretch>
                  <a:fillRect/>
                </a:stretch>
              </p:blipFill>
              <p:spPr>
                <a:xfrm>
                  <a:off x="4595161" y="2698750"/>
                  <a:ext cx="215900" cy="3924300"/>
                </a:xfrm>
                <a:prstGeom prst="rect">
                  <a:avLst/>
                </a:prstGeom>
              </p:spPr>
            </p:pic>
            <p:pic>
              <p:nvPicPr>
                <p:cNvPr id="90" name="Picture 89"/>
                <p:cNvPicPr>
                  <a:picLocks noChangeAspect="1"/>
                </p:cNvPicPr>
                <p:nvPr/>
              </p:nvPicPr>
              <p:blipFill>
                <a:blip r:embed="rId2"/>
                <a:stretch>
                  <a:fillRect/>
                </a:stretch>
              </p:blipFill>
              <p:spPr>
                <a:xfrm>
                  <a:off x="4795186" y="2698750"/>
                  <a:ext cx="215900" cy="3924300"/>
                </a:xfrm>
                <a:prstGeom prst="rect">
                  <a:avLst/>
                </a:prstGeom>
              </p:spPr>
            </p:pic>
            <p:pic>
              <p:nvPicPr>
                <p:cNvPr id="91" name="Picture 90"/>
                <p:cNvPicPr>
                  <a:picLocks noChangeAspect="1"/>
                </p:cNvPicPr>
                <p:nvPr/>
              </p:nvPicPr>
              <p:blipFill>
                <a:blip r:embed="rId2"/>
                <a:stretch>
                  <a:fillRect/>
                </a:stretch>
              </p:blipFill>
              <p:spPr>
                <a:xfrm>
                  <a:off x="4995211" y="2698750"/>
                  <a:ext cx="215900" cy="3924300"/>
                </a:xfrm>
                <a:prstGeom prst="rect">
                  <a:avLst/>
                </a:prstGeom>
              </p:spPr>
            </p:pic>
            <p:sp>
              <p:nvSpPr>
                <p:cNvPr id="92" name="Rectangle 91"/>
                <p:cNvSpPr/>
                <p:nvPr/>
              </p:nvSpPr>
              <p:spPr>
                <a:xfrm>
                  <a:off x="4353861" y="28257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93" name="Rectangle 92"/>
                <p:cNvSpPr/>
                <p:nvPr/>
              </p:nvSpPr>
              <p:spPr>
                <a:xfrm>
                  <a:off x="4353861" y="371792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94" name="Rectangle 93"/>
                <p:cNvSpPr/>
                <p:nvPr/>
              </p:nvSpPr>
              <p:spPr>
                <a:xfrm>
                  <a:off x="4353861" y="461010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95" name="Rectangle 94"/>
                <p:cNvSpPr/>
                <p:nvPr/>
              </p:nvSpPr>
              <p:spPr>
                <a:xfrm>
                  <a:off x="4353861" y="550227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96" name="Rectangle 95"/>
                <p:cNvSpPr/>
                <p:nvPr/>
              </p:nvSpPr>
              <p:spPr>
                <a:xfrm>
                  <a:off x="4353861" y="63944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grpSp>
        </p:grpSp>
      </p:grpSp>
      <p:cxnSp>
        <p:nvCxnSpPr>
          <p:cNvPr id="4" name="Straight Connector 3"/>
          <p:cNvCxnSpPr>
            <a:endCxn id="113" idx="0"/>
          </p:cNvCxnSpPr>
          <p:nvPr/>
        </p:nvCxnSpPr>
        <p:spPr>
          <a:xfrm>
            <a:off x="5943872" y="1270843"/>
            <a:ext cx="0" cy="1654470"/>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a:off x="6289884" y="1270843"/>
            <a:ext cx="0" cy="1654470"/>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a:off x="5599905" y="1270843"/>
            <a:ext cx="0" cy="1654470"/>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a:off x="6634206" y="1270843"/>
            <a:ext cx="0" cy="1654470"/>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33" name="Rounded Rectangle 132"/>
          <p:cNvSpPr/>
          <p:nvPr/>
        </p:nvSpPr>
        <p:spPr>
          <a:xfrm>
            <a:off x="7738293" y="678930"/>
            <a:ext cx="1027188" cy="3319831"/>
          </a:xfrm>
          <a:prstGeom prst="roundRect">
            <a:avLst>
              <a:gd name="adj" fmla="val 50000"/>
            </a:avLst>
          </a:prstGeom>
          <a:gradFill>
            <a:gsLst>
              <a:gs pos="0">
                <a:srgbClr val="0000FF"/>
              </a:gs>
              <a:gs pos="100000">
                <a:srgbClr val="FF0080"/>
              </a:gs>
              <a:gs pos="25000">
                <a:srgbClr val="3366FF"/>
              </a:gs>
              <a:gs pos="75000">
                <a:srgbClr val="FF0080"/>
              </a:gs>
            </a:gsLst>
          </a:gradFill>
          <a:ln w="203200">
            <a:solidFill>
              <a:schemeClr val="accent4"/>
            </a:solidFill>
          </a:ln>
          <a:effectLst>
            <a:outerShdw blurRad="127000" dist="76200" dir="6600000" sx="101000" sy="101000" rotWithShape="0">
              <a:srgbClr val="000000">
                <a:alpha val="7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2" name="Straight Connector 11"/>
          <p:cNvCxnSpPr/>
          <p:nvPr/>
        </p:nvCxnSpPr>
        <p:spPr>
          <a:xfrm>
            <a:off x="6078015" y="890200"/>
            <a:ext cx="1372600" cy="0"/>
          </a:xfrm>
          <a:prstGeom prst="line">
            <a:avLst/>
          </a:prstGeom>
          <a:ln w="1270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7390051" y="890149"/>
            <a:ext cx="0" cy="3286840"/>
          </a:xfrm>
          <a:prstGeom prst="line">
            <a:avLst/>
          </a:prstGeom>
          <a:ln w="1270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74" name="Straight Connector 173"/>
          <p:cNvCxnSpPr/>
          <p:nvPr/>
        </p:nvCxnSpPr>
        <p:spPr>
          <a:xfrm>
            <a:off x="8134985" y="1601034"/>
            <a:ext cx="0" cy="2576006"/>
          </a:xfrm>
          <a:prstGeom prst="line">
            <a:avLst/>
          </a:prstGeom>
          <a:ln w="1270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75" name="Straight Connector 174"/>
          <p:cNvCxnSpPr/>
          <p:nvPr/>
        </p:nvCxnSpPr>
        <p:spPr>
          <a:xfrm>
            <a:off x="8326470" y="1600985"/>
            <a:ext cx="0" cy="2901355"/>
          </a:xfrm>
          <a:prstGeom prst="line">
            <a:avLst/>
          </a:prstGeom>
          <a:ln w="127000">
            <a:gradFill flip="none" rotWithShape="1">
              <a:gsLst>
                <a:gs pos="0">
                  <a:srgbClr val="FF0000"/>
                </a:gs>
                <a:gs pos="100000">
                  <a:srgbClr val="3366FF"/>
                </a:gs>
              </a:gsLst>
              <a:lin ang="5400000" scaled="0"/>
              <a:tileRect/>
            </a:gradFill>
          </a:ln>
        </p:spPr>
        <p:style>
          <a:lnRef idx="2">
            <a:schemeClr val="accent1"/>
          </a:lnRef>
          <a:fillRef idx="0">
            <a:schemeClr val="accent1"/>
          </a:fillRef>
          <a:effectRef idx="1">
            <a:schemeClr val="accent1"/>
          </a:effectRef>
          <a:fontRef idx="minor">
            <a:schemeClr val="tx1"/>
          </a:fontRef>
        </p:style>
      </p:cxnSp>
      <p:sp>
        <p:nvSpPr>
          <p:cNvPr id="115" name="Rectangle 114"/>
          <p:cNvSpPr/>
          <p:nvPr/>
        </p:nvSpPr>
        <p:spPr>
          <a:xfrm>
            <a:off x="10065872" y="2946270"/>
            <a:ext cx="623942" cy="623942"/>
          </a:xfrm>
          <a:prstGeom prst="rect">
            <a:avLst/>
          </a:prstGeom>
          <a:solidFill>
            <a:srgbClr val="000090"/>
          </a:solidFill>
          <a:ln>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16" name="Straight Connector 115"/>
          <p:cNvCxnSpPr/>
          <p:nvPr/>
        </p:nvCxnSpPr>
        <p:spPr>
          <a:xfrm>
            <a:off x="8419591" y="3678747"/>
            <a:ext cx="1160142" cy="0"/>
          </a:xfrm>
          <a:prstGeom prst="line">
            <a:avLst/>
          </a:prstGeom>
          <a:ln w="1270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17" name="Straight Connector 116"/>
          <p:cNvCxnSpPr/>
          <p:nvPr/>
        </p:nvCxnSpPr>
        <p:spPr>
          <a:xfrm>
            <a:off x="8190486" y="890200"/>
            <a:ext cx="1389249" cy="0"/>
          </a:xfrm>
          <a:prstGeom prst="line">
            <a:avLst/>
          </a:prstGeom>
          <a:ln w="127000">
            <a:solidFill>
              <a:srgbClr val="FF0080"/>
            </a:solidFill>
          </a:ln>
        </p:spPr>
        <p:style>
          <a:lnRef idx="2">
            <a:schemeClr val="accent1"/>
          </a:lnRef>
          <a:fillRef idx="0">
            <a:schemeClr val="accent1"/>
          </a:fillRef>
          <a:effectRef idx="1">
            <a:schemeClr val="accent1"/>
          </a:effectRef>
          <a:fontRef idx="minor">
            <a:schemeClr val="tx1"/>
          </a:fontRef>
        </p:style>
      </p:cxnSp>
      <p:sp>
        <p:nvSpPr>
          <p:cNvPr id="120" name="Arc 119"/>
          <p:cNvSpPr/>
          <p:nvPr/>
        </p:nvSpPr>
        <p:spPr>
          <a:xfrm rot="16200000" flipH="1">
            <a:off x="8185434" y="1124309"/>
            <a:ext cx="2788599" cy="2320280"/>
          </a:xfrm>
          <a:prstGeom prst="arc">
            <a:avLst>
              <a:gd name="adj1" fmla="val 21576992"/>
              <a:gd name="adj2" fmla="val 10805497"/>
            </a:avLst>
          </a:prstGeom>
          <a:ln w="127000" cmpd="sng">
            <a:gradFill flip="none" rotWithShape="1">
              <a:gsLst>
                <a:gs pos="0">
                  <a:srgbClr val="FF0080"/>
                </a:gs>
                <a:gs pos="100000">
                  <a:srgbClr val="0000FF"/>
                </a:gs>
              </a:gsLst>
              <a:lin ang="0" scaled="1"/>
              <a:tileRect/>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cxnSp>
        <p:nvCxnSpPr>
          <p:cNvPr id="121" name="Straight Connector 120"/>
          <p:cNvCxnSpPr/>
          <p:nvPr/>
        </p:nvCxnSpPr>
        <p:spPr>
          <a:xfrm>
            <a:off x="10663220" y="3134980"/>
            <a:ext cx="456125" cy="0"/>
          </a:xfrm>
          <a:prstGeom prst="line">
            <a:avLst/>
          </a:prstGeom>
          <a:ln w="38100" cmpd="sng">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122" name="Straight Connector 121"/>
          <p:cNvCxnSpPr/>
          <p:nvPr/>
        </p:nvCxnSpPr>
        <p:spPr>
          <a:xfrm>
            <a:off x="10674675" y="3451615"/>
            <a:ext cx="456125" cy="0"/>
          </a:xfrm>
          <a:prstGeom prst="line">
            <a:avLst/>
          </a:prstGeom>
          <a:ln w="38100" cmpd="sng">
            <a:solidFill>
              <a:srgbClr val="000090"/>
            </a:solidFill>
          </a:ln>
        </p:spPr>
        <p:style>
          <a:lnRef idx="2">
            <a:schemeClr val="accent1"/>
          </a:lnRef>
          <a:fillRef idx="0">
            <a:schemeClr val="accent1"/>
          </a:fillRef>
          <a:effectRef idx="1">
            <a:schemeClr val="accent1"/>
          </a:effectRef>
          <a:fontRef idx="minor">
            <a:schemeClr val="tx1"/>
          </a:fontRef>
        </p:style>
      </p:cxnSp>
      <p:sp>
        <p:nvSpPr>
          <p:cNvPr id="123" name="TextBox 122"/>
          <p:cNvSpPr txBox="1"/>
          <p:nvPr/>
        </p:nvSpPr>
        <p:spPr>
          <a:xfrm>
            <a:off x="9946931" y="3531456"/>
            <a:ext cx="1059906" cy="307777"/>
          </a:xfrm>
          <a:prstGeom prst="rect">
            <a:avLst/>
          </a:prstGeom>
          <a:noFill/>
        </p:spPr>
        <p:txBody>
          <a:bodyPr wrap="none" rtlCol="0">
            <a:spAutoFit/>
          </a:bodyPr>
          <a:lstStyle/>
          <a:p>
            <a:r>
              <a:rPr lang="en-US" sz="1400" dirty="0"/>
              <a:t>Condenser</a:t>
            </a:r>
          </a:p>
        </p:txBody>
      </p:sp>
      <p:sp>
        <p:nvSpPr>
          <p:cNvPr id="124" name="Trapezoid 123"/>
          <p:cNvSpPr/>
          <p:nvPr/>
        </p:nvSpPr>
        <p:spPr>
          <a:xfrm rot="16200000">
            <a:off x="10297150" y="1544752"/>
            <a:ext cx="727932" cy="519952"/>
          </a:xfrm>
          <a:prstGeom prst="trapezoid">
            <a:avLst/>
          </a:prstGeom>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dirty="0"/>
          </a:p>
        </p:txBody>
      </p:sp>
      <p:sp>
        <p:nvSpPr>
          <p:cNvPr id="125" name="Rectangle 124"/>
          <p:cNvSpPr/>
          <p:nvPr/>
        </p:nvSpPr>
        <p:spPr>
          <a:xfrm>
            <a:off x="11109701" y="1440763"/>
            <a:ext cx="623942" cy="727933"/>
          </a:xfrm>
          <a:prstGeom prst="rect">
            <a:avLst/>
          </a:prstGeom>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p>
        </p:txBody>
      </p:sp>
      <p:cxnSp>
        <p:nvCxnSpPr>
          <p:cNvPr id="126" name="Straight Connector 125"/>
          <p:cNvCxnSpPr>
            <a:stCxn id="124" idx="0"/>
            <a:endCxn id="125" idx="1"/>
          </p:cNvCxnSpPr>
          <p:nvPr/>
        </p:nvCxnSpPr>
        <p:spPr>
          <a:xfrm>
            <a:off x="10401140" y="1804728"/>
            <a:ext cx="708562" cy="0"/>
          </a:xfrm>
          <a:prstGeom prst="line">
            <a:avLst/>
          </a:prstGeom>
          <a:ln w="127000">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sp>
        <p:nvSpPr>
          <p:cNvPr id="127" name="TextBox 126"/>
          <p:cNvSpPr txBox="1"/>
          <p:nvPr/>
        </p:nvSpPr>
        <p:spPr>
          <a:xfrm>
            <a:off x="10574466" y="856165"/>
            <a:ext cx="989373" cy="523220"/>
          </a:xfrm>
          <a:prstGeom prst="rect">
            <a:avLst/>
          </a:prstGeom>
          <a:noFill/>
        </p:spPr>
        <p:txBody>
          <a:bodyPr wrap="none" rtlCol="0">
            <a:spAutoFit/>
          </a:bodyPr>
          <a:lstStyle/>
          <a:p>
            <a:r>
              <a:rPr lang="en-US" sz="1400" dirty="0"/>
              <a:t>Turbine/</a:t>
            </a:r>
          </a:p>
          <a:p>
            <a:r>
              <a:rPr lang="en-US" sz="1400" dirty="0"/>
              <a:t>Generator</a:t>
            </a:r>
          </a:p>
        </p:txBody>
      </p:sp>
      <p:sp>
        <p:nvSpPr>
          <p:cNvPr id="129" name="Oval 128"/>
          <p:cNvSpPr/>
          <p:nvPr/>
        </p:nvSpPr>
        <p:spPr>
          <a:xfrm>
            <a:off x="9270106" y="3520493"/>
            <a:ext cx="580792" cy="580792"/>
          </a:xfrm>
          <a:prstGeom prst="ellipse">
            <a:avLst/>
          </a:prstGeom>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a:p>
        </p:txBody>
      </p:sp>
      <p:sp>
        <p:nvSpPr>
          <p:cNvPr id="130" name="Rectangle 129"/>
          <p:cNvSpPr/>
          <p:nvPr/>
        </p:nvSpPr>
        <p:spPr>
          <a:xfrm>
            <a:off x="9134258" y="3545770"/>
            <a:ext cx="426244" cy="245622"/>
          </a:xfrm>
          <a:prstGeom prst="rect">
            <a:avLst/>
          </a:prstGeom>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a:p>
        </p:txBody>
      </p:sp>
      <p:sp>
        <p:nvSpPr>
          <p:cNvPr id="131" name="TextBox 130"/>
          <p:cNvSpPr txBox="1"/>
          <p:nvPr/>
        </p:nvSpPr>
        <p:spPr>
          <a:xfrm>
            <a:off x="9253793" y="4061474"/>
            <a:ext cx="652743" cy="307777"/>
          </a:xfrm>
          <a:prstGeom prst="rect">
            <a:avLst/>
          </a:prstGeom>
          <a:noFill/>
        </p:spPr>
        <p:txBody>
          <a:bodyPr wrap="none" rtlCol="0">
            <a:spAutoFit/>
          </a:bodyPr>
          <a:lstStyle/>
          <a:p>
            <a:r>
              <a:rPr lang="en-US" sz="1400" dirty="0"/>
              <a:t>Pump</a:t>
            </a:r>
          </a:p>
        </p:txBody>
      </p:sp>
      <p:sp>
        <p:nvSpPr>
          <p:cNvPr id="20" name="Arc 19"/>
          <p:cNvSpPr/>
          <p:nvPr/>
        </p:nvSpPr>
        <p:spPr>
          <a:xfrm>
            <a:off x="8134987" y="1399610"/>
            <a:ext cx="191485" cy="402749"/>
          </a:xfrm>
          <a:prstGeom prst="arc">
            <a:avLst>
              <a:gd name="adj1" fmla="val 10869024"/>
              <a:gd name="adj2" fmla="val 586122"/>
            </a:avLst>
          </a:prstGeom>
          <a:ln w="1270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cxnSp>
        <p:nvCxnSpPr>
          <p:cNvPr id="176" name="Straight Connector 175"/>
          <p:cNvCxnSpPr/>
          <p:nvPr/>
        </p:nvCxnSpPr>
        <p:spPr>
          <a:xfrm>
            <a:off x="7374912" y="4112468"/>
            <a:ext cx="766131" cy="0"/>
          </a:xfrm>
          <a:prstGeom prst="line">
            <a:avLst/>
          </a:prstGeom>
          <a:ln w="1270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77" name="Straight Connector 176"/>
          <p:cNvCxnSpPr/>
          <p:nvPr/>
        </p:nvCxnSpPr>
        <p:spPr>
          <a:xfrm>
            <a:off x="6989499" y="4432207"/>
            <a:ext cx="1372600" cy="0"/>
          </a:xfrm>
          <a:prstGeom prst="line">
            <a:avLst/>
          </a:prstGeom>
          <a:ln w="127000">
            <a:solidFill>
              <a:srgbClr val="3366FF"/>
            </a:solidFill>
          </a:ln>
        </p:spPr>
        <p:style>
          <a:lnRef idx="2">
            <a:schemeClr val="accent1"/>
          </a:lnRef>
          <a:fillRef idx="0">
            <a:schemeClr val="accent1"/>
          </a:fillRef>
          <a:effectRef idx="1">
            <a:schemeClr val="accent1"/>
          </a:effectRef>
          <a:fontRef idx="minor">
            <a:schemeClr val="tx1"/>
          </a:fontRef>
        </p:style>
      </p:cxnSp>
      <p:cxnSp>
        <p:nvCxnSpPr>
          <p:cNvPr id="178" name="Straight Connector 177"/>
          <p:cNvCxnSpPr/>
          <p:nvPr/>
        </p:nvCxnSpPr>
        <p:spPr>
          <a:xfrm>
            <a:off x="7022809" y="3641858"/>
            <a:ext cx="0" cy="860480"/>
          </a:xfrm>
          <a:prstGeom prst="line">
            <a:avLst/>
          </a:prstGeom>
          <a:ln w="127000">
            <a:solidFill>
              <a:srgbClr val="3366FF"/>
            </a:solidFill>
          </a:ln>
        </p:spPr>
        <p:style>
          <a:lnRef idx="2">
            <a:schemeClr val="accent1"/>
          </a:lnRef>
          <a:fillRef idx="0">
            <a:schemeClr val="accent1"/>
          </a:fillRef>
          <a:effectRef idx="1">
            <a:schemeClr val="accent1"/>
          </a:effectRef>
          <a:fontRef idx="minor">
            <a:schemeClr val="tx1"/>
          </a:fontRef>
        </p:style>
      </p:cxnSp>
      <p:cxnSp>
        <p:nvCxnSpPr>
          <p:cNvPr id="179" name="Straight Connector 178"/>
          <p:cNvCxnSpPr/>
          <p:nvPr/>
        </p:nvCxnSpPr>
        <p:spPr>
          <a:xfrm>
            <a:off x="6284765" y="3706480"/>
            <a:ext cx="766131" cy="0"/>
          </a:xfrm>
          <a:prstGeom prst="line">
            <a:avLst/>
          </a:prstGeom>
          <a:ln w="127000">
            <a:solidFill>
              <a:srgbClr val="3366FF"/>
            </a:solidFill>
          </a:ln>
        </p:spPr>
        <p:style>
          <a:lnRef idx="2">
            <a:schemeClr val="accent1"/>
          </a:lnRef>
          <a:fillRef idx="0">
            <a:schemeClr val="accent1"/>
          </a:fillRef>
          <a:effectRef idx="1">
            <a:schemeClr val="accent1"/>
          </a:effectRef>
          <a:fontRef idx="minor">
            <a:schemeClr val="tx1"/>
          </a:fontRef>
        </p:style>
      </p:cxnSp>
      <p:sp>
        <p:nvSpPr>
          <p:cNvPr id="180" name="Oval 179"/>
          <p:cNvSpPr/>
          <p:nvPr/>
        </p:nvSpPr>
        <p:spPr>
          <a:xfrm>
            <a:off x="7450615" y="4297670"/>
            <a:ext cx="580792" cy="580792"/>
          </a:xfrm>
          <a:prstGeom prst="ellipse">
            <a:avLst/>
          </a:prstGeom>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a:p>
        </p:txBody>
      </p:sp>
      <p:sp>
        <p:nvSpPr>
          <p:cNvPr id="181" name="Rectangle 180"/>
          <p:cNvSpPr/>
          <p:nvPr/>
        </p:nvSpPr>
        <p:spPr>
          <a:xfrm>
            <a:off x="7314767" y="4322948"/>
            <a:ext cx="426244" cy="245622"/>
          </a:xfrm>
          <a:prstGeom prst="rect">
            <a:avLst/>
          </a:prstGeom>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a:p>
        </p:txBody>
      </p:sp>
      <p:sp>
        <p:nvSpPr>
          <p:cNvPr id="182" name="TextBox 181"/>
          <p:cNvSpPr txBox="1"/>
          <p:nvPr/>
        </p:nvSpPr>
        <p:spPr>
          <a:xfrm>
            <a:off x="7420335" y="4778088"/>
            <a:ext cx="652743" cy="307777"/>
          </a:xfrm>
          <a:prstGeom prst="rect">
            <a:avLst/>
          </a:prstGeom>
          <a:noFill/>
        </p:spPr>
        <p:txBody>
          <a:bodyPr wrap="none" rtlCol="0">
            <a:spAutoFit/>
          </a:bodyPr>
          <a:lstStyle/>
          <a:p>
            <a:r>
              <a:rPr lang="en-US" sz="1400" dirty="0"/>
              <a:t>Pump</a:t>
            </a:r>
          </a:p>
        </p:txBody>
      </p:sp>
      <p:sp>
        <p:nvSpPr>
          <p:cNvPr id="183" name="TextBox 182"/>
          <p:cNvSpPr txBox="1"/>
          <p:nvPr/>
        </p:nvSpPr>
        <p:spPr>
          <a:xfrm>
            <a:off x="3446043" y="5523292"/>
            <a:ext cx="6110296" cy="830997"/>
          </a:xfrm>
          <a:prstGeom prst="rect">
            <a:avLst/>
          </a:prstGeom>
          <a:noFill/>
        </p:spPr>
        <p:txBody>
          <a:bodyPr wrap="square" rtlCol="0">
            <a:spAutoFit/>
          </a:bodyPr>
          <a:lstStyle/>
          <a:p>
            <a:r>
              <a:rPr lang="en-US" sz="2400" dirty="0"/>
              <a:t>The entire reactor sits inside a large concrete and steel </a:t>
            </a:r>
            <a:r>
              <a:rPr lang="en-US" sz="2400" b="1" dirty="0"/>
              <a:t>containment building</a:t>
            </a:r>
          </a:p>
        </p:txBody>
      </p:sp>
    </p:spTree>
    <p:extLst>
      <p:ext uri="{BB962C8B-B14F-4D97-AF65-F5344CB8AC3E}">
        <p14:creationId xmlns:p14="http://schemas.microsoft.com/office/powerpoint/2010/main" val="29771283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981202" y="342634"/>
            <a:ext cx="6498761" cy="1200329"/>
          </a:xfrm>
          <a:prstGeom prst="rect">
            <a:avLst/>
          </a:prstGeom>
        </p:spPr>
        <p:txBody>
          <a:bodyPr anchor="ctr"/>
          <a:lstStyle/>
          <a:p>
            <a:pPr algn="l"/>
            <a:r>
              <a:rPr lang="en-US" sz="4000" dirty="0"/>
              <a:t>Pressurized Water Reactor</a:t>
            </a:r>
          </a:p>
        </p:txBody>
      </p:sp>
      <p:pic>
        <p:nvPicPr>
          <p:cNvPr id="8" name="Picture 4" descr="article490140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807770"/>
            <a:ext cx="9144000" cy="47237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826646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2E9F2BF-598E-48D5-A2E9-73B04B8CE310}"/>
              </a:ext>
            </a:extLst>
          </p:cNvPr>
          <p:cNvSpPr>
            <a:spLocks noGrp="1"/>
          </p:cNvSpPr>
          <p:nvPr>
            <p:ph type="title"/>
          </p:nvPr>
        </p:nvSpPr>
        <p:spPr>
          <a:xfrm>
            <a:off x="431244" y="274321"/>
            <a:ext cx="11427023" cy="978473"/>
          </a:xfrm>
        </p:spPr>
        <p:txBody>
          <a:bodyPr/>
          <a:lstStyle/>
          <a:p>
            <a:r>
              <a:rPr lang="en-US" dirty="0"/>
              <a:t>Advanced nuclear plants – High Temperature Gas Cooled Reactor</a:t>
            </a:r>
          </a:p>
        </p:txBody>
      </p:sp>
      <p:sp>
        <p:nvSpPr>
          <p:cNvPr id="2" name="Slide Number Placeholder 1">
            <a:extLst>
              <a:ext uri="{FF2B5EF4-FFF2-40B4-BE49-F238E27FC236}">
                <a16:creationId xmlns:a16="http://schemas.microsoft.com/office/drawing/2014/main" id="{993ADE26-0628-4CDD-8376-EEBC27FEE41D}"/>
              </a:ext>
            </a:extLst>
          </p:cNvPr>
          <p:cNvSpPr>
            <a:spLocks noGrp="1"/>
          </p:cNvSpPr>
          <p:nvPr>
            <p:ph type="sldNum" sz="quarter" idx="4294967295"/>
          </p:nvPr>
        </p:nvSpPr>
        <p:spPr>
          <a:xfrm>
            <a:off x="1588" y="0"/>
            <a:ext cx="0" cy="0"/>
          </a:xfrm>
        </p:spPr>
        <p:txBody>
          <a:bodyPr/>
          <a:lstStyle/>
          <a:p>
            <a:r>
              <a:rPr lang="en-US" dirty="0"/>
              <a:t>  </a:t>
            </a:r>
          </a:p>
        </p:txBody>
      </p:sp>
      <p:pic>
        <p:nvPicPr>
          <p:cNvPr id="1026" name="Picture 2">
            <a:extLst>
              <a:ext uri="{FF2B5EF4-FFF2-40B4-BE49-F238E27FC236}">
                <a16:creationId xmlns:a16="http://schemas.microsoft.com/office/drawing/2014/main" id="{FF663F04-2209-43BB-8000-C31B590DA7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8689" y="1071654"/>
            <a:ext cx="8639175" cy="547392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A302532E-E8AF-4A51-BFF6-9718E59BC2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107" y="1366838"/>
            <a:ext cx="3209718" cy="41243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RISO fuel by x-energy.">
            <a:extLst>
              <a:ext uri="{FF2B5EF4-FFF2-40B4-BE49-F238E27FC236}">
                <a16:creationId xmlns:a16="http://schemas.microsoft.com/office/drawing/2014/main" id="{DF93B506-C512-4F7C-9B67-A5EE9489F6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35888" y="833104"/>
            <a:ext cx="3427412" cy="22863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50262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6C7FC-24C9-4FAE-9D75-FA00F8F0AD76}"/>
              </a:ext>
            </a:extLst>
          </p:cNvPr>
          <p:cNvSpPr>
            <a:spLocks noGrp="1"/>
          </p:cNvSpPr>
          <p:nvPr>
            <p:ph type="title"/>
          </p:nvPr>
        </p:nvSpPr>
        <p:spPr>
          <a:xfrm>
            <a:off x="431244" y="274321"/>
            <a:ext cx="11427023" cy="535403"/>
          </a:xfrm>
        </p:spPr>
        <p:txBody>
          <a:bodyPr/>
          <a:lstStyle/>
          <a:p>
            <a:r>
              <a:rPr lang="en-US" dirty="0"/>
              <a:t>Advanced nuclear plants – Molten Salt Reactors</a:t>
            </a:r>
          </a:p>
        </p:txBody>
      </p:sp>
      <p:sp>
        <p:nvSpPr>
          <p:cNvPr id="3" name="Content Placeholder 2">
            <a:extLst>
              <a:ext uri="{FF2B5EF4-FFF2-40B4-BE49-F238E27FC236}">
                <a16:creationId xmlns:a16="http://schemas.microsoft.com/office/drawing/2014/main" id="{33FADCC8-DF4A-4E09-A238-BBD985BB1D80}"/>
              </a:ext>
            </a:extLst>
          </p:cNvPr>
          <p:cNvSpPr>
            <a:spLocks noGrp="1"/>
          </p:cNvSpPr>
          <p:nvPr>
            <p:ph idx="1"/>
          </p:nvPr>
        </p:nvSpPr>
        <p:spPr>
          <a:xfrm>
            <a:off x="449528" y="4829175"/>
            <a:ext cx="4228836" cy="872338"/>
          </a:xfrm>
        </p:spPr>
        <p:txBody>
          <a:bodyPr/>
          <a:lstStyle/>
          <a:p>
            <a:pPr marL="0" indent="0">
              <a:buNone/>
            </a:pPr>
            <a:r>
              <a:rPr lang="en-US" dirty="0"/>
              <a:t>Liquid fuel flows through primary loop</a:t>
            </a:r>
          </a:p>
        </p:txBody>
      </p:sp>
      <p:pic>
        <p:nvPicPr>
          <p:cNvPr id="2050" name="Picture 2">
            <a:extLst>
              <a:ext uri="{FF2B5EF4-FFF2-40B4-BE49-F238E27FC236}">
                <a16:creationId xmlns:a16="http://schemas.microsoft.com/office/drawing/2014/main" id="{3AB3377A-B4CF-4EAB-B697-C8BAD84D2B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5435" y="809723"/>
            <a:ext cx="8244978" cy="60482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21812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9DF11-7ECE-49E2-A2BF-35BEB00631C2}"/>
              </a:ext>
            </a:extLst>
          </p:cNvPr>
          <p:cNvSpPr>
            <a:spLocks noGrp="1"/>
          </p:cNvSpPr>
          <p:nvPr>
            <p:ph type="title"/>
          </p:nvPr>
        </p:nvSpPr>
        <p:spPr/>
        <p:txBody>
          <a:bodyPr/>
          <a:lstStyle/>
          <a:p>
            <a:r>
              <a:rPr lang="en-US" dirty="0"/>
              <a:t>Advanced nuclear plants – Sodium-cooled Fast Reactor</a:t>
            </a:r>
          </a:p>
        </p:txBody>
      </p:sp>
      <p:pic>
        <p:nvPicPr>
          <p:cNvPr id="3076" name="Picture 4">
            <a:extLst>
              <a:ext uri="{FF2B5EF4-FFF2-40B4-BE49-F238E27FC236}">
                <a16:creationId xmlns:a16="http://schemas.microsoft.com/office/drawing/2014/main" id="{C4993A67-93B1-4FAB-A7F0-0B1DE71D2E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4191" y="704850"/>
            <a:ext cx="8588772" cy="6153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12925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6BDF2-8A17-422B-ABB6-60BCF79A1D81}"/>
              </a:ext>
            </a:extLst>
          </p:cNvPr>
          <p:cNvSpPr>
            <a:spLocks noGrp="1"/>
          </p:cNvSpPr>
          <p:nvPr>
            <p:ph type="title"/>
          </p:nvPr>
        </p:nvSpPr>
        <p:spPr/>
        <p:txBody>
          <a:bodyPr/>
          <a:lstStyle/>
          <a:p>
            <a:r>
              <a:rPr lang="en-US" dirty="0"/>
              <a:t>Impacts of irradiation</a:t>
            </a:r>
          </a:p>
        </p:txBody>
      </p:sp>
      <p:pic>
        <p:nvPicPr>
          <p:cNvPr id="22" name="Picture 21">
            <a:extLst>
              <a:ext uri="{FF2B5EF4-FFF2-40B4-BE49-F238E27FC236}">
                <a16:creationId xmlns:a16="http://schemas.microsoft.com/office/drawing/2014/main" id="{03A5E2DF-896A-4A45-949B-6120BB1B13B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bwMode="auto">
          <a:xfrm>
            <a:off x="3702931" y="813817"/>
            <a:ext cx="8418632" cy="5943563"/>
          </a:xfrm>
          <a:prstGeom prst="rect">
            <a:avLst/>
          </a:prstGeom>
          <a:noFill/>
          <a:ln>
            <a:noFill/>
          </a:ln>
          <a:extLst>
            <a:ext uri="{53640926-AAD7-44D8-BBD7-CCE9431645EC}">
              <a14:shadowObscured xmlns:a14="http://schemas.microsoft.com/office/drawing/2010/main"/>
            </a:ext>
          </a:extLst>
        </p:spPr>
      </p:pic>
      <p:sp>
        <p:nvSpPr>
          <p:cNvPr id="3" name="Content Placeholder 2">
            <a:extLst>
              <a:ext uri="{FF2B5EF4-FFF2-40B4-BE49-F238E27FC236}">
                <a16:creationId xmlns:a16="http://schemas.microsoft.com/office/drawing/2014/main" id="{AF48E323-5C0F-42B4-9554-B20F07ECF7C2}"/>
              </a:ext>
            </a:extLst>
          </p:cNvPr>
          <p:cNvSpPr>
            <a:spLocks noGrp="1"/>
          </p:cNvSpPr>
          <p:nvPr>
            <p:ph idx="1"/>
          </p:nvPr>
        </p:nvSpPr>
        <p:spPr>
          <a:xfrm>
            <a:off x="449528" y="1653735"/>
            <a:ext cx="5312781" cy="4047778"/>
          </a:xfrm>
        </p:spPr>
        <p:txBody>
          <a:bodyPr/>
          <a:lstStyle/>
          <a:p>
            <a:pPr marL="0" indent="0">
              <a:buNone/>
            </a:pPr>
            <a:r>
              <a:rPr lang="en-US" dirty="0"/>
              <a:t>As fuel is irradiated, it produces many other isotopes as well as decreasing fissile mass</a:t>
            </a:r>
          </a:p>
        </p:txBody>
      </p:sp>
      <p:pic>
        <p:nvPicPr>
          <p:cNvPr id="23" name="Picture 22">
            <a:extLst>
              <a:ext uri="{FF2B5EF4-FFF2-40B4-BE49-F238E27FC236}">
                <a16:creationId xmlns:a16="http://schemas.microsoft.com/office/drawing/2014/main" id="{C082A78A-A93F-49AA-BC55-D428BC001532}"/>
              </a:ext>
            </a:extLst>
          </p:cNvPr>
          <p:cNvPicPr>
            <a:picLocks noChangeAspect="1"/>
          </p:cNvPicPr>
          <p:nvPr/>
        </p:nvPicPr>
        <p:blipFill>
          <a:blip r:embed="rId3" cstate="print">
            <a:extLst>
              <a:ext uri="{28A0092B-C50C-407E-A947-70E740481C1C}">
                <a14:useLocalDpi xmlns:a14="http://schemas.microsoft.com/office/drawing/2010/main"/>
              </a:ext>
            </a:extLst>
          </a:blip>
          <a:srcRect r="33997" b="29411"/>
          <a:stretch>
            <a:fillRect/>
          </a:stretch>
        </p:blipFill>
        <p:spPr bwMode="auto">
          <a:xfrm>
            <a:off x="6751937" y="3074670"/>
            <a:ext cx="5278186" cy="3682709"/>
          </a:xfrm>
          <a:prstGeom prst="rect">
            <a:avLst/>
          </a:prstGeom>
          <a:noFill/>
          <a:ln>
            <a:solidFill>
              <a:schemeClr val="tx2"/>
            </a:solidFill>
          </a:ln>
        </p:spPr>
      </p:pic>
    </p:spTree>
    <p:extLst>
      <p:ext uri="{BB962C8B-B14F-4D97-AF65-F5344CB8AC3E}">
        <p14:creationId xmlns:p14="http://schemas.microsoft.com/office/powerpoint/2010/main" val="6564928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 reactor designer must balance as fuel is irradiated</a:t>
            </a:r>
          </a:p>
        </p:txBody>
      </p:sp>
      <p:grpSp>
        <p:nvGrpSpPr>
          <p:cNvPr id="26" name="Group 25"/>
          <p:cNvGrpSpPr/>
          <p:nvPr/>
        </p:nvGrpSpPr>
        <p:grpSpPr>
          <a:xfrm>
            <a:off x="2650338" y="5138933"/>
            <a:ext cx="6891324" cy="898051"/>
            <a:chOff x="931876" y="4154236"/>
            <a:chExt cx="6891324" cy="673538"/>
          </a:xfrm>
        </p:grpSpPr>
        <p:sp>
          <p:nvSpPr>
            <p:cNvPr id="24" name="Isosceles Triangle 23"/>
            <p:cNvSpPr/>
            <p:nvPr/>
          </p:nvSpPr>
          <p:spPr>
            <a:xfrm>
              <a:off x="4067048" y="4293936"/>
              <a:ext cx="619252" cy="533838"/>
            </a:xfrm>
            <a:prstGeom prst="triangle">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dirty="0"/>
            </a:p>
          </p:txBody>
        </p:sp>
        <p:sp>
          <p:nvSpPr>
            <p:cNvPr id="25" name="Rectangle 24"/>
            <p:cNvSpPr/>
            <p:nvPr/>
          </p:nvSpPr>
          <p:spPr>
            <a:xfrm>
              <a:off x="931876" y="4154236"/>
              <a:ext cx="6891324" cy="190500"/>
            </a:xfrm>
            <a:prstGeom prst="rect">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dirty="0"/>
            </a:p>
          </p:txBody>
        </p:sp>
      </p:grpSp>
      <p:sp>
        <p:nvSpPr>
          <p:cNvPr id="27" name="Rounded Rectangle 26"/>
          <p:cNvSpPr/>
          <p:nvPr/>
        </p:nvSpPr>
        <p:spPr>
          <a:xfrm>
            <a:off x="2650338" y="4122931"/>
            <a:ext cx="1561300" cy="10160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lIns="0" rIns="0" rtlCol="0" anchor="ctr"/>
          <a:lstStyle/>
          <a:p>
            <a:pPr algn="ctr"/>
            <a:r>
              <a:rPr lang="en-US" dirty="0">
                <a:solidFill>
                  <a:srgbClr val="000000"/>
                </a:solidFill>
              </a:rPr>
              <a:t>Radioactive Decay</a:t>
            </a:r>
          </a:p>
        </p:txBody>
      </p:sp>
      <p:sp>
        <p:nvSpPr>
          <p:cNvPr id="28" name="Rounded Rectangle 27"/>
          <p:cNvSpPr/>
          <p:nvPr/>
        </p:nvSpPr>
        <p:spPr>
          <a:xfrm>
            <a:off x="2650338" y="2988398"/>
            <a:ext cx="1561300" cy="101600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rgbClr val="000000"/>
                </a:solidFill>
              </a:rPr>
              <a:t>Fission</a:t>
            </a:r>
          </a:p>
        </p:txBody>
      </p:sp>
      <p:sp>
        <p:nvSpPr>
          <p:cNvPr id="29" name="Rounded Rectangle 28"/>
          <p:cNvSpPr/>
          <p:nvPr/>
        </p:nvSpPr>
        <p:spPr>
          <a:xfrm>
            <a:off x="8051802" y="1853865"/>
            <a:ext cx="1489861" cy="101600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solidFill>
                  <a:srgbClr val="000000"/>
                </a:solidFill>
              </a:rPr>
              <a:t>Absorption in Fuel</a:t>
            </a:r>
          </a:p>
        </p:txBody>
      </p:sp>
      <p:sp>
        <p:nvSpPr>
          <p:cNvPr id="30" name="Rounded Rectangle 29"/>
          <p:cNvSpPr/>
          <p:nvPr/>
        </p:nvSpPr>
        <p:spPr>
          <a:xfrm>
            <a:off x="8051802" y="2979931"/>
            <a:ext cx="1489861" cy="10160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solidFill>
                  <a:srgbClr val="000000"/>
                </a:solidFill>
              </a:rPr>
              <a:t>Absorption in Structure</a:t>
            </a:r>
          </a:p>
        </p:txBody>
      </p:sp>
      <p:sp>
        <p:nvSpPr>
          <p:cNvPr id="31" name="Rounded Rectangle 30"/>
          <p:cNvSpPr/>
          <p:nvPr/>
        </p:nvSpPr>
        <p:spPr>
          <a:xfrm>
            <a:off x="8051802" y="4105998"/>
            <a:ext cx="1489861" cy="1016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0000"/>
                </a:solidFill>
              </a:rPr>
              <a:t>Leakage</a:t>
            </a:r>
          </a:p>
        </p:txBody>
      </p:sp>
      <p:sp>
        <p:nvSpPr>
          <p:cNvPr id="32" name="Rectangle 31"/>
          <p:cNvSpPr/>
          <p:nvPr/>
        </p:nvSpPr>
        <p:spPr>
          <a:xfrm>
            <a:off x="2591562" y="5409177"/>
            <a:ext cx="2173567" cy="369332"/>
          </a:xfrm>
          <a:prstGeom prst="rect">
            <a:avLst/>
          </a:prstGeom>
        </p:spPr>
        <p:txBody>
          <a:bodyPr wrap="none">
            <a:spAutoFit/>
          </a:bodyPr>
          <a:lstStyle/>
          <a:p>
            <a:pPr algn="ctr"/>
            <a:r>
              <a:rPr lang="en-US" dirty="0">
                <a:solidFill>
                  <a:srgbClr val="000000"/>
                </a:solidFill>
              </a:rPr>
              <a:t>Neutron Production</a:t>
            </a:r>
          </a:p>
        </p:txBody>
      </p:sp>
      <p:sp>
        <p:nvSpPr>
          <p:cNvPr id="33" name="Rectangle 32"/>
          <p:cNvSpPr/>
          <p:nvPr/>
        </p:nvSpPr>
        <p:spPr>
          <a:xfrm>
            <a:off x="8051801" y="5403179"/>
            <a:ext cx="1557600" cy="369332"/>
          </a:xfrm>
          <a:prstGeom prst="rect">
            <a:avLst/>
          </a:prstGeom>
        </p:spPr>
        <p:txBody>
          <a:bodyPr wrap="none">
            <a:spAutoFit/>
          </a:bodyPr>
          <a:lstStyle/>
          <a:p>
            <a:pPr algn="ctr"/>
            <a:r>
              <a:rPr lang="en-US" dirty="0">
                <a:solidFill>
                  <a:srgbClr val="000000"/>
                </a:solidFill>
              </a:rPr>
              <a:t>Neutron Loss</a:t>
            </a:r>
          </a:p>
        </p:txBody>
      </p:sp>
      <p:sp>
        <p:nvSpPr>
          <p:cNvPr id="13" name="Content Placeholder 2">
            <a:extLst>
              <a:ext uri="{FF2B5EF4-FFF2-40B4-BE49-F238E27FC236}">
                <a16:creationId xmlns:a16="http://schemas.microsoft.com/office/drawing/2014/main" id="{B183C7DF-C737-4CED-93AF-049C0F43423D}"/>
              </a:ext>
            </a:extLst>
          </p:cNvPr>
          <p:cNvSpPr>
            <a:spLocks noGrp="1"/>
          </p:cNvSpPr>
          <p:nvPr>
            <p:ph idx="1"/>
          </p:nvPr>
        </p:nvSpPr>
        <p:spPr>
          <a:xfrm>
            <a:off x="431244" y="2869866"/>
            <a:ext cx="2603871" cy="3152623"/>
          </a:xfrm>
        </p:spPr>
        <p:txBody>
          <a:bodyPr/>
          <a:lstStyle/>
          <a:p>
            <a:pPr marL="0" indent="0">
              <a:buNone/>
            </a:pPr>
            <a:r>
              <a:rPr lang="en-US" dirty="0"/>
              <a:t>Fissile mass decreases</a:t>
            </a:r>
          </a:p>
        </p:txBody>
      </p:sp>
      <p:sp>
        <p:nvSpPr>
          <p:cNvPr id="14" name="Content Placeholder 2">
            <a:extLst>
              <a:ext uri="{FF2B5EF4-FFF2-40B4-BE49-F238E27FC236}">
                <a16:creationId xmlns:a16="http://schemas.microsoft.com/office/drawing/2014/main" id="{20421FB3-1A6E-4AE3-A7BB-FD3B713B0CC0}"/>
              </a:ext>
            </a:extLst>
          </p:cNvPr>
          <p:cNvSpPr txBox="1">
            <a:spLocks/>
          </p:cNvSpPr>
          <p:nvPr/>
        </p:nvSpPr>
        <p:spPr bwMode="auto">
          <a:xfrm>
            <a:off x="2449284" y="6219279"/>
            <a:ext cx="8522979" cy="31526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88838" indent="-288838" algn="l" rtl="0" eaLnBrk="1" fontAlgn="base" hangingPunct="1">
              <a:lnSpc>
                <a:spcPct val="90000"/>
              </a:lnSpc>
              <a:spcBef>
                <a:spcPts val="1799"/>
              </a:spcBef>
              <a:spcAft>
                <a:spcPct val="0"/>
              </a:spcAft>
              <a:buClr>
                <a:schemeClr val="tx1"/>
              </a:buClr>
              <a:buSzPct val="90000"/>
              <a:buFont typeface="Century Gothic" panose="020B0502020202020204" pitchFamily="34" charset="0"/>
              <a:buChar char="•"/>
              <a:defRPr lang="en-US" sz="2799" kern="1200" dirty="0">
                <a:solidFill>
                  <a:schemeClr val="tx1"/>
                </a:solidFill>
                <a:latin typeface="Century Gothic" panose="020B0502020202020204" pitchFamily="34" charset="0"/>
                <a:ea typeface="+mn-ea"/>
                <a:cs typeface="+mn-cs"/>
              </a:defRPr>
            </a:lvl1pPr>
            <a:lvl2pPr marL="687182" indent="-288838"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399" kern="1200">
                <a:solidFill>
                  <a:schemeClr val="tx1"/>
                </a:solidFill>
                <a:latin typeface="+mn-lt"/>
                <a:ea typeface="+mn-ea"/>
                <a:cs typeface="Arial" panose="020B0604020202020204" pitchFamily="34" charset="0"/>
              </a:defRPr>
            </a:lvl2pPr>
            <a:lvl3pPr marL="1031565" indent="-288838"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1999" kern="1200">
                <a:solidFill>
                  <a:schemeClr val="tx1"/>
                </a:solidFill>
                <a:latin typeface="+mn-lt"/>
                <a:ea typeface="+mn-ea"/>
                <a:cs typeface="Arial" panose="020B0604020202020204" pitchFamily="34" charset="0"/>
              </a:defRPr>
            </a:lvl3pPr>
            <a:lvl4pPr marL="1144245" indent="-172986" algn="l" rtl="0" eaLnBrk="1" fontAlgn="base" hangingPunct="1">
              <a:lnSpc>
                <a:spcPct val="90000"/>
              </a:lnSpc>
              <a:spcBef>
                <a:spcPts val="800"/>
              </a:spcBef>
              <a:spcAft>
                <a:spcPct val="0"/>
              </a:spcAft>
              <a:buClr>
                <a:schemeClr val="tx1"/>
              </a:buClr>
              <a:buFont typeface="Arial" charset="0"/>
              <a:buChar char="–"/>
              <a:defRPr sz="1799" kern="1200">
                <a:solidFill>
                  <a:schemeClr val="tx1"/>
                </a:solidFill>
                <a:latin typeface="+mn-lt"/>
                <a:ea typeface="+mn-ea"/>
                <a:cs typeface="Arial" panose="020B0604020202020204" pitchFamily="34" charset="0"/>
              </a:defRPr>
            </a:lvl4pPr>
            <a:lvl5pPr marL="1482280" indent="-222183" algn="l" rtl="0" eaLnBrk="1" fontAlgn="base" hangingPunct="1">
              <a:lnSpc>
                <a:spcPct val="90000"/>
              </a:lnSpc>
              <a:spcBef>
                <a:spcPts val="600"/>
              </a:spcBef>
              <a:spcAft>
                <a:spcPct val="0"/>
              </a:spcAft>
              <a:buClr>
                <a:schemeClr val="tx1"/>
              </a:buClr>
              <a:buFont typeface="Arial" panose="020B0604020202020204" pitchFamily="34" charset="0"/>
              <a:buChar char="•"/>
              <a:defRPr sz="1799" kern="1200">
                <a:solidFill>
                  <a:schemeClr val="tx1"/>
                </a:solidFill>
                <a:latin typeface="+mn-lt"/>
                <a:ea typeface="+mn-ea"/>
                <a:cs typeface="Arial" panose="020B0604020202020204" pitchFamily="34" charset="0"/>
              </a:defRPr>
            </a:lvl5pPr>
            <a:lvl6pPr marL="2513846" indent="-228531"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6pPr>
            <a:lvl7pPr marL="2970908" indent="-228531"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7pPr>
            <a:lvl8pPr marL="3427971" indent="-228531"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8pPr>
            <a:lvl9pPr marL="3885034" indent="-228531"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9pPr>
          </a:lstStyle>
          <a:p>
            <a:pPr marL="0" indent="0">
              <a:buNone/>
            </a:pPr>
            <a:r>
              <a:rPr lang="en-US" dirty="0"/>
              <a:t>Must find a way to maintain balance over time</a:t>
            </a:r>
          </a:p>
        </p:txBody>
      </p:sp>
      <p:sp>
        <p:nvSpPr>
          <p:cNvPr id="15" name="Content Placeholder 2">
            <a:extLst>
              <a:ext uri="{FF2B5EF4-FFF2-40B4-BE49-F238E27FC236}">
                <a16:creationId xmlns:a16="http://schemas.microsoft.com/office/drawing/2014/main" id="{BAB93979-731A-40F4-B734-8CFA824DA3DB}"/>
              </a:ext>
            </a:extLst>
          </p:cNvPr>
          <p:cNvSpPr txBox="1">
            <a:spLocks/>
          </p:cNvSpPr>
          <p:nvPr/>
        </p:nvSpPr>
        <p:spPr bwMode="auto">
          <a:xfrm>
            <a:off x="9670328" y="1158225"/>
            <a:ext cx="2603871" cy="31526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88838" indent="-288838" algn="l" rtl="0" eaLnBrk="1" fontAlgn="base" hangingPunct="1">
              <a:lnSpc>
                <a:spcPct val="90000"/>
              </a:lnSpc>
              <a:spcBef>
                <a:spcPts val="1799"/>
              </a:spcBef>
              <a:spcAft>
                <a:spcPct val="0"/>
              </a:spcAft>
              <a:buClr>
                <a:schemeClr val="tx1"/>
              </a:buClr>
              <a:buSzPct val="90000"/>
              <a:buFont typeface="Century Gothic" panose="020B0502020202020204" pitchFamily="34" charset="0"/>
              <a:buChar char="•"/>
              <a:defRPr lang="en-US" sz="2799" kern="1200" dirty="0">
                <a:solidFill>
                  <a:schemeClr val="tx1"/>
                </a:solidFill>
                <a:latin typeface="Century Gothic" panose="020B0502020202020204" pitchFamily="34" charset="0"/>
                <a:ea typeface="+mn-ea"/>
                <a:cs typeface="+mn-cs"/>
              </a:defRPr>
            </a:lvl1pPr>
            <a:lvl2pPr marL="687182" indent="-288838"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399" kern="1200">
                <a:solidFill>
                  <a:schemeClr val="tx1"/>
                </a:solidFill>
                <a:latin typeface="+mn-lt"/>
                <a:ea typeface="+mn-ea"/>
                <a:cs typeface="Arial" panose="020B0604020202020204" pitchFamily="34" charset="0"/>
              </a:defRPr>
            </a:lvl2pPr>
            <a:lvl3pPr marL="1031565" indent="-288838"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1999" kern="1200">
                <a:solidFill>
                  <a:schemeClr val="tx1"/>
                </a:solidFill>
                <a:latin typeface="+mn-lt"/>
                <a:ea typeface="+mn-ea"/>
                <a:cs typeface="Arial" panose="020B0604020202020204" pitchFamily="34" charset="0"/>
              </a:defRPr>
            </a:lvl3pPr>
            <a:lvl4pPr marL="1144245" indent="-172986" algn="l" rtl="0" eaLnBrk="1" fontAlgn="base" hangingPunct="1">
              <a:lnSpc>
                <a:spcPct val="90000"/>
              </a:lnSpc>
              <a:spcBef>
                <a:spcPts val="800"/>
              </a:spcBef>
              <a:spcAft>
                <a:spcPct val="0"/>
              </a:spcAft>
              <a:buClr>
                <a:schemeClr val="tx1"/>
              </a:buClr>
              <a:buFont typeface="Arial" charset="0"/>
              <a:buChar char="–"/>
              <a:defRPr sz="1799" kern="1200">
                <a:solidFill>
                  <a:schemeClr val="tx1"/>
                </a:solidFill>
                <a:latin typeface="+mn-lt"/>
                <a:ea typeface="+mn-ea"/>
                <a:cs typeface="Arial" panose="020B0604020202020204" pitchFamily="34" charset="0"/>
              </a:defRPr>
            </a:lvl4pPr>
            <a:lvl5pPr marL="1482280" indent="-222183" algn="l" rtl="0" eaLnBrk="1" fontAlgn="base" hangingPunct="1">
              <a:lnSpc>
                <a:spcPct val="90000"/>
              </a:lnSpc>
              <a:spcBef>
                <a:spcPts val="600"/>
              </a:spcBef>
              <a:spcAft>
                <a:spcPct val="0"/>
              </a:spcAft>
              <a:buClr>
                <a:schemeClr val="tx1"/>
              </a:buClr>
              <a:buFont typeface="Arial" panose="020B0604020202020204" pitchFamily="34" charset="0"/>
              <a:buChar char="•"/>
              <a:defRPr sz="1799" kern="1200">
                <a:solidFill>
                  <a:schemeClr val="tx1"/>
                </a:solidFill>
                <a:latin typeface="+mn-lt"/>
                <a:ea typeface="+mn-ea"/>
                <a:cs typeface="Arial" panose="020B0604020202020204" pitchFamily="34" charset="0"/>
              </a:defRPr>
            </a:lvl5pPr>
            <a:lvl6pPr marL="2513846" indent="-228531"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6pPr>
            <a:lvl7pPr marL="2970908" indent="-228531"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7pPr>
            <a:lvl8pPr marL="3427971" indent="-228531"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8pPr>
            <a:lvl9pPr marL="3885034" indent="-228531"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9pPr>
          </a:lstStyle>
          <a:p>
            <a:pPr marL="0" indent="0">
              <a:buNone/>
            </a:pPr>
            <a:r>
              <a:rPr lang="en-US" dirty="0"/>
              <a:t>Absorption in other isotopes increases</a:t>
            </a:r>
          </a:p>
        </p:txBody>
      </p:sp>
    </p:spTree>
    <p:extLst>
      <p:ext uri="{BB962C8B-B14F-4D97-AF65-F5344CB8AC3E}">
        <p14:creationId xmlns:p14="http://schemas.microsoft.com/office/powerpoint/2010/main" val="19059106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F53A7-18E8-41BA-8DEE-DDC42D6ACB38}"/>
              </a:ext>
            </a:extLst>
          </p:cNvPr>
          <p:cNvSpPr>
            <a:spLocks noGrp="1"/>
          </p:cNvSpPr>
          <p:nvPr>
            <p:ph type="title"/>
          </p:nvPr>
        </p:nvSpPr>
        <p:spPr/>
        <p:txBody>
          <a:bodyPr/>
          <a:lstStyle/>
          <a:p>
            <a:r>
              <a:rPr lang="en-US" dirty="0"/>
              <a:t>A nuclear plant is different because of the fuel</a:t>
            </a:r>
          </a:p>
        </p:txBody>
      </p:sp>
      <p:pic>
        <p:nvPicPr>
          <p:cNvPr id="4" name="Picture 3">
            <a:extLst>
              <a:ext uri="{FF2B5EF4-FFF2-40B4-BE49-F238E27FC236}">
                <a16:creationId xmlns:a16="http://schemas.microsoft.com/office/drawing/2014/main" id="{C7D492AE-0012-4383-86C0-905353745139}"/>
              </a:ext>
            </a:extLst>
          </p:cNvPr>
          <p:cNvPicPr>
            <a:picLocks noChangeAspect="1"/>
          </p:cNvPicPr>
          <p:nvPr/>
        </p:nvPicPr>
        <p:blipFill>
          <a:blip r:embed="rId2"/>
          <a:stretch>
            <a:fillRect/>
          </a:stretch>
        </p:blipFill>
        <p:spPr>
          <a:xfrm>
            <a:off x="4817816" y="1967800"/>
            <a:ext cx="3530999" cy="2351042"/>
          </a:xfrm>
          <a:prstGeom prst="ellipse">
            <a:avLst/>
          </a:prstGeom>
          <a:ln w="63500" cap="rnd">
            <a:solidFill>
              <a:srgbClr val="333333"/>
            </a:solidFill>
          </a:ln>
          <a:effectLst>
            <a:outerShdw blurRad="76200" dir="13500000" sy="23000" kx="1200000" algn="br" rotWithShape="0">
              <a:prstClr val="black">
                <a:alpha val="20000"/>
              </a:prstClr>
            </a:outerShdw>
          </a:effectLst>
          <a:scene3d>
            <a:camera prst="perspectiveHeroicExtremeRightFacing"/>
            <a:lightRig rig="contrasting" dir="t">
              <a:rot lat="0" lon="0" rev="3000000"/>
            </a:lightRig>
          </a:scene3d>
          <a:sp3d contourW="7620">
            <a:bevelT w="95250" h="114300"/>
            <a:contourClr>
              <a:srgbClr val="333333"/>
            </a:contourClr>
          </a:sp3d>
        </p:spPr>
      </p:pic>
      <p:sp>
        <p:nvSpPr>
          <p:cNvPr id="5" name="TextBox 3">
            <a:extLst>
              <a:ext uri="{FF2B5EF4-FFF2-40B4-BE49-F238E27FC236}">
                <a16:creationId xmlns:a16="http://schemas.microsoft.com/office/drawing/2014/main" id="{7E673062-1C79-416B-B221-6831E0DD701A}"/>
              </a:ext>
            </a:extLst>
          </p:cNvPr>
          <p:cNvSpPr txBox="1"/>
          <p:nvPr/>
        </p:nvSpPr>
        <p:spPr>
          <a:xfrm>
            <a:off x="501548" y="1108900"/>
            <a:ext cx="4881666" cy="193899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a:t>Nuclear power plants use the energy stored in the nucleus of large atoms rather than the energy stored in weaker chemical bonds. </a:t>
            </a:r>
          </a:p>
        </p:txBody>
      </p:sp>
      <p:sp>
        <p:nvSpPr>
          <p:cNvPr id="6" name="Title 1">
            <a:extLst>
              <a:ext uri="{FF2B5EF4-FFF2-40B4-BE49-F238E27FC236}">
                <a16:creationId xmlns:a16="http://schemas.microsoft.com/office/drawing/2014/main" id="{0840CB3D-E03E-4BD8-AAF7-F2D31C9DB5FA}"/>
              </a:ext>
            </a:extLst>
          </p:cNvPr>
          <p:cNvSpPr txBox="1">
            <a:spLocks/>
          </p:cNvSpPr>
          <p:nvPr/>
        </p:nvSpPr>
        <p:spPr>
          <a:xfrm>
            <a:off x="7953376" y="1107439"/>
            <a:ext cx="4343400" cy="566738"/>
          </a:xfrm>
          <a:prstGeom prst="rect">
            <a:avLst/>
          </a:prstGeom>
        </p:spPr>
        <p:txBody>
          <a:bodyPr>
            <a:no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800" b="1" cap="all" dirty="0">
                <a:ln w="0">
                  <a:noFill/>
                </a:ln>
              </a:rPr>
              <a:t>To Power 1000 Homes</a:t>
            </a:r>
          </a:p>
        </p:txBody>
      </p:sp>
      <p:grpSp>
        <p:nvGrpSpPr>
          <p:cNvPr id="7" name="Group 6">
            <a:extLst>
              <a:ext uri="{FF2B5EF4-FFF2-40B4-BE49-F238E27FC236}">
                <a16:creationId xmlns:a16="http://schemas.microsoft.com/office/drawing/2014/main" id="{3AAB52F7-CE52-48D0-AEEA-59EEBEFB613D}"/>
              </a:ext>
            </a:extLst>
          </p:cNvPr>
          <p:cNvGrpSpPr/>
          <p:nvPr/>
        </p:nvGrpSpPr>
        <p:grpSpPr>
          <a:xfrm>
            <a:off x="8494026" y="2068776"/>
            <a:ext cx="3200400" cy="1168876"/>
            <a:chOff x="5166262" y="1799371"/>
            <a:chExt cx="3200400" cy="1168876"/>
          </a:xfrm>
        </p:grpSpPr>
        <p:sp>
          <p:nvSpPr>
            <p:cNvPr id="15" name="TextBox 7">
              <a:extLst>
                <a:ext uri="{FF2B5EF4-FFF2-40B4-BE49-F238E27FC236}">
                  <a16:creationId xmlns:a16="http://schemas.microsoft.com/office/drawing/2014/main" id="{588ED7B3-E2E7-4C48-B3BF-BB02098D4E1B}"/>
                </a:ext>
              </a:extLst>
            </p:cNvPr>
            <p:cNvSpPr txBox="1"/>
            <p:nvPr/>
          </p:nvSpPr>
          <p:spPr>
            <a:xfrm>
              <a:off x="5778813" y="2598915"/>
              <a:ext cx="2385589"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150 Tons of Uranium</a:t>
              </a:r>
            </a:p>
          </p:txBody>
        </p:sp>
        <p:pic>
          <p:nvPicPr>
            <p:cNvPr id="16" name="Picture 15">
              <a:extLst>
                <a:ext uri="{FF2B5EF4-FFF2-40B4-BE49-F238E27FC236}">
                  <a16:creationId xmlns:a16="http://schemas.microsoft.com/office/drawing/2014/main" id="{A6B444B1-E8F7-4A1E-B12C-B5D5F07B2C64}"/>
                </a:ext>
              </a:extLst>
            </p:cNvPr>
            <p:cNvPicPr>
              <a:picLocks noChangeAspect="1"/>
            </p:cNvPicPr>
            <p:nvPr/>
          </p:nvPicPr>
          <p:blipFill>
            <a:blip r:embed="rId3"/>
            <a:stretch>
              <a:fillRect/>
            </a:stretch>
          </p:blipFill>
          <p:spPr>
            <a:xfrm>
              <a:off x="5166262" y="1799371"/>
              <a:ext cx="3200400" cy="891129"/>
            </a:xfrm>
            <a:prstGeom prst="rect">
              <a:avLst/>
            </a:prstGeom>
            <a:effectLst/>
          </p:spPr>
        </p:pic>
      </p:grpSp>
      <p:grpSp>
        <p:nvGrpSpPr>
          <p:cNvPr id="8" name="Group 7">
            <a:extLst>
              <a:ext uri="{FF2B5EF4-FFF2-40B4-BE49-F238E27FC236}">
                <a16:creationId xmlns:a16="http://schemas.microsoft.com/office/drawing/2014/main" id="{6763ACA6-2D43-4F30-8DB7-3B774ADBAA57}"/>
              </a:ext>
            </a:extLst>
          </p:cNvPr>
          <p:cNvGrpSpPr/>
          <p:nvPr/>
        </p:nvGrpSpPr>
        <p:grpSpPr>
          <a:xfrm>
            <a:off x="8494026" y="3278803"/>
            <a:ext cx="3200400" cy="1546478"/>
            <a:chOff x="5166262" y="3201015"/>
            <a:chExt cx="3200400" cy="1546478"/>
          </a:xfrm>
        </p:grpSpPr>
        <p:sp>
          <p:nvSpPr>
            <p:cNvPr id="13" name="TextBox 8">
              <a:extLst>
                <a:ext uri="{FF2B5EF4-FFF2-40B4-BE49-F238E27FC236}">
                  <a16:creationId xmlns:a16="http://schemas.microsoft.com/office/drawing/2014/main" id="{9C431D79-A925-4AE8-9CEB-CF8CD3752CF0}"/>
                </a:ext>
              </a:extLst>
            </p:cNvPr>
            <p:cNvSpPr txBox="1"/>
            <p:nvPr/>
          </p:nvSpPr>
          <p:spPr>
            <a:xfrm>
              <a:off x="5692589" y="4378161"/>
              <a:ext cx="2646878"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2,100,000 Tons of Coal</a:t>
              </a:r>
            </a:p>
          </p:txBody>
        </p:sp>
        <p:pic>
          <p:nvPicPr>
            <p:cNvPr id="14" name="Picture 13">
              <a:extLst>
                <a:ext uri="{FF2B5EF4-FFF2-40B4-BE49-F238E27FC236}">
                  <a16:creationId xmlns:a16="http://schemas.microsoft.com/office/drawing/2014/main" id="{9A697CD2-6C93-41A6-B316-457FBAE7C75F}"/>
                </a:ext>
              </a:extLst>
            </p:cNvPr>
            <p:cNvPicPr>
              <a:picLocks noChangeAspect="1"/>
            </p:cNvPicPr>
            <p:nvPr/>
          </p:nvPicPr>
          <p:blipFill>
            <a:blip r:embed="rId4"/>
            <a:stretch>
              <a:fillRect/>
            </a:stretch>
          </p:blipFill>
          <p:spPr>
            <a:xfrm>
              <a:off x="5166262" y="3201015"/>
              <a:ext cx="3200400" cy="1163782"/>
            </a:xfrm>
            <a:prstGeom prst="rect">
              <a:avLst/>
            </a:prstGeom>
            <a:effectLst/>
          </p:spPr>
        </p:pic>
      </p:grpSp>
      <p:grpSp>
        <p:nvGrpSpPr>
          <p:cNvPr id="9" name="Group 8">
            <a:extLst>
              <a:ext uri="{FF2B5EF4-FFF2-40B4-BE49-F238E27FC236}">
                <a16:creationId xmlns:a16="http://schemas.microsoft.com/office/drawing/2014/main" id="{156F46BA-CAD7-4256-8899-361C3E08CC70}"/>
              </a:ext>
            </a:extLst>
          </p:cNvPr>
          <p:cNvGrpSpPr/>
          <p:nvPr/>
        </p:nvGrpSpPr>
        <p:grpSpPr>
          <a:xfrm>
            <a:off x="8532663" y="4871525"/>
            <a:ext cx="3200400" cy="1486956"/>
            <a:chOff x="5204899" y="4889578"/>
            <a:chExt cx="3200400" cy="1486956"/>
          </a:xfrm>
        </p:grpSpPr>
        <p:sp>
          <p:nvSpPr>
            <p:cNvPr id="11" name="TextBox 9">
              <a:extLst>
                <a:ext uri="{FF2B5EF4-FFF2-40B4-BE49-F238E27FC236}">
                  <a16:creationId xmlns:a16="http://schemas.microsoft.com/office/drawing/2014/main" id="{440D60B7-AD52-4F23-8677-83A861A05434}"/>
                </a:ext>
              </a:extLst>
            </p:cNvPr>
            <p:cNvSpPr txBox="1"/>
            <p:nvPr/>
          </p:nvSpPr>
          <p:spPr>
            <a:xfrm>
              <a:off x="5604167" y="6007202"/>
              <a:ext cx="2762295"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10,000,000 Barrels of Oil</a:t>
              </a:r>
            </a:p>
          </p:txBody>
        </p:sp>
        <p:pic>
          <p:nvPicPr>
            <p:cNvPr id="12" name="Picture 11">
              <a:extLst>
                <a:ext uri="{FF2B5EF4-FFF2-40B4-BE49-F238E27FC236}">
                  <a16:creationId xmlns:a16="http://schemas.microsoft.com/office/drawing/2014/main" id="{192265F6-946B-4DB4-9BB6-15C51164C2C4}"/>
                </a:ext>
              </a:extLst>
            </p:cNvPr>
            <p:cNvPicPr>
              <a:picLocks noChangeAspect="1"/>
            </p:cNvPicPr>
            <p:nvPr/>
          </p:nvPicPr>
          <p:blipFill>
            <a:blip r:embed="rId5"/>
            <a:stretch>
              <a:fillRect/>
            </a:stretch>
          </p:blipFill>
          <p:spPr>
            <a:xfrm>
              <a:off x="5204899" y="4889578"/>
              <a:ext cx="3200400" cy="1302290"/>
            </a:xfrm>
            <a:prstGeom prst="rect">
              <a:avLst/>
            </a:prstGeom>
          </p:spPr>
        </p:pic>
      </p:grpSp>
      <p:sp>
        <p:nvSpPr>
          <p:cNvPr id="18" name="TextBox 17">
            <a:extLst>
              <a:ext uri="{FF2B5EF4-FFF2-40B4-BE49-F238E27FC236}">
                <a16:creationId xmlns:a16="http://schemas.microsoft.com/office/drawing/2014/main" id="{4AA8CFBB-666F-4BDF-9996-75976B400049}"/>
              </a:ext>
            </a:extLst>
          </p:cNvPr>
          <p:cNvSpPr txBox="1"/>
          <p:nvPr/>
        </p:nvSpPr>
        <p:spPr>
          <a:xfrm>
            <a:off x="1004890" y="4849963"/>
            <a:ext cx="6948486" cy="1200329"/>
          </a:xfrm>
          <a:prstGeom prst="rect">
            <a:avLst/>
          </a:prstGeom>
          <a:noFill/>
        </p:spPr>
        <p:txBody>
          <a:bodyPr wrap="square">
            <a:spAutoFit/>
          </a:bodyPr>
          <a:lstStyle/>
          <a:p>
            <a:r>
              <a:rPr lang="pt-BR" sz="2400" dirty="0"/>
              <a:t>Coal (C): C + O</a:t>
            </a:r>
            <a:r>
              <a:rPr lang="pt-BR" sz="2400" baseline="-25000" dirty="0"/>
              <a:t>2</a:t>
            </a:r>
            <a:r>
              <a:rPr lang="pt-BR" sz="2400" dirty="0"/>
              <a:t> -&gt; CO</a:t>
            </a:r>
            <a:r>
              <a:rPr lang="pt-BR" sz="2400" baseline="-25000" dirty="0"/>
              <a:t>2</a:t>
            </a:r>
            <a:r>
              <a:rPr lang="pt-BR" sz="2400" dirty="0"/>
              <a:t> + 4 eV </a:t>
            </a:r>
            <a:br>
              <a:rPr lang="pt-BR" sz="2400" dirty="0"/>
            </a:br>
            <a:r>
              <a:rPr lang="pt-BR" sz="2400" dirty="0"/>
              <a:t>Natural Gas: CH</a:t>
            </a:r>
            <a:r>
              <a:rPr lang="pt-BR" sz="2400" baseline="-25000" dirty="0"/>
              <a:t>4</a:t>
            </a:r>
            <a:r>
              <a:rPr lang="pt-BR" sz="2400" dirty="0"/>
              <a:t> + O</a:t>
            </a:r>
            <a:r>
              <a:rPr lang="pt-BR" sz="2400" baseline="-25000" dirty="0"/>
              <a:t>2</a:t>
            </a:r>
            <a:r>
              <a:rPr lang="pt-BR" sz="2400" dirty="0"/>
              <a:t> -&gt; CO2 + 2H2O + 8 eV </a:t>
            </a:r>
            <a:br>
              <a:rPr lang="pt-BR" sz="2400" dirty="0"/>
            </a:br>
            <a:r>
              <a:rPr lang="pt-BR" sz="2400" dirty="0"/>
              <a:t>Nuclear: </a:t>
            </a:r>
            <a:r>
              <a:rPr lang="pt-BR" sz="2400" baseline="30000" dirty="0"/>
              <a:t>235</a:t>
            </a:r>
            <a:r>
              <a:rPr lang="pt-BR" sz="2400" dirty="0"/>
              <a:t>U + n -&gt; </a:t>
            </a:r>
            <a:r>
              <a:rPr lang="pt-BR" sz="2400" baseline="30000" dirty="0"/>
              <a:t>93</a:t>
            </a:r>
            <a:r>
              <a:rPr lang="pt-BR" sz="2400" dirty="0"/>
              <a:t>Rb + </a:t>
            </a:r>
            <a:r>
              <a:rPr lang="pt-BR" sz="2400" baseline="30000" dirty="0"/>
              <a:t>141</a:t>
            </a:r>
            <a:r>
              <a:rPr lang="pt-BR" sz="2400" dirty="0"/>
              <a:t>Cs + 2n + </a:t>
            </a:r>
            <a:r>
              <a:rPr lang="pt-BR" sz="2400" b="1" dirty="0"/>
              <a:t>200 MeV </a:t>
            </a:r>
            <a:endParaRPr lang="en-US" sz="2400" b="1" dirty="0"/>
          </a:p>
        </p:txBody>
      </p:sp>
    </p:spTree>
    <p:extLst>
      <p:ext uri="{BB962C8B-B14F-4D97-AF65-F5344CB8AC3E}">
        <p14:creationId xmlns:p14="http://schemas.microsoft.com/office/powerpoint/2010/main" val="35701682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D005D-9B48-4E61-8277-FC3E8464598A}"/>
              </a:ext>
            </a:extLst>
          </p:cNvPr>
          <p:cNvSpPr>
            <a:spLocks noGrp="1"/>
          </p:cNvSpPr>
          <p:nvPr>
            <p:ph type="title"/>
          </p:nvPr>
        </p:nvSpPr>
        <p:spPr/>
        <p:txBody>
          <a:bodyPr/>
          <a:lstStyle/>
          <a:p>
            <a:r>
              <a:rPr lang="en-US" dirty="0"/>
              <a:t>How can an accelerator help?</a:t>
            </a:r>
          </a:p>
        </p:txBody>
      </p:sp>
      <p:grpSp>
        <p:nvGrpSpPr>
          <p:cNvPr id="4" name="Group 3">
            <a:extLst>
              <a:ext uri="{FF2B5EF4-FFF2-40B4-BE49-F238E27FC236}">
                <a16:creationId xmlns:a16="http://schemas.microsoft.com/office/drawing/2014/main" id="{CD2E0F66-3C79-41EA-9EDE-2A9164FD3120}"/>
              </a:ext>
            </a:extLst>
          </p:cNvPr>
          <p:cNvGrpSpPr/>
          <p:nvPr/>
        </p:nvGrpSpPr>
        <p:grpSpPr>
          <a:xfrm>
            <a:off x="2650338" y="5138933"/>
            <a:ext cx="6891324" cy="898051"/>
            <a:chOff x="931876" y="4154236"/>
            <a:chExt cx="6891324" cy="673538"/>
          </a:xfrm>
        </p:grpSpPr>
        <p:sp>
          <p:nvSpPr>
            <p:cNvPr id="5" name="Isosceles Triangle 4">
              <a:extLst>
                <a:ext uri="{FF2B5EF4-FFF2-40B4-BE49-F238E27FC236}">
                  <a16:creationId xmlns:a16="http://schemas.microsoft.com/office/drawing/2014/main" id="{90713F6E-9783-4DD7-9271-14B40645A6F4}"/>
                </a:ext>
              </a:extLst>
            </p:cNvPr>
            <p:cNvSpPr/>
            <p:nvPr/>
          </p:nvSpPr>
          <p:spPr>
            <a:xfrm>
              <a:off x="4067048" y="4293936"/>
              <a:ext cx="619252" cy="533838"/>
            </a:xfrm>
            <a:prstGeom prst="triangle">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AC6E9D7E-7F10-424A-B381-FA05C6347A7E}"/>
                </a:ext>
              </a:extLst>
            </p:cNvPr>
            <p:cNvSpPr/>
            <p:nvPr/>
          </p:nvSpPr>
          <p:spPr>
            <a:xfrm>
              <a:off x="931876" y="4154236"/>
              <a:ext cx="6891324" cy="190500"/>
            </a:xfrm>
            <a:prstGeom prst="rect">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dirty="0"/>
            </a:p>
          </p:txBody>
        </p:sp>
      </p:grpSp>
      <p:sp>
        <p:nvSpPr>
          <p:cNvPr id="7" name="Rounded Rectangle 26">
            <a:extLst>
              <a:ext uri="{FF2B5EF4-FFF2-40B4-BE49-F238E27FC236}">
                <a16:creationId xmlns:a16="http://schemas.microsoft.com/office/drawing/2014/main" id="{F0B97D2A-CF9F-4B57-8B98-BB53116CB2E5}"/>
              </a:ext>
            </a:extLst>
          </p:cNvPr>
          <p:cNvSpPr/>
          <p:nvPr/>
        </p:nvSpPr>
        <p:spPr>
          <a:xfrm>
            <a:off x="2650338" y="4122931"/>
            <a:ext cx="1561300" cy="10160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lIns="0" rIns="0" rtlCol="0" anchor="ctr"/>
          <a:lstStyle/>
          <a:p>
            <a:pPr algn="ctr"/>
            <a:r>
              <a:rPr lang="en-US" dirty="0">
                <a:solidFill>
                  <a:srgbClr val="000000"/>
                </a:solidFill>
              </a:rPr>
              <a:t>Radioactive Decay</a:t>
            </a:r>
          </a:p>
        </p:txBody>
      </p:sp>
      <p:sp>
        <p:nvSpPr>
          <p:cNvPr id="8" name="Rounded Rectangle 27">
            <a:extLst>
              <a:ext uri="{FF2B5EF4-FFF2-40B4-BE49-F238E27FC236}">
                <a16:creationId xmlns:a16="http://schemas.microsoft.com/office/drawing/2014/main" id="{3608AA37-0F10-4A45-8972-59B622EB649D}"/>
              </a:ext>
            </a:extLst>
          </p:cNvPr>
          <p:cNvSpPr/>
          <p:nvPr/>
        </p:nvSpPr>
        <p:spPr>
          <a:xfrm>
            <a:off x="2650338" y="2988398"/>
            <a:ext cx="1561300" cy="101600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rgbClr val="000000"/>
                </a:solidFill>
              </a:rPr>
              <a:t>Fission</a:t>
            </a:r>
          </a:p>
        </p:txBody>
      </p:sp>
      <p:sp>
        <p:nvSpPr>
          <p:cNvPr id="9" name="Rounded Rectangle 28">
            <a:extLst>
              <a:ext uri="{FF2B5EF4-FFF2-40B4-BE49-F238E27FC236}">
                <a16:creationId xmlns:a16="http://schemas.microsoft.com/office/drawing/2014/main" id="{972073EE-4CA1-4B56-880D-1336F9A336CE}"/>
              </a:ext>
            </a:extLst>
          </p:cNvPr>
          <p:cNvSpPr/>
          <p:nvPr/>
        </p:nvSpPr>
        <p:spPr>
          <a:xfrm>
            <a:off x="8051802" y="1853865"/>
            <a:ext cx="1489861" cy="101600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solidFill>
                  <a:srgbClr val="000000"/>
                </a:solidFill>
              </a:rPr>
              <a:t>Absorption in Fuel</a:t>
            </a:r>
          </a:p>
        </p:txBody>
      </p:sp>
      <p:sp>
        <p:nvSpPr>
          <p:cNvPr id="10" name="Rounded Rectangle 29">
            <a:extLst>
              <a:ext uri="{FF2B5EF4-FFF2-40B4-BE49-F238E27FC236}">
                <a16:creationId xmlns:a16="http://schemas.microsoft.com/office/drawing/2014/main" id="{C32F8CED-B091-4FBB-AF0A-DF6CD0715EFC}"/>
              </a:ext>
            </a:extLst>
          </p:cNvPr>
          <p:cNvSpPr/>
          <p:nvPr/>
        </p:nvSpPr>
        <p:spPr>
          <a:xfrm>
            <a:off x="8051802" y="2979931"/>
            <a:ext cx="1489861" cy="10160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solidFill>
                  <a:srgbClr val="000000"/>
                </a:solidFill>
              </a:rPr>
              <a:t>Absorption in Structure</a:t>
            </a:r>
          </a:p>
        </p:txBody>
      </p:sp>
      <p:sp>
        <p:nvSpPr>
          <p:cNvPr id="11" name="Rounded Rectangle 30">
            <a:extLst>
              <a:ext uri="{FF2B5EF4-FFF2-40B4-BE49-F238E27FC236}">
                <a16:creationId xmlns:a16="http://schemas.microsoft.com/office/drawing/2014/main" id="{A5F02B9E-8824-4B2B-8DBE-A3D70BA31494}"/>
              </a:ext>
            </a:extLst>
          </p:cNvPr>
          <p:cNvSpPr/>
          <p:nvPr/>
        </p:nvSpPr>
        <p:spPr>
          <a:xfrm>
            <a:off x="8051802" y="4105998"/>
            <a:ext cx="1489861" cy="1016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0000"/>
                </a:solidFill>
              </a:rPr>
              <a:t>Leakage</a:t>
            </a:r>
          </a:p>
        </p:txBody>
      </p:sp>
      <p:sp>
        <p:nvSpPr>
          <p:cNvPr id="12" name="Rectangle 11">
            <a:extLst>
              <a:ext uri="{FF2B5EF4-FFF2-40B4-BE49-F238E27FC236}">
                <a16:creationId xmlns:a16="http://schemas.microsoft.com/office/drawing/2014/main" id="{B103B04E-7FAE-47FC-B8DC-0F9F879F3614}"/>
              </a:ext>
            </a:extLst>
          </p:cNvPr>
          <p:cNvSpPr/>
          <p:nvPr/>
        </p:nvSpPr>
        <p:spPr>
          <a:xfrm>
            <a:off x="2591562" y="5409177"/>
            <a:ext cx="2173567" cy="369332"/>
          </a:xfrm>
          <a:prstGeom prst="rect">
            <a:avLst/>
          </a:prstGeom>
        </p:spPr>
        <p:txBody>
          <a:bodyPr wrap="none">
            <a:spAutoFit/>
          </a:bodyPr>
          <a:lstStyle/>
          <a:p>
            <a:pPr algn="ctr"/>
            <a:r>
              <a:rPr lang="en-US" dirty="0">
                <a:solidFill>
                  <a:srgbClr val="000000"/>
                </a:solidFill>
              </a:rPr>
              <a:t>Neutron Production</a:t>
            </a:r>
          </a:p>
        </p:txBody>
      </p:sp>
      <p:sp>
        <p:nvSpPr>
          <p:cNvPr id="13" name="Rectangle 12">
            <a:extLst>
              <a:ext uri="{FF2B5EF4-FFF2-40B4-BE49-F238E27FC236}">
                <a16:creationId xmlns:a16="http://schemas.microsoft.com/office/drawing/2014/main" id="{4A6BA981-B324-4989-8EB4-4B3B8C12435A}"/>
              </a:ext>
            </a:extLst>
          </p:cNvPr>
          <p:cNvSpPr/>
          <p:nvPr/>
        </p:nvSpPr>
        <p:spPr>
          <a:xfrm>
            <a:off x="8051801" y="5403179"/>
            <a:ext cx="1557600" cy="369332"/>
          </a:xfrm>
          <a:prstGeom prst="rect">
            <a:avLst/>
          </a:prstGeom>
        </p:spPr>
        <p:txBody>
          <a:bodyPr wrap="none">
            <a:spAutoFit/>
          </a:bodyPr>
          <a:lstStyle/>
          <a:p>
            <a:pPr algn="ctr"/>
            <a:r>
              <a:rPr lang="en-US" dirty="0">
                <a:solidFill>
                  <a:srgbClr val="000000"/>
                </a:solidFill>
              </a:rPr>
              <a:t>Neutron Loss</a:t>
            </a:r>
          </a:p>
        </p:txBody>
      </p:sp>
      <p:sp>
        <p:nvSpPr>
          <p:cNvPr id="14" name="Content Placeholder 2">
            <a:extLst>
              <a:ext uri="{FF2B5EF4-FFF2-40B4-BE49-F238E27FC236}">
                <a16:creationId xmlns:a16="http://schemas.microsoft.com/office/drawing/2014/main" id="{3F3FDE89-7832-4EBB-8FB7-F6A19078606B}"/>
              </a:ext>
            </a:extLst>
          </p:cNvPr>
          <p:cNvSpPr txBox="1">
            <a:spLocks/>
          </p:cNvSpPr>
          <p:nvPr/>
        </p:nvSpPr>
        <p:spPr bwMode="auto">
          <a:xfrm>
            <a:off x="370165" y="1532187"/>
            <a:ext cx="2603871" cy="31526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88838" indent="-288838" algn="l" rtl="0" eaLnBrk="1" fontAlgn="base" hangingPunct="1">
              <a:lnSpc>
                <a:spcPct val="90000"/>
              </a:lnSpc>
              <a:spcBef>
                <a:spcPts val="1799"/>
              </a:spcBef>
              <a:spcAft>
                <a:spcPct val="0"/>
              </a:spcAft>
              <a:buClr>
                <a:schemeClr val="tx1"/>
              </a:buClr>
              <a:buSzPct val="90000"/>
              <a:buFont typeface="Century Gothic" panose="020B0502020202020204" pitchFamily="34" charset="0"/>
              <a:buChar char="•"/>
              <a:defRPr lang="en-US" sz="2799" kern="1200" dirty="0">
                <a:solidFill>
                  <a:schemeClr val="tx1"/>
                </a:solidFill>
                <a:latin typeface="Century Gothic" panose="020B0502020202020204" pitchFamily="34" charset="0"/>
                <a:ea typeface="+mn-ea"/>
                <a:cs typeface="+mn-cs"/>
              </a:defRPr>
            </a:lvl1pPr>
            <a:lvl2pPr marL="687182" indent="-288838"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399" kern="1200">
                <a:solidFill>
                  <a:schemeClr val="tx1"/>
                </a:solidFill>
                <a:latin typeface="+mn-lt"/>
                <a:ea typeface="+mn-ea"/>
                <a:cs typeface="Arial" panose="020B0604020202020204" pitchFamily="34" charset="0"/>
              </a:defRPr>
            </a:lvl2pPr>
            <a:lvl3pPr marL="1031565" indent="-288838"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1999" kern="1200">
                <a:solidFill>
                  <a:schemeClr val="tx1"/>
                </a:solidFill>
                <a:latin typeface="+mn-lt"/>
                <a:ea typeface="+mn-ea"/>
                <a:cs typeface="Arial" panose="020B0604020202020204" pitchFamily="34" charset="0"/>
              </a:defRPr>
            </a:lvl3pPr>
            <a:lvl4pPr marL="1144245" indent="-172986" algn="l" rtl="0" eaLnBrk="1" fontAlgn="base" hangingPunct="1">
              <a:lnSpc>
                <a:spcPct val="90000"/>
              </a:lnSpc>
              <a:spcBef>
                <a:spcPts val="800"/>
              </a:spcBef>
              <a:spcAft>
                <a:spcPct val="0"/>
              </a:spcAft>
              <a:buClr>
                <a:schemeClr val="tx1"/>
              </a:buClr>
              <a:buFont typeface="Arial" charset="0"/>
              <a:buChar char="–"/>
              <a:defRPr sz="1799" kern="1200">
                <a:solidFill>
                  <a:schemeClr val="tx1"/>
                </a:solidFill>
                <a:latin typeface="+mn-lt"/>
                <a:ea typeface="+mn-ea"/>
                <a:cs typeface="Arial" panose="020B0604020202020204" pitchFamily="34" charset="0"/>
              </a:defRPr>
            </a:lvl4pPr>
            <a:lvl5pPr marL="1482280" indent="-222183" algn="l" rtl="0" eaLnBrk="1" fontAlgn="base" hangingPunct="1">
              <a:lnSpc>
                <a:spcPct val="90000"/>
              </a:lnSpc>
              <a:spcBef>
                <a:spcPts val="600"/>
              </a:spcBef>
              <a:spcAft>
                <a:spcPct val="0"/>
              </a:spcAft>
              <a:buClr>
                <a:schemeClr val="tx1"/>
              </a:buClr>
              <a:buFont typeface="Arial" panose="020B0604020202020204" pitchFamily="34" charset="0"/>
              <a:buChar char="•"/>
              <a:defRPr sz="1799" kern="1200">
                <a:solidFill>
                  <a:schemeClr val="tx1"/>
                </a:solidFill>
                <a:latin typeface="+mn-lt"/>
                <a:ea typeface="+mn-ea"/>
                <a:cs typeface="Arial" panose="020B0604020202020204" pitchFamily="34" charset="0"/>
              </a:defRPr>
            </a:lvl5pPr>
            <a:lvl6pPr marL="2513846" indent="-228531"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6pPr>
            <a:lvl7pPr marL="2970908" indent="-228531"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7pPr>
            <a:lvl8pPr marL="3427971" indent="-228531"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8pPr>
            <a:lvl9pPr marL="3885034" indent="-228531"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9pPr>
          </a:lstStyle>
          <a:p>
            <a:pPr marL="0" indent="0">
              <a:buNone/>
            </a:pPr>
            <a:r>
              <a:rPr lang="en-US" dirty="0"/>
              <a:t>Accelerator can provide additional source of neutrons</a:t>
            </a:r>
          </a:p>
        </p:txBody>
      </p:sp>
      <p:sp>
        <p:nvSpPr>
          <p:cNvPr id="15" name="Content Placeholder 2">
            <a:extLst>
              <a:ext uri="{FF2B5EF4-FFF2-40B4-BE49-F238E27FC236}">
                <a16:creationId xmlns:a16="http://schemas.microsoft.com/office/drawing/2014/main" id="{40E0AAA3-E478-4378-A3F8-D0014AD6B2CD}"/>
              </a:ext>
            </a:extLst>
          </p:cNvPr>
          <p:cNvSpPr txBox="1">
            <a:spLocks/>
          </p:cNvSpPr>
          <p:nvPr/>
        </p:nvSpPr>
        <p:spPr bwMode="auto">
          <a:xfrm>
            <a:off x="9609402" y="1293554"/>
            <a:ext cx="2603871" cy="31526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88838" indent="-288838" algn="l" rtl="0" eaLnBrk="1" fontAlgn="base" hangingPunct="1">
              <a:lnSpc>
                <a:spcPct val="90000"/>
              </a:lnSpc>
              <a:spcBef>
                <a:spcPts val="1799"/>
              </a:spcBef>
              <a:spcAft>
                <a:spcPct val="0"/>
              </a:spcAft>
              <a:buClr>
                <a:schemeClr val="tx1"/>
              </a:buClr>
              <a:buSzPct val="90000"/>
              <a:buFont typeface="Century Gothic" panose="020B0502020202020204" pitchFamily="34" charset="0"/>
              <a:buChar char="•"/>
              <a:defRPr lang="en-US" sz="2799" kern="1200" dirty="0">
                <a:solidFill>
                  <a:schemeClr val="tx1"/>
                </a:solidFill>
                <a:latin typeface="Century Gothic" panose="020B0502020202020204" pitchFamily="34" charset="0"/>
                <a:ea typeface="+mn-ea"/>
                <a:cs typeface="+mn-cs"/>
              </a:defRPr>
            </a:lvl1pPr>
            <a:lvl2pPr marL="687182" indent="-288838"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399" kern="1200">
                <a:solidFill>
                  <a:schemeClr val="tx1"/>
                </a:solidFill>
                <a:latin typeface="+mn-lt"/>
                <a:ea typeface="+mn-ea"/>
                <a:cs typeface="Arial" panose="020B0604020202020204" pitchFamily="34" charset="0"/>
              </a:defRPr>
            </a:lvl2pPr>
            <a:lvl3pPr marL="1031565" indent="-288838"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1999" kern="1200">
                <a:solidFill>
                  <a:schemeClr val="tx1"/>
                </a:solidFill>
                <a:latin typeface="+mn-lt"/>
                <a:ea typeface="+mn-ea"/>
                <a:cs typeface="Arial" panose="020B0604020202020204" pitchFamily="34" charset="0"/>
              </a:defRPr>
            </a:lvl3pPr>
            <a:lvl4pPr marL="1144245" indent="-172986" algn="l" rtl="0" eaLnBrk="1" fontAlgn="base" hangingPunct="1">
              <a:lnSpc>
                <a:spcPct val="90000"/>
              </a:lnSpc>
              <a:spcBef>
                <a:spcPts val="800"/>
              </a:spcBef>
              <a:spcAft>
                <a:spcPct val="0"/>
              </a:spcAft>
              <a:buClr>
                <a:schemeClr val="tx1"/>
              </a:buClr>
              <a:buFont typeface="Arial" charset="0"/>
              <a:buChar char="–"/>
              <a:defRPr sz="1799" kern="1200">
                <a:solidFill>
                  <a:schemeClr val="tx1"/>
                </a:solidFill>
                <a:latin typeface="+mn-lt"/>
                <a:ea typeface="+mn-ea"/>
                <a:cs typeface="Arial" panose="020B0604020202020204" pitchFamily="34" charset="0"/>
              </a:defRPr>
            </a:lvl4pPr>
            <a:lvl5pPr marL="1482280" indent="-222183" algn="l" rtl="0" eaLnBrk="1" fontAlgn="base" hangingPunct="1">
              <a:lnSpc>
                <a:spcPct val="90000"/>
              </a:lnSpc>
              <a:spcBef>
                <a:spcPts val="600"/>
              </a:spcBef>
              <a:spcAft>
                <a:spcPct val="0"/>
              </a:spcAft>
              <a:buClr>
                <a:schemeClr val="tx1"/>
              </a:buClr>
              <a:buFont typeface="Arial" panose="020B0604020202020204" pitchFamily="34" charset="0"/>
              <a:buChar char="•"/>
              <a:defRPr sz="1799" kern="1200">
                <a:solidFill>
                  <a:schemeClr val="tx1"/>
                </a:solidFill>
                <a:latin typeface="+mn-lt"/>
                <a:ea typeface="+mn-ea"/>
                <a:cs typeface="Arial" panose="020B0604020202020204" pitchFamily="34" charset="0"/>
              </a:defRPr>
            </a:lvl5pPr>
            <a:lvl6pPr marL="2513846" indent="-228531"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6pPr>
            <a:lvl7pPr marL="2970908" indent="-228531"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7pPr>
            <a:lvl8pPr marL="3427971" indent="-228531"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8pPr>
            <a:lvl9pPr marL="3885034" indent="-228531"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9pPr>
          </a:lstStyle>
          <a:p>
            <a:pPr marL="0" indent="0">
              <a:buNone/>
            </a:pPr>
            <a:r>
              <a:rPr lang="en-US" dirty="0"/>
              <a:t>Additional source can offset losses in the system</a:t>
            </a:r>
          </a:p>
        </p:txBody>
      </p:sp>
      <p:sp>
        <p:nvSpPr>
          <p:cNvPr id="16" name="Rounded Rectangle 27">
            <a:extLst>
              <a:ext uri="{FF2B5EF4-FFF2-40B4-BE49-F238E27FC236}">
                <a16:creationId xmlns:a16="http://schemas.microsoft.com/office/drawing/2014/main" id="{1F4C7049-A9F7-4BB7-A67E-72B878955FEA}"/>
              </a:ext>
            </a:extLst>
          </p:cNvPr>
          <p:cNvSpPr/>
          <p:nvPr/>
        </p:nvSpPr>
        <p:spPr>
          <a:xfrm>
            <a:off x="2650338" y="1853865"/>
            <a:ext cx="1561300" cy="1016000"/>
          </a:xfrm>
          <a:prstGeom prst="roundRect">
            <a:avLst/>
          </a:prstGeom>
          <a:solidFill>
            <a:schemeClr val="accent4"/>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rgbClr val="000000"/>
                </a:solidFill>
              </a:rPr>
              <a:t>External Source</a:t>
            </a:r>
          </a:p>
        </p:txBody>
      </p:sp>
    </p:spTree>
    <p:extLst>
      <p:ext uri="{BB962C8B-B14F-4D97-AF65-F5344CB8AC3E}">
        <p14:creationId xmlns:p14="http://schemas.microsoft.com/office/powerpoint/2010/main" val="1863618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CEF93-DE48-5442-870D-943F375717DA}"/>
              </a:ext>
            </a:extLst>
          </p:cNvPr>
          <p:cNvSpPr>
            <a:spLocks noGrp="1"/>
          </p:cNvSpPr>
          <p:nvPr>
            <p:ph type="ctrTitle"/>
          </p:nvPr>
        </p:nvSpPr>
        <p:spPr>
          <a:xfrm>
            <a:off x="428736" y="1388962"/>
            <a:ext cx="8678194" cy="978729"/>
          </a:xfrm>
        </p:spPr>
        <p:txBody>
          <a:bodyPr/>
          <a:lstStyle/>
          <a:p>
            <a:r>
              <a:rPr lang="en-US" dirty="0"/>
              <a:t>ADS Reactor Designs, Considerations and Motivations</a:t>
            </a:r>
          </a:p>
        </p:txBody>
      </p:sp>
      <p:sp>
        <p:nvSpPr>
          <p:cNvPr id="3" name="Subtitle 2">
            <a:extLst>
              <a:ext uri="{FF2B5EF4-FFF2-40B4-BE49-F238E27FC236}">
                <a16:creationId xmlns:a16="http://schemas.microsoft.com/office/drawing/2014/main" id="{3C273FE8-692F-1E45-8F88-6FBEEB088B32}"/>
              </a:ext>
            </a:extLst>
          </p:cNvPr>
          <p:cNvSpPr>
            <a:spLocks noGrp="1"/>
          </p:cNvSpPr>
          <p:nvPr>
            <p:ph type="subTitle" idx="1"/>
          </p:nvPr>
        </p:nvSpPr>
        <p:spPr>
          <a:xfrm>
            <a:off x="428736" y="3041374"/>
            <a:ext cx="5007968" cy="2109513"/>
          </a:xfrm>
        </p:spPr>
        <p:txBody>
          <a:bodyPr/>
          <a:lstStyle/>
          <a:p>
            <a:pPr>
              <a:lnSpc>
                <a:spcPct val="100000"/>
              </a:lnSpc>
              <a:spcBef>
                <a:spcPts val="400"/>
              </a:spcBef>
            </a:pPr>
            <a:r>
              <a:rPr lang="en-US" dirty="0"/>
              <a:t>W. David Pointer</a:t>
            </a:r>
          </a:p>
          <a:p>
            <a:pPr>
              <a:lnSpc>
                <a:spcPct val="100000"/>
              </a:lnSpc>
              <a:spcBef>
                <a:spcPts val="400"/>
              </a:spcBef>
            </a:pPr>
            <a:r>
              <a:rPr lang="en-US" dirty="0"/>
              <a:t>Advanced Reactor Engineering and Development </a:t>
            </a:r>
          </a:p>
          <a:p>
            <a:pPr>
              <a:lnSpc>
                <a:spcPct val="100000"/>
              </a:lnSpc>
              <a:spcBef>
                <a:spcPts val="400"/>
              </a:spcBef>
            </a:pPr>
            <a:r>
              <a:rPr lang="en-US" dirty="0"/>
              <a:t>Nuclear Energy and Fuel Cycle Division</a:t>
            </a:r>
          </a:p>
          <a:p>
            <a:pPr>
              <a:lnSpc>
                <a:spcPct val="100000"/>
              </a:lnSpc>
              <a:spcBef>
                <a:spcPts val="400"/>
              </a:spcBef>
            </a:pPr>
            <a:endParaRPr lang="en-US" dirty="0"/>
          </a:p>
          <a:p>
            <a:pPr>
              <a:lnSpc>
                <a:spcPct val="100000"/>
              </a:lnSpc>
              <a:spcBef>
                <a:spcPts val="400"/>
              </a:spcBef>
            </a:pPr>
            <a:r>
              <a:rPr lang="en-US" dirty="0"/>
              <a:t>September 24, 2021</a:t>
            </a:r>
          </a:p>
        </p:txBody>
      </p:sp>
      <p:sp>
        <p:nvSpPr>
          <p:cNvPr id="4" name="TextBox 3">
            <a:extLst>
              <a:ext uri="{FF2B5EF4-FFF2-40B4-BE49-F238E27FC236}">
                <a16:creationId xmlns:a16="http://schemas.microsoft.com/office/drawing/2014/main" id="{60A80C84-3C31-F84D-817F-EBA47708F340}"/>
              </a:ext>
            </a:extLst>
          </p:cNvPr>
          <p:cNvSpPr txBox="1"/>
          <p:nvPr/>
        </p:nvSpPr>
        <p:spPr>
          <a:xfrm>
            <a:off x="268357" y="6321287"/>
            <a:ext cx="2630848" cy="341632"/>
          </a:xfrm>
          <a:prstGeom prst="rect">
            <a:avLst/>
          </a:prstGeom>
          <a:noFill/>
        </p:spPr>
        <p:txBody>
          <a:bodyPr wrap="none" rtlCol="0">
            <a:spAutoFit/>
          </a:bodyPr>
          <a:lstStyle/>
          <a:p>
            <a:pPr algn="l">
              <a:lnSpc>
                <a:spcPct val="90000"/>
              </a:lnSpc>
            </a:pPr>
            <a:r>
              <a:rPr lang="en-US" dirty="0">
                <a:latin typeface="+mn-lt"/>
              </a:rPr>
              <a:t>Not for Public Release</a:t>
            </a:r>
          </a:p>
        </p:txBody>
      </p:sp>
    </p:spTree>
    <p:extLst>
      <p:ext uri="{BB962C8B-B14F-4D97-AF65-F5344CB8AC3E}">
        <p14:creationId xmlns:p14="http://schemas.microsoft.com/office/powerpoint/2010/main" val="41726436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88AE9-F11A-9643-A538-1EA7639029D1}"/>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6A76FADE-A56E-1D4C-82F2-85CF7D8F2BC6}"/>
              </a:ext>
            </a:extLst>
          </p:cNvPr>
          <p:cNvSpPr>
            <a:spLocks noGrp="1"/>
          </p:cNvSpPr>
          <p:nvPr>
            <p:ph idx="1"/>
          </p:nvPr>
        </p:nvSpPr>
        <p:spPr/>
        <p:txBody>
          <a:bodyPr/>
          <a:lstStyle/>
          <a:p>
            <a:r>
              <a:rPr lang="en-US" dirty="0"/>
              <a:t>Development timeline</a:t>
            </a:r>
          </a:p>
          <a:p>
            <a:r>
              <a:rPr lang="en-US" dirty="0"/>
              <a:t>Liquid Metal Cooled, Metallic-Fueled, Fast Spectrum ADS</a:t>
            </a:r>
          </a:p>
          <a:p>
            <a:r>
              <a:rPr lang="en-US" dirty="0"/>
              <a:t>Molten Salt Fueled ADS</a:t>
            </a:r>
          </a:p>
          <a:p>
            <a:r>
              <a:rPr lang="en-US" dirty="0"/>
              <a:t>Mythology of enhanced safety and improved reactor control</a:t>
            </a:r>
          </a:p>
          <a:p>
            <a:r>
              <a:rPr lang="en-US" dirty="0"/>
              <a:t>Why consider ADS?</a:t>
            </a:r>
          </a:p>
        </p:txBody>
      </p:sp>
    </p:spTree>
    <p:extLst>
      <p:ext uri="{BB962C8B-B14F-4D97-AF65-F5344CB8AC3E}">
        <p14:creationId xmlns:p14="http://schemas.microsoft.com/office/powerpoint/2010/main" val="34344704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43C0B-B33D-C14B-9952-CFD2D27A5A0D}"/>
              </a:ext>
            </a:extLst>
          </p:cNvPr>
          <p:cNvSpPr>
            <a:spLocks noGrp="1"/>
          </p:cNvSpPr>
          <p:nvPr>
            <p:ph type="title"/>
          </p:nvPr>
        </p:nvSpPr>
        <p:spPr/>
        <p:txBody>
          <a:bodyPr/>
          <a:lstStyle/>
          <a:p>
            <a:r>
              <a:rPr lang="en-US" dirty="0"/>
              <a:t>Development timeline</a:t>
            </a:r>
          </a:p>
        </p:txBody>
      </p:sp>
      <p:sp>
        <p:nvSpPr>
          <p:cNvPr id="3" name="Content Placeholder 2">
            <a:extLst>
              <a:ext uri="{FF2B5EF4-FFF2-40B4-BE49-F238E27FC236}">
                <a16:creationId xmlns:a16="http://schemas.microsoft.com/office/drawing/2014/main" id="{782A065C-33F8-6542-8254-AE9EBCF66F52}"/>
              </a:ext>
            </a:extLst>
          </p:cNvPr>
          <p:cNvSpPr>
            <a:spLocks noGrp="1"/>
          </p:cNvSpPr>
          <p:nvPr>
            <p:ph idx="1"/>
          </p:nvPr>
        </p:nvSpPr>
        <p:spPr/>
        <p:txBody>
          <a:bodyPr/>
          <a:lstStyle/>
          <a:p>
            <a:r>
              <a:rPr lang="en-US" dirty="0"/>
              <a:t>1940 - E.O. Lawrence (USA) and W.N. Semenov (USSR) purse accelerator driven neutron sources</a:t>
            </a:r>
          </a:p>
          <a:p>
            <a:r>
              <a:rPr lang="en-US" dirty="0"/>
              <a:t>1941 – Seaborg (USA) proposes plutonium production using accelerator driven neutron sources</a:t>
            </a:r>
          </a:p>
          <a:p>
            <a:r>
              <a:rPr lang="en-US" dirty="0"/>
              <a:t>1985 – In “The Second Nuclear Era” Alvin Weinberg describes the general concept of an energy amplifier </a:t>
            </a:r>
          </a:p>
          <a:p>
            <a:r>
              <a:rPr lang="en-US" dirty="0"/>
              <a:t>1980s – H. Takahashi proposes accelerator driven actinide transmutation</a:t>
            </a:r>
          </a:p>
          <a:p>
            <a:r>
              <a:rPr lang="en-US" dirty="0"/>
              <a:t>1993 – Nobel Laureate C. Rubbia revived the energy amplifier concept with focus on Thorium fuel cycle</a:t>
            </a:r>
          </a:p>
        </p:txBody>
      </p:sp>
    </p:spTree>
    <p:extLst>
      <p:ext uri="{BB962C8B-B14F-4D97-AF65-F5344CB8AC3E}">
        <p14:creationId xmlns:p14="http://schemas.microsoft.com/office/powerpoint/2010/main" val="16000768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EE88F-413F-B54C-97A8-27C975D9848D}"/>
              </a:ext>
            </a:extLst>
          </p:cNvPr>
          <p:cNvSpPr>
            <a:spLocks noGrp="1"/>
          </p:cNvSpPr>
          <p:nvPr>
            <p:ph type="title"/>
          </p:nvPr>
        </p:nvSpPr>
        <p:spPr>
          <a:xfrm>
            <a:off x="429767" y="274320"/>
            <a:ext cx="11430000" cy="535531"/>
          </a:xfrm>
        </p:spPr>
        <p:txBody>
          <a:bodyPr/>
          <a:lstStyle/>
          <a:p>
            <a:r>
              <a:rPr lang="en-US" dirty="0"/>
              <a:t>Early 2000s</a:t>
            </a:r>
          </a:p>
        </p:txBody>
      </p:sp>
      <p:sp>
        <p:nvSpPr>
          <p:cNvPr id="3" name="Content Placeholder 2">
            <a:extLst>
              <a:ext uri="{FF2B5EF4-FFF2-40B4-BE49-F238E27FC236}">
                <a16:creationId xmlns:a16="http://schemas.microsoft.com/office/drawing/2014/main" id="{8629B879-AC10-334E-88D6-67175B0AA892}"/>
              </a:ext>
            </a:extLst>
          </p:cNvPr>
          <p:cNvSpPr>
            <a:spLocks noGrp="1"/>
          </p:cNvSpPr>
          <p:nvPr>
            <p:ph idx="1"/>
          </p:nvPr>
        </p:nvSpPr>
        <p:spPr>
          <a:xfrm>
            <a:off x="429767" y="948056"/>
            <a:ext cx="11430000" cy="4047778"/>
          </a:xfrm>
        </p:spPr>
        <p:txBody>
          <a:bodyPr/>
          <a:lstStyle/>
          <a:p>
            <a:r>
              <a:rPr lang="en-US" dirty="0"/>
              <a:t>Focus on simplification of Reactor/Accelerator Interface</a:t>
            </a:r>
          </a:p>
          <a:p>
            <a:pPr lvl="1"/>
            <a:r>
              <a:rPr lang="en-US" dirty="0"/>
              <a:t>Windowless targets</a:t>
            </a:r>
          </a:p>
          <a:p>
            <a:pPr lvl="1"/>
            <a:r>
              <a:rPr lang="en-US" dirty="0"/>
              <a:t>Integration of SCM and target thermal management</a:t>
            </a:r>
          </a:p>
          <a:p>
            <a:r>
              <a:rPr lang="en-US" dirty="0"/>
              <a:t>International efforts</a:t>
            </a:r>
          </a:p>
          <a:p>
            <a:pPr lvl="1"/>
            <a:r>
              <a:rPr lang="en-US" dirty="0"/>
              <a:t>Lead Bismuth target &amp; SCM coolant</a:t>
            </a:r>
          </a:p>
          <a:p>
            <a:pPr lvl="2"/>
            <a:r>
              <a:rPr lang="en-US" dirty="0"/>
              <a:t>US – Nuclear Test Facility and Material Test Station</a:t>
            </a:r>
          </a:p>
          <a:p>
            <a:pPr lvl="2"/>
            <a:r>
              <a:rPr lang="en-US" dirty="0"/>
              <a:t>Europe – MegaPIE (PSI) / GUINEVERE (SCK-CEN) / MYRRHA (SCK-CEN)</a:t>
            </a:r>
          </a:p>
          <a:p>
            <a:pPr lvl="2"/>
            <a:r>
              <a:rPr lang="en-US" dirty="0"/>
              <a:t>Japan – KUCA Subcritical Assembly Experiment</a:t>
            </a:r>
          </a:p>
          <a:p>
            <a:pPr lvl="2"/>
            <a:r>
              <a:rPr lang="en-US" dirty="0"/>
              <a:t>China – VENUS-II zero power facility</a:t>
            </a:r>
          </a:p>
          <a:p>
            <a:pPr lvl="2"/>
            <a:r>
              <a:rPr lang="en-US" dirty="0"/>
              <a:t>India 	</a:t>
            </a:r>
          </a:p>
          <a:p>
            <a:pPr lvl="1"/>
            <a:r>
              <a:rPr lang="en-US" dirty="0"/>
              <a:t>Molten salt fueled SCM with solid U target</a:t>
            </a:r>
          </a:p>
          <a:p>
            <a:pPr lvl="2"/>
            <a:r>
              <a:rPr lang="en-US" dirty="0"/>
              <a:t>US – GEM*STAR (Virginia Tech – Bowman, Haghighat &amp; Vogelaar)</a:t>
            </a:r>
          </a:p>
        </p:txBody>
      </p:sp>
    </p:spTree>
    <p:extLst>
      <p:ext uri="{BB962C8B-B14F-4D97-AF65-F5344CB8AC3E}">
        <p14:creationId xmlns:p14="http://schemas.microsoft.com/office/powerpoint/2010/main" val="23837657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A30BB-C94F-AC4E-B770-478E78BAC4ED}"/>
              </a:ext>
            </a:extLst>
          </p:cNvPr>
          <p:cNvSpPr>
            <a:spLocks noGrp="1"/>
          </p:cNvSpPr>
          <p:nvPr>
            <p:ph type="title"/>
          </p:nvPr>
        </p:nvSpPr>
        <p:spPr/>
        <p:txBody>
          <a:bodyPr/>
          <a:lstStyle/>
          <a:p>
            <a:r>
              <a:rPr lang="en-US" dirty="0"/>
              <a:t>Why LBE-cooled ADS?</a:t>
            </a:r>
          </a:p>
        </p:txBody>
      </p:sp>
      <p:sp>
        <p:nvSpPr>
          <p:cNvPr id="3" name="Content Placeholder 2">
            <a:extLst>
              <a:ext uri="{FF2B5EF4-FFF2-40B4-BE49-F238E27FC236}">
                <a16:creationId xmlns:a16="http://schemas.microsoft.com/office/drawing/2014/main" id="{62F02A46-06C2-E94B-8F06-B3E53137829A}"/>
              </a:ext>
            </a:extLst>
          </p:cNvPr>
          <p:cNvSpPr>
            <a:spLocks noGrp="1"/>
          </p:cNvSpPr>
          <p:nvPr>
            <p:ph idx="1"/>
          </p:nvPr>
        </p:nvSpPr>
        <p:spPr>
          <a:xfrm>
            <a:off x="448054" y="1033670"/>
            <a:ext cx="8556797" cy="4667843"/>
          </a:xfrm>
        </p:spPr>
        <p:txBody>
          <a:bodyPr/>
          <a:lstStyle/>
          <a:p>
            <a:r>
              <a:rPr lang="en-US" sz="1600" dirty="0"/>
              <a:t>Supports operation of subcritical multiplier with a fast spectrum</a:t>
            </a:r>
          </a:p>
          <a:p>
            <a:pPr lvl="1"/>
            <a:r>
              <a:rPr lang="en-US" sz="1400" dirty="0"/>
              <a:t>Virtually transparent to neutrons</a:t>
            </a:r>
          </a:p>
          <a:p>
            <a:pPr lvl="1"/>
            <a:r>
              <a:rPr lang="en-US" sz="1400" dirty="0"/>
              <a:t>Highly desirable for transmutation of problematic minor actinides</a:t>
            </a:r>
          </a:p>
          <a:p>
            <a:pPr lvl="1"/>
            <a:r>
              <a:rPr lang="en-US" sz="1400" dirty="0"/>
              <a:t>Enables use of alternate fuel cycle strategies including MOX</a:t>
            </a:r>
          </a:p>
          <a:p>
            <a:r>
              <a:rPr lang="en-US" sz="1600" dirty="0"/>
              <a:t>Great thermal hydraulic characteristics for passive cooling of both fuel and target</a:t>
            </a:r>
          </a:p>
          <a:p>
            <a:pPr lvl="1"/>
            <a:r>
              <a:rPr lang="en-US" sz="1400" dirty="0"/>
              <a:t>Wide operating temperature range </a:t>
            </a:r>
          </a:p>
          <a:p>
            <a:pPr lvl="2"/>
            <a:r>
              <a:rPr lang="en-US" sz="1100" dirty="0"/>
              <a:t>low melting point (125 ºC) compared with components (lead 327 ºC, bismuth 271 ºC)</a:t>
            </a:r>
          </a:p>
          <a:p>
            <a:pPr lvl="2"/>
            <a:r>
              <a:rPr lang="en-US" sz="1100" dirty="0"/>
              <a:t>boils above 1670 ºC</a:t>
            </a:r>
          </a:p>
          <a:p>
            <a:pPr lvl="1"/>
            <a:r>
              <a:rPr lang="en-US" sz="1400" dirty="0"/>
              <a:t>Excellent thermal conductivity at low pressure</a:t>
            </a:r>
          </a:p>
          <a:p>
            <a:pPr lvl="1"/>
            <a:r>
              <a:rPr lang="en-US" sz="1400" dirty="0"/>
              <a:t>Huge heat capacity means that nothing happens fast</a:t>
            </a:r>
          </a:p>
          <a:p>
            <a:r>
              <a:rPr lang="en-US" sz="1600" dirty="0"/>
              <a:t>Can serve as both coolant and spallation target material</a:t>
            </a:r>
          </a:p>
          <a:p>
            <a:r>
              <a:rPr lang="en-US" sz="1600" dirty="0"/>
              <a:t>Excellent gamma radiation shielding (although activation/spallation products may erode this benefit)</a:t>
            </a:r>
          </a:p>
          <a:p>
            <a:r>
              <a:rPr lang="en-US" sz="1600" dirty="0"/>
              <a:t>Strong desire to eliminate need for a metallic beam window exposed to high radiation damage</a:t>
            </a:r>
          </a:p>
          <a:p>
            <a:pPr lvl="1"/>
            <a:r>
              <a:rPr lang="en-US" sz="1400" dirty="0"/>
              <a:t>The vapor pressure of lead and lead bismuth eutectic at the operating temperatures of about400 ºC is low, on the order of 10</a:t>
            </a:r>
            <a:r>
              <a:rPr lang="en-US" sz="1400" baseline="30000" dirty="0"/>
              <a:t>-4</a:t>
            </a:r>
            <a:r>
              <a:rPr lang="en-US" sz="1400" dirty="0"/>
              <a:t> Torr.</a:t>
            </a:r>
          </a:p>
          <a:p>
            <a:pPr lvl="1"/>
            <a:endParaRPr lang="en-US" sz="1400" dirty="0"/>
          </a:p>
          <a:p>
            <a:endParaRPr lang="en-US" sz="1600" dirty="0"/>
          </a:p>
        </p:txBody>
      </p:sp>
      <p:pic>
        <p:nvPicPr>
          <p:cNvPr id="1025" name="Picture 1" descr="page3image25100912">
            <a:extLst>
              <a:ext uri="{FF2B5EF4-FFF2-40B4-BE49-F238E27FC236}">
                <a16:creationId xmlns:a16="http://schemas.microsoft.com/office/drawing/2014/main" id="{94A1AA62-4833-8E45-A08C-A36A5F836D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4852" y="274319"/>
            <a:ext cx="3187148" cy="6300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70350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5BD15-1F2A-3544-A911-138F3EE40457}"/>
              </a:ext>
            </a:extLst>
          </p:cNvPr>
          <p:cNvSpPr>
            <a:spLocks noGrp="1"/>
          </p:cNvSpPr>
          <p:nvPr>
            <p:ph type="title"/>
          </p:nvPr>
        </p:nvSpPr>
        <p:spPr/>
        <p:txBody>
          <a:bodyPr/>
          <a:lstStyle/>
          <a:p>
            <a:r>
              <a:rPr lang="en-US" dirty="0"/>
              <a:t>GUINEVERE (EU – SCK-CEN</a:t>
            </a:r>
          </a:p>
        </p:txBody>
      </p:sp>
      <p:sp>
        <p:nvSpPr>
          <p:cNvPr id="3" name="Content Placeholder 2">
            <a:extLst>
              <a:ext uri="{FF2B5EF4-FFF2-40B4-BE49-F238E27FC236}">
                <a16:creationId xmlns:a16="http://schemas.microsoft.com/office/drawing/2014/main" id="{9375A823-CF16-EC40-AB9F-8E9CE90C944A}"/>
              </a:ext>
            </a:extLst>
          </p:cNvPr>
          <p:cNvSpPr>
            <a:spLocks noGrp="1"/>
          </p:cNvSpPr>
          <p:nvPr>
            <p:ph idx="1"/>
          </p:nvPr>
        </p:nvSpPr>
        <p:spPr>
          <a:xfrm>
            <a:off x="448055" y="914400"/>
            <a:ext cx="6449702" cy="4787113"/>
          </a:xfrm>
        </p:spPr>
        <p:txBody>
          <a:bodyPr/>
          <a:lstStyle/>
          <a:p>
            <a:r>
              <a:rPr lang="en-US" sz="2000" dirty="0"/>
              <a:t>Modified existing VENUS reactor at SCK-CEN to a lead reflected fast spectrum core </a:t>
            </a:r>
          </a:p>
          <a:p>
            <a:pPr lvl="1"/>
            <a:r>
              <a:rPr lang="en-US" sz="1800" dirty="0"/>
              <a:t>Zero-power fast-spectrum sub-critical SCM </a:t>
            </a:r>
          </a:p>
          <a:p>
            <a:pPr lvl="1"/>
            <a:r>
              <a:rPr lang="en-US" sz="1800" dirty="0"/>
              <a:t>30% enriched </a:t>
            </a:r>
            <a:r>
              <a:rPr lang="en-US" sz="1800" baseline="30000" dirty="0"/>
              <a:t>235</a:t>
            </a:r>
            <a:r>
              <a:rPr lang="en-US" sz="1800" dirty="0"/>
              <a:t>U metallic fuel in Pb matrix</a:t>
            </a:r>
          </a:p>
          <a:p>
            <a:pPr lvl="1"/>
            <a:r>
              <a:rPr lang="en-US" sz="1800" dirty="0"/>
              <a:t>Deuteron GENEPI-3C accelerator operating in pulsed and continuous mode</a:t>
            </a:r>
          </a:p>
          <a:p>
            <a:pPr lvl="1"/>
            <a:r>
              <a:rPr lang="en-US" sz="1800" dirty="0"/>
              <a:t>Ti3H target producing 14.1 MeV neutrons  </a:t>
            </a:r>
          </a:p>
          <a:p>
            <a:r>
              <a:rPr lang="en-US" sz="2000" dirty="0"/>
              <a:t>Operates in both critical and subcritical mode </a:t>
            </a:r>
          </a:p>
          <a:p>
            <a:r>
              <a:rPr lang="en-US" sz="2000" dirty="0"/>
              <a:t>Focus on qualification of instruments and tools</a:t>
            </a:r>
          </a:p>
          <a:p>
            <a:pPr lvl="1"/>
            <a:r>
              <a:rPr lang="en-US" sz="1800" dirty="0"/>
              <a:t>Demonstrate in-core measurement of reactivity </a:t>
            </a:r>
          </a:p>
          <a:p>
            <a:pPr lvl="1"/>
            <a:r>
              <a:rPr lang="en-US" sz="1800" dirty="0"/>
              <a:t>Time dependent neutron spectra measurements after beam interruptions</a:t>
            </a:r>
          </a:p>
          <a:p>
            <a:pPr lvl="1"/>
            <a:r>
              <a:rPr lang="en-US" sz="1800" dirty="0"/>
              <a:t>Validate predictions of control rod worth</a:t>
            </a:r>
          </a:p>
          <a:p>
            <a:r>
              <a:rPr lang="en-US" sz="2200" dirty="0"/>
              <a:t>Prepare for scale up to MYRRHA</a:t>
            </a:r>
          </a:p>
          <a:p>
            <a:pPr lvl="1"/>
            <a:endParaRPr lang="en-US" sz="1800" dirty="0"/>
          </a:p>
        </p:txBody>
      </p:sp>
      <p:pic>
        <p:nvPicPr>
          <p:cNvPr id="2050" name="Picture 2">
            <a:extLst>
              <a:ext uri="{FF2B5EF4-FFF2-40B4-BE49-F238E27FC236}">
                <a16:creationId xmlns:a16="http://schemas.microsoft.com/office/drawing/2014/main" id="{1F6A233B-32EE-304E-B91D-2052AF0FD5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62903" y="0"/>
            <a:ext cx="3481042" cy="300161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9AF51DF4-FE48-1B47-BA53-AEC37E8A03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3841" y="2589143"/>
            <a:ext cx="1841720" cy="183874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A11E2861-5CB5-624A-88DF-4418AF8EAF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71383" y="3718142"/>
            <a:ext cx="2479261" cy="2811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63451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5A1B5-79FD-754C-B96E-9E3DCDFD3CC1}"/>
              </a:ext>
            </a:extLst>
          </p:cNvPr>
          <p:cNvSpPr>
            <a:spLocks noGrp="1"/>
          </p:cNvSpPr>
          <p:nvPr>
            <p:ph type="title"/>
          </p:nvPr>
        </p:nvSpPr>
        <p:spPr>
          <a:xfrm>
            <a:off x="429767" y="274320"/>
            <a:ext cx="11430000" cy="978729"/>
          </a:xfrm>
        </p:spPr>
        <p:txBody>
          <a:bodyPr/>
          <a:lstStyle/>
          <a:p>
            <a:r>
              <a:rPr lang="en-US" dirty="0"/>
              <a:t>MYRRHA (</a:t>
            </a:r>
            <a:r>
              <a:rPr lang="en-US" u="sng" dirty="0"/>
              <a:t>M</a:t>
            </a:r>
            <a:r>
              <a:rPr lang="en-US" dirty="0"/>
              <a:t>ulti-purpose h</a:t>
            </a:r>
            <a:r>
              <a:rPr lang="en-US" u="sng" dirty="0"/>
              <a:t>Y</a:t>
            </a:r>
            <a:r>
              <a:rPr lang="en-US" dirty="0"/>
              <a:t>brid </a:t>
            </a:r>
            <a:r>
              <a:rPr lang="en-US" u="sng" dirty="0"/>
              <a:t>R</a:t>
            </a:r>
            <a:r>
              <a:rPr lang="en-US" dirty="0"/>
              <a:t>esearch </a:t>
            </a:r>
            <a:r>
              <a:rPr lang="en-US" u="sng" dirty="0"/>
              <a:t>R</a:t>
            </a:r>
            <a:r>
              <a:rPr lang="en-US" dirty="0"/>
              <a:t>eactor for </a:t>
            </a:r>
            <a:r>
              <a:rPr lang="en-US" u="sng" dirty="0"/>
              <a:t>H</a:t>
            </a:r>
            <a:r>
              <a:rPr lang="en-US" dirty="0"/>
              <a:t>igh-tech </a:t>
            </a:r>
            <a:r>
              <a:rPr lang="en-US" u="sng" dirty="0"/>
              <a:t>A</a:t>
            </a:r>
            <a:r>
              <a:rPr lang="en-US" dirty="0"/>
              <a:t>pplications)</a:t>
            </a:r>
          </a:p>
        </p:txBody>
      </p:sp>
      <p:sp>
        <p:nvSpPr>
          <p:cNvPr id="3" name="Content Placeholder 2">
            <a:extLst>
              <a:ext uri="{FF2B5EF4-FFF2-40B4-BE49-F238E27FC236}">
                <a16:creationId xmlns:a16="http://schemas.microsoft.com/office/drawing/2014/main" id="{9DB24CAC-CC33-1249-9D3D-907D105A1881}"/>
              </a:ext>
            </a:extLst>
          </p:cNvPr>
          <p:cNvSpPr>
            <a:spLocks noGrp="1"/>
          </p:cNvSpPr>
          <p:nvPr>
            <p:ph idx="1"/>
          </p:nvPr>
        </p:nvSpPr>
        <p:spPr>
          <a:xfrm>
            <a:off x="448056" y="1653735"/>
            <a:ext cx="4730232" cy="4047778"/>
          </a:xfrm>
        </p:spPr>
        <p:txBody>
          <a:bodyPr/>
          <a:lstStyle/>
          <a:p>
            <a:pPr marL="0" indent="0">
              <a:buNone/>
            </a:pPr>
            <a:r>
              <a:rPr lang="en-US" dirty="0"/>
              <a:t>Demonstrating</a:t>
            </a:r>
          </a:p>
          <a:p>
            <a:r>
              <a:rPr lang="en-US" dirty="0"/>
              <a:t>Advanced Linear Accelerator</a:t>
            </a:r>
          </a:p>
          <a:p>
            <a:r>
              <a:rPr lang="en-US" dirty="0"/>
              <a:t>Lead Bismuth Eutectic Cooled Fast Spectrum Reactor (and SCM)</a:t>
            </a:r>
          </a:p>
          <a:p>
            <a:r>
              <a:rPr lang="en-US" dirty="0"/>
              <a:t>Proton Target Facility</a:t>
            </a:r>
          </a:p>
          <a:p>
            <a:r>
              <a:rPr lang="en-US" dirty="0"/>
              <a:t>Fusion Target Station</a:t>
            </a:r>
          </a:p>
        </p:txBody>
      </p:sp>
      <p:pic>
        <p:nvPicPr>
          <p:cNvPr id="3074" name="Picture 2" descr="MYRRHA20">
            <a:extLst>
              <a:ext uri="{FF2B5EF4-FFF2-40B4-BE49-F238E27FC236}">
                <a16:creationId xmlns:a16="http://schemas.microsoft.com/office/drawing/2014/main" id="{3C2F6094-0F0A-F04E-A67F-14533DD329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4494" y="1653735"/>
            <a:ext cx="6668235" cy="375643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E69D664C-9FD9-F047-909B-F0846A52AA1E}"/>
              </a:ext>
            </a:extLst>
          </p:cNvPr>
          <p:cNvSpPr/>
          <p:nvPr/>
        </p:nvSpPr>
        <p:spPr>
          <a:xfrm>
            <a:off x="2603698" y="5777511"/>
            <a:ext cx="6984604" cy="4801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a:lnSpc>
                <a:spcPct val="90000"/>
              </a:lnSpc>
              <a:spcBef>
                <a:spcPts val="1800"/>
              </a:spcBef>
              <a:buClr>
                <a:schemeClr val="tx1"/>
              </a:buClr>
              <a:buSzPct val="90000"/>
            </a:pPr>
            <a:r>
              <a:rPr lang="en-US" sz="2800" dirty="0">
                <a:latin typeface="Century Gothic" panose="020B0502020202020204" pitchFamily="34" charset="0"/>
                <a:cs typeface="+mn-cs"/>
              </a:rPr>
              <a:t>Scheduled to be commissioned in 2036</a:t>
            </a:r>
          </a:p>
        </p:txBody>
      </p:sp>
    </p:spTree>
    <p:extLst>
      <p:ext uri="{BB962C8B-B14F-4D97-AF65-F5344CB8AC3E}">
        <p14:creationId xmlns:p14="http://schemas.microsoft.com/office/powerpoint/2010/main" val="10775702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D650-AB03-0440-A090-8F36DCF32D61}"/>
              </a:ext>
            </a:extLst>
          </p:cNvPr>
          <p:cNvSpPr>
            <a:spLocks noGrp="1"/>
          </p:cNvSpPr>
          <p:nvPr>
            <p:ph type="title"/>
          </p:nvPr>
        </p:nvSpPr>
        <p:spPr/>
        <p:txBody>
          <a:bodyPr/>
          <a:lstStyle/>
          <a:p>
            <a:r>
              <a:rPr lang="en-US" dirty="0"/>
              <a:t>MYRRHA Reactor &amp; SCM</a:t>
            </a:r>
          </a:p>
        </p:txBody>
      </p:sp>
      <p:sp>
        <p:nvSpPr>
          <p:cNvPr id="3" name="Content Placeholder 2">
            <a:extLst>
              <a:ext uri="{FF2B5EF4-FFF2-40B4-BE49-F238E27FC236}">
                <a16:creationId xmlns:a16="http://schemas.microsoft.com/office/drawing/2014/main" id="{35B7D131-F5EB-784C-96AC-A16164740C23}"/>
              </a:ext>
            </a:extLst>
          </p:cNvPr>
          <p:cNvSpPr>
            <a:spLocks noGrp="1"/>
          </p:cNvSpPr>
          <p:nvPr>
            <p:ph idx="1"/>
          </p:nvPr>
        </p:nvSpPr>
        <p:spPr>
          <a:xfrm>
            <a:off x="448055" y="924339"/>
            <a:ext cx="4757358" cy="4777174"/>
          </a:xfrm>
        </p:spPr>
        <p:txBody>
          <a:bodyPr/>
          <a:lstStyle/>
          <a:p>
            <a:r>
              <a:rPr lang="en-US" sz="2400" dirty="0"/>
              <a:t>Pool type reactor</a:t>
            </a:r>
          </a:p>
          <a:p>
            <a:r>
              <a:rPr lang="en-US" sz="2400" dirty="0"/>
              <a:t>100 MW</a:t>
            </a:r>
            <a:r>
              <a:rPr lang="en-US" sz="2400" baseline="-25000" dirty="0"/>
              <a:t>th</a:t>
            </a:r>
          </a:p>
          <a:p>
            <a:r>
              <a:rPr lang="en-US" sz="2400" dirty="0"/>
              <a:t>MOX fuel</a:t>
            </a:r>
          </a:p>
          <a:p>
            <a:r>
              <a:rPr lang="en-US" sz="2400" dirty="0"/>
              <a:t>Cooled by 7,800 tons of Lead Bismuth Eutectic</a:t>
            </a:r>
          </a:p>
          <a:p>
            <a:pPr lvl="1"/>
            <a:r>
              <a:rPr lang="en-US" sz="2000" dirty="0"/>
              <a:t>High thermal capacity</a:t>
            </a:r>
          </a:p>
          <a:p>
            <a:pPr lvl="1"/>
            <a:r>
              <a:rPr lang="en-US" sz="2000" dirty="0"/>
              <a:t>Very slow transient responses</a:t>
            </a:r>
          </a:p>
          <a:p>
            <a:r>
              <a:rPr lang="en-US" sz="2400" dirty="0"/>
              <a:t>Strong density gradient in response to temperature</a:t>
            </a:r>
          </a:p>
          <a:p>
            <a:pPr lvl="1"/>
            <a:r>
              <a:rPr lang="en-US" sz="2000" dirty="0"/>
              <a:t>Decay heat load removable by natural convection </a:t>
            </a:r>
          </a:p>
          <a:p>
            <a:r>
              <a:rPr lang="en-US" sz="2400" dirty="0"/>
              <a:t>Demonstrates GenIV LBE reactor technology</a:t>
            </a:r>
          </a:p>
          <a:p>
            <a:endParaRPr lang="en-US" sz="2400" dirty="0"/>
          </a:p>
        </p:txBody>
      </p:sp>
      <p:pic>
        <p:nvPicPr>
          <p:cNvPr id="4098" name="Picture 2" descr="Reactor16cut">
            <a:extLst>
              <a:ext uri="{FF2B5EF4-FFF2-40B4-BE49-F238E27FC236}">
                <a16:creationId xmlns:a16="http://schemas.microsoft.com/office/drawing/2014/main" id="{E87526A9-1EA1-834B-A1FF-AB2DCDFB3B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1060" y="0"/>
            <a:ext cx="6530940" cy="64107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87929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1DF-2543-1340-ABF3-544F9C339E17}"/>
              </a:ext>
            </a:extLst>
          </p:cNvPr>
          <p:cNvSpPr>
            <a:spLocks noGrp="1"/>
          </p:cNvSpPr>
          <p:nvPr>
            <p:ph type="title"/>
          </p:nvPr>
        </p:nvSpPr>
        <p:spPr/>
        <p:txBody>
          <a:bodyPr/>
          <a:lstStyle/>
          <a:p>
            <a:r>
              <a:rPr lang="en-US" dirty="0"/>
              <a:t>LBE challenges</a:t>
            </a:r>
          </a:p>
        </p:txBody>
      </p:sp>
      <p:sp>
        <p:nvSpPr>
          <p:cNvPr id="3" name="Content Placeholder 2">
            <a:extLst>
              <a:ext uri="{FF2B5EF4-FFF2-40B4-BE49-F238E27FC236}">
                <a16:creationId xmlns:a16="http://schemas.microsoft.com/office/drawing/2014/main" id="{1664D35C-649D-7C47-9E6B-8775F77C8C0D}"/>
              </a:ext>
            </a:extLst>
          </p:cNvPr>
          <p:cNvSpPr>
            <a:spLocks noGrp="1"/>
          </p:cNvSpPr>
          <p:nvPr>
            <p:ph idx="1"/>
          </p:nvPr>
        </p:nvSpPr>
        <p:spPr>
          <a:xfrm>
            <a:off x="448055" y="974035"/>
            <a:ext cx="7523128" cy="4727478"/>
          </a:xfrm>
        </p:spPr>
        <p:txBody>
          <a:bodyPr/>
          <a:lstStyle/>
          <a:p>
            <a:r>
              <a:rPr lang="en-US" sz="2400" dirty="0"/>
              <a:t>Cross-section libraries require development</a:t>
            </a:r>
          </a:p>
          <a:p>
            <a:r>
              <a:rPr lang="en-US" sz="2400" dirty="0"/>
              <a:t>Turbulence in confined flow </a:t>
            </a:r>
            <a:r>
              <a:rPr lang="en-US" sz="2400" dirty="0">
                <a:sym typeface="Wingdings" pitchFamily="2" charset="2"/>
              </a:rPr>
              <a:t></a:t>
            </a:r>
            <a:r>
              <a:rPr lang="en-US" sz="2400" dirty="0"/>
              <a:t> Erosion</a:t>
            </a:r>
          </a:p>
          <a:p>
            <a:r>
              <a:rPr lang="en-US" sz="2400" dirty="0"/>
              <a:t>Stratification and striping in unconfined flow</a:t>
            </a:r>
          </a:p>
          <a:p>
            <a:r>
              <a:rPr lang="en-US" sz="2400" dirty="0"/>
              <a:t>Flow induced vibration in fuel assemblies</a:t>
            </a:r>
          </a:p>
          <a:p>
            <a:r>
              <a:rPr lang="en-US" sz="2400" dirty="0"/>
              <a:t>Activation product transport in steam generators </a:t>
            </a:r>
            <a:r>
              <a:rPr lang="en-US" sz="2400" dirty="0">
                <a:sym typeface="Wingdings" pitchFamily="2" charset="2"/>
              </a:rPr>
              <a:t> double wall heat exchangers</a:t>
            </a:r>
          </a:p>
          <a:p>
            <a:r>
              <a:rPr lang="en-US" sz="2400" dirty="0">
                <a:sym typeface="Wingdings" pitchFamily="2" charset="2"/>
              </a:rPr>
              <a:t>Control rod hydrodynamics</a:t>
            </a:r>
          </a:p>
          <a:p>
            <a:r>
              <a:rPr lang="en-US" sz="2400" dirty="0">
                <a:sym typeface="Wingdings" pitchFamily="2" charset="2"/>
              </a:rPr>
              <a:t>Hot/cold pool interactions</a:t>
            </a:r>
          </a:p>
          <a:p>
            <a:r>
              <a:rPr lang="en-US" sz="2400" dirty="0">
                <a:sym typeface="Wingdings" pitchFamily="2" charset="2"/>
              </a:rPr>
              <a:t>Sloshing</a:t>
            </a:r>
          </a:p>
          <a:p>
            <a:r>
              <a:rPr lang="en-US" sz="2400" dirty="0">
                <a:sym typeface="Wingdings" pitchFamily="2" charset="2"/>
              </a:rPr>
              <a:t>Fuel cycle requires separate, or at least adjacent, recycle facilities</a:t>
            </a:r>
            <a:endParaRPr lang="en-US" sz="2400" dirty="0"/>
          </a:p>
        </p:txBody>
      </p:sp>
      <p:pic>
        <p:nvPicPr>
          <p:cNvPr id="4" name="Picture 2" descr="Reactor16cut">
            <a:extLst>
              <a:ext uri="{FF2B5EF4-FFF2-40B4-BE49-F238E27FC236}">
                <a16:creationId xmlns:a16="http://schemas.microsoft.com/office/drawing/2014/main" id="{403709CB-A2A5-4443-A290-F52D264833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6106"/>
          <a:stretch/>
        </p:blipFill>
        <p:spPr bwMode="auto">
          <a:xfrm>
            <a:off x="9325286" y="132404"/>
            <a:ext cx="2866714" cy="64107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39315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To effectively generate electricity…</a:t>
            </a:r>
          </a:p>
        </p:txBody>
      </p:sp>
      <p:sp>
        <p:nvSpPr>
          <p:cNvPr id="3" name="Content Placeholder 2"/>
          <p:cNvSpPr>
            <a:spLocks noGrp="1"/>
          </p:cNvSpPr>
          <p:nvPr>
            <p:ph idx="1"/>
          </p:nvPr>
        </p:nvSpPr>
        <p:spPr>
          <a:xfrm>
            <a:off x="528982" y="951502"/>
            <a:ext cx="11427023" cy="4047778"/>
          </a:xfrm>
        </p:spPr>
        <p:txBody>
          <a:bodyPr>
            <a:normAutofit/>
          </a:bodyPr>
          <a:lstStyle/>
          <a:p>
            <a:r>
              <a:rPr lang="en-US" sz="2400" dirty="0"/>
              <a:t>We need to fission many atoms</a:t>
            </a:r>
          </a:p>
          <a:p>
            <a:r>
              <a:rPr lang="en-US" sz="2400" dirty="0"/>
              <a:t>We establish a self-sustaining chain reaction</a:t>
            </a:r>
          </a:p>
        </p:txBody>
      </p:sp>
      <p:grpSp>
        <p:nvGrpSpPr>
          <p:cNvPr id="10" name="Group 9"/>
          <p:cNvGrpSpPr/>
          <p:nvPr/>
        </p:nvGrpSpPr>
        <p:grpSpPr>
          <a:xfrm>
            <a:off x="1558231" y="1932249"/>
            <a:ext cx="8919891" cy="4853062"/>
            <a:chOff x="34229" y="2072741"/>
            <a:chExt cx="8919891" cy="4853062"/>
          </a:xfrm>
        </p:grpSpPr>
        <p:pic>
          <p:nvPicPr>
            <p:cNvPr id="195" name="Picture 194"/>
            <p:cNvPicPr>
              <a:picLocks noChangeAspect="1"/>
            </p:cNvPicPr>
            <p:nvPr/>
          </p:nvPicPr>
          <p:blipFill>
            <a:blip r:embed="rId3"/>
            <a:stretch>
              <a:fillRect/>
            </a:stretch>
          </p:blipFill>
          <p:spPr>
            <a:xfrm>
              <a:off x="1111934" y="2739664"/>
              <a:ext cx="383117" cy="397306"/>
            </a:xfrm>
            <a:prstGeom prst="rect">
              <a:avLst/>
            </a:prstGeom>
          </p:spPr>
        </p:pic>
        <p:pic>
          <p:nvPicPr>
            <p:cNvPr id="196" name="Picture 195"/>
            <p:cNvPicPr>
              <a:picLocks noChangeAspect="1"/>
            </p:cNvPicPr>
            <p:nvPr/>
          </p:nvPicPr>
          <p:blipFill>
            <a:blip r:embed="rId3"/>
            <a:stretch>
              <a:fillRect/>
            </a:stretch>
          </p:blipFill>
          <p:spPr>
            <a:xfrm>
              <a:off x="343426" y="5520093"/>
              <a:ext cx="383117" cy="397306"/>
            </a:xfrm>
            <a:prstGeom prst="rect">
              <a:avLst/>
            </a:prstGeom>
          </p:spPr>
        </p:pic>
        <p:pic>
          <p:nvPicPr>
            <p:cNvPr id="197" name="Picture 196"/>
            <p:cNvPicPr>
              <a:picLocks noChangeAspect="1"/>
            </p:cNvPicPr>
            <p:nvPr/>
          </p:nvPicPr>
          <p:blipFill>
            <a:blip r:embed="rId3"/>
            <a:stretch>
              <a:fillRect/>
            </a:stretch>
          </p:blipFill>
          <p:spPr>
            <a:xfrm>
              <a:off x="1647451" y="5321440"/>
              <a:ext cx="383117" cy="397306"/>
            </a:xfrm>
            <a:prstGeom prst="rect">
              <a:avLst/>
            </a:prstGeom>
          </p:spPr>
        </p:pic>
        <p:pic>
          <p:nvPicPr>
            <p:cNvPr id="198" name="Picture 197"/>
            <p:cNvPicPr>
              <a:picLocks noChangeAspect="1"/>
            </p:cNvPicPr>
            <p:nvPr/>
          </p:nvPicPr>
          <p:blipFill>
            <a:blip r:embed="rId3"/>
            <a:stretch>
              <a:fillRect/>
            </a:stretch>
          </p:blipFill>
          <p:spPr>
            <a:xfrm>
              <a:off x="34229" y="4677416"/>
              <a:ext cx="383117" cy="397306"/>
            </a:xfrm>
            <a:prstGeom prst="rect">
              <a:avLst/>
            </a:prstGeom>
          </p:spPr>
        </p:pic>
        <p:pic>
          <p:nvPicPr>
            <p:cNvPr id="199" name="Picture 198"/>
            <p:cNvPicPr>
              <a:picLocks noChangeAspect="1"/>
            </p:cNvPicPr>
            <p:nvPr/>
          </p:nvPicPr>
          <p:blipFill>
            <a:blip r:embed="rId3"/>
            <a:stretch>
              <a:fillRect/>
            </a:stretch>
          </p:blipFill>
          <p:spPr>
            <a:xfrm>
              <a:off x="858613" y="4936764"/>
              <a:ext cx="383117" cy="397306"/>
            </a:xfrm>
            <a:prstGeom prst="rect">
              <a:avLst/>
            </a:prstGeom>
          </p:spPr>
        </p:pic>
        <p:pic>
          <p:nvPicPr>
            <p:cNvPr id="200" name="Picture 199"/>
            <p:cNvPicPr>
              <a:picLocks noChangeAspect="1"/>
            </p:cNvPicPr>
            <p:nvPr/>
          </p:nvPicPr>
          <p:blipFill>
            <a:blip r:embed="rId3"/>
            <a:stretch>
              <a:fillRect/>
            </a:stretch>
          </p:blipFill>
          <p:spPr>
            <a:xfrm>
              <a:off x="1111934" y="3643551"/>
              <a:ext cx="383117" cy="397306"/>
            </a:xfrm>
            <a:prstGeom prst="rect">
              <a:avLst/>
            </a:prstGeom>
          </p:spPr>
        </p:pic>
        <p:pic>
          <p:nvPicPr>
            <p:cNvPr id="201" name="Picture 200"/>
            <p:cNvPicPr>
              <a:picLocks noChangeAspect="1"/>
            </p:cNvPicPr>
            <p:nvPr/>
          </p:nvPicPr>
          <p:blipFill>
            <a:blip r:embed="rId3"/>
            <a:stretch>
              <a:fillRect/>
            </a:stretch>
          </p:blipFill>
          <p:spPr>
            <a:xfrm>
              <a:off x="1303493" y="4280110"/>
              <a:ext cx="383117" cy="397306"/>
            </a:xfrm>
            <a:prstGeom prst="rect">
              <a:avLst/>
            </a:prstGeom>
          </p:spPr>
        </p:pic>
        <p:pic>
          <p:nvPicPr>
            <p:cNvPr id="202" name="Picture 201"/>
            <p:cNvPicPr>
              <a:picLocks noChangeAspect="1"/>
            </p:cNvPicPr>
            <p:nvPr/>
          </p:nvPicPr>
          <p:blipFill>
            <a:blip r:embed="rId3"/>
            <a:stretch>
              <a:fillRect/>
            </a:stretch>
          </p:blipFill>
          <p:spPr>
            <a:xfrm>
              <a:off x="559903" y="4244057"/>
              <a:ext cx="383117" cy="397306"/>
            </a:xfrm>
            <a:prstGeom prst="rect">
              <a:avLst/>
            </a:prstGeom>
          </p:spPr>
        </p:pic>
        <p:pic>
          <p:nvPicPr>
            <p:cNvPr id="203" name="Picture 202"/>
            <p:cNvPicPr>
              <a:picLocks noChangeAspect="1"/>
            </p:cNvPicPr>
            <p:nvPr/>
          </p:nvPicPr>
          <p:blipFill>
            <a:blip r:embed="rId3"/>
            <a:stretch>
              <a:fillRect/>
            </a:stretch>
          </p:blipFill>
          <p:spPr>
            <a:xfrm>
              <a:off x="553188" y="3090717"/>
              <a:ext cx="383117" cy="397306"/>
            </a:xfrm>
            <a:prstGeom prst="rect">
              <a:avLst/>
            </a:prstGeom>
          </p:spPr>
        </p:pic>
        <p:pic>
          <p:nvPicPr>
            <p:cNvPr id="204" name="Picture 203"/>
            <p:cNvPicPr>
              <a:picLocks noChangeAspect="1"/>
            </p:cNvPicPr>
            <p:nvPr/>
          </p:nvPicPr>
          <p:blipFill>
            <a:blip r:embed="rId3"/>
            <a:stretch>
              <a:fillRect/>
            </a:stretch>
          </p:blipFill>
          <p:spPr>
            <a:xfrm>
              <a:off x="214694" y="3654064"/>
              <a:ext cx="383117" cy="397306"/>
            </a:xfrm>
            <a:prstGeom prst="rect">
              <a:avLst/>
            </a:prstGeom>
          </p:spPr>
        </p:pic>
        <p:pic>
          <p:nvPicPr>
            <p:cNvPr id="206" name="Picture 205"/>
            <p:cNvPicPr>
              <a:picLocks noChangeAspect="1"/>
            </p:cNvPicPr>
            <p:nvPr/>
          </p:nvPicPr>
          <p:blipFill>
            <a:blip r:embed="rId3"/>
            <a:stretch>
              <a:fillRect/>
            </a:stretch>
          </p:blipFill>
          <p:spPr>
            <a:xfrm>
              <a:off x="1761487" y="3150611"/>
              <a:ext cx="383117" cy="397306"/>
            </a:xfrm>
            <a:prstGeom prst="rect">
              <a:avLst/>
            </a:prstGeom>
          </p:spPr>
        </p:pic>
        <p:pic>
          <p:nvPicPr>
            <p:cNvPr id="207" name="Picture 206"/>
            <p:cNvPicPr>
              <a:picLocks noChangeAspect="1"/>
            </p:cNvPicPr>
            <p:nvPr/>
          </p:nvPicPr>
          <p:blipFill>
            <a:blip r:embed="rId3"/>
            <a:stretch>
              <a:fillRect/>
            </a:stretch>
          </p:blipFill>
          <p:spPr>
            <a:xfrm>
              <a:off x="1608152" y="6528497"/>
              <a:ext cx="383117" cy="397306"/>
            </a:xfrm>
            <a:prstGeom prst="rect">
              <a:avLst/>
            </a:prstGeom>
          </p:spPr>
        </p:pic>
        <p:pic>
          <p:nvPicPr>
            <p:cNvPr id="208" name="Picture 207"/>
            <p:cNvPicPr>
              <a:picLocks noChangeAspect="1"/>
            </p:cNvPicPr>
            <p:nvPr/>
          </p:nvPicPr>
          <p:blipFill>
            <a:blip r:embed="rId3"/>
            <a:stretch>
              <a:fillRect/>
            </a:stretch>
          </p:blipFill>
          <p:spPr>
            <a:xfrm>
              <a:off x="2525243" y="4941695"/>
              <a:ext cx="383117" cy="397306"/>
            </a:xfrm>
            <a:prstGeom prst="rect">
              <a:avLst/>
            </a:prstGeom>
          </p:spPr>
        </p:pic>
        <p:pic>
          <p:nvPicPr>
            <p:cNvPr id="209" name="Picture 208"/>
            <p:cNvPicPr>
              <a:picLocks noChangeAspect="1"/>
            </p:cNvPicPr>
            <p:nvPr/>
          </p:nvPicPr>
          <p:blipFill>
            <a:blip r:embed="rId3"/>
            <a:stretch>
              <a:fillRect/>
            </a:stretch>
          </p:blipFill>
          <p:spPr>
            <a:xfrm>
              <a:off x="8571003" y="2072741"/>
              <a:ext cx="383117" cy="397306"/>
            </a:xfrm>
            <a:prstGeom prst="rect">
              <a:avLst/>
            </a:prstGeom>
          </p:spPr>
        </p:pic>
        <p:pic>
          <p:nvPicPr>
            <p:cNvPr id="210" name="Picture 209"/>
            <p:cNvPicPr>
              <a:picLocks noChangeAspect="1"/>
            </p:cNvPicPr>
            <p:nvPr/>
          </p:nvPicPr>
          <p:blipFill>
            <a:blip r:embed="rId3"/>
            <a:stretch>
              <a:fillRect/>
            </a:stretch>
          </p:blipFill>
          <p:spPr>
            <a:xfrm>
              <a:off x="7503144" y="5532723"/>
              <a:ext cx="383117" cy="397306"/>
            </a:xfrm>
            <a:prstGeom prst="rect">
              <a:avLst/>
            </a:prstGeom>
          </p:spPr>
        </p:pic>
        <p:pic>
          <p:nvPicPr>
            <p:cNvPr id="211" name="Picture 210"/>
            <p:cNvPicPr>
              <a:picLocks noChangeAspect="1"/>
            </p:cNvPicPr>
            <p:nvPr/>
          </p:nvPicPr>
          <p:blipFill>
            <a:blip r:embed="rId3"/>
            <a:stretch>
              <a:fillRect/>
            </a:stretch>
          </p:blipFill>
          <p:spPr>
            <a:xfrm>
              <a:off x="6491308" y="4575511"/>
              <a:ext cx="383117" cy="397306"/>
            </a:xfrm>
            <a:prstGeom prst="rect">
              <a:avLst/>
            </a:prstGeom>
          </p:spPr>
        </p:pic>
        <p:pic>
          <p:nvPicPr>
            <p:cNvPr id="212" name="Picture 211"/>
            <p:cNvPicPr>
              <a:picLocks noChangeAspect="1"/>
            </p:cNvPicPr>
            <p:nvPr/>
          </p:nvPicPr>
          <p:blipFill>
            <a:blip r:embed="rId3"/>
            <a:stretch>
              <a:fillRect/>
            </a:stretch>
          </p:blipFill>
          <p:spPr>
            <a:xfrm>
              <a:off x="7653297" y="4280110"/>
              <a:ext cx="383117" cy="397306"/>
            </a:xfrm>
            <a:prstGeom prst="rect">
              <a:avLst/>
            </a:prstGeom>
          </p:spPr>
        </p:pic>
        <p:pic>
          <p:nvPicPr>
            <p:cNvPr id="213" name="Picture 212"/>
            <p:cNvPicPr>
              <a:picLocks noChangeAspect="1"/>
            </p:cNvPicPr>
            <p:nvPr/>
          </p:nvPicPr>
          <p:blipFill>
            <a:blip r:embed="rId3"/>
            <a:stretch>
              <a:fillRect/>
            </a:stretch>
          </p:blipFill>
          <p:spPr>
            <a:xfrm>
              <a:off x="7886261" y="4876069"/>
              <a:ext cx="383117" cy="397306"/>
            </a:xfrm>
            <a:prstGeom prst="rect">
              <a:avLst/>
            </a:prstGeom>
          </p:spPr>
        </p:pic>
        <p:pic>
          <p:nvPicPr>
            <p:cNvPr id="214" name="Picture 213"/>
            <p:cNvPicPr>
              <a:picLocks noChangeAspect="1"/>
            </p:cNvPicPr>
            <p:nvPr/>
          </p:nvPicPr>
          <p:blipFill>
            <a:blip r:embed="rId3"/>
            <a:stretch>
              <a:fillRect/>
            </a:stretch>
          </p:blipFill>
          <p:spPr>
            <a:xfrm>
              <a:off x="8571003" y="5334070"/>
              <a:ext cx="383117" cy="397306"/>
            </a:xfrm>
            <a:prstGeom prst="rect">
              <a:avLst/>
            </a:prstGeom>
          </p:spPr>
        </p:pic>
        <p:pic>
          <p:nvPicPr>
            <p:cNvPr id="215" name="Picture 214"/>
            <p:cNvPicPr>
              <a:picLocks noChangeAspect="1"/>
            </p:cNvPicPr>
            <p:nvPr/>
          </p:nvPicPr>
          <p:blipFill>
            <a:blip r:embed="rId3"/>
            <a:stretch>
              <a:fillRect/>
            </a:stretch>
          </p:blipFill>
          <p:spPr>
            <a:xfrm>
              <a:off x="8571003" y="4254710"/>
              <a:ext cx="383117" cy="397306"/>
            </a:xfrm>
            <a:prstGeom prst="rect">
              <a:avLst/>
            </a:prstGeom>
          </p:spPr>
        </p:pic>
        <p:pic>
          <p:nvPicPr>
            <p:cNvPr id="216" name="Picture 215"/>
            <p:cNvPicPr>
              <a:picLocks noChangeAspect="1"/>
            </p:cNvPicPr>
            <p:nvPr/>
          </p:nvPicPr>
          <p:blipFill>
            <a:blip r:embed="rId3"/>
            <a:stretch>
              <a:fillRect/>
            </a:stretch>
          </p:blipFill>
          <p:spPr>
            <a:xfrm>
              <a:off x="8317067" y="3273275"/>
              <a:ext cx="383117" cy="397306"/>
            </a:xfrm>
            <a:prstGeom prst="rect">
              <a:avLst/>
            </a:prstGeom>
          </p:spPr>
        </p:pic>
        <p:pic>
          <p:nvPicPr>
            <p:cNvPr id="217" name="Picture 216"/>
            <p:cNvPicPr>
              <a:picLocks noChangeAspect="1"/>
            </p:cNvPicPr>
            <p:nvPr/>
          </p:nvPicPr>
          <p:blipFill>
            <a:blip r:embed="rId3"/>
            <a:stretch>
              <a:fillRect/>
            </a:stretch>
          </p:blipFill>
          <p:spPr>
            <a:xfrm>
              <a:off x="7694703" y="2645111"/>
              <a:ext cx="383117" cy="397306"/>
            </a:xfrm>
            <a:prstGeom prst="rect">
              <a:avLst/>
            </a:prstGeom>
          </p:spPr>
        </p:pic>
        <p:pic>
          <p:nvPicPr>
            <p:cNvPr id="218" name="Picture 217"/>
            <p:cNvPicPr>
              <a:picLocks noChangeAspect="1"/>
            </p:cNvPicPr>
            <p:nvPr/>
          </p:nvPicPr>
          <p:blipFill>
            <a:blip r:embed="rId3"/>
            <a:stretch>
              <a:fillRect/>
            </a:stretch>
          </p:blipFill>
          <p:spPr>
            <a:xfrm>
              <a:off x="1061872" y="5917399"/>
              <a:ext cx="383117" cy="397306"/>
            </a:xfrm>
            <a:prstGeom prst="rect">
              <a:avLst/>
            </a:prstGeom>
          </p:spPr>
        </p:pic>
        <p:pic>
          <p:nvPicPr>
            <p:cNvPr id="219" name="Picture 218"/>
            <p:cNvPicPr>
              <a:picLocks noChangeAspect="1"/>
            </p:cNvPicPr>
            <p:nvPr/>
          </p:nvPicPr>
          <p:blipFill>
            <a:blip r:embed="rId3"/>
            <a:stretch>
              <a:fillRect/>
            </a:stretch>
          </p:blipFill>
          <p:spPr>
            <a:xfrm>
              <a:off x="4439467" y="6157697"/>
              <a:ext cx="383117" cy="397306"/>
            </a:xfrm>
            <a:prstGeom prst="rect">
              <a:avLst/>
            </a:prstGeom>
          </p:spPr>
        </p:pic>
        <p:pic>
          <p:nvPicPr>
            <p:cNvPr id="220" name="Picture 219"/>
            <p:cNvPicPr>
              <a:picLocks noChangeAspect="1"/>
            </p:cNvPicPr>
            <p:nvPr/>
          </p:nvPicPr>
          <p:blipFill>
            <a:blip r:embed="rId3"/>
            <a:stretch>
              <a:fillRect/>
            </a:stretch>
          </p:blipFill>
          <p:spPr>
            <a:xfrm>
              <a:off x="2360362" y="6044539"/>
              <a:ext cx="383117" cy="397306"/>
            </a:xfrm>
            <a:prstGeom prst="rect">
              <a:avLst/>
            </a:prstGeom>
          </p:spPr>
        </p:pic>
        <p:pic>
          <p:nvPicPr>
            <p:cNvPr id="221" name="Picture 220"/>
            <p:cNvPicPr>
              <a:picLocks noChangeAspect="1"/>
            </p:cNvPicPr>
            <p:nvPr/>
          </p:nvPicPr>
          <p:blipFill>
            <a:blip r:embed="rId3"/>
            <a:stretch>
              <a:fillRect/>
            </a:stretch>
          </p:blipFill>
          <p:spPr>
            <a:xfrm>
              <a:off x="3280135" y="5706430"/>
              <a:ext cx="383117" cy="397306"/>
            </a:xfrm>
            <a:prstGeom prst="rect">
              <a:avLst/>
            </a:prstGeom>
          </p:spPr>
        </p:pic>
        <p:pic>
          <p:nvPicPr>
            <p:cNvPr id="222" name="Picture 221"/>
            <p:cNvPicPr>
              <a:picLocks noChangeAspect="1"/>
            </p:cNvPicPr>
            <p:nvPr/>
          </p:nvPicPr>
          <p:blipFill>
            <a:blip r:embed="rId3"/>
            <a:stretch>
              <a:fillRect/>
            </a:stretch>
          </p:blipFill>
          <p:spPr>
            <a:xfrm>
              <a:off x="5756407" y="5258628"/>
              <a:ext cx="383117" cy="397306"/>
            </a:xfrm>
            <a:prstGeom prst="rect">
              <a:avLst/>
            </a:prstGeom>
          </p:spPr>
        </p:pic>
        <p:pic>
          <p:nvPicPr>
            <p:cNvPr id="223" name="Picture 222"/>
            <p:cNvPicPr>
              <a:picLocks noChangeAspect="1"/>
            </p:cNvPicPr>
            <p:nvPr/>
          </p:nvPicPr>
          <p:blipFill>
            <a:blip r:embed="rId3"/>
            <a:stretch>
              <a:fillRect/>
            </a:stretch>
          </p:blipFill>
          <p:spPr>
            <a:xfrm>
              <a:off x="4526934" y="5262862"/>
              <a:ext cx="383117" cy="397306"/>
            </a:xfrm>
            <a:prstGeom prst="rect">
              <a:avLst/>
            </a:prstGeom>
          </p:spPr>
        </p:pic>
        <p:pic>
          <p:nvPicPr>
            <p:cNvPr id="224" name="Picture 223"/>
            <p:cNvPicPr>
              <a:picLocks noChangeAspect="1"/>
            </p:cNvPicPr>
            <p:nvPr/>
          </p:nvPicPr>
          <p:blipFill>
            <a:blip r:embed="rId3"/>
            <a:stretch>
              <a:fillRect/>
            </a:stretch>
          </p:blipFill>
          <p:spPr>
            <a:xfrm>
              <a:off x="3330251" y="4641363"/>
              <a:ext cx="383117" cy="397306"/>
            </a:xfrm>
            <a:prstGeom prst="rect">
              <a:avLst/>
            </a:prstGeom>
          </p:spPr>
        </p:pic>
        <p:pic>
          <p:nvPicPr>
            <p:cNvPr id="225" name="Picture 224"/>
            <p:cNvPicPr>
              <a:picLocks noChangeAspect="1"/>
            </p:cNvPicPr>
            <p:nvPr/>
          </p:nvPicPr>
          <p:blipFill>
            <a:blip r:embed="rId3"/>
            <a:stretch>
              <a:fillRect/>
            </a:stretch>
          </p:blipFill>
          <p:spPr>
            <a:xfrm>
              <a:off x="5184254" y="4244057"/>
              <a:ext cx="383117" cy="397306"/>
            </a:xfrm>
            <a:prstGeom prst="rect">
              <a:avLst/>
            </a:prstGeom>
          </p:spPr>
        </p:pic>
        <p:pic>
          <p:nvPicPr>
            <p:cNvPr id="226" name="Picture 225"/>
            <p:cNvPicPr>
              <a:picLocks noChangeAspect="1"/>
            </p:cNvPicPr>
            <p:nvPr/>
          </p:nvPicPr>
          <p:blipFill>
            <a:blip r:embed="rId3"/>
            <a:stretch>
              <a:fillRect/>
            </a:stretch>
          </p:blipFill>
          <p:spPr>
            <a:xfrm>
              <a:off x="4005054" y="4244057"/>
              <a:ext cx="383117" cy="397306"/>
            </a:xfrm>
            <a:prstGeom prst="rect">
              <a:avLst/>
            </a:prstGeom>
          </p:spPr>
        </p:pic>
        <p:pic>
          <p:nvPicPr>
            <p:cNvPr id="227" name="Picture 226"/>
            <p:cNvPicPr>
              <a:picLocks noChangeAspect="1"/>
            </p:cNvPicPr>
            <p:nvPr/>
          </p:nvPicPr>
          <p:blipFill>
            <a:blip r:embed="rId3"/>
            <a:stretch>
              <a:fillRect/>
            </a:stretch>
          </p:blipFill>
          <p:spPr>
            <a:xfrm>
              <a:off x="4526934" y="3547917"/>
              <a:ext cx="383117" cy="397306"/>
            </a:xfrm>
            <a:prstGeom prst="rect">
              <a:avLst/>
            </a:prstGeom>
          </p:spPr>
        </p:pic>
        <p:pic>
          <p:nvPicPr>
            <p:cNvPr id="228" name="Picture 227"/>
            <p:cNvPicPr>
              <a:picLocks noChangeAspect="1"/>
            </p:cNvPicPr>
            <p:nvPr/>
          </p:nvPicPr>
          <p:blipFill>
            <a:blip r:embed="rId3"/>
            <a:stretch>
              <a:fillRect/>
            </a:stretch>
          </p:blipFill>
          <p:spPr>
            <a:xfrm>
              <a:off x="5475839" y="3561558"/>
              <a:ext cx="383117" cy="397306"/>
            </a:xfrm>
            <a:prstGeom prst="rect">
              <a:avLst/>
            </a:prstGeom>
          </p:spPr>
        </p:pic>
        <p:pic>
          <p:nvPicPr>
            <p:cNvPr id="229" name="Picture 228"/>
            <p:cNvPicPr>
              <a:picLocks noChangeAspect="1"/>
            </p:cNvPicPr>
            <p:nvPr/>
          </p:nvPicPr>
          <p:blipFill>
            <a:blip r:embed="rId3"/>
            <a:stretch>
              <a:fillRect/>
            </a:stretch>
          </p:blipFill>
          <p:spPr>
            <a:xfrm>
              <a:off x="4056350" y="2943805"/>
              <a:ext cx="383117" cy="397306"/>
            </a:xfrm>
            <a:prstGeom prst="rect">
              <a:avLst/>
            </a:prstGeom>
          </p:spPr>
        </p:pic>
        <p:pic>
          <p:nvPicPr>
            <p:cNvPr id="230" name="Picture 229"/>
            <p:cNvPicPr>
              <a:picLocks noChangeAspect="1"/>
            </p:cNvPicPr>
            <p:nvPr/>
          </p:nvPicPr>
          <p:blipFill>
            <a:blip r:embed="rId3"/>
            <a:stretch>
              <a:fillRect/>
            </a:stretch>
          </p:blipFill>
          <p:spPr>
            <a:xfrm>
              <a:off x="5111314" y="2739664"/>
              <a:ext cx="383117" cy="397306"/>
            </a:xfrm>
            <a:prstGeom prst="rect">
              <a:avLst/>
            </a:prstGeom>
          </p:spPr>
        </p:pic>
        <p:pic>
          <p:nvPicPr>
            <p:cNvPr id="231" name="Picture 230"/>
            <p:cNvPicPr>
              <a:picLocks noChangeAspect="1"/>
            </p:cNvPicPr>
            <p:nvPr/>
          </p:nvPicPr>
          <p:blipFill>
            <a:blip r:embed="rId3"/>
            <a:stretch>
              <a:fillRect/>
            </a:stretch>
          </p:blipFill>
          <p:spPr>
            <a:xfrm>
              <a:off x="6072250" y="2998211"/>
              <a:ext cx="383117" cy="397306"/>
            </a:xfrm>
            <a:prstGeom prst="rect">
              <a:avLst/>
            </a:prstGeom>
          </p:spPr>
        </p:pic>
        <p:pic>
          <p:nvPicPr>
            <p:cNvPr id="232" name="Picture 231"/>
            <p:cNvPicPr>
              <a:picLocks noChangeAspect="1"/>
            </p:cNvPicPr>
            <p:nvPr/>
          </p:nvPicPr>
          <p:blipFill>
            <a:blip r:embed="rId3"/>
            <a:stretch>
              <a:fillRect/>
            </a:stretch>
          </p:blipFill>
          <p:spPr>
            <a:xfrm>
              <a:off x="2947134" y="2745152"/>
              <a:ext cx="383117" cy="397306"/>
            </a:xfrm>
            <a:prstGeom prst="rect">
              <a:avLst/>
            </a:prstGeom>
          </p:spPr>
        </p:pic>
        <p:pic>
          <p:nvPicPr>
            <p:cNvPr id="233" name="Picture 232"/>
            <p:cNvPicPr>
              <a:picLocks noChangeAspect="1"/>
            </p:cNvPicPr>
            <p:nvPr/>
          </p:nvPicPr>
          <p:blipFill>
            <a:blip r:embed="rId3"/>
            <a:stretch>
              <a:fillRect/>
            </a:stretch>
          </p:blipFill>
          <p:spPr>
            <a:xfrm>
              <a:off x="5684205" y="6157697"/>
              <a:ext cx="383117" cy="397306"/>
            </a:xfrm>
            <a:prstGeom prst="rect">
              <a:avLst/>
            </a:prstGeom>
          </p:spPr>
        </p:pic>
        <p:pic>
          <p:nvPicPr>
            <p:cNvPr id="234" name="Picture 233"/>
            <p:cNvPicPr>
              <a:picLocks noChangeAspect="1"/>
            </p:cNvPicPr>
            <p:nvPr/>
          </p:nvPicPr>
          <p:blipFill>
            <a:blip r:embed="rId3"/>
            <a:stretch>
              <a:fillRect/>
            </a:stretch>
          </p:blipFill>
          <p:spPr>
            <a:xfrm>
              <a:off x="169466" y="2446458"/>
              <a:ext cx="383117" cy="397306"/>
            </a:xfrm>
            <a:prstGeom prst="rect">
              <a:avLst/>
            </a:prstGeom>
          </p:spPr>
        </p:pic>
        <p:pic>
          <p:nvPicPr>
            <p:cNvPr id="235" name="Picture 234"/>
            <p:cNvPicPr>
              <a:picLocks noChangeAspect="1"/>
            </p:cNvPicPr>
            <p:nvPr/>
          </p:nvPicPr>
          <p:blipFill>
            <a:blip r:embed="rId3"/>
            <a:stretch>
              <a:fillRect/>
            </a:stretch>
          </p:blipFill>
          <p:spPr>
            <a:xfrm>
              <a:off x="6099210" y="3945223"/>
              <a:ext cx="383117" cy="397306"/>
            </a:xfrm>
            <a:prstGeom prst="rect">
              <a:avLst/>
            </a:prstGeom>
          </p:spPr>
        </p:pic>
        <p:pic>
          <p:nvPicPr>
            <p:cNvPr id="236" name="Picture 235"/>
            <p:cNvPicPr>
              <a:picLocks noChangeAspect="1"/>
            </p:cNvPicPr>
            <p:nvPr/>
          </p:nvPicPr>
          <p:blipFill>
            <a:blip r:embed="rId3"/>
            <a:stretch>
              <a:fillRect/>
            </a:stretch>
          </p:blipFill>
          <p:spPr>
            <a:xfrm>
              <a:off x="5182822" y="5731376"/>
              <a:ext cx="383117" cy="397306"/>
            </a:xfrm>
            <a:prstGeom prst="rect">
              <a:avLst/>
            </a:prstGeom>
          </p:spPr>
        </p:pic>
        <p:pic>
          <p:nvPicPr>
            <p:cNvPr id="237" name="Picture 236"/>
            <p:cNvPicPr>
              <a:picLocks noChangeAspect="1"/>
            </p:cNvPicPr>
            <p:nvPr/>
          </p:nvPicPr>
          <p:blipFill>
            <a:blip r:embed="rId3"/>
            <a:stretch>
              <a:fillRect/>
            </a:stretch>
          </p:blipFill>
          <p:spPr>
            <a:xfrm>
              <a:off x="3393752" y="6528497"/>
              <a:ext cx="383117" cy="397306"/>
            </a:xfrm>
            <a:prstGeom prst="rect">
              <a:avLst/>
            </a:prstGeom>
          </p:spPr>
        </p:pic>
        <p:pic>
          <p:nvPicPr>
            <p:cNvPr id="238" name="Picture 237"/>
            <p:cNvPicPr>
              <a:picLocks noChangeAspect="1"/>
            </p:cNvPicPr>
            <p:nvPr/>
          </p:nvPicPr>
          <p:blipFill>
            <a:blip r:embed="rId3"/>
            <a:stretch>
              <a:fillRect/>
            </a:stretch>
          </p:blipFill>
          <p:spPr>
            <a:xfrm>
              <a:off x="7624257" y="6356350"/>
              <a:ext cx="383117" cy="397306"/>
            </a:xfrm>
            <a:prstGeom prst="rect">
              <a:avLst/>
            </a:prstGeom>
          </p:spPr>
        </p:pic>
        <p:pic>
          <p:nvPicPr>
            <p:cNvPr id="239" name="Picture 238"/>
            <p:cNvPicPr>
              <a:picLocks noChangeAspect="1"/>
            </p:cNvPicPr>
            <p:nvPr/>
          </p:nvPicPr>
          <p:blipFill>
            <a:blip r:embed="rId3"/>
            <a:stretch>
              <a:fillRect/>
            </a:stretch>
          </p:blipFill>
          <p:spPr>
            <a:xfrm>
              <a:off x="6810864" y="5927510"/>
              <a:ext cx="383117" cy="397306"/>
            </a:xfrm>
            <a:prstGeom prst="rect">
              <a:avLst/>
            </a:prstGeom>
          </p:spPr>
        </p:pic>
        <p:pic>
          <p:nvPicPr>
            <p:cNvPr id="8" name="Picture 7"/>
            <p:cNvPicPr>
              <a:picLocks noChangeAspect="1"/>
            </p:cNvPicPr>
            <p:nvPr/>
          </p:nvPicPr>
          <p:blipFill>
            <a:blip r:embed="rId4"/>
            <a:stretch>
              <a:fillRect/>
            </a:stretch>
          </p:blipFill>
          <p:spPr>
            <a:xfrm>
              <a:off x="1801463" y="3839469"/>
              <a:ext cx="1068490" cy="1068490"/>
            </a:xfrm>
            <a:prstGeom prst="rect">
              <a:avLst/>
            </a:prstGeom>
          </p:spPr>
        </p:pic>
        <p:pic>
          <p:nvPicPr>
            <p:cNvPr id="241" name="Picture 240"/>
            <p:cNvPicPr>
              <a:picLocks noChangeAspect="1"/>
            </p:cNvPicPr>
            <p:nvPr/>
          </p:nvPicPr>
          <p:blipFill>
            <a:blip r:embed="rId4"/>
            <a:stretch>
              <a:fillRect/>
            </a:stretch>
          </p:blipFill>
          <p:spPr>
            <a:xfrm>
              <a:off x="2807158" y="3211620"/>
              <a:ext cx="1068490" cy="1068490"/>
            </a:xfrm>
            <a:prstGeom prst="rect">
              <a:avLst/>
            </a:prstGeom>
          </p:spPr>
        </p:pic>
        <p:pic>
          <p:nvPicPr>
            <p:cNvPr id="242" name="Picture 241"/>
            <p:cNvPicPr>
              <a:picLocks noChangeAspect="1"/>
            </p:cNvPicPr>
            <p:nvPr/>
          </p:nvPicPr>
          <p:blipFill>
            <a:blip r:embed="rId4"/>
            <a:stretch>
              <a:fillRect/>
            </a:stretch>
          </p:blipFill>
          <p:spPr>
            <a:xfrm>
              <a:off x="6591268" y="3175567"/>
              <a:ext cx="1068490" cy="1068490"/>
            </a:xfrm>
            <a:prstGeom prst="rect">
              <a:avLst/>
            </a:prstGeom>
          </p:spPr>
        </p:pic>
        <p:pic>
          <p:nvPicPr>
            <p:cNvPr id="9" name="Picture 8"/>
            <p:cNvPicPr>
              <a:picLocks noChangeAspect="1"/>
            </p:cNvPicPr>
            <p:nvPr/>
          </p:nvPicPr>
          <p:blipFill>
            <a:blip r:embed="rId5"/>
            <a:stretch>
              <a:fillRect/>
            </a:stretch>
          </p:blipFill>
          <p:spPr>
            <a:xfrm>
              <a:off x="99978" y="3234790"/>
              <a:ext cx="427939" cy="80677"/>
            </a:xfrm>
            <a:prstGeom prst="rect">
              <a:avLst/>
            </a:prstGeom>
          </p:spPr>
        </p:pic>
        <p:pic>
          <p:nvPicPr>
            <p:cNvPr id="247" name="Picture 246"/>
            <p:cNvPicPr>
              <a:picLocks noChangeAspect="1"/>
            </p:cNvPicPr>
            <p:nvPr/>
          </p:nvPicPr>
          <p:blipFill>
            <a:blip r:embed="rId5"/>
            <a:stretch>
              <a:fillRect/>
            </a:stretch>
          </p:blipFill>
          <p:spPr>
            <a:xfrm>
              <a:off x="7998535" y="5479754"/>
              <a:ext cx="427939" cy="80677"/>
            </a:xfrm>
            <a:prstGeom prst="rect">
              <a:avLst/>
            </a:prstGeom>
          </p:spPr>
        </p:pic>
        <p:pic>
          <p:nvPicPr>
            <p:cNvPr id="248" name="Picture 247"/>
            <p:cNvPicPr>
              <a:picLocks noChangeAspect="1"/>
            </p:cNvPicPr>
            <p:nvPr/>
          </p:nvPicPr>
          <p:blipFill>
            <a:blip r:embed="rId5"/>
            <a:stretch>
              <a:fillRect/>
            </a:stretch>
          </p:blipFill>
          <p:spPr>
            <a:xfrm rot="15090124">
              <a:off x="5229630" y="6333071"/>
              <a:ext cx="427939" cy="80677"/>
            </a:xfrm>
            <a:prstGeom prst="rect">
              <a:avLst/>
            </a:prstGeom>
          </p:spPr>
        </p:pic>
      </p:grpSp>
    </p:spTree>
    <p:extLst>
      <p:ext uri="{BB962C8B-B14F-4D97-AF65-F5344CB8AC3E}">
        <p14:creationId xmlns:p14="http://schemas.microsoft.com/office/powerpoint/2010/main" val="13112976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9F8B2-B1BB-9A44-AC59-9238B00E7391}"/>
              </a:ext>
            </a:extLst>
          </p:cNvPr>
          <p:cNvSpPr>
            <a:spLocks noGrp="1"/>
          </p:cNvSpPr>
          <p:nvPr>
            <p:ph type="title"/>
          </p:nvPr>
        </p:nvSpPr>
        <p:spPr/>
        <p:txBody>
          <a:bodyPr/>
          <a:lstStyle/>
          <a:p>
            <a:r>
              <a:rPr lang="en-US" dirty="0"/>
              <a:t>Why Molten Salt ADS?</a:t>
            </a:r>
          </a:p>
        </p:txBody>
      </p:sp>
      <p:sp>
        <p:nvSpPr>
          <p:cNvPr id="3" name="Content Placeholder 2">
            <a:extLst>
              <a:ext uri="{FF2B5EF4-FFF2-40B4-BE49-F238E27FC236}">
                <a16:creationId xmlns:a16="http://schemas.microsoft.com/office/drawing/2014/main" id="{693D2C51-39F1-1644-970C-0BD4F2176103}"/>
              </a:ext>
            </a:extLst>
          </p:cNvPr>
          <p:cNvSpPr>
            <a:spLocks noGrp="1"/>
          </p:cNvSpPr>
          <p:nvPr>
            <p:ph idx="1"/>
          </p:nvPr>
        </p:nvSpPr>
        <p:spPr>
          <a:xfrm>
            <a:off x="448055" y="1003852"/>
            <a:ext cx="11430000" cy="4697661"/>
          </a:xfrm>
        </p:spPr>
        <p:txBody>
          <a:bodyPr/>
          <a:lstStyle/>
          <a:p>
            <a:r>
              <a:rPr lang="en-US" dirty="0"/>
              <a:t>Benefits of Molten Salt Fuel and Coolant</a:t>
            </a:r>
          </a:p>
          <a:p>
            <a:pPr lvl="1"/>
            <a:r>
              <a:rPr lang="en-US" dirty="0"/>
              <a:t>Molten fuel </a:t>
            </a:r>
          </a:p>
          <a:p>
            <a:pPr lvl="2"/>
            <a:r>
              <a:rPr lang="en-US" dirty="0"/>
              <a:t>No fuel melting accidents</a:t>
            </a:r>
          </a:p>
          <a:p>
            <a:pPr lvl="2"/>
            <a:r>
              <a:rPr lang="en-US" dirty="0"/>
              <a:t>Potential for continuous addition of fuel stock and removal of undesirable fission products</a:t>
            </a:r>
          </a:p>
          <a:p>
            <a:pPr lvl="1"/>
            <a:r>
              <a:rPr lang="en-US" dirty="0"/>
              <a:t>Great thermal hydraulic characteristics</a:t>
            </a:r>
          </a:p>
          <a:p>
            <a:pPr lvl="2"/>
            <a:r>
              <a:rPr lang="en-US" dirty="0"/>
              <a:t>Wide operating temperature range </a:t>
            </a:r>
          </a:p>
          <a:p>
            <a:pPr lvl="3"/>
            <a:r>
              <a:rPr lang="en-US" dirty="0"/>
              <a:t>Melting point around 450 ºC </a:t>
            </a:r>
          </a:p>
          <a:p>
            <a:pPr lvl="3"/>
            <a:r>
              <a:rPr lang="en-US" dirty="0"/>
              <a:t>High boiling point above 1400 ºC</a:t>
            </a:r>
          </a:p>
          <a:p>
            <a:pPr lvl="2"/>
            <a:r>
              <a:rPr lang="en-US" dirty="0"/>
              <a:t>Can operate at atmospheric pressure</a:t>
            </a:r>
          </a:p>
          <a:p>
            <a:pPr lvl="2"/>
            <a:r>
              <a:rPr lang="en-US" dirty="0"/>
              <a:t>High heat capacity results in slowly evolving transients</a:t>
            </a:r>
          </a:p>
          <a:p>
            <a:pPr lvl="2"/>
            <a:r>
              <a:rPr lang="en-US" dirty="0"/>
              <a:t>Fuel salt can serve dual role as solid target coolant</a:t>
            </a:r>
          </a:p>
          <a:p>
            <a:pPr marL="742950" lvl="2" indent="0">
              <a:buNone/>
            </a:pPr>
            <a:endParaRPr lang="en-US" dirty="0"/>
          </a:p>
        </p:txBody>
      </p:sp>
    </p:spTree>
    <p:extLst>
      <p:ext uri="{BB962C8B-B14F-4D97-AF65-F5344CB8AC3E}">
        <p14:creationId xmlns:p14="http://schemas.microsoft.com/office/powerpoint/2010/main" val="28254400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67BF8-49F4-F24B-976B-A2B50C855C2A}"/>
              </a:ext>
            </a:extLst>
          </p:cNvPr>
          <p:cNvSpPr>
            <a:spLocks noGrp="1"/>
          </p:cNvSpPr>
          <p:nvPr>
            <p:ph type="title"/>
          </p:nvPr>
        </p:nvSpPr>
        <p:spPr/>
        <p:txBody>
          <a:bodyPr/>
          <a:lstStyle/>
          <a:p>
            <a:r>
              <a:rPr lang="en-US" dirty="0"/>
              <a:t>GEM*STAR</a:t>
            </a:r>
          </a:p>
        </p:txBody>
      </p:sp>
      <p:sp>
        <p:nvSpPr>
          <p:cNvPr id="3" name="Content Placeholder 2">
            <a:extLst>
              <a:ext uri="{FF2B5EF4-FFF2-40B4-BE49-F238E27FC236}">
                <a16:creationId xmlns:a16="http://schemas.microsoft.com/office/drawing/2014/main" id="{ECBF1E66-EC55-E84A-AC95-D03127D236A3}"/>
              </a:ext>
            </a:extLst>
          </p:cNvPr>
          <p:cNvSpPr>
            <a:spLocks noGrp="1"/>
          </p:cNvSpPr>
          <p:nvPr>
            <p:ph idx="1"/>
          </p:nvPr>
        </p:nvSpPr>
        <p:spPr>
          <a:xfrm>
            <a:off x="682299" y="924339"/>
            <a:ext cx="5066572" cy="3369365"/>
          </a:xfrm>
        </p:spPr>
        <p:txBody>
          <a:bodyPr/>
          <a:lstStyle/>
          <a:p>
            <a:pPr>
              <a:lnSpc>
                <a:spcPct val="100000"/>
              </a:lnSpc>
              <a:spcBef>
                <a:spcPts val="600"/>
              </a:spcBef>
            </a:pPr>
            <a:r>
              <a:rPr lang="en-US" sz="1600" dirty="0"/>
              <a:t>Concept developed by Charles Bowman, Bruce Vogelaar, and Ali Haghighat at Virginia Tech</a:t>
            </a:r>
          </a:p>
          <a:p>
            <a:pPr>
              <a:lnSpc>
                <a:spcPct val="100000"/>
              </a:lnSpc>
              <a:spcBef>
                <a:spcPts val="600"/>
              </a:spcBef>
            </a:pPr>
            <a:r>
              <a:rPr lang="en-US" sz="1600" dirty="0"/>
              <a:t>(LiF)2 UF4 fuel salt</a:t>
            </a:r>
          </a:p>
          <a:p>
            <a:pPr>
              <a:lnSpc>
                <a:spcPct val="100000"/>
              </a:lnSpc>
              <a:spcBef>
                <a:spcPts val="600"/>
              </a:spcBef>
            </a:pPr>
            <a:r>
              <a:rPr lang="en-US" sz="1600" dirty="0"/>
              <a:t>High temperature operation</a:t>
            </a:r>
          </a:p>
          <a:p>
            <a:pPr lvl="1">
              <a:lnSpc>
                <a:spcPct val="100000"/>
              </a:lnSpc>
              <a:spcBef>
                <a:spcPts val="600"/>
              </a:spcBef>
            </a:pPr>
            <a:r>
              <a:rPr lang="en-US" sz="1400" dirty="0"/>
              <a:t>Nominally 1000 ºK</a:t>
            </a:r>
          </a:p>
          <a:p>
            <a:pPr lvl="1">
              <a:lnSpc>
                <a:spcPct val="100000"/>
              </a:lnSpc>
              <a:spcBef>
                <a:spcPts val="600"/>
              </a:spcBef>
            </a:pPr>
            <a:r>
              <a:rPr lang="en-US" sz="1400" dirty="0"/>
              <a:t>High efficiency thermal conversion for power production</a:t>
            </a:r>
          </a:p>
          <a:p>
            <a:pPr>
              <a:lnSpc>
                <a:spcPct val="100000"/>
              </a:lnSpc>
              <a:spcBef>
                <a:spcPts val="600"/>
              </a:spcBef>
            </a:pPr>
            <a:r>
              <a:rPr lang="en-US" sz="1600" dirty="0"/>
              <a:t>Graphite moderated</a:t>
            </a:r>
          </a:p>
          <a:p>
            <a:pPr>
              <a:lnSpc>
                <a:spcPct val="100000"/>
              </a:lnSpc>
              <a:spcBef>
                <a:spcPts val="600"/>
              </a:spcBef>
            </a:pPr>
            <a:r>
              <a:rPr lang="en-US" sz="1600" dirty="0"/>
              <a:t>Thermal Spectrum </a:t>
            </a:r>
          </a:p>
          <a:p>
            <a:pPr>
              <a:lnSpc>
                <a:spcPct val="100000"/>
              </a:lnSpc>
              <a:spcBef>
                <a:spcPts val="600"/>
              </a:spcBef>
            </a:pPr>
            <a:r>
              <a:rPr lang="en-US" sz="1600" dirty="0"/>
              <a:t>Fresh fuel (or LWR spent fuel) added and fission products removed at fixed intervals</a:t>
            </a:r>
          </a:p>
          <a:p>
            <a:pPr>
              <a:lnSpc>
                <a:spcPct val="100000"/>
              </a:lnSpc>
            </a:pPr>
            <a:endParaRPr lang="en-US" sz="1600" dirty="0"/>
          </a:p>
        </p:txBody>
      </p:sp>
      <p:pic>
        <p:nvPicPr>
          <p:cNvPr id="6145" name="Picture 1" descr="page8image24928176">
            <a:extLst>
              <a:ext uri="{FF2B5EF4-FFF2-40B4-BE49-F238E27FC236}">
                <a16:creationId xmlns:a16="http://schemas.microsoft.com/office/drawing/2014/main" id="{59C64C2F-EC3C-3949-89BC-A8F5400842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3130" y="764021"/>
            <a:ext cx="5655176" cy="532995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3B5A0860-39FB-4F49-9D5F-560309518435}"/>
              </a:ext>
            </a:extLst>
          </p:cNvPr>
          <p:cNvPicPr>
            <a:picLocks noChangeAspect="1"/>
          </p:cNvPicPr>
          <p:nvPr/>
        </p:nvPicPr>
        <p:blipFill rotWithShape="1">
          <a:blip r:embed="rId3"/>
          <a:srcRect l="23659" t="17971" r="28732" b="19710"/>
          <a:stretch/>
        </p:blipFill>
        <p:spPr>
          <a:xfrm>
            <a:off x="3672126" y="4621193"/>
            <a:ext cx="2076745" cy="2038813"/>
          </a:xfrm>
          <a:prstGeom prst="rect">
            <a:avLst/>
          </a:prstGeom>
        </p:spPr>
      </p:pic>
      <p:sp>
        <p:nvSpPr>
          <p:cNvPr id="6" name="Rectangle 5">
            <a:extLst>
              <a:ext uri="{FF2B5EF4-FFF2-40B4-BE49-F238E27FC236}">
                <a16:creationId xmlns:a16="http://schemas.microsoft.com/office/drawing/2014/main" id="{F179666D-25B7-734F-81EF-FFA5AC121C08}"/>
              </a:ext>
            </a:extLst>
          </p:cNvPr>
          <p:cNvSpPr/>
          <p:nvPr/>
        </p:nvSpPr>
        <p:spPr>
          <a:xfrm>
            <a:off x="718804" y="4994269"/>
            <a:ext cx="2955235" cy="646331"/>
          </a:xfrm>
          <a:prstGeom prst="rect">
            <a:avLst/>
          </a:prstGeom>
        </p:spPr>
        <p:txBody>
          <a:bodyPr wrap="square">
            <a:spAutoFit/>
          </a:bodyPr>
          <a:lstStyle/>
          <a:p>
            <a:pPr>
              <a:lnSpc>
                <a:spcPct val="100000"/>
              </a:lnSpc>
              <a:spcBef>
                <a:spcPts val="600"/>
              </a:spcBef>
            </a:pPr>
            <a:r>
              <a:rPr lang="en-US" dirty="0"/>
              <a:t>Equilibrium fuel cycle established after ~ 2 years</a:t>
            </a:r>
          </a:p>
        </p:txBody>
      </p:sp>
    </p:spTree>
    <p:extLst>
      <p:ext uri="{BB962C8B-B14F-4D97-AF65-F5344CB8AC3E}">
        <p14:creationId xmlns:p14="http://schemas.microsoft.com/office/powerpoint/2010/main" val="11158096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05C3F-CF2A-47F6-AC0C-5EF32ECBD640}"/>
              </a:ext>
            </a:extLst>
          </p:cNvPr>
          <p:cNvSpPr>
            <a:spLocks noGrp="1"/>
          </p:cNvSpPr>
          <p:nvPr>
            <p:ph type="title"/>
          </p:nvPr>
        </p:nvSpPr>
        <p:spPr>
          <a:xfrm>
            <a:off x="429767" y="274320"/>
            <a:ext cx="11430000" cy="535531"/>
          </a:xfrm>
        </p:spPr>
        <p:txBody>
          <a:bodyPr/>
          <a:lstStyle/>
          <a:p>
            <a:r>
              <a:rPr lang="en-US" b="1" dirty="0"/>
              <a:t>Molten Salt Reactor Experiment (MSRE)</a:t>
            </a:r>
          </a:p>
        </p:txBody>
      </p:sp>
      <p:sp>
        <p:nvSpPr>
          <p:cNvPr id="3" name="Content Placeholder 2">
            <a:extLst>
              <a:ext uri="{FF2B5EF4-FFF2-40B4-BE49-F238E27FC236}">
                <a16:creationId xmlns:a16="http://schemas.microsoft.com/office/drawing/2014/main" id="{D5A4BE04-3150-401B-A20B-1F4E583FDF65}"/>
              </a:ext>
            </a:extLst>
          </p:cNvPr>
          <p:cNvSpPr>
            <a:spLocks noGrp="1"/>
          </p:cNvSpPr>
          <p:nvPr>
            <p:ph idx="1"/>
          </p:nvPr>
        </p:nvSpPr>
        <p:spPr>
          <a:xfrm>
            <a:off x="429767" y="915053"/>
            <a:ext cx="6647833" cy="4467577"/>
          </a:xfrm>
        </p:spPr>
        <p:txBody>
          <a:bodyPr/>
          <a:lstStyle/>
          <a:p>
            <a:r>
              <a:rPr lang="en-US" sz="2400" dirty="0"/>
              <a:t>Design, development and construction completed in about 5 years, starting in 1960</a:t>
            </a:r>
          </a:p>
          <a:p>
            <a:pPr lvl="1"/>
            <a:r>
              <a:rPr lang="en-US" sz="2000" dirty="0"/>
              <a:t>Updated and altered Aircraft Reactor Experiment facilities</a:t>
            </a:r>
          </a:p>
          <a:p>
            <a:r>
              <a:rPr lang="en-US" sz="2400" dirty="0"/>
              <a:t>Initially loaded with unfueled salt</a:t>
            </a:r>
          </a:p>
          <a:p>
            <a:r>
              <a:rPr lang="en-US" sz="2400" dirty="0"/>
              <a:t>Fuel slowly added through sampler-enricher to bring the reactor critical</a:t>
            </a:r>
          </a:p>
          <a:p>
            <a:r>
              <a:rPr lang="en-US" sz="2400" dirty="0"/>
              <a:t>Full power operation at 7.4 MW</a:t>
            </a:r>
          </a:p>
          <a:p>
            <a:pPr lvl="1"/>
            <a:r>
              <a:rPr lang="en-US" sz="2000" dirty="0"/>
              <a:t>Limited by heat rejection capacity</a:t>
            </a:r>
          </a:p>
        </p:txBody>
      </p:sp>
      <p:graphicFrame>
        <p:nvGraphicFramePr>
          <p:cNvPr id="7" name="Diagram 6">
            <a:extLst>
              <a:ext uri="{FF2B5EF4-FFF2-40B4-BE49-F238E27FC236}">
                <a16:creationId xmlns:a16="http://schemas.microsoft.com/office/drawing/2014/main" id="{18D336B2-D95B-4128-B3B8-AC1935558ACC}"/>
              </a:ext>
            </a:extLst>
          </p:cNvPr>
          <p:cNvGraphicFramePr/>
          <p:nvPr/>
        </p:nvGraphicFramePr>
        <p:xfrm>
          <a:off x="313945" y="5311833"/>
          <a:ext cx="11638055" cy="15461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07F5A349-1779-44CF-B3B9-553A3080558A}"/>
              </a:ext>
            </a:extLst>
          </p:cNvPr>
          <p:cNvPicPr>
            <a:picLocks noChangeAspect="1"/>
          </p:cNvPicPr>
          <p:nvPr/>
        </p:nvPicPr>
        <p:blipFill>
          <a:blip r:embed="rId8"/>
          <a:stretch>
            <a:fillRect/>
          </a:stretch>
        </p:blipFill>
        <p:spPr>
          <a:xfrm>
            <a:off x="8321985" y="809851"/>
            <a:ext cx="3095986" cy="411766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8661416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68C2A-A878-E64C-8278-3915E739B0E9}"/>
              </a:ext>
            </a:extLst>
          </p:cNvPr>
          <p:cNvSpPr>
            <a:spLocks noGrp="1"/>
          </p:cNvSpPr>
          <p:nvPr>
            <p:ph type="title"/>
          </p:nvPr>
        </p:nvSpPr>
        <p:spPr/>
        <p:txBody>
          <a:bodyPr/>
          <a:lstStyle/>
          <a:p>
            <a:r>
              <a:rPr lang="en-US" dirty="0"/>
              <a:t>Mu*STAR</a:t>
            </a:r>
          </a:p>
        </p:txBody>
      </p:sp>
      <p:pic>
        <p:nvPicPr>
          <p:cNvPr id="7169" name="Picture 1" descr="page2image24665200">
            <a:extLst>
              <a:ext uri="{FF2B5EF4-FFF2-40B4-BE49-F238E27FC236}">
                <a16:creationId xmlns:a16="http://schemas.microsoft.com/office/drawing/2014/main" id="{1DF054B0-0A07-9A43-8C46-9863E8DE8CB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83365" y="792665"/>
            <a:ext cx="10048461" cy="5708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60323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67315-46C9-2941-A58B-8B110C17CC04}"/>
              </a:ext>
            </a:extLst>
          </p:cNvPr>
          <p:cNvSpPr>
            <a:spLocks noGrp="1"/>
          </p:cNvSpPr>
          <p:nvPr>
            <p:ph type="title"/>
          </p:nvPr>
        </p:nvSpPr>
        <p:spPr/>
        <p:txBody>
          <a:bodyPr/>
          <a:lstStyle/>
          <a:p>
            <a:r>
              <a:rPr lang="en-US" dirty="0"/>
              <a:t>Myths and truths of safety enhancement</a:t>
            </a:r>
          </a:p>
        </p:txBody>
      </p:sp>
      <p:sp>
        <p:nvSpPr>
          <p:cNvPr id="3" name="Content Placeholder 2">
            <a:extLst>
              <a:ext uri="{FF2B5EF4-FFF2-40B4-BE49-F238E27FC236}">
                <a16:creationId xmlns:a16="http://schemas.microsoft.com/office/drawing/2014/main" id="{BBDA58C6-9A99-DF4D-BD2A-4F78C3A9E0D7}"/>
              </a:ext>
            </a:extLst>
          </p:cNvPr>
          <p:cNvSpPr>
            <a:spLocks noGrp="1"/>
          </p:cNvSpPr>
          <p:nvPr>
            <p:ph idx="1"/>
          </p:nvPr>
        </p:nvSpPr>
        <p:spPr>
          <a:xfrm>
            <a:off x="448055" y="1013791"/>
            <a:ext cx="6757815" cy="5347252"/>
          </a:xfrm>
        </p:spPr>
        <p:txBody>
          <a:bodyPr/>
          <a:lstStyle/>
          <a:p>
            <a:r>
              <a:rPr lang="en-US" sz="1600" dirty="0"/>
              <a:t>In 2001, Salvatores et al. evaluated the role of subcriticality in mitigation of accident scenarios</a:t>
            </a:r>
          </a:p>
          <a:p>
            <a:r>
              <a:rPr lang="en-US" sz="1600" dirty="0"/>
              <a:t>Considered two impacts of the degree of subcriticality</a:t>
            </a:r>
          </a:p>
          <a:p>
            <a:pPr lvl="1"/>
            <a:r>
              <a:rPr lang="en-US" sz="1400" dirty="0"/>
              <a:t>Optimization of accident tolerance</a:t>
            </a:r>
          </a:p>
          <a:p>
            <a:pPr lvl="1"/>
            <a:r>
              <a:rPr lang="en-US" sz="1400" dirty="0"/>
              <a:t>Minimization of the proton beam power</a:t>
            </a:r>
          </a:p>
          <a:p>
            <a:r>
              <a:rPr lang="en-US" sz="1600" dirty="0"/>
              <a:t>Found that subcritical systems have a definite advantage in comparison to critical systems for rapid transients such as Transient Over Power Without Scram (TOPWS)</a:t>
            </a:r>
          </a:p>
          <a:p>
            <a:r>
              <a:rPr lang="en-US" sz="1600" dirty="0"/>
              <a:t>For slow transients, such as the thermal hydraulic transients like Loss of Flow Without Scram (LOFWS) or Loss of Heat Sink Without Scram (LOHSWS) the subcritical system does not have any of the favorable natural feedbacks found in critical systems, and it is essential that the accelerator shut down.</a:t>
            </a:r>
          </a:p>
          <a:p>
            <a:r>
              <a:rPr lang="en-US" sz="1600" dirty="0"/>
              <a:t>For more common transients, such as station blackout transients, where the system scrams and the accelerator shuts down, the safety considerations are nearly identical to a critical reactor system.  The system must provide adequate pathways for removal of the decay heat presented by the fission, spallation, and activation products</a:t>
            </a:r>
          </a:p>
        </p:txBody>
      </p:sp>
      <p:pic>
        <p:nvPicPr>
          <p:cNvPr id="4" name="Picture 3">
            <a:extLst>
              <a:ext uri="{FF2B5EF4-FFF2-40B4-BE49-F238E27FC236}">
                <a16:creationId xmlns:a16="http://schemas.microsoft.com/office/drawing/2014/main" id="{971D17B0-526E-BF44-9A6A-D08D138E1024}"/>
              </a:ext>
            </a:extLst>
          </p:cNvPr>
          <p:cNvPicPr>
            <a:picLocks noChangeAspect="1"/>
          </p:cNvPicPr>
          <p:nvPr/>
        </p:nvPicPr>
        <p:blipFill>
          <a:blip r:embed="rId2"/>
          <a:stretch>
            <a:fillRect/>
          </a:stretch>
        </p:blipFill>
        <p:spPr>
          <a:xfrm>
            <a:off x="7466085" y="1282148"/>
            <a:ext cx="4393682" cy="4641574"/>
          </a:xfrm>
          <a:prstGeom prst="rect">
            <a:avLst/>
          </a:prstGeom>
        </p:spPr>
      </p:pic>
    </p:spTree>
    <p:extLst>
      <p:ext uri="{BB962C8B-B14F-4D97-AF65-F5344CB8AC3E}">
        <p14:creationId xmlns:p14="http://schemas.microsoft.com/office/powerpoint/2010/main" val="2044779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72F59-7608-0647-96CF-6D92A9A06C2C}"/>
              </a:ext>
            </a:extLst>
          </p:cNvPr>
          <p:cNvSpPr>
            <a:spLocks noGrp="1"/>
          </p:cNvSpPr>
          <p:nvPr>
            <p:ph type="title"/>
          </p:nvPr>
        </p:nvSpPr>
        <p:spPr/>
        <p:txBody>
          <a:bodyPr/>
          <a:lstStyle/>
          <a:p>
            <a:r>
              <a:rPr lang="en-US" dirty="0"/>
              <a:t>So why consider an ADS?</a:t>
            </a:r>
          </a:p>
        </p:txBody>
      </p:sp>
      <p:pic>
        <p:nvPicPr>
          <p:cNvPr id="8193" name="Picture 1" descr="page8image24812032">
            <a:extLst>
              <a:ext uri="{FF2B5EF4-FFF2-40B4-BE49-F238E27FC236}">
                <a16:creationId xmlns:a16="http://schemas.microsoft.com/office/drawing/2014/main" id="{7F09E4FD-0A86-B943-8094-84EE256495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1722" y="1202634"/>
            <a:ext cx="8536608" cy="4771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15729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628F2-81D5-E849-9DEC-128050F6D880}"/>
              </a:ext>
            </a:extLst>
          </p:cNvPr>
          <p:cNvSpPr>
            <a:spLocks noGrp="1"/>
          </p:cNvSpPr>
          <p:nvPr>
            <p:ph type="title"/>
          </p:nvPr>
        </p:nvSpPr>
        <p:spPr/>
        <p:txBody>
          <a:bodyPr/>
          <a:lstStyle/>
          <a:p>
            <a:r>
              <a:rPr lang="en-US" dirty="0"/>
              <a:t>So why consider ADS?</a:t>
            </a:r>
          </a:p>
        </p:txBody>
      </p:sp>
      <p:pic>
        <p:nvPicPr>
          <p:cNvPr id="4" name="Picture 3">
            <a:extLst>
              <a:ext uri="{FF2B5EF4-FFF2-40B4-BE49-F238E27FC236}">
                <a16:creationId xmlns:a16="http://schemas.microsoft.com/office/drawing/2014/main" id="{A850B36F-5E29-D24C-94D0-ADFD1BE175E3}"/>
              </a:ext>
            </a:extLst>
          </p:cNvPr>
          <p:cNvPicPr>
            <a:picLocks noChangeAspect="1"/>
          </p:cNvPicPr>
          <p:nvPr/>
        </p:nvPicPr>
        <p:blipFill>
          <a:blip r:embed="rId2"/>
          <a:stretch>
            <a:fillRect/>
          </a:stretch>
        </p:blipFill>
        <p:spPr>
          <a:xfrm>
            <a:off x="2543326" y="813816"/>
            <a:ext cx="7391693" cy="5724939"/>
          </a:xfrm>
          <a:prstGeom prst="rect">
            <a:avLst/>
          </a:prstGeom>
        </p:spPr>
      </p:pic>
      <p:sp>
        <p:nvSpPr>
          <p:cNvPr id="5" name="TextBox 4">
            <a:extLst>
              <a:ext uri="{FF2B5EF4-FFF2-40B4-BE49-F238E27FC236}">
                <a16:creationId xmlns:a16="http://schemas.microsoft.com/office/drawing/2014/main" id="{3E956D29-B00D-3349-A801-F9ED5AF467B2}"/>
              </a:ext>
            </a:extLst>
          </p:cNvPr>
          <p:cNvSpPr txBox="1"/>
          <p:nvPr/>
        </p:nvSpPr>
        <p:spPr>
          <a:xfrm>
            <a:off x="10122804" y="4768711"/>
            <a:ext cx="1736963" cy="1588127"/>
          </a:xfrm>
          <a:prstGeom prst="rect">
            <a:avLst/>
          </a:prstGeom>
          <a:noFill/>
        </p:spPr>
        <p:txBody>
          <a:bodyPr wrap="square" rtlCol="0">
            <a:spAutoFit/>
          </a:bodyPr>
          <a:lstStyle/>
          <a:p>
            <a:pPr>
              <a:lnSpc>
                <a:spcPct val="90000"/>
              </a:lnSpc>
            </a:pPr>
            <a:r>
              <a:rPr lang="en-US" sz="1200" dirty="0">
                <a:latin typeface="+mn-lt"/>
              </a:rPr>
              <a:t>From: “Accelerator-driven Systems (ADS)</a:t>
            </a:r>
          </a:p>
          <a:p>
            <a:pPr>
              <a:lnSpc>
                <a:spcPct val="90000"/>
              </a:lnSpc>
            </a:pPr>
            <a:r>
              <a:rPr lang="en-US" sz="1200" dirty="0">
                <a:latin typeface="+mn-lt"/>
              </a:rPr>
              <a:t>and Fast Reactors (FR) in</a:t>
            </a:r>
          </a:p>
          <a:p>
            <a:pPr>
              <a:lnSpc>
                <a:spcPct val="90000"/>
              </a:lnSpc>
            </a:pPr>
            <a:r>
              <a:rPr lang="en-US" sz="1200" dirty="0">
                <a:latin typeface="+mn-lt"/>
              </a:rPr>
              <a:t>Advanced Nuclear Fuel Cycles:</a:t>
            </a:r>
          </a:p>
          <a:p>
            <a:pPr>
              <a:lnSpc>
                <a:spcPct val="90000"/>
              </a:lnSpc>
            </a:pPr>
            <a:r>
              <a:rPr lang="en-US" sz="1200" dirty="0">
                <a:latin typeface="+mn-lt"/>
              </a:rPr>
              <a:t>A Comparative Study, OECD/NEA-3109, 2002.</a:t>
            </a:r>
          </a:p>
        </p:txBody>
      </p:sp>
    </p:spTree>
    <p:extLst>
      <p:ext uri="{BB962C8B-B14F-4D97-AF65-F5344CB8AC3E}">
        <p14:creationId xmlns:p14="http://schemas.microsoft.com/office/powerpoint/2010/main" val="574491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E2762-DF44-5E43-8AF2-CD79A3F71DDB}"/>
              </a:ext>
            </a:extLst>
          </p:cNvPr>
          <p:cNvSpPr>
            <a:spLocks noGrp="1"/>
          </p:cNvSpPr>
          <p:nvPr>
            <p:ph type="title"/>
          </p:nvPr>
        </p:nvSpPr>
        <p:spPr/>
        <p:txBody>
          <a:bodyPr/>
          <a:lstStyle/>
          <a:p>
            <a:r>
              <a:rPr lang="en-US" dirty="0"/>
              <a:t>Major conclusions of OECD/NEA study</a:t>
            </a:r>
          </a:p>
        </p:txBody>
      </p:sp>
      <p:sp>
        <p:nvSpPr>
          <p:cNvPr id="3" name="Content Placeholder 2">
            <a:extLst>
              <a:ext uri="{FF2B5EF4-FFF2-40B4-BE49-F238E27FC236}">
                <a16:creationId xmlns:a16="http://schemas.microsoft.com/office/drawing/2014/main" id="{2003B7C5-827B-B242-8DB2-D23625823E43}"/>
              </a:ext>
            </a:extLst>
          </p:cNvPr>
          <p:cNvSpPr>
            <a:spLocks noGrp="1"/>
          </p:cNvSpPr>
          <p:nvPr>
            <p:ph idx="1"/>
          </p:nvPr>
        </p:nvSpPr>
        <p:spPr>
          <a:xfrm>
            <a:off x="429767" y="1136900"/>
            <a:ext cx="11430000" cy="4047778"/>
          </a:xfrm>
        </p:spPr>
        <p:txBody>
          <a:bodyPr/>
          <a:lstStyle/>
          <a:p>
            <a:r>
              <a:rPr lang="en-US" sz="2400" dirty="0"/>
              <a:t>Potential reductions in actinide inventory and long-term radiotoxicity are very similar for deployment of ADS versus fast reactor fleets with integral recycle</a:t>
            </a:r>
          </a:p>
          <a:p>
            <a:r>
              <a:rPr lang="en-US" sz="2400" dirty="0"/>
              <a:t>Recycle of plutonium without minor actinide transmutation reduces plutonium specific radiotoxicity but is not as effective as fuel cycles including minor actinide transmutation</a:t>
            </a:r>
          </a:p>
          <a:p>
            <a:r>
              <a:rPr lang="en-US" sz="2400" dirty="0"/>
              <a:t>The consideration of different neutron spectra for ADS operations opens interesting degrees of freedom in the core design that enable consideration of very different fuel cycles</a:t>
            </a:r>
          </a:p>
          <a:p>
            <a:r>
              <a:rPr lang="en-US" sz="2400" dirty="0"/>
              <a:t>Subcritical operation introduces tolerance of the system for degradations of the safety features, especially reactivity feedbacks of the core.</a:t>
            </a:r>
          </a:p>
        </p:txBody>
      </p:sp>
    </p:spTree>
    <p:extLst>
      <p:ext uri="{BB962C8B-B14F-4D97-AF65-F5344CB8AC3E}">
        <p14:creationId xmlns:p14="http://schemas.microsoft.com/office/powerpoint/2010/main" val="1811912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E4705-BC51-5543-8130-E3922971F82B}"/>
              </a:ext>
            </a:extLst>
          </p:cNvPr>
          <p:cNvSpPr>
            <a:spLocks noGrp="1"/>
          </p:cNvSpPr>
          <p:nvPr>
            <p:ph type="title"/>
          </p:nvPr>
        </p:nvSpPr>
        <p:spPr/>
        <p:txBody>
          <a:bodyPr/>
          <a:lstStyle/>
          <a:p>
            <a:r>
              <a:rPr lang="en-US" dirty="0"/>
              <a:t>R&amp;D gaps</a:t>
            </a:r>
          </a:p>
        </p:txBody>
      </p:sp>
      <p:sp>
        <p:nvSpPr>
          <p:cNvPr id="3" name="Content Placeholder 2">
            <a:extLst>
              <a:ext uri="{FF2B5EF4-FFF2-40B4-BE49-F238E27FC236}">
                <a16:creationId xmlns:a16="http://schemas.microsoft.com/office/drawing/2014/main" id="{6E5D58C1-CA04-B547-BA4F-ACBFC0680183}"/>
              </a:ext>
            </a:extLst>
          </p:cNvPr>
          <p:cNvSpPr>
            <a:spLocks noGrp="1"/>
          </p:cNvSpPr>
          <p:nvPr>
            <p:ph idx="1"/>
          </p:nvPr>
        </p:nvSpPr>
        <p:spPr>
          <a:xfrm>
            <a:off x="429767" y="813816"/>
            <a:ext cx="11430000" cy="4697661"/>
          </a:xfrm>
        </p:spPr>
        <p:txBody>
          <a:bodyPr/>
          <a:lstStyle/>
          <a:p>
            <a:r>
              <a:rPr lang="en-US" sz="1800" dirty="0"/>
              <a:t>Accelerator and target system technology has evolved substantially since the early 2000s</a:t>
            </a:r>
          </a:p>
          <a:p>
            <a:r>
              <a:rPr lang="en-US" sz="1800" dirty="0"/>
              <a:t>Molten salt fueled concepts are under-developed in comparison to liquid-metal cooled systems using conventional solid fuel</a:t>
            </a:r>
          </a:p>
          <a:p>
            <a:pPr lvl="1"/>
            <a:r>
              <a:rPr lang="en-US" sz="1600" dirty="0"/>
              <a:t>Safety considerations</a:t>
            </a:r>
          </a:p>
          <a:p>
            <a:pPr lvl="1"/>
            <a:r>
              <a:rPr lang="en-US" sz="1600" dirty="0"/>
              <a:t>Fuel utilization considerations</a:t>
            </a:r>
          </a:p>
          <a:p>
            <a:pPr lvl="1"/>
            <a:r>
              <a:rPr lang="en-US" sz="1600" dirty="0"/>
              <a:t>Control implications</a:t>
            </a:r>
          </a:p>
          <a:p>
            <a:r>
              <a:rPr lang="en-US" sz="1800" dirty="0"/>
              <a:t>Comparative studies for evaluation of ADS impacts focus on liquid metal cooled fast-spectrum systems with companion recycle facilities.  Impacts of continuous feed and fission product removal in liquid fueled systems – on both the ADS and reactor fleet sides – have not been given adequate consideration</a:t>
            </a:r>
          </a:p>
          <a:p>
            <a:r>
              <a:rPr lang="en-US" sz="1800" dirty="0"/>
              <a:t>The sensitivity of potential molten salt designs to potential disruptions in accelerator operation has not been adequately considered</a:t>
            </a:r>
          </a:p>
          <a:p>
            <a:r>
              <a:rPr lang="en-US" sz="1800" dirty="0"/>
              <a:t>Salt-cooled metallic U target is inadequately developed to support consideration of tradeoffs between subcriticality, safety, fuel utilization, and accelerator performance demands</a:t>
            </a:r>
          </a:p>
          <a:p>
            <a:r>
              <a:rPr lang="en-US" sz="1800" dirty="0"/>
              <a:t>Modeling has been somewhat simplistic</a:t>
            </a:r>
            <a:endParaRPr lang="en-US" sz="1400" dirty="0"/>
          </a:p>
          <a:p>
            <a:pPr lvl="1"/>
            <a:r>
              <a:rPr lang="en-US" sz="1400" dirty="0"/>
              <a:t>Little consideration of more exotic concepts and configurations such as tunable accelerator performance or multi-pack systems of ADS facilities driven by a common accelerator</a:t>
            </a:r>
          </a:p>
        </p:txBody>
      </p:sp>
    </p:spTree>
    <p:extLst>
      <p:ext uri="{BB962C8B-B14F-4D97-AF65-F5344CB8AC3E}">
        <p14:creationId xmlns:p14="http://schemas.microsoft.com/office/powerpoint/2010/main" val="3072993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Not all neutrons fission Uranium…</a:t>
            </a:r>
          </a:p>
        </p:txBody>
      </p:sp>
      <p:sp>
        <p:nvSpPr>
          <p:cNvPr id="3" name="Content Placeholder 2"/>
          <p:cNvSpPr>
            <a:spLocks noGrp="1"/>
          </p:cNvSpPr>
          <p:nvPr>
            <p:ph idx="1"/>
          </p:nvPr>
        </p:nvSpPr>
        <p:spPr>
          <a:xfrm>
            <a:off x="382489" y="949334"/>
            <a:ext cx="11427023" cy="4047778"/>
          </a:xfrm>
        </p:spPr>
        <p:txBody>
          <a:bodyPr>
            <a:normAutofit/>
          </a:bodyPr>
          <a:lstStyle/>
          <a:p>
            <a:r>
              <a:rPr lang="en-US" sz="2400" dirty="0"/>
              <a:t>Some are absorbed by other types of atoms in the core</a:t>
            </a:r>
          </a:p>
          <a:p>
            <a:r>
              <a:rPr lang="en-US" sz="2400" dirty="0"/>
              <a:t>Some “leak” out of the core and are absorbed elsewhere</a:t>
            </a:r>
          </a:p>
        </p:txBody>
      </p:sp>
      <p:grpSp>
        <p:nvGrpSpPr>
          <p:cNvPr id="60" name="Group 59">
            <a:extLst>
              <a:ext uri="{FF2B5EF4-FFF2-40B4-BE49-F238E27FC236}">
                <a16:creationId xmlns:a16="http://schemas.microsoft.com/office/drawing/2014/main" id="{F58748FE-0B6F-4DBD-8273-307C7346346E}"/>
              </a:ext>
            </a:extLst>
          </p:cNvPr>
          <p:cNvGrpSpPr/>
          <p:nvPr/>
        </p:nvGrpSpPr>
        <p:grpSpPr>
          <a:xfrm>
            <a:off x="1558231" y="1932249"/>
            <a:ext cx="8919891" cy="4853062"/>
            <a:chOff x="34229" y="2072741"/>
            <a:chExt cx="8919891" cy="4853062"/>
          </a:xfrm>
        </p:grpSpPr>
        <p:pic>
          <p:nvPicPr>
            <p:cNvPr id="61" name="Picture 60">
              <a:extLst>
                <a:ext uri="{FF2B5EF4-FFF2-40B4-BE49-F238E27FC236}">
                  <a16:creationId xmlns:a16="http://schemas.microsoft.com/office/drawing/2014/main" id="{EDF90930-B91D-416C-B795-B9479C35DBEC}"/>
                </a:ext>
              </a:extLst>
            </p:cNvPr>
            <p:cNvPicPr>
              <a:picLocks noChangeAspect="1"/>
            </p:cNvPicPr>
            <p:nvPr/>
          </p:nvPicPr>
          <p:blipFill>
            <a:blip r:embed="rId3"/>
            <a:stretch>
              <a:fillRect/>
            </a:stretch>
          </p:blipFill>
          <p:spPr>
            <a:xfrm>
              <a:off x="1111934" y="2739664"/>
              <a:ext cx="383117" cy="397306"/>
            </a:xfrm>
            <a:prstGeom prst="rect">
              <a:avLst/>
            </a:prstGeom>
          </p:spPr>
        </p:pic>
        <p:pic>
          <p:nvPicPr>
            <p:cNvPr id="62" name="Picture 61">
              <a:extLst>
                <a:ext uri="{FF2B5EF4-FFF2-40B4-BE49-F238E27FC236}">
                  <a16:creationId xmlns:a16="http://schemas.microsoft.com/office/drawing/2014/main" id="{F848AA78-B5EF-46D9-81A2-22D6C632BA00}"/>
                </a:ext>
              </a:extLst>
            </p:cNvPr>
            <p:cNvPicPr>
              <a:picLocks noChangeAspect="1"/>
            </p:cNvPicPr>
            <p:nvPr/>
          </p:nvPicPr>
          <p:blipFill>
            <a:blip r:embed="rId3"/>
            <a:stretch>
              <a:fillRect/>
            </a:stretch>
          </p:blipFill>
          <p:spPr>
            <a:xfrm>
              <a:off x="343426" y="5520093"/>
              <a:ext cx="383117" cy="397306"/>
            </a:xfrm>
            <a:prstGeom prst="rect">
              <a:avLst/>
            </a:prstGeom>
          </p:spPr>
        </p:pic>
        <p:pic>
          <p:nvPicPr>
            <p:cNvPr id="63" name="Picture 62">
              <a:extLst>
                <a:ext uri="{FF2B5EF4-FFF2-40B4-BE49-F238E27FC236}">
                  <a16:creationId xmlns:a16="http://schemas.microsoft.com/office/drawing/2014/main" id="{53B82E4C-5A23-48D0-97A7-337C5DB55406}"/>
                </a:ext>
              </a:extLst>
            </p:cNvPr>
            <p:cNvPicPr>
              <a:picLocks noChangeAspect="1"/>
            </p:cNvPicPr>
            <p:nvPr/>
          </p:nvPicPr>
          <p:blipFill>
            <a:blip r:embed="rId3"/>
            <a:stretch>
              <a:fillRect/>
            </a:stretch>
          </p:blipFill>
          <p:spPr>
            <a:xfrm>
              <a:off x="1647451" y="5321440"/>
              <a:ext cx="383117" cy="397306"/>
            </a:xfrm>
            <a:prstGeom prst="rect">
              <a:avLst/>
            </a:prstGeom>
          </p:spPr>
        </p:pic>
        <p:pic>
          <p:nvPicPr>
            <p:cNvPr id="64" name="Picture 63">
              <a:extLst>
                <a:ext uri="{FF2B5EF4-FFF2-40B4-BE49-F238E27FC236}">
                  <a16:creationId xmlns:a16="http://schemas.microsoft.com/office/drawing/2014/main" id="{124BAD3B-11D8-4215-8B7E-9033BED71E82}"/>
                </a:ext>
              </a:extLst>
            </p:cNvPr>
            <p:cNvPicPr>
              <a:picLocks noChangeAspect="1"/>
            </p:cNvPicPr>
            <p:nvPr/>
          </p:nvPicPr>
          <p:blipFill>
            <a:blip r:embed="rId3"/>
            <a:stretch>
              <a:fillRect/>
            </a:stretch>
          </p:blipFill>
          <p:spPr>
            <a:xfrm>
              <a:off x="34229" y="4677416"/>
              <a:ext cx="383117" cy="397306"/>
            </a:xfrm>
            <a:prstGeom prst="rect">
              <a:avLst/>
            </a:prstGeom>
          </p:spPr>
        </p:pic>
        <p:pic>
          <p:nvPicPr>
            <p:cNvPr id="65" name="Picture 64">
              <a:extLst>
                <a:ext uri="{FF2B5EF4-FFF2-40B4-BE49-F238E27FC236}">
                  <a16:creationId xmlns:a16="http://schemas.microsoft.com/office/drawing/2014/main" id="{006CCDF1-EE2E-4ECF-969A-2A7AE43B4E6C}"/>
                </a:ext>
              </a:extLst>
            </p:cNvPr>
            <p:cNvPicPr>
              <a:picLocks noChangeAspect="1"/>
            </p:cNvPicPr>
            <p:nvPr/>
          </p:nvPicPr>
          <p:blipFill>
            <a:blip r:embed="rId3"/>
            <a:stretch>
              <a:fillRect/>
            </a:stretch>
          </p:blipFill>
          <p:spPr>
            <a:xfrm>
              <a:off x="858613" y="4936764"/>
              <a:ext cx="383117" cy="397306"/>
            </a:xfrm>
            <a:prstGeom prst="rect">
              <a:avLst/>
            </a:prstGeom>
          </p:spPr>
        </p:pic>
        <p:pic>
          <p:nvPicPr>
            <p:cNvPr id="66" name="Picture 65">
              <a:extLst>
                <a:ext uri="{FF2B5EF4-FFF2-40B4-BE49-F238E27FC236}">
                  <a16:creationId xmlns:a16="http://schemas.microsoft.com/office/drawing/2014/main" id="{27A152C9-28C0-4FCD-8B1A-29815C903AB5}"/>
                </a:ext>
              </a:extLst>
            </p:cNvPr>
            <p:cNvPicPr>
              <a:picLocks noChangeAspect="1"/>
            </p:cNvPicPr>
            <p:nvPr/>
          </p:nvPicPr>
          <p:blipFill>
            <a:blip r:embed="rId3"/>
            <a:stretch>
              <a:fillRect/>
            </a:stretch>
          </p:blipFill>
          <p:spPr>
            <a:xfrm>
              <a:off x="1111934" y="3643551"/>
              <a:ext cx="383117" cy="397306"/>
            </a:xfrm>
            <a:prstGeom prst="rect">
              <a:avLst/>
            </a:prstGeom>
          </p:spPr>
        </p:pic>
        <p:pic>
          <p:nvPicPr>
            <p:cNvPr id="67" name="Picture 66">
              <a:extLst>
                <a:ext uri="{FF2B5EF4-FFF2-40B4-BE49-F238E27FC236}">
                  <a16:creationId xmlns:a16="http://schemas.microsoft.com/office/drawing/2014/main" id="{51B0C94D-AE5E-426A-A028-3256AB0F4F48}"/>
                </a:ext>
              </a:extLst>
            </p:cNvPr>
            <p:cNvPicPr>
              <a:picLocks noChangeAspect="1"/>
            </p:cNvPicPr>
            <p:nvPr/>
          </p:nvPicPr>
          <p:blipFill>
            <a:blip r:embed="rId3"/>
            <a:stretch>
              <a:fillRect/>
            </a:stretch>
          </p:blipFill>
          <p:spPr>
            <a:xfrm>
              <a:off x="1303493" y="4280110"/>
              <a:ext cx="383117" cy="397306"/>
            </a:xfrm>
            <a:prstGeom prst="rect">
              <a:avLst/>
            </a:prstGeom>
          </p:spPr>
        </p:pic>
        <p:pic>
          <p:nvPicPr>
            <p:cNvPr id="68" name="Picture 67">
              <a:extLst>
                <a:ext uri="{FF2B5EF4-FFF2-40B4-BE49-F238E27FC236}">
                  <a16:creationId xmlns:a16="http://schemas.microsoft.com/office/drawing/2014/main" id="{EF7EBC81-EF6A-4E6E-9C44-CFE24ACA537A}"/>
                </a:ext>
              </a:extLst>
            </p:cNvPr>
            <p:cNvPicPr>
              <a:picLocks noChangeAspect="1"/>
            </p:cNvPicPr>
            <p:nvPr/>
          </p:nvPicPr>
          <p:blipFill>
            <a:blip r:embed="rId3"/>
            <a:stretch>
              <a:fillRect/>
            </a:stretch>
          </p:blipFill>
          <p:spPr>
            <a:xfrm>
              <a:off x="559903" y="4244057"/>
              <a:ext cx="383117" cy="397306"/>
            </a:xfrm>
            <a:prstGeom prst="rect">
              <a:avLst/>
            </a:prstGeom>
          </p:spPr>
        </p:pic>
        <p:pic>
          <p:nvPicPr>
            <p:cNvPr id="69" name="Picture 68">
              <a:extLst>
                <a:ext uri="{FF2B5EF4-FFF2-40B4-BE49-F238E27FC236}">
                  <a16:creationId xmlns:a16="http://schemas.microsoft.com/office/drawing/2014/main" id="{270BEADC-4DE0-48BF-8BE3-CCF4A1C129EF}"/>
                </a:ext>
              </a:extLst>
            </p:cNvPr>
            <p:cNvPicPr>
              <a:picLocks noChangeAspect="1"/>
            </p:cNvPicPr>
            <p:nvPr/>
          </p:nvPicPr>
          <p:blipFill>
            <a:blip r:embed="rId3"/>
            <a:stretch>
              <a:fillRect/>
            </a:stretch>
          </p:blipFill>
          <p:spPr>
            <a:xfrm>
              <a:off x="553188" y="3090717"/>
              <a:ext cx="383117" cy="397306"/>
            </a:xfrm>
            <a:prstGeom prst="rect">
              <a:avLst/>
            </a:prstGeom>
          </p:spPr>
        </p:pic>
        <p:pic>
          <p:nvPicPr>
            <p:cNvPr id="70" name="Picture 69">
              <a:extLst>
                <a:ext uri="{FF2B5EF4-FFF2-40B4-BE49-F238E27FC236}">
                  <a16:creationId xmlns:a16="http://schemas.microsoft.com/office/drawing/2014/main" id="{DD108910-2827-47BC-B836-6C9BB8AC9AAA}"/>
                </a:ext>
              </a:extLst>
            </p:cNvPr>
            <p:cNvPicPr>
              <a:picLocks noChangeAspect="1"/>
            </p:cNvPicPr>
            <p:nvPr/>
          </p:nvPicPr>
          <p:blipFill>
            <a:blip r:embed="rId3"/>
            <a:stretch>
              <a:fillRect/>
            </a:stretch>
          </p:blipFill>
          <p:spPr>
            <a:xfrm>
              <a:off x="214694" y="3654064"/>
              <a:ext cx="383117" cy="397306"/>
            </a:xfrm>
            <a:prstGeom prst="rect">
              <a:avLst/>
            </a:prstGeom>
          </p:spPr>
        </p:pic>
        <p:pic>
          <p:nvPicPr>
            <p:cNvPr id="71" name="Picture 70">
              <a:extLst>
                <a:ext uri="{FF2B5EF4-FFF2-40B4-BE49-F238E27FC236}">
                  <a16:creationId xmlns:a16="http://schemas.microsoft.com/office/drawing/2014/main" id="{E3ABE540-DB27-4C21-80A3-428715D3C118}"/>
                </a:ext>
              </a:extLst>
            </p:cNvPr>
            <p:cNvPicPr>
              <a:picLocks noChangeAspect="1"/>
            </p:cNvPicPr>
            <p:nvPr/>
          </p:nvPicPr>
          <p:blipFill>
            <a:blip r:embed="rId3"/>
            <a:stretch>
              <a:fillRect/>
            </a:stretch>
          </p:blipFill>
          <p:spPr>
            <a:xfrm>
              <a:off x="1761487" y="3150611"/>
              <a:ext cx="383117" cy="397306"/>
            </a:xfrm>
            <a:prstGeom prst="rect">
              <a:avLst/>
            </a:prstGeom>
          </p:spPr>
        </p:pic>
        <p:pic>
          <p:nvPicPr>
            <p:cNvPr id="72" name="Picture 71">
              <a:extLst>
                <a:ext uri="{FF2B5EF4-FFF2-40B4-BE49-F238E27FC236}">
                  <a16:creationId xmlns:a16="http://schemas.microsoft.com/office/drawing/2014/main" id="{4DD8B54B-96CB-4EDF-A5FF-53B093C97208}"/>
                </a:ext>
              </a:extLst>
            </p:cNvPr>
            <p:cNvPicPr>
              <a:picLocks noChangeAspect="1"/>
            </p:cNvPicPr>
            <p:nvPr/>
          </p:nvPicPr>
          <p:blipFill>
            <a:blip r:embed="rId3"/>
            <a:stretch>
              <a:fillRect/>
            </a:stretch>
          </p:blipFill>
          <p:spPr>
            <a:xfrm>
              <a:off x="1608152" y="6528497"/>
              <a:ext cx="383117" cy="397306"/>
            </a:xfrm>
            <a:prstGeom prst="rect">
              <a:avLst/>
            </a:prstGeom>
          </p:spPr>
        </p:pic>
        <p:pic>
          <p:nvPicPr>
            <p:cNvPr id="73" name="Picture 72">
              <a:extLst>
                <a:ext uri="{FF2B5EF4-FFF2-40B4-BE49-F238E27FC236}">
                  <a16:creationId xmlns:a16="http://schemas.microsoft.com/office/drawing/2014/main" id="{D44B187F-3A5C-471E-B772-9F730FAABFF5}"/>
                </a:ext>
              </a:extLst>
            </p:cNvPr>
            <p:cNvPicPr>
              <a:picLocks noChangeAspect="1"/>
            </p:cNvPicPr>
            <p:nvPr/>
          </p:nvPicPr>
          <p:blipFill>
            <a:blip r:embed="rId3"/>
            <a:stretch>
              <a:fillRect/>
            </a:stretch>
          </p:blipFill>
          <p:spPr>
            <a:xfrm>
              <a:off x="2525243" y="4941695"/>
              <a:ext cx="383117" cy="397306"/>
            </a:xfrm>
            <a:prstGeom prst="rect">
              <a:avLst/>
            </a:prstGeom>
          </p:spPr>
        </p:pic>
        <p:pic>
          <p:nvPicPr>
            <p:cNvPr id="74" name="Picture 73">
              <a:extLst>
                <a:ext uri="{FF2B5EF4-FFF2-40B4-BE49-F238E27FC236}">
                  <a16:creationId xmlns:a16="http://schemas.microsoft.com/office/drawing/2014/main" id="{EAAD7E57-7007-4C16-9C10-2A9A1BBF8539}"/>
                </a:ext>
              </a:extLst>
            </p:cNvPr>
            <p:cNvPicPr>
              <a:picLocks noChangeAspect="1"/>
            </p:cNvPicPr>
            <p:nvPr/>
          </p:nvPicPr>
          <p:blipFill>
            <a:blip r:embed="rId3"/>
            <a:stretch>
              <a:fillRect/>
            </a:stretch>
          </p:blipFill>
          <p:spPr>
            <a:xfrm>
              <a:off x="8571003" y="2072741"/>
              <a:ext cx="383117" cy="397306"/>
            </a:xfrm>
            <a:prstGeom prst="rect">
              <a:avLst/>
            </a:prstGeom>
          </p:spPr>
        </p:pic>
        <p:pic>
          <p:nvPicPr>
            <p:cNvPr id="75" name="Picture 74">
              <a:extLst>
                <a:ext uri="{FF2B5EF4-FFF2-40B4-BE49-F238E27FC236}">
                  <a16:creationId xmlns:a16="http://schemas.microsoft.com/office/drawing/2014/main" id="{9A5CC2C1-C42F-47D0-A9FE-E40B3BA73517}"/>
                </a:ext>
              </a:extLst>
            </p:cNvPr>
            <p:cNvPicPr>
              <a:picLocks noChangeAspect="1"/>
            </p:cNvPicPr>
            <p:nvPr/>
          </p:nvPicPr>
          <p:blipFill>
            <a:blip r:embed="rId3"/>
            <a:stretch>
              <a:fillRect/>
            </a:stretch>
          </p:blipFill>
          <p:spPr>
            <a:xfrm>
              <a:off x="7503144" y="5532723"/>
              <a:ext cx="383117" cy="397306"/>
            </a:xfrm>
            <a:prstGeom prst="rect">
              <a:avLst/>
            </a:prstGeom>
          </p:spPr>
        </p:pic>
        <p:pic>
          <p:nvPicPr>
            <p:cNvPr id="76" name="Picture 75">
              <a:extLst>
                <a:ext uri="{FF2B5EF4-FFF2-40B4-BE49-F238E27FC236}">
                  <a16:creationId xmlns:a16="http://schemas.microsoft.com/office/drawing/2014/main" id="{EAD9B83B-EE26-4387-98D3-CC58F4057355}"/>
                </a:ext>
              </a:extLst>
            </p:cNvPr>
            <p:cNvPicPr>
              <a:picLocks noChangeAspect="1"/>
            </p:cNvPicPr>
            <p:nvPr/>
          </p:nvPicPr>
          <p:blipFill>
            <a:blip r:embed="rId3"/>
            <a:stretch>
              <a:fillRect/>
            </a:stretch>
          </p:blipFill>
          <p:spPr>
            <a:xfrm>
              <a:off x="6491308" y="4575511"/>
              <a:ext cx="383117" cy="397306"/>
            </a:xfrm>
            <a:prstGeom prst="rect">
              <a:avLst/>
            </a:prstGeom>
          </p:spPr>
        </p:pic>
        <p:pic>
          <p:nvPicPr>
            <p:cNvPr id="77" name="Picture 76">
              <a:extLst>
                <a:ext uri="{FF2B5EF4-FFF2-40B4-BE49-F238E27FC236}">
                  <a16:creationId xmlns:a16="http://schemas.microsoft.com/office/drawing/2014/main" id="{CF45CEF8-A311-4317-A5DC-9AD80BA62D13}"/>
                </a:ext>
              </a:extLst>
            </p:cNvPr>
            <p:cNvPicPr>
              <a:picLocks noChangeAspect="1"/>
            </p:cNvPicPr>
            <p:nvPr/>
          </p:nvPicPr>
          <p:blipFill>
            <a:blip r:embed="rId3"/>
            <a:stretch>
              <a:fillRect/>
            </a:stretch>
          </p:blipFill>
          <p:spPr>
            <a:xfrm>
              <a:off x="7653297" y="4280110"/>
              <a:ext cx="383117" cy="397306"/>
            </a:xfrm>
            <a:prstGeom prst="rect">
              <a:avLst/>
            </a:prstGeom>
          </p:spPr>
        </p:pic>
        <p:pic>
          <p:nvPicPr>
            <p:cNvPr id="78" name="Picture 77">
              <a:extLst>
                <a:ext uri="{FF2B5EF4-FFF2-40B4-BE49-F238E27FC236}">
                  <a16:creationId xmlns:a16="http://schemas.microsoft.com/office/drawing/2014/main" id="{B7BEC887-640B-4A3C-B6D9-D619DBB2DC44}"/>
                </a:ext>
              </a:extLst>
            </p:cNvPr>
            <p:cNvPicPr>
              <a:picLocks noChangeAspect="1"/>
            </p:cNvPicPr>
            <p:nvPr/>
          </p:nvPicPr>
          <p:blipFill>
            <a:blip r:embed="rId3"/>
            <a:stretch>
              <a:fillRect/>
            </a:stretch>
          </p:blipFill>
          <p:spPr>
            <a:xfrm>
              <a:off x="7886261" y="4876069"/>
              <a:ext cx="383117" cy="397306"/>
            </a:xfrm>
            <a:prstGeom prst="rect">
              <a:avLst/>
            </a:prstGeom>
          </p:spPr>
        </p:pic>
        <p:pic>
          <p:nvPicPr>
            <p:cNvPr id="79" name="Picture 78">
              <a:extLst>
                <a:ext uri="{FF2B5EF4-FFF2-40B4-BE49-F238E27FC236}">
                  <a16:creationId xmlns:a16="http://schemas.microsoft.com/office/drawing/2014/main" id="{080730E3-A90C-47EC-9D39-CFE16290CB9F}"/>
                </a:ext>
              </a:extLst>
            </p:cNvPr>
            <p:cNvPicPr>
              <a:picLocks noChangeAspect="1"/>
            </p:cNvPicPr>
            <p:nvPr/>
          </p:nvPicPr>
          <p:blipFill>
            <a:blip r:embed="rId3"/>
            <a:stretch>
              <a:fillRect/>
            </a:stretch>
          </p:blipFill>
          <p:spPr>
            <a:xfrm>
              <a:off x="8571003" y="5334070"/>
              <a:ext cx="383117" cy="397306"/>
            </a:xfrm>
            <a:prstGeom prst="rect">
              <a:avLst/>
            </a:prstGeom>
          </p:spPr>
        </p:pic>
        <p:pic>
          <p:nvPicPr>
            <p:cNvPr id="80" name="Picture 79">
              <a:extLst>
                <a:ext uri="{FF2B5EF4-FFF2-40B4-BE49-F238E27FC236}">
                  <a16:creationId xmlns:a16="http://schemas.microsoft.com/office/drawing/2014/main" id="{5971A9C5-5FF2-4B5A-9E94-6FA1CDEE4B63}"/>
                </a:ext>
              </a:extLst>
            </p:cNvPr>
            <p:cNvPicPr>
              <a:picLocks noChangeAspect="1"/>
            </p:cNvPicPr>
            <p:nvPr/>
          </p:nvPicPr>
          <p:blipFill>
            <a:blip r:embed="rId3"/>
            <a:stretch>
              <a:fillRect/>
            </a:stretch>
          </p:blipFill>
          <p:spPr>
            <a:xfrm>
              <a:off x="8571003" y="4254710"/>
              <a:ext cx="383117" cy="397306"/>
            </a:xfrm>
            <a:prstGeom prst="rect">
              <a:avLst/>
            </a:prstGeom>
          </p:spPr>
        </p:pic>
        <p:pic>
          <p:nvPicPr>
            <p:cNvPr id="81" name="Picture 80">
              <a:extLst>
                <a:ext uri="{FF2B5EF4-FFF2-40B4-BE49-F238E27FC236}">
                  <a16:creationId xmlns:a16="http://schemas.microsoft.com/office/drawing/2014/main" id="{A1F83C03-66D6-459C-9CDF-85D70EFA3694}"/>
                </a:ext>
              </a:extLst>
            </p:cNvPr>
            <p:cNvPicPr>
              <a:picLocks noChangeAspect="1"/>
            </p:cNvPicPr>
            <p:nvPr/>
          </p:nvPicPr>
          <p:blipFill>
            <a:blip r:embed="rId3"/>
            <a:stretch>
              <a:fillRect/>
            </a:stretch>
          </p:blipFill>
          <p:spPr>
            <a:xfrm>
              <a:off x="8317067" y="3273275"/>
              <a:ext cx="383117" cy="397306"/>
            </a:xfrm>
            <a:prstGeom prst="rect">
              <a:avLst/>
            </a:prstGeom>
          </p:spPr>
        </p:pic>
        <p:pic>
          <p:nvPicPr>
            <p:cNvPr id="82" name="Picture 81">
              <a:extLst>
                <a:ext uri="{FF2B5EF4-FFF2-40B4-BE49-F238E27FC236}">
                  <a16:creationId xmlns:a16="http://schemas.microsoft.com/office/drawing/2014/main" id="{18514A3A-DD03-4E22-A787-FB2293630E91}"/>
                </a:ext>
              </a:extLst>
            </p:cNvPr>
            <p:cNvPicPr>
              <a:picLocks noChangeAspect="1"/>
            </p:cNvPicPr>
            <p:nvPr/>
          </p:nvPicPr>
          <p:blipFill>
            <a:blip r:embed="rId3"/>
            <a:stretch>
              <a:fillRect/>
            </a:stretch>
          </p:blipFill>
          <p:spPr>
            <a:xfrm>
              <a:off x="7694703" y="2645111"/>
              <a:ext cx="383117" cy="397306"/>
            </a:xfrm>
            <a:prstGeom prst="rect">
              <a:avLst/>
            </a:prstGeom>
          </p:spPr>
        </p:pic>
        <p:pic>
          <p:nvPicPr>
            <p:cNvPr id="83" name="Picture 82">
              <a:extLst>
                <a:ext uri="{FF2B5EF4-FFF2-40B4-BE49-F238E27FC236}">
                  <a16:creationId xmlns:a16="http://schemas.microsoft.com/office/drawing/2014/main" id="{87270B9B-222F-4DB4-8C88-3804A513C5FB}"/>
                </a:ext>
              </a:extLst>
            </p:cNvPr>
            <p:cNvPicPr>
              <a:picLocks noChangeAspect="1"/>
            </p:cNvPicPr>
            <p:nvPr/>
          </p:nvPicPr>
          <p:blipFill>
            <a:blip r:embed="rId3"/>
            <a:stretch>
              <a:fillRect/>
            </a:stretch>
          </p:blipFill>
          <p:spPr>
            <a:xfrm>
              <a:off x="1061872" y="5917399"/>
              <a:ext cx="383117" cy="397306"/>
            </a:xfrm>
            <a:prstGeom prst="rect">
              <a:avLst/>
            </a:prstGeom>
          </p:spPr>
        </p:pic>
        <p:pic>
          <p:nvPicPr>
            <p:cNvPr id="84" name="Picture 83">
              <a:extLst>
                <a:ext uri="{FF2B5EF4-FFF2-40B4-BE49-F238E27FC236}">
                  <a16:creationId xmlns:a16="http://schemas.microsoft.com/office/drawing/2014/main" id="{810857A2-E2C9-402D-A0BE-6826B7C5AAD0}"/>
                </a:ext>
              </a:extLst>
            </p:cNvPr>
            <p:cNvPicPr>
              <a:picLocks noChangeAspect="1"/>
            </p:cNvPicPr>
            <p:nvPr/>
          </p:nvPicPr>
          <p:blipFill>
            <a:blip r:embed="rId3"/>
            <a:stretch>
              <a:fillRect/>
            </a:stretch>
          </p:blipFill>
          <p:spPr>
            <a:xfrm>
              <a:off x="4439467" y="6157697"/>
              <a:ext cx="383117" cy="397306"/>
            </a:xfrm>
            <a:prstGeom prst="rect">
              <a:avLst/>
            </a:prstGeom>
          </p:spPr>
        </p:pic>
        <p:pic>
          <p:nvPicPr>
            <p:cNvPr id="85" name="Picture 84">
              <a:extLst>
                <a:ext uri="{FF2B5EF4-FFF2-40B4-BE49-F238E27FC236}">
                  <a16:creationId xmlns:a16="http://schemas.microsoft.com/office/drawing/2014/main" id="{8F081C80-3C96-42DB-A6B9-A5EC1534E801}"/>
                </a:ext>
              </a:extLst>
            </p:cNvPr>
            <p:cNvPicPr>
              <a:picLocks noChangeAspect="1"/>
            </p:cNvPicPr>
            <p:nvPr/>
          </p:nvPicPr>
          <p:blipFill>
            <a:blip r:embed="rId3"/>
            <a:stretch>
              <a:fillRect/>
            </a:stretch>
          </p:blipFill>
          <p:spPr>
            <a:xfrm>
              <a:off x="2360362" y="6044539"/>
              <a:ext cx="383117" cy="397306"/>
            </a:xfrm>
            <a:prstGeom prst="rect">
              <a:avLst/>
            </a:prstGeom>
          </p:spPr>
        </p:pic>
        <p:pic>
          <p:nvPicPr>
            <p:cNvPr id="86" name="Picture 85">
              <a:extLst>
                <a:ext uri="{FF2B5EF4-FFF2-40B4-BE49-F238E27FC236}">
                  <a16:creationId xmlns:a16="http://schemas.microsoft.com/office/drawing/2014/main" id="{381C9106-4830-4584-AE9F-39480A870F1A}"/>
                </a:ext>
              </a:extLst>
            </p:cNvPr>
            <p:cNvPicPr>
              <a:picLocks noChangeAspect="1"/>
            </p:cNvPicPr>
            <p:nvPr/>
          </p:nvPicPr>
          <p:blipFill>
            <a:blip r:embed="rId3"/>
            <a:stretch>
              <a:fillRect/>
            </a:stretch>
          </p:blipFill>
          <p:spPr>
            <a:xfrm>
              <a:off x="3280135" y="5706430"/>
              <a:ext cx="383117" cy="397306"/>
            </a:xfrm>
            <a:prstGeom prst="rect">
              <a:avLst/>
            </a:prstGeom>
          </p:spPr>
        </p:pic>
        <p:pic>
          <p:nvPicPr>
            <p:cNvPr id="87" name="Picture 86">
              <a:extLst>
                <a:ext uri="{FF2B5EF4-FFF2-40B4-BE49-F238E27FC236}">
                  <a16:creationId xmlns:a16="http://schemas.microsoft.com/office/drawing/2014/main" id="{B737056F-9CC9-4E7E-8375-16C314A7E9C2}"/>
                </a:ext>
              </a:extLst>
            </p:cNvPr>
            <p:cNvPicPr>
              <a:picLocks noChangeAspect="1"/>
            </p:cNvPicPr>
            <p:nvPr/>
          </p:nvPicPr>
          <p:blipFill>
            <a:blip r:embed="rId3"/>
            <a:stretch>
              <a:fillRect/>
            </a:stretch>
          </p:blipFill>
          <p:spPr>
            <a:xfrm>
              <a:off x="5756407" y="5258628"/>
              <a:ext cx="383117" cy="397306"/>
            </a:xfrm>
            <a:prstGeom prst="rect">
              <a:avLst/>
            </a:prstGeom>
          </p:spPr>
        </p:pic>
        <p:pic>
          <p:nvPicPr>
            <p:cNvPr id="88" name="Picture 87">
              <a:extLst>
                <a:ext uri="{FF2B5EF4-FFF2-40B4-BE49-F238E27FC236}">
                  <a16:creationId xmlns:a16="http://schemas.microsoft.com/office/drawing/2014/main" id="{21324445-D394-49CF-843F-650C48C614F5}"/>
                </a:ext>
              </a:extLst>
            </p:cNvPr>
            <p:cNvPicPr>
              <a:picLocks noChangeAspect="1"/>
            </p:cNvPicPr>
            <p:nvPr/>
          </p:nvPicPr>
          <p:blipFill>
            <a:blip r:embed="rId3"/>
            <a:stretch>
              <a:fillRect/>
            </a:stretch>
          </p:blipFill>
          <p:spPr>
            <a:xfrm>
              <a:off x="4526934" y="5262862"/>
              <a:ext cx="383117" cy="397306"/>
            </a:xfrm>
            <a:prstGeom prst="rect">
              <a:avLst/>
            </a:prstGeom>
          </p:spPr>
        </p:pic>
        <p:pic>
          <p:nvPicPr>
            <p:cNvPr id="89" name="Picture 88">
              <a:extLst>
                <a:ext uri="{FF2B5EF4-FFF2-40B4-BE49-F238E27FC236}">
                  <a16:creationId xmlns:a16="http://schemas.microsoft.com/office/drawing/2014/main" id="{5BE0D759-0AAE-4FBE-BB22-7B6B3A667BA1}"/>
                </a:ext>
              </a:extLst>
            </p:cNvPr>
            <p:cNvPicPr>
              <a:picLocks noChangeAspect="1"/>
            </p:cNvPicPr>
            <p:nvPr/>
          </p:nvPicPr>
          <p:blipFill>
            <a:blip r:embed="rId3"/>
            <a:stretch>
              <a:fillRect/>
            </a:stretch>
          </p:blipFill>
          <p:spPr>
            <a:xfrm>
              <a:off x="3330251" y="4641363"/>
              <a:ext cx="383117" cy="397306"/>
            </a:xfrm>
            <a:prstGeom prst="rect">
              <a:avLst/>
            </a:prstGeom>
          </p:spPr>
        </p:pic>
        <p:pic>
          <p:nvPicPr>
            <p:cNvPr id="90" name="Picture 89">
              <a:extLst>
                <a:ext uri="{FF2B5EF4-FFF2-40B4-BE49-F238E27FC236}">
                  <a16:creationId xmlns:a16="http://schemas.microsoft.com/office/drawing/2014/main" id="{93B00759-1DB7-4E85-9D17-13E2282F2EDC}"/>
                </a:ext>
              </a:extLst>
            </p:cNvPr>
            <p:cNvPicPr>
              <a:picLocks noChangeAspect="1"/>
            </p:cNvPicPr>
            <p:nvPr/>
          </p:nvPicPr>
          <p:blipFill>
            <a:blip r:embed="rId3"/>
            <a:stretch>
              <a:fillRect/>
            </a:stretch>
          </p:blipFill>
          <p:spPr>
            <a:xfrm>
              <a:off x="5184254" y="4244057"/>
              <a:ext cx="383117" cy="397306"/>
            </a:xfrm>
            <a:prstGeom prst="rect">
              <a:avLst/>
            </a:prstGeom>
          </p:spPr>
        </p:pic>
        <p:pic>
          <p:nvPicPr>
            <p:cNvPr id="91" name="Picture 90">
              <a:extLst>
                <a:ext uri="{FF2B5EF4-FFF2-40B4-BE49-F238E27FC236}">
                  <a16:creationId xmlns:a16="http://schemas.microsoft.com/office/drawing/2014/main" id="{92C19E90-9A26-438E-81D5-638DDE73C11A}"/>
                </a:ext>
              </a:extLst>
            </p:cNvPr>
            <p:cNvPicPr>
              <a:picLocks noChangeAspect="1"/>
            </p:cNvPicPr>
            <p:nvPr/>
          </p:nvPicPr>
          <p:blipFill>
            <a:blip r:embed="rId3"/>
            <a:stretch>
              <a:fillRect/>
            </a:stretch>
          </p:blipFill>
          <p:spPr>
            <a:xfrm>
              <a:off x="4005054" y="4244057"/>
              <a:ext cx="383117" cy="397306"/>
            </a:xfrm>
            <a:prstGeom prst="rect">
              <a:avLst/>
            </a:prstGeom>
          </p:spPr>
        </p:pic>
        <p:pic>
          <p:nvPicPr>
            <p:cNvPr id="92" name="Picture 91">
              <a:extLst>
                <a:ext uri="{FF2B5EF4-FFF2-40B4-BE49-F238E27FC236}">
                  <a16:creationId xmlns:a16="http://schemas.microsoft.com/office/drawing/2014/main" id="{35D633F9-A6A7-421B-9F1E-6845CA43908E}"/>
                </a:ext>
              </a:extLst>
            </p:cNvPr>
            <p:cNvPicPr>
              <a:picLocks noChangeAspect="1"/>
            </p:cNvPicPr>
            <p:nvPr/>
          </p:nvPicPr>
          <p:blipFill>
            <a:blip r:embed="rId3"/>
            <a:stretch>
              <a:fillRect/>
            </a:stretch>
          </p:blipFill>
          <p:spPr>
            <a:xfrm>
              <a:off x="4526934" y="3547917"/>
              <a:ext cx="383117" cy="397306"/>
            </a:xfrm>
            <a:prstGeom prst="rect">
              <a:avLst/>
            </a:prstGeom>
          </p:spPr>
        </p:pic>
        <p:pic>
          <p:nvPicPr>
            <p:cNvPr id="93" name="Picture 92">
              <a:extLst>
                <a:ext uri="{FF2B5EF4-FFF2-40B4-BE49-F238E27FC236}">
                  <a16:creationId xmlns:a16="http://schemas.microsoft.com/office/drawing/2014/main" id="{2555961F-F777-4BDD-BEEE-5EA22196AB1F}"/>
                </a:ext>
              </a:extLst>
            </p:cNvPr>
            <p:cNvPicPr>
              <a:picLocks noChangeAspect="1"/>
            </p:cNvPicPr>
            <p:nvPr/>
          </p:nvPicPr>
          <p:blipFill>
            <a:blip r:embed="rId3"/>
            <a:stretch>
              <a:fillRect/>
            </a:stretch>
          </p:blipFill>
          <p:spPr>
            <a:xfrm>
              <a:off x="5475839" y="3561558"/>
              <a:ext cx="383117" cy="397306"/>
            </a:xfrm>
            <a:prstGeom prst="rect">
              <a:avLst/>
            </a:prstGeom>
          </p:spPr>
        </p:pic>
        <p:pic>
          <p:nvPicPr>
            <p:cNvPr id="94" name="Picture 93">
              <a:extLst>
                <a:ext uri="{FF2B5EF4-FFF2-40B4-BE49-F238E27FC236}">
                  <a16:creationId xmlns:a16="http://schemas.microsoft.com/office/drawing/2014/main" id="{58EC7741-D02B-40BE-A5AD-3224657D83B2}"/>
                </a:ext>
              </a:extLst>
            </p:cNvPr>
            <p:cNvPicPr>
              <a:picLocks noChangeAspect="1"/>
            </p:cNvPicPr>
            <p:nvPr/>
          </p:nvPicPr>
          <p:blipFill>
            <a:blip r:embed="rId3"/>
            <a:stretch>
              <a:fillRect/>
            </a:stretch>
          </p:blipFill>
          <p:spPr>
            <a:xfrm>
              <a:off x="4056350" y="2943805"/>
              <a:ext cx="383117" cy="397306"/>
            </a:xfrm>
            <a:prstGeom prst="rect">
              <a:avLst/>
            </a:prstGeom>
          </p:spPr>
        </p:pic>
        <p:pic>
          <p:nvPicPr>
            <p:cNvPr id="95" name="Picture 94">
              <a:extLst>
                <a:ext uri="{FF2B5EF4-FFF2-40B4-BE49-F238E27FC236}">
                  <a16:creationId xmlns:a16="http://schemas.microsoft.com/office/drawing/2014/main" id="{966203CA-E6AA-4527-A09B-F3083C222533}"/>
                </a:ext>
              </a:extLst>
            </p:cNvPr>
            <p:cNvPicPr>
              <a:picLocks noChangeAspect="1"/>
            </p:cNvPicPr>
            <p:nvPr/>
          </p:nvPicPr>
          <p:blipFill>
            <a:blip r:embed="rId3"/>
            <a:stretch>
              <a:fillRect/>
            </a:stretch>
          </p:blipFill>
          <p:spPr>
            <a:xfrm>
              <a:off x="5111314" y="2739664"/>
              <a:ext cx="383117" cy="397306"/>
            </a:xfrm>
            <a:prstGeom prst="rect">
              <a:avLst/>
            </a:prstGeom>
          </p:spPr>
        </p:pic>
        <p:pic>
          <p:nvPicPr>
            <p:cNvPr id="96" name="Picture 95">
              <a:extLst>
                <a:ext uri="{FF2B5EF4-FFF2-40B4-BE49-F238E27FC236}">
                  <a16:creationId xmlns:a16="http://schemas.microsoft.com/office/drawing/2014/main" id="{EE1D1A94-2746-4A40-92E7-E1E6440B4743}"/>
                </a:ext>
              </a:extLst>
            </p:cNvPr>
            <p:cNvPicPr>
              <a:picLocks noChangeAspect="1"/>
            </p:cNvPicPr>
            <p:nvPr/>
          </p:nvPicPr>
          <p:blipFill>
            <a:blip r:embed="rId3"/>
            <a:stretch>
              <a:fillRect/>
            </a:stretch>
          </p:blipFill>
          <p:spPr>
            <a:xfrm>
              <a:off x="6072250" y="2998211"/>
              <a:ext cx="383117" cy="397306"/>
            </a:xfrm>
            <a:prstGeom prst="rect">
              <a:avLst/>
            </a:prstGeom>
          </p:spPr>
        </p:pic>
        <p:pic>
          <p:nvPicPr>
            <p:cNvPr id="97" name="Picture 96">
              <a:extLst>
                <a:ext uri="{FF2B5EF4-FFF2-40B4-BE49-F238E27FC236}">
                  <a16:creationId xmlns:a16="http://schemas.microsoft.com/office/drawing/2014/main" id="{21D10721-5576-4A67-8DAF-F100B4CA0059}"/>
                </a:ext>
              </a:extLst>
            </p:cNvPr>
            <p:cNvPicPr>
              <a:picLocks noChangeAspect="1"/>
            </p:cNvPicPr>
            <p:nvPr/>
          </p:nvPicPr>
          <p:blipFill>
            <a:blip r:embed="rId3"/>
            <a:stretch>
              <a:fillRect/>
            </a:stretch>
          </p:blipFill>
          <p:spPr>
            <a:xfrm>
              <a:off x="2947134" y="2745152"/>
              <a:ext cx="383117" cy="397306"/>
            </a:xfrm>
            <a:prstGeom prst="rect">
              <a:avLst/>
            </a:prstGeom>
          </p:spPr>
        </p:pic>
        <p:pic>
          <p:nvPicPr>
            <p:cNvPr id="98" name="Picture 97">
              <a:extLst>
                <a:ext uri="{FF2B5EF4-FFF2-40B4-BE49-F238E27FC236}">
                  <a16:creationId xmlns:a16="http://schemas.microsoft.com/office/drawing/2014/main" id="{5CC5BAE7-6373-47A6-A631-3A1F3FA5F3BF}"/>
                </a:ext>
              </a:extLst>
            </p:cNvPr>
            <p:cNvPicPr>
              <a:picLocks noChangeAspect="1"/>
            </p:cNvPicPr>
            <p:nvPr/>
          </p:nvPicPr>
          <p:blipFill>
            <a:blip r:embed="rId3"/>
            <a:stretch>
              <a:fillRect/>
            </a:stretch>
          </p:blipFill>
          <p:spPr>
            <a:xfrm>
              <a:off x="5684205" y="6157697"/>
              <a:ext cx="383117" cy="397306"/>
            </a:xfrm>
            <a:prstGeom prst="rect">
              <a:avLst/>
            </a:prstGeom>
          </p:spPr>
        </p:pic>
        <p:pic>
          <p:nvPicPr>
            <p:cNvPr id="99" name="Picture 98">
              <a:extLst>
                <a:ext uri="{FF2B5EF4-FFF2-40B4-BE49-F238E27FC236}">
                  <a16:creationId xmlns:a16="http://schemas.microsoft.com/office/drawing/2014/main" id="{B4B20D8A-EBC3-49BA-BCA1-F81EC35F0B12}"/>
                </a:ext>
              </a:extLst>
            </p:cNvPr>
            <p:cNvPicPr>
              <a:picLocks noChangeAspect="1"/>
            </p:cNvPicPr>
            <p:nvPr/>
          </p:nvPicPr>
          <p:blipFill>
            <a:blip r:embed="rId3"/>
            <a:stretch>
              <a:fillRect/>
            </a:stretch>
          </p:blipFill>
          <p:spPr>
            <a:xfrm>
              <a:off x="169466" y="2446458"/>
              <a:ext cx="383117" cy="397306"/>
            </a:xfrm>
            <a:prstGeom prst="rect">
              <a:avLst/>
            </a:prstGeom>
          </p:spPr>
        </p:pic>
        <p:pic>
          <p:nvPicPr>
            <p:cNvPr id="100" name="Picture 99">
              <a:extLst>
                <a:ext uri="{FF2B5EF4-FFF2-40B4-BE49-F238E27FC236}">
                  <a16:creationId xmlns:a16="http://schemas.microsoft.com/office/drawing/2014/main" id="{5D0A9C24-46F2-4CB8-9F39-F66A4268F359}"/>
                </a:ext>
              </a:extLst>
            </p:cNvPr>
            <p:cNvPicPr>
              <a:picLocks noChangeAspect="1"/>
            </p:cNvPicPr>
            <p:nvPr/>
          </p:nvPicPr>
          <p:blipFill>
            <a:blip r:embed="rId3"/>
            <a:stretch>
              <a:fillRect/>
            </a:stretch>
          </p:blipFill>
          <p:spPr>
            <a:xfrm>
              <a:off x="6099210" y="3945223"/>
              <a:ext cx="383117" cy="397306"/>
            </a:xfrm>
            <a:prstGeom prst="rect">
              <a:avLst/>
            </a:prstGeom>
          </p:spPr>
        </p:pic>
        <p:pic>
          <p:nvPicPr>
            <p:cNvPr id="101" name="Picture 100">
              <a:extLst>
                <a:ext uri="{FF2B5EF4-FFF2-40B4-BE49-F238E27FC236}">
                  <a16:creationId xmlns:a16="http://schemas.microsoft.com/office/drawing/2014/main" id="{71717D9E-8CB9-4F8C-91BD-02CC7C003975}"/>
                </a:ext>
              </a:extLst>
            </p:cNvPr>
            <p:cNvPicPr>
              <a:picLocks noChangeAspect="1"/>
            </p:cNvPicPr>
            <p:nvPr/>
          </p:nvPicPr>
          <p:blipFill>
            <a:blip r:embed="rId3"/>
            <a:stretch>
              <a:fillRect/>
            </a:stretch>
          </p:blipFill>
          <p:spPr>
            <a:xfrm>
              <a:off x="5182822" y="5731376"/>
              <a:ext cx="383117" cy="397306"/>
            </a:xfrm>
            <a:prstGeom prst="rect">
              <a:avLst/>
            </a:prstGeom>
          </p:spPr>
        </p:pic>
        <p:pic>
          <p:nvPicPr>
            <p:cNvPr id="102" name="Picture 101">
              <a:extLst>
                <a:ext uri="{FF2B5EF4-FFF2-40B4-BE49-F238E27FC236}">
                  <a16:creationId xmlns:a16="http://schemas.microsoft.com/office/drawing/2014/main" id="{8668CE2A-74FA-4651-89E6-47DD6AB96B96}"/>
                </a:ext>
              </a:extLst>
            </p:cNvPr>
            <p:cNvPicPr>
              <a:picLocks noChangeAspect="1"/>
            </p:cNvPicPr>
            <p:nvPr/>
          </p:nvPicPr>
          <p:blipFill>
            <a:blip r:embed="rId3"/>
            <a:stretch>
              <a:fillRect/>
            </a:stretch>
          </p:blipFill>
          <p:spPr>
            <a:xfrm>
              <a:off x="3393752" y="6528497"/>
              <a:ext cx="383117" cy="397306"/>
            </a:xfrm>
            <a:prstGeom prst="rect">
              <a:avLst/>
            </a:prstGeom>
          </p:spPr>
        </p:pic>
        <p:pic>
          <p:nvPicPr>
            <p:cNvPr id="103" name="Picture 102">
              <a:extLst>
                <a:ext uri="{FF2B5EF4-FFF2-40B4-BE49-F238E27FC236}">
                  <a16:creationId xmlns:a16="http://schemas.microsoft.com/office/drawing/2014/main" id="{CA9F3BED-5776-4BB9-B692-F95775120EA3}"/>
                </a:ext>
              </a:extLst>
            </p:cNvPr>
            <p:cNvPicPr>
              <a:picLocks noChangeAspect="1"/>
            </p:cNvPicPr>
            <p:nvPr/>
          </p:nvPicPr>
          <p:blipFill>
            <a:blip r:embed="rId3"/>
            <a:stretch>
              <a:fillRect/>
            </a:stretch>
          </p:blipFill>
          <p:spPr>
            <a:xfrm>
              <a:off x="7624257" y="6356350"/>
              <a:ext cx="383117" cy="397306"/>
            </a:xfrm>
            <a:prstGeom prst="rect">
              <a:avLst/>
            </a:prstGeom>
          </p:spPr>
        </p:pic>
        <p:pic>
          <p:nvPicPr>
            <p:cNvPr id="104" name="Picture 103">
              <a:extLst>
                <a:ext uri="{FF2B5EF4-FFF2-40B4-BE49-F238E27FC236}">
                  <a16:creationId xmlns:a16="http://schemas.microsoft.com/office/drawing/2014/main" id="{AA1546CE-1DFF-47D8-9D50-9E04DC95A8D4}"/>
                </a:ext>
              </a:extLst>
            </p:cNvPr>
            <p:cNvPicPr>
              <a:picLocks noChangeAspect="1"/>
            </p:cNvPicPr>
            <p:nvPr/>
          </p:nvPicPr>
          <p:blipFill>
            <a:blip r:embed="rId3"/>
            <a:stretch>
              <a:fillRect/>
            </a:stretch>
          </p:blipFill>
          <p:spPr>
            <a:xfrm>
              <a:off x="6810864" y="5927510"/>
              <a:ext cx="383117" cy="397306"/>
            </a:xfrm>
            <a:prstGeom prst="rect">
              <a:avLst/>
            </a:prstGeom>
          </p:spPr>
        </p:pic>
        <p:pic>
          <p:nvPicPr>
            <p:cNvPr id="105" name="Picture 104">
              <a:extLst>
                <a:ext uri="{FF2B5EF4-FFF2-40B4-BE49-F238E27FC236}">
                  <a16:creationId xmlns:a16="http://schemas.microsoft.com/office/drawing/2014/main" id="{1AA6CD40-62E3-4415-850B-7837D9FD47CB}"/>
                </a:ext>
              </a:extLst>
            </p:cNvPr>
            <p:cNvPicPr>
              <a:picLocks noChangeAspect="1"/>
            </p:cNvPicPr>
            <p:nvPr/>
          </p:nvPicPr>
          <p:blipFill>
            <a:blip r:embed="rId4"/>
            <a:stretch>
              <a:fillRect/>
            </a:stretch>
          </p:blipFill>
          <p:spPr>
            <a:xfrm>
              <a:off x="1801463" y="3839469"/>
              <a:ext cx="1068490" cy="1068490"/>
            </a:xfrm>
            <a:prstGeom prst="rect">
              <a:avLst/>
            </a:prstGeom>
          </p:spPr>
        </p:pic>
        <p:pic>
          <p:nvPicPr>
            <p:cNvPr id="106" name="Picture 105">
              <a:extLst>
                <a:ext uri="{FF2B5EF4-FFF2-40B4-BE49-F238E27FC236}">
                  <a16:creationId xmlns:a16="http://schemas.microsoft.com/office/drawing/2014/main" id="{C4627440-151D-4872-9918-3D4215D1B745}"/>
                </a:ext>
              </a:extLst>
            </p:cNvPr>
            <p:cNvPicPr>
              <a:picLocks noChangeAspect="1"/>
            </p:cNvPicPr>
            <p:nvPr/>
          </p:nvPicPr>
          <p:blipFill>
            <a:blip r:embed="rId4"/>
            <a:stretch>
              <a:fillRect/>
            </a:stretch>
          </p:blipFill>
          <p:spPr>
            <a:xfrm>
              <a:off x="2807158" y="3211620"/>
              <a:ext cx="1068490" cy="1068490"/>
            </a:xfrm>
            <a:prstGeom prst="rect">
              <a:avLst/>
            </a:prstGeom>
          </p:spPr>
        </p:pic>
        <p:pic>
          <p:nvPicPr>
            <p:cNvPr id="107" name="Picture 106">
              <a:extLst>
                <a:ext uri="{FF2B5EF4-FFF2-40B4-BE49-F238E27FC236}">
                  <a16:creationId xmlns:a16="http://schemas.microsoft.com/office/drawing/2014/main" id="{1BA572E6-3E7A-4C1E-A15C-421CF55A82E7}"/>
                </a:ext>
              </a:extLst>
            </p:cNvPr>
            <p:cNvPicPr>
              <a:picLocks noChangeAspect="1"/>
            </p:cNvPicPr>
            <p:nvPr/>
          </p:nvPicPr>
          <p:blipFill>
            <a:blip r:embed="rId4"/>
            <a:stretch>
              <a:fillRect/>
            </a:stretch>
          </p:blipFill>
          <p:spPr>
            <a:xfrm>
              <a:off x="6591268" y="3175567"/>
              <a:ext cx="1068490" cy="1068490"/>
            </a:xfrm>
            <a:prstGeom prst="rect">
              <a:avLst/>
            </a:prstGeom>
          </p:spPr>
        </p:pic>
        <p:pic>
          <p:nvPicPr>
            <p:cNvPr id="108" name="Picture 107">
              <a:extLst>
                <a:ext uri="{FF2B5EF4-FFF2-40B4-BE49-F238E27FC236}">
                  <a16:creationId xmlns:a16="http://schemas.microsoft.com/office/drawing/2014/main" id="{7F8226A6-A9BF-48FD-BA40-8C9C2A61DA3E}"/>
                </a:ext>
              </a:extLst>
            </p:cNvPr>
            <p:cNvPicPr>
              <a:picLocks noChangeAspect="1"/>
            </p:cNvPicPr>
            <p:nvPr/>
          </p:nvPicPr>
          <p:blipFill>
            <a:blip r:embed="rId5"/>
            <a:stretch>
              <a:fillRect/>
            </a:stretch>
          </p:blipFill>
          <p:spPr>
            <a:xfrm>
              <a:off x="99978" y="3234790"/>
              <a:ext cx="427939" cy="80677"/>
            </a:xfrm>
            <a:prstGeom prst="rect">
              <a:avLst/>
            </a:prstGeom>
          </p:spPr>
        </p:pic>
        <p:pic>
          <p:nvPicPr>
            <p:cNvPr id="109" name="Picture 108">
              <a:extLst>
                <a:ext uri="{FF2B5EF4-FFF2-40B4-BE49-F238E27FC236}">
                  <a16:creationId xmlns:a16="http://schemas.microsoft.com/office/drawing/2014/main" id="{36A19831-6242-47FA-AC61-A3166FE89D77}"/>
                </a:ext>
              </a:extLst>
            </p:cNvPr>
            <p:cNvPicPr>
              <a:picLocks noChangeAspect="1"/>
            </p:cNvPicPr>
            <p:nvPr/>
          </p:nvPicPr>
          <p:blipFill>
            <a:blip r:embed="rId5"/>
            <a:stretch>
              <a:fillRect/>
            </a:stretch>
          </p:blipFill>
          <p:spPr>
            <a:xfrm>
              <a:off x="7998535" y="5479754"/>
              <a:ext cx="427939" cy="80677"/>
            </a:xfrm>
            <a:prstGeom prst="rect">
              <a:avLst/>
            </a:prstGeom>
          </p:spPr>
        </p:pic>
        <p:pic>
          <p:nvPicPr>
            <p:cNvPr id="110" name="Picture 109">
              <a:extLst>
                <a:ext uri="{FF2B5EF4-FFF2-40B4-BE49-F238E27FC236}">
                  <a16:creationId xmlns:a16="http://schemas.microsoft.com/office/drawing/2014/main" id="{C65C2DCC-37E1-443A-82CF-0B277A32203D}"/>
                </a:ext>
              </a:extLst>
            </p:cNvPr>
            <p:cNvPicPr>
              <a:picLocks noChangeAspect="1"/>
            </p:cNvPicPr>
            <p:nvPr/>
          </p:nvPicPr>
          <p:blipFill>
            <a:blip r:embed="rId5"/>
            <a:stretch>
              <a:fillRect/>
            </a:stretch>
          </p:blipFill>
          <p:spPr>
            <a:xfrm rot="15090124">
              <a:off x="5229630" y="6333071"/>
              <a:ext cx="427939" cy="80677"/>
            </a:xfrm>
            <a:prstGeom prst="rect">
              <a:avLst/>
            </a:prstGeom>
          </p:spPr>
        </p:pic>
      </p:grpSp>
    </p:spTree>
    <p:extLst>
      <p:ext uri="{BB962C8B-B14F-4D97-AF65-F5344CB8AC3E}">
        <p14:creationId xmlns:p14="http://schemas.microsoft.com/office/powerpoint/2010/main" val="30441699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 reactor designer must balance</a:t>
            </a:r>
          </a:p>
        </p:txBody>
      </p:sp>
      <p:grpSp>
        <p:nvGrpSpPr>
          <p:cNvPr id="26" name="Group 25"/>
          <p:cNvGrpSpPr/>
          <p:nvPr/>
        </p:nvGrpSpPr>
        <p:grpSpPr>
          <a:xfrm>
            <a:off x="2650338" y="5538983"/>
            <a:ext cx="6891324" cy="898051"/>
            <a:chOff x="931876" y="4154236"/>
            <a:chExt cx="6891324" cy="673538"/>
          </a:xfrm>
        </p:grpSpPr>
        <p:sp>
          <p:nvSpPr>
            <p:cNvPr id="24" name="Isosceles Triangle 23"/>
            <p:cNvSpPr/>
            <p:nvPr/>
          </p:nvSpPr>
          <p:spPr>
            <a:xfrm>
              <a:off x="4067048" y="4293936"/>
              <a:ext cx="619252" cy="533838"/>
            </a:xfrm>
            <a:prstGeom prst="triangle">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dirty="0"/>
            </a:p>
          </p:txBody>
        </p:sp>
        <p:sp>
          <p:nvSpPr>
            <p:cNvPr id="25" name="Rectangle 24"/>
            <p:cNvSpPr/>
            <p:nvPr/>
          </p:nvSpPr>
          <p:spPr>
            <a:xfrm>
              <a:off x="931876" y="4154236"/>
              <a:ext cx="6891324" cy="190500"/>
            </a:xfrm>
            <a:prstGeom prst="rect">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dirty="0"/>
            </a:p>
          </p:txBody>
        </p:sp>
      </p:grpSp>
      <p:sp>
        <p:nvSpPr>
          <p:cNvPr id="27" name="Rounded Rectangle 26"/>
          <p:cNvSpPr/>
          <p:nvPr/>
        </p:nvSpPr>
        <p:spPr>
          <a:xfrm>
            <a:off x="2650338" y="4522981"/>
            <a:ext cx="1561300" cy="10160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lIns="0" rIns="0" rtlCol="0" anchor="ctr"/>
          <a:lstStyle/>
          <a:p>
            <a:pPr algn="ctr"/>
            <a:r>
              <a:rPr lang="en-US" dirty="0">
                <a:solidFill>
                  <a:srgbClr val="000000"/>
                </a:solidFill>
              </a:rPr>
              <a:t>Radioactive Decay</a:t>
            </a:r>
          </a:p>
        </p:txBody>
      </p:sp>
      <p:sp>
        <p:nvSpPr>
          <p:cNvPr id="28" name="Rounded Rectangle 27"/>
          <p:cNvSpPr/>
          <p:nvPr/>
        </p:nvSpPr>
        <p:spPr>
          <a:xfrm>
            <a:off x="2650338" y="3388448"/>
            <a:ext cx="1561300" cy="101600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rgbClr val="000000"/>
                </a:solidFill>
              </a:rPr>
              <a:t>Fission</a:t>
            </a:r>
          </a:p>
        </p:txBody>
      </p:sp>
      <p:sp>
        <p:nvSpPr>
          <p:cNvPr id="29" name="Rounded Rectangle 28"/>
          <p:cNvSpPr/>
          <p:nvPr/>
        </p:nvSpPr>
        <p:spPr>
          <a:xfrm>
            <a:off x="8051802" y="2253915"/>
            <a:ext cx="1489861" cy="101600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solidFill>
                  <a:srgbClr val="000000"/>
                </a:solidFill>
              </a:rPr>
              <a:t>Absorption in Fuel</a:t>
            </a:r>
          </a:p>
        </p:txBody>
      </p:sp>
      <p:sp>
        <p:nvSpPr>
          <p:cNvPr id="30" name="Rounded Rectangle 29"/>
          <p:cNvSpPr/>
          <p:nvPr/>
        </p:nvSpPr>
        <p:spPr>
          <a:xfrm>
            <a:off x="8051802" y="3379981"/>
            <a:ext cx="1489861" cy="10160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solidFill>
                  <a:srgbClr val="000000"/>
                </a:solidFill>
              </a:rPr>
              <a:t>Absorption in Structure</a:t>
            </a:r>
          </a:p>
        </p:txBody>
      </p:sp>
      <p:sp>
        <p:nvSpPr>
          <p:cNvPr id="31" name="Rounded Rectangle 30"/>
          <p:cNvSpPr/>
          <p:nvPr/>
        </p:nvSpPr>
        <p:spPr>
          <a:xfrm>
            <a:off x="8051802" y="4506048"/>
            <a:ext cx="1489861" cy="1016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0000"/>
                </a:solidFill>
              </a:rPr>
              <a:t>Leakage</a:t>
            </a:r>
          </a:p>
        </p:txBody>
      </p:sp>
      <p:sp>
        <p:nvSpPr>
          <p:cNvPr id="32" name="Rectangle 31"/>
          <p:cNvSpPr/>
          <p:nvPr/>
        </p:nvSpPr>
        <p:spPr>
          <a:xfrm>
            <a:off x="2591562" y="5809227"/>
            <a:ext cx="2173567" cy="369332"/>
          </a:xfrm>
          <a:prstGeom prst="rect">
            <a:avLst/>
          </a:prstGeom>
        </p:spPr>
        <p:txBody>
          <a:bodyPr wrap="none">
            <a:spAutoFit/>
          </a:bodyPr>
          <a:lstStyle/>
          <a:p>
            <a:pPr algn="ctr"/>
            <a:r>
              <a:rPr lang="en-US" dirty="0">
                <a:solidFill>
                  <a:srgbClr val="000000"/>
                </a:solidFill>
              </a:rPr>
              <a:t>Neutron Production</a:t>
            </a:r>
          </a:p>
        </p:txBody>
      </p:sp>
      <p:sp>
        <p:nvSpPr>
          <p:cNvPr id="33" name="Rectangle 32"/>
          <p:cNvSpPr/>
          <p:nvPr/>
        </p:nvSpPr>
        <p:spPr>
          <a:xfrm>
            <a:off x="8051801" y="5803229"/>
            <a:ext cx="1557600" cy="369332"/>
          </a:xfrm>
          <a:prstGeom prst="rect">
            <a:avLst/>
          </a:prstGeom>
        </p:spPr>
        <p:txBody>
          <a:bodyPr wrap="none">
            <a:spAutoFit/>
          </a:bodyPr>
          <a:lstStyle/>
          <a:p>
            <a:pPr algn="ctr"/>
            <a:r>
              <a:rPr lang="en-US" dirty="0">
                <a:solidFill>
                  <a:srgbClr val="000000"/>
                </a:solidFill>
              </a:rPr>
              <a:t>Neutron Loss</a:t>
            </a:r>
          </a:p>
        </p:txBody>
      </p:sp>
    </p:spTree>
    <p:extLst>
      <p:ext uri="{BB962C8B-B14F-4D97-AF65-F5344CB8AC3E}">
        <p14:creationId xmlns:p14="http://schemas.microsoft.com/office/powerpoint/2010/main" val="21579308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 reactor designer must balance</a:t>
            </a:r>
          </a:p>
        </p:txBody>
      </p:sp>
      <p:grpSp>
        <p:nvGrpSpPr>
          <p:cNvPr id="26" name="Group 25"/>
          <p:cNvGrpSpPr/>
          <p:nvPr/>
        </p:nvGrpSpPr>
        <p:grpSpPr>
          <a:xfrm>
            <a:off x="2650338" y="5538983"/>
            <a:ext cx="6891324" cy="898051"/>
            <a:chOff x="931876" y="4154236"/>
            <a:chExt cx="6891324" cy="673538"/>
          </a:xfrm>
        </p:grpSpPr>
        <p:sp>
          <p:nvSpPr>
            <p:cNvPr id="24" name="Isosceles Triangle 23"/>
            <p:cNvSpPr/>
            <p:nvPr/>
          </p:nvSpPr>
          <p:spPr>
            <a:xfrm>
              <a:off x="4067048" y="4293936"/>
              <a:ext cx="619252" cy="533838"/>
            </a:xfrm>
            <a:prstGeom prst="triangle">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dirty="0"/>
            </a:p>
          </p:txBody>
        </p:sp>
        <p:sp>
          <p:nvSpPr>
            <p:cNvPr id="25" name="Rectangle 24"/>
            <p:cNvSpPr/>
            <p:nvPr/>
          </p:nvSpPr>
          <p:spPr>
            <a:xfrm>
              <a:off x="931876" y="4154236"/>
              <a:ext cx="6891324" cy="190500"/>
            </a:xfrm>
            <a:prstGeom prst="rect">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dirty="0"/>
            </a:p>
          </p:txBody>
        </p:sp>
      </p:grpSp>
      <p:sp>
        <p:nvSpPr>
          <p:cNvPr id="27" name="Rounded Rectangle 26"/>
          <p:cNvSpPr/>
          <p:nvPr/>
        </p:nvSpPr>
        <p:spPr>
          <a:xfrm>
            <a:off x="2650338" y="4522981"/>
            <a:ext cx="1561300" cy="10160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lIns="0" rIns="0" rtlCol="0" anchor="ctr"/>
          <a:lstStyle/>
          <a:p>
            <a:pPr algn="ctr"/>
            <a:r>
              <a:rPr lang="en-US" dirty="0">
                <a:solidFill>
                  <a:srgbClr val="000000"/>
                </a:solidFill>
              </a:rPr>
              <a:t>Radioactive Decay</a:t>
            </a:r>
          </a:p>
        </p:txBody>
      </p:sp>
      <p:sp>
        <p:nvSpPr>
          <p:cNvPr id="28" name="Rounded Rectangle 27"/>
          <p:cNvSpPr/>
          <p:nvPr/>
        </p:nvSpPr>
        <p:spPr>
          <a:xfrm>
            <a:off x="2650338" y="3388448"/>
            <a:ext cx="1561300" cy="101600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rgbClr val="000000"/>
                </a:solidFill>
              </a:rPr>
              <a:t>Fission</a:t>
            </a:r>
          </a:p>
        </p:txBody>
      </p:sp>
      <p:sp>
        <p:nvSpPr>
          <p:cNvPr id="29" name="Rounded Rectangle 28"/>
          <p:cNvSpPr/>
          <p:nvPr/>
        </p:nvSpPr>
        <p:spPr>
          <a:xfrm>
            <a:off x="8051802" y="2253915"/>
            <a:ext cx="1489861" cy="101600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solidFill>
                  <a:srgbClr val="000000"/>
                </a:solidFill>
              </a:rPr>
              <a:t>Absorption in Fuel</a:t>
            </a:r>
          </a:p>
        </p:txBody>
      </p:sp>
      <p:sp>
        <p:nvSpPr>
          <p:cNvPr id="30" name="Rounded Rectangle 29"/>
          <p:cNvSpPr/>
          <p:nvPr/>
        </p:nvSpPr>
        <p:spPr>
          <a:xfrm>
            <a:off x="8051802" y="3379981"/>
            <a:ext cx="1489861" cy="10160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solidFill>
                  <a:srgbClr val="000000"/>
                </a:solidFill>
              </a:rPr>
              <a:t>Absorption in Structure</a:t>
            </a:r>
          </a:p>
        </p:txBody>
      </p:sp>
      <p:sp>
        <p:nvSpPr>
          <p:cNvPr id="31" name="Rounded Rectangle 30"/>
          <p:cNvSpPr/>
          <p:nvPr/>
        </p:nvSpPr>
        <p:spPr>
          <a:xfrm>
            <a:off x="8051802" y="4506048"/>
            <a:ext cx="1489861" cy="1016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0000"/>
                </a:solidFill>
              </a:rPr>
              <a:t>Leakage</a:t>
            </a:r>
          </a:p>
        </p:txBody>
      </p:sp>
      <p:sp>
        <p:nvSpPr>
          <p:cNvPr id="32" name="Rectangle 31"/>
          <p:cNvSpPr/>
          <p:nvPr/>
        </p:nvSpPr>
        <p:spPr>
          <a:xfrm>
            <a:off x="2591562" y="5809227"/>
            <a:ext cx="2173567" cy="369332"/>
          </a:xfrm>
          <a:prstGeom prst="rect">
            <a:avLst/>
          </a:prstGeom>
        </p:spPr>
        <p:txBody>
          <a:bodyPr wrap="none">
            <a:spAutoFit/>
          </a:bodyPr>
          <a:lstStyle/>
          <a:p>
            <a:pPr algn="ctr"/>
            <a:r>
              <a:rPr lang="en-US" dirty="0">
                <a:solidFill>
                  <a:srgbClr val="000000"/>
                </a:solidFill>
              </a:rPr>
              <a:t>Neutron Production</a:t>
            </a:r>
          </a:p>
        </p:txBody>
      </p:sp>
      <p:sp>
        <p:nvSpPr>
          <p:cNvPr id="33" name="Rectangle 32"/>
          <p:cNvSpPr/>
          <p:nvPr/>
        </p:nvSpPr>
        <p:spPr>
          <a:xfrm>
            <a:off x="8051801" y="5803229"/>
            <a:ext cx="1557600" cy="369332"/>
          </a:xfrm>
          <a:prstGeom prst="rect">
            <a:avLst/>
          </a:prstGeom>
        </p:spPr>
        <p:txBody>
          <a:bodyPr wrap="none">
            <a:spAutoFit/>
          </a:bodyPr>
          <a:lstStyle/>
          <a:p>
            <a:pPr algn="ctr"/>
            <a:r>
              <a:rPr lang="en-US" dirty="0">
                <a:solidFill>
                  <a:srgbClr val="000000"/>
                </a:solidFill>
              </a:rPr>
              <a:t>Neutron Loss</a:t>
            </a:r>
          </a:p>
        </p:txBody>
      </p:sp>
      <p:sp>
        <p:nvSpPr>
          <p:cNvPr id="13" name="TextBox 12">
            <a:extLst>
              <a:ext uri="{FF2B5EF4-FFF2-40B4-BE49-F238E27FC236}">
                <a16:creationId xmlns:a16="http://schemas.microsoft.com/office/drawing/2014/main" id="{E64139C2-F5F5-4264-B9C6-8A16125AA4CE}"/>
              </a:ext>
            </a:extLst>
          </p:cNvPr>
          <p:cNvSpPr txBox="1"/>
          <p:nvPr/>
        </p:nvSpPr>
        <p:spPr>
          <a:xfrm>
            <a:off x="3358240" y="2527280"/>
            <a:ext cx="4718960" cy="584776"/>
          </a:xfrm>
          <a:prstGeom prst="rect">
            <a:avLst/>
          </a:prstGeom>
          <a:noFill/>
        </p:spPr>
        <p:txBody>
          <a:bodyPr wrap="none" rtlCol="0">
            <a:spAutoFit/>
          </a:bodyPr>
          <a:lstStyle/>
          <a:p>
            <a:r>
              <a:rPr lang="en-US" sz="3200" dirty="0"/>
              <a:t>CRITICAL = BALANCED</a:t>
            </a:r>
          </a:p>
        </p:txBody>
      </p:sp>
    </p:spTree>
    <p:extLst>
      <p:ext uri="{BB962C8B-B14F-4D97-AF65-F5344CB8AC3E}">
        <p14:creationId xmlns:p14="http://schemas.microsoft.com/office/powerpoint/2010/main" val="21186850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What’s so CRITICAL?</a:t>
            </a:r>
          </a:p>
        </p:txBody>
      </p:sp>
      <p:sp>
        <p:nvSpPr>
          <p:cNvPr id="3" name="Content Placeholder 2"/>
          <p:cNvSpPr>
            <a:spLocks noGrp="1"/>
          </p:cNvSpPr>
          <p:nvPr>
            <p:ph idx="1"/>
          </p:nvPr>
        </p:nvSpPr>
        <p:spPr/>
        <p:txBody>
          <a:bodyPr>
            <a:normAutofit/>
          </a:bodyPr>
          <a:lstStyle/>
          <a:p>
            <a:r>
              <a:rPr lang="en-US" sz="3200" dirty="0"/>
              <a:t>CRITICAL → k=1</a:t>
            </a:r>
          </a:p>
          <a:p>
            <a:pPr lvl="1"/>
            <a:r>
              <a:rPr lang="en-US" sz="2800" dirty="0"/>
              <a:t># of Neutrons Produced = # of Neutrons Absorbed </a:t>
            </a:r>
          </a:p>
          <a:p>
            <a:r>
              <a:rPr lang="en-US" sz="3200" dirty="0"/>
              <a:t>SUB-Critical → k&lt;1</a:t>
            </a:r>
          </a:p>
          <a:p>
            <a:pPr lvl="1"/>
            <a:r>
              <a:rPr lang="en-US" sz="2800" dirty="0"/>
              <a:t># of Neutrons Produced &lt; # of Neutrons Absorbed</a:t>
            </a:r>
          </a:p>
          <a:p>
            <a:r>
              <a:rPr lang="en-US" sz="3200" dirty="0"/>
              <a:t>SUPER-Critical → k&gt;1</a:t>
            </a:r>
          </a:p>
          <a:p>
            <a:pPr lvl="1"/>
            <a:r>
              <a:rPr lang="en-US" sz="2800" dirty="0"/>
              <a:t># of Neutrons Produced &gt; # of Neutrons Absorbed</a:t>
            </a:r>
          </a:p>
        </p:txBody>
      </p:sp>
    </p:spTree>
    <p:extLst>
      <p:ext uri="{BB962C8B-B14F-4D97-AF65-F5344CB8AC3E}">
        <p14:creationId xmlns:p14="http://schemas.microsoft.com/office/powerpoint/2010/main" val="13791796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9A260-B0A4-4C9E-A075-17D4EF702D30}"/>
              </a:ext>
            </a:extLst>
          </p:cNvPr>
          <p:cNvSpPr>
            <a:spLocks noGrp="1"/>
          </p:cNvSpPr>
          <p:nvPr>
            <p:ph type="title"/>
          </p:nvPr>
        </p:nvSpPr>
        <p:spPr/>
        <p:txBody>
          <a:bodyPr/>
          <a:lstStyle/>
          <a:p>
            <a:r>
              <a:rPr lang="en-US" dirty="0"/>
              <a:t>How fast were you going?</a:t>
            </a:r>
          </a:p>
        </p:txBody>
      </p:sp>
      <p:pic>
        <p:nvPicPr>
          <p:cNvPr id="5" name="Picture 4">
            <a:extLst>
              <a:ext uri="{FF2B5EF4-FFF2-40B4-BE49-F238E27FC236}">
                <a16:creationId xmlns:a16="http://schemas.microsoft.com/office/drawing/2014/main" id="{2CFE3748-267F-4D15-ACD3-BC3AAFF52822}"/>
              </a:ext>
            </a:extLst>
          </p:cNvPr>
          <p:cNvPicPr>
            <a:picLocks noChangeAspect="1"/>
          </p:cNvPicPr>
          <p:nvPr/>
        </p:nvPicPr>
        <p:blipFill>
          <a:blip r:embed="rId2"/>
          <a:stretch>
            <a:fillRect/>
          </a:stretch>
        </p:blipFill>
        <p:spPr>
          <a:xfrm>
            <a:off x="292418" y="982980"/>
            <a:ext cx="9229725" cy="4114800"/>
          </a:xfrm>
          <a:prstGeom prst="rect">
            <a:avLst/>
          </a:prstGeom>
        </p:spPr>
      </p:pic>
      <p:sp>
        <p:nvSpPr>
          <p:cNvPr id="3" name="Content Placeholder 2">
            <a:extLst>
              <a:ext uri="{FF2B5EF4-FFF2-40B4-BE49-F238E27FC236}">
                <a16:creationId xmlns:a16="http://schemas.microsoft.com/office/drawing/2014/main" id="{988CF735-12AA-4CAB-A4E2-B5E3F1AFAB68}"/>
              </a:ext>
            </a:extLst>
          </p:cNvPr>
          <p:cNvSpPr>
            <a:spLocks noGrp="1"/>
          </p:cNvSpPr>
          <p:nvPr>
            <p:ph idx="1"/>
          </p:nvPr>
        </p:nvSpPr>
        <p:spPr>
          <a:xfrm>
            <a:off x="5140061" y="1247335"/>
            <a:ext cx="6477795" cy="4047778"/>
          </a:xfrm>
        </p:spPr>
        <p:txBody>
          <a:bodyPr/>
          <a:lstStyle/>
          <a:p>
            <a:pPr marL="0" indent="0">
              <a:buNone/>
            </a:pPr>
            <a:r>
              <a:rPr lang="en-US" dirty="0"/>
              <a:t>Cross-section of nucleus is strongly dependent on neutron speed</a:t>
            </a:r>
          </a:p>
        </p:txBody>
      </p:sp>
      <p:pic>
        <p:nvPicPr>
          <p:cNvPr id="17" name="Picture 16">
            <a:extLst>
              <a:ext uri="{FF2B5EF4-FFF2-40B4-BE49-F238E27FC236}">
                <a16:creationId xmlns:a16="http://schemas.microsoft.com/office/drawing/2014/main" id="{79710163-B2C5-4F8A-B7E6-AA668C95ED87}"/>
              </a:ext>
            </a:extLst>
          </p:cNvPr>
          <p:cNvPicPr>
            <a:picLocks noChangeAspect="1"/>
          </p:cNvPicPr>
          <p:nvPr/>
        </p:nvPicPr>
        <p:blipFill>
          <a:blip r:embed="rId3"/>
          <a:stretch>
            <a:fillRect/>
          </a:stretch>
        </p:blipFill>
        <p:spPr>
          <a:xfrm>
            <a:off x="7818512" y="4446270"/>
            <a:ext cx="4081073" cy="2409476"/>
          </a:xfrm>
          <a:prstGeom prst="rect">
            <a:avLst/>
          </a:prstGeom>
        </p:spPr>
      </p:pic>
    </p:spTree>
    <p:extLst>
      <p:ext uri="{BB962C8B-B14F-4D97-AF65-F5344CB8AC3E}">
        <p14:creationId xmlns:p14="http://schemas.microsoft.com/office/powerpoint/2010/main" val="285154564"/>
      </p:ext>
    </p:extLst>
  </p:cSld>
  <p:clrMapOvr>
    <a:masterClrMapping/>
  </p:clrMapOvr>
</p:sld>
</file>

<file path=ppt/theme/theme1.xml><?xml version="1.0" encoding="utf-8"?>
<a:theme xmlns:a="http://schemas.openxmlformats.org/drawingml/2006/main" name="ORNL">
  <a:themeElements>
    <a:clrScheme name="ORNL theme colors 180717 final">
      <a:dk1>
        <a:sysClr val="windowText" lastClr="000000"/>
      </a:dk1>
      <a:lt1>
        <a:sysClr val="window" lastClr="FFFFFF"/>
      </a:lt1>
      <a:dk2>
        <a:srgbClr val="447E59"/>
      </a:dk2>
      <a:lt2>
        <a:srgbClr val="FFFFFF"/>
      </a:lt2>
      <a:accent1>
        <a:srgbClr val="3BA2AD"/>
      </a:accent1>
      <a:accent2>
        <a:srgbClr val="8FBB55"/>
      </a:accent2>
      <a:accent3>
        <a:srgbClr val="5785B7"/>
      </a:accent3>
      <a:accent4>
        <a:srgbClr val="E5A940"/>
      </a:accent4>
      <a:accent5>
        <a:srgbClr val="919785"/>
      </a:accent5>
      <a:accent6>
        <a:srgbClr val="CB4D3D"/>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a:spPr>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defPPr algn="l">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lnDef>
      <a:spPr>
        <a:ln w="28575">
          <a:solidFill>
            <a:schemeClr val="bg1">
              <a:lumMod val="50000"/>
            </a:schemeClr>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lnSpc>
            <a:spcPct val="90000"/>
          </a:lnSpc>
          <a:defRPr dirty="0" smtClean="0">
            <a:latin typeface="+mn-lt"/>
          </a:defRPr>
        </a:defPPr>
      </a:lstStyle>
    </a:txDef>
  </a:objectDefaults>
  <a:extraClrSchemeLst/>
  <a:extLst>
    <a:ext uri="{05A4C25C-085E-4340-85A3-A5531E510DB2}">
      <thm15:themeFamily xmlns:thm15="http://schemas.microsoft.com/office/thememl/2012/main" name="Presentation29" id="{6EB95C59-BDD5-5C40-971B-727A997B01D4}" vid="{7DE78278-7085-5245-A271-A8AB5B4057CD}"/>
    </a:ext>
  </a:extLst>
</a:theme>
</file>

<file path=ppt/theme/theme2.xml><?xml version="1.0" encoding="utf-8"?>
<a:theme xmlns:a="http://schemas.openxmlformats.org/drawingml/2006/main" name="Office Theme">
  <a:themeElements>
    <a:clrScheme name="ORNL presentation palette 180710">
      <a:dk1>
        <a:sysClr val="windowText" lastClr="000000"/>
      </a:dk1>
      <a:lt1>
        <a:sysClr val="window" lastClr="FFFFFF"/>
      </a:lt1>
      <a:dk2>
        <a:srgbClr val="447E59"/>
      </a:dk2>
      <a:lt2>
        <a:srgbClr val="FFFFFF"/>
      </a:lt2>
      <a:accent1>
        <a:srgbClr val="17A6B6"/>
      </a:accent1>
      <a:accent2>
        <a:srgbClr val="98BA6A"/>
      </a:accent2>
      <a:accent3>
        <a:srgbClr val="5085C0"/>
      </a:accent3>
      <a:accent4>
        <a:srgbClr val="EC855C"/>
      </a:accent4>
      <a:accent5>
        <a:srgbClr val="8E7B6C"/>
      </a:accent5>
      <a:accent6>
        <a:srgbClr val="C75653"/>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RNL presentation palette 180710">
      <a:dk1>
        <a:sysClr val="windowText" lastClr="000000"/>
      </a:dk1>
      <a:lt1>
        <a:sysClr val="window" lastClr="FFFFFF"/>
      </a:lt1>
      <a:dk2>
        <a:srgbClr val="447E59"/>
      </a:dk2>
      <a:lt2>
        <a:srgbClr val="FFFFFF"/>
      </a:lt2>
      <a:accent1>
        <a:srgbClr val="17A6B6"/>
      </a:accent1>
      <a:accent2>
        <a:srgbClr val="98BA6A"/>
      </a:accent2>
      <a:accent3>
        <a:srgbClr val="5085C0"/>
      </a:accent3>
      <a:accent4>
        <a:srgbClr val="EC855C"/>
      </a:accent4>
      <a:accent5>
        <a:srgbClr val="8E7B6C"/>
      </a:accent5>
      <a:accent6>
        <a:srgbClr val="C75653"/>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9853B4E49E25340B280190EE389572A" ma:contentTypeVersion="2" ma:contentTypeDescription="Create a new document." ma:contentTypeScope="" ma:versionID="35a501d8b7a6a1c107963778c8e4ce2f">
  <xsd:schema xmlns:xsd="http://www.w3.org/2001/XMLSchema" xmlns:xs="http://www.w3.org/2001/XMLSchema" xmlns:p="http://schemas.microsoft.com/office/2006/metadata/properties" xmlns:ns2="c7f5008c-875f-406e-8a0c-9e401b38895a" targetNamespace="http://schemas.microsoft.com/office/2006/metadata/properties" ma:root="true" ma:fieldsID="d66303a4d3478bed3f08cb23acb33d3e" ns2:_="">
    <xsd:import namespace="c7f5008c-875f-406e-8a0c-9e401b38895a"/>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7f5008c-875f-406e-8a0c-9e401b38895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BA20C22-D077-412B-81BA-8B2541026FAD}">
  <ds:schemaRefs>
    <ds:schemaRef ds:uri="http://schemas.openxmlformats.org/package/2006/metadata/core-properties"/>
    <ds:schemaRef ds:uri="http://schemas.microsoft.com/office/2006/documentManagement/types"/>
    <ds:schemaRef ds:uri="http://www.w3.org/XML/1998/namespace"/>
    <ds:schemaRef ds:uri="http://purl.org/dc/elements/1.1/"/>
    <ds:schemaRef ds:uri="http://schemas.microsoft.com/office/2006/metadata/properties"/>
    <ds:schemaRef ds:uri="http://purl.org/dc/terms/"/>
    <ds:schemaRef ds:uri="http://schemas.microsoft.com/office/infopath/2007/PartnerControls"/>
    <ds:schemaRef ds:uri="http://purl.org/dc/dcmitype/"/>
  </ds:schemaRefs>
</ds:datastoreItem>
</file>

<file path=customXml/itemProps2.xml><?xml version="1.0" encoding="utf-8"?>
<ds:datastoreItem xmlns:ds="http://schemas.openxmlformats.org/officeDocument/2006/customXml" ds:itemID="{995A4ED4-78C5-4047-BE01-9315D9F389B7}"/>
</file>

<file path=customXml/itemProps3.xml><?xml version="1.0" encoding="utf-8"?>
<ds:datastoreItem xmlns:ds="http://schemas.openxmlformats.org/officeDocument/2006/customXml" ds:itemID="{814FB6BD-000C-41AF-9DE8-4264F777F37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ORNL</Template>
  <TotalTime>477</TotalTime>
  <Words>2168</Words>
  <Application>Microsoft Macintosh PowerPoint</Application>
  <PresentationFormat>Widescreen</PresentationFormat>
  <Paragraphs>318</Paragraphs>
  <Slides>48</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48</vt:i4>
      </vt:variant>
    </vt:vector>
  </HeadingPairs>
  <TitlesOfParts>
    <vt:vector size="53" baseType="lpstr">
      <vt:lpstr>Arial</vt:lpstr>
      <vt:lpstr>Arial Black</vt:lpstr>
      <vt:lpstr>Calibri</vt:lpstr>
      <vt:lpstr>Century Gothic</vt:lpstr>
      <vt:lpstr>ORNL</vt:lpstr>
      <vt:lpstr>Nuclear Reactor Basics</vt:lpstr>
      <vt:lpstr>How a power plant works</vt:lpstr>
      <vt:lpstr>A nuclear plant is different because of the fuel</vt:lpstr>
      <vt:lpstr>To effectively generate electricity…</vt:lpstr>
      <vt:lpstr>Not all neutrons fission Uranium…</vt:lpstr>
      <vt:lpstr>A reactor designer must balance</vt:lpstr>
      <vt:lpstr>A reactor designer must balance</vt:lpstr>
      <vt:lpstr>What’s so CRITICAL?</vt:lpstr>
      <vt:lpstr>How fast were you going?</vt:lpstr>
      <vt:lpstr>Let’s Build a Nuclear Power Plant</vt:lpstr>
      <vt:lpstr>Let’s Build a Nuclear Power Plant</vt:lpstr>
      <vt:lpstr>Let’s Build a Nuclear Power Plant</vt:lpstr>
      <vt:lpstr>Let’s Build a Nuclear Power Plant</vt:lpstr>
      <vt:lpstr>Let’s Build a Nuclear Power Plant</vt:lpstr>
      <vt:lpstr>PowerPoint Presentation</vt:lpstr>
      <vt:lpstr>Let’s Build a Nuclear Power Plant</vt:lpstr>
      <vt:lpstr>Let’s Build a Nuclear Power Plant</vt:lpstr>
      <vt:lpstr>Let’s Build a Nuclear Power Plant</vt:lpstr>
      <vt:lpstr>Boiling Water Reactor (BWR)</vt:lpstr>
      <vt:lpstr>BWR Containment</vt:lpstr>
      <vt:lpstr>Boiling Water Reactor</vt:lpstr>
      <vt:lpstr>Pressurized Water Reactor (PWR)</vt:lpstr>
      <vt:lpstr>PWR Containment</vt:lpstr>
      <vt:lpstr>Pressurized Water Reactor</vt:lpstr>
      <vt:lpstr>Advanced nuclear plants – High Temperature Gas Cooled Reactor</vt:lpstr>
      <vt:lpstr>Advanced nuclear plants – Molten Salt Reactors</vt:lpstr>
      <vt:lpstr>Advanced nuclear plants – Sodium-cooled Fast Reactor</vt:lpstr>
      <vt:lpstr>Impacts of irradiation</vt:lpstr>
      <vt:lpstr>A reactor designer must balance as fuel is irradiated</vt:lpstr>
      <vt:lpstr>How can an accelerator help?</vt:lpstr>
      <vt:lpstr>ADS Reactor Designs, Considerations and Motivations</vt:lpstr>
      <vt:lpstr>Outline</vt:lpstr>
      <vt:lpstr>Development timeline</vt:lpstr>
      <vt:lpstr>Early 2000s</vt:lpstr>
      <vt:lpstr>Why LBE-cooled ADS?</vt:lpstr>
      <vt:lpstr>GUINEVERE (EU – SCK-CEN</vt:lpstr>
      <vt:lpstr>MYRRHA (Multi-purpose hYbrid Research Reactor for High-tech Applications)</vt:lpstr>
      <vt:lpstr>MYRRHA Reactor &amp; SCM</vt:lpstr>
      <vt:lpstr>LBE challenges</vt:lpstr>
      <vt:lpstr>Why Molten Salt ADS?</vt:lpstr>
      <vt:lpstr>GEM*STAR</vt:lpstr>
      <vt:lpstr>Molten Salt Reactor Experiment (MSRE)</vt:lpstr>
      <vt:lpstr>Mu*STAR</vt:lpstr>
      <vt:lpstr>Myths and truths of safety enhancement</vt:lpstr>
      <vt:lpstr>So why consider an ADS?</vt:lpstr>
      <vt:lpstr>So why consider ADS?</vt:lpstr>
      <vt:lpstr>Major conclusions of OECD/NEA study</vt:lpstr>
      <vt:lpstr>R&amp;D gaps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Pointer, Dave</dc:creator>
  <cp:keywords/>
  <dc:description/>
  <cp:lastModifiedBy>Pointer, Dave</cp:lastModifiedBy>
  <cp:revision>6</cp:revision>
  <dcterms:created xsi:type="dcterms:W3CDTF">2021-09-23T21:21:51Z</dcterms:created>
  <dcterms:modified xsi:type="dcterms:W3CDTF">2021-09-24T05:19:36Z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0x01010069853B4E49E25340B280190EE389572A</vt:lpwstr>
  </property>
  <property fmtid="{D5CDD505-2E9C-101B-9397-08002B2CF9AE}" pid="3" name="Order">
    <vt:r8>18100</vt:r8>
  </property>
  <property fmtid="{D5CDD505-2E9C-101B-9397-08002B2CF9AE}" pid="4" name="GUID">
    <vt:lpwstr>42b6f0ba-36c8-4301-8891-17ebf0c53400</vt:lpwstr>
  </property>
</Properties>
</file>