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4"/>
  </p:notesMasterIdLst>
  <p:handoutMasterIdLst>
    <p:handoutMasterId r:id="rId35"/>
  </p:handoutMasterIdLst>
  <p:sldIdLst>
    <p:sldId id="256" r:id="rId5"/>
    <p:sldId id="1207" r:id="rId6"/>
    <p:sldId id="314" r:id="rId7"/>
    <p:sldId id="315" r:id="rId8"/>
    <p:sldId id="316" r:id="rId9"/>
    <p:sldId id="317" r:id="rId10"/>
    <p:sldId id="1202" r:id="rId11"/>
    <p:sldId id="313" r:id="rId12"/>
    <p:sldId id="318" r:id="rId13"/>
    <p:sldId id="1169" r:id="rId14"/>
    <p:sldId id="319" r:id="rId15"/>
    <p:sldId id="302" r:id="rId16"/>
    <p:sldId id="1206" r:id="rId17"/>
    <p:sldId id="1203" r:id="rId18"/>
    <p:sldId id="312" r:id="rId19"/>
    <p:sldId id="303" r:id="rId20"/>
    <p:sldId id="1204" r:id="rId21"/>
    <p:sldId id="1205" r:id="rId22"/>
    <p:sldId id="259" r:id="rId23"/>
    <p:sldId id="1194" r:id="rId24"/>
    <p:sldId id="1201" r:id="rId25"/>
    <p:sldId id="1200" r:id="rId26"/>
    <p:sldId id="335" r:id="rId27"/>
    <p:sldId id="333" r:id="rId28"/>
    <p:sldId id="334" r:id="rId29"/>
    <p:sldId id="326" r:id="rId30"/>
    <p:sldId id="327" r:id="rId31"/>
    <p:sldId id="344" r:id="rId32"/>
    <p:sldId id="263" r:id="rId33"/>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F0E"/>
    <a:srgbClr val="AEB0AF"/>
    <a:srgbClr val="D9D9D9"/>
    <a:srgbClr val="9A9B9D"/>
    <a:srgbClr val="CEC7C1"/>
    <a:srgbClr val="8C8D90"/>
    <a:srgbClr val="D25350"/>
    <a:srgbClr val="808184"/>
    <a:srgbClr val="75767A"/>
    <a:srgbClr val="4E4F54"/>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45" autoAdjust="0"/>
    <p:restoredTop sz="95161" autoAdjust="0"/>
  </p:normalViewPr>
  <p:slideViewPr>
    <p:cSldViewPr snapToGrid="0" showGuides="1">
      <p:cViewPr varScale="1">
        <p:scale>
          <a:sx n="108" d="100"/>
          <a:sy n="108" d="100"/>
        </p:scale>
        <p:origin x="162" y="102"/>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showGuides="1">
      <p:cViewPr>
        <p:scale>
          <a:sx n="50" d="100"/>
          <a:sy n="50" d="100"/>
        </p:scale>
        <p:origin x="5664" y="167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4/18/2022</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4/18/2022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300"/>
              </a:spcBef>
              <a:spcAft>
                <a:spcPts val="0"/>
              </a:spcAft>
              <a:buClrTx/>
              <a:buSzTx/>
              <a:buFontTx/>
              <a:buNone/>
              <a:tabLst/>
              <a:defRPr/>
            </a:pPr>
            <a:r>
              <a:rPr lang="en-US" dirty="0"/>
              <a:t>To address those challenges, we will exploit the scalable DNN-based optimization capability that has been developed under the support of the ORNL AI Initiative. The key idea is to build s</a:t>
            </a:r>
            <a:r>
              <a:rPr kumimoji="0" lang="en-US" sz="1200" b="0" i="0" u="none" strike="noStrike" kern="1200" cap="none" spc="0" normalizeH="0" baseline="0" noProof="0" dirty="0" err="1">
                <a:ln>
                  <a:noFill/>
                </a:ln>
                <a:solidFill>
                  <a:prstClr val="black"/>
                </a:solidFill>
                <a:effectLst/>
                <a:uLnTx/>
                <a:uFillTx/>
                <a:latin typeface="Century Gothic" panose="020F0302020204030204"/>
                <a:ea typeface="+mn-ea"/>
                <a:cs typeface="Arial" charset="0"/>
              </a:rPr>
              <a:t>urrogate</a:t>
            </a: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 models of the loss function and </a:t>
            </a:r>
            <a:r>
              <a:rPr lang="en-US" dirty="0"/>
              <a:t>then use the cheap-to-evaluate surrogates to tune the candidate models</a:t>
            </a: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 We will consider two strategies, constructing either 1) a single </a:t>
            </a:r>
            <a:r>
              <a:rPr lang="en-US" dirty="0"/>
              <a:t>DNN-based </a:t>
            </a: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surrogate defined globally on the parameter domain, or 2) </a:t>
            </a:r>
            <a:r>
              <a:rPr lang="en-US" dirty="0"/>
              <a:t>a sequence of local surrogate models of the loss function, where each surrogate will cover a segment of the search path, for example, 50 iterations. For models with few number of tuning parameters (PID), we lean toward global approach, so that we do not need to train multiple DNN models. Obtaining an accurate global surrogate for constitutive models with high number of parameters may be infeasible, in which case we rely on local approach.  Since the data for training the surrogates can be generated by running FE/CFD simulations in parallel, and the DNNs can be trained using multiple nodes on HPC, it is almost equivalent to say that we can perform all iterations covered by the surrogate in parallel. Even considering the training cost, the time reduction is very significant compared to the sequential optimization. The approach has been tested using a topology optimization problem for additive manufacturing, where the goal is to design a 3D printable square plate using two materials to achieve a prescribed thermal conductivity property. The red represents the material with good conductivity and the blue represents the material with poor conductivity. The proposed method used 32 nodes on SUMMIT to achieve 85% time reduction as well as maintain good accuracy. </a:t>
            </a:r>
          </a:p>
        </p:txBody>
      </p:sp>
      <p:sp>
        <p:nvSpPr>
          <p:cNvPr id="4" name="Slide Number Placehold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BFF095A-F86B-4B29-8A9F-DF3D3D1F3E2A}" type="slidenum">
              <a:rPr kumimoji="0" lang="en-US" sz="1200" b="0" i="0" u="none" strike="noStrike" kern="1200" cap="none" spc="0" normalizeH="0" baseline="0" noProof="0" smtClean="0">
                <a:ln>
                  <a:noFill/>
                </a:ln>
                <a:solidFill>
                  <a:prstClr val="black"/>
                </a:solidFill>
                <a:effectLst/>
                <a:uLnTx/>
                <a:uFillTx/>
                <a:latin typeface="Century Gothic" panose="020F0302020204030204"/>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endParaRPr>
          </a:p>
        </p:txBody>
      </p:sp>
    </p:spTree>
    <p:extLst>
      <p:ext uri="{BB962C8B-B14F-4D97-AF65-F5344CB8AC3E}">
        <p14:creationId xmlns:p14="http://schemas.microsoft.com/office/powerpoint/2010/main" val="1997533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approach is developed with the support from ORNL AI Initiative. Unlike previous works, DGS gradient applies the smoothing directionally instead of globally, and in doing so, significantly reduces the required number of function evaluations. This allow DGS gradient to smooth out and explore in a larger area than other approaches, being a truly nonlocal search direction. </a:t>
            </a:r>
          </a:p>
        </p:txBody>
      </p:sp>
      <p:sp>
        <p:nvSpPr>
          <p:cNvPr id="4" name="Slide Number Placeholder 3"/>
          <p:cNvSpPr>
            <a:spLocks noGrp="1"/>
          </p:cNvSpPr>
          <p:nvPr>
            <p:ph type="sldNum" sz="quarter" idx="5"/>
          </p:nvPr>
        </p:nvSpPr>
        <p:spPr/>
        <p:txBody>
          <a:bodyPr/>
          <a:lstStyle/>
          <a:p>
            <a:fld id="{B9F91E52-4952-4B88-AD57-715320AAD97B}" type="slidenum">
              <a:rPr lang="en-US" smtClean="0"/>
              <a:t>16</a:t>
            </a:fld>
            <a:endParaRPr lang="en-US"/>
          </a:p>
        </p:txBody>
      </p:sp>
    </p:spTree>
    <p:extLst>
      <p:ext uri="{BB962C8B-B14F-4D97-AF65-F5344CB8AC3E}">
        <p14:creationId xmlns:p14="http://schemas.microsoft.com/office/powerpoint/2010/main" val="1122918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300"/>
              </a:spcBef>
              <a:spcAft>
                <a:spcPts val="0"/>
              </a:spcAft>
              <a:buClrTx/>
              <a:buSzTx/>
              <a:buFontTx/>
              <a:buNone/>
              <a:tabLst/>
              <a:defRPr/>
            </a:pPr>
            <a:r>
              <a:rPr lang="en-US" dirty="0"/>
              <a:t>To address those challenges, we will exploit the scalable DNN-based optimization capability that has been developed under the support of the ORNL AI Initiative. The key idea is to build s</a:t>
            </a:r>
            <a:r>
              <a:rPr kumimoji="0" lang="en-US" sz="1200" b="0" i="0" u="none" strike="noStrike" kern="1200" cap="none" spc="0" normalizeH="0" baseline="0" noProof="0" dirty="0" err="1">
                <a:ln>
                  <a:noFill/>
                </a:ln>
                <a:solidFill>
                  <a:prstClr val="black"/>
                </a:solidFill>
                <a:effectLst/>
                <a:uLnTx/>
                <a:uFillTx/>
                <a:latin typeface="Century Gothic" panose="020F0302020204030204"/>
                <a:ea typeface="+mn-ea"/>
                <a:cs typeface="Arial" charset="0"/>
              </a:rPr>
              <a:t>urrogate</a:t>
            </a: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 models of the loss function and </a:t>
            </a:r>
            <a:r>
              <a:rPr lang="en-US" dirty="0"/>
              <a:t>then use the cheap-to-evaluate surrogates to tune the candidate models</a:t>
            </a: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 We will consider two strategies, constructing either 1) a single </a:t>
            </a:r>
            <a:r>
              <a:rPr lang="en-US" dirty="0"/>
              <a:t>DNN-based </a:t>
            </a:r>
            <a:r>
              <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surrogate defined globally on the parameter domain, or 2) </a:t>
            </a:r>
            <a:r>
              <a:rPr lang="en-US" dirty="0"/>
              <a:t>a sequence of local surrogate models of the loss function, where each surrogate will cover a segment of the search path, for example, 50 iterations. For models with few number of tuning parameters (PID), we lean toward global approach, so that we do not need to train multiple DNN models. Obtaining an accurate global surrogate for constitutive models with high number of parameters may be infeasible, in which case we rely on local approach.  Since the data for training the surrogates can be generated by running FE/CFD simulations in parallel, and the DNNs can be trained using multiple nodes on HPC, it is almost equivalent to say that we can perform all iterations covered by the surrogate in parallel. Even considering the training cost, the time reduction is very significant compared to the sequential optimization. The approach has been tested using a topology optimization problem for additive manufacturing, where the goal is to design a 3D printable square plate using two materials to achieve a prescribed thermal conductivity property. The red represents the material with good conductivity and the blue represents the material with poor conductivity. The proposed method used 32 nodes on SUMMIT to achieve 85% time reduction as well as maintain good accuracy. </a:t>
            </a:r>
          </a:p>
        </p:txBody>
      </p:sp>
    </p:spTree>
    <p:extLst>
      <p:ext uri="{BB962C8B-B14F-4D97-AF65-F5344CB8AC3E}">
        <p14:creationId xmlns:p14="http://schemas.microsoft.com/office/powerpoint/2010/main" val="19975334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0" name="TextBox 9"/>
          <p:cNvSpPr txBox="1"/>
          <p:nvPr userDrawn="1"/>
        </p:nvSpPr>
        <p:spPr>
          <a:xfrm>
            <a:off x="267160" y="5343835"/>
            <a:ext cx="5384807" cy="461665"/>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a:p>
            <a:r>
              <a:rPr lang="en-US" sz="1200" b="0" dirty="0">
                <a:solidFill>
                  <a:schemeClr val="tx1"/>
                </a:solidFill>
                <a:latin typeface="Century Gothic" panose="020B0502020202020204" pitchFamily="34" charset="0"/>
              </a:rPr>
              <a:t>PNNL is managed by 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934576" y="5409488"/>
            <a:ext cx="1603756" cy="388553"/>
          </a:xfrm>
          <a:prstGeom prst="rect">
            <a:avLst/>
          </a:prstGeom>
        </p:spPr>
      </p:pic>
      <p:sp>
        <p:nvSpPr>
          <p:cNvPr id="17" name="Rectangle 16">
            <a:extLst>
              <a:ext uri="{FF2B5EF4-FFF2-40B4-BE49-F238E27FC236}">
                <a16:creationId xmlns:a16="http://schemas.microsoft.com/office/drawing/2014/main" id="{23997669-A87F-0940-A099-C31AEA23F3A4}"/>
              </a:ext>
            </a:extLst>
          </p:cNvPr>
          <p:cNvSpPr/>
          <p:nvPr userDrawn="1"/>
        </p:nvSpPr>
        <p:spPr>
          <a:xfrm>
            <a:off x="2744471" y="329049"/>
            <a:ext cx="5590909" cy="646331"/>
          </a:xfrm>
          <a:prstGeom prst="rect">
            <a:avLst/>
          </a:prstGeom>
        </p:spPr>
        <p:txBody>
          <a:bodyPr wrap="square">
            <a:spAutoFit/>
          </a:bodyPr>
          <a:lstStyle/>
          <a:p>
            <a:pPr algn="ctr"/>
            <a:r>
              <a:rPr lang="en-US" b="0" dirty="0">
                <a:latin typeface="+mj-lt"/>
              </a:rPr>
              <a:t>Machine Learning for Improving Accelerator and Target Performance </a:t>
            </a:r>
          </a:p>
        </p:txBody>
      </p:sp>
      <p:pic>
        <p:nvPicPr>
          <p:cNvPr id="18" name="Picture 17">
            <a:extLst>
              <a:ext uri="{FF2B5EF4-FFF2-40B4-BE49-F238E27FC236}">
                <a16:creationId xmlns:a16="http://schemas.microsoft.com/office/drawing/2014/main" id="{06D4585D-A5D2-1847-A84D-EA5B4611C7AB}"/>
              </a:ext>
            </a:extLst>
          </p:cNvPr>
          <p:cNvPicPr>
            <a:picLocks noChangeAspect="1"/>
          </p:cNvPicPr>
          <p:nvPr userDrawn="1"/>
        </p:nvPicPr>
        <p:blipFill>
          <a:blip r:embed="rId5"/>
          <a:stretch>
            <a:fillRect/>
          </a:stretch>
        </p:blipFill>
        <p:spPr>
          <a:xfrm>
            <a:off x="8335380" y="244908"/>
            <a:ext cx="1055149" cy="727689"/>
          </a:xfrm>
          <a:prstGeom prst="rect">
            <a:avLst/>
          </a:prstGeom>
        </p:spPr>
      </p:pic>
      <p:pic>
        <p:nvPicPr>
          <p:cNvPr id="1026" name="Picture 2" descr="Home">
            <a:extLst>
              <a:ext uri="{FF2B5EF4-FFF2-40B4-BE49-F238E27FC236}">
                <a16:creationId xmlns:a16="http://schemas.microsoft.com/office/drawing/2014/main" id="{79EDA440-3B20-2042-9FA0-106F53CABADC}"/>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127616" y="406630"/>
            <a:ext cx="1241424" cy="312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082440"/>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pic>
        <p:nvPicPr>
          <p:cNvPr id="16" name="Picture 2" descr="Home">
            <a:extLst>
              <a:ext uri="{FF2B5EF4-FFF2-40B4-BE49-F238E27FC236}">
                <a16:creationId xmlns:a16="http://schemas.microsoft.com/office/drawing/2014/main" id="{AFCF3579-A3C1-2549-A68E-254F406D82F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22560" y="374088"/>
            <a:ext cx="1186180" cy="298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49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pic>
        <p:nvPicPr>
          <p:cNvPr id="17" name="Picture 2" descr="Home">
            <a:extLst>
              <a:ext uri="{FF2B5EF4-FFF2-40B4-BE49-F238E27FC236}">
                <a16:creationId xmlns:a16="http://schemas.microsoft.com/office/drawing/2014/main" id="{A2C3C84C-4BA9-BF46-B3A8-1F52461AE05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92080" y="392662"/>
            <a:ext cx="1186180" cy="298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302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title style</a:t>
            </a:r>
            <a:endParaRPr lang="en-US" dirty="0"/>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pic>
        <p:nvPicPr>
          <p:cNvPr id="16" name="Picture 2" descr="Home">
            <a:extLst>
              <a:ext uri="{FF2B5EF4-FFF2-40B4-BE49-F238E27FC236}">
                <a16:creationId xmlns:a16="http://schemas.microsoft.com/office/drawing/2014/main" id="{8B21C088-08DA-7B49-9850-E0B50A2339A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12400" y="382812"/>
            <a:ext cx="1186180" cy="298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2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a:t>Click to edit Master title style</a:t>
            </a:r>
            <a:endParaRPr lang="en-US" dirty="0"/>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24" name="Picture 23">
            <a:extLst>
              <a:ext uri="{FF2B5EF4-FFF2-40B4-BE49-F238E27FC236}">
                <a16:creationId xmlns:a16="http://schemas.microsoft.com/office/drawing/2014/main" id="{695A329E-A9A2-E149-9CDD-03DAF92C0798}"/>
              </a:ext>
            </a:extLst>
          </p:cNvPr>
          <p:cNvPicPr>
            <a:picLocks noChangeAspect="1"/>
          </p:cNvPicPr>
          <p:nvPr userDrawn="1"/>
        </p:nvPicPr>
        <p:blipFill>
          <a:blip r:embed="rId2"/>
          <a:stretch>
            <a:fillRect/>
          </a:stretch>
        </p:blipFill>
        <p:spPr>
          <a:xfrm>
            <a:off x="405644" y="6452482"/>
            <a:ext cx="1626108" cy="301752"/>
          </a:xfrm>
          <a:prstGeom prst="rect">
            <a:avLst/>
          </a:prstGeom>
        </p:spPr>
      </p:pic>
      <p:pic>
        <p:nvPicPr>
          <p:cNvPr id="10" name="Picture 2" descr="Home">
            <a:extLst>
              <a:ext uri="{FF2B5EF4-FFF2-40B4-BE49-F238E27FC236}">
                <a16:creationId xmlns:a16="http://schemas.microsoft.com/office/drawing/2014/main" id="{2E47EA43-CEA5-7844-A413-291F2292169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810240" y="6485582"/>
            <a:ext cx="1186180" cy="298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607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A3A38-C62E-4E53-B15A-DF4CE41C0364}"/>
              </a:ext>
            </a:extLst>
          </p:cNvPr>
          <p:cNvSpPr>
            <a:spLocks noGrp="1"/>
          </p:cNvSpPr>
          <p:nvPr>
            <p:ph type="title"/>
          </p:nvPr>
        </p:nvSpPr>
        <p:spPr>
          <a:xfrm>
            <a:off x="478417" y="215902"/>
            <a:ext cx="11155680" cy="684212"/>
          </a:xfrm>
        </p:spPr>
        <p:txBody>
          <a:bodyPr>
            <a:normAutofit/>
          </a:bodyPr>
          <a:lstStyle>
            <a:lvl1pPr>
              <a:defRPr sz="3200" b="0" i="0">
                <a:solidFill>
                  <a:srgbClr val="A50021"/>
                </a:solidFill>
                <a:effectLst>
                  <a:outerShdw blurRad="38100" dist="38100" dir="2700000" algn="tl">
                    <a:srgbClr val="000000">
                      <a:alpha val="43137"/>
                    </a:srgbClr>
                  </a:outerShdw>
                </a:effectLst>
                <a:latin typeface="Arial Black" panose="020B0A04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70A0735-79A8-4D8E-B79C-625BDF77F1C3}"/>
              </a:ext>
            </a:extLst>
          </p:cNvPr>
          <p:cNvSpPr>
            <a:spLocks noGrp="1"/>
          </p:cNvSpPr>
          <p:nvPr>
            <p:ph idx="1"/>
          </p:nvPr>
        </p:nvSpPr>
        <p:spPr>
          <a:xfrm>
            <a:off x="548640" y="1238597"/>
            <a:ext cx="10971416" cy="493836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F324BBD-A964-4A20-AA75-78E1FC9BD451}"/>
              </a:ext>
            </a:extLst>
          </p:cNvPr>
          <p:cNvSpPr>
            <a:spLocks noGrp="1"/>
          </p:cNvSpPr>
          <p:nvPr>
            <p:ph type="sldNum" sz="quarter" idx="12"/>
          </p:nvPr>
        </p:nvSpPr>
        <p:spPr/>
        <p:txBody>
          <a:bodyPr/>
          <a:lstStyle/>
          <a:p>
            <a:fld id="{4000C6D2-69D1-4719-B5E5-C11C07B582EF}" type="slidenum">
              <a:rPr lang="en-US" smtClean="0"/>
              <a:t>‹#›</a:t>
            </a:fld>
            <a:endParaRPr lang="en-US"/>
          </a:p>
        </p:txBody>
      </p:sp>
    </p:spTree>
    <p:extLst>
      <p:ext uri="{BB962C8B-B14F-4D97-AF65-F5344CB8AC3E}">
        <p14:creationId xmlns:p14="http://schemas.microsoft.com/office/powerpoint/2010/main" val="4092321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465135" y="1444753"/>
            <a:ext cx="5507832" cy="4203944"/>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241493" y="1444753"/>
            <a:ext cx="5504688" cy="4203944"/>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8" name="Picture 7">
            <a:extLst>
              <a:ext uri="{FF2B5EF4-FFF2-40B4-BE49-F238E27FC236}">
                <a16:creationId xmlns:a16="http://schemas.microsoft.com/office/drawing/2014/main" id="{82941877-4A09-4B09-8082-E72E145F6C05}"/>
              </a:ext>
            </a:extLst>
          </p:cNvPr>
          <p:cNvPicPr>
            <a:picLocks noChangeAspect="1"/>
          </p:cNvPicPr>
          <p:nvPr userDrawn="1"/>
        </p:nvPicPr>
        <p:blipFill>
          <a:blip r:embed="rId2"/>
          <a:stretch>
            <a:fillRect/>
          </a:stretch>
        </p:blipFill>
        <p:spPr>
          <a:xfrm>
            <a:off x="11222210" y="5944219"/>
            <a:ext cx="862425" cy="849971"/>
          </a:xfrm>
          <a:prstGeom prst="rect">
            <a:avLst/>
          </a:prstGeom>
        </p:spPr>
      </p:pic>
    </p:spTree>
    <p:extLst>
      <p:ext uri="{BB962C8B-B14F-4D97-AF65-F5344CB8AC3E}">
        <p14:creationId xmlns:p14="http://schemas.microsoft.com/office/powerpoint/2010/main" val="1918787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endParaRPr lang="en-US" dirty="0"/>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8" name="Picture 17">
            <a:extLst>
              <a:ext uri="{FF2B5EF4-FFF2-40B4-BE49-F238E27FC236}">
                <a16:creationId xmlns:a16="http://schemas.microsoft.com/office/drawing/2014/main" id="{DE7B1543-14D8-A941-AF62-9CE3736655C2}"/>
              </a:ext>
            </a:extLst>
          </p:cNvPr>
          <p:cNvPicPr>
            <a:picLocks noChangeAspect="1"/>
          </p:cNvPicPr>
          <p:nvPr userDrawn="1"/>
        </p:nvPicPr>
        <p:blipFill>
          <a:blip r:embed="rId2"/>
          <a:stretch>
            <a:fillRect/>
          </a:stretch>
        </p:blipFill>
        <p:spPr>
          <a:xfrm>
            <a:off x="405644" y="6452482"/>
            <a:ext cx="1626108" cy="301752"/>
          </a:xfrm>
          <a:prstGeom prst="rect">
            <a:avLst/>
          </a:prstGeom>
        </p:spPr>
      </p:pic>
      <p:pic>
        <p:nvPicPr>
          <p:cNvPr id="2050" name="Picture 2" descr="Home">
            <a:extLst>
              <a:ext uri="{FF2B5EF4-FFF2-40B4-BE49-F238E27FC236}">
                <a16:creationId xmlns:a16="http://schemas.microsoft.com/office/drawing/2014/main" id="{45B9A507-5FEA-C64B-A4D5-979E5244C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810240" y="6485582"/>
            <a:ext cx="1186180" cy="298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45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pic>
        <p:nvPicPr>
          <p:cNvPr id="14" name="Picture 2" descr="Home">
            <a:extLst>
              <a:ext uri="{FF2B5EF4-FFF2-40B4-BE49-F238E27FC236}">
                <a16:creationId xmlns:a16="http://schemas.microsoft.com/office/drawing/2014/main" id="{A04959B4-38D3-164B-8C93-E37FFE1CB13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719163" y="320040"/>
            <a:ext cx="1186180" cy="298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671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a:t>Click to edit Master title style</a:t>
            </a:r>
            <a:endParaRPr lang="en-US" dirty="0"/>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7" name="Rectangle 256">
            <a:extLst>
              <a:ext uri="{FF2B5EF4-FFF2-40B4-BE49-F238E27FC236}">
                <a16:creationId xmlns:a16="http://schemas.microsoft.com/office/drawing/2014/main" id="{BF6A1C92-1EE6-4390-85D8-ACD208CF9DB8}"/>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8" name="Picture 17">
            <a:extLst>
              <a:ext uri="{FF2B5EF4-FFF2-40B4-BE49-F238E27FC236}">
                <a16:creationId xmlns:a16="http://schemas.microsoft.com/office/drawing/2014/main" id="{22567238-4D22-9C4C-863E-90B8E166BBA8}"/>
              </a:ext>
            </a:extLst>
          </p:cNvPr>
          <p:cNvPicPr>
            <a:picLocks noChangeAspect="1"/>
          </p:cNvPicPr>
          <p:nvPr userDrawn="1"/>
        </p:nvPicPr>
        <p:blipFill>
          <a:blip r:embed="rId2"/>
          <a:stretch>
            <a:fillRect/>
          </a:stretch>
        </p:blipFill>
        <p:spPr>
          <a:xfrm>
            <a:off x="405644" y="6452482"/>
            <a:ext cx="1626108" cy="301752"/>
          </a:xfrm>
          <a:prstGeom prst="rect">
            <a:avLst/>
          </a:prstGeom>
        </p:spPr>
      </p:pic>
      <p:pic>
        <p:nvPicPr>
          <p:cNvPr id="9" name="Picture 2" descr="Home">
            <a:extLst>
              <a:ext uri="{FF2B5EF4-FFF2-40B4-BE49-F238E27FC236}">
                <a16:creationId xmlns:a16="http://schemas.microsoft.com/office/drawing/2014/main" id="{D4CE4C89-19CF-964D-861E-A4112C6A69E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850880" y="6465262"/>
            <a:ext cx="1186180" cy="298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582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D6DB211-F94D-644A-8C58-020193A03AAA}"/>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17010"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17010"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193368"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300C0632-ACDA-4D24-A2CC-14539B91BC55}"/>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22" name="Picture 21">
            <a:extLst>
              <a:ext uri="{FF2B5EF4-FFF2-40B4-BE49-F238E27FC236}">
                <a16:creationId xmlns:a16="http://schemas.microsoft.com/office/drawing/2014/main" id="{94B06D67-5A3B-714E-90C1-66A7825D6770}"/>
              </a:ext>
            </a:extLst>
          </p:cNvPr>
          <p:cNvPicPr>
            <a:picLocks noChangeAspect="1"/>
          </p:cNvPicPr>
          <p:nvPr userDrawn="1"/>
        </p:nvPicPr>
        <p:blipFill>
          <a:blip r:embed="rId2"/>
          <a:stretch>
            <a:fillRect/>
          </a:stretch>
        </p:blipFill>
        <p:spPr>
          <a:xfrm>
            <a:off x="405644" y="6452482"/>
            <a:ext cx="1626108" cy="301752"/>
          </a:xfrm>
          <a:prstGeom prst="rect">
            <a:avLst/>
          </a:prstGeom>
        </p:spPr>
      </p:pic>
      <p:pic>
        <p:nvPicPr>
          <p:cNvPr id="14" name="Picture 2" descr="Home">
            <a:extLst>
              <a:ext uri="{FF2B5EF4-FFF2-40B4-BE49-F238E27FC236}">
                <a16:creationId xmlns:a16="http://schemas.microsoft.com/office/drawing/2014/main" id="{7B587AF0-B1CE-5F40-AA14-C4471887E4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810240" y="6485582"/>
            <a:ext cx="1186180" cy="298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578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3 content boxes with reverse header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FC5867-1737-E84C-B42D-608A49EBBAA6}"/>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9" name="Rectangle 6">
            <a:extLst>
              <a:ext uri="{FF2B5EF4-FFF2-40B4-BE49-F238E27FC236}">
                <a16:creationId xmlns:a16="http://schemas.microsoft.com/office/drawing/2014/main" id="{C4B83B09-CF3A-4A36-84C0-D32086A13DE2}"/>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22" name="Picture 21">
            <a:extLst>
              <a:ext uri="{FF2B5EF4-FFF2-40B4-BE49-F238E27FC236}">
                <a16:creationId xmlns:a16="http://schemas.microsoft.com/office/drawing/2014/main" id="{93EE01FD-138D-4943-8801-4849D54F7C01}"/>
              </a:ext>
            </a:extLst>
          </p:cNvPr>
          <p:cNvPicPr>
            <a:picLocks noChangeAspect="1"/>
          </p:cNvPicPr>
          <p:nvPr userDrawn="1"/>
        </p:nvPicPr>
        <p:blipFill>
          <a:blip r:embed="rId2"/>
          <a:stretch>
            <a:fillRect/>
          </a:stretch>
        </p:blipFill>
        <p:spPr>
          <a:xfrm>
            <a:off x="405644" y="6452482"/>
            <a:ext cx="1626108" cy="301752"/>
          </a:xfrm>
          <a:prstGeom prst="rect">
            <a:avLst/>
          </a:prstGeom>
        </p:spPr>
      </p:pic>
      <p:pic>
        <p:nvPicPr>
          <p:cNvPr id="15" name="Picture 2" descr="Home">
            <a:extLst>
              <a:ext uri="{FF2B5EF4-FFF2-40B4-BE49-F238E27FC236}">
                <a16:creationId xmlns:a16="http://schemas.microsoft.com/office/drawing/2014/main" id="{CCC04F3B-6D0C-9846-94A9-A4F9B9F8B59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810240" y="6485582"/>
            <a:ext cx="1186180" cy="298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005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5840756"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585" y="1435551"/>
            <a:ext cx="5840415"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583867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584" y="948037"/>
            <a:ext cx="584041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80804" y="966165"/>
            <a:ext cx="5815195"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0804" y="1517523"/>
            <a:ext cx="5815195"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7344" y="966165"/>
            <a:ext cx="5811876"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7344" y="1517523"/>
            <a:ext cx="5811876"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890449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2737"/>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pic>
        <p:nvPicPr>
          <p:cNvPr id="19" name="Picture 2" descr="Home">
            <a:extLst>
              <a:ext uri="{FF2B5EF4-FFF2-40B4-BE49-F238E27FC236}">
                <a16:creationId xmlns:a16="http://schemas.microsoft.com/office/drawing/2014/main" id="{38A95904-77DA-5A44-B8AB-CD9E499A56F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799184" y="419541"/>
            <a:ext cx="1186180" cy="298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714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35551"/>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000" y="966165"/>
            <a:ext cx="3833880"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3833880"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312016" y="966165"/>
            <a:ext cx="3831692"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319831" y="1517904"/>
            <a:ext cx="3831692"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37939" y="966165"/>
            <a:ext cx="3797323"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45754" y="1517904"/>
            <a:ext cx="3797323" cy="4110352"/>
          </a:xfrm>
          <a:ln w="12700">
            <a:noFill/>
          </a:ln>
        </p:spPr>
        <p:txBody>
          <a:bodyPr tIns="45720" bIns="91440"/>
          <a:lstStyle>
            <a:lvl1pPr marL="227013" indent="-227013">
              <a:lnSpc>
                <a:spcPct val="90000"/>
              </a:lnSpc>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8957831" cy="50942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936" y="347471"/>
            <a:ext cx="8957564" cy="481997"/>
          </a:xfrm>
        </p:spPr>
        <p:txBody>
          <a:bodyPr anchor="ctr"/>
          <a:lstStyle>
            <a:lvl1pPr>
              <a:lnSpc>
                <a:spcPct val="90000"/>
              </a:lnSpc>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pic>
        <p:nvPicPr>
          <p:cNvPr id="27" name="Picture 2" descr="Home">
            <a:extLst>
              <a:ext uri="{FF2B5EF4-FFF2-40B4-BE49-F238E27FC236}">
                <a16:creationId xmlns:a16="http://schemas.microsoft.com/office/drawing/2014/main" id="{E51B72D7-44C8-8A41-A70D-E5B7A70DBC8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843260" y="391167"/>
            <a:ext cx="1186180" cy="298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213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3 section science high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816" y="966459"/>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914400" indent="-227013">
              <a:lnSpc>
                <a:spcPct val="90000"/>
              </a:lnSpc>
              <a:buFont typeface="Century Gothic" panose="020B0502020202020204" pitchFamily="34" charset="0"/>
              <a:buChar char="•"/>
              <a:tabLst/>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3916" y="969264"/>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30537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a:lnSpc>
                <a:spcPct val="90000"/>
              </a:lnSpc>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04922" y="969264"/>
            <a:ext cx="2868091"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8855607"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7472"/>
            <a:ext cx="8782571"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2498" y="969264"/>
            <a:ext cx="2879502"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3193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pic>
        <p:nvPicPr>
          <p:cNvPr id="28" name="Picture 2" descr="Home">
            <a:extLst>
              <a:ext uri="{FF2B5EF4-FFF2-40B4-BE49-F238E27FC236}">
                <a16:creationId xmlns:a16="http://schemas.microsoft.com/office/drawing/2014/main" id="{595B9A7C-5220-E549-A440-0803D6C00CB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01680" y="396243"/>
            <a:ext cx="1186180" cy="298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977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B76B085-C104-2A42-8A31-4445D0F28471}"/>
              </a:ext>
            </a:extLst>
          </p:cNvPr>
          <p:cNvPicPr>
            <a:picLocks noChangeAspect="1"/>
          </p:cNvPicPr>
          <p:nvPr userDrawn="1"/>
        </p:nvPicPr>
        <p:blipFill>
          <a:blip r:embed="rId17"/>
          <a:stretch>
            <a:fillRect/>
          </a:stretch>
        </p:blipFill>
        <p:spPr>
          <a:xfrm>
            <a:off x="405644" y="6452482"/>
            <a:ext cx="1626108" cy="301752"/>
          </a:xfrm>
          <a:prstGeom prst="rect">
            <a:avLst/>
          </a:prstGeom>
        </p:spPr>
      </p:pic>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16" r:id="rId3"/>
    <p:sldLayoutId id="2147483736" r:id="rId4"/>
    <p:sldLayoutId id="2147483663" r:id="rId5"/>
    <p:sldLayoutId id="2147483685" r:id="rId6"/>
    <p:sldLayoutId id="2147483750" r:id="rId7"/>
    <p:sldLayoutId id="2147483755" r:id="rId8"/>
    <p:sldLayoutId id="2147483754" r:id="rId9"/>
    <p:sldLayoutId id="2147483667" r:id="rId10"/>
    <p:sldLayoutId id="2147483725" r:id="rId11"/>
    <p:sldLayoutId id="2147483756" r:id="rId12"/>
    <p:sldLayoutId id="2147483678" r:id="rId13"/>
    <p:sldLayoutId id="2147483757" r:id="rId14"/>
    <p:sldLayoutId id="2147483758" r:id="rId15"/>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arxiv.org/abs/2202.03959" TargetMode="External"/><Relationship Id="rId2" Type="http://schemas.openxmlformats.org/officeDocument/2006/relationships/image" Target="../media/image32.png"/><Relationship Id="rId1" Type="http://schemas.openxmlformats.org/officeDocument/2006/relationships/slideLayout" Target="../slideLayouts/slideLayout14.xml"/><Relationship Id="rId5" Type="http://schemas.openxmlformats.org/officeDocument/2006/relationships/image" Target="../media/image28.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5.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arxiv.org/abs/2202.03959" TargetMode="Externa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14.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tags" Target="../tags/tag3.xml"/><Relationship Id="rId7" Type="http://schemas.openxmlformats.org/officeDocument/2006/relationships/image" Target="../media/image6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hyperlink" Target="https://arxiv.org/abs/2202.03959" TargetMode="External"/><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s://arxiv.org/abs/2202.03959" TargetMode="External"/><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32.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800C1-4BD0-4441-9F02-CABA00D22C2F}"/>
              </a:ext>
            </a:extLst>
          </p:cNvPr>
          <p:cNvSpPr>
            <a:spLocks noGrp="1"/>
          </p:cNvSpPr>
          <p:nvPr>
            <p:ph type="ctrTitle"/>
          </p:nvPr>
        </p:nvSpPr>
        <p:spPr>
          <a:xfrm>
            <a:off x="428736" y="1388962"/>
            <a:ext cx="8678194" cy="535531"/>
          </a:xfrm>
        </p:spPr>
        <p:txBody>
          <a:bodyPr/>
          <a:lstStyle/>
          <a:p>
            <a:r>
              <a:rPr lang="en-US" dirty="0"/>
              <a:t>Target Team Progress Report</a:t>
            </a:r>
          </a:p>
        </p:txBody>
      </p:sp>
      <p:sp>
        <p:nvSpPr>
          <p:cNvPr id="3" name="Subtitle 2">
            <a:extLst>
              <a:ext uri="{FF2B5EF4-FFF2-40B4-BE49-F238E27FC236}">
                <a16:creationId xmlns:a16="http://schemas.microsoft.com/office/drawing/2014/main" id="{14112E8D-8CA8-4596-914D-BD6FE69564F5}"/>
              </a:ext>
            </a:extLst>
          </p:cNvPr>
          <p:cNvSpPr>
            <a:spLocks noGrp="1"/>
          </p:cNvSpPr>
          <p:nvPr>
            <p:ph type="subTitle" idx="1"/>
          </p:nvPr>
        </p:nvSpPr>
        <p:spPr>
          <a:xfrm>
            <a:off x="447481" y="3013455"/>
            <a:ext cx="6097252" cy="2028101"/>
          </a:xfrm>
        </p:spPr>
        <p:txBody>
          <a:bodyPr/>
          <a:lstStyle/>
          <a:p>
            <a:r>
              <a:rPr lang="en-US" dirty="0"/>
              <a:t>Application of ML to the Liquid Mercury Target</a:t>
            </a:r>
          </a:p>
          <a:p>
            <a:endParaRPr lang="en-US" dirty="0"/>
          </a:p>
          <a:p>
            <a:r>
              <a:rPr lang="en-US" dirty="0"/>
              <a:t>Lianshan Lin, Hoang Tran, Majdi I. Radaideh</a:t>
            </a:r>
          </a:p>
          <a:p>
            <a:r>
              <a:rPr lang="en-US" dirty="0"/>
              <a:t>Apr 21</a:t>
            </a:r>
            <a:r>
              <a:rPr lang="en-US" baseline="30000" dirty="0"/>
              <a:t>st</a:t>
            </a:r>
            <a:r>
              <a:rPr lang="en-US" dirty="0"/>
              <a:t>, 2022</a:t>
            </a:r>
          </a:p>
        </p:txBody>
      </p:sp>
    </p:spTree>
    <p:extLst>
      <p:ext uri="{BB962C8B-B14F-4D97-AF65-F5344CB8AC3E}">
        <p14:creationId xmlns:p14="http://schemas.microsoft.com/office/powerpoint/2010/main" val="1713182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31144-2835-4DC0-B16D-C9A0F583C253}"/>
              </a:ext>
            </a:extLst>
          </p:cNvPr>
          <p:cNvSpPr>
            <a:spLocks noGrp="1"/>
          </p:cNvSpPr>
          <p:nvPr>
            <p:ph type="title"/>
          </p:nvPr>
        </p:nvSpPr>
        <p:spPr/>
        <p:txBody>
          <a:bodyPr/>
          <a:lstStyle/>
          <a:p>
            <a:r>
              <a:rPr lang="en-US" dirty="0">
                <a:solidFill>
                  <a:schemeClr val="tx1"/>
                </a:solidFill>
                <a:effectLst/>
                <a:latin typeface="+mj-lt"/>
              </a:rPr>
              <a:t>Progress of EOS and R-P Models</a:t>
            </a:r>
          </a:p>
        </p:txBody>
      </p:sp>
      <p:pic>
        <p:nvPicPr>
          <p:cNvPr id="4" name="Content Placeholder 4" descr="A picture containing diagram&#10;&#10;Description automatically generated">
            <a:extLst>
              <a:ext uri="{FF2B5EF4-FFF2-40B4-BE49-F238E27FC236}">
                <a16:creationId xmlns:a16="http://schemas.microsoft.com/office/drawing/2014/main" id="{618143D8-1C01-4DEF-8C1C-B921F1CA39BE}"/>
              </a:ext>
            </a:extLst>
          </p:cNvPr>
          <p:cNvPicPr>
            <a:picLocks noChangeAspect="1"/>
          </p:cNvPicPr>
          <p:nvPr/>
        </p:nvPicPr>
        <p:blipFill>
          <a:blip r:embed="rId2"/>
          <a:stretch>
            <a:fillRect/>
          </a:stretch>
        </p:blipFill>
        <p:spPr bwMode="auto">
          <a:xfrm>
            <a:off x="478417" y="1294132"/>
            <a:ext cx="3441637" cy="4760514"/>
          </a:xfrm>
          <a:prstGeom prst="rect">
            <a:avLst/>
          </a:prstGeom>
          <a:noFill/>
          <a:ln w="9525">
            <a:noFill/>
            <a:miter lim="800000"/>
            <a:headEnd/>
            <a:tailEnd/>
          </a:ln>
        </p:spPr>
      </p:pic>
      <p:sp>
        <p:nvSpPr>
          <p:cNvPr id="5" name="TextBox 4">
            <a:extLst>
              <a:ext uri="{FF2B5EF4-FFF2-40B4-BE49-F238E27FC236}">
                <a16:creationId xmlns:a16="http://schemas.microsoft.com/office/drawing/2014/main" id="{7A5C76B6-C395-4CF1-8E11-8221DEDAEBFE}"/>
              </a:ext>
            </a:extLst>
          </p:cNvPr>
          <p:cNvSpPr txBox="1"/>
          <p:nvPr/>
        </p:nvSpPr>
        <p:spPr>
          <a:xfrm>
            <a:off x="1957620" y="6524954"/>
            <a:ext cx="10058672" cy="215444"/>
          </a:xfrm>
          <a:prstGeom prst="rect">
            <a:avLst/>
          </a:prstGeom>
          <a:noFill/>
        </p:spPr>
        <p:txBody>
          <a:bodyPr wrap="square">
            <a:spAutoFit/>
          </a:bodyPr>
          <a:lstStyle/>
          <a:p>
            <a:r>
              <a:rPr lang="en-US" sz="800" dirty="0">
                <a:solidFill>
                  <a:srgbClr val="000000"/>
                </a:solidFill>
                <a:effectLst/>
                <a:latin typeface="Times New Roman" panose="02020603050405020304" pitchFamily="18" charset="0"/>
                <a:ea typeface="Calibri" panose="020F0502020204030204" pitchFamily="34" charset="0"/>
              </a:rPr>
              <a:t>*Radaideh, M. I., et al. “Bayesian Inverse Uncertainty Quantification of the Physical Model Parameters for the Spallation Neutron Source First Target Station”. </a:t>
            </a:r>
            <a:r>
              <a:rPr lang="en-US" sz="800" u="sng" dirty="0">
                <a:solidFill>
                  <a:srgbClr val="0563C1"/>
                </a:solidFill>
                <a:effectLst/>
                <a:latin typeface="Times New Roman" panose="02020603050405020304" pitchFamily="18" charset="0"/>
                <a:ea typeface="Calibri" panose="020F0502020204030204" pitchFamily="34" charset="0"/>
                <a:cs typeface="Arial" panose="020B0604020202020204" pitchFamily="34" charset="0"/>
                <a:hlinkClick r:id="rId3"/>
              </a:rPr>
              <a:t>https://arxiv.org/abs/2202.03959</a:t>
            </a:r>
            <a:r>
              <a:rPr lang="en-US" sz="800" dirty="0">
                <a:solidFill>
                  <a:srgbClr val="000000"/>
                </a:solidFill>
                <a:effectLst/>
                <a:latin typeface="Times New Roman" panose="02020603050405020304" pitchFamily="18" charset="0"/>
                <a:ea typeface="Calibri" panose="020F0502020204030204" pitchFamily="34" charset="0"/>
              </a:rPr>
              <a:t>, </a:t>
            </a:r>
            <a:r>
              <a:rPr lang="en-US" sz="800" i="1" dirty="0">
                <a:solidFill>
                  <a:srgbClr val="000000"/>
                </a:solidFill>
                <a:effectLst/>
                <a:latin typeface="Times New Roman" panose="02020603050405020304" pitchFamily="18" charset="0"/>
                <a:ea typeface="Calibri" panose="020F0502020204030204" pitchFamily="34" charset="0"/>
              </a:rPr>
              <a:t>Under review in Results in Physics</a:t>
            </a:r>
            <a:endParaRPr lang="en-US" sz="800" dirty="0"/>
          </a:p>
        </p:txBody>
      </p:sp>
      <p:pic>
        <p:nvPicPr>
          <p:cNvPr id="7" name="Picture 6">
            <a:extLst>
              <a:ext uri="{FF2B5EF4-FFF2-40B4-BE49-F238E27FC236}">
                <a16:creationId xmlns:a16="http://schemas.microsoft.com/office/drawing/2014/main" id="{D02BED69-610B-4EC1-8B82-40BD87A8E779}"/>
              </a:ext>
            </a:extLst>
          </p:cNvPr>
          <p:cNvPicPr>
            <a:picLocks noChangeAspect="1"/>
          </p:cNvPicPr>
          <p:nvPr/>
        </p:nvPicPr>
        <p:blipFill>
          <a:blip r:embed="rId4"/>
          <a:stretch>
            <a:fillRect/>
          </a:stretch>
        </p:blipFill>
        <p:spPr>
          <a:xfrm>
            <a:off x="4098925" y="1662627"/>
            <a:ext cx="3329132" cy="2922866"/>
          </a:xfrm>
          <a:prstGeom prst="rect">
            <a:avLst/>
          </a:prstGeom>
        </p:spPr>
      </p:pic>
      <p:sp>
        <p:nvSpPr>
          <p:cNvPr id="8" name="TextBox 7">
            <a:extLst>
              <a:ext uri="{FF2B5EF4-FFF2-40B4-BE49-F238E27FC236}">
                <a16:creationId xmlns:a16="http://schemas.microsoft.com/office/drawing/2014/main" id="{7E7125A6-25EC-4DFF-B541-73F828314A98}"/>
              </a:ext>
            </a:extLst>
          </p:cNvPr>
          <p:cNvSpPr txBox="1"/>
          <p:nvPr/>
        </p:nvSpPr>
        <p:spPr>
          <a:xfrm>
            <a:off x="4098925" y="4868675"/>
            <a:ext cx="3441637" cy="590931"/>
          </a:xfrm>
          <a:prstGeom prst="rect">
            <a:avLst/>
          </a:prstGeom>
          <a:noFill/>
        </p:spPr>
        <p:txBody>
          <a:bodyPr wrap="square" rtlCol="0">
            <a:spAutoFit/>
          </a:bodyPr>
          <a:lstStyle/>
          <a:p>
            <a:pPr algn="ctr">
              <a:lnSpc>
                <a:spcPct val="90000"/>
              </a:lnSpc>
            </a:pPr>
            <a:r>
              <a:rPr lang="en-US" dirty="0">
                <a:latin typeface="+mn-lt"/>
              </a:rPr>
              <a:t>Optimized three parameters in EOS model</a:t>
            </a:r>
          </a:p>
        </p:txBody>
      </p:sp>
      <p:sp>
        <p:nvSpPr>
          <p:cNvPr id="9" name="TextBox 8">
            <a:extLst>
              <a:ext uri="{FF2B5EF4-FFF2-40B4-BE49-F238E27FC236}">
                <a16:creationId xmlns:a16="http://schemas.microsoft.com/office/drawing/2014/main" id="{8C37DB52-62E9-4C77-9E41-990D4A8D23B2}"/>
              </a:ext>
            </a:extLst>
          </p:cNvPr>
          <p:cNvSpPr txBox="1"/>
          <p:nvPr/>
        </p:nvSpPr>
        <p:spPr>
          <a:xfrm>
            <a:off x="661297" y="6028077"/>
            <a:ext cx="3441637" cy="341632"/>
          </a:xfrm>
          <a:prstGeom prst="rect">
            <a:avLst/>
          </a:prstGeom>
          <a:noFill/>
        </p:spPr>
        <p:txBody>
          <a:bodyPr wrap="square" rtlCol="0">
            <a:spAutoFit/>
          </a:bodyPr>
          <a:lstStyle/>
          <a:p>
            <a:pPr algn="ctr">
              <a:lnSpc>
                <a:spcPct val="90000"/>
              </a:lnSpc>
            </a:pPr>
            <a:r>
              <a:rPr lang="en-US" dirty="0">
                <a:latin typeface="+mn-lt"/>
              </a:rPr>
              <a:t>Calibrated sensor strains*</a:t>
            </a:r>
          </a:p>
        </p:txBody>
      </p:sp>
      <p:sp>
        <p:nvSpPr>
          <p:cNvPr id="10" name="TextBox 9">
            <a:extLst>
              <a:ext uri="{FF2B5EF4-FFF2-40B4-BE49-F238E27FC236}">
                <a16:creationId xmlns:a16="http://schemas.microsoft.com/office/drawing/2014/main" id="{92F9DE37-F3A0-406B-9D76-F5C0FBA15F69}"/>
              </a:ext>
            </a:extLst>
          </p:cNvPr>
          <p:cNvSpPr txBox="1"/>
          <p:nvPr/>
        </p:nvSpPr>
        <p:spPr>
          <a:xfrm>
            <a:off x="469759" y="850687"/>
            <a:ext cx="6178467" cy="341632"/>
          </a:xfrm>
          <a:prstGeom prst="rect">
            <a:avLst/>
          </a:prstGeom>
          <a:noFill/>
        </p:spPr>
        <p:txBody>
          <a:bodyPr wrap="square" rtlCol="0">
            <a:spAutoFit/>
          </a:bodyPr>
          <a:lstStyle/>
          <a:p>
            <a:pPr algn="ctr">
              <a:lnSpc>
                <a:spcPct val="90000"/>
              </a:lnSpc>
            </a:pPr>
            <a:r>
              <a:rPr lang="en-US" b="1" dirty="0">
                <a:latin typeface="+mn-lt"/>
              </a:rPr>
              <a:t>Parameterized EOS model for no gas injection case</a:t>
            </a:r>
          </a:p>
        </p:txBody>
      </p:sp>
      <p:sp>
        <p:nvSpPr>
          <p:cNvPr id="11" name="TextBox 10">
            <a:extLst>
              <a:ext uri="{FF2B5EF4-FFF2-40B4-BE49-F238E27FC236}">
                <a16:creationId xmlns:a16="http://schemas.microsoft.com/office/drawing/2014/main" id="{6732E27D-8386-4E4D-900C-134A4E3E78EC}"/>
              </a:ext>
            </a:extLst>
          </p:cNvPr>
          <p:cNvSpPr txBox="1"/>
          <p:nvPr/>
        </p:nvSpPr>
        <p:spPr>
          <a:xfrm>
            <a:off x="8271947" y="900114"/>
            <a:ext cx="3744345" cy="341632"/>
          </a:xfrm>
          <a:prstGeom prst="rect">
            <a:avLst/>
          </a:prstGeom>
          <a:noFill/>
        </p:spPr>
        <p:txBody>
          <a:bodyPr wrap="square" rtlCol="0">
            <a:spAutoFit/>
          </a:bodyPr>
          <a:lstStyle/>
          <a:p>
            <a:pPr algn="ctr">
              <a:lnSpc>
                <a:spcPct val="90000"/>
              </a:lnSpc>
            </a:pPr>
            <a:r>
              <a:rPr lang="en-US" b="1" dirty="0">
                <a:latin typeface="+mn-lt"/>
              </a:rPr>
              <a:t>R-P Model for gas injection case</a:t>
            </a:r>
          </a:p>
        </p:txBody>
      </p:sp>
      <p:sp>
        <p:nvSpPr>
          <p:cNvPr id="13" name="TextBox 12">
            <a:extLst>
              <a:ext uri="{FF2B5EF4-FFF2-40B4-BE49-F238E27FC236}">
                <a16:creationId xmlns:a16="http://schemas.microsoft.com/office/drawing/2014/main" id="{7725130D-E824-4D83-8A07-21362EED3E2F}"/>
              </a:ext>
            </a:extLst>
          </p:cNvPr>
          <p:cNvSpPr txBox="1"/>
          <p:nvPr/>
        </p:nvSpPr>
        <p:spPr>
          <a:xfrm>
            <a:off x="8574655" y="1662628"/>
            <a:ext cx="3441637" cy="2862322"/>
          </a:xfrm>
          <a:prstGeom prst="rect">
            <a:avLst/>
          </a:prstGeom>
          <a:noFill/>
        </p:spPr>
        <p:txBody>
          <a:bodyPr wrap="square">
            <a:spAutoFit/>
          </a:bodyPr>
          <a:lstStyle/>
          <a:p>
            <a:pPr marL="285750" indent="-285750" algn="l">
              <a:buFont typeface="Wingdings" panose="05000000000000000000" pitchFamily="2" charset="2"/>
              <a:buChar char="ü"/>
            </a:pPr>
            <a:r>
              <a:rPr lang="en-US" dirty="0">
                <a:latin typeface="+mn-lt"/>
              </a:rPr>
              <a:t>Experimental sensor strain data curated.</a:t>
            </a:r>
          </a:p>
          <a:p>
            <a:pPr marL="285750" indent="-285750" algn="l">
              <a:buFont typeface="Wingdings" panose="05000000000000000000" pitchFamily="2" charset="2"/>
              <a:buChar char="ü"/>
            </a:pPr>
            <a:r>
              <a:rPr lang="en-US" dirty="0">
                <a:latin typeface="+mn-lt"/>
              </a:rPr>
              <a:t>R-P model user subroutine in Sierra is ready to use.</a:t>
            </a:r>
          </a:p>
          <a:p>
            <a:pPr marL="285750" indent="-285750" algn="l">
              <a:buFont typeface="Wingdings" panose="05000000000000000000" pitchFamily="2" charset="2"/>
              <a:buChar char="q"/>
            </a:pPr>
            <a:r>
              <a:rPr lang="en-US" dirty="0">
                <a:latin typeface="+mn-lt"/>
              </a:rPr>
              <a:t>Exploring the initial parameters space by varying at bubbles size and bubbles family.</a:t>
            </a:r>
          </a:p>
          <a:p>
            <a:pPr marL="285750" indent="-285750" algn="l">
              <a:buFont typeface="Wingdings" panose="05000000000000000000" pitchFamily="2" charset="2"/>
              <a:buChar char="q"/>
            </a:pPr>
            <a:r>
              <a:rPr lang="en-US" dirty="0">
                <a:latin typeface="+mn-lt"/>
              </a:rPr>
              <a:t>Small scale simulations are running.</a:t>
            </a:r>
          </a:p>
        </p:txBody>
      </p:sp>
      <p:pic>
        <p:nvPicPr>
          <p:cNvPr id="14" name="Picture 13">
            <a:extLst>
              <a:ext uri="{FF2B5EF4-FFF2-40B4-BE49-F238E27FC236}">
                <a16:creationId xmlns:a16="http://schemas.microsoft.com/office/drawing/2014/main" id="{4615094A-0116-470B-989A-B783B1C03DCA}"/>
              </a:ext>
            </a:extLst>
          </p:cNvPr>
          <p:cNvPicPr>
            <a:picLocks noChangeAspect="1"/>
          </p:cNvPicPr>
          <p:nvPr/>
        </p:nvPicPr>
        <p:blipFill>
          <a:blip r:embed="rId5"/>
          <a:stretch>
            <a:fillRect/>
          </a:stretch>
        </p:blipFill>
        <p:spPr>
          <a:xfrm>
            <a:off x="9541693" y="4609761"/>
            <a:ext cx="1613646" cy="1360073"/>
          </a:xfrm>
          <a:prstGeom prst="rect">
            <a:avLst/>
          </a:prstGeom>
        </p:spPr>
      </p:pic>
      <p:sp>
        <p:nvSpPr>
          <p:cNvPr id="15" name="TextBox 14">
            <a:extLst>
              <a:ext uri="{FF2B5EF4-FFF2-40B4-BE49-F238E27FC236}">
                <a16:creationId xmlns:a16="http://schemas.microsoft.com/office/drawing/2014/main" id="{81EC15DF-23BE-45FE-BD3E-08317CA13F44}"/>
              </a:ext>
            </a:extLst>
          </p:cNvPr>
          <p:cNvSpPr txBox="1"/>
          <p:nvPr/>
        </p:nvSpPr>
        <p:spPr>
          <a:xfrm>
            <a:off x="9288221" y="6054646"/>
            <a:ext cx="2120590" cy="258532"/>
          </a:xfrm>
          <a:prstGeom prst="rect">
            <a:avLst/>
          </a:prstGeom>
          <a:noFill/>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cs typeface="Times New Roman" panose="02020603050405020304" pitchFamily="18" charset="0"/>
              </a:rPr>
              <a:t>Bubble families in Mercury</a:t>
            </a:r>
          </a:p>
        </p:txBody>
      </p:sp>
    </p:spTree>
    <p:extLst>
      <p:ext uri="{BB962C8B-B14F-4D97-AF65-F5344CB8AC3E}">
        <p14:creationId xmlns:p14="http://schemas.microsoft.com/office/powerpoint/2010/main" val="383245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38DA52-66B7-4697-959F-43412D2007BC}"/>
              </a:ext>
            </a:extLst>
          </p:cNvPr>
          <p:cNvSpPr>
            <a:spLocks noGrp="1"/>
          </p:cNvSpPr>
          <p:nvPr>
            <p:ph idx="1"/>
          </p:nvPr>
        </p:nvSpPr>
        <p:spPr/>
        <p:txBody>
          <a:bodyPr/>
          <a:lstStyle/>
          <a:p>
            <a:pPr marL="0" indent="0" algn="ctr">
              <a:buNone/>
            </a:pPr>
            <a:r>
              <a:rPr lang="en-US" dirty="0"/>
              <a:t>Model calibration of the Liquid Mercury Spallation Target using Evolutionary Neural Networks and Sparse Polynomial Expansions</a:t>
            </a:r>
          </a:p>
          <a:p>
            <a:pPr marL="0" indent="0" algn="ctr">
              <a:buNone/>
            </a:pPr>
            <a:endParaRPr lang="en-US" dirty="0"/>
          </a:p>
          <a:p>
            <a:pPr marL="0" indent="0" algn="ctr">
              <a:buNone/>
            </a:pPr>
            <a:r>
              <a:rPr lang="en-US" dirty="0"/>
              <a:t>Hoang Tran</a:t>
            </a:r>
          </a:p>
          <a:p>
            <a:pPr marL="0" indent="0" algn="ctr">
              <a:buNone/>
            </a:pPr>
            <a:endParaRPr lang="en-US" dirty="0"/>
          </a:p>
          <a:p>
            <a:pPr marL="0" indent="0">
              <a:buNone/>
            </a:pPr>
            <a:r>
              <a:rPr lang="en-US" sz="1400" dirty="0" err="1">
                <a:solidFill>
                  <a:srgbClr val="222222"/>
                </a:solidFill>
                <a:latin typeface="+mn-lt"/>
              </a:rPr>
              <a:t>Radaideh</a:t>
            </a:r>
            <a:r>
              <a:rPr lang="en-US" sz="1400" dirty="0">
                <a:solidFill>
                  <a:srgbClr val="222222"/>
                </a:solidFill>
                <a:latin typeface="+mn-lt"/>
              </a:rPr>
              <a:t>, M. I., Tran, H., Lin, L., Jiang, H., Winder, D., </a:t>
            </a:r>
            <a:r>
              <a:rPr lang="en-US" sz="1400" dirty="0" err="1">
                <a:solidFill>
                  <a:srgbClr val="222222"/>
                </a:solidFill>
                <a:latin typeface="+mn-lt"/>
              </a:rPr>
              <a:t>Gorti</a:t>
            </a:r>
            <a:r>
              <a:rPr lang="en-US" sz="1400" dirty="0">
                <a:solidFill>
                  <a:srgbClr val="222222"/>
                </a:solidFill>
                <a:latin typeface="+mn-lt"/>
              </a:rPr>
              <a:t>, S. Zhang, G., Mach, J. &amp; Cousineau, S. (2022). </a:t>
            </a:r>
            <a:r>
              <a:rPr lang="en-US" sz="1400" dirty="0">
                <a:latin typeface="+mn-lt"/>
              </a:rPr>
              <a:t>Model calibration of the Liquid Mercury Spallation Target using Evolutionary Neural Networks and Sparse Polynomial Expansions, submitted to </a:t>
            </a:r>
            <a:r>
              <a:rPr lang="en-US" sz="1400" dirty="0">
                <a:solidFill>
                  <a:srgbClr val="222222"/>
                </a:solidFill>
                <a:latin typeface="+mn-lt"/>
              </a:rPr>
              <a:t>Nuclear Instruments and Methods in Physics Research Section B. </a:t>
            </a:r>
            <a:endParaRPr lang="en-US" sz="1400" dirty="0">
              <a:latin typeface="+mn-lt"/>
            </a:endParaRPr>
          </a:p>
        </p:txBody>
      </p:sp>
    </p:spTree>
    <p:extLst>
      <p:ext uri="{BB962C8B-B14F-4D97-AF65-F5344CB8AC3E}">
        <p14:creationId xmlns:p14="http://schemas.microsoft.com/office/powerpoint/2010/main" val="1744196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890B5-F722-43FB-BCE7-BDF2358BE6DE}"/>
              </a:ext>
            </a:extLst>
          </p:cNvPr>
          <p:cNvSpPr>
            <a:spLocks noGrp="1"/>
          </p:cNvSpPr>
          <p:nvPr>
            <p:ph type="title"/>
          </p:nvPr>
        </p:nvSpPr>
        <p:spPr>
          <a:xfrm>
            <a:off x="261259" y="274320"/>
            <a:ext cx="11874523" cy="867930"/>
          </a:xfrm>
        </p:spPr>
        <p:txBody>
          <a:bodyPr/>
          <a:lstStyle/>
          <a:p>
            <a:r>
              <a:rPr lang="en-US" sz="2800" dirty="0"/>
              <a:t>A surrogate modeling-based optimization is used to overcome the challenges of learning a large, complex model </a:t>
            </a:r>
          </a:p>
        </p:txBody>
      </p:sp>
      <p:sp>
        <p:nvSpPr>
          <p:cNvPr id="8" name="TextBox 7">
            <a:extLst>
              <a:ext uri="{FF2B5EF4-FFF2-40B4-BE49-F238E27FC236}">
                <a16:creationId xmlns:a16="http://schemas.microsoft.com/office/drawing/2014/main" id="{A4D9F109-D5B6-A34C-B0E0-715CA499E950}"/>
              </a:ext>
            </a:extLst>
          </p:cNvPr>
          <p:cNvSpPr txBox="1"/>
          <p:nvPr/>
        </p:nvSpPr>
        <p:spPr>
          <a:xfrm>
            <a:off x="1781362" y="3738809"/>
            <a:ext cx="11629341"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entury Gothic" panose="020F0302020204030204"/>
                <a:ea typeface="+mn-ea"/>
                <a:cs typeface="Arial" charset="0"/>
              </a:rPr>
              <a:t>Learn surrogate models from the simulation data and perform optimization on the surrogate</a:t>
            </a:r>
          </a:p>
        </p:txBody>
      </p:sp>
      <p:sp>
        <p:nvSpPr>
          <p:cNvPr id="9" name="Rectangle 8">
            <a:extLst>
              <a:ext uri="{FF2B5EF4-FFF2-40B4-BE49-F238E27FC236}">
                <a16:creationId xmlns:a16="http://schemas.microsoft.com/office/drawing/2014/main" id="{08753057-AE90-D44B-9412-43671831CC4B}"/>
              </a:ext>
            </a:extLst>
          </p:cNvPr>
          <p:cNvSpPr/>
          <p:nvPr/>
        </p:nvSpPr>
        <p:spPr>
          <a:xfrm>
            <a:off x="416886" y="3727228"/>
            <a:ext cx="1364476" cy="4001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F0302020204030204"/>
                <a:ea typeface="+mn-ea"/>
                <a:cs typeface="Arial" charset="0"/>
              </a:rPr>
              <a:t>Key idea:</a:t>
            </a:r>
          </a:p>
        </p:txBody>
      </p:sp>
      <mc:AlternateContent xmlns:mc="http://schemas.openxmlformats.org/markup-compatibility/2006" xmlns:a14="http://schemas.microsoft.com/office/drawing/2010/main">
        <mc:Choice Requires="a14">
          <p:sp>
            <p:nvSpPr>
              <p:cNvPr id="25" name="Content Placeholder 2">
                <a:extLst>
                  <a:ext uri="{FF2B5EF4-FFF2-40B4-BE49-F238E27FC236}">
                    <a16:creationId xmlns:a16="http://schemas.microsoft.com/office/drawing/2014/main" id="{7FAA4DFD-7AB6-A849-AE30-0B54AF12598F}"/>
                  </a:ext>
                </a:extLst>
              </p:cNvPr>
              <p:cNvSpPr>
                <a:spLocks noGrp="1"/>
              </p:cNvSpPr>
              <p:nvPr>
                <p:ph idx="1"/>
              </p:nvPr>
            </p:nvSpPr>
            <p:spPr>
              <a:xfrm>
                <a:off x="416886" y="5549844"/>
                <a:ext cx="8201801" cy="877163"/>
              </a:xfrm>
            </p:spPr>
            <p:txBody>
              <a:bodyPr/>
              <a:lstStyle/>
              <a:p>
                <a:r>
                  <a:rPr lang="en-US" sz="1800" dirty="0"/>
                  <a:t>Surrogate of the discrepancy:</a:t>
                </a:r>
                <a:r>
                  <a:rPr lang="en-US" sz="1800" dirty="0">
                    <a:latin typeface="Times New Roman" panose="02020603050405020304" pitchFamily="18" charset="0"/>
                    <a:cs typeface="Times New Roman" panose="02020603050405020304" pitchFamily="18" charset="0"/>
                  </a:rPr>
                  <a:t>                </a:t>
                </a:r>
                <a14:m>
                  <m:oMath xmlns:m="http://schemas.openxmlformats.org/officeDocument/2006/math">
                    <m:r>
                      <a:rPr lang="en-US" sz="1800" b="0" i="0" smtClean="0">
                        <a:solidFill>
                          <a:schemeClr val="tx1"/>
                        </a:solidFill>
                        <a:latin typeface="Cambria Math" panose="02040503050406030204" pitchFamily="18" charset="0"/>
                      </a:rPr>
                      <m:t>    </m:t>
                    </m:r>
                    <m:r>
                      <a:rPr lang="en-US" sz="1800" b="1" i="0" smtClean="0">
                        <a:solidFill>
                          <a:schemeClr val="tx1"/>
                        </a:solidFill>
                        <a:latin typeface="Cambria Math" panose="02040503050406030204" pitchFamily="18" charset="0"/>
                      </a:rPr>
                      <m:t>𝐱</m:t>
                    </m:r>
                    <m:r>
                      <a:rPr lang="en-US" sz="1800" b="0" i="1" smtClean="0">
                        <a:solidFill>
                          <a:schemeClr val="tx1"/>
                        </a:solidFill>
                        <a:latin typeface="Cambria Math" panose="02040503050406030204" pitchFamily="18" charset="0"/>
                      </a:rPr>
                      <m:t>  </m:t>
                    </m:r>
                    <m:r>
                      <a:rPr lang="en-US" sz="1800" b="0" i="1" smtClean="0">
                        <a:solidFill>
                          <a:schemeClr val="tx1"/>
                        </a:solidFill>
                        <a:latin typeface="Cambria Math" panose="02040503050406030204" pitchFamily="18" charset="0"/>
                        <a:ea typeface="Cambria Math" panose="02040503050406030204" pitchFamily="18" charset="0"/>
                      </a:rPr>
                      <m:t>⟼ </m:t>
                    </m:r>
                    <m:acc>
                      <m:accPr>
                        <m:chr m:val="̃"/>
                        <m:ctrlPr>
                          <a:rPr lang="en-US" sz="1800" i="1" smtClean="0">
                            <a:solidFill>
                              <a:schemeClr val="tx1"/>
                            </a:solidFill>
                            <a:latin typeface="Cambria Math" panose="02040503050406030204" pitchFamily="18" charset="0"/>
                            <a:ea typeface="Cambria Math" panose="02040503050406030204" pitchFamily="18" charset="0"/>
                          </a:rPr>
                        </m:ctrlPr>
                      </m:accPr>
                      <m:e>
                        <m:r>
                          <a:rPr lang="en-US" sz="1800" b="0" i="1" smtClean="0">
                            <a:solidFill>
                              <a:schemeClr val="tx1"/>
                            </a:solidFill>
                            <a:latin typeface="Cambria Math" panose="02040503050406030204" pitchFamily="18" charset="0"/>
                            <a:ea typeface="Cambria Math" panose="02040503050406030204" pitchFamily="18" charset="0"/>
                          </a:rPr>
                          <m:t>𝑐</m:t>
                        </m:r>
                      </m:e>
                    </m:acc>
                    <m:r>
                      <a:rPr lang="en-US" sz="1800" b="0" i="1" smtClean="0">
                        <a:solidFill>
                          <a:schemeClr val="tx1"/>
                        </a:solidFill>
                        <a:latin typeface="Cambria Math" panose="02040503050406030204" pitchFamily="18" charset="0"/>
                      </a:rPr>
                      <m:t>(</m:t>
                    </m:r>
                    <m:r>
                      <a:rPr lang="en-US" sz="1800" b="1" i="0" smtClean="0">
                        <a:solidFill>
                          <a:schemeClr val="tx1"/>
                        </a:solidFill>
                        <a:latin typeface="Cambria Math" panose="02040503050406030204" pitchFamily="18" charset="0"/>
                      </a:rPr>
                      <m:t>𝐱</m:t>
                    </m:r>
                    <m:r>
                      <a:rPr lang="en-US" sz="1800" b="0" i="1" smtClean="0">
                        <a:solidFill>
                          <a:schemeClr val="tx1"/>
                        </a:solidFill>
                        <a:latin typeface="Cambria Math" panose="02040503050406030204" pitchFamily="18" charset="0"/>
                      </a:rPr>
                      <m:t>)</m:t>
                    </m:r>
                  </m:oMath>
                </a14:m>
                <a:endParaRPr lang="en-US" sz="1800" dirty="0">
                  <a:solidFill>
                    <a:schemeClr val="tx1"/>
                  </a:solidFill>
                </a:endParaRPr>
              </a:p>
              <a:p>
                <a:r>
                  <a:rPr lang="en-US" sz="1800" dirty="0"/>
                  <a:t>Surrogate of the constitutive models: </a:t>
                </a:r>
                <a14:m>
                  <m:oMath xmlns:m="http://schemas.openxmlformats.org/officeDocument/2006/math">
                    <m:r>
                      <a:rPr lang="en-US" sz="1800" b="0" i="0" smtClean="0">
                        <a:solidFill>
                          <a:schemeClr val="tx1"/>
                        </a:solidFill>
                        <a:latin typeface="Cambria Math" panose="02040503050406030204" pitchFamily="18" charset="0"/>
                      </a:rPr>
                      <m:t>      </m:t>
                    </m:r>
                    <m:r>
                      <a:rPr lang="en-US" sz="1800" b="1" smtClean="0">
                        <a:solidFill>
                          <a:schemeClr val="tx1"/>
                        </a:solidFill>
                        <a:latin typeface="Cambria Math" panose="02040503050406030204" pitchFamily="18" charset="0"/>
                      </a:rPr>
                      <m:t>𝐱</m:t>
                    </m:r>
                    <m:r>
                      <a:rPr lang="en-US" sz="1800" b="0" i="1" smtClean="0">
                        <a:solidFill>
                          <a:schemeClr val="tx1"/>
                        </a:solidFill>
                        <a:latin typeface="Cambria Math" panose="02040503050406030204" pitchFamily="18" charset="0"/>
                      </a:rPr>
                      <m:t>  </m:t>
                    </m:r>
                    <m:r>
                      <a:rPr lang="en-US" sz="1800" i="1">
                        <a:solidFill>
                          <a:schemeClr val="tx1"/>
                        </a:solidFill>
                        <a:latin typeface="Cambria Math" panose="02040503050406030204" pitchFamily="18" charset="0"/>
                        <a:ea typeface="Cambria Math" panose="02040503050406030204" pitchFamily="18" charset="0"/>
                      </a:rPr>
                      <m:t>⟼</m:t>
                    </m:r>
                    <m:acc>
                      <m:accPr>
                        <m:chr m:val="̃"/>
                        <m:ctrlPr>
                          <a:rPr lang="en-US" sz="1800" b="0" i="1" smtClean="0">
                            <a:solidFill>
                              <a:schemeClr val="tx1"/>
                            </a:solidFill>
                            <a:latin typeface="Cambria Math" panose="02040503050406030204" pitchFamily="18" charset="0"/>
                            <a:ea typeface="Cambria Math" panose="02040503050406030204" pitchFamily="18" charset="0"/>
                          </a:rPr>
                        </m:ctrlPr>
                      </m:accPr>
                      <m:e>
                        <m:r>
                          <a:rPr lang="en-US" sz="1800" b="0" i="1" smtClean="0">
                            <a:solidFill>
                              <a:schemeClr val="tx1"/>
                            </a:solidFill>
                            <a:latin typeface="Cambria Math" panose="02040503050406030204" pitchFamily="18" charset="0"/>
                            <a:ea typeface="Cambria Math" panose="02040503050406030204" pitchFamily="18" charset="0"/>
                          </a:rPr>
                          <m:t>𝑓</m:t>
                        </m:r>
                      </m:e>
                    </m:acc>
                    <m:r>
                      <a:rPr lang="en-US" sz="1800" i="1" smtClean="0">
                        <a:solidFill>
                          <a:schemeClr val="tx1"/>
                        </a:solidFill>
                        <a:latin typeface="Cambria Math" panose="02040503050406030204" pitchFamily="18" charset="0"/>
                        <a:ea typeface="Cambria Math" panose="02040503050406030204" pitchFamily="18" charset="0"/>
                      </a:rPr>
                      <m:t> </m:t>
                    </m:r>
                    <m:r>
                      <a:rPr lang="en-US" sz="1800" i="1">
                        <a:solidFill>
                          <a:schemeClr val="tx1"/>
                        </a:solidFill>
                        <a:latin typeface="Cambria Math" panose="02040503050406030204" pitchFamily="18" charset="0"/>
                      </a:rPr>
                      <m:t>(</m:t>
                    </m:r>
                    <m:r>
                      <a:rPr lang="en-US" sz="1800" b="1">
                        <a:solidFill>
                          <a:schemeClr val="tx1"/>
                        </a:solidFill>
                        <a:latin typeface="Cambria Math" panose="02040503050406030204" pitchFamily="18" charset="0"/>
                      </a:rPr>
                      <m:t>𝐱</m:t>
                    </m:r>
                    <m:r>
                      <a:rPr lang="en-US" sz="1800" i="1">
                        <a:solidFill>
                          <a:schemeClr val="tx1"/>
                        </a:solidFill>
                        <a:latin typeface="Cambria Math" panose="02040503050406030204" pitchFamily="18" charset="0"/>
                      </a:rPr>
                      <m:t>)</m:t>
                    </m:r>
                  </m:oMath>
                </a14:m>
                <a:endParaRPr lang="en-US" sz="1800" dirty="0">
                  <a:solidFill>
                    <a:schemeClr val="tx1"/>
                  </a:solidFill>
                </a:endParaRPr>
              </a:p>
              <a:p>
                <a:endParaRPr lang="en-US" sz="2000" dirty="0"/>
              </a:p>
            </p:txBody>
          </p:sp>
        </mc:Choice>
        <mc:Fallback xmlns="">
          <p:sp>
            <p:nvSpPr>
              <p:cNvPr id="25" name="Content Placeholder 2">
                <a:extLst>
                  <a:ext uri="{FF2B5EF4-FFF2-40B4-BE49-F238E27FC236}">
                    <a16:creationId xmlns:a16="http://schemas.microsoft.com/office/drawing/2014/main" id="{7FAA4DFD-7AB6-A849-AE30-0B54AF12598F}"/>
                  </a:ext>
                </a:extLst>
              </p:cNvPr>
              <p:cNvSpPr>
                <a:spLocks noGrp="1" noRot="1" noChangeAspect="1" noMove="1" noResize="1" noEditPoints="1" noAdjustHandles="1" noChangeArrowheads="1" noChangeShapeType="1" noTextEdit="1"/>
              </p:cNvSpPr>
              <p:nvPr>
                <p:ph idx="1"/>
              </p:nvPr>
            </p:nvSpPr>
            <p:spPr>
              <a:xfrm>
                <a:off x="416886" y="5549844"/>
                <a:ext cx="8201801" cy="877163"/>
              </a:xfrm>
              <a:blipFill>
                <a:blip r:embed="rId3"/>
                <a:stretch>
                  <a:fillRect l="-309" t="-5714" b="-5714"/>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B51FB118-FD40-B543-B343-B0F274F88191}"/>
              </a:ext>
            </a:extLst>
          </p:cNvPr>
          <p:cNvSpPr txBox="1"/>
          <p:nvPr/>
        </p:nvSpPr>
        <p:spPr>
          <a:xfrm>
            <a:off x="416886" y="4147222"/>
            <a:ext cx="11003175" cy="870623"/>
          </a:xfrm>
          <a:prstGeom prst="rect">
            <a:avLst/>
          </a:prstGeom>
          <a:noFill/>
        </p:spPr>
        <p:txBody>
          <a:bodyPr wrap="square" rtlCol="0">
            <a:spAutoFit/>
          </a:bodyPr>
          <a:lstStyle/>
          <a:p>
            <a:pPr marL="285750" indent="-285750">
              <a:lnSpc>
                <a:spcPct val="150000"/>
              </a:lnSpc>
              <a:spcBef>
                <a:spcPts val="0"/>
              </a:spcBef>
              <a:buFont typeface="Arial" panose="020B0604020202020204" pitchFamily="34" charset="0"/>
              <a:buChar char="•"/>
            </a:pPr>
            <a:r>
              <a:rPr lang="en-US" dirty="0">
                <a:solidFill>
                  <a:prstClr val="black"/>
                </a:solidFill>
                <a:latin typeface="Century Gothic" panose="020F0302020204030204"/>
              </a:rPr>
              <a:t>Significantly reduce the number of simulations of the constitutive model</a:t>
            </a:r>
          </a:p>
          <a:p>
            <a:pPr marL="285750" indent="-285750">
              <a:lnSpc>
                <a:spcPct val="150000"/>
              </a:lnSpc>
              <a:spcBef>
                <a:spcPts val="0"/>
              </a:spcBef>
              <a:buFont typeface="Arial" panose="020B0604020202020204" pitchFamily="34" charset="0"/>
              <a:buChar char="•"/>
            </a:pPr>
            <a:r>
              <a:rPr lang="en-US" dirty="0">
                <a:solidFill>
                  <a:prstClr val="black"/>
                </a:solidFill>
                <a:latin typeface="Century Gothic" panose="020F0302020204030204"/>
              </a:rPr>
              <a:t>Enable </a:t>
            </a:r>
            <a:r>
              <a:rPr lang="en-US" dirty="0">
                <a:latin typeface="Century Gothic" panose="020F0302020204030204"/>
              </a:rPr>
              <a:t>parallel tuning </a:t>
            </a:r>
            <a:r>
              <a:rPr lang="en-US" dirty="0">
                <a:solidFill>
                  <a:prstClr val="black"/>
                </a:solidFill>
                <a:latin typeface="Century Gothic" panose="020F0302020204030204"/>
              </a:rPr>
              <a:t>on HPC</a:t>
            </a:r>
          </a:p>
        </p:txBody>
      </p:sp>
      <p:sp>
        <p:nvSpPr>
          <p:cNvPr id="17" name="TextBox 16">
            <a:extLst>
              <a:ext uri="{FF2B5EF4-FFF2-40B4-BE49-F238E27FC236}">
                <a16:creationId xmlns:a16="http://schemas.microsoft.com/office/drawing/2014/main" id="{873C5529-589E-444C-81BC-4E690CA3059E}"/>
              </a:ext>
            </a:extLst>
          </p:cNvPr>
          <p:cNvSpPr txBox="1"/>
          <p:nvPr/>
        </p:nvSpPr>
        <p:spPr>
          <a:xfrm>
            <a:off x="416886" y="5095317"/>
            <a:ext cx="6551327"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F0302020204030204"/>
                <a:ea typeface="+mn-ea"/>
                <a:cs typeface="Arial" charset="0"/>
              </a:rPr>
              <a:t>Two types of surrogates: </a:t>
            </a:r>
          </a:p>
        </p:txBody>
      </p:sp>
      <p:pic>
        <p:nvPicPr>
          <p:cNvPr id="10" name="Picture 9" descr="Diagram, text&#10;&#10;Description automatically generated">
            <a:extLst>
              <a:ext uri="{FF2B5EF4-FFF2-40B4-BE49-F238E27FC236}">
                <a16:creationId xmlns:a16="http://schemas.microsoft.com/office/drawing/2014/main" id="{E5554EDD-B334-4846-A0C9-4752910A1CED}"/>
              </a:ext>
            </a:extLst>
          </p:cNvPr>
          <p:cNvPicPr>
            <a:picLocks noChangeAspect="1"/>
          </p:cNvPicPr>
          <p:nvPr/>
        </p:nvPicPr>
        <p:blipFill>
          <a:blip r:embed="rId4"/>
          <a:stretch>
            <a:fillRect/>
          </a:stretch>
        </p:blipFill>
        <p:spPr>
          <a:xfrm>
            <a:off x="749215" y="1835612"/>
            <a:ext cx="3595146" cy="1756249"/>
          </a:xfrm>
          <a:prstGeom prst="rect">
            <a:avLst/>
          </a:prstGeom>
        </p:spPr>
      </p:pic>
      <p:sp>
        <p:nvSpPr>
          <p:cNvPr id="11" name="TextBox 10">
            <a:extLst>
              <a:ext uri="{FF2B5EF4-FFF2-40B4-BE49-F238E27FC236}">
                <a16:creationId xmlns:a16="http://schemas.microsoft.com/office/drawing/2014/main" id="{E75E45CE-8647-6748-9988-6B8DBF4F0937}"/>
              </a:ext>
            </a:extLst>
          </p:cNvPr>
          <p:cNvSpPr txBox="1"/>
          <p:nvPr/>
        </p:nvSpPr>
        <p:spPr>
          <a:xfrm>
            <a:off x="760783" y="1526635"/>
            <a:ext cx="3393878" cy="397032"/>
          </a:xfrm>
          <a:prstGeom prst="rect">
            <a:avLst/>
          </a:prstGeom>
          <a:noFill/>
        </p:spPr>
        <p:txBody>
          <a:bodyPr wrap="non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entury Gothic" panose="020F0302020204030204"/>
                <a:ea typeface="+mn-ea"/>
                <a:cs typeface="Arial" charset="0"/>
              </a:rPr>
              <a:t>The inverse ML problem</a:t>
            </a:r>
          </a:p>
        </p:txBody>
      </p:sp>
      <p:sp>
        <p:nvSpPr>
          <p:cNvPr id="12" name="Content Placeholder 2">
            <a:extLst>
              <a:ext uri="{FF2B5EF4-FFF2-40B4-BE49-F238E27FC236}">
                <a16:creationId xmlns:a16="http://schemas.microsoft.com/office/drawing/2014/main" id="{8207D760-422E-0D40-AE59-EA57DB17AFDB}"/>
              </a:ext>
            </a:extLst>
          </p:cNvPr>
          <p:cNvSpPr txBox="1">
            <a:spLocks/>
          </p:cNvSpPr>
          <p:nvPr/>
        </p:nvSpPr>
        <p:spPr bwMode="auto">
          <a:xfrm>
            <a:off x="4912451" y="1547425"/>
            <a:ext cx="7082027" cy="24543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q"/>
            </a:pPr>
            <a:r>
              <a:rPr lang="en-US" sz="1800" dirty="0"/>
              <a:t>Equation of State (EOS) Model for cavitation in mercury (</a:t>
            </a:r>
            <a:r>
              <a:rPr lang="en-US" sz="1800" b="1" dirty="0"/>
              <a:t>3</a:t>
            </a:r>
            <a:r>
              <a:rPr lang="en-US" sz="1800" dirty="0"/>
              <a:t> unknown parameters)</a:t>
            </a:r>
          </a:p>
          <a:p>
            <a:pPr>
              <a:buFont typeface="Wingdings" pitchFamily="2" charset="2"/>
              <a:buChar char="q"/>
            </a:pPr>
            <a:r>
              <a:rPr lang="en-US" sz="1800" dirty="0"/>
              <a:t>Rayleigh-</a:t>
            </a:r>
            <a:r>
              <a:rPr lang="en-US" sz="1800" dirty="0" err="1"/>
              <a:t>Plesset</a:t>
            </a:r>
            <a:r>
              <a:rPr lang="en-US" sz="1800" dirty="0"/>
              <a:t> Model for general bubble dynamics </a:t>
            </a:r>
            <a:r>
              <a:rPr lang="en-US" sz="1800" dirty="0">
                <a:solidFill>
                  <a:prstClr val="black"/>
                </a:solidFill>
              </a:rPr>
              <a:t>(</a:t>
            </a:r>
            <a:r>
              <a:rPr lang="en-US" sz="1800" b="1" dirty="0">
                <a:solidFill>
                  <a:prstClr val="black"/>
                </a:solidFill>
              </a:rPr>
              <a:t>8</a:t>
            </a:r>
            <a:r>
              <a:rPr lang="en-US" sz="1800" dirty="0">
                <a:solidFill>
                  <a:prstClr val="black"/>
                </a:solidFill>
              </a:rPr>
              <a:t> parameters)</a:t>
            </a:r>
            <a:endParaRPr lang="en-US" sz="1800" dirty="0"/>
          </a:p>
        </p:txBody>
      </p:sp>
      <p:cxnSp>
        <p:nvCxnSpPr>
          <p:cNvPr id="13" name="Straight Arrow Connector 12">
            <a:extLst>
              <a:ext uri="{FF2B5EF4-FFF2-40B4-BE49-F238E27FC236}">
                <a16:creationId xmlns:a16="http://schemas.microsoft.com/office/drawing/2014/main" id="{2D97BA70-86CB-0940-9345-E3767ADD8CB4}"/>
              </a:ext>
            </a:extLst>
          </p:cNvPr>
          <p:cNvCxnSpPr>
            <a:cxnSpLocks/>
          </p:cNvCxnSpPr>
          <p:nvPr/>
        </p:nvCxnSpPr>
        <p:spPr>
          <a:xfrm flipH="1">
            <a:off x="4154661" y="1742843"/>
            <a:ext cx="810986" cy="1180532"/>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47E9481-8B68-2E46-A955-EC8A46926CEB}"/>
              </a:ext>
            </a:extLst>
          </p:cNvPr>
          <p:cNvCxnSpPr>
            <a:cxnSpLocks/>
          </p:cNvCxnSpPr>
          <p:nvPr/>
        </p:nvCxnSpPr>
        <p:spPr>
          <a:xfrm flipH="1">
            <a:off x="4195474" y="2461607"/>
            <a:ext cx="676164" cy="653546"/>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7366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C3921-9BA6-434E-94FF-E2C6994BE48F}"/>
              </a:ext>
            </a:extLst>
          </p:cNvPr>
          <p:cNvSpPr>
            <a:spLocks noGrp="1"/>
          </p:cNvSpPr>
          <p:nvPr>
            <p:ph type="title"/>
          </p:nvPr>
        </p:nvSpPr>
        <p:spPr/>
        <p:txBody>
          <a:bodyPr/>
          <a:lstStyle/>
          <a:p>
            <a:r>
              <a:rPr lang="en-US" dirty="0"/>
              <a:t>Experimental and simulation data </a:t>
            </a:r>
          </a:p>
        </p:txBody>
      </p:sp>
      <p:pic>
        <p:nvPicPr>
          <p:cNvPr id="11" name="Picture 10">
            <a:extLst>
              <a:ext uri="{FF2B5EF4-FFF2-40B4-BE49-F238E27FC236}">
                <a16:creationId xmlns:a16="http://schemas.microsoft.com/office/drawing/2014/main" id="{05CF7BD0-4516-5347-B47A-1E3473045022}"/>
              </a:ext>
            </a:extLst>
          </p:cNvPr>
          <p:cNvPicPr>
            <a:picLocks noChangeAspect="1"/>
          </p:cNvPicPr>
          <p:nvPr/>
        </p:nvPicPr>
        <p:blipFill>
          <a:blip r:embed="rId2"/>
          <a:stretch>
            <a:fillRect/>
          </a:stretch>
        </p:blipFill>
        <p:spPr>
          <a:xfrm>
            <a:off x="6829857" y="1023729"/>
            <a:ext cx="4190642" cy="4271543"/>
          </a:xfrm>
          <a:prstGeom prst="rect">
            <a:avLst/>
          </a:prstGeom>
        </p:spPr>
      </p:pic>
      <p:sp>
        <p:nvSpPr>
          <p:cNvPr id="12" name="TextBox 11">
            <a:extLst>
              <a:ext uri="{FF2B5EF4-FFF2-40B4-BE49-F238E27FC236}">
                <a16:creationId xmlns:a16="http://schemas.microsoft.com/office/drawing/2014/main" id="{0B3A1FBB-D0BD-AC47-9DBD-F19B8CEF2789}"/>
              </a:ext>
            </a:extLst>
          </p:cNvPr>
          <p:cNvSpPr txBox="1"/>
          <p:nvPr/>
        </p:nvSpPr>
        <p:spPr>
          <a:xfrm>
            <a:off x="7258788" y="5363753"/>
            <a:ext cx="4444097" cy="830997"/>
          </a:xfrm>
          <a:prstGeom prst="rect">
            <a:avLst/>
          </a:prstGeom>
          <a:noFill/>
        </p:spPr>
        <p:txBody>
          <a:bodyPr wrap="square" rtlCol="0">
            <a:spAutoFit/>
          </a:bodyPr>
          <a:lstStyle/>
          <a:p>
            <a:r>
              <a:rPr lang="en-US" sz="1600" dirty="0">
                <a:latin typeface="+mn-lt"/>
              </a:rPr>
              <a:t>Dataset: 603 Samples</a:t>
            </a:r>
          </a:p>
          <a:p>
            <a:r>
              <a:rPr lang="en-US" sz="1600" dirty="0">
                <a:latin typeface="+mn-lt"/>
              </a:rPr>
              <a:t>Training: 483</a:t>
            </a:r>
          </a:p>
          <a:p>
            <a:r>
              <a:rPr lang="en-US" sz="1600" dirty="0">
                <a:latin typeface="+mn-lt"/>
              </a:rPr>
              <a:t>Testing: 120</a:t>
            </a:r>
          </a:p>
        </p:txBody>
      </p:sp>
      <p:pic>
        <p:nvPicPr>
          <p:cNvPr id="14" name="Picture 13">
            <a:extLst>
              <a:ext uri="{FF2B5EF4-FFF2-40B4-BE49-F238E27FC236}">
                <a16:creationId xmlns:a16="http://schemas.microsoft.com/office/drawing/2014/main" id="{12D28877-7010-2C4C-B716-6E5E4C03008B}"/>
              </a:ext>
            </a:extLst>
          </p:cNvPr>
          <p:cNvPicPr>
            <a:picLocks noChangeAspect="1"/>
          </p:cNvPicPr>
          <p:nvPr/>
        </p:nvPicPr>
        <p:blipFill>
          <a:blip r:embed="rId3"/>
          <a:stretch>
            <a:fillRect/>
          </a:stretch>
        </p:blipFill>
        <p:spPr>
          <a:xfrm>
            <a:off x="580039" y="1229245"/>
            <a:ext cx="5515961" cy="1954386"/>
          </a:xfrm>
          <a:prstGeom prst="rect">
            <a:avLst/>
          </a:prstGeom>
        </p:spPr>
      </p:pic>
      <p:sp>
        <p:nvSpPr>
          <p:cNvPr id="15" name="Rectangle 14">
            <a:extLst>
              <a:ext uri="{FF2B5EF4-FFF2-40B4-BE49-F238E27FC236}">
                <a16:creationId xmlns:a16="http://schemas.microsoft.com/office/drawing/2014/main" id="{65FC325B-0DF1-9E43-BC34-9A8A72751F55}"/>
              </a:ext>
            </a:extLst>
          </p:cNvPr>
          <p:cNvSpPr/>
          <p:nvPr/>
        </p:nvSpPr>
        <p:spPr>
          <a:xfrm>
            <a:off x="429767" y="3275111"/>
            <a:ext cx="6052003" cy="307777"/>
          </a:xfrm>
          <a:prstGeom prst="rect">
            <a:avLst/>
          </a:prstGeom>
        </p:spPr>
        <p:txBody>
          <a:bodyPr wrap="square">
            <a:spAutoFit/>
          </a:bodyPr>
          <a:lstStyle/>
          <a:p>
            <a:r>
              <a:rPr lang="en-US" sz="1400" dirty="0">
                <a:latin typeface="+mn-lt"/>
              </a:rPr>
              <a:t>Location of the sensors on the target vessel (a) top and (b) bottom</a:t>
            </a:r>
            <a:endParaRPr lang="en-US" sz="1400" b="1" i="0" u="none" strike="noStrike" dirty="0">
              <a:effectLst/>
              <a:latin typeface="+mn-lt"/>
            </a:endParaRPr>
          </a:p>
        </p:txBody>
      </p:sp>
      <p:pic>
        <p:nvPicPr>
          <p:cNvPr id="17" name="Picture 16">
            <a:extLst>
              <a:ext uri="{FF2B5EF4-FFF2-40B4-BE49-F238E27FC236}">
                <a16:creationId xmlns:a16="http://schemas.microsoft.com/office/drawing/2014/main" id="{6AEB7B22-4771-9B46-8301-D39D5553103A}"/>
              </a:ext>
            </a:extLst>
          </p:cNvPr>
          <p:cNvPicPr>
            <a:picLocks noChangeAspect="1"/>
          </p:cNvPicPr>
          <p:nvPr/>
        </p:nvPicPr>
        <p:blipFill>
          <a:blip r:embed="rId4"/>
          <a:stretch>
            <a:fillRect/>
          </a:stretch>
        </p:blipFill>
        <p:spPr>
          <a:xfrm>
            <a:off x="1867520" y="3771884"/>
            <a:ext cx="2094501" cy="2811796"/>
          </a:xfrm>
          <a:prstGeom prst="rect">
            <a:avLst/>
          </a:prstGeom>
        </p:spPr>
      </p:pic>
      <p:sp>
        <p:nvSpPr>
          <p:cNvPr id="18" name="Rectangle 17">
            <a:extLst>
              <a:ext uri="{FF2B5EF4-FFF2-40B4-BE49-F238E27FC236}">
                <a16:creationId xmlns:a16="http://schemas.microsoft.com/office/drawing/2014/main" id="{C85D0C40-7B76-4948-B925-4067030B3ED5}"/>
              </a:ext>
            </a:extLst>
          </p:cNvPr>
          <p:cNvSpPr/>
          <p:nvPr/>
        </p:nvSpPr>
        <p:spPr>
          <a:xfrm>
            <a:off x="429767" y="4271146"/>
            <a:ext cx="1437753" cy="1092607"/>
          </a:xfrm>
          <a:prstGeom prst="rect">
            <a:avLst/>
          </a:prstGeom>
        </p:spPr>
        <p:txBody>
          <a:bodyPr wrap="square">
            <a:spAutoFit/>
          </a:bodyPr>
          <a:lstStyle/>
          <a:p>
            <a:r>
              <a:rPr lang="en-US" sz="1300" dirty="0">
                <a:latin typeface="+mn-lt"/>
              </a:rPr>
              <a:t>Number of measured strain for all sensors in this study</a:t>
            </a:r>
            <a:endParaRPr lang="en-US" sz="1300" b="1" i="0" u="none" strike="noStrike" dirty="0">
              <a:effectLst/>
              <a:latin typeface="+mn-lt"/>
            </a:endParaRPr>
          </a:p>
        </p:txBody>
      </p:sp>
      <p:pic>
        <p:nvPicPr>
          <p:cNvPr id="20" name="Picture 19">
            <a:extLst>
              <a:ext uri="{FF2B5EF4-FFF2-40B4-BE49-F238E27FC236}">
                <a16:creationId xmlns:a16="http://schemas.microsoft.com/office/drawing/2014/main" id="{F8C2EC74-9598-8944-BBD2-BD320004282F}"/>
              </a:ext>
            </a:extLst>
          </p:cNvPr>
          <p:cNvPicPr>
            <a:picLocks noChangeAspect="1"/>
          </p:cNvPicPr>
          <p:nvPr/>
        </p:nvPicPr>
        <p:blipFill>
          <a:blip r:embed="rId5"/>
          <a:stretch>
            <a:fillRect/>
          </a:stretch>
        </p:blipFill>
        <p:spPr>
          <a:xfrm>
            <a:off x="4115779" y="3579521"/>
            <a:ext cx="2094501" cy="1675600"/>
          </a:xfrm>
          <a:prstGeom prst="rect">
            <a:avLst/>
          </a:prstGeom>
        </p:spPr>
      </p:pic>
      <p:pic>
        <p:nvPicPr>
          <p:cNvPr id="22" name="Picture 21">
            <a:extLst>
              <a:ext uri="{FF2B5EF4-FFF2-40B4-BE49-F238E27FC236}">
                <a16:creationId xmlns:a16="http://schemas.microsoft.com/office/drawing/2014/main" id="{F7AA9AAE-80D5-474D-BEFF-D3B44DF87671}"/>
              </a:ext>
            </a:extLst>
          </p:cNvPr>
          <p:cNvPicPr>
            <a:picLocks noChangeAspect="1"/>
          </p:cNvPicPr>
          <p:nvPr/>
        </p:nvPicPr>
        <p:blipFill>
          <a:blip r:embed="rId6"/>
          <a:stretch>
            <a:fillRect/>
          </a:stretch>
        </p:blipFill>
        <p:spPr>
          <a:xfrm>
            <a:off x="4163693" y="5251753"/>
            <a:ext cx="1981074" cy="1584859"/>
          </a:xfrm>
          <a:prstGeom prst="rect">
            <a:avLst/>
          </a:prstGeom>
        </p:spPr>
      </p:pic>
    </p:spTree>
    <p:extLst>
      <p:ext uri="{BB962C8B-B14F-4D97-AF65-F5344CB8AC3E}">
        <p14:creationId xmlns:p14="http://schemas.microsoft.com/office/powerpoint/2010/main" val="1470312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C7004-2C0B-174A-A86F-C6A72F7D15D9}"/>
              </a:ext>
            </a:extLst>
          </p:cNvPr>
          <p:cNvSpPr>
            <a:spLocks noGrp="1"/>
          </p:cNvSpPr>
          <p:nvPr>
            <p:ph type="title"/>
          </p:nvPr>
        </p:nvSpPr>
        <p:spPr/>
        <p:txBody>
          <a:bodyPr/>
          <a:lstStyle/>
          <a:p>
            <a:r>
              <a:rPr lang="en-US" dirty="0"/>
              <a:t>Evolutionary Neural Calibration (ENC)</a:t>
            </a:r>
          </a:p>
        </p:txBody>
      </p:sp>
      <p:pic>
        <p:nvPicPr>
          <p:cNvPr id="6" name="Picture 5">
            <a:extLst>
              <a:ext uri="{FF2B5EF4-FFF2-40B4-BE49-F238E27FC236}">
                <a16:creationId xmlns:a16="http://schemas.microsoft.com/office/drawing/2014/main" id="{E5971BDB-6B7A-7D47-B019-9DE2CD07E67E}"/>
              </a:ext>
            </a:extLst>
          </p:cNvPr>
          <p:cNvPicPr>
            <a:picLocks noChangeAspect="1"/>
          </p:cNvPicPr>
          <p:nvPr/>
        </p:nvPicPr>
        <p:blipFill>
          <a:blip r:embed="rId2"/>
          <a:stretch>
            <a:fillRect/>
          </a:stretch>
        </p:blipFill>
        <p:spPr>
          <a:xfrm>
            <a:off x="5858939" y="850885"/>
            <a:ext cx="5551139" cy="5927602"/>
          </a:xfrm>
          <a:prstGeom prst="rect">
            <a:avLst/>
          </a:prstGeom>
        </p:spPr>
      </p:pic>
      <p:grpSp>
        <p:nvGrpSpPr>
          <p:cNvPr id="12" name="Group 11">
            <a:extLst>
              <a:ext uri="{FF2B5EF4-FFF2-40B4-BE49-F238E27FC236}">
                <a16:creationId xmlns:a16="http://schemas.microsoft.com/office/drawing/2014/main" id="{9F421782-7670-AF44-AED1-380AF9AA5D2C}"/>
              </a:ext>
            </a:extLst>
          </p:cNvPr>
          <p:cNvGrpSpPr/>
          <p:nvPr/>
        </p:nvGrpSpPr>
        <p:grpSpPr>
          <a:xfrm>
            <a:off x="429767" y="1736641"/>
            <a:ext cx="5314078" cy="3200876"/>
            <a:chOff x="429767" y="1349015"/>
            <a:chExt cx="5314078" cy="3200876"/>
          </a:xfrm>
        </p:grpSpPr>
        <p:sp>
          <p:nvSpPr>
            <p:cNvPr id="7" name="TextBox 6">
              <a:extLst>
                <a:ext uri="{FF2B5EF4-FFF2-40B4-BE49-F238E27FC236}">
                  <a16:creationId xmlns:a16="http://schemas.microsoft.com/office/drawing/2014/main" id="{0FF5F4CD-20B6-8146-9435-8DA09EE27C1D}"/>
                </a:ext>
              </a:extLst>
            </p:cNvPr>
            <p:cNvSpPr txBox="1"/>
            <p:nvPr/>
          </p:nvSpPr>
          <p:spPr>
            <a:xfrm>
              <a:off x="429767" y="1349015"/>
              <a:ext cx="5314078" cy="3200876"/>
            </a:xfrm>
            <a:prstGeom prst="rect">
              <a:avLst/>
            </a:prstGeom>
            <a:noFill/>
          </p:spPr>
          <p:txBody>
            <a:bodyPr wrap="square" rtlCol="0">
              <a:spAutoFit/>
            </a:bodyPr>
            <a:lstStyle/>
            <a:p>
              <a:pPr marL="285750" indent="-285750" algn="l">
                <a:spcAft>
                  <a:spcPts val="1200"/>
                </a:spcAft>
                <a:buFont typeface="Arial" panose="020B0604020202020204" pitchFamily="34" charset="0"/>
                <a:buChar char="•"/>
              </a:pPr>
              <a:r>
                <a:rPr lang="en-US" dirty="0">
                  <a:latin typeface="+mn-lt"/>
                </a:rPr>
                <a:t>Construct </a:t>
              </a:r>
              <a:r>
                <a:rPr lang="en-US" b="1" dirty="0">
                  <a:latin typeface="+mn-lt"/>
                </a:rPr>
                <a:t>neural network surrogate </a:t>
              </a:r>
              <a:r>
                <a:rPr lang="en-US" dirty="0">
                  <a:latin typeface="+mn-lt"/>
                </a:rPr>
                <a:t>from high-fidelity simulations</a:t>
              </a:r>
            </a:p>
            <a:p>
              <a:pPr marL="285750" indent="-285750" algn="l">
                <a:spcAft>
                  <a:spcPts val="1200"/>
                </a:spcAft>
                <a:buFont typeface="Arial" panose="020B0604020202020204" pitchFamily="34" charset="0"/>
                <a:buChar char="•"/>
              </a:pPr>
              <a:endParaRPr lang="en-US" dirty="0">
                <a:latin typeface="+mn-lt"/>
              </a:endParaRPr>
            </a:p>
            <a:p>
              <a:pPr marL="285750" indent="-285750" algn="l">
                <a:spcAft>
                  <a:spcPts val="1200"/>
                </a:spcAft>
                <a:buFont typeface="Arial" panose="020B0604020202020204" pitchFamily="34" charset="0"/>
                <a:buChar char="•"/>
              </a:pPr>
              <a:endParaRPr lang="en-US" dirty="0">
                <a:latin typeface="+mn-lt"/>
              </a:endParaRPr>
            </a:p>
            <a:p>
              <a:pPr marL="285750" indent="-285750" algn="l">
                <a:spcAft>
                  <a:spcPts val="1200"/>
                </a:spcAft>
                <a:buFont typeface="Arial" panose="020B0604020202020204" pitchFamily="34" charset="0"/>
                <a:buChar char="•"/>
              </a:pPr>
              <a:r>
                <a:rPr lang="en-US" dirty="0">
                  <a:latin typeface="+mn-lt"/>
                </a:rPr>
                <a:t>Gradient-free </a:t>
              </a:r>
              <a:r>
                <a:rPr lang="en-US" b="1" dirty="0">
                  <a:latin typeface="+mn-lt"/>
                </a:rPr>
                <a:t>evolutionary optimization </a:t>
              </a:r>
              <a:r>
                <a:rPr lang="en-US" dirty="0">
                  <a:latin typeface="+mn-lt"/>
                </a:rPr>
                <a:t>to search for the optimal parameters</a:t>
              </a:r>
            </a:p>
            <a:p>
              <a:pPr marL="285750" indent="-285750" algn="l">
                <a:spcAft>
                  <a:spcPts val="1200"/>
                </a:spcAft>
                <a:buFont typeface="Arial" panose="020B0604020202020204" pitchFamily="34" charset="0"/>
                <a:buChar char="•"/>
              </a:pPr>
              <a:r>
                <a:rPr lang="en-US" dirty="0">
                  <a:latin typeface="+mn-lt"/>
                </a:rPr>
                <a:t>Connect the above two steps in an objective function to perform model calibration</a:t>
              </a:r>
            </a:p>
          </p:txBody>
        </p:sp>
        <p:pic>
          <p:nvPicPr>
            <p:cNvPr id="11" name="Picture 10">
              <a:extLst>
                <a:ext uri="{FF2B5EF4-FFF2-40B4-BE49-F238E27FC236}">
                  <a16:creationId xmlns:a16="http://schemas.microsoft.com/office/drawing/2014/main" id="{32DF5D99-D44F-944C-85FC-8C2674D91D26}"/>
                </a:ext>
              </a:extLst>
            </p:cNvPr>
            <p:cNvPicPr>
              <a:picLocks noChangeAspect="1"/>
            </p:cNvPicPr>
            <p:nvPr/>
          </p:nvPicPr>
          <p:blipFill>
            <a:blip r:embed="rId3"/>
            <a:stretch>
              <a:fillRect/>
            </a:stretch>
          </p:blipFill>
          <p:spPr>
            <a:xfrm>
              <a:off x="1024283" y="2109672"/>
              <a:ext cx="4084430" cy="809964"/>
            </a:xfrm>
            <a:prstGeom prst="rect">
              <a:avLst/>
            </a:prstGeom>
          </p:spPr>
        </p:pic>
      </p:grpSp>
    </p:spTree>
    <p:extLst>
      <p:ext uri="{BB962C8B-B14F-4D97-AF65-F5344CB8AC3E}">
        <p14:creationId xmlns:p14="http://schemas.microsoft.com/office/powerpoint/2010/main" val="1455127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AA4C3-780D-8542-99F6-51CD5DD7B85A}"/>
              </a:ext>
            </a:extLst>
          </p:cNvPr>
          <p:cNvSpPr>
            <a:spLocks noGrp="1"/>
          </p:cNvSpPr>
          <p:nvPr>
            <p:ph type="title"/>
          </p:nvPr>
        </p:nvSpPr>
        <p:spPr/>
        <p:txBody>
          <a:bodyPr/>
          <a:lstStyle/>
          <a:p>
            <a:r>
              <a:rPr lang="en-US" dirty="0"/>
              <a:t>Sparse polynomial expansions (SPE)</a:t>
            </a:r>
          </a:p>
        </p:txBody>
      </p:sp>
      <p:pic>
        <p:nvPicPr>
          <p:cNvPr id="7" name="Picture 6">
            <a:extLst>
              <a:ext uri="{FF2B5EF4-FFF2-40B4-BE49-F238E27FC236}">
                <a16:creationId xmlns:a16="http://schemas.microsoft.com/office/drawing/2014/main" id="{7EEFBFED-13D6-404D-8D9E-EC419F939D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8159" y="813816"/>
            <a:ext cx="4494871" cy="4047975"/>
          </a:xfrm>
          <a:prstGeom prst="rect">
            <a:avLst/>
          </a:prstGeom>
          <a:noFill/>
        </p:spPr>
      </p:pic>
      <p:sp>
        <p:nvSpPr>
          <p:cNvPr id="8" name="Rectangle 7">
            <a:extLst>
              <a:ext uri="{FF2B5EF4-FFF2-40B4-BE49-F238E27FC236}">
                <a16:creationId xmlns:a16="http://schemas.microsoft.com/office/drawing/2014/main" id="{D6E891F7-F0A9-9E45-AFE2-1FA202DC486C}"/>
              </a:ext>
            </a:extLst>
          </p:cNvPr>
          <p:cNvSpPr/>
          <p:nvPr/>
        </p:nvSpPr>
        <p:spPr>
          <a:xfrm>
            <a:off x="6752030" y="4861791"/>
            <a:ext cx="4191000" cy="1384995"/>
          </a:xfrm>
          <a:prstGeom prst="rect">
            <a:avLst/>
          </a:prstGeom>
        </p:spPr>
        <p:txBody>
          <a:bodyPr wrap="square">
            <a:spAutoFit/>
          </a:bodyPr>
          <a:lstStyle/>
          <a:p>
            <a:r>
              <a:rPr lang="en-US" sz="1400" dirty="0">
                <a:latin typeface="+mn-lt"/>
              </a:rPr>
              <a:t>Illustration of the nonlocal exploration of the DGS gradient. The blue arrow points to the</a:t>
            </a:r>
          </a:p>
          <a:p>
            <a:r>
              <a:rPr lang="en-US" sz="1400" dirty="0">
                <a:latin typeface="+mn-lt"/>
              </a:rPr>
              <a:t>conventional gradient direction and the red arrow points to the DGS gradient direction. The top and right plots show the directionally smoothed functions along the two axes. </a:t>
            </a:r>
            <a:endParaRPr lang="en-US" sz="1400" b="0" i="0" u="none" strike="noStrike" dirty="0">
              <a:effectLst/>
              <a:latin typeface="+mn-lt"/>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073E019-24F7-014C-B0E2-396B6C423155}"/>
                  </a:ext>
                </a:extLst>
              </p:cNvPr>
              <p:cNvSpPr txBox="1"/>
              <p:nvPr/>
            </p:nvSpPr>
            <p:spPr>
              <a:xfrm>
                <a:off x="508303" y="1433197"/>
                <a:ext cx="5235539" cy="3991606"/>
              </a:xfrm>
              <a:prstGeom prst="rect">
                <a:avLst/>
              </a:prstGeom>
              <a:noFill/>
            </p:spPr>
            <p:txBody>
              <a:bodyPr wrap="square" rtlCol="0">
                <a:spAutoFit/>
              </a:bodyPr>
              <a:lstStyle/>
              <a:p>
                <a:pPr marL="285750" indent="-285750" algn="l">
                  <a:spcAft>
                    <a:spcPts val="1200"/>
                  </a:spcAft>
                  <a:buFont typeface="Arial" panose="020B0604020202020204" pitchFamily="34" charset="0"/>
                  <a:buChar char="•"/>
                </a:pPr>
                <a:r>
                  <a:rPr lang="en-US" dirty="0">
                    <a:latin typeface="+mn-lt"/>
                  </a:rPr>
                  <a:t>Define and evaluate the discrepancy between sensor measurements and simulation data at sampled parameters</a:t>
                </a:r>
              </a:p>
              <a:p>
                <a:pPr marL="285750" indent="-285750" algn="l">
                  <a:spcAft>
                    <a:spcPts val="1200"/>
                  </a:spcAft>
                  <a:buFont typeface="Arial" panose="020B0604020202020204" pitchFamily="34" charset="0"/>
                  <a:buChar char="•"/>
                </a:pPr>
                <a:r>
                  <a:rPr lang="en-US" dirty="0">
                    <a:latin typeface="+mn-lt"/>
                  </a:rPr>
                  <a:t>Construct a surrogate of the discrepancy using </a:t>
                </a:r>
                <a:r>
                  <a:rPr lang="en-US" b="1" dirty="0">
                    <a:latin typeface="+mn-lt"/>
                  </a:rPr>
                  <a:t>sparse polynomial expansions</a:t>
                </a:r>
              </a:p>
              <a:p>
                <a:pPr algn="ctr">
                  <a:spcAft>
                    <a:spcPts val="1200"/>
                  </a:spcAft>
                </a:pPr>
                <a14:m>
                  <m:oMath xmlns:m="http://schemas.openxmlformats.org/officeDocument/2006/math">
                    <m:nary>
                      <m:naryPr>
                        <m:chr m:val="∑"/>
                        <m:supHide m:val="on"/>
                        <m:ctrlPr>
                          <a:rPr lang="en-US" i="1">
                            <a:latin typeface="Cambria Math" panose="02040503050406030204" pitchFamily="18" charset="0"/>
                          </a:rPr>
                        </m:ctrlPr>
                      </m:naryPr>
                      <m:sub>
                        <m:r>
                          <a:rPr lang="en-US" i="1">
                            <a:latin typeface="Cambria Math" panose="02040503050406030204" pitchFamily="18" charset="0"/>
                          </a:rPr>
                          <m:t>𝑖</m:t>
                        </m:r>
                      </m:sub>
                      <m:sup/>
                      <m:e>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acc>
                                  <m:accPr>
                                    <m:chr m:val="̃"/>
                                    <m:ctrlPr>
                                      <a:rPr lang="el-GR"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𝑐</m:t>
                                    </m:r>
                                  </m:e>
                                </m:acc>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b="1">
                                            <a:latin typeface="Cambria Math" panose="02040503050406030204" pitchFamily="18" charset="0"/>
                                            <a:ea typeface="Cambria Math" panose="02040503050406030204" pitchFamily="18" charset="0"/>
                                          </a:rPr>
                                          <m:t>𝐱</m:t>
                                        </m:r>
                                      </m:e>
                                      <m:sub>
                                        <m:r>
                                          <a:rPr lang="en-US" i="1">
                                            <a:latin typeface="Cambria Math" panose="02040503050406030204" pitchFamily="18" charset="0"/>
                                            <a:ea typeface="Cambria Math" panose="02040503050406030204" pitchFamily="18" charset="0"/>
                                          </a:rPr>
                                          <m:t>𝑖</m:t>
                                        </m:r>
                                      </m:sub>
                                    </m:sSub>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𝑐</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b="1">
                                            <a:latin typeface="Cambria Math" panose="02040503050406030204" pitchFamily="18" charset="0"/>
                                            <a:ea typeface="Cambria Math" panose="02040503050406030204" pitchFamily="18" charset="0"/>
                                          </a:rPr>
                                          <m:t>𝐱</m:t>
                                        </m:r>
                                      </m:e>
                                      <m:sub>
                                        <m:r>
                                          <a:rPr lang="en-US" i="1">
                                            <a:latin typeface="Cambria Math" panose="02040503050406030204" pitchFamily="18" charset="0"/>
                                            <a:ea typeface="Cambria Math" panose="02040503050406030204" pitchFamily="18" charset="0"/>
                                          </a:rPr>
                                          <m:t>𝑖</m:t>
                                        </m:r>
                                      </m:sub>
                                    </m:sSub>
                                  </m:e>
                                </m:d>
                              </m:e>
                            </m:d>
                          </m:e>
                          <m:sup>
                            <m:r>
                              <a:rPr lang="en-US" i="1">
                                <a:latin typeface="Cambria Math" panose="02040503050406030204" pitchFamily="18" charset="0"/>
                              </a:rPr>
                              <m:t>2</m:t>
                            </m:r>
                          </m:sup>
                        </m:sSup>
                      </m:e>
                    </m:nary>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𝜆</m:t>
                    </m:r>
                    <m:nary>
                      <m:naryPr>
                        <m:chr m:val="∑"/>
                        <m:supHide m:val="on"/>
                        <m:ctrlPr>
                          <a:rPr lang="en-US" i="1">
                            <a:latin typeface="Cambria Math" panose="02040503050406030204" pitchFamily="18" charset="0"/>
                            <a:ea typeface="Cambria Math" panose="02040503050406030204" pitchFamily="18" charset="0"/>
                          </a:rPr>
                        </m:ctrlPr>
                      </m:naryPr>
                      <m:sub>
                        <m:r>
                          <a:rPr lang="en-US" i="1">
                            <a:latin typeface="Cambria Math" panose="02040503050406030204" pitchFamily="18" charset="0"/>
                          </a:rPr>
                          <m:t>𝑗</m:t>
                        </m:r>
                      </m:sub>
                      <m:sup/>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𝑎</m:t>
                                </m:r>
                              </m:e>
                              <m:sub>
                                <m:r>
                                  <a:rPr lang="en-US" i="1">
                                    <a:latin typeface="Cambria Math" panose="02040503050406030204" pitchFamily="18" charset="0"/>
                                    <a:ea typeface="Cambria Math" panose="02040503050406030204" pitchFamily="18" charset="0"/>
                                  </a:rPr>
                                  <m:t>𝑗</m:t>
                                </m:r>
                              </m:sub>
                            </m:sSub>
                          </m:e>
                        </m:d>
                      </m:e>
                    </m:nary>
                  </m:oMath>
                </a14:m>
                <a:r>
                  <a:rPr lang="en-US" b="1" dirty="0">
                    <a:latin typeface="+mn-lt"/>
                  </a:rPr>
                  <a:t> </a:t>
                </a:r>
              </a:p>
              <a:p>
                <a:pPr>
                  <a:spcAft>
                    <a:spcPts val="1200"/>
                  </a:spcAft>
                </a:pPr>
                <a:r>
                  <a:rPr lang="en-US" b="1" dirty="0">
                    <a:latin typeface="+mn-lt"/>
                  </a:rPr>
                  <a:t>     </a:t>
                </a:r>
                <a:r>
                  <a:rPr lang="en-US" dirty="0">
                    <a:latin typeface="+mn-lt"/>
                  </a:rPr>
                  <a:t>from </a:t>
                </a:r>
                <a:r>
                  <a:rPr lang="en-US" i="1" dirty="0">
                    <a:latin typeface="+mn-lt"/>
                  </a:rPr>
                  <a:t>m </a:t>
                </a:r>
                <a:r>
                  <a:rPr lang="en-US" dirty="0">
                    <a:latin typeface="+mn-lt"/>
                  </a:rPr>
                  <a:t>samples </a:t>
                </a:r>
                <a14:m>
                  <m:oMath xmlns:m="http://schemas.openxmlformats.org/officeDocument/2006/math">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1">
                                <a:latin typeface="Cambria Math" panose="02040503050406030204" pitchFamily="18" charset="0"/>
                              </a:rPr>
                              <m:t>𝐱</m:t>
                            </m:r>
                          </m:e>
                          <m:sub>
                            <m:r>
                              <a:rPr lang="en-US" i="1">
                                <a:latin typeface="Cambria Math" panose="02040503050406030204" pitchFamily="18" charset="0"/>
                              </a:rPr>
                              <m:t>𝑖</m:t>
                            </m:r>
                          </m:sub>
                        </m:sSub>
                        <m:r>
                          <a:rPr lang="en-US" i="1">
                            <a:latin typeface="Cambria Math" panose="02040503050406030204" pitchFamily="18" charset="0"/>
                          </a:rPr>
                          <m:t>, </m:t>
                        </m:r>
                        <m:r>
                          <a:rPr lang="en-US" i="1">
                            <a:latin typeface="Cambria Math" panose="02040503050406030204" pitchFamily="18" charset="0"/>
                          </a:rPr>
                          <m:t>𝑐</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1">
                                    <a:latin typeface="Cambria Math" panose="02040503050406030204" pitchFamily="18" charset="0"/>
                                  </a:rPr>
                                  <m:t>𝐱</m:t>
                                </m:r>
                              </m:e>
                              <m:sub>
                                <m:r>
                                  <a:rPr lang="en-US" i="1">
                                    <a:latin typeface="Cambria Math" panose="02040503050406030204" pitchFamily="18" charset="0"/>
                                  </a:rPr>
                                  <m:t>𝑖</m:t>
                                </m:r>
                              </m:sub>
                            </m:sSub>
                          </m:e>
                        </m:d>
                      </m:e>
                    </m:d>
                  </m:oMath>
                </a14:m>
                <a:r>
                  <a:rPr lang="en-US" i="1" dirty="0"/>
                  <a:t>. </a:t>
                </a:r>
                <a:r>
                  <a:rPr lang="en-US" dirty="0">
                    <a:latin typeface="+mn-lt"/>
                  </a:rPr>
                  <a:t>Here,</a:t>
                </a:r>
              </a:p>
              <a:p>
                <a:pPr algn="ctr">
                  <a:spcAft>
                    <a:spcPts val="1200"/>
                  </a:spcAft>
                </a:pPr>
                <a:r>
                  <a:rPr lang="en-US" b="1" dirty="0">
                    <a:latin typeface="+mn-lt"/>
                  </a:rPr>
                  <a:t>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𝑐</m:t>
                        </m:r>
                      </m:e>
                    </m:acc>
                    <m:r>
                      <a:rPr lang="en-US" i="1">
                        <a:latin typeface="Cambria Math" panose="02040503050406030204" pitchFamily="18" charset="0"/>
                      </a:rPr>
                      <m:t>(</m:t>
                    </m:r>
                    <m:r>
                      <a:rPr lang="en-US" b="1">
                        <a:latin typeface="Cambria Math" panose="02040503050406030204" pitchFamily="18" charset="0"/>
                      </a:rPr>
                      <m:t>𝐱</m:t>
                    </m:r>
                    <m:r>
                      <a:rPr lang="en-US" i="1">
                        <a:latin typeface="Cambria Math" panose="02040503050406030204" pitchFamily="18" charset="0"/>
                      </a:rPr>
                      <m:t>)</m:t>
                    </m:r>
                    <m:r>
                      <a:rPr lang="en-US">
                        <a:latin typeface="Cambria Math" panose="02040503050406030204" pitchFamily="18" charset="0"/>
                      </a:rPr>
                      <m:t>=</m:t>
                    </m:r>
                    <m:nary>
                      <m:naryPr>
                        <m:chr m:val="∑"/>
                        <m:supHide m:val="on"/>
                        <m:ctrlPr>
                          <a:rPr lang="en-US" i="1">
                            <a:latin typeface="Cambria Math" panose="02040503050406030204" pitchFamily="18" charset="0"/>
                          </a:rPr>
                        </m:ctrlPr>
                      </m:naryPr>
                      <m:sub>
                        <m:r>
                          <m:rPr>
                            <m:brk m:alnAt="23"/>
                          </m:rPr>
                          <a:rPr lang="en-US" i="1">
                            <a:latin typeface="Cambria Math" panose="02040503050406030204" pitchFamily="18" charset="0"/>
                          </a:rPr>
                          <m:t>𝑗</m:t>
                        </m:r>
                        <m:r>
                          <a:rPr lang="en-US" i="1">
                            <a:latin typeface="Cambria Math" panose="02040503050406030204" pitchFamily="18" charset="0"/>
                          </a:rPr>
                          <m:t>∈</m:t>
                        </m:r>
                        <m:r>
                          <m:rPr>
                            <m:sty m:val="p"/>
                          </m:rPr>
                          <a:rPr lang="el-GR">
                            <a:latin typeface="Cambria Math" panose="02040503050406030204" pitchFamily="18" charset="0"/>
                            <a:ea typeface="Cambria Math" panose="02040503050406030204" pitchFamily="18" charset="0"/>
                          </a:rPr>
                          <m:t>Λ</m:t>
                        </m:r>
                      </m:sub>
                      <m:sup/>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𝑗</m:t>
                            </m:r>
                          </m:sub>
                        </m:sSub>
                        <m:sSub>
                          <m:sSubPr>
                            <m:ctrlPr>
                              <a:rPr lang="en-US" i="1">
                                <a:latin typeface="Cambria Math" panose="02040503050406030204" pitchFamily="18" charset="0"/>
                                <a:ea typeface="Cambria Math" panose="02040503050406030204" pitchFamily="18" charset="0"/>
                              </a:rPr>
                            </m:ctrlPr>
                          </m:sSubPr>
                          <m:e>
                            <m:r>
                              <m:rPr>
                                <m:sty m:val="p"/>
                              </m:rPr>
                              <a:rPr lang="el-GR">
                                <a:latin typeface="Cambria Math" panose="02040503050406030204" pitchFamily="18" charset="0"/>
                                <a:ea typeface="Cambria Math" panose="02040503050406030204" pitchFamily="18" charset="0"/>
                              </a:rPr>
                              <m:t>Ψ</m:t>
                            </m:r>
                          </m:e>
                          <m:sub>
                            <m:r>
                              <a:rPr lang="en-US" i="1">
                                <a:latin typeface="Cambria Math" panose="02040503050406030204" pitchFamily="18" charset="0"/>
                                <a:ea typeface="Cambria Math" panose="02040503050406030204" pitchFamily="18" charset="0"/>
                              </a:rPr>
                              <m:t>𝑗</m:t>
                            </m:r>
                          </m:sub>
                        </m:sSub>
                        <m:d>
                          <m:dPr>
                            <m:ctrlPr>
                              <a:rPr lang="en-US" i="1">
                                <a:latin typeface="Cambria Math" panose="02040503050406030204" pitchFamily="18" charset="0"/>
                                <a:ea typeface="Cambria Math" panose="02040503050406030204" pitchFamily="18" charset="0"/>
                              </a:rPr>
                            </m:ctrlPr>
                          </m:dPr>
                          <m:e>
                            <m:r>
                              <a:rPr lang="en-US" b="1">
                                <a:latin typeface="Cambria Math" panose="02040503050406030204" pitchFamily="18" charset="0"/>
                                <a:ea typeface="Cambria Math" panose="02040503050406030204" pitchFamily="18" charset="0"/>
                              </a:rPr>
                              <m:t>𝐱</m:t>
                            </m:r>
                          </m:e>
                        </m:d>
                      </m:e>
                    </m:nary>
                  </m:oMath>
                </a14:m>
                <a:r>
                  <a:rPr lang="en-US" b="1" dirty="0">
                    <a:latin typeface="+mn-lt"/>
                  </a:rPr>
                  <a:t>.</a:t>
                </a:r>
              </a:p>
              <a:p>
                <a:pPr marL="285750" indent="-285750" algn="l">
                  <a:spcAft>
                    <a:spcPts val="1200"/>
                  </a:spcAft>
                  <a:buFont typeface="Arial" panose="020B0604020202020204" pitchFamily="34" charset="0"/>
                  <a:buChar char="•"/>
                </a:pPr>
                <a:r>
                  <a:rPr lang="en-US" dirty="0">
                    <a:latin typeface="+mn-lt"/>
                  </a:rPr>
                  <a:t>Search for the optimal parameters using optimization with nonlocal </a:t>
                </a:r>
                <a:r>
                  <a:rPr lang="en-US" b="1" dirty="0">
                    <a:latin typeface="+mn-lt"/>
                  </a:rPr>
                  <a:t>directional Gaussian smoothing</a:t>
                </a:r>
                <a:r>
                  <a:rPr lang="en-US" dirty="0">
                    <a:latin typeface="+mn-lt"/>
                  </a:rPr>
                  <a:t> (DGS) gradient</a:t>
                </a:r>
              </a:p>
            </p:txBody>
          </p:sp>
        </mc:Choice>
        <mc:Fallback xmlns="">
          <p:sp>
            <p:nvSpPr>
              <p:cNvPr id="9" name="TextBox 8">
                <a:extLst>
                  <a:ext uri="{FF2B5EF4-FFF2-40B4-BE49-F238E27FC236}">
                    <a16:creationId xmlns:a16="http://schemas.microsoft.com/office/drawing/2014/main" id="{D073E019-24F7-014C-B0E2-396B6C423155}"/>
                  </a:ext>
                </a:extLst>
              </p:cNvPr>
              <p:cNvSpPr txBox="1">
                <a:spLocks noRot="1" noChangeAspect="1" noMove="1" noResize="1" noEditPoints="1" noAdjustHandles="1" noChangeArrowheads="1" noChangeShapeType="1" noTextEdit="1"/>
              </p:cNvSpPr>
              <p:nvPr/>
            </p:nvSpPr>
            <p:spPr>
              <a:xfrm>
                <a:off x="508303" y="1433197"/>
                <a:ext cx="5235539" cy="3991606"/>
              </a:xfrm>
              <a:prstGeom prst="rect">
                <a:avLst/>
              </a:prstGeom>
              <a:blipFill>
                <a:blip r:embed="rId3"/>
                <a:stretch>
                  <a:fillRect l="-725" t="-633" b="-1266"/>
                </a:stretch>
              </a:blipFill>
            </p:spPr>
            <p:txBody>
              <a:bodyPr/>
              <a:lstStyle/>
              <a:p>
                <a:r>
                  <a:rPr lang="en-US">
                    <a:noFill/>
                  </a:rPr>
                  <a:t> </a:t>
                </a:r>
              </a:p>
            </p:txBody>
          </p:sp>
        </mc:Fallback>
      </mc:AlternateContent>
    </p:spTree>
    <p:extLst>
      <p:ext uri="{BB962C8B-B14F-4D97-AF65-F5344CB8AC3E}">
        <p14:creationId xmlns:p14="http://schemas.microsoft.com/office/powerpoint/2010/main" val="2323806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B53B6-F357-3D49-9092-C7647C46A746}"/>
              </a:ext>
            </a:extLst>
          </p:cNvPr>
          <p:cNvSpPr>
            <a:spLocks noGrp="1"/>
          </p:cNvSpPr>
          <p:nvPr>
            <p:ph type="title"/>
          </p:nvPr>
        </p:nvSpPr>
        <p:spPr>
          <a:xfrm>
            <a:off x="429768" y="274320"/>
            <a:ext cx="11504904" cy="535531"/>
          </a:xfrm>
        </p:spPr>
        <p:txBody>
          <a:bodyPr wrap="square" anchor="t">
            <a:noAutofit/>
          </a:bodyPr>
          <a:lstStyle/>
          <a:p>
            <a:r>
              <a:rPr lang="en-US" sz="2800" dirty="0"/>
              <a:t>Calibrated parameters</a:t>
            </a:r>
          </a:p>
        </p:txBody>
      </p:sp>
      <p:pic>
        <p:nvPicPr>
          <p:cNvPr id="9" name="Picture 8">
            <a:extLst>
              <a:ext uri="{FF2B5EF4-FFF2-40B4-BE49-F238E27FC236}">
                <a16:creationId xmlns:a16="http://schemas.microsoft.com/office/drawing/2014/main" id="{D61A3D04-5914-C646-AE64-DCE9B32AF689}"/>
              </a:ext>
            </a:extLst>
          </p:cNvPr>
          <p:cNvPicPr>
            <a:picLocks noChangeAspect="1"/>
          </p:cNvPicPr>
          <p:nvPr/>
        </p:nvPicPr>
        <p:blipFill>
          <a:blip r:embed="rId3"/>
          <a:stretch>
            <a:fillRect/>
          </a:stretch>
        </p:blipFill>
        <p:spPr>
          <a:xfrm>
            <a:off x="1632114" y="809851"/>
            <a:ext cx="4177724" cy="3342179"/>
          </a:xfrm>
          <a:prstGeom prst="rect">
            <a:avLst/>
          </a:prstGeom>
        </p:spPr>
      </p:pic>
      <p:sp>
        <p:nvSpPr>
          <p:cNvPr id="12" name="Rectangle 11">
            <a:extLst>
              <a:ext uri="{FF2B5EF4-FFF2-40B4-BE49-F238E27FC236}">
                <a16:creationId xmlns:a16="http://schemas.microsoft.com/office/drawing/2014/main" id="{D31130C3-F5FD-D24D-8104-95F0A1EC5D3D}"/>
              </a:ext>
            </a:extLst>
          </p:cNvPr>
          <p:cNvSpPr/>
          <p:nvPr/>
        </p:nvSpPr>
        <p:spPr>
          <a:xfrm>
            <a:off x="429768" y="1092044"/>
            <a:ext cx="2164345" cy="523220"/>
          </a:xfrm>
          <a:prstGeom prst="rect">
            <a:avLst/>
          </a:prstGeom>
        </p:spPr>
        <p:txBody>
          <a:bodyPr wrap="square">
            <a:spAutoFit/>
          </a:bodyPr>
          <a:lstStyle/>
          <a:p>
            <a:r>
              <a:rPr lang="en-US" sz="1400" dirty="0">
                <a:latin typeface="+mn-lt"/>
              </a:rPr>
              <a:t>Best calibrated parameters by </a:t>
            </a:r>
            <a:r>
              <a:rPr lang="en-US" sz="1400" b="1" dirty="0">
                <a:latin typeface="+mn-lt"/>
              </a:rPr>
              <a:t>ENC</a:t>
            </a:r>
            <a:endParaRPr lang="en-US" sz="1400" b="1" i="0" u="none" strike="noStrike" dirty="0">
              <a:effectLst/>
              <a:latin typeface="+mn-lt"/>
            </a:endParaRPr>
          </a:p>
        </p:txBody>
      </p:sp>
      <p:pic>
        <p:nvPicPr>
          <p:cNvPr id="14" name="Picture 13">
            <a:extLst>
              <a:ext uri="{FF2B5EF4-FFF2-40B4-BE49-F238E27FC236}">
                <a16:creationId xmlns:a16="http://schemas.microsoft.com/office/drawing/2014/main" id="{4543E1A3-690C-5940-8FAA-1D1618B190AF}"/>
              </a:ext>
            </a:extLst>
          </p:cNvPr>
          <p:cNvPicPr>
            <a:picLocks noChangeAspect="1"/>
          </p:cNvPicPr>
          <p:nvPr/>
        </p:nvPicPr>
        <p:blipFill>
          <a:blip r:embed="rId4"/>
          <a:stretch>
            <a:fillRect/>
          </a:stretch>
        </p:blipFill>
        <p:spPr>
          <a:xfrm>
            <a:off x="300521" y="4316491"/>
            <a:ext cx="3764583" cy="2485877"/>
          </a:xfrm>
          <a:prstGeom prst="rect">
            <a:avLst/>
          </a:prstGeom>
        </p:spPr>
      </p:pic>
      <p:sp>
        <p:nvSpPr>
          <p:cNvPr id="15" name="Rectangle 14">
            <a:extLst>
              <a:ext uri="{FF2B5EF4-FFF2-40B4-BE49-F238E27FC236}">
                <a16:creationId xmlns:a16="http://schemas.microsoft.com/office/drawing/2014/main" id="{DDD85C44-6F01-9D43-840F-DDFBED8B2AF6}"/>
              </a:ext>
            </a:extLst>
          </p:cNvPr>
          <p:cNvSpPr/>
          <p:nvPr/>
        </p:nvSpPr>
        <p:spPr>
          <a:xfrm>
            <a:off x="4065104" y="4820765"/>
            <a:ext cx="2164345" cy="738664"/>
          </a:xfrm>
          <a:prstGeom prst="rect">
            <a:avLst/>
          </a:prstGeom>
        </p:spPr>
        <p:txBody>
          <a:bodyPr wrap="square">
            <a:spAutoFit/>
          </a:bodyPr>
          <a:lstStyle/>
          <a:p>
            <a:r>
              <a:rPr lang="en-US" sz="1400" dirty="0">
                <a:latin typeface="+mn-lt"/>
              </a:rPr>
              <a:t>Convergence of the </a:t>
            </a:r>
            <a:r>
              <a:rPr lang="en-US" sz="1400" b="1" dirty="0">
                <a:latin typeface="+mn-lt"/>
              </a:rPr>
              <a:t>ENC </a:t>
            </a:r>
            <a:r>
              <a:rPr lang="en-US" sz="1400" dirty="0">
                <a:latin typeface="+mn-lt"/>
              </a:rPr>
              <a:t>optimization algorithms</a:t>
            </a:r>
            <a:endParaRPr lang="en-US" sz="1400" i="0" u="none" strike="noStrike" dirty="0">
              <a:effectLst/>
              <a:latin typeface="+mn-lt"/>
            </a:endParaRPr>
          </a:p>
        </p:txBody>
      </p:sp>
      <p:pic>
        <p:nvPicPr>
          <p:cNvPr id="17" name="Picture 16">
            <a:extLst>
              <a:ext uri="{FF2B5EF4-FFF2-40B4-BE49-F238E27FC236}">
                <a16:creationId xmlns:a16="http://schemas.microsoft.com/office/drawing/2014/main" id="{172C320C-859C-0D48-9D76-1353FC9721D0}"/>
              </a:ext>
            </a:extLst>
          </p:cNvPr>
          <p:cNvPicPr>
            <a:picLocks noChangeAspect="1"/>
          </p:cNvPicPr>
          <p:nvPr/>
        </p:nvPicPr>
        <p:blipFill>
          <a:blip r:embed="rId5"/>
          <a:stretch>
            <a:fillRect/>
          </a:stretch>
        </p:blipFill>
        <p:spPr>
          <a:xfrm>
            <a:off x="6096000" y="751998"/>
            <a:ext cx="2717559" cy="2534647"/>
          </a:xfrm>
          <a:prstGeom prst="rect">
            <a:avLst/>
          </a:prstGeom>
        </p:spPr>
      </p:pic>
      <p:pic>
        <p:nvPicPr>
          <p:cNvPr id="19" name="Picture 18">
            <a:extLst>
              <a:ext uri="{FF2B5EF4-FFF2-40B4-BE49-F238E27FC236}">
                <a16:creationId xmlns:a16="http://schemas.microsoft.com/office/drawing/2014/main" id="{D63DF8AE-554B-5645-A64C-995DC0C1C59C}"/>
              </a:ext>
            </a:extLst>
          </p:cNvPr>
          <p:cNvPicPr>
            <a:picLocks noChangeAspect="1"/>
          </p:cNvPicPr>
          <p:nvPr/>
        </p:nvPicPr>
        <p:blipFill>
          <a:blip r:embed="rId6"/>
          <a:stretch>
            <a:fillRect/>
          </a:stretch>
        </p:blipFill>
        <p:spPr>
          <a:xfrm>
            <a:off x="9015336" y="764594"/>
            <a:ext cx="2717559" cy="2567309"/>
          </a:xfrm>
          <a:prstGeom prst="rect">
            <a:avLst/>
          </a:prstGeom>
        </p:spPr>
      </p:pic>
      <p:sp>
        <p:nvSpPr>
          <p:cNvPr id="20" name="Rectangle 19">
            <a:extLst>
              <a:ext uri="{FF2B5EF4-FFF2-40B4-BE49-F238E27FC236}">
                <a16:creationId xmlns:a16="http://schemas.microsoft.com/office/drawing/2014/main" id="{E1568914-8EA6-544C-8819-097A6E85A640}"/>
              </a:ext>
            </a:extLst>
          </p:cNvPr>
          <p:cNvSpPr/>
          <p:nvPr/>
        </p:nvSpPr>
        <p:spPr>
          <a:xfrm>
            <a:off x="6572101" y="3331903"/>
            <a:ext cx="5160794" cy="307777"/>
          </a:xfrm>
          <a:prstGeom prst="rect">
            <a:avLst/>
          </a:prstGeom>
        </p:spPr>
        <p:txBody>
          <a:bodyPr wrap="square">
            <a:spAutoFit/>
          </a:bodyPr>
          <a:lstStyle/>
          <a:p>
            <a:r>
              <a:rPr lang="en-US" sz="1400" dirty="0">
                <a:latin typeface="+mn-lt"/>
              </a:rPr>
              <a:t>Distribution of candidate parameters by </a:t>
            </a:r>
            <a:r>
              <a:rPr lang="en-US" sz="1400" b="1" dirty="0">
                <a:latin typeface="+mn-lt"/>
              </a:rPr>
              <a:t>SPE</a:t>
            </a:r>
            <a:r>
              <a:rPr lang="en-US" sz="1400" dirty="0">
                <a:latin typeface="+mn-lt"/>
              </a:rPr>
              <a:t> surrogates</a:t>
            </a:r>
            <a:endParaRPr lang="en-US" sz="1400" b="1" i="0" u="none" strike="noStrike" dirty="0">
              <a:effectLst/>
              <a:latin typeface="+mn-lt"/>
            </a:endParaRPr>
          </a:p>
        </p:txBody>
      </p:sp>
      <p:pic>
        <p:nvPicPr>
          <p:cNvPr id="24" name="Picture 23">
            <a:extLst>
              <a:ext uri="{FF2B5EF4-FFF2-40B4-BE49-F238E27FC236}">
                <a16:creationId xmlns:a16="http://schemas.microsoft.com/office/drawing/2014/main" id="{24646623-9064-5E45-9EBE-79C113A10C71}"/>
              </a:ext>
            </a:extLst>
          </p:cNvPr>
          <p:cNvPicPr>
            <a:picLocks noChangeAspect="1"/>
          </p:cNvPicPr>
          <p:nvPr/>
        </p:nvPicPr>
        <p:blipFill>
          <a:blip r:embed="rId7"/>
          <a:stretch>
            <a:fillRect/>
          </a:stretch>
        </p:blipFill>
        <p:spPr>
          <a:xfrm>
            <a:off x="5967336" y="3776919"/>
            <a:ext cx="6096000" cy="2160555"/>
          </a:xfrm>
          <a:prstGeom prst="rect">
            <a:avLst/>
          </a:prstGeom>
        </p:spPr>
      </p:pic>
      <p:sp>
        <p:nvSpPr>
          <p:cNvPr id="25" name="Rectangle 24">
            <a:extLst>
              <a:ext uri="{FF2B5EF4-FFF2-40B4-BE49-F238E27FC236}">
                <a16:creationId xmlns:a16="http://schemas.microsoft.com/office/drawing/2014/main" id="{A24F4CBD-43BA-3A4D-9C7A-D20CB49E1792}"/>
              </a:ext>
            </a:extLst>
          </p:cNvPr>
          <p:cNvSpPr/>
          <p:nvPr/>
        </p:nvSpPr>
        <p:spPr>
          <a:xfrm>
            <a:off x="6434939" y="6106002"/>
            <a:ext cx="5160794" cy="523220"/>
          </a:xfrm>
          <a:prstGeom prst="rect">
            <a:avLst/>
          </a:prstGeom>
        </p:spPr>
        <p:txBody>
          <a:bodyPr wrap="square">
            <a:spAutoFit/>
          </a:bodyPr>
          <a:lstStyle/>
          <a:p>
            <a:r>
              <a:rPr lang="en-US" sz="1400" dirty="0">
                <a:latin typeface="+mn-lt"/>
              </a:rPr>
              <a:t>Convergence of the DGS algorithm on </a:t>
            </a:r>
            <a:r>
              <a:rPr lang="en-US" sz="1400" b="1" dirty="0">
                <a:latin typeface="+mn-lt"/>
              </a:rPr>
              <a:t>SPE</a:t>
            </a:r>
            <a:r>
              <a:rPr lang="en-US" sz="1400" dirty="0">
                <a:latin typeface="+mn-lt"/>
              </a:rPr>
              <a:t> surrogates, compared to other baselines.</a:t>
            </a:r>
            <a:endParaRPr lang="en-US" sz="1400" b="1" i="0" u="none" strike="noStrike" dirty="0">
              <a:effectLst/>
              <a:latin typeface="+mn-lt"/>
            </a:endParaRPr>
          </a:p>
        </p:txBody>
      </p:sp>
    </p:spTree>
    <p:extLst>
      <p:ext uri="{BB962C8B-B14F-4D97-AF65-F5344CB8AC3E}">
        <p14:creationId xmlns:p14="http://schemas.microsoft.com/office/powerpoint/2010/main" val="3286090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515A8-45CD-AA40-AD49-54383C87D9C6}"/>
              </a:ext>
            </a:extLst>
          </p:cNvPr>
          <p:cNvSpPr>
            <a:spLocks noGrp="1"/>
          </p:cNvSpPr>
          <p:nvPr>
            <p:ph type="title"/>
          </p:nvPr>
        </p:nvSpPr>
        <p:spPr/>
        <p:txBody>
          <a:bodyPr/>
          <a:lstStyle/>
          <a:p>
            <a:r>
              <a:rPr lang="en-US" dirty="0"/>
              <a:t>Methodology validation</a:t>
            </a:r>
          </a:p>
        </p:txBody>
      </p:sp>
      <p:pic>
        <p:nvPicPr>
          <p:cNvPr id="6" name="Picture 5">
            <a:extLst>
              <a:ext uri="{FF2B5EF4-FFF2-40B4-BE49-F238E27FC236}">
                <a16:creationId xmlns:a16="http://schemas.microsoft.com/office/drawing/2014/main" id="{CBB089EC-68DF-A84C-9952-4A08F8BCA223}"/>
              </a:ext>
            </a:extLst>
          </p:cNvPr>
          <p:cNvPicPr>
            <a:picLocks noChangeAspect="1"/>
          </p:cNvPicPr>
          <p:nvPr/>
        </p:nvPicPr>
        <p:blipFill>
          <a:blip r:embed="rId2"/>
          <a:stretch>
            <a:fillRect/>
          </a:stretch>
        </p:blipFill>
        <p:spPr>
          <a:xfrm>
            <a:off x="429768" y="1648149"/>
            <a:ext cx="4243813" cy="1452460"/>
          </a:xfrm>
          <a:prstGeom prst="rect">
            <a:avLst/>
          </a:prstGeom>
        </p:spPr>
      </p:pic>
      <p:sp>
        <p:nvSpPr>
          <p:cNvPr id="7" name="Rectangle 6">
            <a:extLst>
              <a:ext uri="{FF2B5EF4-FFF2-40B4-BE49-F238E27FC236}">
                <a16:creationId xmlns:a16="http://schemas.microsoft.com/office/drawing/2014/main" id="{F5D48193-34F8-C94E-8DEC-8B6ACAA00C88}"/>
              </a:ext>
            </a:extLst>
          </p:cNvPr>
          <p:cNvSpPr/>
          <p:nvPr/>
        </p:nvSpPr>
        <p:spPr>
          <a:xfrm>
            <a:off x="429768" y="1276059"/>
            <a:ext cx="4549736" cy="292388"/>
          </a:xfrm>
          <a:prstGeom prst="rect">
            <a:avLst/>
          </a:prstGeom>
        </p:spPr>
        <p:txBody>
          <a:bodyPr wrap="square">
            <a:spAutoFit/>
          </a:bodyPr>
          <a:lstStyle/>
          <a:p>
            <a:r>
              <a:rPr lang="en-US" sz="1300" dirty="0">
                <a:latin typeface="+mn-lt"/>
              </a:rPr>
              <a:t>Best calibrated parameters found by </a:t>
            </a:r>
            <a:r>
              <a:rPr lang="en-US" sz="1300" b="1" dirty="0">
                <a:latin typeface="+mn-lt"/>
              </a:rPr>
              <a:t>ENC </a:t>
            </a:r>
            <a:r>
              <a:rPr lang="en-US" sz="1300" dirty="0">
                <a:latin typeface="+mn-lt"/>
              </a:rPr>
              <a:t>and</a:t>
            </a:r>
            <a:r>
              <a:rPr lang="en-US" sz="1300" b="1" dirty="0">
                <a:latin typeface="+mn-lt"/>
              </a:rPr>
              <a:t> SPE</a:t>
            </a:r>
            <a:endParaRPr lang="en-US" sz="1300" b="1" i="0" u="none" strike="noStrike" dirty="0">
              <a:effectLst/>
              <a:latin typeface="+mn-lt"/>
            </a:endParaRPr>
          </a:p>
        </p:txBody>
      </p:sp>
      <p:sp>
        <p:nvSpPr>
          <p:cNvPr id="8" name="TextBox 7">
            <a:extLst>
              <a:ext uri="{FF2B5EF4-FFF2-40B4-BE49-F238E27FC236}">
                <a16:creationId xmlns:a16="http://schemas.microsoft.com/office/drawing/2014/main" id="{471B777B-A4F6-3244-9DBA-B2757C5CEC97}"/>
              </a:ext>
            </a:extLst>
          </p:cNvPr>
          <p:cNvSpPr txBox="1"/>
          <p:nvPr/>
        </p:nvSpPr>
        <p:spPr>
          <a:xfrm>
            <a:off x="537324" y="3180311"/>
            <a:ext cx="4028699" cy="577081"/>
          </a:xfrm>
          <a:prstGeom prst="rect">
            <a:avLst/>
          </a:prstGeom>
          <a:noFill/>
        </p:spPr>
        <p:txBody>
          <a:bodyPr wrap="square">
            <a:spAutoFit/>
          </a:bodyPr>
          <a:lstStyle/>
          <a:p>
            <a:pPr algn="l"/>
            <a:r>
              <a:rPr lang="en-US" sz="1050" b="0" i="0" u="none" strike="noStrike" baseline="0" dirty="0">
                <a:latin typeface="CMR8"/>
              </a:rPr>
              <a:t>[2] B. Riemer, Benchmarking dynamic strain predictions of pulsed mercury spallation target vessels, Journal of nuclear materials 343 (1-3) (2005) 81–91.</a:t>
            </a:r>
            <a:endParaRPr lang="en-US" sz="1050" dirty="0"/>
          </a:p>
        </p:txBody>
      </p:sp>
      <p:pic>
        <p:nvPicPr>
          <p:cNvPr id="10" name="Picture 9">
            <a:extLst>
              <a:ext uri="{FF2B5EF4-FFF2-40B4-BE49-F238E27FC236}">
                <a16:creationId xmlns:a16="http://schemas.microsoft.com/office/drawing/2014/main" id="{7EE68E15-F479-B640-B462-CBAAE668FE94}"/>
              </a:ext>
            </a:extLst>
          </p:cNvPr>
          <p:cNvPicPr>
            <a:picLocks noChangeAspect="1"/>
          </p:cNvPicPr>
          <p:nvPr/>
        </p:nvPicPr>
        <p:blipFill>
          <a:blip r:embed="rId3"/>
          <a:stretch>
            <a:fillRect/>
          </a:stretch>
        </p:blipFill>
        <p:spPr>
          <a:xfrm>
            <a:off x="4899991" y="910711"/>
            <a:ext cx="6616090" cy="5353985"/>
          </a:xfrm>
          <a:prstGeom prst="rect">
            <a:avLst/>
          </a:prstGeom>
        </p:spPr>
      </p:pic>
      <p:sp>
        <p:nvSpPr>
          <p:cNvPr id="11" name="Rectangle 10">
            <a:extLst>
              <a:ext uri="{FF2B5EF4-FFF2-40B4-BE49-F238E27FC236}">
                <a16:creationId xmlns:a16="http://schemas.microsoft.com/office/drawing/2014/main" id="{6B180C58-B7A9-6C46-BA84-397E1817E38D}"/>
              </a:ext>
            </a:extLst>
          </p:cNvPr>
          <p:cNvSpPr/>
          <p:nvPr/>
        </p:nvSpPr>
        <p:spPr>
          <a:xfrm>
            <a:off x="5420081" y="6365557"/>
            <a:ext cx="6096000" cy="492443"/>
          </a:xfrm>
          <a:prstGeom prst="rect">
            <a:avLst/>
          </a:prstGeom>
        </p:spPr>
        <p:txBody>
          <a:bodyPr>
            <a:spAutoFit/>
          </a:bodyPr>
          <a:lstStyle/>
          <a:p>
            <a:r>
              <a:rPr lang="en-US" sz="1300" dirty="0">
                <a:latin typeface="+mn-lt"/>
              </a:rPr>
              <a:t>The results of the calibrated simulation against the sensor experimental data using the ENC and SPE methods.</a:t>
            </a:r>
          </a:p>
        </p:txBody>
      </p:sp>
      <p:sp>
        <p:nvSpPr>
          <p:cNvPr id="12" name="Rectangle 11">
            <a:extLst>
              <a:ext uri="{FF2B5EF4-FFF2-40B4-BE49-F238E27FC236}">
                <a16:creationId xmlns:a16="http://schemas.microsoft.com/office/drawing/2014/main" id="{8CBCD469-E86F-AC40-A577-02AA7A3E7772}"/>
              </a:ext>
            </a:extLst>
          </p:cNvPr>
          <p:cNvSpPr/>
          <p:nvPr/>
        </p:nvSpPr>
        <p:spPr>
          <a:xfrm>
            <a:off x="429768" y="4221355"/>
            <a:ext cx="4243813" cy="492443"/>
          </a:xfrm>
          <a:prstGeom prst="rect">
            <a:avLst/>
          </a:prstGeom>
        </p:spPr>
        <p:txBody>
          <a:bodyPr wrap="square">
            <a:spAutoFit/>
          </a:bodyPr>
          <a:lstStyle/>
          <a:p>
            <a:r>
              <a:rPr lang="en-US" sz="1300" dirty="0">
                <a:latin typeface="+mn-lt"/>
              </a:rPr>
              <a:t>It is possible to find nonphysical parameters that can improve the simulation accuracy</a:t>
            </a:r>
            <a:endParaRPr lang="en-US" sz="1300" b="1" i="0" u="none" strike="noStrike" dirty="0">
              <a:effectLst/>
              <a:latin typeface="+mn-lt"/>
            </a:endParaRPr>
          </a:p>
        </p:txBody>
      </p:sp>
      <p:sp>
        <p:nvSpPr>
          <p:cNvPr id="13" name="Right Arrow 12">
            <a:extLst>
              <a:ext uri="{FF2B5EF4-FFF2-40B4-BE49-F238E27FC236}">
                <a16:creationId xmlns:a16="http://schemas.microsoft.com/office/drawing/2014/main" id="{48716D12-29C2-FE41-BBAA-675C65258AB2}"/>
              </a:ext>
            </a:extLst>
          </p:cNvPr>
          <p:cNvSpPr/>
          <p:nvPr/>
        </p:nvSpPr>
        <p:spPr>
          <a:xfrm>
            <a:off x="537324" y="4849770"/>
            <a:ext cx="655983" cy="327991"/>
          </a:xfrm>
          <a:prstGeom prst="rightArrow">
            <a:avLst/>
          </a:prstGeom>
          <a:solidFill>
            <a:schemeClr val="accent2">
              <a:lumMod val="60000"/>
              <a:lumOff val="40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4" name="Rectangle 13">
            <a:extLst>
              <a:ext uri="{FF2B5EF4-FFF2-40B4-BE49-F238E27FC236}">
                <a16:creationId xmlns:a16="http://schemas.microsoft.com/office/drawing/2014/main" id="{8B45256E-5C5F-D34C-A43A-EA51A197B1A4}"/>
              </a:ext>
            </a:extLst>
          </p:cNvPr>
          <p:cNvSpPr/>
          <p:nvPr/>
        </p:nvSpPr>
        <p:spPr>
          <a:xfrm>
            <a:off x="1249804" y="4767543"/>
            <a:ext cx="3316219" cy="492443"/>
          </a:xfrm>
          <a:prstGeom prst="rect">
            <a:avLst/>
          </a:prstGeom>
        </p:spPr>
        <p:txBody>
          <a:bodyPr wrap="square">
            <a:spAutoFit/>
          </a:bodyPr>
          <a:lstStyle/>
          <a:p>
            <a:r>
              <a:rPr lang="en-US" sz="1300" dirty="0">
                <a:latin typeface="+mn-lt"/>
              </a:rPr>
              <a:t>Need more advanced two-phase flow model to capture the full physics</a:t>
            </a:r>
            <a:endParaRPr lang="en-US" sz="1300" b="1" i="0" u="none" strike="noStrike" dirty="0">
              <a:effectLst/>
              <a:latin typeface="+mn-lt"/>
            </a:endParaRPr>
          </a:p>
        </p:txBody>
      </p:sp>
    </p:spTree>
    <p:extLst>
      <p:ext uri="{BB962C8B-B14F-4D97-AF65-F5344CB8AC3E}">
        <p14:creationId xmlns:p14="http://schemas.microsoft.com/office/powerpoint/2010/main" val="174935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C54B03F-BA33-314E-8D33-F33E28823D34}"/>
              </a:ext>
            </a:extLst>
          </p:cNvPr>
          <p:cNvSpPr txBox="1">
            <a:spLocks/>
          </p:cNvSpPr>
          <p:nvPr/>
        </p:nvSpPr>
        <p:spPr bwMode="auto">
          <a:xfrm>
            <a:off x="465135" y="337268"/>
            <a:ext cx="11504904"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dirty="0"/>
              <a:t>Methodology validation</a:t>
            </a:r>
          </a:p>
        </p:txBody>
      </p:sp>
      <p:pic>
        <p:nvPicPr>
          <p:cNvPr id="7" name="Picture 6">
            <a:extLst>
              <a:ext uri="{FF2B5EF4-FFF2-40B4-BE49-F238E27FC236}">
                <a16:creationId xmlns:a16="http://schemas.microsoft.com/office/drawing/2014/main" id="{A3BCBD99-DB08-F446-AF79-E02008D2574D}"/>
              </a:ext>
            </a:extLst>
          </p:cNvPr>
          <p:cNvPicPr>
            <a:picLocks noChangeAspect="1"/>
          </p:cNvPicPr>
          <p:nvPr/>
        </p:nvPicPr>
        <p:blipFill>
          <a:blip r:embed="rId2"/>
          <a:stretch>
            <a:fillRect/>
          </a:stretch>
        </p:blipFill>
        <p:spPr>
          <a:xfrm>
            <a:off x="578062" y="2043055"/>
            <a:ext cx="2935073" cy="3687417"/>
          </a:xfrm>
          <a:prstGeom prst="rect">
            <a:avLst/>
          </a:prstGeom>
        </p:spPr>
      </p:pic>
      <p:pic>
        <p:nvPicPr>
          <p:cNvPr id="9" name="Picture 8">
            <a:extLst>
              <a:ext uri="{FF2B5EF4-FFF2-40B4-BE49-F238E27FC236}">
                <a16:creationId xmlns:a16="http://schemas.microsoft.com/office/drawing/2014/main" id="{CFE98DEE-7B45-4F4A-9323-30DB647EDEC6}"/>
              </a:ext>
            </a:extLst>
          </p:cNvPr>
          <p:cNvPicPr>
            <a:picLocks noChangeAspect="1"/>
          </p:cNvPicPr>
          <p:nvPr/>
        </p:nvPicPr>
        <p:blipFill>
          <a:blip r:embed="rId3"/>
          <a:stretch>
            <a:fillRect/>
          </a:stretch>
        </p:blipFill>
        <p:spPr>
          <a:xfrm>
            <a:off x="3721800" y="2123683"/>
            <a:ext cx="2720065" cy="3015059"/>
          </a:xfrm>
          <a:prstGeom prst="rect">
            <a:avLst/>
          </a:prstGeom>
        </p:spPr>
      </p:pic>
      <p:sp>
        <p:nvSpPr>
          <p:cNvPr id="10" name="Rectangle 9">
            <a:extLst>
              <a:ext uri="{FF2B5EF4-FFF2-40B4-BE49-F238E27FC236}">
                <a16:creationId xmlns:a16="http://schemas.microsoft.com/office/drawing/2014/main" id="{7F0555B1-98E9-8747-8934-6BBBBC1BFA4D}"/>
              </a:ext>
            </a:extLst>
          </p:cNvPr>
          <p:cNvSpPr/>
          <p:nvPr/>
        </p:nvSpPr>
        <p:spPr>
          <a:xfrm>
            <a:off x="465135" y="1127528"/>
            <a:ext cx="6096000" cy="523220"/>
          </a:xfrm>
          <a:prstGeom prst="rect">
            <a:avLst/>
          </a:prstGeom>
        </p:spPr>
        <p:txBody>
          <a:bodyPr>
            <a:spAutoFit/>
          </a:bodyPr>
          <a:lstStyle/>
          <a:p>
            <a:r>
              <a:rPr lang="en-US" sz="1400" dirty="0">
                <a:latin typeface="+mn-lt"/>
              </a:rPr>
              <a:t>Comparison of </a:t>
            </a:r>
            <a:r>
              <a:rPr lang="en-US" sz="1400" b="1" dirty="0">
                <a:latin typeface="+mn-lt"/>
              </a:rPr>
              <a:t>sensor accuracy (%, left) </a:t>
            </a:r>
            <a:r>
              <a:rPr lang="en-US" sz="1400" dirty="0">
                <a:latin typeface="+mn-lt"/>
              </a:rPr>
              <a:t>and </a:t>
            </a:r>
            <a:r>
              <a:rPr lang="en-US" sz="1400" b="1" dirty="0">
                <a:latin typeface="+mn-lt"/>
              </a:rPr>
              <a:t>mean absolute error (</a:t>
            </a:r>
            <a:r>
              <a:rPr lang="el-GR" sz="1400" b="1" dirty="0">
                <a:latin typeface="+mn-lt"/>
              </a:rPr>
              <a:t>με</a:t>
            </a:r>
            <a:r>
              <a:rPr lang="en-US" sz="1400" b="1" dirty="0">
                <a:latin typeface="+mn-lt"/>
              </a:rPr>
              <a:t>, right</a:t>
            </a:r>
            <a:r>
              <a:rPr lang="el-GR" sz="1400" b="1" dirty="0">
                <a:latin typeface="+mn-lt"/>
              </a:rPr>
              <a:t>)</a:t>
            </a:r>
            <a:r>
              <a:rPr lang="en-US" sz="1400" b="1" dirty="0">
                <a:latin typeface="+mn-lt"/>
              </a:rPr>
              <a:t> </a:t>
            </a:r>
            <a:r>
              <a:rPr lang="en-US" sz="1400" dirty="0">
                <a:latin typeface="+mn-lt"/>
              </a:rPr>
              <a:t>by ENC, SPE, and reference against experimental data</a:t>
            </a:r>
          </a:p>
        </p:txBody>
      </p:sp>
      <p:pic>
        <p:nvPicPr>
          <p:cNvPr id="11" name="Picture 10">
            <a:extLst>
              <a:ext uri="{FF2B5EF4-FFF2-40B4-BE49-F238E27FC236}">
                <a16:creationId xmlns:a16="http://schemas.microsoft.com/office/drawing/2014/main" id="{DD03B2E2-4A27-8946-B3DD-5D332EFAA7CC}"/>
              </a:ext>
            </a:extLst>
          </p:cNvPr>
          <p:cNvPicPr>
            <a:picLocks noChangeAspect="1"/>
          </p:cNvPicPr>
          <p:nvPr/>
        </p:nvPicPr>
        <p:blipFill>
          <a:blip r:embed="rId4"/>
          <a:stretch>
            <a:fillRect/>
          </a:stretch>
        </p:blipFill>
        <p:spPr>
          <a:xfrm>
            <a:off x="6856010" y="1200743"/>
            <a:ext cx="5114029" cy="4138462"/>
          </a:xfrm>
          <a:prstGeom prst="rect">
            <a:avLst/>
          </a:prstGeom>
        </p:spPr>
      </p:pic>
    </p:spTree>
    <p:extLst>
      <p:ext uri="{BB962C8B-B14F-4D97-AF65-F5344CB8AC3E}">
        <p14:creationId xmlns:p14="http://schemas.microsoft.com/office/powerpoint/2010/main" val="4231086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C721A8A1-3884-4DB4-B1CA-9C746EAA1C65}"/>
              </a:ext>
            </a:extLst>
          </p:cNvPr>
          <p:cNvSpPr>
            <a:spLocks noGrp="1"/>
          </p:cNvSpPr>
          <p:nvPr>
            <p:ph idx="1"/>
          </p:nvPr>
        </p:nvSpPr>
        <p:spPr>
          <a:xfrm>
            <a:off x="448055" y="1653735"/>
            <a:ext cx="11430000" cy="4047778"/>
          </a:xfrm>
        </p:spPr>
        <p:txBody>
          <a:bodyPr/>
          <a:lstStyle/>
          <a:p>
            <a:pPr marL="0" indent="0" algn="ctr">
              <a:buNone/>
            </a:pPr>
            <a:r>
              <a:rPr lang="en-US" dirty="0"/>
              <a:t>Bayesian inverse uncertainty quantification of the physical model parameters for the spallation neutron source first target station</a:t>
            </a:r>
          </a:p>
          <a:p>
            <a:pPr marL="0" indent="0" algn="ctr">
              <a:buNone/>
            </a:pPr>
            <a:endParaRPr lang="en-US" dirty="0"/>
          </a:p>
          <a:p>
            <a:pPr marL="0" indent="0" algn="ctr">
              <a:buNone/>
            </a:pPr>
            <a:r>
              <a:rPr lang="en-US" dirty="0"/>
              <a:t>Majdi I. Radaideh</a:t>
            </a:r>
          </a:p>
          <a:p>
            <a:pPr marL="0" indent="0" algn="ctr">
              <a:buNone/>
            </a:pPr>
            <a:endParaRPr lang="en-US" dirty="0"/>
          </a:p>
          <a:p>
            <a:pPr marL="0" indent="0">
              <a:buNone/>
            </a:pPr>
            <a:r>
              <a:rPr lang="en-US" sz="1400" b="0" i="0" dirty="0">
                <a:solidFill>
                  <a:srgbClr val="222222"/>
                </a:solidFill>
                <a:effectLst/>
                <a:latin typeface="Arial" panose="020B0604020202020204" pitchFamily="34" charset="0"/>
              </a:rPr>
              <a:t>Radaideh, M. I., Lin, L., Jiang, H., &amp; Cousineau, S. (2022). Bayesian inverse uncertainty quantification of the physical model parameters for the spallation neutron source first target station. </a:t>
            </a:r>
            <a:r>
              <a:rPr lang="en-US" sz="1400" b="0" i="1" dirty="0">
                <a:solidFill>
                  <a:srgbClr val="222222"/>
                </a:solidFill>
                <a:effectLst/>
                <a:latin typeface="Arial" panose="020B0604020202020204" pitchFamily="34" charset="0"/>
              </a:rPr>
              <a:t>Results in Physics</a:t>
            </a:r>
            <a:r>
              <a:rPr lang="en-US" sz="1400" b="0" i="0" dirty="0">
                <a:solidFill>
                  <a:srgbClr val="222222"/>
                </a:solidFill>
                <a:effectLst/>
                <a:latin typeface="Arial" panose="020B0604020202020204" pitchFamily="34" charset="0"/>
              </a:rPr>
              <a:t>, 105414.</a:t>
            </a:r>
            <a:endParaRPr lang="en-US" sz="1400" dirty="0"/>
          </a:p>
          <a:p>
            <a:pPr marL="0" indent="0" algn="ctr">
              <a:buNone/>
            </a:pPr>
            <a:endParaRPr lang="en-US" dirty="0"/>
          </a:p>
        </p:txBody>
      </p:sp>
    </p:spTree>
    <p:extLst>
      <p:ext uri="{BB962C8B-B14F-4D97-AF65-F5344CB8AC3E}">
        <p14:creationId xmlns:p14="http://schemas.microsoft.com/office/powerpoint/2010/main" val="1652442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7AC8A-734F-441D-A06B-4845D4674988}"/>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C0410DA-A664-4598-BDFD-C6BD263731B1}"/>
              </a:ext>
            </a:extLst>
          </p:cNvPr>
          <p:cNvSpPr>
            <a:spLocks noGrp="1"/>
          </p:cNvSpPr>
          <p:nvPr>
            <p:ph idx="1"/>
          </p:nvPr>
        </p:nvSpPr>
        <p:spPr/>
        <p:txBody>
          <a:bodyPr/>
          <a:lstStyle/>
          <a:p>
            <a:r>
              <a:rPr lang="en-US" dirty="0"/>
              <a:t>Task background and overall progress (Lianshan Lin)</a:t>
            </a:r>
          </a:p>
          <a:p>
            <a:endParaRPr lang="en-US" dirty="0"/>
          </a:p>
          <a:p>
            <a:r>
              <a:rPr lang="en-US" dirty="0"/>
              <a:t>Model calibration (Hoang Tran)</a:t>
            </a:r>
          </a:p>
          <a:p>
            <a:endParaRPr lang="en-US" dirty="0"/>
          </a:p>
          <a:p>
            <a:r>
              <a:rPr lang="en-US" dirty="0"/>
              <a:t>Bayesian inverse uncertainty quantification (Majdi I. Radaideh)</a:t>
            </a:r>
          </a:p>
          <a:p>
            <a:endParaRPr lang="en-US" dirty="0"/>
          </a:p>
        </p:txBody>
      </p:sp>
    </p:spTree>
    <p:extLst>
      <p:ext uri="{BB962C8B-B14F-4D97-AF65-F5344CB8AC3E}">
        <p14:creationId xmlns:p14="http://schemas.microsoft.com/office/powerpoint/2010/main" val="2708469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DADFF-1614-49D0-9027-49B7BDE54FF3}"/>
              </a:ext>
            </a:extLst>
          </p:cNvPr>
          <p:cNvSpPr>
            <a:spLocks noGrp="1"/>
          </p:cNvSpPr>
          <p:nvPr>
            <p:ph type="title"/>
          </p:nvPr>
        </p:nvSpPr>
        <p:spPr/>
        <p:txBody>
          <a:bodyPr/>
          <a:lstStyle/>
          <a:p>
            <a:r>
              <a:rPr lang="en-US" dirty="0">
                <a:solidFill>
                  <a:schemeClr val="tx1"/>
                </a:solidFill>
                <a:latin typeface="+mj-lt"/>
              </a:rPr>
              <a:t>Uncertainty Quantification (UQ)</a:t>
            </a:r>
          </a:p>
        </p:txBody>
      </p:sp>
      <p:sp>
        <p:nvSpPr>
          <p:cNvPr id="3" name="Content Placeholder 2">
            <a:extLst>
              <a:ext uri="{FF2B5EF4-FFF2-40B4-BE49-F238E27FC236}">
                <a16:creationId xmlns:a16="http://schemas.microsoft.com/office/drawing/2014/main" id="{5E1E7D77-03FA-4CD0-B7AB-02F6AF731F72}"/>
              </a:ext>
            </a:extLst>
          </p:cNvPr>
          <p:cNvSpPr>
            <a:spLocks noGrp="1"/>
          </p:cNvSpPr>
          <p:nvPr>
            <p:ph idx="1"/>
          </p:nvPr>
        </p:nvSpPr>
        <p:spPr/>
        <p:txBody>
          <a:bodyPr/>
          <a:lstStyle/>
          <a:p>
            <a:endParaRPr lang="en-US"/>
          </a:p>
        </p:txBody>
      </p:sp>
      <p:pic>
        <p:nvPicPr>
          <p:cNvPr id="4" name="Picture 2" descr="Frontiers | Uncertainpy: A Python Toolbox for Uncertainty Quantification  and Sensitivity Analysis in Computational Neuroscience | Frontiers in  Neuroinformatics">
            <a:extLst>
              <a:ext uri="{FF2B5EF4-FFF2-40B4-BE49-F238E27FC236}">
                <a16:creationId xmlns:a16="http://schemas.microsoft.com/office/drawing/2014/main" id="{418D0D3F-B4F1-4085-969C-5279A5D207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768" y="975267"/>
            <a:ext cx="4939646" cy="37815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DF] A comprehensive survey of inverse uncertainty quantification of  physical model parameters in nuclear system thermal–hydraulics codes |  Semantic Scholar">
            <a:extLst>
              <a:ext uri="{FF2B5EF4-FFF2-40B4-BE49-F238E27FC236}">
                <a16:creationId xmlns:a16="http://schemas.microsoft.com/office/drawing/2014/main" id="{8FB95244-3FEA-4DC3-BDE0-03D02411E7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8845" y="3036806"/>
            <a:ext cx="6472264" cy="378154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B434E96-4ADE-40BE-A67F-38FF9473D5FF}"/>
              </a:ext>
            </a:extLst>
          </p:cNvPr>
          <p:cNvSpPr txBox="1"/>
          <p:nvPr/>
        </p:nvSpPr>
        <p:spPr>
          <a:xfrm>
            <a:off x="941068" y="5669132"/>
            <a:ext cx="4153065" cy="507831"/>
          </a:xfrm>
          <a:prstGeom prst="rect">
            <a:avLst/>
          </a:prstGeom>
          <a:noFill/>
        </p:spPr>
        <p:txBody>
          <a:bodyPr wrap="square">
            <a:spAutoFit/>
          </a:bodyPr>
          <a:lstStyle/>
          <a:p>
            <a:r>
              <a:rPr lang="en-US" sz="900" b="0" i="0" dirty="0">
                <a:solidFill>
                  <a:srgbClr val="222222"/>
                </a:solidFill>
                <a:effectLst/>
                <a:latin typeface="Arial" panose="020B0604020202020204" pitchFamily="34" charset="0"/>
              </a:rPr>
              <a:t>Wu, X, et al. "A comprehensive survey of inverse uncertainty quantification of physical model parameters in nuclear system thermal–hydraulics codes." </a:t>
            </a:r>
            <a:r>
              <a:rPr lang="en-US" sz="900" b="0" i="1" dirty="0">
                <a:solidFill>
                  <a:srgbClr val="222222"/>
                </a:solidFill>
                <a:effectLst/>
                <a:latin typeface="Arial" panose="020B0604020202020204" pitchFamily="34" charset="0"/>
              </a:rPr>
              <a:t>Nuclear Engineering and Design</a:t>
            </a:r>
            <a:r>
              <a:rPr lang="en-US" sz="900" b="0" i="0" dirty="0">
                <a:solidFill>
                  <a:srgbClr val="222222"/>
                </a:solidFill>
                <a:effectLst/>
                <a:latin typeface="Arial" panose="020B0604020202020204" pitchFamily="34" charset="0"/>
              </a:rPr>
              <a:t> 384 (2021): 111460.</a:t>
            </a:r>
            <a:endParaRPr lang="en-US" sz="900" dirty="0"/>
          </a:p>
        </p:txBody>
      </p:sp>
    </p:spTree>
    <p:extLst>
      <p:ext uri="{BB962C8B-B14F-4D97-AF65-F5344CB8AC3E}">
        <p14:creationId xmlns:p14="http://schemas.microsoft.com/office/powerpoint/2010/main" val="102384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890B5-F722-43FB-BCE7-BDF2358BE6DE}"/>
              </a:ext>
            </a:extLst>
          </p:cNvPr>
          <p:cNvSpPr>
            <a:spLocks noGrp="1"/>
          </p:cNvSpPr>
          <p:nvPr>
            <p:ph type="title"/>
          </p:nvPr>
        </p:nvSpPr>
        <p:spPr>
          <a:xfrm>
            <a:off x="261259" y="274320"/>
            <a:ext cx="11874523" cy="480131"/>
          </a:xfrm>
        </p:spPr>
        <p:txBody>
          <a:bodyPr/>
          <a:lstStyle/>
          <a:p>
            <a:r>
              <a:rPr lang="en-US" sz="2800" dirty="0"/>
              <a:t>The Target inverse problem </a:t>
            </a:r>
          </a:p>
        </p:txBody>
      </p:sp>
      <p:pic>
        <p:nvPicPr>
          <p:cNvPr id="10" name="Picture 9" descr="Diagram, text&#10;&#10;Description automatically generated">
            <a:extLst>
              <a:ext uri="{FF2B5EF4-FFF2-40B4-BE49-F238E27FC236}">
                <a16:creationId xmlns:a16="http://schemas.microsoft.com/office/drawing/2014/main" id="{E5554EDD-B334-4846-A0C9-4752910A1CED}"/>
              </a:ext>
            </a:extLst>
          </p:cNvPr>
          <p:cNvPicPr>
            <a:picLocks noChangeAspect="1"/>
          </p:cNvPicPr>
          <p:nvPr/>
        </p:nvPicPr>
        <p:blipFill>
          <a:blip r:embed="rId3"/>
          <a:stretch>
            <a:fillRect/>
          </a:stretch>
        </p:blipFill>
        <p:spPr>
          <a:xfrm>
            <a:off x="850667" y="2008257"/>
            <a:ext cx="3595146" cy="1756249"/>
          </a:xfrm>
          <a:prstGeom prst="rect">
            <a:avLst/>
          </a:prstGeom>
        </p:spPr>
      </p:pic>
      <p:sp>
        <p:nvSpPr>
          <p:cNvPr id="11" name="TextBox 10">
            <a:extLst>
              <a:ext uri="{FF2B5EF4-FFF2-40B4-BE49-F238E27FC236}">
                <a16:creationId xmlns:a16="http://schemas.microsoft.com/office/drawing/2014/main" id="{E75E45CE-8647-6748-9988-6B8DBF4F0937}"/>
              </a:ext>
            </a:extLst>
          </p:cNvPr>
          <p:cNvSpPr txBox="1"/>
          <p:nvPr/>
        </p:nvSpPr>
        <p:spPr>
          <a:xfrm>
            <a:off x="862235" y="1699280"/>
            <a:ext cx="2938625" cy="397032"/>
          </a:xfrm>
          <a:prstGeom prst="rect">
            <a:avLst/>
          </a:prstGeom>
          <a:noFill/>
        </p:spPr>
        <p:txBody>
          <a:bodyPr wrap="non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entury Gothic" panose="020F0302020204030204"/>
                <a:ea typeface="+mn-ea"/>
                <a:cs typeface="Arial" charset="0"/>
              </a:rPr>
              <a:t>The inverse problem</a:t>
            </a:r>
          </a:p>
        </p:txBody>
      </p:sp>
      <p:sp>
        <p:nvSpPr>
          <p:cNvPr id="12" name="Content Placeholder 2">
            <a:extLst>
              <a:ext uri="{FF2B5EF4-FFF2-40B4-BE49-F238E27FC236}">
                <a16:creationId xmlns:a16="http://schemas.microsoft.com/office/drawing/2014/main" id="{8207D760-422E-0D40-AE59-EA57DB17AFDB}"/>
              </a:ext>
            </a:extLst>
          </p:cNvPr>
          <p:cNvSpPr txBox="1">
            <a:spLocks/>
          </p:cNvSpPr>
          <p:nvPr/>
        </p:nvSpPr>
        <p:spPr bwMode="auto">
          <a:xfrm>
            <a:off x="5013903" y="1720070"/>
            <a:ext cx="7082027" cy="24543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q"/>
            </a:pPr>
            <a:r>
              <a:rPr lang="en-US" sz="1800" b="1" dirty="0">
                <a:solidFill>
                  <a:srgbClr val="0070C0"/>
                </a:solidFill>
              </a:rPr>
              <a:t>Equation of State (EOS) Model for cavitation in mercury (3 unknown parameters)</a:t>
            </a:r>
          </a:p>
          <a:p>
            <a:pPr>
              <a:buFont typeface="Wingdings" pitchFamily="2" charset="2"/>
              <a:buChar char="q"/>
            </a:pPr>
            <a:r>
              <a:rPr lang="en-US" sz="1800" dirty="0"/>
              <a:t>Rayleigh-</a:t>
            </a:r>
            <a:r>
              <a:rPr lang="en-US" sz="1800" dirty="0" err="1"/>
              <a:t>Plesset</a:t>
            </a:r>
            <a:r>
              <a:rPr lang="en-US" sz="1800" dirty="0"/>
              <a:t> Model for general bubble dynamics </a:t>
            </a:r>
            <a:r>
              <a:rPr lang="en-US" sz="1800" dirty="0">
                <a:solidFill>
                  <a:prstClr val="black"/>
                </a:solidFill>
              </a:rPr>
              <a:t>(</a:t>
            </a:r>
            <a:r>
              <a:rPr lang="en-US" sz="1800" b="1" dirty="0">
                <a:solidFill>
                  <a:prstClr val="black"/>
                </a:solidFill>
              </a:rPr>
              <a:t>8</a:t>
            </a:r>
            <a:r>
              <a:rPr lang="en-US" sz="1800" dirty="0">
                <a:solidFill>
                  <a:prstClr val="black"/>
                </a:solidFill>
              </a:rPr>
              <a:t> parameters)</a:t>
            </a:r>
            <a:endParaRPr lang="en-US" sz="1800" dirty="0"/>
          </a:p>
        </p:txBody>
      </p:sp>
      <p:cxnSp>
        <p:nvCxnSpPr>
          <p:cNvPr id="13" name="Straight Arrow Connector 12">
            <a:extLst>
              <a:ext uri="{FF2B5EF4-FFF2-40B4-BE49-F238E27FC236}">
                <a16:creationId xmlns:a16="http://schemas.microsoft.com/office/drawing/2014/main" id="{2D97BA70-86CB-0940-9345-E3767ADD8CB4}"/>
              </a:ext>
            </a:extLst>
          </p:cNvPr>
          <p:cNvCxnSpPr>
            <a:cxnSpLocks/>
          </p:cNvCxnSpPr>
          <p:nvPr/>
        </p:nvCxnSpPr>
        <p:spPr>
          <a:xfrm flipH="1">
            <a:off x="4256113" y="1915488"/>
            <a:ext cx="810986" cy="1180532"/>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47E9481-8B68-2E46-A955-EC8A46926CEB}"/>
              </a:ext>
            </a:extLst>
          </p:cNvPr>
          <p:cNvCxnSpPr>
            <a:cxnSpLocks/>
          </p:cNvCxnSpPr>
          <p:nvPr/>
        </p:nvCxnSpPr>
        <p:spPr>
          <a:xfrm flipH="1">
            <a:off x="4296926" y="2634252"/>
            <a:ext cx="676164" cy="653546"/>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919EB05-9DD4-49F3-877B-852C5D070F0E}"/>
              </a:ext>
            </a:extLst>
          </p:cNvPr>
          <p:cNvSpPr txBox="1"/>
          <p:nvPr/>
        </p:nvSpPr>
        <p:spPr>
          <a:xfrm>
            <a:off x="5997737" y="5113819"/>
            <a:ext cx="5055835" cy="1089529"/>
          </a:xfrm>
          <a:prstGeom prst="rect">
            <a:avLst/>
          </a:prstGeom>
          <a:noFill/>
        </p:spPr>
        <p:txBody>
          <a:bodyPr wrap="square" rtlCol="0">
            <a:spAutoFit/>
          </a:bodyPr>
          <a:lstStyle/>
          <a:p>
            <a:pPr algn="l">
              <a:lnSpc>
                <a:spcPct val="90000"/>
              </a:lnSpc>
            </a:pPr>
            <a:r>
              <a:rPr lang="en-US" dirty="0">
                <a:latin typeface="+mn-lt"/>
              </a:rPr>
              <a:t>x</a:t>
            </a:r>
            <a:r>
              <a:rPr lang="en-US" baseline="-25000" dirty="0">
                <a:latin typeface="+mn-lt"/>
              </a:rPr>
              <a:t>1</a:t>
            </a:r>
            <a:r>
              <a:rPr lang="en-US" dirty="0">
                <a:latin typeface="+mn-lt"/>
              </a:rPr>
              <a:t>: Tensile cutoff threshold (Pa)</a:t>
            </a:r>
          </a:p>
          <a:p>
            <a:pPr algn="l">
              <a:lnSpc>
                <a:spcPct val="90000"/>
              </a:lnSpc>
            </a:pPr>
            <a:r>
              <a:rPr lang="en-US" dirty="0">
                <a:latin typeface="+mn-lt"/>
              </a:rPr>
              <a:t>x</a:t>
            </a:r>
            <a:r>
              <a:rPr lang="en-US" baseline="-25000" dirty="0">
                <a:latin typeface="+mn-lt"/>
              </a:rPr>
              <a:t>2</a:t>
            </a:r>
            <a:r>
              <a:rPr lang="en-US" dirty="0">
                <a:latin typeface="+mn-lt"/>
              </a:rPr>
              <a:t>: Mercury Density (kg/m3)</a:t>
            </a:r>
          </a:p>
          <a:p>
            <a:pPr algn="l">
              <a:lnSpc>
                <a:spcPct val="90000"/>
              </a:lnSpc>
            </a:pPr>
            <a:r>
              <a:rPr lang="en-US" dirty="0">
                <a:latin typeface="+mn-lt"/>
              </a:rPr>
              <a:t>x</a:t>
            </a:r>
            <a:r>
              <a:rPr lang="en-US" baseline="-25000" dirty="0">
                <a:latin typeface="+mn-lt"/>
              </a:rPr>
              <a:t>3</a:t>
            </a:r>
            <a:r>
              <a:rPr lang="en-US" dirty="0">
                <a:latin typeface="+mn-lt"/>
              </a:rPr>
              <a:t>: Mercury Speed of Sound (m/s)</a:t>
            </a:r>
          </a:p>
          <a:p>
            <a:pPr algn="l">
              <a:lnSpc>
                <a:spcPct val="90000"/>
              </a:lnSpc>
            </a:pPr>
            <a:endParaRPr lang="en-US" dirty="0">
              <a:latin typeface="+mn-lt"/>
            </a:endParaRPr>
          </a:p>
        </p:txBody>
      </p:sp>
      <p:sp>
        <p:nvSpPr>
          <p:cNvPr id="5" name="TextBox 4">
            <a:extLst>
              <a:ext uri="{FF2B5EF4-FFF2-40B4-BE49-F238E27FC236}">
                <a16:creationId xmlns:a16="http://schemas.microsoft.com/office/drawing/2014/main" id="{E7609133-7147-49FC-814B-0849DB9AD700}"/>
              </a:ext>
            </a:extLst>
          </p:cNvPr>
          <p:cNvSpPr txBox="1"/>
          <p:nvPr/>
        </p:nvSpPr>
        <p:spPr>
          <a:xfrm>
            <a:off x="5109974" y="4651578"/>
            <a:ext cx="7082026" cy="341632"/>
          </a:xfrm>
          <a:prstGeom prst="rect">
            <a:avLst/>
          </a:prstGeom>
          <a:noFill/>
        </p:spPr>
        <p:txBody>
          <a:bodyPr wrap="square" rtlCol="0">
            <a:spAutoFit/>
          </a:bodyPr>
          <a:lstStyle/>
          <a:p>
            <a:pPr algn="l">
              <a:lnSpc>
                <a:spcPct val="90000"/>
              </a:lnSpc>
            </a:pPr>
            <a:r>
              <a:rPr lang="en-US" b="1" dirty="0">
                <a:latin typeface="+mn-lt"/>
              </a:rPr>
              <a:t>Today, we will focus on the EOS 3-parameter model </a:t>
            </a:r>
          </a:p>
        </p:txBody>
      </p:sp>
      <p:pic>
        <p:nvPicPr>
          <p:cNvPr id="17" name="Picture 16">
            <a:extLst>
              <a:ext uri="{FF2B5EF4-FFF2-40B4-BE49-F238E27FC236}">
                <a16:creationId xmlns:a16="http://schemas.microsoft.com/office/drawing/2014/main" id="{4E5BB924-A000-4DF5-82D5-9F0C46CA60C0}"/>
              </a:ext>
            </a:extLst>
          </p:cNvPr>
          <p:cNvPicPr>
            <a:picLocks noChangeAspect="1"/>
          </p:cNvPicPr>
          <p:nvPr/>
        </p:nvPicPr>
        <p:blipFill>
          <a:blip r:embed="rId4"/>
          <a:stretch>
            <a:fillRect/>
          </a:stretch>
        </p:blipFill>
        <p:spPr>
          <a:xfrm>
            <a:off x="1021247" y="4174418"/>
            <a:ext cx="3972249" cy="2650160"/>
          </a:xfrm>
          <a:prstGeom prst="rect">
            <a:avLst/>
          </a:prstGeom>
        </p:spPr>
      </p:pic>
      <p:sp>
        <p:nvSpPr>
          <p:cNvPr id="18" name="Wave 17">
            <a:extLst>
              <a:ext uri="{FF2B5EF4-FFF2-40B4-BE49-F238E27FC236}">
                <a16:creationId xmlns:a16="http://schemas.microsoft.com/office/drawing/2014/main" id="{359CC452-A4F8-4E0F-83DB-65FBD140FDF6}"/>
              </a:ext>
            </a:extLst>
          </p:cNvPr>
          <p:cNvSpPr/>
          <p:nvPr/>
        </p:nvSpPr>
        <p:spPr>
          <a:xfrm>
            <a:off x="5902702" y="9231"/>
            <a:ext cx="5718280" cy="1590230"/>
          </a:xfrm>
          <a:prstGeom prst="wave">
            <a:avLst/>
          </a:prstGeom>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nSpc>
                <a:spcPct val="90000"/>
              </a:lnSpc>
            </a:pPr>
            <a:r>
              <a:rPr lang="en-US" b="1" i="1" dirty="0">
                <a:solidFill>
                  <a:schemeClr val="tx1"/>
                </a:solidFill>
                <a:latin typeface="+mn-lt"/>
              </a:rPr>
              <a:t>Can we use an accurate calibrated simulation to carry fatigue analysis and estimate target life and maintenance times?</a:t>
            </a:r>
          </a:p>
          <a:p>
            <a:pPr algn="l">
              <a:lnSpc>
                <a:spcPct val="90000"/>
              </a:lnSpc>
            </a:pPr>
            <a:endParaRPr lang="en-US" dirty="0">
              <a:solidFill>
                <a:schemeClr val="tx1"/>
              </a:solidFill>
            </a:endParaRPr>
          </a:p>
        </p:txBody>
      </p:sp>
      <p:sp>
        <p:nvSpPr>
          <p:cNvPr id="19" name="TextBox 18">
            <a:extLst>
              <a:ext uri="{FF2B5EF4-FFF2-40B4-BE49-F238E27FC236}">
                <a16:creationId xmlns:a16="http://schemas.microsoft.com/office/drawing/2014/main" id="{D0CDBB4A-C7F9-4C1B-8390-A80535378764}"/>
              </a:ext>
            </a:extLst>
          </p:cNvPr>
          <p:cNvSpPr txBox="1"/>
          <p:nvPr/>
        </p:nvSpPr>
        <p:spPr>
          <a:xfrm>
            <a:off x="8827144" y="919688"/>
            <a:ext cx="2990608" cy="461665"/>
          </a:xfrm>
          <a:prstGeom prst="rect">
            <a:avLst/>
          </a:prstGeom>
          <a:noFill/>
        </p:spPr>
        <p:txBody>
          <a:bodyPr wrap="square">
            <a:spAutoFit/>
          </a:bodyPr>
          <a:lstStyle/>
          <a:p>
            <a:r>
              <a:rPr lang="en-US" sz="800" b="0" i="0" dirty="0">
                <a:solidFill>
                  <a:srgbClr val="222222"/>
                </a:solidFill>
                <a:effectLst/>
                <a:latin typeface="Arial" panose="020B0604020202020204" pitchFamily="34" charset="0"/>
              </a:rPr>
              <a:t>Mach, Justin, et al. "Fatigue analysis of the Spallation Neutron Source 2 MW target design." </a:t>
            </a:r>
            <a:r>
              <a:rPr lang="en-US" sz="800" b="0" i="1" dirty="0">
                <a:solidFill>
                  <a:srgbClr val="222222"/>
                </a:solidFill>
                <a:effectLst/>
                <a:latin typeface="Arial" panose="020B0604020202020204" pitchFamily="34" charset="0"/>
              </a:rPr>
              <a:t>Nuclear Instruments and Methods Section A </a:t>
            </a:r>
            <a:r>
              <a:rPr lang="en-US" sz="800" b="0" i="0" dirty="0">
                <a:solidFill>
                  <a:srgbClr val="222222"/>
                </a:solidFill>
                <a:effectLst/>
                <a:latin typeface="Arial" panose="020B0604020202020204" pitchFamily="34" charset="0"/>
              </a:rPr>
              <a:t>1010 (2021): 165481.</a:t>
            </a:r>
            <a:endParaRPr lang="en-US" sz="800" dirty="0"/>
          </a:p>
        </p:txBody>
      </p:sp>
      <p:sp>
        <p:nvSpPr>
          <p:cNvPr id="15" name="TextBox 14">
            <a:extLst>
              <a:ext uri="{FF2B5EF4-FFF2-40B4-BE49-F238E27FC236}">
                <a16:creationId xmlns:a16="http://schemas.microsoft.com/office/drawing/2014/main" id="{2ACFF1F8-0728-481D-88DB-1FCF837F0AC8}"/>
              </a:ext>
            </a:extLst>
          </p:cNvPr>
          <p:cNvSpPr txBox="1"/>
          <p:nvPr/>
        </p:nvSpPr>
        <p:spPr>
          <a:xfrm>
            <a:off x="4051416" y="6362913"/>
            <a:ext cx="4599571" cy="461665"/>
          </a:xfrm>
          <a:prstGeom prst="rect">
            <a:avLst/>
          </a:prstGeom>
          <a:noFill/>
        </p:spPr>
        <p:txBody>
          <a:bodyPr wrap="square">
            <a:spAutoFit/>
          </a:bodyPr>
          <a:lstStyle/>
          <a:p>
            <a:r>
              <a:rPr lang="en-US" sz="800" dirty="0">
                <a:solidFill>
                  <a:srgbClr val="000000"/>
                </a:solidFill>
                <a:effectLst/>
                <a:latin typeface="Times New Roman" panose="02020603050405020304" pitchFamily="18" charset="0"/>
                <a:ea typeface="Calibri" panose="020F0502020204030204" pitchFamily="34" charset="0"/>
              </a:rPr>
              <a:t>Radaideh, M. I., et al. “Bayesian Inverse Uncertainty Quantification of the Physical Model Parameters for the Spallation Neutron Source First Target Station”. </a:t>
            </a:r>
            <a:r>
              <a:rPr lang="en-US" sz="800" u="sng" dirty="0">
                <a:solidFill>
                  <a:srgbClr val="0563C1"/>
                </a:solidFill>
                <a:effectLst/>
                <a:latin typeface="Times New Roman" panose="02020603050405020304" pitchFamily="18" charset="0"/>
                <a:ea typeface="Calibri" panose="020F0502020204030204" pitchFamily="34" charset="0"/>
                <a:cs typeface="Arial" panose="020B0604020202020204" pitchFamily="34" charset="0"/>
                <a:hlinkClick r:id="rId5"/>
              </a:rPr>
              <a:t>https://arxiv.org/abs/2202.03959</a:t>
            </a:r>
            <a:r>
              <a:rPr lang="en-US" sz="800" dirty="0">
                <a:solidFill>
                  <a:srgbClr val="000000"/>
                </a:solidFill>
                <a:effectLst/>
                <a:latin typeface="Times New Roman" panose="02020603050405020304" pitchFamily="18" charset="0"/>
                <a:ea typeface="Calibri" panose="020F0502020204030204" pitchFamily="34" charset="0"/>
              </a:rPr>
              <a:t>, </a:t>
            </a:r>
            <a:r>
              <a:rPr lang="en-US" sz="800" i="1" dirty="0">
                <a:solidFill>
                  <a:srgbClr val="000000"/>
                </a:solidFill>
                <a:effectLst/>
                <a:latin typeface="Times New Roman" panose="02020603050405020304" pitchFamily="18" charset="0"/>
                <a:ea typeface="Calibri" panose="020F0502020204030204" pitchFamily="34" charset="0"/>
              </a:rPr>
              <a:t>Under review in Results in Physics</a:t>
            </a:r>
            <a:endParaRPr lang="en-US" sz="800" dirty="0"/>
          </a:p>
        </p:txBody>
      </p:sp>
    </p:spTree>
    <p:extLst>
      <p:ext uri="{BB962C8B-B14F-4D97-AF65-F5344CB8AC3E}">
        <p14:creationId xmlns:p14="http://schemas.microsoft.com/office/powerpoint/2010/main" val="305829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5" grpId="0"/>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734CE-FE06-4A5E-A659-40B07458724A}"/>
              </a:ext>
            </a:extLst>
          </p:cNvPr>
          <p:cNvSpPr>
            <a:spLocks noGrp="1"/>
          </p:cNvSpPr>
          <p:nvPr>
            <p:ph type="title"/>
          </p:nvPr>
        </p:nvSpPr>
        <p:spPr/>
        <p:txBody>
          <a:bodyPr>
            <a:normAutofit/>
          </a:bodyPr>
          <a:lstStyle/>
          <a:p>
            <a:r>
              <a:rPr lang="en-US" dirty="0">
                <a:solidFill>
                  <a:schemeClr val="tx1"/>
                </a:solidFill>
                <a:latin typeface="+mj-lt"/>
              </a:rPr>
              <a:t>Solid Mechanics Simulation and Measured Strain Data</a:t>
            </a:r>
          </a:p>
        </p:txBody>
      </p:sp>
      <p:pic>
        <p:nvPicPr>
          <p:cNvPr id="5" name="Content Placeholder 4" descr="Diagram&#10;&#10;Description automatically generated">
            <a:extLst>
              <a:ext uri="{FF2B5EF4-FFF2-40B4-BE49-F238E27FC236}">
                <a16:creationId xmlns:a16="http://schemas.microsoft.com/office/drawing/2014/main" id="{8CB34208-7EAD-4A1E-9238-C81BCBDA72AA}"/>
              </a:ext>
            </a:extLst>
          </p:cNvPr>
          <p:cNvPicPr>
            <a:picLocks noGrp="1" noChangeAspect="1"/>
          </p:cNvPicPr>
          <p:nvPr>
            <p:ph idx="1"/>
          </p:nvPr>
        </p:nvPicPr>
        <p:blipFill>
          <a:blip r:embed="rId2"/>
          <a:stretch>
            <a:fillRect/>
          </a:stretch>
        </p:blipFill>
        <p:spPr>
          <a:xfrm>
            <a:off x="313717" y="1644830"/>
            <a:ext cx="7244736" cy="3543151"/>
          </a:xfrm>
        </p:spPr>
      </p:pic>
      <p:sp>
        <p:nvSpPr>
          <p:cNvPr id="6" name="TextBox 5">
            <a:extLst>
              <a:ext uri="{FF2B5EF4-FFF2-40B4-BE49-F238E27FC236}">
                <a16:creationId xmlns:a16="http://schemas.microsoft.com/office/drawing/2014/main" id="{FEA83026-D9FB-4B52-8C2F-EAF8ECBBFA99}"/>
              </a:ext>
            </a:extLst>
          </p:cNvPr>
          <p:cNvSpPr txBox="1"/>
          <p:nvPr/>
        </p:nvSpPr>
        <p:spPr>
          <a:xfrm>
            <a:off x="557903" y="900114"/>
            <a:ext cx="3433396" cy="646331"/>
          </a:xfrm>
          <a:prstGeom prst="rect">
            <a:avLst/>
          </a:prstGeom>
          <a:noFill/>
        </p:spPr>
        <p:txBody>
          <a:bodyPr wrap="square">
            <a:spAutoFit/>
          </a:bodyPr>
          <a:lstStyle/>
          <a:p>
            <a:r>
              <a:rPr lang="en-US" dirty="0"/>
              <a:t>via Sierra/Solid Mechanics from </a:t>
            </a:r>
          </a:p>
          <a:p>
            <a:r>
              <a:rPr lang="en-US" dirty="0"/>
              <a:t>Sandia National Lab</a:t>
            </a:r>
          </a:p>
        </p:txBody>
      </p:sp>
      <p:pic>
        <p:nvPicPr>
          <p:cNvPr id="7" name="Content Placeholder 5" descr="Chart&#10;&#10;Description automatically generated">
            <a:extLst>
              <a:ext uri="{FF2B5EF4-FFF2-40B4-BE49-F238E27FC236}">
                <a16:creationId xmlns:a16="http://schemas.microsoft.com/office/drawing/2014/main" id="{3003A247-3D16-4392-B715-6680C3324C43}"/>
              </a:ext>
            </a:extLst>
          </p:cNvPr>
          <p:cNvPicPr>
            <a:picLocks noChangeAspect="1"/>
          </p:cNvPicPr>
          <p:nvPr/>
        </p:nvPicPr>
        <p:blipFill>
          <a:blip r:embed="rId3"/>
          <a:stretch>
            <a:fillRect/>
          </a:stretch>
        </p:blipFill>
        <p:spPr bwMode="auto">
          <a:xfrm>
            <a:off x="7696457" y="1568289"/>
            <a:ext cx="4181826" cy="5114513"/>
          </a:xfrm>
          <a:prstGeom prst="rect">
            <a:avLst/>
          </a:prstGeom>
          <a:noFill/>
          <a:ln w="9525">
            <a:noFill/>
            <a:miter lim="800000"/>
            <a:headEnd/>
            <a:tailEnd/>
          </a:ln>
        </p:spPr>
      </p:pic>
      <p:sp>
        <p:nvSpPr>
          <p:cNvPr id="8" name="TextBox 7">
            <a:extLst>
              <a:ext uri="{FF2B5EF4-FFF2-40B4-BE49-F238E27FC236}">
                <a16:creationId xmlns:a16="http://schemas.microsoft.com/office/drawing/2014/main" id="{9CD74F05-586D-450A-8B8F-DDA5213DF865}"/>
              </a:ext>
            </a:extLst>
          </p:cNvPr>
          <p:cNvSpPr txBox="1"/>
          <p:nvPr/>
        </p:nvSpPr>
        <p:spPr>
          <a:xfrm>
            <a:off x="8200701" y="856383"/>
            <a:ext cx="3433396" cy="646331"/>
          </a:xfrm>
          <a:prstGeom prst="rect">
            <a:avLst/>
          </a:prstGeom>
          <a:noFill/>
        </p:spPr>
        <p:txBody>
          <a:bodyPr wrap="square">
            <a:spAutoFit/>
          </a:bodyPr>
          <a:lstStyle/>
          <a:p>
            <a:r>
              <a:rPr lang="en-US" dirty="0"/>
              <a:t>via experimental pulses sent to real target models in ORNL</a:t>
            </a:r>
          </a:p>
        </p:txBody>
      </p:sp>
      <p:pic>
        <p:nvPicPr>
          <p:cNvPr id="11" name="Picture 10">
            <a:extLst>
              <a:ext uri="{FF2B5EF4-FFF2-40B4-BE49-F238E27FC236}">
                <a16:creationId xmlns:a16="http://schemas.microsoft.com/office/drawing/2014/main" id="{921B0042-42DF-436D-BCBE-318F1B740275}"/>
              </a:ext>
            </a:extLst>
          </p:cNvPr>
          <p:cNvPicPr>
            <a:picLocks noChangeAspect="1"/>
          </p:cNvPicPr>
          <p:nvPr/>
        </p:nvPicPr>
        <p:blipFill>
          <a:blip r:embed="rId4"/>
          <a:stretch>
            <a:fillRect/>
          </a:stretch>
        </p:blipFill>
        <p:spPr>
          <a:xfrm>
            <a:off x="2245489" y="5477421"/>
            <a:ext cx="5156522" cy="1380579"/>
          </a:xfrm>
          <a:prstGeom prst="rect">
            <a:avLst/>
          </a:prstGeom>
        </p:spPr>
      </p:pic>
    </p:spTree>
    <p:extLst>
      <p:ext uri="{BB962C8B-B14F-4D97-AF65-F5344CB8AC3E}">
        <p14:creationId xmlns:p14="http://schemas.microsoft.com/office/powerpoint/2010/main" val="83666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F083A-726A-437C-8B21-A58BE3D83415}"/>
              </a:ext>
            </a:extLst>
          </p:cNvPr>
          <p:cNvSpPr>
            <a:spLocks noGrp="1"/>
          </p:cNvSpPr>
          <p:nvPr>
            <p:ph type="title"/>
          </p:nvPr>
        </p:nvSpPr>
        <p:spPr>
          <a:xfrm>
            <a:off x="429767" y="274320"/>
            <a:ext cx="6832167" cy="535531"/>
          </a:xfrm>
        </p:spPr>
        <p:txBody>
          <a:bodyPr/>
          <a:lstStyle/>
          <a:p>
            <a:r>
              <a:rPr lang="en-US" dirty="0"/>
              <a:t>Surrogate Modeling for Sierra</a:t>
            </a:r>
          </a:p>
        </p:txBody>
      </p:sp>
      <p:pic>
        <p:nvPicPr>
          <p:cNvPr id="4" name="Picture 3">
            <a:extLst>
              <a:ext uri="{FF2B5EF4-FFF2-40B4-BE49-F238E27FC236}">
                <a16:creationId xmlns:a16="http://schemas.microsoft.com/office/drawing/2014/main" id="{84BA5DE5-BB8C-487C-90AC-D9E497AEF3A0}"/>
              </a:ext>
            </a:extLst>
          </p:cNvPr>
          <p:cNvPicPr>
            <a:picLocks noChangeAspect="1"/>
          </p:cNvPicPr>
          <p:nvPr/>
        </p:nvPicPr>
        <p:blipFill>
          <a:blip r:embed="rId2"/>
          <a:stretch>
            <a:fillRect/>
          </a:stretch>
        </p:blipFill>
        <p:spPr>
          <a:xfrm>
            <a:off x="7544442" y="207633"/>
            <a:ext cx="4482504" cy="2761947"/>
          </a:xfrm>
          <a:prstGeom prst="rect">
            <a:avLst/>
          </a:prstGeom>
        </p:spPr>
      </p:pic>
      <p:pic>
        <p:nvPicPr>
          <p:cNvPr id="6" name="Picture 5">
            <a:extLst>
              <a:ext uri="{FF2B5EF4-FFF2-40B4-BE49-F238E27FC236}">
                <a16:creationId xmlns:a16="http://schemas.microsoft.com/office/drawing/2014/main" id="{56F2E776-7A60-42E8-92B0-F91142778618}"/>
              </a:ext>
            </a:extLst>
          </p:cNvPr>
          <p:cNvPicPr>
            <a:picLocks noChangeAspect="1"/>
          </p:cNvPicPr>
          <p:nvPr/>
        </p:nvPicPr>
        <p:blipFill>
          <a:blip r:embed="rId3"/>
          <a:stretch>
            <a:fillRect/>
          </a:stretch>
        </p:blipFill>
        <p:spPr>
          <a:xfrm>
            <a:off x="689869" y="1213882"/>
            <a:ext cx="4157339" cy="910290"/>
          </a:xfrm>
          <a:prstGeom prst="rect">
            <a:avLst/>
          </a:prstGeom>
        </p:spPr>
      </p:pic>
      <p:pic>
        <p:nvPicPr>
          <p:cNvPr id="8" name="Picture 7">
            <a:extLst>
              <a:ext uri="{FF2B5EF4-FFF2-40B4-BE49-F238E27FC236}">
                <a16:creationId xmlns:a16="http://schemas.microsoft.com/office/drawing/2014/main" id="{9B61EEC6-3461-46F5-BD5D-3764F6A52292}"/>
              </a:ext>
            </a:extLst>
          </p:cNvPr>
          <p:cNvPicPr>
            <a:picLocks noChangeAspect="1"/>
          </p:cNvPicPr>
          <p:nvPr/>
        </p:nvPicPr>
        <p:blipFill>
          <a:blip r:embed="rId4"/>
          <a:stretch>
            <a:fillRect/>
          </a:stretch>
        </p:blipFill>
        <p:spPr>
          <a:xfrm>
            <a:off x="689869" y="2303015"/>
            <a:ext cx="2421754" cy="800580"/>
          </a:xfrm>
          <a:prstGeom prst="rect">
            <a:avLst/>
          </a:prstGeom>
        </p:spPr>
      </p:pic>
      <p:pic>
        <p:nvPicPr>
          <p:cNvPr id="10" name="Picture 9">
            <a:extLst>
              <a:ext uri="{FF2B5EF4-FFF2-40B4-BE49-F238E27FC236}">
                <a16:creationId xmlns:a16="http://schemas.microsoft.com/office/drawing/2014/main" id="{64A6260B-D718-4753-B9B7-614661ADDEC2}"/>
              </a:ext>
            </a:extLst>
          </p:cNvPr>
          <p:cNvPicPr>
            <a:picLocks noChangeAspect="1"/>
          </p:cNvPicPr>
          <p:nvPr/>
        </p:nvPicPr>
        <p:blipFill>
          <a:blip r:embed="rId5"/>
          <a:stretch>
            <a:fillRect/>
          </a:stretch>
        </p:blipFill>
        <p:spPr>
          <a:xfrm>
            <a:off x="4797563" y="4950245"/>
            <a:ext cx="7229383" cy="1824396"/>
          </a:xfrm>
          <a:prstGeom prst="rect">
            <a:avLst/>
          </a:prstGeom>
        </p:spPr>
      </p:pic>
      <p:sp>
        <p:nvSpPr>
          <p:cNvPr id="11" name="Rectangle 10">
            <a:extLst>
              <a:ext uri="{FF2B5EF4-FFF2-40B4-BE49-F238E27FC236}">
                <a16:creationId xmlns:a16="http://schemas.microsoft.com/office/drawing/2014/main" id="{CAA44F47-D28A-48C7-88BB-EB4A1348C49B}"/>
              </a:ext>
            </a:extLst>
          </p:cNvPr>
          <p:cNvSpPr/>
          <p:nvPr/>
        </p:nvSpPr>
        <p:spPr>
          <a:xfrm>
            <a:off x="4877463" y="5252084"/>
            <a:ext cx="7043631" cy="266330"/>
          </a:xfrm>
          <a:prstGeom prst="rect">
            <a:avLst/>
          </a:prstGeom>
          <a:noFill/>
          <a:ln w="19050">
            <a:solidFill>
              <a:schemeClr val="tx1"/>
            </a:solidFill>
            <a:prstDash val="sysDash"/>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3" name="TextBox 12">
            <a:extLst>
              <a:ext uri="{FF2B5EF4-FFF2-40B4-BE49-F238E27FC236}">
                <a16:creationId xmlns:a16="http://schemas.microsoft.com/office/drawing/2014/main" id="{67EBDAF8-F753-4D27-BBD2-46CF13B4D146}"/>
              </a:ext>
            </a:extLst>
          </p:cNvPr>
          <p:cNvSpPr txBox="1"/>
          <p:nvPr/>
        </p:nvSpPr>
        <p:spPr>
          <a:xfrm>
            <a:off x="689868" y="3242090"/>
            <a:ext cx="7229383" cy="830997"/>
          </a:xfrm>
          <a:prstGeom prst="rect">
            <a:avLst/>
          </a:prstGeom>
          <a:noFill/>
        </p:spPr>
        <p:txBody>
          <a:bodyPr wrap="square">
            <a:spAutoFit/>
          </a:bodyPr>
          <a:lstStyle/>
          <a:p>
            <a:r>
              <a:rPr lang="en-US" sz="2400" dirty="0"/>
              <a:t>Each surrogate model execution is of order of 1ms. </a:t>
            </a:r>
          </a:p>
          <a:p>
            <a:r>
              <a:rPr lang="en-US" sz="2400" dirty="0"/>
              <a:t>Each Sierra execution is of order of 8 hours</a:t>
            </a:r>
          </a:p>
        </p:txBody>
      </p:sp>
    </p:spTree>
    <p:extLst>
      <p:ext uri="{BB962C8B-B14F-4D97-AF65-F5344CB8AC3E}">
        <p14:creationId xmlns:p14="http://schemas.microsoft.com/office/powerpoint/2010/main" val="288651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fade">
                                      <p:cBhvr>
                                        <p:cTn id="25" dur="500"/>
                                        <p:tgtEl>
                                          <p:spTgt spid="13">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xEl>
                                              <p:pRg st="1" end="1"/>
                                            </p:txEl>
                                          </p:spTgt>
                                        </p:tgtEl>
                                        <p:attrNameLst>
                                          <p:attrName>style.visibility</p:attrName>
                                        </p:attrNameLst>
                                      </p:cBhvr>
                                      <p:to>
                                        <p:strVal val="visible"/>
                                      </p:to>
                                    </p:set>
                                    <p:animEffect transition="in" filter="fade">
                                      <p:cBhvr>
                                        <p:cTn id="28"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A6ADF-7A3E-4E1C-8CD6-D0B8C06CC332}"/>
              </a:ext>
            </a:extLst>
          </p:cNvPr>
          <p:cNvSpPr>
            <a:spLocks noGrp="1"/>
          </p:cNvSpPr>
          <p:nvPr>
            <p:ph type="title"/>
          </p:nvPr>
        </p:nvSpPr>
        <p:spPr>
          <a:xfrm>
            <a:off x="429767" y="274320"/>
            <a:ext cx="11430000" cy="535531"/>
          </a:xfrm>
        </p:spPr>
        <p:txBody>
          <a:bodyPr/>
          <a:lstStyle/>
          <a:p>
            <a:r>
              <a:rPr lang="en-US" dirty="0"/>
              <a:t>Bayesian Framework</a:t>
            </a:r>
          </a:p>
        </p:txBody>
      </p:sp>
      <p:sp>
        <p:nvSpPr>
          <p:cNvPr id="4" name="Content Placeholder 2">
            <a:extLst>
              <a:ext uri="{FF2B5EF4-FFF2-40B4-BE49-F238E27FC236}">
                <a16:creationId xmlns:a16="http://schemas.microsoft.com/office/drawing/2014/main" id="{0A7AD0AD-3586-4E9E-BEBB-95D614AC09E2}"/>
              </a:ext>
            </a:extLst>
          </p:cNvPr>
          <p:cNvSpPr txBox="1">
            <a:spLocks/>
          </p:cNvSpPr>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a:p>
            <a:endParaRPr lang="en-US" dirty="0"/>
          </a:p>
          <a:p>
            <a:pPr marL="0" indent="0">
              <a:buFont typeface="Century Gothic" panose="020B0502020202020204" pitchFamily="34" charset="0"/>
              <a:buNone/>
            </a:pPr>
            <a:r>
              <a:rPr lang="en-US" dirty="0"/>
              <a:t>or</a:t>
            </a:r>
          </a:p>
          <a:p>
            <a:endParaRPr lang="en-US" dirty="0"/>
          </a:p>
          <a:p>
            <a:pPr marL="0" indent="0">
              <a:buFont typeface="Century Gothic" panose="020B0502020202020204" pitchFamily="34" charset="0"/>
              <a:buNone/>
            </a:pPr>
            <a:r>
              <a:rPr lang="en-US" dirty="0"/>
              <a:t>or</a:t>
            </a:r>
          </a:p>
          <a:p>
            <a:endParaRPr lang="en-US" dirty="0"/>
          </a:p>
          <a:p>
            <a:endParaRPr lang="en-US" dirty="0"/>
          </a:p>
          <a:p>
            <a:endParaRPr lang="en-US" dirty="0"/>
          </a:p>
          <a:p>
            <a:endParaRPr lang="en-US" dirty="0"/>
          </a:p>
        </p:txBody>
      </p:sp>
      <p:cxnSp>
        <p:nvCxnSpPr>
          <p:cNvPr id="5" name="Straight Arrow Connector 4">
            <a:extLst>
              <a:ext uri="{FF2B5EF4-FFF2-40B4-BE49-F238E27FC236}">
                <a16:creationId xmlns:a16="http://schemas.microsoft.com/office/drawing/2014/main" id="{F843DC59-955A-463C-B3A2-1391B16977DC}"/>
              </a:ext>
            </a:extLst>
          </p:cNvPr>
          <p:cNvCxnSpPr/>
          <p:nvPr/>
        </p:nvCxnSpPr>
        <p:spPr>
          <a:xfrm>
            <a:off x="5003020" y="2845621"/>
            <a:ext cx="21742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7A02FF1-3C3F-473E-AC9F-51D3A8994C1D}"/>
              </a:ext>
            </a:extLst>
          </p:cNvPr>
          <p:cNvCxnSpPr/>
          <p:nvPr/>
        </p:nvCxnSpPr>
        <p:spPr>
          <a:xfrm flipV="1">
            <a:off x="4590174" y="2197819"/>
            <a:ext cx="503555" cy="2743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45BB992-E3B2-4A6E-9318-A73FB6CBDE26}"/>
              </a:ext>
            </a:extLst>
          </p:cNvPr>
          <p:cNvSpPr txBox="1"/>
          <p:nvPr/>
        </p:nvSpPr>
        <p:spPr>
          <a:xfrm>
            <a:off x="7215504" y="2522455"/>
            <a:ext cx="2095356" cy="646331"/>
          </a:xfrm>
          <a:prstGeom prst="rect">
            <a:avLst/>
          </a:prstGeom>
          <a:noFill/>
        </p:spPr>
        <p:txBody>
          <a:bodyPr wrap="square" rtlCol="0">
            <a:spAutoFit/>
          </a:bodyPr>
          <a:lstStyle/>
          <a:p>
            <a:r>
              <a:rPr lang="en-US" dirty="0">
                <a:solidFill>
                  <a:srgbClr val="0070C0"/>
                </a:solidFill>
                <a:latin typeface="Garamond" panose="02020404030301010803" pitchFamily="18" charset="0"/>
              </a:rPr>
              <a:t>Marginal Likelihood (constant) </a:t>
            </a:r>
          </a:p>
        </p:txBody>
      </p:sp>
      <p:sp>
        <p:nvSpPr>
          <p:cNvPr id="8" name="TextBox 7">
            <a:extLst>
              <a:ext uri="{FF2B5EF4-FFF2-40B4-BE49-F238E27FC236}">
                <a16:creationId xmlns:a16="http://schemas.microsoft.com/office/drawing/2014/main" id="{A539BAF1-AC5D-4B81-9D46-6D73B68D4E84}"/>
              </a:ext>
            </a:extLst>
          </p:cNvPr>
          <p:cNvSpPr txBox="1"/>
          <p:nvPr/>
        </p:nvSpPr>
        <p:spPr>
          <a:xfrm>
            <a:off x="5083060" y="1982392"/>
            <a:ext cx="748203" cy="369332"/>
          </a:xfrm>
          <a:prstGeom prst="rect">
            <a:avLst/>
          </a:prstGeom>
          <a:noFill/>
        </p:spPr>
        <p:txBody>
          <a:bodyPr wrap="square" rtlCol="0">
            <a:spAutoFit/>
          </a:bodyPr>
          <a:lstStyle/>
          <a:p>
            <a:r>
              <a:rPr lang="en-US" dirty="0">
                <a:solidFill>
                  <a:srgbClr val="0070C0"/>
                </a:solidFill>
                <a:latin typeface="Garamond" panose="02020404030301010803" pitchFamily="18" charset="0"/>
              </a:rPr>
              <a:t>Prior</a:t>
            </a:r>
          </a:p>
        </p:txBody>
      </p:sp>
      <p:cxnSp>
        <p:nvCxnSpPr>
          <p:cNvPr id="9" name="Straight Arrow Connector 8">
            <a:extLst>
              <a:ext uri="{FF2B5EF4-FFF2-40B4-BE49-F238E27FC236}">
                <a16:creationId xmlns:a16="http://schemas.microsoft.com/office/drawing/2014/main" id="{CD4A5237-37B9-4058-9A64-F154A92A8992}"/>
              </a:ext>
            </a:extLst>
          </p:cNvPr>
          <p:cNvCxnSpPr/>
          <p:nvPr/>
        </p:nvCxnSpPr>
        <p:spPr>
          <a:xfrm flipV="1">
            <a:off x="3741215" y="2107557"/>
            <a:ext cx="503555" cy="2743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21C1C85-EDBD-4EA2-9D5F-C38D78E54963}"/>
              </a:ext>
            </a:extLst>
          </p:cNvPr>
          <p:cNvSpPr txBox="1"/>
          <p:nvPr/>
        </p:nvSpPr>
        <p:spPr>
          <a:xfrm>
            <a:off x="3992992" y="1771308"/>
            <a:ext cx="1818640" cy="369332"/>
          </a:xfrm>
          <a:prstGeom prst="rect">
            <a:avLst/>
          </a:prstGeom>
          <a:noFill/>
        </p:spPr>
        <p:txBody>
          <a:bodyPr wrap="square" rtlCol="0">
            <a:spAutoFit/>
          </a:bodyPr>
          <a:lstStyle/>
          <a:p>
            <a:r>
              <a:rPr lang="en-US" dirty="0">
                <a:solidFill>
                  <a:srgbClr val="0070C0"/>
                </a:solidFill>
                <a:latin typeface="Garamond" panose="02020404030301010803" pitchFamily="18" charset="0"/>
              </a:rPr>
              <a:t>Likelihood</a:t>
            </a:r>
          </a:p>
        </p:txBody>
      </p:sp>
      <p:sp>
        <p:nvSpPr>
          <p:cNvPr id="11" name="TextBox 10">
            <a:extLst>
              <a:ext uri="{FF2B5EF4-FFF2-40B4-BE49-F238E27FC236}">
                <a16:creationId xmlns:a16="http://schemas.microsoft.com/office/drawing/2014/main" id="{71523A03-645E-4DCB-9A72-8F4F256FA358}"/>
              </a:ext>
            </a:extLst>
          </p:cNvPr>
          <p:cNvSpPr txBox="1"/>
          <p:nvPr/>
        </p:nvSpPr>
        <p:spPr>
          <a:xfrm>
            <a:off x="264541" y="2270086"/>
            <a:ext cx="1147318" cy="369332"/>
          </a:xfrm>
          <a:prstGeom prst="rect">
            <a:avLst/>
          </a:prstGeom>
          <a:noFill/>
        </p:spPr>
        <p:txBody>
          <a:bodyPr wrap="square" rtlCol="0">
            <a:spAutoFit/>
          </a:bodyPr>
          <a:lstStyle/>
          <a:p>
            <a:r>
              <a:rPr lang="en-US" dirty="0">
                <a:solidFill>
                  <a:srgbClr val="0070C0"/>
                </a:solidFill>
                <a:latin typeface="Garamond" panose="02020404030301010803" pitchFamily="18" charset="0"/>
              </a:rPr>
              <a:t>Posterior</a:t>
            </a:r>
          </a:p>
        </p:txBody>
      </p:sp>
      <p:cxnSp>
        <p:nvCxnSpPr>
          <p:cNvPr id="12" name="Straight Arrow Connector 11">
            <a:extLst>
              <a:ext uri="{FF2B5EF4-FFF2-40B4-BE49-F238E27FC236}">
                <a16:creationId xmlns:a16="http://schemas.microsoft.com/office/drawing/2014/main" id="{FFE44D56-FE3C-4FB8-8967-DB73E29772BF}"/>
              </a:ext>
            </a:extLst>
          </p:cNvPr>
          <p:cNvCxnSpPr>
            <a:cxnSpLocks/>
          </p:cNvCxnSpPr>
          <p:nvPr/>
        </p:nvCxnSpPr>
        <p:spPr>
          <a:xfrm flipH="1" flipV="1">
            <a:off x="940042" y="2577631"/>
            <a:ext cx="136207" cy="1929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Picture 2" descr="https://upload.wikimedia.org/wikipedia/commons/thumb/1/18/Bayes%27_Theorem_MMB_01.jpg/1280px-Bayes%27_Theorem_MMB_01.jpg">
            <a:extLst>
              <a:ext uri="{FF2B5EF4-FFF2-40B4-BE49-F238E27FC236}">
                <a16:creationId xmlns:a16="http://schemas.microsoft.com/office/drawing/2014/main" id="{A408EDA7-3751-4818-8E97-923FE5D8AA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6582" y="5532"/>
            <a:ext cx="3595418" cy="23061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7F1C60A-517E-42CB-AED3-F42EA87131B2}"/>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1191820" y="2465972"/>
            <a:ext cx="3626665" cy="569600"/>
          </a:xfrm>
          <a:prstGeom prst="rect">
            <a:avLst/>
          </a:prstGeom>
        </p:spPr>
      </p:pic>
      <p:pic>
        <p:nvPicPr>
          <p:cNvPr id="15" name="Picture 14">
            <a:extLst>
              <a:ext uri="{FF2B5EF4-FFF2-40B4-BE49-F238E27FC236}">
                <a16:creationId xmlns:a16="http://schemas.microsoft.com/office/drawing/2014/main" id="{B166BA5B-35D7-4A4B-B3CA-B95A074388FC}"/>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1129665" y="3805414"/>
            <a:ext cx="3097598" cy="544000"/>
          </a:xfrm>
          <a:prstGeom prst="rect">
            <a:avLst/>
          </a:prstGeom>
        </p:spPr>
      </p:pic>
      <p:pic>
        <p:nvPicPr>
          <p:cNvPr id="16" name="Picture 15">
            <a:extLst>
              <a:ext uri="{FF2B5EF4-FFF2-40B4-BE49-F238E27FC236}">
                <a16:creationId xmlns:a16="http://schemas.microsoft.com/office/drawing/2014/main" id="{0D40BC89-9B52-44C7-A305-F68D292410F6}"/>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1129665" y="4978390"/>
            <a:ext cx="3374933" cy="354133"/>
          </a:xfrm>
          <a:prstGeom prst="rect">
            <a:avLst/>
          </a:prstGeom>
        </p:spPr>
      </p:pic>
      <p:cxnSp>
        <p:nvCxnSpPr>
          <p:cNvPr id="17" name="Straight Arrow Connector 16">
            <a:extLst>
              <a:ext uri="{FF2B5EF4-FFF2-40B4-BE49-F238E27FC236}">
                <a16:creationId xmlns:a16="http://schemas.microsoft.com/office/drawing/2014/main" id="{4D385221-E5BE-45A2-89B7-8D8CFED68CAC}"/>
              </a:ext>
            </a:extLst>
          </p:cNvPr>
          <p:cNvCxnSpPr/>
          <p:nvPr/>
        </p:nvCxnSpPr>
        <p:spPr>
          <a:xfrm>
            <a:off x="4019723" y="4220911"/>
            <a:ext cx="21742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1DB01EA-4995-46F7-BEEA-F151E8ED7FF4}"/>
              </a:ext>
            </a:extLst>
          </p:cNvPr>
          <p:cNvSpPr txBox="1"/>
          <p:nvPr/>
        </p:nvSpPr>
        <p:spPr>
          <a:xfrm>
            <a:off x="6232207" y="3897745"/>
            <a:ext cx="2095356" cy="646331"/>
          </a:xfrm>
          <a:prstGeom prst="rect">
            <a:avLst/>
          </a:prstGeom>
          <a:noFill/>
        </p:spPr>
        <p:txBody>
          <a:bodyPr wrap="square" rtlCol="0">
            <a:spAutoFit/>
          </a:bodyPr>
          <a:lstStyle/>
          <a:p>
            <a:r>
              <a:rPr lang="en-US" dirty="0">
                <a:solidFill>
                  <a:srgbClr val="0070C0"/>
                </a:solidFill>
                <a:latin typeface="Garamond" panose="02020404030301010803" pitchFamily="18" charset="0"/>
              </a:rPr>
              <a:t>Marginal Likelihood (constant) </a:t>
            </a:r>
          </a:p>
        </p:txBody>
      </p:sp>
      <p:cxnSp>
        <p:nvCxnSpPr>
          <p:cNvPr id="19" name="Straight Arrow Connector 18">
            <a:extLst>
              <a:ext uri="{FF2B5EF4-FFF2-40B4-BE49-F238E27FC236}">
                <a16:creationId xmlns:a16="http://schemas.microsoft.com/office/drawing/2014/main" id="{1E5F83E1-A300-458A-952C-24E8C2571187}"/>
              </a:ext>
            </a:extLst>
          </p:cNvPr>
          <p:cNvCxnSpPr/>
          <p:nvPr/>
        </p:nvCxnSpPr>
        <p:spPr>
          <a:xfrm>
            <a:off x="4744143" y="5223606"/>
            <a:ext cx="21742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8D27D74-2B7E-43D1-BC22-011034F6D42B}"/>
              </a:ext>
            </a:extLst>
          </p:cNvPr>
          <p:cNvSpPr txBox="1"/>
          <p:nvPr/>
        </p:nvSpPr>
        <p:spPr>
          <a:xfrm>
            <a:off x="7014903" y="5035447"/>
            <a:ext cx="2095356" cy="369332"/>
          </a:xfrm>
          <a:prstGeom prst="rect">
            <a:avLst/>
          </a:prstGeom>
          <a:noFill/>
        </p:spPr>
        <p:txBody>
          <a:bodyPr wrap="square" rtlCol="0">
            <a:spAutoFit/>
          </a:bodyPr>
          <a:lstStyle/>
          <a:p>
            <a:r>
              <a:rPr lang="en-US" dirty="0">
                <a:solidFill>
                  <a:srgbClr val="0070C0"/>
                </a:solidFill>
                <a:latin typeface="Garamond" panose="02020404030301010803" pitchFamily="18" charset="0"/>
              </a:rPr>
              <a:t>Proportional Form </a:t>
            </a:r>
          </a:p>
        </p:txBody>
      </p:sp>
      <p:sp>
        <p:nvSpPr>
          <p:cNvPr id="21" name="TextBox 20">
            <a:extLst>
              <a:ext uri="{FF2B5EF4-FFF2-40B4-BE49-F238E27FC236}">
                <a16:creationId xmlns:a16="http://schemas.microsoft.com/office/drawing/2014/main" id="{DF223264-9274-47C8-ADF3-144CFEEDAFD5}"/>
              </a:ext>
            </a:extLst>
          </p:cNvPr>
          <p:cNvSpPr txBox="1"/>
          <p:nvPr/>
        </p:nvSpPr>
        <p:spPr>
          <a:xfrm>
            <a:off x="5003020" y="863162"/>
            <a:ext cx="3678315" cy="590931"/>
          </a:xfrm>
          <a:prstGeom prst="rect">
            <a:avLst/>
          </a:prstGeom>
          <a:noFill/>
        </p:spPr>
        <p:txBody>
          <a:bodyPr wrap="square" rtlCol="0">
            <a:spAutoFit/>
          </a:bodyPr>
          <a:lstStyle/>
          <a:p>
            <a:pPr algn="l">
              <a:lnSpc>
                <a:spcPct val="90000"/>
              </a:lnSpc>
            </a:pPr>
            <a:r>
              <a:rPr lang="el-GR" i="1" dirty="0">
                <a:latin typeface="+mn-lt"/>
              </a:rPr>
              <a:t>θ</a:t>
            </a:r>
            <a:r>
              <a:rPr lang="en-US" dirty="0">
                <a:latin typeface="+mn-lt"/>
              </a:rPr>
              <a:t>: parameters to be estimated</a:t>
            </a:r>
          </a:p>
          <a:p>
            <a:pPr algn="l">
              <a:lnSpc>
                <a:spcPct val="90000"/>
              </a:lnSpc>
            </a:pPr>
            <a:r>
              <a:rPr lang="en-US" dirty="0">
                <a:latin typeface="+mn-lt"/>
              </a:rPr>
              <a:t>D: observation/data point</a:t>
            </a:r>
          </a:p>
        </p:txBody>
      </p:sp>
    </p:spTree>
    <p:extLst>
      <p:ext uri="{BB962C8B-B14F-4D97-AF65-F5344CB8AC3E}">
        <p14:creationId xmlns:p14="http://schemas.microsoft.com/office/powerpoint/2010/main" val="178969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8"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FBD0C-D77B-4A04-8CFA-60A33EE00F96}"/>
              </a:ext>
            </a:extLst>
          </p:cNvPr>
          <p:cNvSpPr>
            <a:spLocks noGrp="1"/>
          </p:cNvSpPr>
          <p:nvPr>
            <p:ph type="title"/>
          </p:nvPr>
        </p:nvSpPr>
        <p:spPr>
          <a:xfrm>
            <a:off x="429766" y="274320"/>
            <a:ext cx="6902795" cy="757130"/>
          </a:xfrm>
        </p:spPr>
        <p:txBody>
          <a:bodyPr/>
          <a:lstStyle/>
          <a:p>
            <a:r>
              <a:rPr lang="en-US" sz="2400" dirty="0"/>
              <a:t>Bayesian Statistics </a:t>
            </a:r>
            <a:br>
              <a:rPr lang="en-US" sz="2400" dirty="0"/>
            </a:br>
            <a:r>
              <a:rPr lang="en-US" sz="2400" dirty="0"/>
              <a:t>(The Posterior distribution)</a:t>
            </a:r>
          </a:p>
        </p:txBody>
      </p:sp>
      <p:pic>
        <p:nvPicPr>
          <p:cNvPr id="5" name="Picture 4">
            <a:extLst>
              <a:ext uri="{FF2B5EF4-FFF2-40B4-BE49-F238E27FC236}">
                <a16:creationId xmlns:a16="http://schemas.microsoft.com/office/drawing/2014/main" id="{E5FDDF3E-7C1A-4936-9D35-416E211B5CF7}"/>
              </a:ext>
            </a:extLst>
          </p:cNvPr>
          <p:cNvPicPr>
            <a:picLocks noChangeAspect="1"/>
          </p:cNvPicPr>
          <p:nvPr/>
        </p:nvPicPr>
        <p:blipFill>
          <a:blip r:embed="rId2"/>
          <a:stretch>
            <a:fillRect/>
          </a:stretch>
        </p:blipFill>
        <p:spPr>
          <a:xfrm>
            <a:off x="565951" y="3087717"/>
            <a:ext cx="11060097" cy="1110969"/>
          </a:xfrm>
          <a:prstGeom prst="rect">
            <a:avLst/>
          </a:prstGeom>
        </p:spPr>
      </p:pic>
      <p:cxnSp>
        <p:nvCxnSpPr>
          <p:cNvPr id="9" name="Straight Arrow Connector 8">
            <a:extLst>
              <a:ext uri="{FF2B5EF4-FFF2-40B4-BE49-F238E27FC236}">
                <a16:creationId xmlns:a16="http://schemas.microsoft.com/office/drawing/2014/main" id="{BEAA7C94-F564-46D7-B517-DF47F525FF8F}"/>
              </a:ext>
            </a:extLst>
          </p:cNvPr>
          <p:cNvCxnSpPr/>
          <p:nvPr/>
        </p:nvCxnSpPr>
        <p:spPr>
          <a:xfrm>
            <a:off x="8407624" y="3814677"/>
            <a:ext cx="0" cy="730238"/>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A6EC231-6F2C-4129-8092-10A52157EBD2}"/>
              </a:ext>
            </a:extLst>
          </p:cNvPr>
          <p:cNvCxnSpPr>
            <a:cxnSpLocks/>
          </p:cNvCxnSpPr>
          <p:nvPr/>
        </p:nvCxnSpPr>
        <p:spPr>
          <a:xfrm flipH="1">
            <a:off x="7539562" y="3814677"/>
            <a:ext cx="257452" cy="688870"/>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BF76611-C499-4196-B431-78E4895D6D22}"/>
              </a:ext>
            </a:extLst>
          </p:cNvPr>
          <p:cNvCxnSpPr/>
          <p:nvPr/>
        </p:nvCxnSpPr>
        <p:spPr>
          <a:xfrm>
            <a:off x="5864173" y="3998149"/>
            <a:ext cx="0" cy="730238"/>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AE69A55-6CD8-4A29-ABD4-BEF71BD1EF76}"/>
              </a:ext>
            </a:extLst>
          </p:cNvPr>
          <p:cNvCxnSpPr/>
          <p:nvPr/>
        </p:nvCxnSpPr>
        <p:spPr>
          <a:xfrm>
            <a:off x="3797155" y="3833567"/>
            <a:ext cx="0" cy="730238"/>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45024AE-723A-463D-BC6F-2FCC33BAD20B}"/>
              </a:ext>
            </a:extLst>
          </p:cNvPr>
          <p:cNvCxnSpPr/>
          <p:nvPr/>
        </p:nvCxnSpPr>
        <p:spPr>
          <a:xfrm>
            <a:off x="4411194" y="3814677"/>
            <a:ext cx="0" cy="730238"/>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5E7E55A-95EC-4249-9201-778E15F6AA74}"/>
              </a:ext>
            </a:extLst>
          </p:cNvPr>
          <p:cNvCxnSpPr>
            <a:cxnSpLocks/>
          </p:cNvCxnSpPr>
          <p:nvPr/>
        </p:nvCxnSpPr>
        <p:spPr>
          <a:xfrm>
            <a:off x="3443135" y="3998149"/>
            <a:ext cx="0" cy="1265023"/>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246D81E-23E0-4832-83E2-B7962F7C986F}"/>
              </a:ext>
            </a:extLst>
          </p:cNvPr>
          <p:cNvSpPr txBox="1"/>
          <p:nvPr/>
        </p:nvSpPr>
        <p:spPr>
          <a:xfrm>
            <a:off x="3739450" y="4544915"/>
            <a:ext cx="980981" cy="341632"/>
          </a:xfrm>
          <a:prstGeom prst="rect">
            <a:avLst/>
          </a:prstGeom>
          <a:noFill/>
        </p:spPr>
        <p:txBody>
          <a:bodyPr wrap="square" rtlCol="0">
            <a:spAutoFit/>
          </a:bodyPr>
          <a:lstStyle/>
          <a:p>
            <a:pPr algn="l">
              <a:lnSpc>
                <a:spcPct val="90000"/>
              </a:lnSpc>
            </a:pPr>
            <a:r>
              <a:rPr lang="en-US" dirty="0">
                <a:latin typeface="+mn-lt"/>
              </a:rPr>
              <a:t>Priors</a:t>
            </a:r>
          </a:p>
        </p:txBody>
      </p:sp>
      <p:sp>
        <p:nvSpPr>
          <p:cNvPr id="18" name="TextBox 17">
            <a:extLst>
              <a:ext uri="{FF2B5EF4-FFF2-40B4-BE49-F238E27FC236}">
                <a16:creationId xmlns:a16="http://schemas.microsoft.com/office/drawing/2014/main" id="{455FD900-251F-48FD-888C-35D7F31B03DD}"/>
              </a:ext>
            </a:extLst>
          </p:cNvPr>
          <p:cNvSpPr txBox="1"/>
          <p:nvPr/>
        </p:nvSpPr>
        <p:spPr>
          <a:xfrm>
            <a:off x="2553891" y="5302431"/>
            <a:ext cx="2543450" cy="590931"/>
          </a:xfrm>
          <a:prstGeom prst="rect">
            <a:avLst/>
          </a:prstGeom>
          <a:noFill/>
        </p:spPr>
        <p:txBody>
          <a:bodyPr wrap="square" rtlCol="0">
            <a:spAutoFit/>
          </a:bodyPr>
          <a:lstStyle/>
          <a:p>
            <a:pPr algn="l">
              <a:lnSpc>
                <a:spcPct val="90000"/>
              </a:lnSpc>
            </a:pPr>
            <a:r>
              <a:rPr lang="en-US" dirty="0">
                <a:latin typeface="+mn-lt"/>
              </a:rPr>
              <a:t>Marginal Likelihood (Biggest Problem) </a:t>
            </a:r>
          </a:p>
        </p:txBody>
      </p:sp>
      <p:sp>
        <p:nvSpPr>
          <p:cNvPr id="19" name="TextBox 18">
            <a:extLst>
              <a:ext uri="{FF2B5EF4-FFF2-40B4-BE49-F238E27FC236}">
                <a16:creationId xmlns:a16="http://schemas.microsoft.com/office/drawing/2014/main" id="{E6AF5F64-D3EC-4717-A3A9-7BC099AFD9A7}"/>
              </a:ext>
            </a:extLst>
          </p:cNvPr>
          <p:cNvSpPr txBox="1"/>
          <p:nvPr/>
        </p:nvSpPr>
        <p:spPr>
          <a:xfrm>
            <a:off x="5479207" y="4696973"/>
            <a:ext cx="1336356" cy="590931"/>
          </a:xfrm>
          <a:prstGeom prst="rect">
            <a:avLst/>
          </a:prstGeom>
          <a:noFill/>
        </p:spPr>
        <p:txBody>
          <a:bodyPr wrap="square" rtlCol="0">
            <a:spAutoFit/>
          </a:bodyPr>
          <a:lstStyle/>
          <a:p>
            <a:pPr algn="l">
              <a:lnSpc>
                <a:spcPct val="90000"/>
              </a:lnSpc>
            </a:pPr>
            <a:r>
              <a:rPr lang="en-US" dirty="0">
                <a:latin typeface="+mn-lt"/>
              </a:rPr>
              <a:t>Residual Variance </a:t>
            </a:r>
          </a:p>
        </p:txBody>
      </p:sp>
      <p:sp>
        <p:nvSpPr>
          <p:cNvPr id="20" name="TextBox 19">
            <a:extLst>
              <a:ext uri="{FF2B5EF4-FFF2-40B4-BE49-F238E27FC236}">
                <a16:creationId xmlns:a16="http://schemas.microsoft.com/office/drawing/2014/main" id="{ED8D8E62-34A8-4AEB-8E17-166258BD1968}"/>
              </a:ext>
            </a:extLst>
          </p:cNvPr>
          <p:cNvSpPr txBox="1"/>
          <p:nvPr/>
        </p:nvSpPr>
        <p:spPr>
          <a:xfrm>
            <a:off x="8140288" y="4526157"/>
            <a:ext cx="1961970" cy="590931"/>
          </a:xfrm>
          <a:prstGeom prst="rect">
            <a:avLst/>
          </a:prstGeom>
          <a:noFill/>
        </p:spPr>
        <p:txBody>
          <a:bodyPr wrap="square" rtlCol="0">
            <a:spAutoFit/>
          </a:bodyPr>
          <a:lstStyle/>
          <a:p>
            <a:pPr algn="l">
              <a:lnSpc>
                <a:spcPct val="90000"/>
              </a:lnSpc>
            </a:pPr>
            <a:r>
              <a:rPr lang="en-US" dirty="0">
                <a:latin typeface="+mn-lt"/>
              </a:rPr>
              <a:t>Sierra/Surrogate model</a:t>
            </a:r>
          </a:p>
        </p:txBody>
      </p:sp>
      <p:sp>
        <p:nvSpPr>
          <p:cNvPr id="21" name="TextBox 20">
            <a:extLst>
              <a:ext uri="{FF2B5EF4-FFF2-40B4-BE49-F238E27FC236}">
                <a16:creationId xmlns:a16="http://schemas.microsoft.com/office/drawing/2014/main" id="{C5C903C4-63D2-4355-90E0-0DB29ACC3529}"/>
              </a:ext>
            </a:extLst>
          </p:cNvPr>
          <p:cNvSpPr txBox="1"/>
          <p:nvPr/>
        </p:nvSpPr>
        <p:spPr>
          <a:xfrm>
            <a:off x="6713470" y="4503547"/>
            <a:ext cx="1336354" cy="590931"/>
          </a:xfrm>
          <a:prstGeom prst="rect">
            <a:avLst/>
          </a:prstGeom>
          <a:noFill/>
        </p:spPr>
        <p:txBody>
          <a:bodyPr wrap="square" rtlCol="0">
            <a:spAutoFit/>
          </a:bodyPr>
          <a:lstStyle/>
          <a:p>
            <a:pPr algn="l">
              <a:lnSpc>
                <a:spcPct val="90000"/>
              </a:lnSpc>
            </a:pPr>
            <a:r>
              <a:rPr lang="en-US" dirty="0">
                <a:latin typeface="+mn-lt"/>
              </a:rPr>
              <a:t>Measured Strain</a:t>
            </a:r>
          </a:p>
        </p:txBody>
      </p:sp>
      <p:pic>
        <p:nvPicPr>
          <p:cNvPr id="24" name="Picture 23">
            <a:extLst>
              <a:ext uri="{FF2B5EF4-FFF2-40B4-BE49-F238E27FC236}">
                <a16:creationId xmlns:a16="http://schemas.microsoft.com/office/drawing/2014/main" id="{CB047191-DAB4-4521-9047-AD4119427161}"/>
              </a:ext>
            </a:extLst>
          </p:cNvPr>
          <p:cNvPicPr>
            <a:picLocks noChangeAspect="1"/>
          </p:cNvPicPr>
          <p:nvPr/>
        </p:nvPicPr>
        <p:blipFill>
          <a:blip r:embed="rId3"/>
          <a:stretch>
            <a:fillRect/>
          </a:stretch>
        </p:blipFill>
        <p:spPr>
          <a:xfrm>
            <a:off x="4946606" y="5318409"/>
            <a:ext cx="2543450" cy="530761"/>
          </a:xfrm>
          <a:prstGeom prst="rect">
            <a:avLst/>
          </a:prstGeom>
        </p:spPr>
      </p:pic>
      <p:pic>
        <p:nvPicPr>
          <p:cNvPr id="32" name="Picture 2" descr="Illustration of Markov Chain Monte Carlo method | Download Scientific  Diagram">
            <a:extLst>
              <a:ext uri="{FF2B5EF4-FFF2-40B4-BE49-F238E27FC236}">
                <a16:creationId xmlns:a16="http://schemas.microsoft.com/office/drawing/2014/main" id="{7B601AF4-643E-4B6D-9BA8-6E56954FA3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2419" y="395734"/>
            <a:ext cx="3651077" cy="26317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4893E1F6-B3DA-4932-B952-00DA93B7CBD9}"/>
              </a:ext>
            </a:extLst>
          </p:cNvPr>
          <p:cNvSpPr txBox="1"/>
          <p:nvPr/>
        </p:nvSpPr>
        <p:spPr>
          <a:xfrm>
            <a:off x="565951" y="2241947"/>
            <a:ext cx="6102752" cy="369332"/>
          </a:xfrm>
          <a:prstGeom prst="rect">
            <a:avLst/>
          </a:prstGeom>
          <a:noFill/>
        </p:spPr>
        <p:txBody>
          <a:bodyPr wrap="square">
            <a:spAutoFit/>
          </a:bodyPr>
          <a:lstStyle/>
          <a:p>
            <a:r>
              <a:rPr lang="en-US" sz="1800" dirty="0"/>
              <a:t>Skipping all math, the posterior distribution looks:</a:t>
            </a:r>
          </a:p>
        </p:txBody>
      </p:sp>
      <p:sp>
        <p:nvSpPr>
          <p:cNvPr id="36" name="TextBox 35">
            <a:extLst>
              <a:ext uri="{FF2B5EF4-FFF2-40B4-BE49-F238E27FC236}">
                <a16:creationId xmlns:a16="http://schemas.microsoft.com/office/drawing/2014/main" id="{6603C9A3-75A1-4F1B-BE5D-7C2A2C278E4E}"/>
              </a:ext>
            </a:extLst>
          </p:cNvPr>
          <p:cNvSpPr txBox="1"/>
          <p:nvPr/>
        </p:nvSpPr>
        <p:spPr>
          <a:xfrm>
            <a:off x="8331504" y="60524"/>
            <a:ext cx="3511992" cy="341632"/>
          </a:xfrm>
          <a:prstGeom prst="rect">
            <a:avLst/>
          </a:prstGeom>
          <a:noFill/>
        </p:spPr>
        <p:txBody>
          <a:bodyPr wrap="square" rtlCol="0">
            <a:spAutoFit/>
          </a:bodyPr>
          <a:lstStyle/>
          <a:p>
            <a:pPr algn="l">
              <a:lnSpc>
                <a:spcPct val="90000"/>
              </a:lnSpc>
            </a:pPr>
            <a:r>
              <a:rPr lang="en-US" dirty="0">
                <a:latin typeface="+mn-lt"/>
              </a:rPr>
              <a:t>Markov Chain Monte Carlo</a:t>
            </a:r>
          </a:p>
        </p:txBody>
      </p:sp>
      <p:sp>
        <p:nvSpPr>
          <p:cNvPr id="37" name="TextBox 36">
            <a:extLst>
              <a:ext uri="{FF2B5EF4-FFF2-40B4-BE49-F238E27FC236}">
                <a16:creationId xmlns:a16="http://schemas.microsoft.com/office/drawing/2014/main" id="{E6D9316C-ACDB-48E5-84CB-F9277101D808}"/>
              </a:ext>
            </a:extLst>
          </p:cNvPr>
          <p:cNvSpPr txBox="1"/>
          <p:nvPr/>
        </p:nvSpPr>
        <p:spPr>
          <a:xfrm>
            <a:off x="8699398" y="5616285"/>
            <a:ext cx="2969707" cy="646331"/>
          </a:xfrm>
          <a:prstGeom prst="rect">
            <a:avLst/>
          </a:prstGeom>
          <a:noFill/>
        </p:spPr>
        <p:txBody>
          <a:bodyPr wrap="square" rtlCol="0">
            <a:spAutoFit/>
          </a:bodyPr>
          <a:lstStyle/>
          <a:p>
            <a:pPr algn="l">
              <a:lnSpc>
                <a:spcPct val="90000"/>
              </a:lnSpc>
            </a:pPr>
            <a:r>
              <a:rPr lang="en-US" sz="2000" b="1" i="1" dirty="0">
                <a:latin typeface="+mn-lt"/>
              </a:rPr>
              <a:t>How to sample from this distribution???</a:t>
            </a:r>
          </a:p>
        </p:txBody>
      </p:sp>
      <p:sp>
        <p:nvSpPr>
          <p:cNvPr id="30" name="TextBox 29">
            <a:extLst>
              <a:ext uri="{FF2B5EF4-FFF2-40B4-BE49-F238E27FC236}">
                <a16:creationId xmlns:a16="http://schemas.microsoft.com/office/drawing/2014/main" id="{3624D519-DD9E-4ED6-93F4-AC7C089D83DE}"/>
              </a:ext>
            </a:extLst>
          </p:cNvPr>
          <p:cNvSpPr txBox="1"/>
          <p:nvPr/>
        </p:nvSpPr>
        <p:spPr>
          <a:xfrm>
            <a:off x="4449724" y="107515"/>
            <a:ext cx="2948185" cy="584775"/>
          </a:xfrm>
          <a:prstGeom prst="rect">
            <a:avLst/>
          </a:prstGeom>
          <a:noFill/>
        </p:spPr>
        <p:txBody>
          <a:bodyPr wrap="square">
            <a:spAutoFit/>
          </a:bodyPr>
          <a:lstStyle/>
          <a:p>
            <a:r>
              <a:rPr lang="en-US" sz="800" dirty="0">
                <a:solidFill>
                  <a:srgbClr val="000000"/>
                </a:solidFill>
                <a:effectLst/>
                <a:latin typeface="Times New Roman" panose="02020603050405020304" pitchFamily="18" charset="0"/>
                <a:ea typeface="Calibri" panose="020F0502020204030204" pitchFamily="34" charset="0"/>
              </a:rPr>
              <a:t>Radaideh, M. I., et al. “Bayesian Inverse Uncertainty Quantification of the Physical Model Parameters for the Spallation Neutron Source First Target Station”. </a:t>
            </a:r>
            <a:r>
              <a:rPr lang="en-US" sz="800" u="sng" dirty="0">
                <a:solidFill>
                  <a:srgbClr val="0563C1"/>
                </a:solidFill>
                <a:effectLst/>
                <a:latin typeface="Times New Roman" panose="02020603050405020304" pitchFamily="18" charset="0"/>
                <a:ea typeface="Calibri" panose="020F0502020204030204" pitchFamily="34" charset="0"/>
                <a:cs typeface="Arial" panose="020B0604020202020204" pitchFamily="34" charset="0"/>
                <a:hlinkClick r:id="rId5"/>
              </a:rPr>
              <a:t>https://arxiv.org/abs/2202.03959</a:t>
            </a:r>
            <a:r>
              <a:rPr lang="en-US" sz="800" dirty="0">
                <a:solidFill>
                  <a:srgbClr val="000000"/>
                </a:solidFill>
                <a:effectLst/>
                <a:latin typeface="Times New Roman" panose="02020603050405020304" pitchFamily="18" charset="0"/>
                <a:ea typeface="Calibri" panose="020F0502020204030204" pitchFamily="34" charset="0"/>
              </a:rPr>
              <a:t>, </a:t>
            </a:r>
            <a:r>
              <a:rPr lang="en-US" sz="800" i="1" dirty="0">
                <a:solidFill>
                  <a:srgbClr val="000000"/>
                </a:solidFill>
                <a:effectLst/>
                <a:latin typeface="Times New Roman" panose="02020603050405020304" pitchFamily="18" charset="0"/>
                <a:ea typeface="Calibri" panose="020F0502020204030204" pitchFamily="34" charset="0"/>
              </a:rPr>
              <a:t>Under review in Results in Physics</a:t>
            </a:r>
            <a:endParaRPr lang="en-US" sz="800" dirty="0"/>
          </a:p>
        </p:txBody>
      </p:sp>
    </p:spTree>
    <p:extLst>
      <p:ext uri="{BB962C8B-B14F-4D97-AF65-F5344CB8AC3E}">
        <p14:creationId xmlns:p14="http://schemas.microsoft.com/office/powerpoint/2010/main" val="358452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par>
                                <p:cTn id="54" presetID="10" presetClass="entr" presetSubtype="0"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fade">
                                      <p:cBhvr>
                                        <p:cTn id="6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35" grpId="0"/>
      <p:bldP spid="36" grpId="0"/>
      <p:bldP spid="3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0014F-FD92-4B33-8009-DBA59E028468}"/>
              </a:ext>
            </a:extLst>
          </p:cNvPr>
          <p:cNvSpPr>
            <a:spLocks noGrp="1"/>
          </p:cNvSpPr>
          <p:nvPr>
            <p:ph type="title"/>
          </p:nvPr>
        </p:nvSpPr>
        <p:spPr>
          <a:xfrm>
            <a:off x="429767" y="274320"/>
            <a:ext cx="3957595" cy="535531"/>
          </a:xfrm>
        </p:spPr>
        <p:txBody>
          <a:bodyPr/>
          <a:lstStyle/>
          <a:p>
            <a:r>
              <a:rPr lang="en-US" dirty="0"/>
              <a:t>MCMC Diagnostics</a:t>
            </a:r>
          </a:p>
        </p:txBody>
      </p:sp>
      <p:pic>
        <p:nvPicPr>
          <p:cNvPr id="5" name="Content Placeholder 4" descr="Diagram, engineering drawing&#10;&#10;Description automatically generated">
            <a:extLst>
              <a:ext uri="{FF2B5EF4-FFF2-40B4-BE49-F238E27FC236}">
                <a16:creationId xmlns:a16="http://schemas.microsoft.com/office/drawing/2014/main" id="{5B1031CF-14C1-42E9-AB88-31D709A14371}"/>
              </a:ext>
            </a:extLst>
          </p:cNvPr>
          <p:cNvPicPr>
            <a:picLocks noGrp="1" noChangeAspect="1"/>
          </p:cNvPicPr>
          <p:nvPr>
            <p:ph idx="1"/>
          </p:nvPr>
        </p:nvPicPr>
        <p:blipFill>
          <a:blip r:embed="rId2"/>
          <a:stretch>
            <a:fillRect/>
          </a:stretch>
        </p:blipFill>
        <p:spPr>
          <a:xfrm>
            <a:off x="4356588" y="133643"/>
            <a:ext cx="7648252" cy="6592674"/>
          </a:xfrm>
        </p:spPr>
      </p:pic>
    </p:spTree>
    <p:extLst>
      <p:ext uri="{BB962C8B-B14F-4D97-AF65-F5344CB8AC3E}">
        <p14:creationId xmlns:p14="http://schemas.microsoft.com/office/powerpoint/2010/main" val="6120895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B02EE-3484-4AD6-9A7F-E131E0D060D1}"/>
              </a:ext>
            </a:extLst>
          </p:cNvPr>
          <p:cNvSpPr>
            <a:spLocks noGrp="1"/>
          </p:cNvSpPr>
          <p:nvPr>
            <p:ph type="title"/>
          </p:nvPr>
        </p:nvSpPr>
        <p:spPr/>
        <p:txBody>
          <a:bodyPr/>
          <a:lstStyle/>
          <a:p>
            <a:r>
              <a:rPr lang="en-US" dirty="0"/>
              <a:t>Posterior Results</a:t>
            </a:r>
          </a:p>
        </p:txBody>
      </p:sp>
      <p:pic>
        <p:nvPicPr>
          <p:cNvPr id="5" name="Content Placeholder 4" descr="Chart, histogram&#10;&#10;Description automatically generated">
            <a:extLst>
              <a:ext uri="{FF2B5EF4-FFF2-40B4-BE49-F238E27FC236}">
                <a16:creationId xmlns:a16="http://schemas.microsoft.com/office/drawing/2014/main" id="{0913C4F1-C485-486F-995F-B59E7F704BEE}"/>
              </a:ext>
            </a:extLst>
          </p:cNvPr>
          <p:cNvPicPr>
            <a:picLocks noGrp="1" noChangeAspect="1"/>
          </p:cNvPicPr>
          <p:nvPr>
            <p:ph idx="1"/>
          </p:nvPr>
        </p:nvPicPr>
        <p:blipFill>
          <a:blip r:embed="rId2"/>
          <a:stretch>
            <a:fillRect/>
          </a:stretch>
        </p:blipFill>
        <p:spPr>
          <a:xfrm>
            <a:off x="6560887" y="1162228"/>
            <a:ext cx="5631114" cy="1814538"/>
          </a:xfrm>
        </p:spPr>
      </p:pic>
      <p:pic>
        <p:nvPicPr>
          <p:cNvPr id="7" name="Picture 6" descr="Chart, histogram&#10;&#10;Description automatically generated">
            <a:extLst>
              <a:ext uri="{FF2B5EF4-FFF2-40B4-BE49-F238E27FC236}">
                <a16:creationId xmlns:a16="http://schemas.microsoft.com/office/drawing/2014/main" id="{ED493B00-A18A-4A7B-A0CF-3BB4423C75E3}"/>
              </a:ext>
            </a:extLst>
          </p:cNvPr>
          <p:cNvPicPr>
            <a:picLocks noChangeAspect="1"/>
          </p:cNvPicPr>
          <p:nvPr/>
        </p:nvPicPr>
        <p:blipFill>
          <a:blip r:embed="rId3"/>
          <a:stretch>
            <a:fillRect/>
          </a:stretch>
        </p:blipFill>
        <p:spPr>
          <a:xfrm>
            <a:off x="9842231" y="3017170"/>
            <a:ext cx="2305050" cy="1728129"/>
          </a:xfrm>
          <a:prstGeom prst="rect">
            <a:avLst/>
          </a:prstGeom>
        </p:spPr>
      </p:pic>
      <p:sp>
        <p:nvSpPr>
          <p:cNvPr id="8" name="Rectangle 7">
            <a:extLst>
              <a:ext uri="{FF2B5EF4-FFF2-40B4-BE49-F238E27FC236}">
                <a16:creationId xmlns:a16="http://schemas.microsoft.com/office/drawing/2014/main" id="{F024E102-1F95-40EA-859B-7B08D1975E91}"/>
              </a:ext>
            </a:extLst>
          </p:cNvPr>
          <p:cNvSpPr/>
          <p:nvPr/>
        </p:nvSpPr>
        <p:spPr>
          <a:xfrm>
            <a:off x="10265020" y="4826977"/>
            <a:ext cx="1868365" cy="2031023"/>
          </a:xfrm>
          <a:prstGeom prst="rect">
            <a:avLst/>
          </a:prstGeom>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r>
              <a:rPr lang="en-US" sz="1100" dirty="0">
                <a:solidFill>
                  <a:schemeClr val="tx1"/>
                </a:solidFill>
              </a:rPr>
              <a:t>Upper bound of </a:t>
            </a:r>
            <a:r>
              <a:rPr lang="en-US" sz="1100" b="1" dirty="0">
                <a:solidFill>
                  <a:schemeClr val="tx1"/>
                </a:solidFill>
              </a:rPr>
              <a:t>32 micro-strain</a:t>
            </a:r>
            <a:r>
              <a:rPr lang="en-US" sz="1100" dirty="0">
                <a:solidFill>
                  <a:schemeClr val="tx1"/>
                </a:solidFill>
              </a:rPr>
              <a:t> as the optimal discrepancy between model and data</a:t>
            </a:r>
          </a:p>
          <a:p>
            <a:pPr marL="285750" indent="-285750" algn="l">
              <a:lnSpc>
                <a:spcPct val="90000"/>
              </a:lnSpc>
              <a:buFont typeface="Arial" panose="020B0604020202020204" pitchFamily="34" charset="0"/>
              <a:buChar char="•"/>
            </a:pPr>
            <a:r>
              <a:rPr lang="en-US" sz="1100" dirty="0">
                <a:solidFill>
                  <a:schemeClr val="tx1"/>
                </a:solidFill>
              </a:rPr>
              <a:t>On average, the sensor and model can be off by about 32 micro-strain in average.   </a:t>
            </a:r>
          </a:p>
          <a:p>
            <a:pPr algn="l">
              <a:lnSpc>
                <a:spcPct val="90000"/>
              </a:lnSpc>
            </a:pPr>
            <a:r>
              <a:rPr lang="en-US" sz="1100" dirty="0">
                <a:solidFill>
                  <a:schemeClr val="tx1"/>
                </a:solidFill>
              </a:rPr>
              <a:t>	</a:t>
            </a:r>
          </a:p>
        </p:txBody>
      </p:sp>
      <p:pic>
        <p:nvPicPr>
          <p:cNvPr id="4" name="Picture 3">
            <a:extLst>
              <a:ext uri="{FF2B5EF4-FFF2-40B4-BE49-F238E27FC236}">
                <a16:creationId xmlns:a16="http://schemas.microsoft.com/office/drawing/2014/main" id="{72894F52-5BAE-40F4-9009-28B34A5960BD}"/>
              </a:ext>
            </a:extLst>
          </p:cNvPr>
          <p:cNvPicPr>
            <a:picLocks noChangeAspect="1"/>
          </p:cNvPicPr>
          <p:nvPr/>
        </p:nvPicPr>
        <p:blipFill>
          <a:blip r:embed="rId4"/>
          <a:stretch>
            <a:fillRect/>
          </a:stretch>
        </p:blipFill>
        <p:spPr>
          <a:xfrm>
            <a:off x="8656027" y="51473"/>
            <a:ext cx="3535973" cy="1049293"/>
          </a:xfrm>
          <a:prstGeom prst="rect">
            <a:avLst/>
          </a:prstGeom>
        </p:spPr>
      </p:pic>
      <p:pic>
        <p:nvPicPr>
          <p:cNvPr id="10" name="Content Placeholder 4" descr="A picture containing diagram&#10;&#10;Description automatically generated">
            <a:extLst>
              <a:ext uri="{FF2B5EF4-FFF2-40B4-BE49-F238E27FC236}">
                <a16:creationId xmlns:a16="http://schemas.microsoft.com/office/drawing/2014/main" id="{BBE24642-44F4-4C9B-B330-66C43BA08410}"/>
              </a:ext>
            </a:extLst>
          </p:cNvPr>
          <p:cNvPicPr>
            <a:picLocks noChangeAspect="1"/>
          </p:cNvPicPr>
          <p:nvPr/>
        </p:nvPicPr>
        <p:blipFill>
          <a:blip r:embed="rId5"/>
          <a:stretch>
            <a:fillRect/>
          </a:stretch>
        </p:blipFill>
        <p:spPr bwMode="auto">
          <a:xfrm>
            <a:off x="477503" y="953966"/>
            <a:ext cx="3810347" cy="5270518"/>
          </a:xfrm>
          <a:prstGeom prst="rect">
            <a:avLst/>
          </a:prstGeom>
          <a:noFill/>
          <a:ln w="9525">
            <a:noFill/>
            <a:miter lim="800000"/>
            <a:headEnd/>
            <a:tailEnd/>
          </a:ln>
        </p:spPr>
      </p:pic>
      <p:sp>
        <p:nvSpPr>
          <p:cNvPr id="11" name="TextBox 10">
            <a:extLst>
              <a:ext uri="{FF2B5EF4-FFF2-40B4-BE49-F238E27FC236}">
                <a16:creationId xmlns:a16="http://schemas.microsoft.com/office/drawing/2014/main" id="{8795B645-D705-4C6A-AD9F-8BD78B3CA96B}"/>
              </a:ext>
            </a:extLst>
          </p:cNvPr>
          <p:cNvSpPr txBox="1"/>
          <p:nvPr/>
        </p:nvSpPr>
        <p:spPr>
          <a:xfrm>
            <a:off x="4712675" y="6151470"/>
            <a:ext cx="4028699" cy="577081"/>
          </a:xfrm>
          <a:prstGeom prst="rect">
            <a:avLst/>
          </a:prstGeom>
          <a:noFill/>
        </p:spPr>
        <p:txBody>
          <a:bodyPr wrap="square">
            <a:spAutoFit/>
          </a:bodyPr>
          <a:lstStyle/>
          <a:p>
            <a:pPr algn="l"/>
            <a:r>
              <a:rPr lang="en-US" sz="1050" b="0" i="0" u="none" strike="noStrike" baseline="0" dirty="0">
                <a:latin typeface="CMR8"/>
              </a:rPr>
              <a:t>[23] B. Riemer, Benchmarking dynamic strain predictions of pulsed mercury spallation target vessels, Journal of nuclear materials 343 (1-3) (2005) 81–91.</a:t>
            </a:r>
            <a:endParaRPr lang="en-US" sz="1050" dirty="0"/>
          </a:p>
        </p:txBody>
      </p:sp>
      <p:pic>
        <p:nvPicPr>
          <p:cNvPr id="12" name="Picture 11">
            <a:extLst>
              <a:ext uri="{FF2B5EF4-FFF2-40B4-BE49-F238E27FC236}">
                <a16:creationId xmlns:a16="http://schemas.microsoft.com/office/drawing/2014/main" id="{C816A17A-0337-4AC9-8FDC-669947395F73}"/>
              </a:ext>
            </a:extLst>
          </p:cNvPr>
          <p:cNvPicPr>
            <a:picLocks noChangeAspect="1"/>
          </p:cNvPicPr>
          <p:nvPr/>
        </p:nvPicPr>
        <p:blipFill>
          <a:blip r:embed="rId6"/>
          <a:stretch>
            <a:fillRect/>
          </a:stretch>
        </p:blipFill>
        <p:spPr>
          <a:xfrm>
            <a:off x="429767" y="6268915"/>
            <a:ext cx="4031328" cy="482087"/>
          </a:xfrm>
          <a:prstGeom prst="rect">
            <a:avLst/>
          </a:prstGeom>
        </p:spPr>
      </p:pic>
      <p:pic>
        <p:nvPicPr>
          <p:cNvPr id="13" name="Picture 12">
            <a:extLst>
              <a:ext uri="{FF2B5EF4-FFF2-40B4-BE49-F238E27FC236}">
                <a16:creationId xmlns:a16="http://schemas.microsoft.com/office/drawing/2014/main" id="{72AAB1D4-DAD5-4A97-A001-A2623F5C5902}"/>
              </a:ext>
            </a:extLst>
          </p:cNvPr>
          <p:cNvPicPr>
            <a:picLocks noChangeAspect="1"/>
          </p:cNvPicPr>
          <p:nvPr/>
        </p:nvPicPr>
        <p:blipFill>
          <a:blip r:embed="rId7"/>
          <a:stretch>
            <a:fillRect/>
          </a:stretch>
        </p:blipFill>
        <p:spPr>
          <a:xfrm>
            <a:off x="4794302" y="3840831"/>
            <a:ext cx="2884750" cy="2159920"/>
          </a:xfrm>
          <a:prstGeom prst="rect">
            <a:avLst/>
          </a:prstGeom>
        </p:spPr>
      </p:pic>
      <p:sp>
        <p:nvSpPr>
          <p:cNvPr id="14" name="TextBox 13">
            <a:extLst>
              <a:ext uri="{FF2B5EF4-FFF2-40B4-BE49-F238E27FC236}">
                <a16:creationId xmlns:a16="http://schemas.microsoft.com/office/drawing/2014/main" id="{0FF7D6FE-2A40-4E2B-86A6-A15E95CB96E8}"/>
              </a:ext>
            </a:extLst>
          </p:cNvPr>
          <p:cNvSpPr txBox="1"/>
          <p:nvPr/>
        </p:nvSpPr>
        <p:spPr>
          <a:xfrm>
            <a:off x="4195210" y="72234"/>
            <a:ext cx="3441637" cy="461665"/>
          </a:xfrm>
          <a:prstGeom prst="rect">
            <a:avLst/>
          </a:prstGeom>
          <a:noFill/>
        </p:spPr>
        <p:txBody>
          <a:bodyPr wrap="square">
            <a:spAutoFit/>
          </a:bodyPr>
          <a:lstStyle/>
          <a:p>
            <a:r>
              <a:rPr lang="en-US" sz="800" dirty="0">
                <a:solidFill>
                  <a:srgbClr val="000000"/>
                </a:solidFill>
                <a:effectLst/>
                <a:latin typeface="Times New Roman" panose="02020603050405020304" pitchFamily="18" charset="0"/>
                <a:ea typeface="Calibri" panose="020F0502020204030204" pitchFamily="34" charset="0"/>
              </a:rPr>
              <a:t>Radaideh, M. I., et al. “Bayesian Inverse Uncertainty Quantification of the Physical Model Parameters for the Spallation Neutron Source First Target Station”. </a:t>
            </a:r>
            <a:r>
              <a:rPr lang="en-US" sz="800" u="sng" dirty="0">
                <a:solidFill>
                  <a:srgbClr val="0563C1"/>
                </a:solidFill>
                <a:effectLst/>
                <a:latin typeface="Times New Roman" panose="02020603050405020304" pitchFamily="18" charset="0"/>
                <a:ea typeface="Calibri" panose="020F0502020204030204" pitchFamily="34" charset="0"/>
                <a:cs typeface="Arial" panose="020B0604020202020204" pitchFamily="34" charset="0"/>
                <a:hlinkClick r:id="rId8"/>
              </a:rPr>
              <a:t>https://arxiv.org/abs/2202.03959</a:t>
            </a:r>
            <a:r>
              <a:rPr lang="en-US" sz="800" dirty="0">
                <a:solidFill>
                  <a:srgbClr val="000000"/>
                </a:solidFill>
                <a:effectLst/>
                <a:latin typeface="Times New Roman" panose="02020603050405020304" pitchFamily="18" charset="0"/>
                <a:ea typeface="Calibri" panose="020F0502020204030204" pitchFamily="34" charset="0"/>
              </a:rPr>
              <a:t>, </a:t>
            </a:r>
            <a:r>
              <a:rPr lang="en-US" sz="800" i="1" dirty="0">
                <a:solidFill>
                  <a:srgbClr val="000000"/>
                </a:solidFill>
                <a:effectLst/>
                <a:latin typeface="Times New Roman" panose="02020603050405020304" pitchFamily="18" charset="0"/>
                <a:ea typeface="Calibri" panose="020F0502020204030204" pitchFamily="34" charset="0"/>
              </a:rPr>
              <a:t>Under review in Results in Physics</a:t>
            </a:r>
            <a:endParaRPr lang="en-US" sz="800" dirty="0"/>
          </a:p>
        </p:txBody>
      </p:sp>
    </p:spTree>
    <p:extLst>
      <p:ext uri="{BB962C8B-B14F-4D97-AF65-F5344CB8AC3E}">
        <p14:creationId xmlns:p14="http://schemas.microsoft.com/office/powerpoint/2010/main" val="127131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853A4-3C69-4C40-9CE6-D9E3B2833A74}"/>
              </a:ext>
            </a:extLst>
          </p:cNvPr>
          <p:cNvSpPr>
            <a:spLocks noGrp="1"/>
          </p:cNvSpPr>
          <p:nvPr>
            <p:ph type="title"/>
          </p:nvPr>
        </p:nvSpPr>
        <p:spPr/>
        <p:txBody>
          <a:bodyPr/>
          <a:lstStyle/>
          <a:p>
            <a:r>
              <a:rPr lang="en-US" dirty="0"/>
              <a:t>Bayesian vs Frequentist </a:t>
            </a:r>
          </a:p>
        </p:txBody>
      </p:sp>
      <p:graphicFrame>
        <p:nvGraphicFramePr>
          <p:cNvPr id="4" name="Table 4">
            <a:extLst>
              <a:ext uri="{FF2B5EF4-FFF2-40B4-BE49-F238E27FC236}">
                <a16:creationId xmlns:a16="http://schemas.microsoft.com/office/drawing/2014/main" id="{D79205B0-DD4F-402C-89B2-6C0C3C9F014E}"/>
              </a:ext>
            </a:extLst>
          </p:cNvPr>
          <p:cNvGraphicFramePr>
            <a:graphicFrameLocks noGrp="1"/>
          </p:cNvGraphicFramePr>
          <p:nvPr>
            <p:ph idx="1"/>
          </p:nvPr>
        </p:nvGraphicFramePr>
        <p:xfrm>
          <a:off x="975705" y="2181860"/>
          <a:ext cx="10338123" cy="2763520"/>
        </p:xfrm>
        <a:graphic>
          <a:graphicData uri="http://schemas.openxmlformats.org/drawingml/2006/table">
            <a:tbl>
              <a:tblPr firstRow="1" bandRow="1">
                <a:tableStyleId>{5C22544A-7EE6-4342-B048-85BDC9FD1C3A}</a:tableStyleId>
              </a:tblPr>
              <a:tblGrid>
                <a:gridCol w="2724539">
                  <a:extLst>
                    <a:ext uri="{9D8B030D-6E8A-4147-A177-3AD203B41FA5}">
                      <a16:colId xmlns:a16="http://schemas.microsoft.com/office/drawing/2014/main" val="1707952911"/>
                    </a:ext>
                  </a:extLst>
                </a:gridCol>
                <a:gridCol w="3816220">
                  <a:extLst>
                    <a:ext uri="{9D8B030D-6E8A-4147-A177-3AD203B41FA5}">
                      <a16:colId xmlns:a16="http://schemas.microsoft.com/office/drawing/2014/main" val="2317972314"/>
                    </a:ext>
                  </a:extLst>
                </a:gridCol>
                <a:gridCol w="3797364">
                  <a:extLst>
                    <a:ext uri="{9D8B030D-6E8A-4147-A177-3AD203B41FA5}">
                      <a16:colId xmlns:a16="http://schemas.microsoft.com/office/drawing/2014/main" val="1676542780"/>
                    </a:ext>
                  </a:extLst>
                </a:gridCol>
              </a:tblGrid>
              <a:tr h="370840">
                <a:tc>
                  <a:txBody>
                    <a:bodyPr/>
                    <a:lstStyle/>
                    <a:p>
                      <a:r>
                        <a:rPr lang="en-US" dirty="0"/>
                        <a:t>Item</a:t>
                      </a:r>
                    </a:p>
                  </a:txBody>
                  <a:tcPr/>
                </a:tc>
                <a:tc>
                  <a:txBody>
                    <a:bodyPr/>
                    <a:lstStyle/>
                    <a:p>
                      <a:r>
                        <a:rPr lang="en-US" dirty="0"/>
                        <a:t>Bayesian </a:t>
                      </a:r>
                    </a:p>
                  </a:txBody>
                  <a:tcPr/>
                </a:tc>
                <a:tc>
                  <a:txBody>
                    <a:bodyPr/>
                    <a:lstStyle/>
                    <a:p>
                      <a:r>
                        <a:rPr lang="en-US" dirty="0"/>
                        <a:t>Frequentist (ENC/SPE)</a:t>
                      </a:r>
                    </a:p>
                  </a:txBody>
                  <a:tcPr/>
                </a:tc>
                <a:extLst>
                  <a:ext uri="{0D108BD9-81ED-4DB2-BD59-A6C34878D82A}">
                    <a16:rowId xmlns:a16="http://schemas.microsoft.com/office/drawing/2014/main" val="287381416"/>
                  </a:ext>
                </a:extLst>
              </a:tr>
              <a:tr h="370840">
                <a:tc>
                  <a:txBody>
                    <a:bodyPr/>
                    <a:lstStyle/>
                    <a:p>
                      <a:r>
                        <a:rPr lang="en-US" dirty="0"/>
                        <a:t>Cost</a:t>
                      </a:r>
                    </a:p>
                  </a:txBody>
                  <a:tcPr/>
                </a:tc>
                <a:tc>
                  <a:txBody>
                    <a:bodyPr/>
                    <a:lstStyle/>
                    <a:p>
                      <a:r>
                        <a:rPr lang="en-US" dirty="0"/>
                        <a:t>High (because of MCMC sampling)</a:t>
                      </a:r>
                    </a:p>
                  </a:txBody>
                  <a:tcPr/>
                </a:tc>
                <a:tc>
                  <a:txBody>
                    <a:bodyPr/>
                    <a:lstStyle/>
                    <a:p>
                      <a:r>
                        <a:rPr lang="en-US" dirty="0"/>
                        <a:t>Low (SPE) to moderate (ENC)</a:t>
                      </a:r>
                    </a:p>
                  </a:txBody>
                  <a:tcPr/>
                </a:tc>
                <a:extLst>
                  <a:ext uri="{0D108BD9-81ED-4DB2-BD59-A6C34878D82A}">
                    <a16:rowId xmlns:a16="http://schemas.microsoft.com/office/drawing/2014/main" val="2516180902"/>
                  </a:ext>
                </a:extLst>
              </a:tr>
              <a:tr h="370840">
                <a:tc>
                  <a:txBody>
                    <a:bodyPr/>
                    <a:lstStyle/>
                    <a:p>
                      <a:r>
                        <a:rPr lang="en-US" dirty="0"/>
                        <a:t>Complexity</a:t>
                      </a:r>
                    </a:p>
                  </a:txBody>
                  <a:tcPr/>
                </a:tc>
                <a:tc>
                  <a:txBody>
                    <a:bodyPr/>
                    <a:lstStyle/>
                    <a:p>
                      <a:r>
                        <a:rPr lang="en-US" dirty="0"/>
                        <a:t>Difficult to implement</a:t>
                      </a:r>
                    </a:p>
                  </a:txBody>
                  <a:tcPr/>
                </a:tc>
                <a:tc>
                  <a:txBody>
                    <a:bodyPr/>
                    <a:lstStyle/>
                    <a:p>
                      <a:r>
                        <a:rPr lang="en-US" dirty="0"/>
                        <a:t>Easy to implement</a:t>
                      </a:r>
                    </a:p>
                  </a:txBody>
                  <a:tcPr/>
                </a:tc>
                <a:extLst>
                  <a:ext uri="{0D108BD9-81ED-4DB2-BD59-A6C34878D82A}">
                    <a16:rowId xmlns:a16="http://schemas.microsoft.com/office/drawing/2014/main" val="1948529078"/>
                  </a:ext>
                </a:extLst>
              </a:tr>
              <a:tr h="370840">
                <a:tc>
                  <a:txBody>
                    <a:bodyPr/>
                    <a:lstStyle/>
                    <a:p>
                      <a:r>
                        <a:rPr lang="en-US" dirty="0"/>
                        <a:t>Robustness</a:t>
                      </a:r>
                    </a:p>
                  </a:txBody>
                  <a:tcPr/>
                </a:tc>
                <a:tc>
                  <a:txBody>
                    <a:bodyPr/>
                    <a:lstStyle/>
                    <a:p>
                      <a:r>
                        <a:rPr lang="en-US" dirty="0"/>
                        <a:t>Robust</a:t>
                      </a:r>
                    </a:p>
                  </a:txBody>
                  <a:tcPr/>
                </a:tc>
                <a:tc>
                  <a:txBody>
                    <a:bodyPr/>
                    <a:lstStyle/>
                    <a:p>
                      <a:r>
                        <a:rPr lang="en-US" dirty="0"/>
                        <a:t>Depends on the problem</a:t>
                      </a:r>
                    </a:p>
                  </a:txBody>
                  <a:tcPr/>
                </a:tc>
                <a:extLst>
                  <a:ext uri="{0D108BD9-81ED-4DB2-BD59-A6C34878D82A}">
                    <a16:rowId xmlns:a16="http://schemas.microsoft.com/office/drawing/2014/main" val="371797242"/>
                  </a:ext>
                </a:extLst>
              </a:tr>
              <a:tr h="370840">
                <a:tc>
                  <a:txBody>
                    <a:bodyPr/>
                    <a:lstStyle/>
                    <a:p>
                      <a:r>
                        <a:rPr lang="en-US" dirty="0"/>
                        <a:t>Correlation</a:t>
                      </a:r>
                    </a:p>
                  </a:txBody>
                  <a:tcPr/>
                </a:tc>
                <a:tc>
                  <a:txBody>
                    <a:bodyPr/>
                    <a:lstStyle/>
                    <a:p>
                      <a:r>
                        <a:rPr lang="en-US" dirty="0"/>
                        <a:t>Inherently captured by sampling</a:t>
                      </a:r>
                    </a:p>
                  </a:txBody>
                  <a:tcPr/>
                </a:tc>
                <a:tc>
                  <a:txBody>
                    <a:bodyPr/>
                    <a:lstStyle/>
                    <a:p>
                      <a:r>
                        <a:rPr lang="en-US" dirty="0"/>
                        <a:t>Not captured directly</a:t>
                      </a:r>
                    </a:p>
                  </a:txBody>
                  <a:tcPr/>
                </a:tc>
                <a:extLst>
                  <a:ext uri="{0D108BD9-81ED-4DB2-BD59-A6C34878D82A}">
                    <a16:rowId xmlns:a16="http://schemas.microsoft.com/office/drawing/2014/main" val="105521693"/>
                  </a:ext>
                </a:extLst>
              </a:tr>
              <a:tr h="370840">
                <a:tc>
                  <a:txBody>
                    <a:bodyPr/>
                    <a:lstStyle/>
                    <a:p>
                      <a:r>
                        <a:rPr lang="en-US" dirty="0"/>
                        <a:t>Parameter Estimation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Both point-estimate and random distribution</a:t>
                      </a:r>
                    </a:p>
                  </a:txBody>
                  <a:tcPr/>
                </a:tc>
                <a:tc>
                  <a:txBody>
                    <a:bodyPr/>
                    <a:lstStyle/>
                    <a:p>
                      <a:r>
                        <a:rPr lang="en-US" dirty="0"/>
                        <a:t>Point-estimate only</a:t>
                      </a:r>
                    </a:p>
                  </a:txBody>
                  <a:tcPr/>
                </a:tc>
                <a:extLst>
                  <a:ext uri="{0D108BD9-81ED-4DB2-BD59-A6C34878D82A}">
                    <a16:rowId xmlns:a16="http://schemas.microsoft.com/office/drawing/2014/main" val="455496271"/>
                  </a:ext>
                </a:extLst>
              </a:tr>
            </a:tbl>
          </a:graphicData>
        </a:graphic>
      </p:graphicFrame>
      <p:sp>
        <p:nvSpPr>
          <p:cNvPr id="6" name="TextBox 5">
            <a:extLst>
              <a:ext uri="{FF2B5EF4-FFF2-40B4-BE49-F238E27FC236}">
                <a16:creationId xmlns:a16="http://schemas.microsoft.com/office/drawing/2014/main" id="{76B1D07D-3D18-4251-B9B9-9F89A0F7C41F}"/>
              </a:ext>
            </a:extLst>
          </p:cNvPr>
          <p:cNvSpPr txBox="1"/>
          <p:nvPr/>
        </p:nvSpPr>
        <p:spPr>
          <a:xfrm>
            <a:off x="1069011" y="5075853"/>
            <a:ext cx="6419461" cy="923330"/>
          </a:xfrm>
          <a:prstGeom prst="rect">
            <a:avLst/>
          </a:prstGeom>
          <a:noFill/>
        </p:spPr>
        <p:txBody>
          <a:bodyPr wrap="square" rtlCol="0">
            <a:spAutoFit/>
          </a:bodyPr>
          <a:lstStyle/>
          <a:p>
            <a:pPr algn="l">
              <a:lnSpc>
                <a:spcPct val="90000"/>
              </a:lnSpc>
            </a:pPr>
            <a:r>
              <a:rPr lang="en-US" sz="2000" dirty="0">
                <a:latin typeface="+mn-lt"/>
              </a:rPr>
              <a:t>Priority: </a:t>
            </a:r>
          </a:p>
          <a:p>
            <a:pPr marL="342900" indent="-342900" algn="l">
              <a:lnSpc>
                <a:spcPct val="90000"/>
              </a:lnSpc>
              <a:buFont typeface="Arial" panose="020B0604020202020204" pitchFamily="34" charset="0"/>
              <a:buChar char="•"/>
            </a:pPr>
            <a:r>
              <a:rPr lang="en-US" sz="2000" dirty="0">
                <a:latin typeface="+mn-lt"/>
              </a:rPr>
              <a:t>Comprehension: Bayesian &gt; ENC &gt; SPE</a:t>
            </a:r>
          </a:p>
          <a:p>
            <a:pPr marL="342900" indent="-342900">
              <a:lnSpc>
                <a:spcPct val="90000"/>
              </a:lnSpc>
              <a:buFont typeface="Arial" panose="020B0604020202020204" pitchFamily="34" charset="0"/>
              <a:buChar char="•"/>
            </a:pPr>
            <a:r>
              <a:rPr lang="en-US" sz="2000" dirty="0">
                <a:latin typeface="+mn-lt"/>
              </a:rPr>
              <a:t>Simplicity: SPE &gt; ENC &gt; Bayesian</a:t>
            </a:r>
          </a:p>
        </p:txBody>
      </p:sp>
      <p:pic>
        <p:nvPicPr>
          <p:cNvPr id="7" name="Picture 2" descr="PyMC3 Documentation — PyMC3 3.11.5 documentation">
            <a:extLst>
              <a:ext uri="{FF2B5EF4-FFF2-40B4-BE49-F238E27FC236}">
                <a16:creationId xmlns:a16="http://schemas.microsoft.com/office/drawing/2014/main" id="{28495FDA-4448-4C57-8F32-E87CDDE53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1755" y="1366825"/>
            <a:ext cx="1513810" cy="5394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6EEE9FD-754E-4A94-B92C-C93270A1CBA2}"/>
              </a:ext>
            </a:extLst>
          </p:cNvPr>
          <p:cNvPicPr>
            <a:picLocks noChangeAspect="1"/>
          </p:cNvPicPr>
          <p:nvPr/>
        </p:nvPicPr>
        <p:blipFill>
          <a:blip r:embed="rId3"/>
          <a:stretch>
            <a:fillRect/>
          </a:stretch>
        </p:blipFill>
        <p:spPr>
          <a:xfrm>
            <a:off x="5692971" y="1213529"/>
            <a:ext cx="903589" cy="846088"/>
          </a:xfrm>
          <a:prstGeom prst="rect">
            <a:avLst/>
          </a:prstGeom>
        </p:spPr>
      </p:pic>
      <p:pic>
        <p:nvPicPr>
          <p:cNvPr id="6150" name="Picture 6" descr="Autoencoders with Keras, TensorFlow, and Deep Learning - PyImageSearch">
            <a:extLst>
              <a:ext uri="{FF2B5EF4-FFF2-40B4-BE49-F238E27FC236}">
                <a16:creationId xmlns:a16="http://schemas.microsoft.com/office/drawing/2014/main" id="{6E007CE4-E2CB-4105-B273-91D10C8C6D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8472" y="1170592"/>
            <a:ext cx="1402995" cy="93533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14F3332D-AB47-4ACE-BE5F-18B03323CE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0920" y="1220791"/>
            <a:ext cx="1095161" cy="775379"/>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CVXR">
            <a:extLst>
              <a:ext uri="{FF2B5EF4-FFF2-40B4-BE49-F238E27FC236}">
                <a16:creationId xmlns:a16="http://schemas.microsoft.com/office/drawing/2014/main" id="{113AC50C-DDB7-4317-AC10-170350421D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07521" y="1170592"/>
            <a:ext cx="721381" cy="846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24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BB1738F-3363-473B-B7E0-905042CCEC54}"/>
              </a:ext>
            </a:extLst>
          </p:cNvPr>
          <p:cNvSpPr txBox="1"/>
          <p:nvPr/>
        </p:nvSpPr>
        <p:spPr>
          <a:xfrm>
            <a:off x="1269506" y="2068498"/>
            <a:ext cx="9135123" cy="701731"/>
          </a:xfrm>
          <a:prstGeom prst="rect">
            <a:avLst/>
          </a:prstGeom>
          <a:noFill/>
        </p:spPr>
        <p:txBody>
          <a:bodyPr wrap="square" rtlCol="0">
            <a:spAutoFit/>
          </a:bodyPr>
          <a:lstStyle/>
          <a:p>
            <a:pPr algn="ctr">
              <a:lnSpc>
                <a:spcPct val="90000"/>
              </a:lnSpc>
            </a:pPr>
            <a:r>
              <a:rPr lang="en-US" sz="4400" dirty="0">
                <a:latin typeface="+mn-lt"/>
              </a:rPr>
              <a:t>Thank You!</a:t>
            </a:r>
          </a:p>
        </p:txBody>
      </p:sp>
      <p:sp>
        <p:nvSpPr>
          <p:cNvPr id="34" name="TextBox 33">
            <a:extLst>
              <a:ext uri="{FF2B5EF4-FFF2-40B4-BE49-F238E27FC236}">
                <a16:creationId xmlns:a16="http://schemas.microsoft.com/office/drawing/2014/main" id="{8E2A4EA6-C0FE-4B02-90F8-0DCD3D2EF669}"/>
              </a:ext>
            </a:extLst>
          </p:cNvPr>
          <p:cNvSpPr txBox="1"/>
          <p:nvPr/>
        </p:nvSpPr>
        <p:spPr>
          <a:xfrm>
            <a:off x="532661" y="3975841"/>
            <a:ext cx="11567603" cy="2031325"/>
          </a:xfrm>
          <a:prstGeom prst="rect">
            <a:avLst/>
          </a:prstGeom>
          <a:noFill/>
        </p:spPr>
        <p:txBody>
          <a:bodyPr wrap="square">
            <a:spAutoFit/>
          </a:bodyPr>
          <a:lstStyle/>
          <a:p>
            <a:r>
              <a:rPr lang="en-US" dirty="0"/>
              <a:t>The task team is grateful for support from the Neutron Sciences Directorate at ORNL in the investigation of this work. This work was supported by the DOE Office of Science under grant DE-SC0009915 (Office of Basic Energy Sciences, Scientific User Facilities program). This research used resources of the Compute and Data Environment for Science (CADES) at the Oak Ridge National Laboratory, which is supported by the Office of Science of the U.S. Department of Energy under Contract No. DE-AC05-00OR22725. This research also used resources of the Argonne Leadership Computing Facility, which is a DOE Office of Science User Facility supported under Contract DE-AC02-06CH11357.  </a:t>
            </a:r>
          </a:p>
        </p:txBody>
      </p:sp>
    </p:spTree>
    <p:extLst>
      <p:ext uri="{BB962C8B-B14F-4D97-AF65-F5344CB8AC3E}">
        <p14:creationId xmlns:p14="http://schemas.microsoft.com/office/powerpoint/2010/main" val="217763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7E674B-BD54-4680-A875-5819F20DBFB6}"/>
              </a:ext>
            </a:extLst>
          </p:cNvPr>
          <p:cNvGrpSpPr/>
          <p:nvPr/>
        </p:nvGrpSpPr>
        <p:grpSpPr>
          <a:xfrm>
            <a:off x="6930029" y="3765232"/>
            <a:ext cx="4198305" cy="2811701"/>
            <a:chOff x="2771775" y="1157055"/>
            <a:chExt cx="6648450" cy="4410075"/>
          </a:xfrm>
        </p:grpSpPr>
        <p:pic>
          <p:nvPicPr>
            <p:cNvPr id="5" name="Picture 4">
              <a:extLst>
                <a:ext uri="{FF2B5EF4-FFF2-40B4-BE49-F238E27FC236}">
                  <a16:creationId xmlns:a16="http://schemas.microsoft.com/office/drawing/2014/main" id="{B161ABF1-E799-47B8-98DB-AD92E2F05B0B}"/>
                </a:ext>
              </a:extLst>
            </p:cNvPr>
            <p:cNvPicPr>
              <a:picLocks noChangeAspect="1"/>
            </p:cNvPicPr>
            <p:nvPr/>
          </p:nvPicPr>
          <p:blipFill>
            <a:blip r:embed="rId2"/>
            <a:stretch>
              <a:fillRect/>
            </a:stretch>
          </p:blipFill>
          <p:spPr>
            <a:xfrm>
              <a:off x="2771775" y="1157055"/>
              <a:ext cx="6648450" cy="4410075"/>
            </a:xfrm>
            <a:prstGeom prst="rect">
              <a:avLst/>
            </a:prstGeom>
          </p:spPr>
        </p:pic>
        <p:sp>
          <p:nvSpPr>
            <p:cNvPr id="6" name="Rectangle: Rounded Corners 5">
              <a:extLst>
                <a:ext uri="{FF2B5EF4-FFF2-40B4-BE49-F238E27FC236}">
                  <a16:creationId xmlns:a16="http://schemas.microsoft.com/office/drawing/2014/main" id="{D22E83D6-56DF-4FF1-BAE1-20C980B35F5D}"/>
                </a:ext>
              </a:extLst>
            </p:cNvPr>
            <p:cNvSpPr/>
            <p:nvPr/>
          </p:nvSpPr>
          <p:spPr>
            <a:xfrm rot="18971172">
              <a:off x="3486334" y="4844660"/>
              <a:ext cx="107051"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FF0000"/>
                </a:solidFill>
              </a:endParaRPr>
            </a:p>
          </p:txBody>
        </p:sp>
        <p:sp>
          <p:nvSpPr>
            <p:cNvPr id="7" name="Rectangle: Rounded Corners 6">
              <a:extLst>
                <a:ext uri="{FF2B5EF4-FFF2-40B4-BE49-F238E27FC236}">
                  <a16:creationId xmlns:a16="http://schemas.microsoft.com/office/drawing/2014/main" id="{0B75A997-016D-4A43-A8D5-77AC3464CAB7}"/>
                </a:ext>
              </a:extLst>
            </p:cNvPr>
            <p:cNvSpPr/>
            <p:nvPr/>
          </p:nvSpPr>
          <p:spPr>
            <a:xfrm rot="1599592">
              <a:off x="3374525" y="4865540"/>
              <a:ext cx="107051"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FF0000"/>
                </a:solidFill>
              </a:endParaRPr>
            </a:p>
          </p:txBody>
        </p:sp>
        <p:sp>
          <p:nvSpPr>
            <p:cNvPr id="8" name="Rectangle: Rounded Corners 7">
              <a:extLst>
                <a:ext uri="{FF2B5EF4-FFF2-40B4-BE49-F238E27FC236}">
                  <a16:creationId xmlns:a16="http://schemas.microsoft.com/office/drawing/2014/main" id="{2D13270D-0EB3-43B1-B533-C1F55F7F73F6}"/>
                </a:ext>
              </a:extLst>
            </p:cNvPr>
            <p:cNvSpPr/>
            <p:nvPr/>
          </p:nvSpPr>
          <p:spPr>
            <a:xfrm rot="16200000">
              <a:off x="3431275" y="4805085"/>
              <a:ext cx="107051"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FF0000"/>
                </a:solidFill>
              </a:endParaRPr>
            </a:p>
          </p:txBody>
        </p:sp>
        <p:sp>
          <p:nvSpPr>
            <p:cNvPr id="9" name="TextBox 37">
              <a:hlinkClick r:id="" action="ppaction://noaction"/>
              <a:extLst>
                <a:ext uri="{FF2B5EF4-FFF2-40B4-BE49-F238E27FC236}">
                  <a16:creationId xmlns:a16="http://schemas.microsoft.com/office/drawing/2014/main" id="{10148C12-BEEA-42A3-AEDC-B52D4C46E298}"/>
                </a:ext>
              </a:extLst>
            </p:cNvPr>
            <p:cNvSpPr txBox="1"/>
            <p:nvPr/>
          </p:nvSpPr>
          <p:spPr>
            <a:xfrm>
              <a:off x="3518103" y="4695089"/>
              <a:ext cx="325718" cy="2585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pPr>
              <a:r>
                <a:rPr lang="en-US" sz="1200" dirty="0">
                  <a:solidFill>
                    <a:srgbClr val="FF0000"/>
                  </a:solidFill>
                  <a:latin typeface="Times New Roman" panose="02020603050405020304" pitchFamily="18" charset="0"/>
                  <a:cs typeface="Times New Roman" panose="02020603050405020304" pitchFamily="18" charset="0"/>
                </a:rPr>
                <a:t>N</a:t>
              </a:r>
            </a:p>
          </p:txBody>
        </p:sp>
        <p:sp>
          <p:nvSpPr>
            <p:cNvPr id="10" name="TextBox 38">
              <a:hlinkClick r:id="" action="ppaction://noaction"/>
              <a:extLst>
                <a:ext uri="{FF2B5EF4-FFF2-40B4-BE49-F238E27FC236}">
                  <a16:creationId xmlns:a16="http://schemas.microsoft.com/office/drawing/2014/main" id="{4D3951BE-173A-431A-8C09-CD2F2D84ADE7}"/>
                </a:ext>
              </a:extLst>
            </p:cNvPr>
            <p:cNvSpPr txBox="1"/>
            <p:nvPr/>
          </p:nvSpPr>
          <p:spPr>
            <a:xfrm>
              <a:off x="3245697" y="4835569"/>
              <a:ext cx="219021" cy="2585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pPr>
              <a:r>
                <a:rPr lang="en-US" sz="1200" dirty="0">
                  <a:solidFill>
                    <a:srgbClr val="FF0000"/>
                  </a:solidFill>
                  <a:latin typeface="Times New Roman" panose="02020603050405020304" pitchFamily="18" charset="0"/>
                  <a:cs typeface="Times New Roman" panose="02020603050405020304" pitchFamily="18" charset="0"/>
                </a:rPr>
                <a:t>Q</a:t>
              </a:r>
            </a:p>
          </p:txBody>
        </p:sp>
        <p:sp>
          <p:nvSpPr>
            <p:cNvPr id="11" name="TextBox 39">
              <a:hlinkClick r:id="" action="ppaction://noaction"/>
              <a:extLst>
                <a:ext uri="{FF2B5EF4-FFF2-40B4-BE49-F238E27FC236}">
                  <a16:creationId xmlns:a16="http://schemas.microsoft.com/office/drawing/2014/main" id="{A2FF3849-F374-48C7-86A3-5BF1BB5137FE}"/>
                </a:ext>
              </a:extLst>
            </p:cNvPr>
            <p:cNvSpPr txBox="1"/>
            <p:nvPr/>
          </p:nvSpPr>
          <p:spPr>
            <a:xfrm>
              <a:off x="3380415" y="4553716"/>
              <a:ext cx="219021" cy="2585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pPr>
              <a:r>
                <a:rPr lang="en-US" sz="1200" dirty="0">
                  <a:solidFill>
                    <a:srgbClr val="FF0000"/>
                  </a:solidFill>
                  <a:latin typeface="Times New Roman" panose="02020603050405020304" pitchFamily="18" charset="0"/>
                  <a:cs typeface="Times New Roman" panose="02020603050405020304" pitchFamily="18" charset="0"/>
                </a:rPr>
                <a:t>P</a:t>
              </a:r>
            </a:p>
          </p:txBody>
        </p:sp>
        <p:sp>
          <p:nvSpPr>
            <p:cNvPr id="12" name="Rectangle: Rounded Corners 11">
              <a:extLst>
                <a:ext uri="{FF2B5EF4-FFF2-40B4-BE49-F238E27FC236}">
                  <a16:creationId xmlns:a16="http://schemas.microsoft.com/office/drawing/2014/main" id="{90439D9F-0AD1-44F0-92CF-BCCD992F5860}"/>
                </a:ext>
              </a:extLst>
            </p:cNvPr>
            <p:cNvSpPr/>
            <p:nvPr/>
          </p:nvSpPr>
          <p:spPr>
            <a:xfrm rot="18971172">
              <a:off x="3032617" y="4600675"/>
              <a:ext cx="107051"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FF0000"/>
                </a:solidFill>
              </a:endParaRPr>
            </a:p>
          </p:txBody>
        </p:sp>
        <p:sp>
          <p:nvSpPr>
            <p:cNvPr id="13" name="Rectangle: Rounded Corners 12">
              <a:extLst>
                <a:ext uri="{FF2B5EF4-FFF2-40B4-BE49-F238E27FC236}">
                  <a16:creationId xmlns:a16="http://schemas.microsoft.com/office/drawing/2014/main" id="{13EA84BF-7997-4967-9810-8FF1B846832C}"/>
                </a:ext>
              </a:extLst>
            </p:cNvPr>
            <p:cNvSpPr/>
            <p:nvPr/>
          </p:nvSpPr>
          <p:spPr>
            <a:xfrm rot="1599592">
              <a:off x="3057189" y="4654227"/>
              <a:ext cx="107051"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FF0000"/>
                </a:solidFill>
              </a:endParaRPr>
            </a:p>
          </p:txBody>
        </p:sp>
        <p:sp>
          <p:nvSpPr>
            <p:cNvPr id="14" name="TextBox 42">
              <a:hlinkClick r:id="" action="ppaction://noaction"/>
              <a:extLst>
                <a:ext uri="{FF2B5EF4-FFF2-40B4-BE49-F238E27FC236}">
                  <a16:creationId xmlns:a16="http://schemas.microsoft.com/office/drawing/2014/main" id="{D0DE9EA7-AC0B-4C42-A7AE-F0430B0AB7E6}"/>
                </a:ext>
              </a:extLst>
            </p:cNvPr>
            <p:cNvSpPr txBox="1"/>
            <p:nvPr/>
          </p:nvSpPr>
          <p:spPr>
            <a:xfrm>
              <a:off x="2930125" y="4663804"/>
              <a:ext cx="325718" cy="2585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pPr>
              <a:r>
                <a:rPr lang="en-US" sz="1200" dirty="0">
                  <a:solidFill>
                    <a:srgbClr val="FF0000"/>
                  </a:solidFill>
                  <a:latin typeface="Times New Roman" panose="02020603050405020304" pitchFamily="18" charset="0"/>
                  <a:cs typeface="Times New Roman" panose="02020603050405020304" pitchFamily="18" charset="0"/>
                </a:rPr>
                <a:t>R</a:t>
              </a:r>
            </a:p>
          </p:txBody>
        </p:sp>
        <p:sp>
          <p:nvSpPr>
            <p:cNvPr id="15" name="TextBox 43">
              <a:hlinkClick r:id="" action="ppaction://noaction"/>
              <a:extLst>
                <a:ext uri="{FF2B5EF4-FFF2-40B4-BE49-F238E27FC236}">
                  <a16:creationId xmlns:a16="http://schemas.microsoft.com/office/drawing/2014/main" id="{5C172079-A9AC-4FF7-8B6F-37668EBECEF0}"/>
                </a:ext>
              </a:extLst>
            </p:cNvPr>
            <p:cNvSpPr txBox="1"/>
            <p:nvPr/>
          </p:nvSpPr>
          <p:spPr>
            <a:xfrm>
              <a:off x="2983474" y="4257002"/>
              <a:ext cx="219020" cy="2585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pPr>
              <a:r>
                <a:rPr lang="en-US" sz="1200" dirty="0">
                  <a:solidFill>
                    <a:srgbClr val="FF0000"/>
                  </a:solidFill>
                  <a:latin typeface="Times New Roman" panose="02020603050405020304" pitchFamily="18" charset="0"/>
                  <a:cs typeface="Times New Roman" panose="02020603050405020304" pitchFamily="18" charset="0"/>
                </a:rPr>
                <a:t>S</a:t>
              </a:r>
            </a:p>
          </p:txBody>
        </p:sp>
      </p:grpSp>
      <p:sp>
        <p:nvSpPr>
          <p:cNvPr id="16" name="Title 1">
            <a:extLst>
              <a:ext uri="{FF2B5EF4-FFF2-40B4-BE49-F238E27FC236}">
                <a16:creationId xmlns:a16="http://schemas.microsoft.com/office/drawing/2014/main" id="{262FB006-2B90-479C-9A6E-4C99A0228045}"/>
              </a:ext>
            </a:extLst>
          </p:cNvPr>
          <p:cNvSpPr>
            <a:spLocks noGrp="1"/>
          </p:cNvSpPr>
          <p:nvPr>
            <p:ph type="title"/>
          </p:nvPr>
        </p:nvSpPr>
        <p:spPr>
          <a:xfrm>
            <a:off x="429767" y="274320"/>
            <a:ext cx="11430000" cy="480131"/>
          </a:xfrm>
        </p:spPr>
        <p:txBody>
          <a:bodyPr/>
          <a:lstStyle/>
          <a:p>
            <a:r>
              <a:rPr lang="en-US" sz="2800" dirty="0"/>
              <a:t>Current Mercury Target Design and Strain Sensors</a:t>
            </a:r>
          </a:p>
        </p:txBody>
      </p:sp>
      <p:pic>
        <p:nvPicPr>
          <p:cNvPr id="17" name="Picture 16">
            <a:extLst>
              <a:ext uri="{FF2B5EF4-FFF2-40B4-BE49-F238E27FC236}">
                <a16:creationId xmlns:a16="http://schemas.microsoft.com/office/drawing/2014/main" id="{E6E0B5CA-95BC-400F-8B40-B3C80F28280A}"/>
              </a:ext>
            </a:extLst>
          </p:cNvPr>
          <p:cNvPicPr/>
          <p:nvPr/>
        </p:nvPicPr>
        <p:blipFill>
          <a:blip r:embed="rId3">
            <a:clrChange>
              <a:clrFrom>
                <a:srgbClr val="FFFFFF"/>
              </a:clrFrom>
              <a:clrTo>
                <a:srgbClr val="FFFFFF">
                  <a:alpha val="0"/>
                </a:srgbClr>
              </a:clrTo>
            </a:clrChange>
          </a:blip>
          <a:srcRect/>
          <a:stretch/>
        </p:blipFill>
        <p:spPr>
          <a:xfrm>
            <a:off x="1197581" y="1018415"/>
            <a:ext cx="4198305" cy="4132510"/>
          </a:xfrm>
          <a:prstGeom prst="rect">
            <a:avLst/>
          </a:prstGeom>
          <a:extLst>
            <a:ext uri="{FAA26D3D-D897-4be2-8F04-BA451C77F1D7}">
              <ma14:placeholder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sp>
        <p:nvSpPr>
          <p:cNvPr id="18" name="Arrow: Right 17">
            <a:extLst>
              <a:ext uri="{FF2B5EF4-FFF2-40B4-BE49-F238E27FC236}">
                <a16:creationId xmlns:a16="http://schemas.microsoft.com/office/drawing/2014/main" id="{B99F715E-3A04-4BB8-BCEF-D88F2066AE83}"/>
              </a:ext>
            </a:extLst>
          </p:cNvPr>
          <p:cNvSpPr/>
          <p:nvPr/>
        </p:nvSpPr>
        <p:spPr>
          <a:xfrm rot="18282404">
            <a:off x="788543" y="4907325"/>
            <a:ext cx="1470198" cy="1166153"/>
          </a:xfrm>
          <a:prstGeom prst="rightArrow">
            <a:avLst/>
          </a:prstGeom>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Proton</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pulse</a:t>
            </a:r>
          </a:p>
        </p:txBody>
      </p:sp>
      <p:sp>
        <p:nvSpPr>
          <p:cNvPr id="19" name="TextBox 18">
            <a:extLst>
              <a:ext uri="{FF2B5EF4-FFF2-40B4-BE49-F238E27FC236}">
                <a16:creationId xmlns:a16="http://schemas.microsoft.com/office/drawing/2014/main" id="{665C8479-3F80-44BA-B5E4-306FC6AD17BD}"/>
              </a:ext>
            </a:extLst>
          </p:cNvPr>
          <p:cNvSpPr txBox="1"/>
          <p:nvPr/>
        </p:nvSpPr>
        <p:spPr>
          <a:xfrm>
            <a:off x="2955614" y="4858390"/>
            <a:ext cx="2399043" cy="1338828"/>
          </a:xfrm>
          <a:prstGeom prst="rect">
            <a:avLst/>
          </a:prstGeom>
          <a:noFill/>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 used to inject helium gas to reduce pressure and cavitation damage</a:t>
            </a:r>
          </a:p>
        </p:txBody>
      </p:sp>
      <p:sp>
        <p:nvSpPr>
          <p:cNvPr id="20" name="TextBox 19">
            <a:extLst>
              <a:ext uri="{FF2B5EF4-FFF2-40B4-BE49-F238E27FC236}">
                <a16:creationId xmlns:a16="http://schemas.microsoft.com/office/drawing/2014/main" id="{87B9994A-35F6-4572-900F-E66508B6020A}"/>
              </a:ext>
            </a:extLst>
          </p:cNvPr>
          <p:cNvSpPr txBox="1"/>
          <p:nvPr/>
        </p:nvSpPr>
        <p:spPr>
          <a:xfrm rot="18384850">
            <a:off x="61093" y="2542984"/>
            <a:ext cx="3489368" cy="674031"/>
          </a:xfrm>
          <a:prstGeom prst="rect">
            <a:avLst/>
          </a:prstGeom>
          <a:noFill/>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Arrows represent the flow of mercury, blue for low temperature and red for high temperature.</a:t>
            </a:r>
          </a:p>
        </p:txBody>
      </p:sp>
      <p:grpSp>
        <p:nvGrpSpPr>
          <p:cNvPr id="21" name="Group 20">
            <a:extLst>
              <a:ext uri="{FF2B5EF4-FFF2-40B4-BE49-F238E27FC236}">
                <a16:creationId xmlns:a16="http://schemas.microsoft.com/office/drawing/2014/main" id="{D1279171-0E5A-4D49-A4FC-EC7066F28812}"/>
              </a:ext>
            </a:extLst>
          </p:cNvPr>
          <p:cNvGrpSpPr/>
          <p:nvPr/>
        </p:nvGrpSpPr>
        <p:grpSpPr>
          <a:xfrm>
            <a:off x="6525479" y="870920"/>
            <a:ext cx="4602844" cy="3158026"/>
            <a:chOff x="2771775" y="1285875"/>
            <a:chExt cx="6648450" cy="4286250"/>
          </a:xfrm>
        </p:grpSpPr>
        <p:pic>
          <p:nvPicPr>
            <p:cNvPr id="22" name="Picture 21">
              <a:extLst>
                <a:ext uri="{FF2B5EF4-FFF2-40B4-BE49-F238E27FC236}">
                  <a16:creationId xmlns:a16="http://schemas.microsoft.com/office/drawing/2014/main" id="{D73F31A3-F725-408B-8B79-3BE40B7AC920}"/>
                </a:ext>
              </a:extLst>
            </p:cNvPr>
            <p:cNvPicPr>
              <a:picLocks noChangeAspect="1"/>
            </p:cNvPicPr>
            <p:nvPr/>
          </p:nvPicPr>
          <p:blipFill>
            <a:blip r:embed="rId4"/>
            <a:stretch>
              <a:fillRect/>
            </a:stretch>
          </p:blipFill>
          <p:spPr>
            <a:xfrm>
              <a:off x="2771775" y="1285875"/>
              <a:ext cx="6648450" cy="4286250"/>
            </a:xfrm>
            <a:prstGeom prst="rect">
              <a:avLst/>
            </a:prstGeom>
          </p:spPr>
        </p:pic>
        <p:sp>
          <p:nvSpPr>
            <p:cNvPr id="23" name="Rectangle: Rounded Corners 22">
              <a:extLst>
                <a:ext uri="{FF2B5EF4-FFF2-40B4-BE49-F238E27FC236}">
                  <a16:creationId xmlns:a16="http://schemas.microsoft.com/office/drawing/2014/main" id="{E51021D1-8F2C-4180-AF64-7F67C7EE22B8}"/>
                </a:ext>
              </a:extLst>
            </p:cNvPr>
            <p:cNvSpPr/>
            <p:nvPr/>
          </p:nvSpPr>
          <p:spPr>
            <a:xfrm rot="18971172">
              <a:off x="3395319" y="4825134"/>
              <a:ext cx="107051"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FF0000"/>
                </a:solidFill>
              </a:endParaRPr>
            </a:p>
          </p:txBody>
        </p:sp>
        <p:sp>
          <p:nvSpPr>
            <p:cNvPr id="24" name="Rectangle: Rounded Corners 23">
              <a:extLst>
                <a:ext uri="{FF2B5EF4-FFF2-40B4-BE49-F238E27FC236}">
                  <a16:creationId xmlns:a16="http://schemas.microsoft.com/office/drawing/2014/main" id="{68D68E21-9C55-4D22-8B8A-5C2974F6D319}"/>
                </a:ext>
              </a:extLst>
            </p:cNvPr>
            <p:cNvSpPr/>
            <p:nvPr/>
          </p:nvSpPr>
          <p:spPr>
            <a:xfrm rot="1599592">
              <a:off x="3398389" y="4899134"/>
              <a:ext cx="107051"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FF0000"/>
                </a:solidFill>
              </a:endParaRPr>
            </a:p>
          </p:txBody>
        </p:sp>
        <p:sp>
          <p:nvSpPr>
            <p:cNvPr id="25" name="Rectangle: Rounded Corners 24">
              <a:extLst>
                <a:ext uri="{FF2B5EF4-FFF2-40B4-BE49-F238E27FC236}">
                  <a16:creationId xmlns:a16="http://schemas.microsoft.com/office/drawing/2014/main" id="{C914558E-B669-4E40-919A-2C9D41DD992B}"/>
                </a:ext>
              </a:extLst>
            </p:cNvPr>
            <p:cNvSpPr/>
            <p:nvPr/>
          </p:nvSpPr>
          <p:spPr>
            <a:xfrm rot="20716226">
              <a:off x="3449770" y="4856278"/>
              <a:ext cx="107051"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FF0000"/>
                </a:solidFill>
              </a:endParaRPr>
            </a:p>
          </p:txBody>
        </p:sp>
        <p:sp>
          <p:nvSpPr>
            <p:cNvPr id="26" name="Rectangle: Rounded Corners 25">
              <a:extLst>
                <a:ext uri="{FF2B5EF4-FFF2-40B4-BE49-F238E27FC236}">
                  <a16:creationId xmlns:a16="http://schemas.microsoft.com/office/drawing/2014/main" id="{20F4908A-7A05-4F84-A787-9EDB444C2E59}"/>
                </a:ext>
              </a:extLst>
            </p:cNvPr>
            <p:cNvSpPr/>
            <p:nvPr/>
          </p:nvSpPr>
          <p:spPr>
            <a:xfrm rot="1599592">
              <a:off x="3751512" y="5079665"/>
              <a:ext cx="107051"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FF0000"/>
                </a:solidFill>
              </a:endParaRPr>
            </a:p>
          </p:txBody>
        </p:sp>
        <p:sp>
          <p:nvSpPr>
            <p:cNvPr id="27" name="Rectangle: Rounded Corners 26">
              <a:extLst>
                <a:ext uri="{FF2B5EF4-FFF2-40B4-BE49-F238E27FC236}">
                  <a16:creationId xmlns:a16="http://schemas.microsoft.com/office/drawing/2014/main" id="{0511C23D-A12B-4D5F-A8B3-FF2263190E6D}"/>
                </a:ext>
              </a:extLst>
            </p:cNvPr>
            <p:cNvSpPr/>
            <p:nvPr/>
          </p:nvSpPr>
          <p:spPr>
            <a:xfrm rot="19319838">
              <a:off x="3926861" y="5298689"/>
              <a:ext cx="107051"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FF0000"/>
                </a:solidFill>
              </a:endParaRPr>
            </a:p>
          </p:txBody>
        </p:sp>
        <p:sp>
          <p:nvSpPr>
            <p:cNvPr id="28" name="Rectangle: Rounded Corners 27">
              <a:extLst>
                <a:ext uri="{FF2B5EF4-FFF2-40B4-BE49-F238E27FC236}">
                  <a16:creationId xmlns:a16="http://schemas.microsoft.com/office/drawing/2014/main" id="{C0BB61CC-AC62-4EB1-A1AF-BA6EEB1933DF}"/>
                </a:ext>
              </a:extLst>
            </p:cNvPr>
            <p:cNvSpPr/>
            <p:nvPr/>
          </p:nvSpPr>
          <p:spPr>
            <a:xfrm rot="18971172">
              <a:off x="4620683" y="4160553"/>
              <a:ext cx="107051"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FF0000"/>
                </a:solidFill>
              </a:endParaRPr>
            </a:p>
          </p:txBody>
        </p:sp>
        <p:sp>
          <p:nvSpPr>
            <p:cNvPr id="29" name="Rectangle: Rounded Corners 28">
              <a:extLst>
                <a:ext uri="{FF2B5EF4-FFF2-40B4-BE49-F238E27FC236}">
                  <a16:creationId xmlns:a16="http://schemas.microsoft.com/office/drawing/2014/main" id="{AC373A56-F6C2-4426-99A2-3D372B7DBE6C}"/>
                </a:ext>
              </a:extLst>
            </p:cNvPr>
            <p:cNvSpPr/>
            <p:nvPr/>
          </p:nvSpPr>
          <p:spPr>
            <a:xfrm rot="18971172">
              <a:off x="5007260" y="4386012"/>
              <a:ext cx="107051"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FF0000"/>
                </a:solidFill>
              </a:endParaRPr>
            </a:p>
          </p:txBody>
        </p:sp>
        <p:sp>
          <p:nvSpPr>
            <p:cNvPr id="30" name="Rectangle: Rounded Corners 29">
              <a:extLst>
                <a:ext uri="{FF2B5EF4-FFF2-40B4-BE49-F238E27FC236}">
                  <a16:creationId xmlns:a16="http://schemas.microsoft.com/office/drawing/2014/main" id="{8D28DCB5-0099-4A33-B6E7-C6DEC68C376F}"/>
                </a:ext>
              </a:extLst>
            </p:cNvPr>
            <p:cNvSpPr/>
            <p:nvPr/>
          </p:nvSpPr>
          <p:spPr>
            <a:xfrm rot="1599592">
              <a:off x="4577985" y="4134317"/>
              <a:ext cx="107051"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FF0000"/>
                </a:solidFill>
              </a:endParaRPr>
            </a:p>
          </p:txBody>
        </p:sp>
        <p:sp>
          <p:nvSpPr>
            <p:cNvPr id="31" name="TextBox 21">
              <a:hlinkClick r:id="" action="ppaction://noaction"/>
              <a:extLst>
                <a:ext uri="{FF2B5EF4-FFF2-40B4-BE49-F238E27FC236}">
                  <a16:creationId xmlns:a16="http://schemas.microsoft.com/office/drawing/2014/main" id="{F8D76BAD-9A98-4BB6-A344-D52716F6ADD7}"/>
                </a:ext>
              </a:extLst>
            </p:cNvPr>
            <p:cNvSpPr txBox="1"/>
            <p:nvPr/>
          </p:nvSpPr>
          <p:spPr>
            <a:xfrm>
              <a:off x="3549511" y="4737002"/>
              <a:ext cx="219021" cy="2585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pPr>
              <a:r>
                <a:rPr lang="en-US" sz="1200" dirty="0">
                  <a:solidFill>
                    <a:srgbClr val="FF0000"/>
                  </a:solidFill>
                  <a:latin typeface="Times New Roman" panose="02020603050405020304" pitchFamily="18" charset="0"/>
                  <a:cs typeface="Times New Roman" panose="02020603050405020304" pitchFamily="18" charset="0"/>
                </a:rPr>
                <a:t>C</a:t>
              </a:r>
            </a:p>
          </p:txBody>
        </p:sp>
        <p:sp>
          <p:nvSpPr>
            <p:cNvPr id="32" name="TextBox 22">
              <a:hlinkClick r:id="" action="ppaction://noaction"/>
              <a:extLst>
                <a:ext uri="{FF2B5EF4-FFF2-40B4-BE49-F238E27FC236}">
                  <a16:creationId xmlns:a16="http://schemas.microsoft.com/office/drawing/2014/main" id="{0BC90E10-93BD-43F3-A536-00A78E7E5197}"/>
                </a:ext>
              </a:extLst>
            </p:cNvPr>
            <p:cNvSpPr txBox="1"/>
            <p:nvPr/>
          </p:nvSpPr>
          <p:spPr>
            <a:xfrm>
              <a:off x="3076288" y="4564556"/>
              <a:ext cx="591359" cy="27978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pPr>
              <a:r>
                <a:rPr lang="en-US" sz="1200" dirty="0">
                  <a:solidFill>
                    <a:srgbClr val="FF0000"/>
                  </a:solidFill>
                  <a:latin typeface="Times New Roman" panose="02020603050405020304" pitchFamily="18" charset="0"/>
                  <a:cs typeface="Times New Roman" panose="02020603050405020304" pitchFamily="18" charset="0"/>
                </a:rPr>
                <a:t>A</a:t>
              </a:r>
            </a:p>
          </p:txBody>
        </p:sp>
        <p:sp>
          <p:nvSpPr>
            <p:cNvPr id="33" name="TextBox 23">
              <a:hlinkClick r:id="" action="ppaction://noaction"/>
              <a:extLst>
                <a:ext uri="{FF2B5EF4-FFF2-40B4-BE49-F238E27FC236}">
                  <a16:creationId xmlns:a16="http://schemas.microsoft.com/office/drawing/2014/main" id="{9B215D95-032F-4BE5-A823-9BE38F524F18}"/>
                </a:ext>
              </a:extLst>
            </p:cNvPr>
            <p:cNvSpPr txBox="1"/>
            <p:nvPr/>
          </p:nvSpPr>
          <p:spPr>
            <a:xfrm>
              <a:off x="5052694" y="4120280"/>
              <a:ext cx="202195" cy="2585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pPr>
              <a:r>
                <a:rPr lang="en-US" sz="1200" dirty="0">
                  <a:solidFill>
                    <a:srgbClr val="FF0000"/>
                  </a:solidFill>
                  <a:latin typeface="Times New Roman" panose="02020603050405020304" pitchFamily="18" charset="0"/>
                  <a:cs typeface="Times New Roman" panose="02020603050405020304" pitchFamily="18" charset="0"/>
                </a:rPr>
                <a:t>L</a:t>
              </a:r>
            </a:p>
          </p:txBody>
        </p:sp>
        <p:sp>
          <p:nvSpPr>
            <p:cNvPr id="34" name="TextBox 24">
              <a:hlinkClick r:id="" action="ppaction://noaction"/>
              <a:extLst>
                <a:ext uri="{FF2B5EF4-FFF2-40B4-BE49-F238E27FC236}">
                  <a16:creationId xmlns:a16="http://schemas.microsoft.com/office/drawing/2014/main" id="{2284F727-6738-4218-AE5E-36C85BDC96EA}"/>
                </a:ext>
              </a:extLst>
            </p:cNvPr>
            <p:cNvSpPr txBox="1"/>
            <p:nvPr/>
          </p:nvSpPr>
          <p:spPr>
            <a:xfrm>
              <a:off x="3290986" y="4914855"/>
              <a:ext cx="219021" cy="2585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pPr>
              <a:r>
                <a:rPr lang="en-US" sz="1200" dirty="0">
                  <a:solidFill>
                    <a:srgbClr val="FF0000"/>
                  </a:solidFill>
                  <a:latin typeface="Times New Roman" panose="02020603050405020304" pitchFamily="18" charset="0"/>
                  <a:cs typeface="Times New Roman" panose="02020603050405020304" pitchFamily="18" charset="0"/>
                </a:rPr>
                <a:t>B</a:t>
              </a:r>
            </a:p>
          </p:txBody>
        </p:sp>
        <p:sp>
          <p:nvSpPr>
            <p:cNvPr id="35" name="TextBox 25">
              <a:hlinkClick r:id="" action="ppaction://noaction"/>
              <a:extLst>
                <a:ext uri="{FF2B5EF4-FFF2-40B4-BE49-F238E27FC236}">
                  <a16:creationId xmlns:a16="http://schemas.microsoft.com/office/drawing/2014/main" id="{529C07A3-3DEE-4EBF-B650-29ED4D942F22}"/>
                </a:ext>
              </a:extLst>
            </p:cNvPr>
            <p:cNvSpPr txBox="1"/>
            <p:nvPr/>
          </p:nvSpPr>
          <p:spPr>
            <a:xfrm>
              <a:off x="4454335" y="3868963"/>
              <a:ext cx="315693" cy="2585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pPr>
              <a:r>
                <a:rPr lang="en-US" sz="1200" dirty="0">
                  <a:solidFill>
                    <a:srgbClr val="FF0000"/>
                  </a:solidFill>
                  <a:latin typeface="Times New Roman" panose="02020603050405020304" pitchFamily="18" charset="0"/>
                  <a:cs typeface="Times New Roman" panose="02020603050405020304" pitchFamily="18" charset="0"/>
                </a:rPr>
                <a:t>J</a:t>
              </a:r>
            </a:p>
          </p:txBody>
        </p:sp>
        <p:sp>
          <p:nvSpPr>
            <p:cNvPr id="36" name="TextBox 26">
              <a:hlinkClick r:id="" action="ppaction://noaction"/>
              <a:extLst>
                <a:ext uri="{FF2B5EF4-FFF2-40B4-BE49-F238E27FC236}">
                  <a16:creationId xmlns:a16="http://schemas.microsoft.com/office/drawing/2014/main" id="{A0AA5F69-23BD-4EE5-849B-33B489D80BB2}"/>
                </a:ext>
              </a:extLst>
            </p:cNvPr>
            <p:cNvSpPr txBox="1"/>
            <p:nvPr/>
          </p:nvSpPr>
          <p:spPr>
            <a:xfrm>
              <a:off x="4177654" y="4155804"/>
              <a:ext cx="675812" cy="27977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pPr>
              <a:r>
                <a:rPr lang="en-US" sz="1200" dirty="0">
                  <a:solidFill>
                    <a:srgbClr val="FF0000"/>
                  </a:solidFill>
                  <a:latin typeface="Times New Roman" panose="02020603050405020304" pitchFamily="18" charset="0"/>
                  <a:cs typeface="Times New Roman" panose="02020603050405020304" pitchFamily="18" charset="0"/>
                </a:rPr>
                <a:t>K</a:t>
              </a:r>
            </a:p>
          </p:txBody>
        </p:sp>
        <p:sp>
          <p:nvSpPr>
            <p:cNvPr id="37" name="TextBox 27">
              <a:hlinkClick r:id="" action="ppaction://noaction"/>
              <a:extLst>
                <a:ext uri="{FF2B5EF4-FFF2-40B4-BE49-F238E27FC236}">
                  <a16:creationId xmlns:a16="http://schemas.microsoft.com/office/drawing/2014/main" id="{CE55C923-85CF-43DB-B301-D5C58FDD0CD0}"/>
                </a:ext>
              </a:extLst>
            </p:cNvPr>
            <p:cNvSpPr txBox="1"/>
            <p:nvPr/>
          </p:nvSpPr>
          <p:spPr>
            <a:xfrm>
              <a:off x="4716772" y="4217915"/>
              <a:ext cx="301512" cy="2585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pPr>
              <a:r>
                <a:rPr lang="en-US" sz="1200" dirty="0">
                  <a:solidFill>
                    <a:srgbClr val="FF0000"/>
                  </a:solidFill>
                  <a:latin typeface="Times New Roman" panose="02020603050405020304" pitchFamily="18" charset="0"/>
                  <a:cs typeface="Times New Roman" panose="02020603050405020304" pitchFamily="18" charset="0"/>
                </a:rPr>
                <a:t>Z</a:t>
              </a:r>
            </a:p>
          </p:txBody>
        </p:sp>
        <p:sp>
          <p:nvSpPr>
            <p:cNvPr id="38" name="Rectangle: Rounded Corners 37">
              <a:extLst>
                <a:ext uri="{FF2B5EF4-FFF2-40B4-BE49-F238E27FC236}">
                  <a16:creationId xmlns:a16="http://schemas.microsoft.com/office/drawing/2014/main" id="{5413D1B6-E793-4609-B224-9AD067B12AB1}"/>
                </a:ext>
              </a:extLst>
            </p:cNvPr>
            <p:cNvSpPr/>
            <p:nvPr/>
          </p:nvSpPr>
          <p:spPr>
            <a:xfrm rot="1599592">
              <a:off x="4938412" y="4376908"/>
              <a:ext cx="107051"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FF0000"/>
                </a:solidFill>
              </a:endParaRPr>
            </a:p>
          </p:txBody>
        </p:sp>
        <p:sp>
          <p:nvSpPr>
            <p:cNvPr id="39" name="TextBox 31">
              <a:hlinkClick r:id="" action="ppaction://noaction"/>
              <a:extLst>
                <a:ext uri="{FF2B5EF4-FFF2-40B4-BE49-F238E27FC236}">
                  <a16:creationId xmlns:a16="http://schemas.microsoft.com/office/drawing/2014/main" id="{3EB3D32A-2A26-4E17-A8D6-C89EF11478E5}"/>
                </a:ext>
              </a:extLst>
            </p:cNvPr>
            <p:cNvSpPr txBox="1"/>
            <p:nvPr/>
          </p:nvSpPr>
          <p:spPr>
            <a:xfrm>
              <a:off x="3735867" y="4862179"/>
              <a:ext cx="219021" cy="2585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pPr>
              <a:r>
                <a:rPr lang="en-US" sz="1200" dirty="0">
                  <a:solidFill>
                    <a:srgbClr val="FF0000"/>
                  </a:solidFill>
                  <a:latin typeface="Times New Roman" panose="02020603050405020304" pitchFamily="18" charset="0"/>
                  <a:cs typeface="Times New Roman" panose="02020603050405020304" pitchFamily="18" charset="0"/>
                </a:rPr>
                <a:t>D</a:t>
              </a:r>
            </a:p>
          </p:txBody>
        </p:sp>
        <p:sp>
          <p:nvSpPr>
            <p:cNvPr id="40" name="TextBox 32">
              <a:hlinkClick r:id="" action="ppaction://noaction"/>
              <a:extLst>
                <a:ext uri="{FF2B5EF4-FFF2-40B4-BE49-F238E27FC236}">
                  <a16:creationId xmlns:a16="http://schemas.microsoft.com/office/drawing/2014/main" id="{3CF1BCD2-8F2F-4D19-946E-B3A3656928F1}"/>
                </a:ext>
              </a:extLst>
            </p:cNvPr>
            <p:cNvSpPr txBox="1"/>
            <p:nvPr/>
          </p:nvSpPr>
          <p:spPr>
            <a:xfrm>
              <a:off x="3993838" y="5114453"/>
              <a:ext cx="183326" cy="2585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pPr>
              <a:r>
                <a:rPr lang="en-US" sz="1200" dirty="0">
                  <a:solidFill>
                    <a:srgbClr val="FF0000"/>
                  </a:solidFill>
                  <a:latin typeface="Times New Roman" panose="02020603050405020304" pitchFamily="18" charset="0"/>
                  <a:cs typeface="Times New Roman" panose="02020603050405020304" pitchFamily="18" charset="0"/>
                </a:rPr>
                <a:t>F</a:t>
              </a:r>
            </a:p>
          </p:txBody>
        </p:sp>
      </p:grpSp>
      <p:sp>
        <p:nvSpPr>
          <p:cNvPr id="41" name="Oval 40">
            <a:extLst>
              <a:ext uri="{FF2B5EF4-FFF2-40B4-BE49-F238E27FC236}">
                <a16:creationId xmlns:a16="http://schemas.microsoft.com/office/drawing/2014/main" id="{C3F654C5-9089-4170-91AC-4ED34DE05FDD}"/>
              </a:ext>
            </a:extLst>
          </p:cNvPr>
          <p:cNvSpPr/>
          <p:nvPr/>
        </p:nvSpPr>
        <p:spPr>
          <a:xfrm rot="1151558">
            <a:off x="6765110" y="3258414"/>
            <a:ext cx="445602" cy="472587"/>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2" name="Oval 41">
            <a:extLst>
              <a:ext uri="{FF2B5EF4-FFF2-40B4-BE49-F238E27FC236}">
                <a16:creationId xmlns:a16="http://schemas.microsoft.com/office/drawing/2014/main" id="{B97FFD49-7B4A-42E0-ABD1-F6FBFED6D828}"/>
              </a:ext>
            </a:extLst>
          </p:cNvPr>
          <p:cNvSpPr/>
          <p:nvPr/>
        </p:nvSpPr>
        <p:spPr>
          <a:xfrm rot="1812883">
            <a:off x="7127781" y="3645423"/>
            <a:ext cx="391541" cy="341398"/>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 name="Oval 42">
            <a:extLst>
              <a:ext uri="{FF2B5EF4-FFF2-40B4-BE49-F238E27FC236}">
                <a16:creationId xmlns:a16="http://schemas.microsoft.com/office/drawing/2014/main" id="{DC5A02B3-0B66-49C1-8DBE-E8DFDAC93555}"/>
              </a:ext>
            </a:extLst>
          </p:cNvPr>
          <p:cNvSpPr/>
          <p:nvPr/>
        </p:nvSpPr>
        <p:spPr>
          <a:xfrm rot="1851776">
            <a:off x="7527556" y="2895773"/>
            <a:ext cx="835104" cy="397054"/>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44" name="Straight Arrow Connector 43">
            <a:extLst>
              <a:ext uri="{FF2B5EF4-FFF2-40B4-BE49-F238E27FC236}">
                <a16:creationId xmlns:a16="http://schemas.microsoft.com/office/drawing/2014/main" id="{DB36D867-4F21-4A01-ABFB-011BDF9BEE43}"/>
              </a:ext>
            </a:extLst>
          </p:cNvPr>
          <p:cNvCxnSpPr>
            <a:cxnSpLocks/>
            <a:stCxn id="45" idx="2"/>
            <a:endCxn id="41" idx="1"/>
          </p:cNvCxnSpPr>
          <p:nvPr/>
        </p:nvCxnSpPr>
        <p:spPr>
          <a:xfrm>
            <a:off x="6477245" y="2089709"/>
            <a:ext cx="416807" cy="11954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6">
            <a:extLst>
              <a:ext uri="{FF2B5EF4-FFF2-40B4-BE49-F238E27FC236}">
                <a16:creationId xmlns:a16="http://schemas.microsoft.com/office/drawing/2014/main" id="{1F649E0E-1954-4E45-A84D-D325B6D5E6E8}"/>
              </a:ext>
            </a:extLst>
          </p:cNvPr>
          <p:cNvSpPr txBox="1"/>
          <p:nvPr/>
        </p:nvSpPr>
        <p:spPr>
          <a:xfrm>
            <a:off x="5991873" y="1720377"/>
            <a:ext cx="970743"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Zone 1</a:t>
            </a:r>
          </a:p>
        </p:txBody>
      </p:sp>
      <p:cxnSp>
        <p:nvCxnSpPr>
          <p:cNvPr id="46" name="Straight Arrow Connector 45">
            <a:extLst>
              <a:ext uri="{FF2B5EF4-FFF2-40B4-BE49-F238E27FC236}">
                <a16:creationId xmlns:a16="http://schemas.microsoft.com/office/drawing/2014/main" id="{28BD334E-AEF7-4BE4-9F57-0E5023000D77}"/>
              </a:ext>
            </a:extLst>
          </p:cNvPr>
          <p:cNvCxnSpPr>
            <a:cxnSpLocks/>
            <a:stCxn id="47" idx="2"/>
            <a:endCxn id="39" idx="3"/>
          </p:cNvCxnSpPr>
          <p:nvPr/>
        </p:nvCxnSpPr>
        <p:spPr>
          <a:xfrm>
            <a:off x="7098977" y="2490053"/>
            <a:ext cx="245593" cy="11110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8">
            <a:extLst>
              <a:ext uri="{FF2B5EF4-FFF2-40B4-BE49-F238E27FC236}">
                <a16:creationId xmlns:a16="http://schemas.microsoft.com/office/drawing/2014/main" id="{934BEDA9-DF95-4382-AE65-F95CC604BCE4}"/>
              </a:ext>
            </a:extLst>
          </p:cNvPr>
          <p:cNvSpPr txBox="1"/>
          <p:nvPr/>
        </p:nvSpPr>
        <p:spPr>
          <a:xfrm>
            <a:off x="6633795" y="2120721"/>
            <a:ext cx="930363"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Zone 2</a:t>
            </a:r>
          </a:p>
        </p:txBody>
      </p:sp>
      <p:sp>
        <p:nvSpPr>
          <p:cNvPr id="48" name="TextBox 54">
            <a:extLst>
              <a:ext uri="{FF2B5EF4-FFF2-40B4-BE49-F238E27FC236}">
                <a16:creationId xmlns:a16="http://schemas.microsoft.com/office/drawing/2014/main" id="{211473D6-4B79-4088-A6B9-34CC15D8B812}"/>
              </a:ext>
            </a:extLst>
          </p:cNvPr>
          <p:cNvSpPr txBox="1"/>
          <p:nvPr/>
        </p:nvSpPr>
        <p:spPr>
          <a:xfrm>
            <a:off x="7356087" y="1258403"/>
            <a:ext cx="1079371"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Zone 3</a:t>
            </a:r>
          </a:p>
        </p:txBody>
      </p:sp>
      <p:cxnSp>
        <p:nvCxnSpPr>
          <p:cNvPr id="49" name="Straight Arrow Connector 48">
            <a:extLst>
              <a:ext uri="{FF2B5EF4-FFF2-40B4-BE49-F238E27FC236}">
                <a16:creationId xmlns:a16="http://schemas.microsoft.com/office/drawing/2014/main" id="{57A5248C-8F83-4392-A4B2-1D624F95D1CD}"/>
              </a:ext>
            </a:extLst>
          </p:cNvPr>
          <p:cNvCxnSpPr>
            <a:cxnSpLocks/>
            <a:stCxn id="48" idx="2"/>
            <a:endCxn id="43" idx="1"/>
          </p:cNvCxnSpPr>
          <p:nvPr/>
        </p:nvCxnSpPr>
        <p:spPr>
          <a:xfrm flipH="1">
            <a:off x="7763676" y="1627735"/>
            <a:ext cx="132097" cy="11946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58">
            <a:extLst>
              <a:ext uri="{FF2B5EF4-FFF2-40B4-BE49-F238E27FC236}">
                <a16:creationId xmlns:a16="http://schemas.microsoft.com/office/drawing/2014/main" id="{53AD0F32-0F08-4A7B-9721-5C4A978CC1EA}"/>
              </a:ext>
            </a:extLst>
          </p:cNvPr>
          <p:cNvSpPr txBox="1"/>
          <p:nvPr/>
        </p:nvSpPr>
        <p:spPr>
          <a:xfrm>
            <a:off x="9110247" y="569707"/>
            <a:ext cx="2551682"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u="sng" dirty="0"/>
              <a:t>Target vessel (Top)</a:t>
            </a:r>
          </a:p>
        </p:txBody>
      </p:sp>
      <p:cxnSp>
        <p:nvCxnSpPr>
          <p:cNvPr id="51" name="Straight Arrow Connector 50">
            <a:extLst>
              <a:ext uri="{FF2B5EF4-FFF2-40B4-BE49-F238E27FC236}">
                <a16:creationId xmlns:a16="http://schemas.microsoft.com/office/drawing/2014/main" id="{DE2C920E-97E5-4015-BEEE-C8216B26E5A5}"/>
              </a:ext>
            </a:extLst>
          </p:cNvPr>
          <p:cNvCxnSpPr>
            <a:cxnSpLocks/>
          </p:cNvCxnSpPr>
          <p:nvPr/>
        </p:nvCxnSpPr>
        <p:spPr>
          <a:xfrm>
            <a:off x="6594122" y="4630475"/>
            <a:ext cx="366632" cy="12759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6">
            <a:extLst>
              <a:ext uri="{FF2B5EF4-FFF2-40B4-BE49-F238E27FC236}">
                <a16:creationId xmlns:a16="http://schemas.microsoft.com/office/drawing/2014/main" id="{2C9357AC-4550-4A97-9B19-ECCFB67A6806}"/>
              </a:ext>
            </a:extLst>
          </p:cNvPr>
          <p:cNvSpPr txBox="1"/>
          <p:nvPr/>
        </p:nvSpPr>
        <p:spPr>
          <a:xfrm>
            <a:off x="5914195" y="4293393"/>
            <a:ext cx="970743"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Zone 2</a:t>
            </a:r>
          </a:p>
        </p:txBody>
      </p:sp>
      <p:cxnSp>
        <p:nvCxnSpPr>
          <p:cNvPr id="53" name="Straight Arrow Connector 52">
            <a:extLst>
              <a:ext uri="{FF2B5EF4-FFF2-40B4-BE49-F238E27FC236}">
                <a16:creationId xmlns:a16="http://schemas.microsoft.com/office/drawing/2014/main" id="{8635E34D-B9BD-424E-9E09-297463342E82}"/>
              </a:ext>
            </a:extLst>
          </p:cNvPr>
          <p:cNvCxnSpPr>
            <a:cxnSpLocks/>
            <a:stCxn id="54" idx="2"/>
          </p:cNvCxnSpPr>
          <p:nvPr/>
        </p:nvCxnSpPr>
        <p:spPr>
          <a:xfrm>
            <a:off x="7262343" y="4847391"/>
            <a:ext cx="245593" cy="11110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48">
            <a:extLst>
              <a:ext uri="{FF2B5EF4-FFF2-40B4-BE49-F238E27FC236}">
                <a16:creationId xmlns:a16="http://schemas.microsoft.com/office/drawing/2014/main" id="{5DEA99FD-A0C8-47E4-8A2D-25E742D60459}"/>
              </a:ext>
            </a:extLst>
          </p:cNvPr>
          <p:cNvSpPr txBox="1"/>
          <p:nvPr/>
        </p:nvSpPr>
        <p:spPr>
          <a:xfrm>
            <a:off x="6797161" y="4478059"/>
            <a:ext cx="930363"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Zone 1</a:t>
            </a:r>
          </a:p>
        </p:txBody>
      </p:sp>
      <p:sp>
        <p:nvSpPr>
          <p:cNvPr id="55" name="Oval 54">
            <a:extLst>
              <a:ext uri="{FF2B5EF4-FFF2-40B4-BE49-F238E27FC236}">
                <a16:creationId xmlns:a16="http://schemas.microsoft.com/office/drawing/2014/main" id="{DC3FCD3F-BC04-43C8-89AA-2F185F29357F}"/>
              </a:ext>
            </a:extLst>
          </p:cNvPr>
          <p:cNvSpPr/>
          <p:nvPr/>
        </p:nvSpPr>
        <p:spPr>
          <a:xfrm rot="1812883">
            <a:off x="7195822" y="5943562"/>
            <a:ext cx="477617" cy="458464"/>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6" name="Oval 55">
            <a:extLst>
              <a:ext uri="{FF2B5EF4-FFF2-40B4-BE49-F238E27FC236}">
                <a16:creationId xmlns:a16="http://schemas.microsoft.com/office/drawing/2014/main" id="{C68E6D88-74EA-49F2-8565-44DDB80AC155}"/>
              </a:ext>
            </a:extLst>
          </p:cNvPr>
          <p:cNvSpPr/>
          <p:nvPr/>
        </p:nvSpPr>
        <p:spPr>
          <a:xfrm rot="1812883">
            <a:off x="6924829" y="5761444"/>
            <a:ext cx="283117" cy="458464"/>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 name="TextBox 58">
            <a:extLst>
              <a:ext uri="{FF2B5EF4-FFF2-40B4-BE49-F238E27FC236}">
                <a16:creationId xmlns:a16="http://schemas.microsoft.com/office/drawing/2014/main" id="{BFD90FD2-F651-4BAD-8CDE-F20C2FED1089}"/>
              </a:ext>
            </a:extLst>
          </p:cNvPr>
          <p:cNvSpPr txBox="1"/>
          <p:nvPr/>
        </p:nvSpPr>
        <p:spPr>
          <a:xfrm>
            <a:off x="8939319" y="3580644"/>
            <a:ext cx="272261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u="sng" dirty="0"/>
              <a:t>Target vessel (Bottom)</a:t>
            </a:r>
          </a:p>
        </p:txBody>
      </p:sp>
      <p:pic>
        <p:nvPicPr>
          <p:cNvPr id="3" name="Picture 2">
            <a:extLst>
              <a:ext uri="{FF2B5EF4-FFF2-40B4-BE49-F238E27FC236}">
                <a16:creationId xmlns:a16="http://schemas.microsoft.com/office/drawing/2014/main" id="{A30C226A-6988-40D2-BAC4-BE3E0D11BF82}"/>
              </a:ext>
            </a:extLst>
          </p:cNvPr>
          <p:cNvPicPr>
            <a:picLocks noChangeAspect="1"/>
          </p:cNvPicPr>
          <p:nvPr/>
        </p:nvPicPr>
        <p:blipFill>
          <a:blip r:embed="rId5"/>
          <a:stretch>
            <a:fillRect/>
          </a:stretch>
        </p:blipFill>
        <p:spPr>
          <a:xfrm>
            <a:off x="8984055" y="924228"/>
            <a:ext cx="3132527" cy="2391891"/>
          </a:xfrm>
          <a:prstGeom prst="rect">
            <a:avLst/>
          </a:prstGeom>
        </p:spPr>
      </p:pic>
    </p:spTree>
    <p:extLst>
      <p:ext uri="{BB962C8B-B14F-4D97-AF65-F5344CB8AC3E}">
        <p14:creationId xmlns:p14="http://schemas.microsoft.com/office/powerpoint/2010/main" val="213021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6E2C7E-A747-41B5-8213-F53AF6542DFD}"/>
              </a:ext>
            </a:extLst>
          </p:cNvPr>
          <p:cNvPicPr>
            <a:picLocks noChangeAspect="1"/>
          </p:cNvPicPr>
          <p:nvPr/>
        </p:nvPicPr>
        <p:blipFill>
          <a:blip r:embed="rId2"/>
          <a:stretch>
            <a:fillRect/>
          </a:stretch>
        </p:blipFill>
        <p:spPr>
          <a:xfrm>
            <a:off x="1232797" y="3980745"/>
            <a:ext cx="3966220" cy="2646138"/>
          </a:xfrm>
          <a:prstGeom prst="rect">
            <a:avLst/>
          </a:prstGeom>
        </p:spPr>
      </p:pic>
      <p:sp>
        <p:nvSpPr>
          <p:cNvPr id="5" name="Title 1">
            <a:extLst>
              <a:ext uri="{FF2B5EF4-FFF2-40B4-BE49-F238E27FC236}">
                <a16:creationId xmlns:a16="http://schemas.microsoft.com/office/drawing/2014/main" id="{0451D96B-2232-487D-BBC5-78454BA55A05}"/>
              </a:ext>
            </a:extLst>
          </p:cNvPr>
          <p:cNvSpPr>
            <a:spLocks noGrp="1"/>
          </p:cNvSpPr>
          <p:nvPr>
            <p:ph type="title"/>
          </p:nvPr>
        </p:nvSpPr>
        <p:spPr>
          <a:xfrm>
            <a:off x="429767" y="274320"/>
            <a:ext cx="11430000" cy="480131"/>
          </a:xfrm>
        </p:spPr>
        <p:txBody>
          <a:bodyPr/>
          <a:lstStyle/>
          <a:p>
            <a:r>
              <a:rPr lang="en-US" sz="2800" dirty="0"/>
              <a:t>Mercury Target Pulse Simulation Model</a:t>
            </a:r>
          </a:p>
        </p:txBody>
      </p:sp>
      <p:pic>
        <p:nvPicPr>
          <p:cNvPr id="6" name="Picture 5">
            <a:extLst>
              <a:ext uri="{FF2B5EF4-FFF2-40B4-BE49-F238E27FC236}">
                <a16:creationId xmlns:a16="http://schemas.microsoft.com/office/drawing/2014/main" id="{472F94AE-F46D-4714-8127-C4CAAB0E2D5A}"/>
              </a:ext>
            </a:extLst>
          </p:cNvPr>
          <p:cNvPicPr>
            <a:picLocks noChangeAspect="1"/>
          </p:cNvPicPr>
          <p:nvPr/>
        </p:nvPicPr>
        <p:blipFill>
          <a:blip r:embed="rId3"/>
          <a:stretch>
            <a:fillRect/>
          </a:stretch>
        </p:blipFill>
        <p:spPr>
          <a:xfrm>
            <a:off x="7512832" y="1265467"/>
            <a:ext cx="3774675" cy="2163533"/>
          </a:xfrm>
          <a:prstGeom prst="rect">
            <a:avLst/>
          </a:prstGeom>
        </p:spPr>
      </p:pic>
      <p:pic>
        <p:nvPicPr>
          <p:cNvPr id="7" name="Picture 6">
            <a:extLst>
              <a:ext uri="{FF2B5EF4-FFF2-40B4-BE49-F238E27FC236}">
                <a16:creationId xmlns:a16="http://schemas.microsoft.com/office/drawing/2014/main" id="{322822E2-4D24-460F-8D46-117614BEE364}"/>
              </a:ext>
            </a:extLst>
          </p:cNvPr>
          <p:cNvPicPr>
            <a:picLocks noChangeAspect="1"/>
          </p:cNvPicPr>
          <p:nvPr/>
        </p:nvPicPr>
        <p:blipFill>
          <a:blip r:embed="rId4"/>
          <a:stretch>
            <a:fillRect/>
          </a:stretch>
        </p:blipFill>
        <p:spPr>
          <a:xfrm>
            <a:off x="1805141" y="990174"/>
            <a:ext cx="4035220" cy="2891417"/>
          </a:xfrm>
          <a:prstGeom prst="rect">
            <a:avLst/>
          </a:prstGeom>
        </p:spPr>
      </p:pic>
      <p:sp>
        <p:nvSpPr>
          <p:cNvPr id="8" name="TextBox 7">
            <a:extLst>
              <a:ext uri="{FF2B5EF4-FFF2-40B4-BE49-F238E27FC236}">
                <a16:creationId xmlns:a16="http://schemas.microsoft.com/office/drawing/2014/main" id="{F2F7AFDC-1627-4A6F-B44C-1BB1497D53C6}"/>
              </a:ext>
            </a:extLst>
          </p:cNvPr>
          <p:cNvSpPr txBox="1"/>
          <p:nvPr/>
        </p:nvSpPr>
        <p:spPr>
          <a:xfrm>
            <a:off x="376596" y="1761180"/>
            <a:ext cx="1428545" cy="646331"/>
          </a:xfrm>
          <a:prstGeom prst="rect">
            <a:avLst/>
          </a:prstGeom>
          <a:noFill/>
        </p:spPr>
        <p:txBody>
          <a:bodyPr wrap="square" rtlCol="0">
            <a:spAutoFit/>
          </a:bodyPr>
          <a:lstStyle/>
          <a:p>
            <a:r>
              <a:rPr lang="en-US" b="1" dirty="0">
                <a:latin typeface="Century Gothic" panose="020B0502020202020204" pitchFamily="34" charset="0"/>
              </a:rPr>
              <a:t>Target in Hex Mesh</a:t>
            </a:r>
          </a:p>
        </p:txBody>
      </p:sp>
      <p:sp>
        <p:nvSpPr>
          <p:cNvPr id="9" name="TextBox 8">
            <a:extLst>
              <a:ext uri="{FF2B5EF4-FFF2-40B4-BE49-F238E27FC236}">
                <a16:creationId xmlns:a16="http://schemas.microsoft.com/office/drawing/2014/main" id="{235EBFA3-9BB6-4CA1-B904-6944A5A908EC}"/>
              </a:ext>
            </a:extLst>
          </p:cNvPr>
          <p:cNvSpPr txBox="1"/>
          <p:nvPr/>
        </p:nvSpPr>
        <p:spPr>
          <a:xfrm>
            <a:off x="4549877" y="1657213"/>
            <a:ext cx="1069259" cy="341632"/>
          </a:xfrm>
          <a:prstGeom prst="rect">
            <a:avLst/>
          </a:prstGeom>
          <a:noFill/>
        </p:spPr>
        <p:txBody>
          <a:bodyPr wrap="square" rtlCol="0">
            <a:spAutoFit/>
          </a:bodyPr>
          <a:lstStyle/>
          <a:p>
            <a:pPr algn="l">
              <a:lnSpc>
                <a:spcPct val="90000"/>
              </a:lnSpc>
            </a:pPr>
            <a:r>
              <a:rPr lang="en-US" dirty="0">
                <a:latin typeface="+mn-lt"/>
              </a:rPr>
              <a:t>Steel</a:t>
            </a:r>
          </a:p>
        </p:txBody>
      </p:sp>
      <p:sp>
        <p:nvSpPr>
          <p:cNvPr id="10" name="TextBox 9">
            <a:extLst>
              <a:ext uri="{FF2B5EF4-FFF2-40B4-BE49-F238E27FC236}">
                <a16:creationId xmlns:a16="http://schemas.microsoft.com/office/drawing/2014/main" id="{1135FA96-F64E-4DE5-A743-820513E09BA8}"/>
              </a:ext>
            </a:extLst>
          </p:cNvPr>
          <p:cNvSpPr txBox="1"/>
          <p:nvPr/>
        </p:nvSpPr>
        <p:spPr>
          <a:xfrm>
            <a:off x="1629696" y="2407511"/>
            <a:ext cx="1327355" cy="341632"/>
          </a:xfrm>
          <a:prstGeom prst="rect">
            <a:avLst/>
          </a:prstGeom>
          <a:noFill/>
        </p:spPr>
        <p:txBody>
          <a:bodyPr wrap="square" rtlCol="0">
            <a:spAutoFit/>
          </a:bodyPr>
          <a:lstStyle/>
          <a:p>
            <a:pPr algn="l">
              <a:lnSpc>
                <a:spcPct val="90000"/>
              </a:lnSpc>
            </a:pPr>
            <a:r>
              <a:rPr lang="en-US" dirty="0">
                <a:latin typeface="+mn-lt"/>
              </a:rPr>
              <a:t>Mercury</a:t>
            </a:r>
          </a:p>
        </p:txBody>
      </p:sp>
      <p:cxnSp>
        <p:nvCxnSpPr>
          <p:cNvPr id="11" name="Straight Arrow Connector 10">
            <a:extLst>
              <a:ext uri="{FF2B5EF4-FFF2-40B4-BE49-F238E27FC236}">
                <a16:creationId xmlns:a16="http://schemas.microsoft.com/office/drawing/2014/main" id="{73A11A29-EEF5-4F42-8019-3E41AA92EA4A}"/>
              </a:ext>
            </a:extLst>
          </p:cNvPr>
          <p:cNvCxnSpPr/>
          <p:nvPr/>
        </p:nvCxnSpPr>
        <p:spPr>
          <a:xfrm flipH="1">
            <a:off x="4431890" y="1904151"/>
            <a:ext cx="501445" cy="197263"/>
          </a:xfrm>
          <a:prstGeom prst="straightConnector1">
            <a:avLst/>
          </a:prstGeom>
          <a:ln w="28575">
            <a:solidFill>
              <a:srgbClr val="00B05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DAE8B1E-0214-4530-A857-3FB9428621FF}"/>
              </a:ext>
            </a:extLst>
          </p:cNvPr>
          <p:cNvCxnSpPr>
            <a:cxnSpLocks/>
          </p:cNvCxnSpPr>
          <p:nvPr/>
        </p:nvCxnSpPr>
        <p:spPr>
          <a:xfrm flipV="1">
            <a:off x="2306587" y="2101414"/>
            <a:ext cx="502981" cy="386734"/>
          </a:xfrm>
          <a:prstGeom prst="straightConnector1">
            <a:avLst/>
          </a:prstGeom>
          <a:ln w="28575">
            <a:solidFill>
              <a:srgbClr val="00B05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933AA47-0394-4703-B5AA-75BB5F7EC0ED}"/>
              </a:ext>
            </a:extLst>
          </p:cNvPr>
          <p:cNvSpPr txBox="1"/>
          <p:nvPr/>
        </p:nvSpPr>
        <p:spPr>
          <a:xfrm>
            <a:off x="1232797" y="4264775"/>
            <a:ext cx="2175120" cy="590931"/>
          </a:xfrm>
          <a:prstGeom prst="rect">
            <a:avLst/>
          </a:prstGeom>
          <a:noFill/>
        </p:spPr>
        <p:txBody>
          <a:bodyPr wrap="square" rtlCol="0">
            <a:spAutoFit/>
          </a:bodyPr>
          <a:lstStyle/>
          <a:p>
            <a:pPr algn="ctr">
              <a:lnSpc>
                <a:spcPct val="90000"/>
              </a:lnSpc>
            </a:pPr>
            <a:r>
              <a:rPr lang="en-US" dirty="0">
                <a:latin typeface="+mn-lt"/>
              </a:rPr>
              <a:t>Mercury</a:t>
            </a:r>
          </a:p>
          <a:p>
            <a:pPr algn="ctr">
              <a:lnSpc>
                <a:spcPct val="90000"/>
              </a:lnSpc>
            </a:pPr>
            <a:r>
              <a:rPr lang="en-US" dirty="0">
                <a:latin typeface="+mn-lt"/>
              </a:rPr>
              <a:t>EOS</a:t>
            </a:r>
          </a:p>
        </p:txBody>
      </p:sp>
      <p:sp>
        <p:nvSpPr>
          <p:cNvPr id="14" name="Rectangle 13">
            <a:extLst>
              <a:ext uri="{FF2B5EF4-FFF2-40B4-BE49-F238E27FC236}">
                <a16:creationId xmlns:a16="http://schemas.microsoft.com/office/drawing/2014/main" id="{5FCA78B4-F25F-433D-9FE7-EE6B3439641A}"/>
              </a:ext>
            </a:extLst>
          </p:cNvPr>
          <p:cNvSpPr/>
          <p:nvPr/>
        </p:nvSpPr>
        <p:spPr>
          <a:xfrm>
            <a:off x="5952852" y="1623203"/>
            <a:ext cx="869934" cy="783234"/>
          </a:xfrm>
          <a:prstGeom prst="rect">
            <a:avLst/>
          </a:prstGeom>
          <a:noFill/>
          <a:ln w="19050">
            <a:solidFill>
              <a:schemeClr val="tx1">
                <a:lumMod val="95000"/>
                <a:lumOff val="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5" name="Parallelogram 14">
            <a:extLst>
              <a:ext uri="{FF2B5EF4-FFF2-40B4-BE49-F238E27FC236}">
                <a16:creationId xmlns:a16="http://schemas.microsoft.com/office/drawing/2014/main" id="{32A49C43-69AA-4DC4-9A76-480B1CDB276B}"/>
              </a:ext>
            </a:extLst>
          </p:cNvPr>
          <p:cNvSpPr/>
          <p:nvPr/>
        </p:nvSpPr>
        <p:spPr>
          <a:xfrm>
            <a:off x="5953368" y="1263608"/>
            <a:ext cx="1097280" cy="359594"/>
          </a:xfrm>
          <a:prstGeom prst="parallelogram">
            <a:avLst>
              <a:gd name="adj" fmla="val 66460"/>
            </a:avLst>
          </a:prstGeom>
          <a:noFill/>
          <a:ln w="19050">
            <a:solidFill>
              <a:schemeClr val="tx1">
                <a:lumMod val="95000"/>
                <a:lumOff val="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cxnSp>
        <p:nvCxnSpPr>
          <p:cNvPr id="16" name="Straight Connector 15">
            <a:extLst>
              <a:ext uri="{FF2B5EF4-FFF2-40B4-BE49-F238E27FC236}">
                <a16:creationId xmlns:a16="http://schemas.microsoft.com/office/drawing/2014/main" id="{86546141-7304-425F-A2C4-79ED51D5008D}"/>
              </a:ext>
            </a:extLst>
          </p:cNvPr>
          <p:cNvCxnSpPr/>
          <p:nvPr/>
        </p:nvCxnSpPr>
        <p:spPr>
          <a:xfrm>
            <a:off x="7069712" y="1253669"/>
            <a:ext cx="0" cy="749808"/>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66608797-43A3-43BF-AFB5-062185F84EB6}"/>
              </a:ext>
            </a:extLst>
          </p:cNvPr>
          <p:cNvCxnSpPr>
            <a:cxnSpLocks/>
          </p:cNvCxnSpPr>
          <p:nvPr/>
        </p:nvCxnSpPr>
        <p:spPr>
          <a:xfrm flipH="1">
            <a:off x="6822786" y="1967889"/>
            <a:ext cx="256865" cy="438912"/>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61BF9A16-EF51-42BA-88C5-371F4C1BD225}"/>
              </a:ext>
            </a:extLst>
          </p:cNvPr>
          <p:cNvCxnSpPr/>
          <p:nvPr/>
        </p:nvCxnSpPr>
        <p:spPr>
          <a:xfrm>
            <a:off x="6185130" y="1263608"/>
            <a:ext cx="0" cy="749808"/>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9191D113-6D59-40C7-BF19-F370592824BE}"/>
              </a:ext>
            </a:extLst>
          </p:cNvPr>
          <p:cNvCxnSpPr>
            <a:cxnSpLocks/>
          </p:cNvCxnSpPr>
          <p:nvPr/>
        </p:nvCxnSpPr>
        <p:spPr>
          <a:xfrm flipH="1">
            <a:off x="5961396" y="2003477"/>
            <a:ext cx="250125" cy="407822"/>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4ADE5239-75C6-4C76-897E-E38210501DBE}"/>
              </a:ext>
            </a:extLst>
          </p:cNvPr>
          <p:cNvCxnSpPr>
            <a:cxnSpLocks/>
          </p:cNvCxnSpPr>
          <p:nvPr/>
        </p:nvCxnSpPr>
        <p:spPr>
          <a:xfrm>
            <a:off x="6199983" y="1988511"/>
            <a:ext cx="878855"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21" name="Oval 20">
            <a:extLst>
              <a:ext uri="{FF2B5EF4-FFF2-40B4-BE49-F238E27FC236}">
                <a16:creationId xmlns:a16="http://schemas.microsoft.com/office/drawing/2014/main" id="{4F759EDA-8C0E-44B4-ABBF-F2E4906D9F25}"/>
              </a:ext>
            </a:extLst>
          </p:cNvPr>
          <p:cNvSpPr/>
          <p:nvPr/>
        </p:nvSpPr>
        <p:spPr>
          <a:xfrm>
            <a:off x="6366103" y="1845253"/>
            <a:ext cx="109728" cy="109728"/>
          </a:xfrm>
          <a:prstGeom prst="ellipse">
            <a:avLst/>
          </a:prstGeom>
          <a:solidFill>
            <a:schemeClr val="tx1">
              <a:lumMod val="95000"/>
              <a:lumOff val="5000"/>
            </a:schemeClr>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 name="TextBox 21">
            <a:extLst>
              <a:ext uri="{FF2B5EF4-FFF2-40B4-BE49-F238E27FC236}">
                <a16:creationId xmlns:a16="http://schemas.microsoft.com/office/drawing/2014/main" id="{2104C5DA-6633-4763-8034-A6887B0033FC}"/>
              </a:ext>
            </a:extLst>
          </p:cNvPr>
          <p:cNvSpPr txBox="1"/>
          <p:nvPr/>
        </p:nvSpPr>
        <p:spPr>
          <a:xfrm>
            <a:off x="5782492" y="2338325"/>
            <a:ext cx="245807" cy="341632"/>
          </a:xfrm>
          <a:prstGeom prst="rect">
            <a:avLst/>
          </a:prstGeom>
          <a:noFill/>
        </p:spPr>
        <p:txBody>
          <a:bodyPr wrap="square" rtlCol="0">
            <a:spAutoFit/>
          </a:bodyPr>
          <a:lstStyle/>
          <a:p>
            <a:pPr algn="l">
              <a:lnSpc>
                <a:spcPct val="90000"/>
              </a:lnSpc>
            </a:pPr>
            <a:r>
              <a:rPr lang="en-US" sz="1000" dirty="0">
                <a:latin typeface="Times New Roman" panose="02020603050405020304" pitchFamily="18" charset="0"/>
                <a:cs typeface="Times New Roman" panose="02020603050405020304" pitchFamily="18" charset="0"/>
              </a:rPr>
              <a:t>1</a:t>
            </a:r>
          </a:p>
        </p:txBody>
      </p:sp>
      <p:sp>
        <p:nvSpPr>
          <p:cNvPr id="23" name="TextBox 22">
            <a:extLst>
              <a:ext uri="{FF2B5EF4-FFF2-40B4-BE49-F238E27FC236}">
                <a16:creationId xmlns:a16="http://schemas.microsoft.com/office/drawing/2014/main" id="{2C4F7BC8-8F78-4AD3-8043-8394B01C415A}"/>
              </a:ext>
            </a:extLst>
          </p:cNvPr>
          <p:cNvSpPr txBox="1"/>
          <p:nvPr/>
        </p:nvSpPr>
        <p:spPr>
          <a:xfrm>
            <a:off x="6740854" y="2329626"/>
            <a:ext cx="245807" cy="230832"/>
          </a:xfrm>
          <a:prstGeom prst="rect">
            <a:avLst/>
          </a:prstGeom>
          <a:noFill/>
        </p:spPr>
        <p:txBody>
          <a:bodyPr wrap="square" rtlCol="0">
            <a:spAutoFit/>
          </a:bodyPr>
          <a:lstStyle/>
          <a:p>
            <a:pPr algn="l">
              <a:lnSpc>
                <a:spcPct val="90000"/>
              </a:lnSpc>
            </a:pPr>
            <a:r>
              <a:rPr lang="en-US" sz="1000" dirty="0">
                <a:latin typeface="Times New Roman" panose="02020603050405020304" pitchFamily="18" charset="0"/>
                <a:cs typeface="Times New Roman" panose="02020603050405020304" pitchFamily="18" charset="0"/>
              </a:rPr>
              <a:t>2</a:t>
            </a:r>
          </a:p>
        </p:txBody>
      </p:sp>
      <p:sp>
        <p:nvSpPr>
          <p:cNvPr id="24" name="TextBox 23">
            <a:extLst>
              <a:ext uri="{FF2B5EF4-FFF2-40B4-BE49-F238E27FC236}">
                <a16:creationId xmlns:a16="http://schemas.microsoft.com/office/drawing/2014/main" id="{098CC1B9-7811-420A-8A81-E44A315CCE53}"/>
              </a:ext>
            </a:extLst>
          </p:cNvPr>
          <p:cNvSpPr txBox="1"/>
          <p:nvPr/>
        </p:nvSpPr>
        <p:spPr>
          <a:xfrm>
            <a:off x="7018926" y="1907939"/>
            <a:ext cx="245807" cy="230832"/>
          </a:xfrm>
          <a:prstGeom prst="rect">
            <a:avLst/>
          </a:prstGeom>
          <a:noFill/>
        </p:spPr>
        <p:txBody>
          <a:bodyPr wrap="square" rtlCol="0">
            <a:spAutoFit/>
          </a:bodyPr>
          <a:lstStyle/>
          <a:p>
            <a:pPr algn="l">
              <a:lnSpc>
                <a:spcPct val="90000"/>
              </a:lnSpc>
            </a:pPr>
            <a:r>
              <a:rPr lang="en-US" sz="1000" dirty="0">
                <a:latin typeface="Times New Roman" panose="02020603050405020304" pitchFamily="18" charset="0"/>
                <a:cs typeface="Times New Roman" panose="02020603050405020304" pitchFamily="18" charset="0"/>
              </a:rPr>
              <a:t>3</a:t>
            </a:r>
          </a:p>
        </p:txBody>
      </p:sp>
      <p:sp>
        <p:nvSpPr>
          <p:cNvPr id="25" name="TextBox 24">
            <a:extLst>
              <a:ext uri="{FF2B5EF4-FFF2-40B4-BE49-F238E27FC236}">
                <a16:creationId xmlns:a16="http://schemas.microsoft.com/office/drawing/2014/main" id="{AC48EE7B-FF6D-4096-A4D4-26827A8140D7}"/>
              </a:ext>
            </a:extLst>
          </p:cNvPr>
          <p:cNvSpPr txBox="1"/>
          <p:nvPr/>
        </p:nvSpPr>
        <p:spPr>
          <a:xfrm>
            <a:off x="5993119" y="1878243"/>
            <a:ext cx="245807" cy="230832"/>
          </a:xfrm>
          <a:prstGeom prst="rect">
            <a:avLst/>
          </a:prstGeom>
          <a:noFill/>
        </p:spPr>
        <p:txBody>
          <a:bodyPr wrap="square" rtlCol="0">
            <a:spAutoFit/>
          </a:bodyPr>
          <a:lstStyle/>
          <a:p>
            <a:pPr algn="l">
              <a:lnSpc>
                <a:spcPct val="90000"/>
              </a:lnSpc>
            </a:pPr>
            <a:r>
              <a:rPr lang="en-US" sz="1000" dirty="0">
                <a:latin typeface="Times New Roman" panose="02020603050405020304" pitchFamily="18" charset="0"/>
                <a:cs typeface="Times New Roman" panose="02020603050405020304" pitchFamily="18" charset="0"/>
              </a:rPr>
              <a:t>4</a:t>
            </a:r>
          </a:p>
        </p:txBody>
      </p:sp>
      <p:sp>
        <p:nvSpPr>
          <p:cNvPr id="26" name="TextBox 25">
            <a:extLst>
              <a:ext uri="{FF2B5EF4-FFF2-40B4-BE49-F238E27FC236}">
                <a16:creationId xmlns:a16="http://schemas.microsoft.com/office/drawing/2014/main" id="{F35CC344-F75E-4F72-BCF6-19A339AB8E78}"/>
              </a:ext>
            </a:extLst>
          </p:cNvPr>
          <p:cNvSpPr txBox="1"/>
          <p:nvPr/>
        </p:nvSpPr>
        <p:spPr>
          <a:xfrm>
            <a:off x="5735646" y="1496225"/>
            <a:ext cx="245807" cy="230832"/>
          </a:xfrm>
          <a:prstGeom prst="rect">
            <a:avLst/>
          </a:prstGeom>
          <a:noFill/>
        </p:spPr>
        <p:txBody>
          <a:bodyPr wrap="square" rtlCol="0">
            <a:spAutoFit/>
          </a:bodyPr>
          <a:lstStyle/>
          <a:p>
            <a:pPr algn="l">
              <a:lnSpc>
                <a:spcPct val="90000"/>
              </a:lnSpc>
            </a:pPr>
            <a:r>
              <a:rPr lang="en-US" sz="1000" dirty="0">
                <a:latin typeface="Times New Roman" panose="02020603050405020304" pitchFamily="18" charset="0"/>
                <a:cs typeface="Times New Roman" panose="02020603050405020304" pitchFamily="18" charset="0"/>
              </a:rPr>
              <a:t>5</a:t>
            </a:r>
          </a:p>
        </p:txBody>
      </p:sp>
      <p:sp>
        <p:nvSpPr>
          <p:cNvPr id="27" name="TextBox 26">
            <a:extLst>
              <a:ext uri="{FF2B5EF4-FFF2-40B4-BE49-F238E27FC236}">
                <a16:creationId xmlns:a16="http://schemas.microsoft.com/office/drawing/2014/main" id="{7881BA62-56CD-4D9A-8847-235B88CDBB32}"/>
              </a:ext>
            </a:extLst>
          </p:cNvPr>
          <p:cNvSpPr txBox="1"/>
          <p:nvPr/>
        </p:nvSpPr>
        <p:spPr>
          <a:xfrm>
            <a:off x="6789683" y="1523256"/>
            <a:ext cx="245807" cy="230832"/>
          </a:xfrm>
          <a:prstGeom prst="rect">
            <a:avLst/>
          </a:prstGeom>
          <a:noFill/>
        </p:spPr>
        <p:txBody>
          <a:bodyPr wrap="square" rtlCol="0">
            <a:spAutoFit/>
          </a:bodyPr>
          <a:lstStyle/>
          <a:p>
            <a:pPr algn="l">
              <a:lnSpc>
                <a:spcPct val="90000"/>
              </a:lnSpc>
            </a:pPr>
            <a:r>
              <a:rPr lang="en-US" sz="1000" dirty="0">
                <a:latin typeface="Times New Roman" panose="02020603050405020304" pitchFamily="18" charset="0"/>
                <a:cs typeface="Times New Roman" panose="02020603050405020304" pitchFamily="18" charset="0"/>
              </a:rPr>
              <a:t>6</a:t>
            </a:r>
          </a:p>
        </p:txBody>
      </p:sp>
      <p:sp>
        <p:nvSpPr>
          <p:cNvPr id="28" name="TextBox 27">
            <a:extLst>
              <a:ext uri="{FF2B5EF4-FFF2-40B4-BE49-F238E27FC236}">
                <a16:creationId xmlns:a16="http://schemas.microsoft.com/office/drawing/2014/main" id="{64D9DC68-73C2-4462-B165-A4632407F567}"/>
              </a:ext>
            </a:extLst>
          </p:cNvPr>
          <p:cNvSpPr txBox="1"/>
          <p:nvPr/>
        </p:nvSpPr>
        <p:spPr>
          <a:xfrm>
            <a:off x="7001811" y="1064150"/>
            <a:ext cx="245807" cy="230832"/>
          </a:xfrm>
          <a:prstGeom prst="rect">
            <a:avLst/>
          </a:prstGeom>
          <a:noFill/>
        </p:spPr>
        <p:txBody>
          <a:bodyPr wrap="square" rtlCol="0">
            <a:spAutoFit/>
          </a:bodyPr>
          <a:lstStyle/>
          <a:p>
            <a:pPr algn="l">
              <a:lnSpc>
                <a:spcPct val="90000"/>
              </a:lnSpc>
            </a:pPr>
            <a:r>
              <a:rPr lang="en-US" sz="1000" dirty="0">
                <a:latin typeface="Times New Roman" panose="02020603050405020304" pitchFamily="18" charset="0"/>
                <a:cs typeface="Times New Roman" panose="02020603050405020304" pitchFamily="18" charset="0"/>
              </a:rPr>
              <a:t>7</a:t>
            </a:r>
          </a:p>
        </p:txBody>
      </p:sp>
      <p:sp>
        <p:nvSpPr>
          <p:cNvPr id="29" name="TextBox 28">
            <a:extLst>
              <a:ext uri="{FF2B5EF4-FFF2-40B4-BE49-F238E27FC236}">
                <a16:creationId xmlns:a16="http://schemas.microsoft.com/office/drawing/2014/main" id="{5BCDA204-9A3D-4850-B4D0-CED7B599B667}"/>
              </a:ext>
            </a:extLst>
          </p:cNvPr>
          <p:cNvSpPr txBox="1"/>
          <p:nvPr/>
        </p:nvSpPr>
        <p:spPr>
          <a:xfrm>
            <a:off x="6062226" y="1029891"/>
            <a:ext cx="245807" cy="230832"/>
          </a:xfrm>
          <a:prstGeom prst="rect">
            <a:avLst/>
          </a:prstGeom>
          <a:noFill/>
        </p:spPr>
        <p:txBody>
          <a:bodyPr wrap="square" rtlCol="0">
            <a:spAutoFit/>
          </a:bodyPr>
          <a:lstStyle/>
          <a:p>
            <a:pPr algn="l">
              <a:lnSpc>
                <a:spcPct val="90000"/>
              </a:lnSpc>
            </a:pPr>
            <a:r>
              <a:rPr lang="en-US" sz="1000" dirty="0">
                <a:latin typeface="Times New Roman" panose="02020603050405020304" pitchFamily="18" charset="0"/>
                <a:cs typeface="Times New Roman" panose="02020603050405020304" pitchFamily="18" charset="0"/>
              </a:rPr>
              <a:t>8</a:t>
            </a:r>
          </a:p>
        </p:txBody>
      </p:sp>
      <p:pic>
        <p:nvPicPr>
          <p:cNvPr id="30" name="Picture 29">
            <a:extLst>
              <a:ext uri="{FF2B5EF4-FFF2-40B4-BE49-F238E27FC236}">
                <a16:creationId xmlns:a16="http://schemas.microsoft.com/office/drawing/2014/main" id="{4534AC30-89A8-4E64-8FA3-B592139BAE5C}"/>
              </a:ext>
            </a:extLst>
          </p:cNvPr>
          <p:cNvPicPr>
            <a:picLocks noChangeAspect="1"/>
          </p:cNvPicPr>
          <p:nvPr/>
        </p:nvPicPr>
        <p:blipFill>
          <a:blip r:embed="rId5"/>
          <a:stretch>
            <a:fillRect/>
          </a:stretch>
        </p:blipFill>
        <p:spPr>
          <a:xfrm>
            <a:off x="7705065" y="3658508"/>
            <a:ext cx="3895787" cy="2817130"/>
          </a:xfrm>
          <a:prstGeom prst="rect">
            <a:avLst/>
          </a:prstGeom>
        </p:spPr>
      </p:pic>
      <p:sp>
        <p:nvSpPr>
          <p:cNvPr id="31" name="TextBox 30">
            <a:extLst>
              <a:ext uri="{FF2B5EF4-FFF2-40B4-BE49-F238E27FC236}">
                <a16:creationId xmlns:a16="http://schemas.microsoft.com/office/drawing/2014/main" id="{A588D404-8AFC-47BE-8ABE-F59580BC58E5}"/>
              </a:ext>
            </a:extLst>
          </p:cNvPr>
          <p:cNvSpPr txBox="1"/>
          <p:nvPr/>
        </p:nvSpPr>
        <p:spPr>
          <a:xfrm>
            <a:off x="6789683" y="5281663"/>
            <a:ext cx="1327355" cy="590931"/>
          </a:xfrm>
          <a:prstGeom prst="rect">
            <a:avLst/>
          </a:prstGeom>
          <a:noFill/>
        </p:spPr>
        <p:txBody>
          <a:bodyPr wrap="square" rtlCol="0">
            <a:spAutoFit/>
          </a:bodyPr>
          <a:lstStyle/>
          <a:p>
            <a:pPr algn="ctr">
              <a:lnSpc>
                <a:spcPct val="90000"/>
              </a:lnSpc>
            </a:pPr>
            <a:r>
              <a:rPr lang="en-US" dirty="0">
                <a:latin typeface="+mn-lt"/>
              </a:rPr>
              <a:t>Sensor Elements</a:t>
            </a:r>
          </a:p>
        </p:txBody>
      </p:sp>
    </p:spTree>
    <p:extLst>
      <p:ext uri="{BB962C8B-B14F-4D97-AF65-F5344CB8AC3E}">
        <p14:creationId xmlns:p14="http://schemas.microsoft.com/office/powerpoint/2010/main" val="2693073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AE58BD-5463-4C8B-998F-59CF3D02AC30}"/>
              </a:ext>
            </a:extLst>
          </p:cNvPr>
          <p:cNvPicPr>
            <a:picLocks noChangeAspect="1"/>
          </p:cNvPicPr>
          <p:nvPr/>
        </p:nvPicPr>
        <p:blipFill>
          <a:blip r:embed="rId2"/>
          <a:stretch>
            <a:fillRect/>
          </a:stretch>
        </p:blipFill>
        <p:spPr>
          <a:xfrm>
            <a:off x="8694664" y="5154407"/>
            <a:ext cx="2249569" cy="1396486"/>
          </a:xfrm>
          <a:prstGeom prst="rect">
            <a:avLst/>
          </a:prstGeom>
        </p:spPr>
      </p:pic>
      <p:sp>
        <p:nvSpPr>
          <p:cNvPr id="5" name="Title 1">
            <a:extLst>
              <a:ext uri="{FF2B5EF4-FFF2-40B4-BE49-F238E27FC236}">
                <a16:creationId xmlns:a16="http://schemas.microsoft.com/office/drawing/2014/main" id="{AE9FF8B6-F664-434F-B47E-E36993BDE560}"/>
              </a:ext>
            </a:extLst>
          </p:cNvPr>
          <p:cNvSpPr>
            <a:spLocks noGrp="1"/>
          </p:cNvSpPr>
          <p:nvPr>
            <p:ph type="title"/>
          </p:nvPr>
        </p:nvSpPr>
        <p:spPr>
          <a:xfrm>
            <a:off x="429767" y="274320"/>
            <a:ext cx="11430000" cy="480131"/>
          </a:xfrm>
        </p:spPr>
        <p:txBody>
          <a:bodyPr/>
          <a:lstStyle/>
          <a:p>
            <a:r>
              <a:rPr lang="en-US" sz="2800" dirty="0"/>
              <a:t>Discrepancy between Test and Simulation Strain Data</a:t>
            </a:r>
          </a:p>
        </p:txBody>
      </p:sp>
      <p:pic>
        <p:nvPicPr>
          <p:cNvPr id="6" name="Picture 5" descr="Chart, line chart&#10;&#10;Description automatically generated">
            <a:extLst>
              <a:ext uri="{FF2B5EF4-FFF2-40B4-BE49-F238E27FC236}">
                <a16:creationId xmlns:a16="http://schemas.microsoft.com/office/drawing/2014/main" id="{EBE1403F-AE8F-467E-B367-3990B82B8F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4405" y="1147555"/>
            <a:ext cx="4995784" cy="3745411"/>
          </a:xfrm>
          <a:prstGeom prst="rect">
            <a:avLst/>
          </a:prstGeom>
        </p:spPr>
      </p:pic>
      <p:pic>
        <p:nvPicPr>
          <p:cNvPr id="7" name="Picture 6">
            <a:extLst>
              <a:ext uri="{FF2B5EF4-FFF2-40B4-BE49-F238E27FC236}">
                <a16:creationId xmlns:a16="http://schemas.microsoft.com/office/drawing/2014/main" id="{4A4FE1C1-223A-41B5-9B24-1842F4CBA84C}"/>
              </a:ext>
            </a:extLst>
          </p:cNvPr>
          <p:cNvPicPr/>
          <p:nvPr/>
        </p:nvPicPr>
        <p:blipFill>
          <a:blip r:embed="rId4"/>
          <a:stretch>
            <a:fillRect/>
          </a:stretch>
        </p:blipFill>
        <p:spPr>
          <a:xfrm>
            <a:off x="564728" y="1228393"/>
            <a:ext cx="4995784" cy="3680475"/>
          </a:xfrm>
          <a:prstGeom prst="rect">
            <a:avLst/>
          </a:prstGeom>
        </p:spPr>
      </p:pic>
      <p:sp>
        <p:nvSpPr>
          <p:cNvPr id="9" name="TextBox 8">
            <a:extLst>
              <a:ext uri="{FF2B5EF4-FFF2-40B4-BE49-F238E27FC236}">
                <a16:creationId xmlns:a16="http://schemas.microsoft.com/office/drawing/2014/main" id="{79D877D6-CA90-41B7-9E05-FEF784FA697E}"/>
              </a:ext>
            </a:extLst>
          </p:cNvPr>
          <p:cNvSpPr txBox="1"/>
          <p:nvPr/>
        </p:nvSpPr>
        <p:spPr>
          <a:xfrm>
            <a:off x="857468" y="5328115"/>
            <a:ext cx="5238532" cy="1089529"/>
          </a:xfrm>
          <a:prstGeom prst="rect">
            <a:avLst/>
          </a:prstGeom>
          <a:noFill/>
        </p:spPr>
        <p:txBody>
          <a:bodyPr wrap="square" rtlCol="0">
            <a:spAutoFit/>
          </a:bodyPr>
          <a:lstStyle/>
          <a:p>
            <a:pPr>
              <a:lnSpc>
                <a:spcPct val="90000"/>
              </a:lnSpc>
            </a:pPr>
            <a:r>
              <a:rPr lang="en-US" dirty="0">
                <a:latin typeface="+mn-lt"/>
              </a:rPr>
              <a:t>RMS: root-mean-square of strain values</a:t>
            </a:r>
          </a:p>
          <a:p>
            <a:pPr algn="l">
              <a:lnSpc>
                <a:spcPct val="90000"/>
              </a:lnSpc>
            </a:pPr>
            <a:r>
              <a:rPr lang="en-US" dirty="0">
                <a:latin typeface="+mn-lt"/>
              </a:rPr>
              <a:t>RANGE: Max strain – Min strain</a:t>
            </a:r>
          </a:p>
          <a:p>
            <a:pPr>
              <a:lnSpc>
                <a:spcPct val="90000"/>
              </a:lnSpc>
            </a:pPr>
            <a:r>
              <a:rPr lang="en-US" dirty="0" err="1">
                <a:latin typeface="+mn-lt"/>
              </a:rPr>
              <a:t>Eucl</a:t>
            </a:r>
            <a:r>
              <a:rPr lang="en-US" dirty="0">
                <a:latin typeface="+mn-lt"/>
              </a:rPr>
              <a:t> </a:t>
            </a:r>
            <a:r>
              <a:rPr lang="en-US" dirty="0" err="1">
                <a:latin typeface="+mn-lt"/>
              </a:rPr>
              <a:t>dist</a:t>
            </a:r>
            <a:r>
              <a:rPr lang="en-US" dirty="0">
                <a:latin typeface="+mn-lt"/>
              </a:rPr>
              <a:t>: Euclidean distance </a:t>
            </a:r>
          </a:p>
          <a:p>
            <a:pPr>
              <a:lnSpc>
                <a:spcPct val="90000"/>
              </a:lnSpc>
            </a:pPr>
            <a:r>
              <a:rPr lang="en-US" dirty="0">
                <a:latin typeface="+mn-lt"/>
              </a:rPr>
              <a:t>Pearson R: Pearson Correlation Coefficient</a:t>
            </a:r>
          </a:p>
        </p:txBody>
      </p:sp>
      <p:pic>
        <p:nvPicPr>
          <p:cNvPr id="10" name="Picture 9">
            <a:extLst>
              <a:ext uri="{FF2B5EF4-FFF2-40B4-BE49-F238E27FC236}">
                <a16:creationId xmlns:a16="http://schemas.microsoft.com/office/drawing/2014/main" id="{3F5F8203-AA16-4DA3-89DA-623D8D7D5AD0}"/>
              </a:ext>
            </a:extLst>
          </p:cNvPr>
          <p:cNvPicPr>
            <a:picLocks noChangeAspect="1"/>
          </p:cNvPicPr>
          <p:nvPr/>
        </p:nvPicPr>
        <p:blipFill>
          <a:blip r:embed="rId5"/>
          <a:stretch>
            <a:fillRect/>
          </a:stretch>
        </p:blipFill>
        <p:spPr>
          <a:xfrm>
            <a:off x="4235556" y="5864503"/>
            <a:ext cx="1900142" cy="268888"/>
          </a:xfrm>
          <a:prstGeom prst="rect">
            <a:avLst/>
          </a:prstGeom>
        </p:spPr>
      </p:pic>
      <p:pic>
        <p:nvPicPr>
          <p:cNvPr id="11" name="Picture 10">
            <a:extLst>
              <a:ext uri="{FF2B5EF4-FFF2-40B4-BE49-F238E27FC236}">
                <a16:creationId xmlns:a16="http://schemas.microsoft.com/office/drawing/2014/main" id="{C30CAE7D-1255-4459-BA8D-8A7F987E7884}"/>
              </a:ext>
            </a:extLst>
          </p:cNvPr>
          <p:cNvPicPr>
            <a:picLocks noChangeAspect="1"/>
          </p:cNvPicPr>
          <p:nvPr/>
        </p:nvPicPr>
        <p:blipFill>
          <a:blip r:embed="rId6"/>
          <a:stretch>
            <a:fillRect/>
          </a:stretch>
        </p:blipFill>
        <p:spPr>
          <a:xfrm>
            <a:off x="5763023" y="6069213"/>
            <a:ext cx="2134738" cy="442105"/>
          </a:xfrm>
          <a:prstGeom prst="rect">
            <a:avLst/>
          </a:prstGeom>
        </p:spPr>
      </p:pic>
      <p:cxnSp>
        <p:nvCxnSpPr>
          <p:cNvPr id="12" name="Straight Connector 11">
            <a:extLst>
              <a:ext uri="{FF2B5EF4-FFF2-40B4-BE49-F238E27FC236}">
                <a16:creationId xmlns:a16="http://schemas.microsoft.com/office/drawing/2014/main" id="{986842F5-E792-4A31-BBA6-8100C02D5AC4}"/>
              </a:ext>
            </a:extLst>
          </p:cNvPr>
          <p:cNvCxnSpPr/>
          <p:nvPr/>
        </p:nvCxnSpPr>
        <p:spPr>
          <a:xfrm>
            <a:off x="7216349" y="928583"/>
            <a:ext cx="704850" cy="0"/>
          </a:xfrm>
          <a:prstGeom prst="line">
            <a:avLst/>
          </a:prstGeom>
          <a:ln w="28575">
            <a:solidFill>
              <a:srgbClr val="FF0000"/>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A8644E1-56AB-4F03-A2C6-3B78F6CB15DF}"/>
              </a:ext>
            </a:extLst>
          </p:cNvPr>
          <p:cNvCxnSpPr/>
          <p:nvPr/>
        </p:nvCxnSpPr>
        <p:spPr>
          <a:xfrm>
            <a:off x="1654251" y="911238"/>
            <a:ext cx="704850" cy="0"/>
          </a:xfrm>
          <a:prstGeom prst="line">
            <a:avLst/>
          </a:prstGeom>
          <a:ln w="28575">
            <a:solidFill>
              <a:srgbClr val="2727FE"/>
            </a:solidFill>
            <a:miter lim="800000"/>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2EB5597-6930-41F5-AC4A-44603E046B16}"/>
              </a:ext>
            </a:extLst>
          </p:cNvPr>
          <p:cNvSpPr txBox="1"/>
          <p:nvPr/>
        </p:nvSpPr>
        <p:spPr>
          <a:xfrm>
            <a:off x="7897761" y="745492"/>
            <a:ext cx="2824316" cy="341632"/>
          </a:xfrm>
          <a:prstGeom prst="rect">
            <a:avLst/>
          </a:prstGeom>
          <a:noFill/>
        </p:spPr>
        <p:txBody>
          <a:bodyPr wrap="square" rtlCol="0">
            <a:spAutoFit/>
          </a:bodyPr>
          <a:lstStyle/>
          <a:p>
            <a:pPr algn="l">
              <a:lnSpc>
                <a:spcPct val="90000"/>
              </a:lnSpc>
            </a:pPr>
            <a:r>
              <a:rPr lang="en-US" dirty="0">
                <a:latin typeface="+mn-lt"/>
              </a:rPr>
              <a:t>Finite Element Strain</a:t>
            </a:r>
          </a:p>
        </p:txBody>
      </p:sp>
      <p:sp>
        <p:nvSpPr>
          <p:cNvPr id="15" name="Rectangle 14">
            <a:extLst>
              <a:ext uri="{FF2B5EF4-FFF2-40B4-BE49-F238E27FC236}">
                <a16:creationId xmlns:a16="http://schemas.microsoft.com/office/drawing/2014/main" id="{E4DB38C7-64BE-4992-9C43-2CF01DF5268B}"/>
              </a:ext>
            </a:extLst>
          </p:cNvPr>
          <p:cNvSpPr/>
          <p:nvPr/>
        </p:nvSpPr>
        <p:spPr>
          <a:xfrm rot="16200000">
            <a:off x="5859018" y="2892835"/>
            <a:ext cx="1742347" cy="156032"/>
          </a:xfrm>
          <a:prstGeom prst="rect">
            <a:avLst/>
          </a:prstGeom>
          <a:solidFill>
            <a:srgbClr val="FFFFFF"/>
          </a:solidFill>
          <a:ln w="38100">
            <a:solidFill>
              <a:srgbClr val="FFFF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21E068B8-929E-4521-B8B5-8E501FB9C8CA}"/>
              </a:ext>
            </a:extLst>
          </p:cNvPr>
          <p:cNvSpPr/>
          <p:nvPr/>
        </p:nvSpPr>
        <p:spPr>
          <a:xfrm>
            <a:off x="2806575" y="4739887"/>
            <a:ext cx="1032095" cy="199916"/>
          </a:xfrm>
          <a:prstGeom prst="rect">
            <a:avLst/>
          </a:prstGeom>
          <a:solidFill>
            <a:srgbClr val="FFFFFF"/>
          </a:solidFill>
          <a:ln w="38100">
            <a:solidFill>
              <a:srgbClr val="FFFF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7" name="TextBox 16">
            <a:extLst>
              <a:ext uri="{FF2B5EF4-FFF2-40B4-BE49-F238E27FC236}">
                <a16:creationId xmlns:a16="http://schemas.microsoft.com/office/drawing/2014/main" id="{CDBD7FDC-6C26-4729-84CB-9BEE571EC649}"/>
              </a:ext>
            </a:extLst>
          </p:cNvPr>
          <p:cNvSpPr txBox="1"/>
          <p:nvPr/>
        </p:nvSpPr>
        <p:spPr>
          <a:xfrm>
            <a:off x="2372551" y="4636672"/>
            <a:ext cx="1900142" cy="341632"/>
          </a:xfrm>
          <a:prstGeom prst="rect">
            <a:avLst/>
          </a:prstGeom>
          <a:noFill/>
        </p:spPr>
        <p:txBody>
          <a:bodyPr wrap="square" rtlCol="0">
            <a:spAutoFit/>
          </a:bodyPr>
          <a:lstStyle/>
          <a:p>
            <a:pPr algn="l">
              <a:lnSpc>
                <a:spcPct val="90000"/>
              </a:lnSpc>
            </a:pPr>
            <a:r>
              <a:rPr lang="en-US" dirty="0">
                <a:latin typeface="+mn-lt"/>
              </a:rPr>
              <a:t>Time - Seconds</a:t>
            </a:r>
          </a:p>
        </p:txBody>
      </p:sp>
      <p:sp>
        <p:nvSpPr>
          <p:cNvPr id="18" name="Rectangle 17">
            <a:extLst>
              <a:ext uri="{FF2B5EF4-FFF2-40B4-BE49-F238E27FC236}">
                <a16:creationId xmlns:a16="http://schemas.microsoft.com/office/drawing/2014/main" id="{D6A33C54-FDA1-43FA-A73F-727214580FE3}"/>
              </a:ext>
            </a:extLst>
          </p:cNvPr>
          <p:cNvSpPr/>
          <p:nvPr/>
        </p:nvSpPr>
        <p:spPr>
          <a:xfrm rot="16200000">
            <a:off x="-143151" y="2820407"/>
            <a:ext cx="1742347" cy="156032"/>
          </a:xfrm>
          <a:prstGeom prst="rect">
            <a:avLst/>
          </a:prstGeom>
          <a:solidFill>
            <a:srgbClr val="FFFFFF"/>
          </a:solidFill>
          <a:ln w="38100">
            <a:solidFill>
              <a:srgbClr val="FFFF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9" name="TextBox 18">
            <a:extLst>
              <a:ext uri="{FF2B5EF4-FFF2-40B4-BE49-F238E27FC236}">
                <a16:creationId xmlns:a16="http://schemas.microsoft.com/office/drawing/2014/main" id="{F4BC79A7-C1FC-496C-90D0-CE69B01BFD3A}"/>
              </a:ext>
            </a:extLst>
          </p:cNvPr>
          <p:cNvSpPr txBox="1"/>
          <p:nvPr/>
        </p:nvSpPr>
        <p:spPr>
          <a:xfrm rot="16200000">
            <a:off x="-222049" y="2556951"/>
            <a:ext cx="1900142" cy="341632"/>
          </a:xfrm>
          <a:prstGeom prst="rect">
            <a:avLst/>
          </a:prstGeom>
          <a:noFill/>
        </p:spPr>
        <p:txBody>
          <a:bodyPr wrap="square" rtlCol="0">
            <a:spAutoFit/>
          </a:bodyPr>
          <a:lstStyle/>
          <a:p>
            <a:pPr algn="l">
              <a:lnSpc>
                <a:spcPct val="90000"/>
              </a:lnSpc>
            </a:pPr>
            <a:r>
              <a:rPr lang="en-US" dirty="0" err="1">
                <a:latin typeface="+mn-lt"/>
              </a:rPr>
              <a:t>Microstrain</a:t>
            </a:r>
            <a:endParaRPr lang="en-US" dirty="0">
              <a:latin typeface="+mn-lt"/>
            </a:endParaRPr>
          </a:p>
        </p:txBody>
      </p:sp>
      <p:sp>
        <p:nvSpPr>
          <p:cNvPr id="20" name="TextBox 19">
            <a:extLst>
              <a:ext uri="{FF2B5EF4-FFF2-40B4-BE49-F238E27FC236}">
                <a16:creationId xmlns:a16="http://schemas.microsoft.com/office/drawing/2014/main" id="{2E4371BB-82FF-4864-A658-5AF05CE1AC1F}"/>
              </a:ext>
            </a:extLst>
          </p:cNvPr>
          <p:cNvSpPr txBox="1"/>
          <p:nvPr/>
        </p:nvSpPr>
        <p:spPr>
          <a:xfrm rot="16200000">
            <a:off x="5780120" y="2537494"/>
            <a:ext cx="1900142" cy="341632"/>
          </a:xfrm>
          <a:prstGeom prst="rect">
            <a:avLst/>
          </a:prstGeom>
          <a:noFill/>
        </p:spPr>
        <p:txBody>
          <a:bodyPr wrap="square" rtlCol="0">
            <a:spAutoFit/>
          </a:bodyPr>
          <a:lstStyle/>
          <a:p>
            <a:pPr algn="l">
              <a:lnSpc>
                <a:spcPct val="90000"/>
              </a:lnSpc>
            </a:pPr>
            <a:r>
              <a:rPr lang="en-US" dirty="0" err="1">
                <a:latin typeface="+mn-lt"/>
              </a:rPr>
              <a:t>Microstrain</a:t>
            </a:r>
            <a:endParaRPr lang="en-US" dirty="0">
              <a:latin typeface="+mn-lt"/>
            </a:endParaRPr>
          </a:p>
        </p:txBody>
      </p:sp>
      <p:sp>
        <p:nvSpPr>
          <p:cNvPr id="21" name="Rectangle 20">
            <a:extLst>
              <a:ext uri="{FF2B5EF4-FFF2-40B4-BE49-F238E27FC236}">
                <a16:creationId xmlns:a16="http://schemas.microsoft.com/office/drawing/2014/main" id="{93AA63FF-A1C7-40FC-B88E-65E9FDA6534F}"/>
              </a:ext>
            </a:extLst>
          </p:cNvPr>
          <p:cNvSpPr/>
          <p:nvPr/>
        </p:nvSpPr>
        <p:spPr>
          <a:xfrm>
            <a:off x="3304516" y="1642033"/>
            <a:ext cx="597528" cy="688063"/>
          </a:xfrm>
          <a:prstGeom prst="rect">
            <a:avLst/>
          </a:prstGeom>
          <a:solidFill>
            <a:srgbClr val="FFFFFF"/>
          </a:solidFill>
          <a:ln w="38100">
            <a:solidFill>
              <a:srgbClr val="FFFF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 name="TextBox 21">
            <a:extLst>
              <a:ext uri="{FF2B5EF4-FFF2-40B4-BE49-F238E27FC236}">
                <a16:creationId xmlns:a16="http://schemas.microsoft.com/office/drawing/2014/main" id="{B6A7A532-853E-4DFB-9B17-F25809263C08}"/>
              </a:ext>
            </a:extLst>
          </p:cNvPr>
          <p:cNvSpPr txBox="1"/>
          <p:nvPr/>
        </p:nvSpPr>
        <p:spPr>
          <a:xfrm>
            <a:off x="3193919" y="1554391"/>
            <a:ext cx="1041638" cy="1089529"/>
          </a:xfrm>
          <a:prstGeom prst="rect">
            <a:avLst/>
          </a:prstGeom>
          <a:noFill/>
        </p:spPr>
        <p:txBody>
          <a:bodyPr wrap="square" rtlCol="0">
            <a:spAutoFit/>
          </a:bodyPr>
          <a:lstStyle/>
          <a:p>
            <a:pPr algn="l">
              <a:lnSpc>
                <a:spcPct val="90000"/>
              </a:lnSpc>
            </a:pPr>
            <a:r>
              <a:rPr lang="en-US" dirty="0">
                <a:solidFill>
                  <a:srgbClr val="1515FE"/>
                </a:solidFill>
                <a:latin typeface="+mn-lt"/>
              </a:rPr>
              <a:t>RMS</a:t>
            </a:r>
          </a:p>
          <a:p>
            <a:pPr algn="l">
              <a:lnSpc>
                <a:spcPct val="90000"/>
              </a:lnSpc>
            </a:pPr>
            <a:r>
              <a:rPr lang="en-US" dirty="0">
                <a:solidFill>
                  <a:srgbClr val="1515FE"/>
                </a:solidFill>
                <a:latin typeface="+mn-lt"/>
              </a:rPr>
              <a:t>97.746</a:t>
            </a:r>
          </a:p>
          <a:p>
            <a:pPr algn="l">
              <a:lnSpc>
                <a:spcPct val="90000"/>
              </a:lnSpc>
            </a:pPr>
            <a:r>
              <a:rPr lang="en-US" dirty="0">
                <a:solidFill>
                  <a:srgbClr val="1515FE"/>
                </a:solidFill>
                <a:latin typeface="+mn-lt"/>
              </a:rPr>
              <a:t>RANGE</a:t>
            </a:r>
          </a:p>
          <a:p>
            <a:pPr algn="l">
              <a:lnSpc>
                <a:spcPct val="90000"/>
              </a:lnSpc>
            </a:pPr>
            <a:r>
              <a:rPr lang="en-US" dirty="0">
                <a:solidFill>
                  <a:srgbClr val="1515FE"/>
                </a:solidFill>
                <a:latin typeface="+mn-lt"/>
              </a:rPr>
              <a:t>372.063</a:t>
            </a:r>
          </a:p>
        </p:txBody>
      </p:sp>
      <p:sp>
        <p:nvSpPr>
          <p:cNvPr id="23" name="Rectangle 22">
            <a:extLst>
              <a:ext uri="{FF2B5EF4-FFF2-40B4-BE49-F238E27FC236}">
                <a16:creationId xmlns:a16="http://schemas.microsoft.com/office/drawing/2014/main" id="{B0F2F500-6A26-48F6-A1BF-0788C3DC0A9A}"/>
              </a:ext>
            </a:extLst>
          </p:cNvPr>
          <p:cNvSpPr/>
          <p:nvPr/>
        </p:nvSpPr>
        <p:spPr>
          <a:xfrm>
            <a:off x="9002297" y="1675156"/>
            <a:ext cx="597528" cy="688063"/>
          </a:xfrm>
          <a:prstGeom prst="rect">
            <a:avLst/>
          </a:prstGeom>
          <a:solidFill>
            <a:srgbClr val="FFFFFF"/>
          </a:solidFill>
          <a:ln w="38100">
            <a:solidFill>
              <a:srgbClr val="FFFF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4" name="TextBox 23">
            <a:extLst>
              <a:ext uri="{FF2B5EF4-FFF2-40B4-BE49-F238E27FC236}">
                <a16:creationId xmlns:a16="http://schemas.microsoft.com/office/drawing/2014/main" id="{568ECB41-A82A-4C0B-A90C-B9D1B8F8DA35}"/>
              </a:ext>
            </a:extLst>
          </p:cNvPr>
          <p:cNvSpPr txBox="1"/>
          <p:nvPr/>
        </p:nvSpPr>
        <p:spPr>
          <a:xfrm>
            <a:off x="8920699" y="1595267"/>
            <a:ext cx="1031796" cy="1089529"/>
          </a:xfrm>
          <a:prstGeom prst="rect">
            <a:avLst/>
          </a:prstGeom>
          <a:noFill/>
        </p:spPr>
        <p:txBody>
          <a:bodyPr wrap="square" rtlCol="0">
            <a:spAutoFit/>
          </a:bodyPr>
          <a:lstStyle/>
          <a:p>
            <a:pPr algn="l">
              <a:lnSpc>
                <a:spcPct val="90000"/>
              </a:lnSpc>
            </a:pPr>
            <a:r>
              <a:rPr lang="en-US" dirty="0">
                <a:solidFill>
                  <a:srgbClr val="1515FE"/>
                </a:solidFill>
                <a:latin typeface="+mn-lt"/>
              </a:rPr>
              <a:t>RMS</a:t>
            </a:r>
          </a:p>
          <a:p>
            <a:pPr algn="l">
              <a:lnSpc>
                <a:spcPct val="90000"/>
              </a:lnSpc>
            </a:pPr>
            <a:r>
              <a:rPr lang="en-US" dirty="0">
                <a:solidFill>
                  <a:srgbClr val="1515FE"/>
                </a:solidFill>
                <a:latin typeface="+mn-lt"/>
              </a:rPr>
              <a:t>76.329</a:t>
            </a:r>
          </a:p>
          <a:p>
            <a:pPr algn="l">
              <a:lnSpc>
                <a:spcPct val="90000"/>
              </a:lnSpc>
            </a:pPr>
            <a:r>
              <a:rPr lang="en-US" dirty="0">
                <a:solidFill>
                  <a:srgbClr val="1515FE"/>
                </a:solidFill>
                <a:latin typeface="+mn-lt"/>
              </a:rPr>
              <a:t>RANGE</a:t>
            </a:r>
          </a:p>
          <a:p>
            <a:pPr algn="l">
              <a:lnSpc>
                <a:spcPct val="90000"/>
              </a:lnSpc>
            </a:pPr>
            <a:r>
              <a:rPr lang="en-US" dirty="0">
                <a:solidFill>
                  <a:srgbClr val="1515FE"/>
                </a:solidFill>
                <a:latin typeface="+mn-lt"/>
              </a:rPr>
              <a:t>272.547</a:t>
            </a:r>
          </a:p>
        </p:txBody>
      </p:sp>
      <p:sp>
        <p:nvSpPr>
          <p:cNvPr id="25" name="Rectangle 24">
            <a:extLst>
              <a:ext uri="{FF2B5EF4-FFF2-40B4-BE49-F238E27FC236}">
                <a16:creationId xmlns:a16="http://schemas.microsoft.com/office/drawing/2014/main" id="{C5EBD0B6-1A99-4681-A57B-8C657774BF1E}"/>
              </a:ext>
            </a:extLst>
          </p:cNvPr>
          <p:cNvSpPr/>
          <p:nvPr/>
        </p:nvSpPr>
        <p:spPr>
          <a:xfrm>
            <a:off x="10244954" y="1642033"/>
            <a:ext cx="597528" cy="688063"/>
          </a:xfrm>
          <a:prstGeom prst="rect">
            <a:avLst/>
          </a:prstGeom>
          <a:solidFill>
            <a:srgbClr val="FFFFFF"/>
          </a:solidFill>
          <a:ln w="38100">
            <a:solidFill>
              <a:srgbClr val="FFFF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DE743308-A3DE-48CC-BE51-87D11F140640}"/>
              </a:ext>
            </a:extLst>
          </p:cNvPr>
          <p:cNvSpPr/>
          <p:nvPr/>
        </p:nvSpPr>
        <p:spPr>
          <a:xfrm>
            <a:off x="4635282" y="1642033"/>
            <a:ext cx="597528" cy="688063"/>
          </a:xfrm>
          <a:prstGeom prst="rect">
            <a:avLst/>
          </a:prstGeom>
          <a:solidFill>
            <a:srgbClr val="FFFFFF"/>
          </a:solidFill>
          <a:ln w="38100">
            <a:solidFill>
              <a:srgbClr val="FFFF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7" name="TextBox 26">
            <a:extLst>
              <a:ext uri="{FF2B5EF4-FFF2-40B4-BE49-F238E27FC236}">
                <a16:creationId xmlns:a16="http://schemas.microsoft.com/office/drawing/2014/main" id="{3824CA78-350B-42FF-9792-AD6331C9AB81}"/>
              </a:ext>
            </a:extLst>
          </p:cNvPr>
          <p:cNvSpPr txBox="1"/>
          <p:nvPr/>
        </p:nvSpPr>
        <p:spPr>
          <a:xfrm>
            <a:off x="10006898" y="1597667"/>
            <a:ext cx="1310182" cy="1089529"/>
          </a:xfrm>
          <a:prstGeom prst="rect">
            <a:avLst/>
          </a:prstGeom>
          <a:noFill/>
        </p:spPr>
        <p:txBody>
          <a:bodyPr wrap="square" rtlCol="0">
            <a:spAutoFit/>
          </a:bodyPr>
          <a:lstStyle/>
          <a:p>
            <a:pPr algn="l">
              <a:lnSpc>
                <a:spcPct val="90000"/>
              </a:lnSpc>
            </a:pPr>
            <a:r>
              <a:rPr lang="en-US" dirty="0" err="1">
                <a:solidFill>
                  <a:srgbClr val="FF0000"/>
                </a:solidFill>
                <a:latin typeface="+mn-lt"/>
              </a:rPr>
              <a:t>FErms</a:t>
            </a:r>
            <a:endParaRPr lang="en-US" dirty="0">
              <a:solidFill>
                <a:srgbClr val="FF0000"/>
              </a:solidFill>
              <a:latin typeface="+mn-lt"/>
            </a:endParaRPr>
          </a:p>
          <a:p>
            <a:pPr algn="l">
              <a:lnSpc>
                <a:spcPct val="90000"/>
              </a:lnSpc>
            </a:pPr>
            <a:r>
              <a:rPr lang="en-US" dirty="0">
                <a:solidFill>
                  <a:srgbClr val="FF0000"/>
                </a:solidFill>
                <a:latin typeface="+mn-lt"/>
              </a:rPr>
              <a:t>111.789</a:t>
            </a:r>
          </a:p>
          <a:p>
            <a:pPr algn="l">
              <a:lnSpc>
                <a:spcPct val="90000"/>
              </a:lnSpc>
            </a:pPr>
            <a:r>
              <a:rPr lang="en-US" dirty="0" err="1">
                <a:solidFill>
                  <a:srgbClr val="FF0000"/>
                </a:solidFill>
                <a:latin typeface="+mn-lt"/>
              </a:rPr>
              <a:t>FErange</a:t>
            </a:r>
            <a:endParaRPr lang="en-US" dirty="0">
              <a:solidFill>
                <a:srgbClr val="FF0000"/>
              </a:solidFill>
              <a:latin typeface="+mn-lt"/>
            </a:endParaRPr>
          </a:p>
          <a:p>
            <a:pPr algn="l">
              <a:lnSpc>
                <a:spcPct val="90000"/>
              </a:lnSpc>
            </a:pPr>
            <a:r>
              <a:rPr lang="en-US" dirty="0">
                <a:solidFill>
                  <a:srgbClr val="FF0000"/>
                </a:solidFill>
                <a:latin typeface="+mn-lt"/>
              </a:rPr>
              <a:t>472.027</a:t>
            </a:r>
          </a:p>
        </p:txBody>
      </p:sp>
      <p:sp>
        <p:nvSpPr>
          <p:cNvPr id="28" name="TextBox 27">
            <a:extLst>
              <a:ext uri="{FF2B5EF4-FFF2-40B4-BE49-F238E27FC236}">
                <a16:creationId xmlns:a16="http://schemas.microsoft.com/office/drawing/2014/main" id="{6CE658AC-B8C9-45BC-9231-01BCEFBE01A6}"/>
              </a:ext>
            </a:extLst>
          </p:cNvPr>
          <p:cNvSpPr txBox="1"/>
          <p:nvPr/>
        </p:nvSpPr>
        <p:spPr>
          <a:xfrm>
            <a:off x="4424967" y="1552328"/>
            <a:ext cx="1310182" cy="1089529"/>
          </a:xfrm>
          <a:prstGeom prst="rect">
            <a:avLst/>
          </a:prstGeom>
          <a:noFill/>
        </p:spPr>
        <p:txBody>
          <a:bodyPr wrap="square" rtlCol="0">
            <a:spAutoFit/>
          </a:bodyPr>
          <a:lstStyle/>
          <a:p>
            <a:pPr algn="l">
              <a:lnSpc>
                <a:spcPct val="90000"/>
              </a:lnSpc>
            </a:pPr>
            <a:r>
              <a:rPr lang="en-US" dirty="0" err="1">
                <a:solidFill>
                  <a:srgbClr val="FF0000"/>
                </a:solidFill>
                <a:latin typeface="+mn-lt"/>
              </a:rPr>
              <a:t>FErms</a:t>
            </a:r>
            <a:endParaRPr lang="en-US" dirty="0">
              <a:solidFill>
                <a:srgbClr val="FF0000"/>
              </a:solidFill>
              <a:latin typeface="+mn-lt"/>
            </a:endParaRPr>
          </a:p>
          <a:p>
            <a:pPr algn="l">
              <a:lnSpc>
                <a:spcPct val="90000"/>
              </a:lnSpc>
            </a:pPr>
            <a:r>
              <a:rPr lang="en-US" dirty="0">
                <a:solidFill>
                  <a:srgbClr val="FF0000"/>
                </a:solidFill>
                <a:latin typeface="+mn-lt"/>
              </a:rPr>
              <a:t>111.789</a:t>
            </a:r>
          </a:p>
          <a:p>
            <a:pPr algn="l">
              <a:lnSpc>
                <a:spcPct val="90000"/>
              </a:lnSpc>
            </a:pPr>
            <a:r>
              <a:rPr lang="en-US" dirty="0" err="1">
                <a:solidFill>
                  <a:srgbClr val="FF0000"/>
                </a:solidFill>
                <a:latin typeface="+mn-lt"/>
              </a:rPr>
              <a:t>FErange</a:t>
            </a:r>
            <a:endParaRPr lang="en-US" dirty="0">
              <a:solidFill>
                <a:srgbClr val="FF0000"/>
              </a:solidFill>
              <a:latin typeface="+mn-lt"/>
            </a:endParaRPr>
          </a:p>
          <a:p>
            <a:pPr algn="l">
              <a:lnSpc>
                <a:spcPct val="90000"/>
              </a:lnSpc>
            </a:pPr>
            <a:r>
              <a:rPr lang="en-US" dirty="0">
                <a:solidFill>
                  <a:srgbClr val="FF0000"/>
                </a:solidFill>
                <a:latin typeface="+mn-lt"/>
              </a:rPr>
              <a:t>472.027</a:t>
            </a:r>
          </a:p>
        </p:txBody>
      </p:sp>
      <p:sp>
        <p:nvSpPr>
          <p:cNvPr id="29" name="Rectangle 28">
            <a:extLst>
              <a:ext uri="{FF2B5EF4-FFF2-40B4-BE49-F238E27FC236}">
                <a16:creationId xmlns:a16="http://schemas.microsoft.com/office/drawing/2014/main" id="{48F10F34-999D-4EC8-99C0-BEEE3854AD5B}"/>
              </a:ext>
            </a:extLst>
          </p:cNvPr>
          <p:cNvSpPr/>
          <p:nvPr/>
        </p:nvSpPr>
        <p:spPr>
          <a:xfrm>
            <a:off x="4608160" y="4062001"/>
            <a:ext cx="689385" cy="335667"/>
          </a:xfrm>
          <a:prstGeom prst="rect">
            <a:avLst/>
          </a:prstGeom>
          <a:solidFill>
            <a:srgbClr val="FFFFFF"/>
          </a:solidFill>
          <a:ln w="38100">
            <a:solidFill>
              <a:srgbClr val="FFFF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0" name="Rectangle 29">
            <a:extLst>
              <a:ext uri="{FF2B5EF4-FFF2-40B4-BE49-F238E27FC236}">
                <a16:creationId xmlns:a16="http://schemas.microsoft.com/office/drawing/2014/main" id="{21298625-46D1-40F8-87C6-40ED7732D832}"/>
              </a:ext>
            </a:extLst>
          </p:cNvPr>
          <p:cNvSpPr/>
          <p:nvPr/>
        </p:nvSpPr>
        <p:spPr>
          <a:xfrm>
            <a:off x="3292466" y="4037247"/>
            <a:ext cx="689385" cy="335667"/>
          </a:xfrm>
          <a:prstGeom prst="rect">
            <a:avLst/>
          </a:prstGeom>
          <a:solidFill>
            <a:srgbClr val="FFFFFF"/>
          </a:solidFill>
          <a:ln w="38100">
            <a:solidFill>
              <a:srgbClr val="FFFF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1" name="Rectangle 30">
            <a:extLst>
              <a:ext uri="{FF2B5EF4-FFF2-40B4-BE49-F238E27FC236}">
                <a16:creationId xmlns:a16="http://schemas.microsoft.com/office/drawing/2014/main" id="{8FBED420-90FD-4191-A56B-AC1B12B4ED84}"/>
              </a:ext>
            </a:extLst>
          </p:cNvPr>
          <p:cNvSpPr/>
          <p:nvPr/>
        </p:nvSpPr>
        <p:spPr>
          <a:xfrm>
            <a:off x="10096443" y="4021874"/>
            <a:ext cx="689385" cy="335667"/>
          </a:xfrm>
          <a:prstGeom prst="rect">
            <a:avLst/>
          </a:prstGeom>
          <a:solidFill>
            <a:srgbClr val="FFFFFF"/>
          </a:solidFill>
          <a:ln w="38100">
            <a:solidFill>
              <a:srgbClr val="FFFF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2" name="Rectangle 31">
            <a:extLst>
              <a:ext uri="{FF2B5EF4-FFF2-40B4-BE49-F238E27FC236}">
                <a16:creationId xmlns:a16="http://schemas.microsoft.com/office/drawing/2014/main" id="{0040EF46-49AE-4AE9-996F-ADF6E45B52B0}"/>
              </a:ext>
            </a:extLst>
          </p:cNvPr>
          <p:cNvSpPr/>
          <p:nvPr/>
        </p:nvSpPr>
        <p:spPr>
          <a:xfrm>
            <a:off x="9031512" y="4021875"/>
            <a:ext cx="689385" cy="335667"/>
          </a:xfrm>
          <a:prstGeom prst="rect">
            <a:avLst/>
          </a:prstGeom>
          <a:solidFill>
            <a:srgbClr val="FFFFFF"/>
          </a:solidFill>
          <a:ln w="38100">
            <a:solidFill>
              <a:srgbClr val="FFFF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3" name="TextBox 32">
            <a:extLst>
              <a:ext uri="{FF2B5EF4-FFF2-40B4-BE49-F238E27FC236}">
                <a16:creationId xmlns:a16="http://schemas.microsoft.com/office/drawing/2014/main" id="{10F8EDCD-EA9D-4E6E-A870-2DAE3A760FF8}"/>
              </a:ext>
            </a:extLst>
          </p:cNvPr>
          <p:cNvSpPr txBox="1"/>
          <p:nvPr/>
        </p:nvSpPr>
        <p:spPr>
          <a:xfrm>
            <a:off x="3178388" y="3905795"/>
            <a:ext cx="1447311" cy="590931"/>
          </a:xfrm>
          <a:prstGeom prst="rect">
            <a:avLst/>
          </a:prstGeom>
          <a:noFill/>
        </p:spPr>
        <p:txBody>
          <a:bodyPr wrap="square" rtlCol="0">
            <a:spAutoFit/>
          </a:bodyPr>
          <a:lstStyle/>
          <a:p>
            <a:pPr algn="l">
              <a:lnSpc>
                <a:spcPct val="90000"/>
              </a:lnSpc>
            </a:pPr>
            <a:r>
              <a:rPr lang="en-US" dirty="0" err="1">
                <a:latin typeface="+mn-lt"/>
              </a:rPr>
              <a:t>Eucl</a:t>
            </a:r>
            <a:r>
              <a:rPr lang="en-US" dirty="0">
                <a:latin typeface="+mn-lt"/>
              </a:rPr>
              <a:t> </a:t>
            </a:r>
            <a:r>
              <a:rPr lang="en-US" dirty="0" err="1">
                <a:latin typeface="+mn-lt"/>
              </a:rPr>
              <a:t>dist</a:t>
            </a:r>
            <a:endParaRPr lang="en-US" dirty="0">
              <a:latin typeface="+mn-lt"/>
            </a:endParaRPr>
          </a:p>
          <a:p>
            <a:pPr algn="l">
              <a:lnSpc>
                <a:spcPct val="90000"/>
              </a:lnSpc>
            </a:pPr>
            <a:r>
              <a:rPr lang="en-US" dirty="0">
                <a:latin typeface="+mn-lt"/>
              </a:rPr>
              <a:t>1630.03</a:t>
            </a:r>
          </a:p>
        </p:txBody>
      </p:sp>
      <p:sp>
        <p:nvSpPr>
          <p:cNvPr id="34" name="TextBox 33">
            <a:extLst>
              <a:ext uri="{FF2B5EF4-FFF2-40B4-BE49-F238E27FC236}">
                <a16:creationId xmlns:a16="http://schemas.microsoft.com/office/drawing/2014/main" id="{AF2F7150-1F64-4C93-A619-04FEE7C09374}"/>
              </a:ext>
            </a:extLst>
          </p:cNvPr>
          <p:cNvSpPr txBox="1"/>
          <p:nvPr/>
        </p:nvSpPr>
        <p:spPr>
          <a:xfrm>
            <a:off x="8913832" y="3943895"/>
            <a:ext cx="1447311" cy="590931"/>
          </a:xfrm>
          <a:prstGeom prst="rect">
            <a:avLst/>
          </a:prstGeom>
          <a:noFill/>
        </p:spPr>
        <p:txBody>
          <a:bodyPr wrap="square" rtlCol="0">
            <a:spAutoFit/>
          </a:bodyPr>
          <a:lstStyle/>
          <a:p>
            <a:pPr algn="l">
              <a:lnSpc>
                <a:spcPct val="90000"/>
              </a:lnSpc>
            </a:pPr>
            <a:r>
              <a:rPr lang="en-US" dirty="0" err="1">
                <a:latin typeface="+mn-lt"/>
              </a:rPr>
              <a:t>Eucl</a:t>
            </a:r>
            <a:r>
              <a:rPr lang="en-US" dirty="0">
                <a:latin typeface="+mn-lt"/>
              </a:rPr>
              <a:t> </a:t>
            </a:r>
            <a:r>
              <a:rPr lang="en-US" dirty="0" err="1">
                <a:latin typeface="+mn-lt"/>
              </a:rPr>
              <a:t>dist</a:t>
            </a:r>
            <a:endParaRPr lang="en-US" dirty="0">
              <a:latin typeface="+mn-lt"/>
            </a:endParaRPr>
          </a:p>
          <a:p>
            <a:pPr algn="l">
              <a:lnSpc>
                <a:spcPct val="90000"/>
              </a:lnSpc>
            </a:pPr>
            <a:r>
              <a:rPr lang="en-US" dirty="0">
                <a:latin typeface="+mn-lt"/>
              </a:rPr>
              <a:t>2230.60</a:t>
            </a:r>
          </a:p>
        </p:txBody>
      </p:sp>
      <p:sp>
        <p:nvSpPr>
          <p:cNvPr id="35" name="TextBox 34">
            <a:extLst>
              <a:ext uri="{FF2B5EF4-FFF2-40B4-BE49-F238E27FC236}">
                <a16:creationId xmlns:a16="http://schemas.microsoft.com/office/drawing/2014/main" id="{220E3C8B-C0C3-4431-93CA-D3B72C5B9B20}"/>
              </a:ext>
            </a:extLst>
          </p:cNvPr>
          <p:cNvSpPr txBox="1"/>
          <p:nvPr/>
        </p:nvSpPr>
        <p:spPr>
          <a:xfrm>
            <a:off x="10056027" y="3978322"/>
            <a:ext cx="1447311" cy="590931"/>
          </a:xfrm>
          <a:prstGeom prst="rect">
            <a:avLst/>
          </a:prstGeom>
          <a:noFill/>
        </p:spPr>
        <p:txBody>
          <a:bodyPr wrap="square" rtlCol="0">
            <a:spAutoFit/>
          </a:bodyPr>
          <a:lstStyle/>
          <a:p>
            <a:pPr algn="l">
              <a:lnSpc>
                <a:spcPct val="90000"/>
              </a:lnSpc>
            </a:pPr>
            <a:r>
              <a:rPr lang="en-US" dirty="0" err="1">
                <a:latin typeface="+mn-lt"/>
              </a:rPr>
              <a:t>PearsonR</a:t>
            </a:r>
            <a:endParaRPr lang="en-US" dirty="0">
              <a:latin typeface="+mn-lt"/>
            </a:endParaRPr>
          </a:p>
          <a:p>
            <a:pPr algn="l">
              <a:lnSpc>
                <a:spcPct val="90000"/>
              </a:lnSpc>
            </a:pPr>
            <a:r>
              <a:rPr lang="en-US" dirty="0">
                <a:latin typeface="+mn-lt"/>
              </a:rPr>
              <a:t>0.942</a:t>
            </a:r>
          </a:p>
        </p:txBody>
      </p:sp>
      <p:sp>
        <p:nvSpPr>
          <p:cNvPr id="36" name="TextBox 35">
            <a:extLst>
              <a:ext uri="{FF2B5EF4-FFF2-40B4-BE49-F238E27FC236}">
                <a16:creationId xmlns:a16="http://schemas.microsoft.com/office/drawing/2014/main" id="{EEAC602A-ACBC-4C41-A685-C135DF5ED1C8}"/>
              </a:ext>
            </a:extLst>
          </p:cNvPr>
          <p:cNvSpPr txBox="1"/>
          <p:nvPr/>
        </p:nvSpPr>
        <p:spPr>
          <a:xfrm>
            <a:off x="4507671" y="3906583"/>
            <a:ext cx="1447311" cy="590931"/>
          </a:xfrm>
          <a:prstGeom prst="rect">
            <a:avLst/>
          </a:prstGeom>
          <a:noFill/>
        </p:spPr>
        <p:txBody>
          <a:bodyPr wrap="square" rtlCol="0">
            <a:spAutoFit/>
          </a:bodyPr>
          <a:lstStyle/>
          <a:p>
            <a:pPr algn="l">
              <a:lnSpc>
                <a:spcPct val="90000"/>
              </a:lnSpc>
            </a:pPr>
            <a:r>
              <a:rPr lang="en-US" dirty="0" err="1">
                <a:latin typeface="+mn-lt"/>
              </a:rPr>
              <a:t>PearsonR</a:t>
            </a:r>
            <a:endParaRPr lang="en-US" dirty="0">
              <a:latin typeface="+mn-lt"/>
            </a:endParaRPr>
          </a:p>
          <a:p>
            <a:pPr algn="l">
              <a:lnSpc>
                <a:spcPct val="90000"/>
              </a:lnSpc>
            </a:pPr>
            <a:r>
              <a:rPr lang="en-US" dirty="0">
                <a:latin typeface="+mn-lt"/>
              </a:rPr>
              <a:t>0.957</a:t>
            </a:r>
          </a:p>
        </p:txBody>
      </p:sp>
      <p:sp>
        <p:nvSpPr>
          <p:cNvPr id="37" name="Rectangle 36">
            <a:extLst>
              <a:ext uri="{FF2B5EF4-FFF2-40B4-BE49-F238E27FC236}">
                <a16:creationId xmlns:a16="http://schemas.microsoft.com/office/drawing/2014/main" id="{CBB7B4C5-7366-45FE-B9E1-9EDD3EB5FC8F}"/>
              </a:ext>
            </a:extLst>
          </p:cNvPr>
          <p:cNvSpPr/>
          <p:nvPr/>
        </p:nvSpPr>
        <p:spPr>
          <a:xfrm>
            <a:off x="8611919" y="4685034"/>
            <a:ext cx="987906" cy="236507"/>
          </a:xfrm>
          <a:prstGeom prst="rect">
            <a:avLst/>
          </a:prstGeom>
          <a:solidFill>
            <a:srgbClr val="FFFFFF"/>
          </a:solidFill>
          <a:ln w="38100">
            <a:solidFill>
              <a:srgbClr val="FFFFFF"/>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8" name="TextBox 37">
            <a:extLst>
              <a:ext uri="{FF2B5EF4-FFF2-40B4-BE49-F238E27FC236}">
                <a16:creationId xmlns:a16="http://schemas.microsoft.com/office/drawing/2014/main" id="{A992D930-E128-455D-804F-0DD406D4110A}"/>
              </a:ext>
            </a:extLst>
          </p:cNvPr>
          <p:cNvSpPr txBox="1"/>
          <p:nvPr/>
        </p:nvSpPr>
        <p:spPr>
          <a:xfrm>
            <a:off x="8196301" y="4634867"/>
            <a:ext cx="1900142" cy="341632"/>
          </a:xfrm>
          <a:prstGeom prst="rect">
            <a:avLst/>
          </a:prstGeom>
          <a:noFill/>
        </p:spPr>
        <p:txBody>
          <a:bodyPr wrap="square" rtlCol="0">
            <a:spAutoFit/>
          </a:bodyPr>
          <a:lstStyle/>
          <a:p>
            <a:pPr algn="l">
              <a:lnSpc>
                <a:spcPct val="90000"/>
              </a:lnSpc>
            </a:pPr>
            <a:r>
              <a:rPr lang="en-US" dirty="0">
                <a:latin typeface="+mn-lt"/>
              </a:rPr>
              <a:t>Time - Seconds</a:t>
            </a:r>
          </a:p>
        </p:txBody>
      </p:sp>
      <p:sp>
        <p:nvSpPr>
          <p:cNvPr id="39" name="Rectangle 38">
            <a:extLst>
              <a:ext uri="{FF2B5EF4-FFF2-40B4-BE49-F238E27FC236}">
                <a16:creationId xmlns:a16="http://schemas.microsoft.com/office/drawing/2014/main" id="{7CF5CB9E-3D2D-496B-8072-0A086184DCDF}"/>
              </a:ext>
            </a:extLst>
          </p:cNvPr>
          <p:cNvSpPr/>
          <p:nvPr/>
        </p:nvSpPr>
        <p:spPr>
          <a:xfrm>
            <a:off x="1691471" y="1127153"/>
            <a:ext cx="3288033" cy="253947"/>
          </a:xfrm>
          <a:prstGeom prst="rect">
            <a:avLst/>
          </a:prstGeom>
          <a:solidFill>
            <a:srgbClr val="FFFFFF"/>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EFBE0DD-805B-4D1A-95B1-EB81D5EF8014}"/>
              </a:ext>
            </a:extLst>
          </p:cNvPr>
          <p:cNvSpPr/>
          <p:nvPr/>
        </p:nvSpPr>
        <p:spPr>
          <a:xfrm>
            <a:off x="7411603" y="1147031"/>
            <a:ext cx="3282901" cy="235233"/>
          </a:xfrm>
          <a:prstGeom prst="rect">
            <a:avLst/>
          </a:prstGeom>
          <a:solidFill>
            <a:srgbClr val="FFFFFF"/>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1" name="TextBox 40">
            <a:extLst>
              <a:ext uri="{FF2B5EF4-FFF2-40B4-BE49-F238E27FC236}">
                <a16:creationId xmlns:a16="http://schemas.microsoft.com/office/drawing/2014/main" id="{10186803-584A-465B-A9F9-DB2093F6D4F0}"/>
              </a:ext>
            </a:extLst>
          </p:cNvPr>
          <p:cNvSpPr txBox="1"/>
          <p:nvPr/>
        </p:nvSpPr>
        <p:spPr>
          <a:xfrm>
            <a:off x="1610651" y="1072339"/>
            <a:ext cx="3866224" cy="286232"/>
          </a:xfrm>
          <a:prstGeom prst="rect">
            <a:avLst/>
          </a:prstGeom>
          <a:noFill/>
        </p:spPr>
        <p:txBody>
          <a:bodyPr wrap="square" rtlCol="0">
            <a:spAutoFit/>
          </a:bodyPr>
          <a:lstStyle/>
          <a:p>
            <a:pPr algn="l">
              <a:lnSpc>
                <a:spcPct val="90000"/>
              </a:lnSpc>
            </a:pPr>
            <a:r>
              <a:rPr lang="en-US" sz="1400" b="1" dirty="0">
                <a:latin typeface="+mn-lt"/>
              </a:rPr>
              <a:t>No Gas Injection Comparison, 1400KW</a:t>
            </a:r>
          </a:p>
        </p:txBody>
      </p:sp>
      <p:sp>
        <p:nvSpPr>
          <p:cNvPr id="42" name="TextBox 41">
            <a:extLst>
              <a:ext uri="{FF2B5EF4-FFF2-40B4-BE49-F238E27FC236}">
                <a16:creationId xmlns:a16="http://schemas.microsoft.com/office/drawing/2014/main" id="{0ED37754-3FD1-464D-B112-6262F16A3EDB}"/>
              </a:ext>
            </a:extLst>
          </p:cNvPr>
          <p:cNvSpPr txBox="1"/>
          <p:nvPr/>
        </p:nvSpPr>
        <p:spPr>
          <a:xfrm>
            <a:off x="7232753" y="1116679"/>
            <a:ext cx="3746238" cy="286232"/>
          </a:xfrm>
          <a:prstGeom prst="rect">
            <a:avLst/>
          </a:prstGeom>
          <a:noFill/>
        </p:spPr>
        <p:txBody>
          <a:bodyPr wrap="square" rtlCol="0">
            <a:spAutoFit/>
          </a:bodyPr>
          <a:lstStyle/>
          <a:p>
            <a:pPr algn="l">
              <a:lnSpc>
                <a:spcPct val="90000"/>
              </a:lnSpc>
            </a:pPr>
            <a:r>
              <a:rPr lang="en-US" sz="1400" b="1" dirty="0">
                <a:latin typeface="+mn-lt"/>
              </a:rPr>
              <a:t>With Gas Injection Comparison, 1400KW</a:t>
            </a:r>
          </a:p>
        </p:txBody>
      </p:sp>
      <p:sp>
        <p:nvSpPr>
          <p:cNvPr id="43" name="TextBox 42">
            <a:extLst>
              <a:ext uri="{FF2B5EF4-FFF2-40B4-BE49-F238E27FC236}">
                <a16:creationId xmlns:a16="http://schemas.microsoft.com/office/drawing/2014/main" id="{F3D65CEC-4C0D-4BDD-B912-4B5ADB1A81D2}"/>
              </a:ext>
            </a:extLst>
          </p:cNvPr>
          <p:cNvSpPr txBox="1"/>
          <p:nvPr/>
        </p:nvSpPr>
        <p:spPr>
          <a:xfrm>
            <a:off x="10033748" y="6094168"/>
            <a:ext cx="1300784" cy="276999"/>
          </a:xfrm>
          <a:prstGeom prst="rect">
            <a:avLst/>
          </a:prstGeom>
          <a:noFill/>
        </p:spPr>
        <p:txBody>
          <a:bodyPr wrap="square">
            <a:spAutoFit/>
          </a:bodyPr>
          <a:lstStyle/>
          <a:p>
            <a:r>
              <a:rPr lang="en-US" sz="1200" dirty="0">
                <a:latin typeface="+mn-lt"/>
              </a:rPr>
              <a:t>Target Bottom</a:t>
            </a:r>
          </a:p>
        </p:txBody>
      </p:sp>
      <p:sp>
        <p:nvSpPr>
          <p:cNvPr id="44" name="TextBox 43">
            <a:extLst>
              <a:ext uri="{FF2B5EF4-FFF2-40B4-BE49-F238E27FC236}">
                <a16:creationId xmlns:a16="http://schemas.microsoft.com/office/drawing/2014/main" id="{CBB61D0D-74D3-4A85-8E74-AB366559EC0C}"/>
              </a:ext>
            </a:extLst>
          </p:cNvPr>
          <p:cNvSpPr txBox="1"/>
          <p:nvPr/>
        </p:nvSpPr>
        <p:spPr>
          <a:xfrm>
            <a:off x="2359101" y="738684"/>
            <a:ext cx="2824316" cy="341632"/>
          </a:xfrm>
          <a:prstGeom prst="rect">
            <a:avLst/>
          </a:prstGeom>
          <a:noFill/>
        </p:spPr>
        <p:txBody>
          <a:bodyPr wrap="square" rtlCol="0">
            <a:spAutoFit/>
          </a:bodyPr>
          <a:lstStyle/>
          <a:p>
            <a:pPr algn="l">
              <a:lnSpc>
                <a:spcPct val="90000"/>
              </a:lnSpc>
            </a:pPr>
            <a:r>
              <a:rPr lang="en-US" dirty="0">
                <a:latin typeface="+mn-lt"/>
              </a:rPr>
              <a:t>Measured Sensor Strain</a:t>
            </a:r>
          </a:p>
        </p:txBody>
      </p:sp>
    </p:spTree>
    <p:extLst>
      <p:ext uri="{BB962C8B-B14F-4D97-AF65-F5344CB8AC3E}">
        <p14:creationId xmlns:p14="http://schemas.microsoft.com/office/powerpoint/2010/main" val="3813167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FBA0C-5723-4053-9798-FD1B9D10AB07}"/>
              </a:ext>
            </a:extLst>
          </p:cNvPr>
          <p:cNvSpPr>
            <a:spLocks noGrp="1"/>
          </p:cNvSpPr>
          <p:nvPr>
            <p:ph type="title"/>
          </p:nvPr>
        </p:nvSpPr>
        <p:spPr/>
        <p:txBody>
          <a:bodyPr/>
          <a:lstStyle/>
          <a:p>
            <a:r>
              <a:rPr lang="en-US" dirty="0"/>
              <a:t>Methods to Improve Simulation for Gas Injection Case</a:t>
            </a:r>
          </a:p>
        </p:txBody>
      </p:sp>
      <p:sp>
        <p:nvSpPr>
          <p:cNvPr id="3" name="Content Placeholder 2">
            <a:extLst>
              <a:ext uri="{FF2B5EF4-FFF2-40B4-BE49-F238E27FC236}">
                <a16:creationId xmlns:a16="http://schemas.microsoft.com/office/drawing/2014/main" id="{3EDED178-E158-4194-A273-A07360AC2203}"/>
              </a:ext>
            </a:extLst>
          </p:cNvPr>
          <p:cNvSpPr>
            <a:spLocks noGrp="1"/>
          </p:cNvSpPr>
          <p:nvPr>
            <p:ph idx="1"/>
          </p:nvPr>
        </p:nvSpPr>
        <p:spPr>
          <a:xfrm>
            <a:off x="448055" y="850278"/>
            <a:ext cx="11430000" cy="5637986"/>
          </a:xfrm>
          <a:noFill/>
          <a:ln>
            <a:noFill/>
          </a:ln>
        </p:spPr>
        <p:style>
          <a:lnRef idx="1">
            <a:schemeClr val="accent2"/>
          </a:lnRef>
          <a:fillRef idx="2">
            <a:schemeClr val="accent2"/>
          </a:fillRef>
          <a:effectRef idx="1">
            <a:schemeClr val="accent2"/>
          </a:effectRef>
          <a:fontRef idx="minor">
            <a:schemeClr val="dk1"/>
          </a:fontRef>
        </p:style>
        <p:txBody>
          <a:bodyPr/>
          <a:lstStyle/>
          <a:p>
            <a:r>
              <a:rPr lang="en-US" dirty="0"/>
              <a:t>Challenges</a:t>
            </a:r>
          </a:p>
          <a:p>
            <a:pPr marL="855663" lvl="1" indent="-457200">
              <a:buFont typeface="+mj-lt"/>
              <a:buAutoNum type="arabicPeriod"/>
            </a:pPr>
            <a:r>
              <a:rPr lang="en-US" dirty="0"/>
              <a:t>Expensive FE model simulation with some unknown parameters</a:t>
            </a:r>
          </a:p>
          <a:p>
            <a:pPr marL="855663" lvl="1" indent="-457200">
              <a:buFont typeface="+mj-lt"/>
              <a:buAutoNum type="arabicPeriod"/>
            </a:pPr>
            <a:r>
              <a:rPr lang="en-US" dirty="0"/>
              <a:t>Data noises and model biases</a:t>
            </a:r>
          </a:p>
          <a:p>
            <a:r>
              <a:rPr lang="en-US" dirty="0"/>
              <a:t>Modelling</a:t>
            </a:r>
          </a:p>
          <a:p>
            <a:pPr marL="912813" lvl="1" indent="-514350">
              <a:buFont typeface="+mj-lt"/>
              <a:buAutoNum type="arabicPeriod"/>
            </a:pPr>
            <a:r>
              <a:rPr lang="en-US" dirty="0"/>
              <a:t>Tune Candidate Parameters in EOS mercury model</a:t>
            </a:r>
          </a:p>
          <a:p>
            <a:pPr lvl="2"/>
            <a:r>
              <a:rPr lang="en-US" dirty="0"/>
              <a:t>Mercury density, sound speed in mercury, and mercury tensile cutoff threshold</a:t>
            </a:r>
          </a:p>
          <a:p>
            <a:pPr marL="912813" lvl="1" indent="-514350">
              <a:buFont typeface="+mj-lt"/>
              <a:buAutoNum type="arabicPeriod"/>
            </a:pPr>
            <a:r>
              <a:rPr lang="en-US" dirty="0"/>
              <a:t>Include Bubbles Behavior in mercury model</a:t>
            </a:r>
          </a:p>
          <a:p>
            <a:pPr lvl="2"/>
            <a:r>
              <a:rPr lang="en-US" dirty="0"/>
              <a:t>Rayleigh-</a:t>
            </a:r>
            <a:r>
              <a:rPr lang="en-US" dirty="0" err="1"/>
              <a:t>Plesset</a:t>
            </a:r>
            <a:r>
              <a:rPr lang="en-US" dirty="0"/>
              <a:t> model</a:t>
            </a:r>
          </a:p>
          <a:p>
            <a:r>
              <a:rPr lang="en-US" dirty="0"/>
              <a:t>Machine Learning &amp; HPC</a:t>
            </a:r>
          </a:p>
          <a:p>
            <a:pPr marL="855663" lvl="1" indent="-457200">
              <a:buFont typeface="+mj-lt"/>
              <a:buAutoNum type="arabicPeriod"/>
            </a:pPr>
            <a:r>
              <a:rPr lang="en-US" dirty="0"/>
              <a:t>Train surrogate models to identify unknown key parameters in mercury models</a:t>
            </a:r>
          </a:p>
          <a:p>
            <a:pPr marL="855663" lvl="1" indent="-457200">
              <a:buFont typeface="+mj-lt"/>
              <a:buAutoNum type="arabicPeriod"/>
            </a:pPr>
            <a:r>
              <a:rPr lang="en-US" dirty="0"/>
              <a:t>Utilize HPC to improve the efficiency of time-consuming full target finite element simulation</a:t>
            </a:r>
          </a:p>
        </p:txBody>
      </p:sp>
      <p:sp>
        <p:nvSpPr>
          <p:cNvPr id="4" name="Rectangle 3">
            <a:extLst>
              <a:ext uri="{FF2B5EF4-FFF2-40B4-BE49-F238E27FC236}">
                <a16:creationId xmlns:a16="http://schemas.microsoft.com/office/drawing/2014/main" id="{BAC93F2B-6068-417D-BC56-DD21B646F716}"/>
              </a:ext>
            </a:extLst>
          </p:cNvPr>
          <p:cNvSpPr/>
          <p:nvPr/>
        </p:nvSpPr>
        <p:spPr>
          <a:xfrm>
            <a:off x="471329" y="2680854"/>
            <a:ext cx="11406726" cy="1018309"/>
          </a:xfrm>
          <a:prstGeom prst="rect">
            <a:avLst/>
          </a:prstGeom>
          <a:no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3368149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B7A61-9A71-48D8-874A-223C2066DF3B}"/>
              </a:ext>
            </a:extLst>
          </p:cNvPr>
          <p:cNvSpPr>
            <a:spLocks noGrp="1"/>
          </p:cNvSpPr>
          <p:nvPr>
            <p:ph type="title"/>
          </p:nvPr>
        </p:nvSpPr>
        <p:spPr/>
        <p:txBody>
          <a:bodyPr/>
          <a:lstStyle/>
          <a:p>
            <a:r>
              <a:rPr lang="en-US" dirty="0"/>
              <a:t>Parameterized EOS and Rayleigh-</a:t>
            </a:r>
            <a:r>
              <a:rPr lang="en-US" dirty="0" err="1"/>
              <a:t>Plesset</a:t>
            </a:r>
            <a:r>
              <a:rPr lang="en-US" dirty="0"/>
              <a:t> Models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2B960FA-98E4-4F22-AFC0-A2E111AA09B6}"/>
                  </a:ext>
                </a:extLst>
              </p:cNvPr>
              <p:cNvSpPr txBox="1"/>
              <p:nvPr/>
            </p:nvSpPr>
            <p:spPr>
              <a:xfrm>
                <a:off x="6095999" y="806366"/>
                <a:ext cx="5898777" cy="6202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𝑅</m:t>
                          </m:r>
                        </m:e>
                      </m:acc>
                      <m:r>
                        <a:rPr lang="en-US" i="1" smtClean="0">
                          <a:latin typeface="Cambria Math" panose="02040503050406030204" pitchFamily="18" charset="0"/>
                        </a:rPr>
                        <m:t>=</m:t>
                      </m:r>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3</m:t>
                          </m:r>
                        </m:num>
                        <m:den>
                          <m:r>
                            <a:rPr lang="en-US" i="1">
                              <a:latin typeface="Cambria Math" panose="02040503050406030204" pitchFamily="18" charset="0"/>
                            </a:rPr>
                            <m:t>2</m:t>
                          </m:r>
                        </m:den>
                      </m:f>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𝑅</m:t>
                              </m:r>
                            </m:e>
                          </m:acc>
                        </m:e>
                        <m:sup>
                          <m:r>
                            <a:rPr lang="en-US" i="1">
                              <a:latin typeface="Cambria Math" panose="02040503050406030204" pitchFamily="18" charset="0"/>
                            </a:rPr>
                            <m:t>2</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ea typeface="Cambria Math" panose="02040503050406030204" pitchFamily="18" charset="0"/>
                                </a:rPr>
                                <m:t>𝐿</m:t>
                              </m:r>
                              <m:r>
                                <a:rPr lang="en-US" b="0" i="1" smtClean="0">
                                  <a:latin typeface="Cambria Math" panose="02040503050406030204" pitchFamily="18" charset="0"/>
                                  <a:ea typeface="Cambria Math" panose="02040503050406030204" pitchFamily="18" charset="0"/>
                                </a:rPr>
                                <m:t>0</m:t>
                              </m:r>
                            </m:sub>
                          </m:sSub>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𝑏</m:t>
                          </m:r>
                          <m:r>
                            <a:rPr lang="en-US" b="0" i="1" smtClean="0">
                              <a:latin typeface="Cambria Math" panose="02040503050406030204" pitchFamily="18" charset="0"/>
                            </a:rPr>
                            <m:t>0</m:t>
                          </m:r>
                        </m:sub>
                      </m:sSub>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0</m:t>
                                      </m:r>
                                    </m:sub>
                                  </m:sSub>
                                </m:num>
                                <m:den>
                                  <m:r>
                                    <a:rPr lang="en-US" b="0" i="1" smtClean="0">
                                      <a:latin typeface="Cambria Math" panose="02040503050406030204" pitchFamily="18" charset="0"/>
                                    </a:rPr>
                                    <m:t>𝑅</m:t>
                                  </m:r>
                                </m:den>
                              </m:f>
                            </m:e>
                          </m:d>
                        </m:e>
                        <m:sup>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𝜎</m:t>
                          </m:r>
                        </m:sup>
                      </m:sSup>
                      <m:r>
                        <a:rPr lang="en-US" b="0" i="1" smtClean="0">
                          <a:latin typeface="Cambria Math" panose="02040503050406030204" pitchFamily="18" charset="0"/>
                        </a:rPr>
                        <m:t>−4</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ea typeface="Cambria Math" panose="02040503050406030204" pitchFamily="18" charset="0"/>
                            </a:rPr>
                            <m:t>𝜇</m:t>
                          </m:r>
                        </m:sub>
                      </m:sSub>
                      <m:f>
                        <m:fPr>
                          <m:ctrlPr>
                            <a:rPr lang="en-US" b="0" i="1" smtClean="0">
                              <a:latin typeface="Cambria Math" panose="02040503050406030204" pitchFamily="18" charset="0"/>
                            </a:rPr>
                          </m:ctrlPr>
                        </m:fPr>
                        <m:num>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𝑅</m:t>
                              </m:r>
                            </m:e>
                          </m:acc>
                        </m:num>
                        <m:den>
                          <m:r>
                            <a:rPr lang="en-US" b="0" i="1" smtClean="0">
                              <a:latin typeface="Cambria Math" panose="02040503050406030204" pitchFamily="18" charset="0"/>
                            </a:rPr>
                            <m:t>𝑅</m:t>
                          </m:r>
                        </m:den>
                      </m:f>
                      <m:r>
                        <a:rPr lang="en-US" b="0" i="1" smtClean="0">
                          <a:latin typeface="Cambria Math" panose="02040503050406030204" pitchFamily="18" charset="0"/>
                        </a:rPr>
                        <m:t>−2</m:t>
                      </m:r>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𝜎</m:t>
                          </m:r>
                          <m:r>
                            <a:rPr lang="en-US" b="0" i="1" baseline="-25000" smtClean="0">
                              <a:latin typeface="Cambria Math" panose="02040503050406030204" pitchFamily="18" charset="0"/>
                              <a:ea typeface="Cambria Math" panose="02040503050406030204" pitchFamily="18" charset="0"/>
                            </a:rPr>
                            <m:t>𝑡</m:t>
                          </m:r>
                        </m:num>
                        <m:den>
                          <m:r>
                            <a:rPr lang="en-US" b="0" i="1" smtClean="0">
                              <a:latin typeface="Cambria Math" panose="02040503050406030204" pitchFamily="18" charset="0"/>
                            </a:rPr>
                            <m:t>𝑅</m:t>
                          </m:r>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𝑏</m:t>
                          </m:r>
                          <m:r>
                            <a:rPr lang="en-US" b="0" i="1" smtClean="0">
                              <a:latin typeface="Cambria Math" panose="02040503050406030204" pitchFamily="18" charset="0"/>
                            </a:rPr>
                            <m:t>0</m:t>
                          </m:r>
                        </m:sub>
                      </m:sSub>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oMath>
                  </m:oMathPara>
                </a14:m>
                <a:endParaRPr lang="en-US" dirty="0"/>
              </a:p>
            </p:txBody>
          </p:sp>
        </mc:Choice>
        <mc:Fallback xmlns="">
          <p:sp>
            <p:nvSpPr>
              <p:cNvPr id="4" name="TextBox 3">
                <a:extLst>
                  <a:ext uri="{FF2B5EF4-FFF2-40B4-BE49-F238E27FC236}">
                    <a16:creationId xmlns:a16="http://schemas.microsoft.com/office/drawing/2014/main" id="{B2B960FA-98E4-4F22-AFC0-A2E111AA09B6}"/>
                  </a:ext>
                </a:extLst>
              </p:cNvPr>
              <p:cNvSpPr txBox="1">
                <a:spLocks noRot="1" noChangeAspect="1" noMove="1" noResize="1" noEditPoints="1" noAdjustHandles="1" noChangeArrowheads="1" noChangeShapeType="1" noTextEdit="1"/>
              </p:cNvSpPr>
              <p:nvPr/>
            </p:nvSpPr>
            <p:spPr>
              <a:xfrm>
                <a:off x="6095999" y="806366"/>
                <a:ext cx="5898777" cy="62029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C0C616D-E783-4E8A-8624-A756826CD2BC}"/>
                  </a:ext>
                </a:extLst>
              </p:cNvPr>
              <p:cNvSpPr txBox="1"/>
              <p:nvPr/>
            </p:nvSpPr>
            <p:spPr>
              <a:xfrm>
                <a:off x="6241586" y="1428017"/>
                <a:ext cx="4024884" cy="5193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𝑝</m:t>
                          </m:r>
                        </m:e>
                        <m:sub>
                          <m:r>
                            <a:rPr lang="en-US" b="0" i="1" smtClean="0">
                              <a:latin typeface="Cambria Math" panose="02040503050406030204" pitchFamily="18" charset="0"/>
                              <a:ea typeface="Cambria Math" panose="02040503050406030204" pitchFamily="18" charset="0"/>
                            </a:rPr>
                            <m:t>𝑅</m:t>
                          </m:r>
                          <m:r>
                            <a:rPr lang="en-US" b="0" i="1" smtClean="0">
                              <a:latin typeface="Cambria Math" panose="02040503050406030204" pitchFamily="18" charset="0"/>
                              <a:ea typeface="Cambria Math" panose="02040503050406030204" pitchFamily="18" charset="0"/>
                            </a:rPr>
                            <m:t>_</m:t>
                          </m:r>
                          <m:r>
                            <a:rPr lang="en-US" b="0" i="1" smtClean="0">
                              <a:latin typeface="Cambria Math" panose="02040503050406030204" pitchFamily="18" charset="0"/>
                              <a:ea typeface="Cambria Math" panose="02040503050406030204" pitchFamily="18" charset="0"/>
                            </a:rPr>
                            <m:t>𝑖𝑛𝑐𝑟𝑒𝑚𝑒𝑛𝑡</m:t>
                          </m:r>
                        </m:sub>
                      </m:sSub>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4</m:t>
                          </m:r>
                        </m:num>
                        <m:den>
                          <m:r>
                            <a:rPr lang="en-US" b="0" i="1" smtClean="0">
                              <a:latin typeface="Cambria Math" panose="02040503050406030204" pitchFamily="18" charset="0"/>
                            </a:rPr>
                            <m:t>3</m:t>
                          </m:r>
                        </m:den>
                      </m:f>
                      <m:r>
                        <a:rPr lang="el-GR" i="1" smtClean="0">
                          <a:latin typeface="Cambria Math" panose="02040503050406030204" pitchFamily="18" charset="0"/>
                        </a:rPr>
                        <m:t>𝜋</m:t>
                      </m:r>
                      <m:r>
                        <a:rPr lang="en-US" b="0" i="1" smtClean="0">
                          <a:latin typeface="Cambria Math" panose="02040503050406030204" pitchFamily="18" charset="0"/>
                        </a:rPr>
                        <m:t>𝐾</m:t>
                      </m:r>
                      <m:r>
                        <a:rPr lang="en-US" b="0" i="1" smtClean="0">
                          <a:latin typeface="Cambria Math" panose="02040503050406030204" pitchFamily="18" charset="0"/>
                        </a:rPr>
                        <m:t>∗</m:t>
                      </m:r>
                      <m:r>
                        <a:rPr lang="en-US" b="0" i="1" smtClean="0">
                          <a:latin typeface="Cambria Math" panose="02040503050406030204" pitchFamily="18" charset="0"/>
                        </a:rPr>
                        <m:t>𝑁𝑏</m:t>
                      </m:r>
                      <m:r>
                        <a:rPr lang="en-US" b="0" i="1" smtClean="0">
                          <a:latin typeface="Cambria Math" panose="02040503050406030204" pitchFamily="18" charset="0"/>
                        </a:rPr>
                        <m:t>∗(</m:t>
                      </m:r>
                      <m:sSup>
                        <m:sSupPr>
                          <m:ctrlPr>
                            <a:rPr lang="en-US" i="1" smtClean="0">
                              <a:latin typeface="Cambria Math" panose="02040503050406030204" pitchFamily="18"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3</m:t>
                          </m:r>
                        </m:sup>
                      </m:s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𝑅</m:t>
                          </m:r>
                        </m:e>
                        <m:sub>
                          <m:r>
                            <a:rPr lang="en-US" b="0" i="1" smtClean="0">
                              <a:latin typeface="Cambria Math" panose="02040503050406030204" pitchFamily="18" charset="0"/>
                            </a:rPr>
                            <m:t>𝑜𝑙𝑑</m:t>
                          </m:r>
                        </m:sub>
                        <m:sup>
                          <m:r>
                            <a:rPr lang="en-US" b="0" i="1" smtClean="0">
                              <a:latin typeface="Cambria Math" panose="02040503050406030204" pitchFamily="18" charset="0"/>
                            </a:rPr>
                            <m:t>3</m:t>
                          </m:r>
                        </m:sup>
                      </m:sSubSup>
                      <m:r>
                        <a:rPr lang="en-US" b="0" i="1" smtClean="0">
                          <a:latin typeface="Cambria Math" panose="02040503050406030204" pitchFamily="18" charset="0"/>
                        </a:rPr>
                        <m:t>)</m:t>
                      </m:r>
                    </m:oMath>
                  </m:oMathPara>
                </a14:m>
                <a:endParaRPr lang="en-US" dirty="0"/>
              </a:p>
            </p:txBody>
          </p:sp>
        </mc:Choice>
        <mc:Fallback xmlns="">
          <p:sp>
            <p:nvSpPr>
              <p:cNvPr id="5" name="TextBox 4">
                <a:extLst>
                  <a:ext uri="{FF2B5EF4-FFF2-40B4-BE49-F238E27FC236}">
                    <a16:creationId xmlns:a16="http://schemas.microsoft.com/office/drawing/2014/main" id="{6C0C616D-E783-4E8A-8624-A756826CD2BC}"/>
                  </a:ext>
                </a:extLst>
              </p:cNvPr>
              <p:cNvSpPr txBox="1">
                <a:spLocks noRot="1" noChangeAspect="1" noMove="1" noResize="1" noEditPoints="1" noAdjustHandles="1" noChangeArrowheads="1" noChangeShapeType="1" noTextEdit="1"/>
              </p:cNvSpPr>
              <p:nvPr/>
            </p:nvSpPr>
            <p:spPr>
              <a:xfrm>
                <a:off x="6241586" y="1428017"/>
                <a:ext cx="4024884" cy="519373"/>
              </a:xfrm>
              <a:prstGeom prst="rect">
                <a:avLst/>
              </a:prstGeom>
              <a:blipFill>
                <a:blip r:embed="rId3"/>
                <a:stretch>
                  <a:fillRect/>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9EBAE1A8-1861-43CF-8AE1-62C15BA981F5}"/>
              </a:ext>
            </a:extLst>
          </p:cNvPr>
          <p:cNvPicPr>
            <a:picLocks noChangeAspect="1"/>
          </p:cNvPicPr>
          <p:nvPr/>
        </p:nvPicPr>
        <p:blipFill>
          <a:blip r:embed="rId4"/>
          <a:stretch>
            <a:fillRect/>
          </a:stretch>
        </p:blipFill>
        <p:spPr>
          <a:xfrm>
            <a:off x="9143477" y="2222514"/>
            <a:ext cx="2795161" cy="2112774"/>
          </a:xfrm>
          <a:prstGeom prst="rect">
            <a:avLst/>
          </a:prstGeom>
        </p:spPr>
      </p:pic>
      <p:sp>
        <p:nvSpPr>
          <p:cNvPr id="7" name="Rectangle 6">
            <a:extLst>
              <a:ext uri="{FF2B5EF4-FFF2-40B4-BE49-F238E27FC236}">
                <a16:creationId xmlns:a16="http://schemas.microsoft.com/office/drawing/2014/main" id="{AE46831E-16A6-4F22-82DB-E232B3C987E3}"/>
              </a:ext>
            </a:extLst>
          </p:cNvPr>
          <p:cNvSpPr/>
          <p:nvPr/>
        </p:nvSpPr>
        <p:spPr>
          <a:xfrm>
            <a:off x="9001703" y="4238464"/>
            <a:ext cx="3190297" cy="276999"/>
          </a:xfrm>
          <a:prstGeom prst="rect">
            <a:avLst/>
          </a:prstGeom>
        </p:spPr>
        <p:txBody>
          <a:bodyPr wrap="none">
            <a:spAutoFit/>
          </a:bodyPr>
          <a:lstStyle/>
          <a:p>
            <a:r>
              <a:rPr lang="en-US" sz="1200" dirty="0">
                <a:latin typeface="+mn-lt"/>
              </a:rPr>
              <a:t>Variation with time of the bubble radius*</a:t>
            </a:r>
          </a:p>
        </p:txBody>
      </p:sp>
      <p:sp>
        <p:nvSpPr>
          <p:cNvPr id="8" name="Rectangle 7">
            <a:extLst>
              <a:ext uri="{FF2B5EF4-FFF2-40B4-BE49-F238E27FC236}">
                <a16:creationId xmlns:a16="http://schemas.microsoft.com/office/drawing/2014/main" id="{35DC8C52-403A-4AFE-B25D-1D9773243640}"/>
              </a:ext>
            </a:extLst>
          </p:cNvPr>
          <p:cNvSpPr/>
          <p:nvPr/>
        </p:nvSpPr>
        <p:spPr>
          <a:xfrm>
            <a:off x="6432797" y="6202830"/>
            <a:ext cx="5709500" cy="276999"/>
          </a:xfrm>
          <a:prstGeom prst="rect">
            <a:avLst/>
          </a:prstGeom>
        </p:spPr>
        <p:txBody>
          <a:bodyPr wrap="square">
            <a:spAutoFit/>
          </a:bodyPr>
          <a:lstStyle/>
          <a:p>
            <a:r>
              <a:rPr lang="en-US" sz="1200" dirty="0">
                <a:latin typeface="+mn-lt"/>
              </a:rPr>
              <a:t>*A. </a:t>
            </a:r>
            <a:r>
              <a:rPr lang="en-US" sz="1200" dirty="0" err="1">
                <a:latin typeface="+mn-lt"/>
              </a:rPr>
              <a:t>Shima</a:t>
            </a:r>
            <a:r>
              <a:rPr lang="en-US" sz="1200" dirty="0">
                <a:latin typeface="+mn-lt"/>
              </a:rPr>
              <a:t>, Studies on bubble dynamics, Shock Waves, 1997 7:33-42.</a:t>
            </a:r>
          </a:p>
        </p:txBody>
      </p:sp>
      <p:pic>
        <p:nvPicPr>
          <p:cNvPr id="9" name="Picture 8">
            <a:extLst>
              <a:ext uri="{FF2B5EF4-FFF2-40B4-BE49-F238E27FC236}">
                <a16:creationId xmlns:a16="http://schemas.microsoft.com/office/drawing/2014/main" id="{3EBD32F3-3D7D-47B9-BA43-D255F1D60F48}"/>
              </a:ext>
            </a:extLst>
          </p:cNvPr>
          <p:cNvPicPr>
            <a:picLocks noChangeAspect="1"/>
          </p:cNvPicPr>
          <p:nvPr/>
        </p:nvPicPr>
        <p:blipFill>
          <a:blip r:embed="rId5"/>
          <a:stretch>
            <a:fillRect/>
          </a:stretch>
        </p:blipFill>
        <p:spPr>
          <a:xfrm>
            <a:off x="6823093" y="2280864"/>
            <a:ext cx="2176327" cy="1741061"/>
          </a:xfrm>
          <a:prstGeom prst="rect">
            <a:avLst/>
          </a:prstGeom>
        </p:spPr>
      </p:pic>
      <p:sp>
        <p:nvSpPr>
          <p:cNvPr id="10" name="Rectangle 9">
            <a:extLst>
              <a:ext uri="{FF2B5EF4-FFF2-40B4-BE49-F238E27FC236}">
                <a16:creationId xmlns:a16="http://schemas.microsoft.com/office/drawing/2014/main" id="{0A960093-29B6-4C58-B067-62444DE1E640}"/>
              </a:ext>
            </a:extLst>
          </p:cNvPr>
          <p:cNvSpPr/>
          <p:nvPr/>
        </p:nvSpPr>
        <p:spPr>
          <a:xfrm>
            <a:off x="6430252" y="4516815"/>
            <a:ext cx="4424212" cy="1600438"/>
          </a:xfrm>
          <a:prstGeom prst="rect">
            <a:avLst/>
          </a:prstGeom>
        </p:spPr>
        <p:txBody>
          <a:bodyPr wrap="square">
            <a:spAutoFit/>
          </a:bodyPr>
          <a:lstStyle/>
          <a:p>
            <a:r>
              <a:rPr lang="en-US" sz="1400" i="1" dirty="0">
                <a:latin typeface="Times New Roman" panose="02020603050405020304" pitchFamily="18" charset="0"/>
                <a:cs typeface="Times New Roman" panose="02020603050405020304" pitchFamily="18" charset="0"/>
              </a:rPr>
              <a:t>p</a:t>
            </a:r>
            <a:r>
              <a:rPr lang="en-US" sz="1400" i="1" baseline="-25000" dirty="0">
                <a:latin typeface="Times New Roman" panose="02020603050405020304" pitchFamily="18" charset="0"/>
                <a:cs typeface="Times New Roman" panose="02020603050405020304" pitchFamily="18" charset="0"/>
              </a:rPr>
              <a:t>b0</a:t>
            </a:r>
            <a:r>
              <a:rPr lang="en-US" sz="1400" dirty="0"/>
              <a:t>   </a:t>
            </a:r>
            <a:r>
              <a:rPr lang="en-US" sz="1400" dirty="0">
                <a:latin typeface="+mn-lt"/>
              </a:rPr>
              <a:t>pressure in the bubble at time zero</a:t>
            </a:r>
          </a:p>
          <a:p>
            <a:r>
              <a:rPr lang="en-US" sz="1400" i="1" dirty="0">
                <a:latin typeface="Times New Roman" panose="02020603050405020304" pitchFamily="18" charset="0"/>
                <a:cs typeface="Times New Roman" panose="02020603050405020304" pitchFamily="18" charset="0"/>
              </a:rPr>
              <a:t>ρ</a:t>
            </a:r>
            <a:r>
              <a:rPr lang="en-US" sz="1400" i="1" baseline="-25000" dirty="0">
                <a:latin typeface="Times New Roman" panose="02020603050405020304" pitchFamily="18" charset="0"/>
                <a:cs typeface="Times New Roman" panose="02020603050405020304" pitchFamily="18" charset="0"/>
              </a:rPr>
              <a:t>L0</a:t>
            </a:r>
            <a:r>
              <a:rPr lang="en-US" sz="1400" dirty="0">
                <a:latin typeface="Times New Roman" panose="02020603050405020304" pitchFamily="18" charset="0"/>
                <a:cs typeface="Times New Roman" panose="02020603050405020304" pitchFamily="18" charset="0"/>
              </a:rPr>
              <a:t>    </a:t>
            </a:r>
            <a:r>
              <a:rPr lang="en-US" sz="1400" dirty="0">
                <a:latin typeface="+mn-lt"/>
                <a:cs typeface="Times New Roman" panose="02020603050405020304" pitchFamily="18" charset="0"/>
              </a:rPr>
              <a:t>initial liquid density</a:t>
            </a:r>
          </a:p>
          <a:p>
            <a:r>
              <a:rPr lang="en-US" sz="1400" i="1" dirty="0">
                <a:latin typeface="Times New Roman" panose="02020603050405020304" pitchFamily="18" charset="0"/>
                <a:cs typeface="Times New Roman" panose="02020603050405020304" pitchFamily="18" charset="0"/>
              </a:rPr>
              <a:t>c</a:t>
            </a:r>
            <a:r>
              <a:rPr lang="el-GR" sz="1400" i="1" baseline="-25000" dirty="0">
                <a:latin typeface="Times New Roman" panose="02020603050405020304" pitchFamily="18" charset="0"/>
                <a:cs typeface="Times New Roman" panose="02020603050405020304" pitchFamily="18" charset="0"/>
              </a:rPr>
              <a:t>μ</a:t>
            </a:r>
            <a:r>
              <a:rPr lang="en-US" sz="1400" dirty="0">
                <a:cs typeface="Times New Roman" panose="02020603050405020304" pitchFamily="18" charset="0"/>
              </a:rPr>
              <a:t>     </a:t>
            </a:r>
            <a:r>
              <a:rPr lang="en-US" sz="1400" dirty="0">
                <a:latin typeface="+mn-lt"/>
                <a:cs typeface="Times New Roman" panose="02020603050405020304" pitchFamily="18" charset="0"/>
              </a:rPr>
              <a:t>specific heat</a:t>
            </a:r>
          </a:p>
          <a:p>
            <a:r>
              <a:rPr lang="en-US" sz="1400" i="1" dirty="0">
                <a:latin typeface="Times New Roman" panose="02020603050405020304" pitchFamily="18" charset="0"/>
                <a:cs typeface="Times New Roman" panose="02020603050405020304" pitchFamily="18" charset="0"/>
              </a:rPr>
              <a:t>σ </a:t>
            </a:r>
            <a:r>
              <a:rPr lang="en-US" sz="1400" dirty="0">
                <a:cs typeface="Times New Roman" panose="02020603050405020304" pitchFamily="18" charset="0"/>
              </a:rPr>
              <a:t>    </a:t>
            </a:r>
            <a:r>
              <a:rPr lang="en-US" sz="1400" dirty="0">
                <a:latin typeface="+mn-lt"/>
                <a:cs typeface="Times New Roman" panose="02020603050405020304" pitchFamily="18" charset="0"/>
              </a:rPr>
              <a:t> adiabatic index</a:t>
            </a:r>
          </a:p>
          <a:p>
            <a:r>
              <a:rPr lang="en-US" sz="1400" i="1" dirty="0" err="1">
                <a:latin typeface="Times New Roman" panose="02020603050405020304" pitchFamily="18" charset="0"/>
                <a:cs typeface="Times New Roman" panose="02020603050405020304" pitchFamily="18" charset="0"/>
              </a:rPr>
              <a:t>σ</a:t>
            </a:r>
            <a:r>
              <a:rPr lang="en-US" sz="1400" i="1" baseline="-25000" dirty="0" err="1">
                <a:latin typeface="Times New Roman" panose="02020603050405020304" pitchFamily="18" charset="0"/>
                <a:cs typeface="Times New Roman" panose="02020603050405020304" pitchFamily="18" charset="0"/>
              </a:rPr>
              <a:t>t</a:t>
            </a:r>
            <a:r>
              <a:rPr lang="en-US" sz="1400" dirty="0">
                <a:cs typeface="Times New Roman" panose="02020603050405020304" pitchFamily="18" charset="0"/>
              </a:rPr>
              <a:t>    </a:t>
            </a:r>
            <a:r>
              <a:rPr lang="en-US" sz="1400" dirty="0">
                <a:latin typeface="+mn-lt"/>
                <a:cs typeface="Times New Roman" panose="02020603050405020304" pitchFamily="18" charset="0"/>
              </a:rPr>
              <a:t> surface tension</a:t>
            </a:r>
            <a:endParaRPr lang="en-US" sz="1400" dirty="0">
              <a:latin typeface="+mn-lt"/>
            </a:endParaRPr>
          </a:p>
          <a:p>
            <a:r>
              <a:rPr lang="en-US" sz="1400" i="1" dirty="0">
                <a:latin typeface="Times New Roman" panose="02020603050405020304" pitchFamily="18" charset="0"/>
                <a:cs typeface="Times New Roman" panose="02020603050405020304" pitchFamily="18" charset="0"/>
              </a:rPr>
              <a:t>K</a:t>
            </a:r>
            <a:r>
              <a:rPr lang="en-US" sz="1400" dirty="0"/>
              <a:t>     </a:t>
            </a:r>
            <a:r>
              <a:rPr lang="en-US" sz="1400" dirty="0">
                <a:latin typeface="+mn-lt"/>
              </a:rPr>
              <a:t>liquid bulk modulus</a:t>
            </a:r>
          </a:p>
          <a:p>
            <a:r>
              <a:rPr lang="en-US" sz="1400" i="1" dirty="0">
                <a:latin typeface="Times New Roman" panose="02020603050405020304" pitchFamily="18" charset="0"/>
                <a:cs typeface="Times New Roman" panose="02020603050405020304" pitchFamily="18" charset="0"/>
              </a:rPr>
              <a:t>Nb</a:t>
            </a:r>
            <a:r>
              <a:rPr lang="en-US" sz="1400" dirty="0"/>
              <a:t>   </a:t>
            </a:r>
            <a:r>
              <a:rPr lang="en-US" sz="1400" dirty="0">
                <a:latin typeface="+mn-lt"/>
              </a:rPr>
              <a:t>number of bubbles per cubic volume  </a:t>
            </a:r>
          </a:p>
        </p:txBody>
      </p:sp>
      <p:pic>
        <p:nvPicPr>
          <p:cNvPr id="11" name="Picture 10">
            <a:extLst>
              <a:ext uri="{FF2B5EF4-FFF2-40B4-BE49-F238E27FC236}">
                <a16:creationId xmlns:a16="http://schemas.microsoft.com/office/drawing/2014/main" id="{CD663332-98BF-4862-988D-D892658FBD77}"/>
              </a:ext>
            </a:extLst>
          </p:cNvPr>
          <p:cNvPicPr>
            <a:picLocks noChangeAspect="1"/>
          </p:cNvPicPr>
          <p:nvPr/>
        </p:nvPicPr>
        <p:blipFill>
          <a:blip r:embed="rId6"/>
          <a:stretch>
            <a:fillRect/>
          </a:stretch>
        </p:blipFill>
        <p:spPr>
          <a:xfrm>
            <a:off x="974321" y="933472"/>
            <a:ext cx="3780559" cy="2522271"/>
          </a:xfrm>
          <a:prstGeom prst="rect">
            <a:avLst/>
          </a:prstGeom>
        </p:spPr>
      </p:pic>
      <p:sp>
        <p:nvSpPr>
          <p:cNvPr id="12" name="TextBox 11">
            <a:extLst>
              <a:ext uri="{FF2B5EF4-FFF2-40B4-BE49-F238E27FC236}">
                <a16:creationId xmlns:a16="http://schemas.microsoft.com/office/drawing/2014/main" id="{B6084A39-4E33-49B2-8620-42AE9B98947B}"/>
              </a:ext>
            </a:extLst>
          </p:cNvPr>
          <p:cNvSpPr txBox="1"/>
          <p:nvPr/>
        </p:nvSpPr>
        <p:spPr>
          <a:xfrm>
            <a:off x="974321" y="1096772"/>
            <a:ext cx="2175120" cy="590931"/>
          </a:xfrm>
          <a:prstGeom prst="rect">
            <a:avLst/>
          </a:prstGeom>
          <a:noFill/>
        </p:spPr>
        <p:txBody>
          <a:bodyPr wrap="square" rtlCol="0">
            <a:spAutoFit/>
          </a:bodyPr>
          <a:lstStyle/>
          <a:p>
            <a:pPr algn="ctr">
              <a:lnSpc>
                <a:spcPct val="90000"/>
              </a:lnSpc>
            </a:pPr>
            <a:r>
              <a:rPr lang="en-US" dirty="0">
                <a:latin typeface="+mn-lt"/>
              </a:rPr>
              <a:t>Mercury</a:t>
            </a:r>
          </a:p>
          <a:p>
            <a:pPr algn="ctr">
              <a:lnSpc>
                <a:spcPct val="90000"/>
              </a:lnSpc>
            </a:pPr>
            <a:r>
              <a:rPr lang="en-US" dirty="0">
                <a:latin typeface="+mn-lt"/>
              </a:rPr>
              <a:t>EOS</a:t>
            </a:r>
          </a:p>
        </p:txBody>
      </p:sp>
      <p:pic>
        <p:nvPicPr>
          <p:cNvPr id="13" name="Picture 12">
            <a:extLst>
              <a:ext uri="{FF2B5EF4-FFF2-40B4-BE49-F238E27FC236}">
                <a16:creationId xmlns:a16="http://schemas.microsoft.com/office/drawing/2014/main" id="{CFBA65A1-BCAE-4B57-AA6C-5CDC622DDA05}"/>
              </a:ext>
            </a:extLst>
          </p:cNvPr>
          <p:cNvPicPr>
            <a:picLocks noChangeAspect="1"/>
          </p:cNvPicPr>
          <p:nvPr/>
        </p:nvPicPr>
        <p:blipFill>
          <a:blip r:embed="rId7"/>
          <a:stretch>
            <a:fillRect/>
          </a:stretch>
        </p:blipFill>
        <p:spPr>
          <a:xfrm>
            <a:off x="2135950" y="4042400"/>
            <a:ext cx="1903929" cy="1755457"/>
          </a:xfrm>
          <a:prstGeom prst="rect">
            <a:avLst/>
          </a:prstGeom>
        </p:spPr>
      </p:pic>
      <p:sp>
        <p:nvSpPr>
          <p:cNvPr id="15" name="TextBox 14">
            <a:extLst>
              <a:ext uri="{FF2B5EF4-FFF2-40B4-BE49-F238E27FC236}">
                <a16:creationId xmlns:a16="http://schemas.microsoft.com/office/drawing/2014/main" id="{EF59871D-B58D-4896-AEEA-8A1FE4451617}"/>
              </a:ext>
            </a:extLst>
          </p:cNvPr>
          <p:cNvSpPr txBox="1"/>
          <p:nvPr/>
        </p:nvSpPr>
        <p:spPr>
          <a:xfrm>
            <a:off x="2289908" y="3588089"/>
            <a:ext cx="2076740" cy="410882"/>
          </a:xfrm>
          <a:prstGeom prst="rect">
            <a:avLst/>
          </a:prstGeom>
          <a:noFill/>
        </p:spPr>
        <p:txBody>
          <a:bodyPr wrap="square" rtlCol="0">
            <a:spAutoFit/>
          </a:bodyPr>
          <a:lstStyle/>
          <a:p>
            <a:pPr algn="ctr">
              <a:lnSpc>
                <a:spcPct val="90000"/>
              </a:lnSpc>
            </a:pPr>
            <a:r>
              <a:rPr lang="en-US" sz="1400" b="1" dirty="0">
                <a:latin typeface="+mn-lt"/>
              </a:rPr>
              <a:t>Parameters</a:t>
            </a:r>
          </a:p>
          <a:p>
            <a:pPr algn="l">
              <a:lnSpc>
                <a:spcPct val="90000"/>
              </a:lnSpc>
            </a:pPr>
            <a:r>
              <a:rPr lang="en-US" sz="900" b="1" dirty="0">
                <a:latin typeface="+mn-lt"/>
              </a:rPr>
              <a:t>Cutoff          Density   Sound Speed</a:t>
            </a:r>
          </a:p>
        </p:txBody>
      </p:sp>
      <p:sp>
        <p:nvSpPr>
          <p:cNvPr id="16" name="Rectangle 15">
            <a:extLst>
              <a:ext uri="{FF2B5EF4-FFF2-40B4-BE49-F238E27FC236}">
                <a16:creationId xmlns:a16="http://schemas.microsoft.com/office/drawing/2014/main" id="{0DBF72C7-881C-4529-947D-160315108CAC}"/>
              </a:ext>
            </a:extLst>
          </p:cNvPr>
          <p:cNvSpPr/>
          <p:nvPr/>
        </p:nvSpPr>
        <p:spPr>
          <a:xfrm>
            <a:off x="1734331" y="4935887"/>
            <a:ext cx="2663840" cy="1034098"/>
          </a:xfrm>
          <a:prstGeom prst="rect">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14" name="Picture 13">
            <a:extLst>
              <a:ext uri="{FF2B5EF4-FFF2-40B4-BE49-F238E27FC236}">
                <a16:creationId xmlns:a16="http://schemas.microsoft.com/office/drawing/2014/main" id="{8934AB26-398A-484B-B348-7E18864B090C}"/>
              </a:ext>
            </a:extLst>
          </p:cNvPr>
          <p:cNvPicPr>
            <a:picLocks noChangeAspect="1"/>
          </p:cNvPicPr>
          <p:nvPr/>
        </p:nvPicPr>
        <p:blipFill>
          <a:blip r:embed="rId8"/>
          <a:stretch>
            <a:fillRect/>
          </a:stretch>
        </p:blipFill>
        <p:spPr>
          <a:xfrm>
            <a:off x="2135950" y="5417801"/>
            <a:ext cx="1965064" cy="847161"/>
          </a:xfrm>
          <a:prstGeom prst="rect">
            <a:avLst/>
          </a:prstGeom>
        </p:spPr>
      </p:pic>
      <p:sp>
        <p:nvSpPr>
          <p:cNvPr id="17" name="TextBox 16">
            <a:extLst>
              <a:ext uri="{FF2B5EF4-FFF2-40B4-BE49-F238E27FC236}">
                <a16:creationId xmlns:a16="http://schemas.microsoft.com/office/drawing/2014/main" id="{23C426FB-6FB6-43BF-A931-8193F2ABF3FC}"/>
              </a:ext>
            </a:extLst>
          </p:cNvPr>
          <p:cNvSpPr txBox="1"/>
          <p:nvPr/>
        </p:nvSpPr>
        <p:spPr>
          <a:xfrm>
            <a:off x="2135950" y="4851198"/>
            <a:ext cx="225911" cy="590931"/>
          </a:xfrm>
          <a:prstGeom prst="rect">
            <a:avLst/>
          </a:prstGeom>
          <a:noFill/>
        </p:spPr>
        <p:txBody>
          <a:bodyPr wrap="square" rtlCol="0">
            <a:spAutoFit/>
          </a:bodyPr>
          <a:lstStyle/>
          <a:p>
            <a:pPr algn="l">
              <a:lnSpc>
                <a:spcPct val="90000"/>
              </a:lnSpc>
            </a:pPr>
            <a:r>
              <a:rPr lang="en-US" sz="1200" dirty="0">
                <a:latin typeface="+mn-lt"/>
              </a:rPr>
              <a:t>.</a:t>
            </a:r>
          </a:p>
          <a:p>
            <a:pPr algn="l">
              <a:lnSpc>
                <a:spcPct val="90000"/>
              </a:lnSpc>
            </a:pPr>
            <a:r>
              <a:rPr lang="en-US" sz="1200" dirty="0">
                <a:latin typeface="+mn-lt"/>
              </a:rPr>
              <a:t>.</a:t>
            </a:r>
          </a:p>
          <a:p>
            <a:pPr algn="l">
              <a:lnSpc>
                <a:spcPct val="90000"/>
              </a:lnSpc>
            </a:pPr>
            <a:r>
              <a:rPr lang="en-US" sz="1200" dirty="0">
                <a:latin typeface="+mn-lt"/>
              </a:rPr>
              <a:t>.</a:t>
            </a:r>
          </a:p>
        </p:txBody>
      </p:sp>
      <p:pic>
        <p:nvPicPr>
          <p:cNvPr id="38" name="Picture 37">
            <a:extLst>
              <a:ext uri="{FF2B5EF4-FFF2-40B4-BE49-F238E27FC236}">
                <a16:creationId xmlns:a16="http://schemas.microsoft.com/office/drawing/2014/main" id="{467AA60C-8A07-4B78-ADB2-3052B8848A49}"/>
              </a:ext>
            </a:extLst>
          </p:cNvPr>
          <p:cNvPicPr>
            <a:picLocks noChangeAspect="1"/>
          </p:cNvPicPr>
          <p:nvPr/>
        </p:nvPicPr>
        <p:blipFill>
          <a:blip r:embed="rId9"/>
          <a:stretch>
            <a:fillRect/>
          </a:stretch>
        </p:blipFill>
        <p:spPr>
          <a:xfrm>
            <a:off x="10644750" y="4779449"/>
            <a:ext cx="870801" cy="733961"/>
          </a:xfrm>
          <a:prstGeom prst="rect">
            <a:avLst/>
          </a:prstGeom>
        </p:spPr>
      </p:pic>
      <p:sp>
        <p:nvSpPr>
          <p:cNvPr id="39" name="TextBox 38">
            <a:extLst>
              <a:ext uri="{FF2B5EF4-FFF2-40B4-BE49-F238E27FC236}">
                <a16:creationId xmlns:a16="http://schemas.microsoft.com/office/drawing/2014/main" id="{200D321C-C11D-457D-BEAB-2F339154D0E0}"/>
              </a:ext>
            </a:extLst>
          </p:cNvPr>
          <p:cNvSpPr txBox="1"/>
          <p:nvPr/>
        </p:nvSpPr>
        <p:spPr>
          <a:xfrm>
            <a:off x="10021707" y="5539325"/>
            <a:ext cx="2120590" cy="258532"/>
          </a:xfrm>
          <a:prstGeom prst="rect">
            <a:avLst/>
          </a:prstGeom>
          <a:noFill/>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cs typeface="Times New Roman" panose="02020603050405020304" pitchFamily="18" charset="0"/>
              </a:rPr>
              <a:t>Bubble families in Mercury</a:t>
            </a:r>
          </a:p>
        </p:txBody>
      </p:sp>
    </p:spTree>
    <p:extLst>
      <p:ext uri="{BB962C8B-B14F-4D97-AF65-F5344CB8AC3E}">
        <p14:creationId xmlns:p14="http://schemas.microsoft.com/office/powerpoint/2010/main" val="2872825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18581-AA49-4CAD-B111-DFE5E2E912AD}"/>
              </a:ext>
            </a:extLst>
          </p:cNvPr>
          <p:cNvSpPr>
            <a:spLocks noGrp="1"/>
          </p:cNvSpPr>
          <p:nvPr>
            <p:ph type="title"/>
          </p:nvPr>
        </p:nvSpPr>
        <p:spPr/>
        <p:txBody>
          <a:bodyPr/>
          <a:lstStyle/>
          <a:p>
            <a:r>
              <a:rPr lang="en-US" dirty="0"/>
              <a:t>Metric of Strain</a:t>
            </a:r>
          </a:p>
        </p:txBody>
      </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AD413114-93C8-42DA-963B-72CC39CB4546}"/>
                  </a:ext>
                </a:extLst>
              </p:cNvPr>
              <p:cNvGraphicFramePr>
                <a:graphicFrameLocks noGrp="1"/>
              </p:cNvGraphicFramePr>
              <p:nvPr>
                <p:extLst>
                  <p:ext uri="{D42A27DB-BD31-4B8C-83A1-F6EECF244321}">
                    <p14:modId xmlns:p14="http://schemas.microsoft.com/office/powerpoint/2010/main" val="2763470802"/>
                  </p:ext>
                </p:extLst>
              </p:nvPr>
            </p:nvGraphicFramePr>
            <p:xfrm>
              <a:off x="441431" y="999493"/>
              <a:ext cx="5422707" cy="4313827"/>
            </p:xfrm>
            <a:graphic>
              <a:graphicData uri="http://schemas.openxmlformats.org/drawingml/2006/table">
                <a:tbl>
                  <a:tblPr firstRow="1" bandRow="1">
                    <a:tableStyleId>{5C22544A-7EE6-4342-B048-85BDC9FD1C3A}</a:tableStyleId>
                  </a:tblPr>
                  <a:tblGrid>
                    <a:gridCol w="1249832">
                      <a:extLst>
                        <a:ext uri="{9D8B030D-6E8A-4147-A177-3AD203B41FA5}">
                          <a16:colId xmlns:a16="http://schemas.microsoft.com/office/drawing/2014/main" val="154365406"/>
                        </a:ext>
                      </a:extLst>
                    </a:gridCol>
                    <a:gridCol w="4172875">
                      <a:extLst>
                        <a:ext uri="{9D8B030D-6E8A-4147-A177-3AD203B41FA5}">
                          <a16:colId xmlns:a16="http://schemas.microsoft.com/office/drawing/2014/main" val="2333043031"/>
                        </a:ext>
                      </a:extLst>
                    </a:gridCol>
                  </a:tblGrid>
                  <a:tr h="299228">
                    <a:tc>
                      <a:txBody>
                        <a:bodyPr/>
                        <a:lstStyle/>
                        <a:p>
                          <a:pPr marL="0" marR="0">
                            <a:lnSpc>
                              <a:spcPct val="107000"/>
                            </a:lnSpc>
                            <a:spcBef>
                              <a:spcPts val="0"/>
                            </a:spcBef>
                            <a:spcAft>
                              <a:spcPts val="0"/>
                            </a:spcAft>
                          </a:pPr>
                          <a:r>
                            <a:rPr lang="en-US" sz="900" cap="all">
                              <a:effectLst/>
                              <a:latin typeface="+mn-lt"/>
                            </a:rPr>
                            <a:t>Metric</a:t>
                          </a:r>
                          <a:endParaRPr lang="en-US" sz="900">
                            <a:effectLst/>
                            <a:latin typeface="+mn-lt"/>
                            <a:ea typeface="Calibri" panose="020F0502020204030204" pitchFamily="34" charset="0"/>
                            <a:cs typeface="Times New Roman" panose="02020603050405020304" pitchFamily="18" charset="0"/>
                          </a:endParaRPr>
                        </a:p>
                      </a:txBody>
                      <a:tcPr marL="41162" marR="41162" marT="0" marB="0"/>
                    </a:tc>
                    <a:tc>
                      <a:txBody>
                        <a:bodyPr/>
                        <a:lstStyle/>
                        <a:p>
                          <a:pPr marL="0" marR="0">
                            <a:lnSpc>
                              <a:spcPct val="107000"/>
                            </a:lnSpc>
                            <a:spcBef>
                              <a:spcPts val="0"/>
                            </a:spcBef>
                            <a:spcAft>
                              <a:spcPts val="0"/>
                            </a:spcAft>
                          </a:pPr>
                          <a:r>
                            <a:rPr lang="en-US" sz="900" cap="all">
                              <a:effectLst/>
                              <a:latin typeface="+mn-lt"/>
                            </a:rPr>
                            <a:t>Description</a:t>
                          </a:r>
                          <a:endParaRPr lang="en-US" sz="900">
                            <a:effectLst/>
                            <a:latin typeface="+mn-lt"/>
                            <a:ea typeface="Calibri" panose="020F0502020204030204" pitchFamily="34" charset="0"/>
                            <a:cs typeface="Times New Roman" panose="02020603050405020304" pitchFamily="18" charset="0"/>
                          </a:endParaRPr>
                        </a:p>
                      </a:txBody>
                      <a:tcPr marL="41162" marR="41162" marT="0" marB="0"/>
                    </a:tc>
                    <a:extLst>
                      <a:ext uri="{0D108BD9-81ED-4DB2-BD59-A6C34878D82A}">
                        <a16:rowId xmlns:a16="http://schemas.microsoft.com/office/drawing/2014/main" val="1388344417"/>
                      </a:ext>
                    </a:extLst>
                  </a:tr>
                  <a:tr h="425909">
                    <a:tc>
                      <a:txBody>
                        <a:bodyPr/>
                        <a:lstStyle/>
                        <a:p>
                          <a:pPr marL="0" marR="0">
                            <a:lnSpc>
                              <a:spcPct val="107000"/>
                            </a:lnSpc>
                            <a:spcBef>
                              <a:spcPts val="0"/>
                            </a:spcBef>
                            <a:spcAft>
                              <a:spcPts val="0"/>
                            </a:spcAft>
                          </a:pPr>
                          <a:r>
                            <a:rPr lang="en-US" sz="1800" dirty="0" err="1">
                              <a:effectLst/>
                              <a:latin typeface="+mn-lt"/>
                            </a:rPr>
                            <a:t>Δmax</a:t>
                          </a:r>
                          <a:endParaRPr lang="en-US" sz="1800" dirty="0">
                            <a:effectLst/>
                            <a:latin typeface="+mn-lt"/>
                            <a:ea typeface="Calibri" panose="020F0502020204030204" pitchFamily="34" charset="0"/>
                            <a:cs typeface="Times New Roman" panose="02020603050405020304" pitchFamily="18" charset="0"/>
                          </a:endParaRPr>
                        </a:p>
                      </a:txBody>
                      <a:tcPr marL="41162" marR="41162" marT="0" marB="0"/>
                    </a:tc>
                    <a:tc>
                      <a:txBody>
                        <a:bodyPr/>
                        <a:lstStyle/>
                        <a:p>
                          <a:pPr marL="0" marR="0">
                            <a:lnSpc>
                              <a:spcPct val="107000"/>
                            </a:lnSpc>
                            <a:spcBef>
                              <a:spcPts val="0"/>
                            </a:spcBef>
                            <a:spcAft>
                              <a:spcPts val="0"/>
                            </a:spcAft>
                          </a:pPr>
                          <a:r>
                            <a:rPr lang="en-US" sz="900">
                              <a:effectLst/>
                              <a:latin typeface="+mn-lt"/>
                            </a:rPr>
                            <a:t>The difference between the magnitude of the measured and simulated maximum strain for a particular sensor. This needs to be for a set time period, such as the first 1 millisecond.  This will not penalize maximum values that occur at different times in the simulation and the measurements. </a:t>
                          </a:r>
                          <a:endParaRPr lang="en-US" sz="900">
                            <a:effectLst/>
                            <a:latin typeface="+mn-lt"/>
                            <a:ea typeface="Calibri" panose="020F0502020204030204" pitchFamily="34" charset="0"/>
                            <a:cs typeface="Times New Roman" panose="02020603050405020304" pitchFamily="18" charset="0"/>
                          </a:endParaRPr>
                        </a:p>
                      </a:txBody>
                      <a:tcPr marL="41162" marR="41162" marT="0" marB="0"/>
                    </a:tc>
                    <a:extLst>
                      <a:ext uri="{0D108BD9-81ED-4DB2-BD59-A6C34878D82A}">
                        <a16:rowId xmlns:a16="http://schemas.microsoft.com/office/drawing/2014/main" val="4149926151"/>
                      </a:ext>
                    </a:extLst>
                  </a:tr>
                  <a:tr h="425909">
                    <a:tc>
                      <a:txBody>
                        <a:bodyPr/>
                        <a:lstStyle/>
                        <a:p>
                          <a:pPr marL="0" marR="0">
                            <a:lnSpc>
                              <a:spcPct val="107000"/>
                            </a:lnSpc>
                            <a:spcBef>
                              <a:spcPts val="0"/>
                            </a:spcBef>
                            <a:spcAft>
                              <a:spcPts val="0"/>
                            </a:spcAft>
                          </a:pPr>
                          <a:r>
                            <a:rPr lang="en-US" sz="2000" dirty="0" err="1">
                              <a:effectLst/>
                              <a:latin typeface="+mn-lt"/>
                            </a:rPr>
                            <a:t>Δmin</a:t>
                          </a:r>
                          <a:endParaRPr lang="en-US" sz="2000" dirty="0">
                            <a:effectLst/>
                            <a:latin typeface="+mn-lt"/>
                            <a:ea typeface="Calibri" panose="020F0502020204030204" pitchFamily="34" charset="0"/>
                            <a:cs typeface="Times New Roman" panose="02020603050405020304" pitchFamily="18" charset="0"/>
                          </a:endParaRPr>
                        </a:p>
                      </a:txBody>
                      <a:tcPr marL="41162" marR="41162" marT="0" marB="0"/>
                    </a:tc>
                    <a:tc>
                      <a:txBody>
                        <a:bodyPr/>
                        <a:lstStyle/>
                        <a:p>
                          <a:pPr marL="0" marR="0">
                            <a:lnSpc>
                              <a:spcPct val="107000"/>
                            </a:lnSpc>
                            <a:spcBef>
                              <a:spcPts val="0"/>
                            </a:spcBef>
                            <a:spcAft>
                              <a:spcPts val="0"/>
                            </a:spcAft>
                          </a:pPr>
                          <a:r>
                            <a:rPr lang="en-US" sz="900">
                              <a:effectLst/>
                              <a:latin typeface="+mn-lt"/>
                            </a:rPr>
                            <a:t>The difference between the magnitude of the measured and simulated minimum strain for a particular sensor. This needs to be for a set time period, such as the first 1 millisecond. This will not penalize minimum values that occur at different times in the simulation and the measurements.</a:t>
                          </a:r>
                          <a:endParaRPr lang="en-US" sz="900">
                            <a:effectLst/>
                            <a:latin typeface="+mn-lt"/>
                            <a:ea typeface="Calibri" panose="020F0502020204030204" pitchFamily="34" charset="0"/>
                            <a:cs typeface="Times New Roman" panose="02020603050405020304" pitchFamily="18" charset="0"/>
                          </a:endParaRPr>
                        </a:p>
                      </a:txBody>
                      <a:tcPr marL="41162" marR="41162" marT="0" marB="0"/>
                    </a:tc>
                    <a:extLst>
                      <a:ext uri="{0D108BD9-81ED-4DB2-BD59-A6C34878D82A}">
                        <a16:rowId xmlns:a16="http://schemas.microsoft.com/office/drawing/2014/main" val="1822219675"/>
                      </a:ext>
                    </a:extLst>
                  </a:tr>
                  <a:tr h="533578">
                    <a:tc>
                      <a:txBody>
                        <a:bodyPr/>
                        <a:lstStyle/>
                        <a:p>
                          <a:pPr marL="0" marR="0">
                            <a:lnSpc>
                              <a:spcPct val="107000"/>
                            </a:lnSpc>
                            <a:spcBef>
                              <a:spcPts val="0"/>
                            </a:spcBef>
                            <a:spcAft>
                              <a:spcPts val="0"/>
                            </a:spcAft>
                          </a:pPr>
                          <a:r>
                            <a:rPr lang="en-US" sz="2000" dirty="0" err="1">
                              <a:effectLst/>
                              <a:latin typeface="+mn-lt"/>
                            </a:rPr>
                            <a:t>Δrange</a:t>
                          </a:r>
                          <a:endParaRPr lang="en-US" sz="2000" dirty="0">
                            <a:effectLst/>
                            <a:latin typeface="+mn-lt"/>
                            <a:ea typeface="Calibri" panose="020F0502020204030204" pitchFamily="34" charset="0"/>
                            <a:cs typeface="Times New Roman" panose="02020603050405020304" pitchFamily="18" charset="0"/>
                          </a:endParaRPr>
                        </a:p>
                      </a:txBody>
                      <a:tcPr marL="41162" marR="41162" marT="0" marB="0"/>
                    </a:tc>
                    <a:tc>
                      <a:txBody>
                        <a:bodyPr/>
                        <a:lstStyle/>
                        <a:p>
                          <a:pPr marL="0" marR="0">
                            <a:lnSpc>
                              <a:spcPct val="107000"/>
                            </a:lnSpc>
                            <a:spcBef>
                              <a:spcPts val="0"/>
                            </a:spcBef>
                            <a:spcAft>
                              <a:spcPts val="0"/>
                            </a:spcAft>
                          </a:pPr>
                          <a:r>
                            <a:rPr lang="en-US" sz="900">
                              <a:effectLst/>
                              <a:latin typeface="+mn-lt"/>
                            </a:rPr>
                            <a:t>The difference between the magnitude of the measured and simulated strain range (maximum strain – minimum strain) for a particular sensor. This needs to be for a set time period, such as the first 1 millisecond. This will not penalize range values that occur at different times in the simulation and the measurements.</a:t>
                          </a:r>
                          <a:endParaRPr lang="en-US" sz="900">
                            <a:effectLst/>
                            <a:latin typeface="+mn-lt"/>
                            <a:ea typeface="Calibri" panose="020F0502020204030204" pitchFamily="34" charset="0"/>
                            <a:cs typeface="Times New Roman" panose="02020603050405020304" pitchFamily="18" charset="0"/>
                          </a:endParaRPr>
                        </a:p>
                      </a:txBody>
                      <a:tcPr marL="41162" marR="41162" marT="0" marB="0"/>
                    </a:tc>
                    <a:extLst>
                      <a:ext uri="{0D108BD9-81ED-4DB2-BD59-A6C34878D82A}">
                        <a16:rowId xmlns:a16="http://schemas.microsoft.com/office/drawing/2014/main" val="2782693387"/>
                      </a:ext>
                    </a:extLst>
                  </a:tr>
                  <a:tr h="425909">
                    <a:tc>
                      <a:txBody>
                        <a:bodyPr/>
                        <a:lstStyle/>
                        <a:p>
                          <a:pPr marL="0" marR="0">
                            <a:lnSpc>
                              <a:spcPct val="107000"/>
                            </a:lnSpc>
                            <a:spcBef>
                              <a:spcPts val="0"/>
                            </a:spcBef>
                            <a:spcAft>
                              <a:spcPts val="0"/>
                            </a:spcAft>
                          </a:pPr>
                          <a:r>
                            <a:rPr lang="en-US" sz="2000" dirty="0" err="1">
                              <a:effectLst/>
                              <a:latin typeface="+mn-lt"/>
                            </a:rPr>
                            <a:t>Δdiffmax</a:t>
                          </a:r>
                          <a:endParaRPr lang="en-US" sz="2000" dirty="0">
                            <a:effectLst/>
                            <a:latin typeface="+mn-lt"/>
                            <a:ea typeface="Calibri" panose="020F0502020204030204" pitchFamily="34" charset="0"/>
                            <a:cs typeface="Times New Roman" panose="02020603050405020304" pitchFamily="18" charset="0"/>
                          </a:endParaRPr>
                        </a:p>
                      </a:txBody>
                      <a:tcPr marL="41162" marR="41162" marT="0" marB="0"/>
                    </a:tc>
                    <a:tc>
                      <a:txBody>
                        <a:bodyPr/>
                        <a:lstStyle/>
                        <a:p>
                          <a:pPr marL="0" marR="0">
                            <a:lnSpc>
                              <a:spcPct val="107000"/>
                            </a:lnSpc>
                            <a:spcBef>
                              <a:spcPts val="0"/>
                            </a:spcBef>
                            <a:spcAft>
                              <a:spcPts val="0"/>
                            </a:spcAft>
                          </a:pPr>
                          <a:r>
                            <a:rPr lang="en-US" sz="900">
                              <a:effectLst/>
                              <a:latin typeface="+mn-lt"/>
                            </a:rPr>
                            <a:t>The maximum value of the difference between the magnitude of the measured and simulated maximum strain for a particular sensor over the time period of interest.  For sharp reversals, this could penalize a signal significantly for a slight difference in phasing. </a:t>
                          </a:r>
                          <a:endParaRPr lang="en-US" sz="900">
                            <a:effectLst/>
                            <a:latin typeface="+mn-lt"/>
                            <a:ea typeface="Calibri" panose="020F0502020204030204" pitchFamily="34" charset="0"/>
                            <a:cs typeface="Times New Roman" panose="02020603050405020304" pitchFamily="18" charset="0"/>
                          </a:endParaRPr>
                        </a:p>
                      </a:txBody>
                      <a:tcPr marL="41162" marR="41162" marT="0" marB="0"/>
                    </a:tc>
                    <a:extLst>
                      <a:ext uri="{0D108BD9-81ED-4DB2-BD59-A6C34878D82A}">
                        <a16:rowId xmlns:a16="http://schemas.microsoft.com/office/drawing/2014/main" val="362086692"/>
                      </a:ext>
                    </a:extLst>
                  </a:tr>
                  <a:tr h="584039">
                    <a:tc>
                      <a:txBody>
                        <a:bodyPr/>
                        <a:lstStyle/>
                        <a:p>
                          <a:pPr marL="0" marR="0">
                            <a:lnSpc>
                              <a:spcPct val="107000"/>
                            </a:lnSpc>
                            <a:spcBef>
                              <a:spcPts val="0"/>
                            </a:spcBef>
                            <a:spcAft>
                              <a:spcPts val="0"/>
                            </a:spcAft>
                          </a:pPr>
                          <a:r>
                            <a:rPr lang="en-US" sz="2000" dirty="0">
                              <a:effectLst/>
                              <a:latin typeface="+mn-lt"/>
                            </a:rPr>
                            <a:t>Δenergy</a:t>
                          </a:r>
                          <a:endParaRPr lang="en-US" sz="2000" dirty="0">
                            <a:effectLst/>
                            <a:latin typeface="+mn-lt"/>
                            <a:ea typeface="Calibri" panose="020F0502020204030204" pitchFamily="34" charset="0"/>
                            <a:cs typeface="Times New Roman" panose="02020603050405020304" pitchFamily="18" charset="0"/>
                          </a:endParaRPr>
                        </a:p>
                      </a:txBody>
                      <a:tcPr marL="41162" marR="41162" marT="0" marB="0"/>
                    </a:tc>
                    <a:tc>
                      <a:txBody>
                        <a:bodyPr/>
                        <a:lstStyle/>
                        <a:p>
                          <a:pPr marL="0" marR="0">
                            <a:lnSpc>
                              <a:spcPct val="107000"/>
                            </a:lnSpc>
                            <a:spcBef>
                              <a:spcPts val="0"/>
                            </a:spcBef>
                            <a:spcAft>
                              <a:spcPts val="0"/>
                            </a:spcAft>
                          </a:pPr>
                          <a:r>
                            <a:rPr lang="en-US" sz="900" dirty="0">
                              <a:effectLst/>
                              <a:latin typeface="+mn-lt"/>
                            </a:rPr>
                            <a:t>The difference between the magnitude of the strain signal energy over a particular time period, such as the first 1 millisecond. The strain signal energy is given by </a:t>
                          </a:r>
                          <a14:m>
                            <m:oMath xmlns:m="http://schemas.openxmlformats.org/officeDocument/2006/math">
                              <m:r>
                                <a:rPr lang="en-US" sz="900">
                                  <a:effectLst/>
                                  <a:latin typeface="Cambria Math" panose="02040503050406030204" pitchFamily="18" charset="0"/>
                                </a:rPr>
                                <m:t>𝐸</m:t>
                              </m:r>
                              <m:r>
                                <a:rPr lang="en-US" sz="900">
                                  <a:effectLst/>
                                  <a:latin typeface="Cambria Math" panose="02040503050406030204" pitchFamily="18" charset="0"/>
                                </a:rPr>
                                <m:t>=</m:t>
                              </m:r>
                              <m:nary>
                                <m:naryPr>
                                  <m:limLoc m:val="subSup"/>
                                  <m:ctrlPr>
                                    <a:rPr lang="en-US" sz="900" i="1">
                                      <a:effectLst/>
                                      <a:latin typeface="Cambria Math" panose="02040503050406030204" pitchFamily="18" charset="0"/>
                                    </a:rPr>
                                  </m:ctrlPr>
                                </m:naryPr>
                                <m:sub>
                                  <m:sSub>
                                    <m:sSubPr>
                                      <m:ctrlPr>
                                        <a:rPr lang="en-US" sz="900" i="1">
                                          <a:effectLst/>
                                          <a:latin typeface="Cambria Math" panose="02040503050406030204" pitchFamily="18" charset="0"/>
                                        </a:rPr>
                                      </m:ctrlPr>
                                    </m:sSubPr>
                                    <m:e>
                                      <m:r>
                                        <a:rPr lang="en-US" sz="900">
                                          <a:effectLst/>
                                          <a:latin typeface="Cambria Math" panose="02040503050406030204" pitchFamily="18" charset="0"/>
                                        </a:rPr>
                                        <m:t>𝑡</m:t>
                                      </m:r>
                                    </m:e>
                                    <m:sub>
                                      <m:r>
                                        <a:rPr lang="en-US" sz="900">
                                          <a:effectLst/>
                                          <a:latin typeface="Cambria Math" panose="02040503050406030204" pitchFamily="18" charset="0"/>
                                        </a:rPr>
                                        <m:t>𝑠𝑡𝑎𝑟𝑡</m:t>
                                      </m:r>
                                    </m:sub>
                                  </m:sSub>
                                </m:sub>
                                <m:sup>
                                  <m:sSub>
                                    <m:sSubPr>
                                      <m:ctrlPr>
                                        <a:rPr lang="en-US" sz="900" i="1">
                                          <a:effectLst/>
                                          <a:latin typeface="Cambria Math" panose="02040503050406030204" pitchFamily="18" charset="0"/>
                                        </a:rPr>
                                      </m:ctrlPr>
                                    </m:sSubPr>
                                    <m:e>
                                      <m:r>
                                        <a:rPr lang="en-US" sz="900">
                                          <a:effectLst/>
                                          <a:latin typeface="Cambria Math" panose="02040503050406030204" pitchFamily="18" charset="0"/>
                                        </a:rPr>
                                        <m:t>𝑡</m:t>
                                      </m:r>
                                    </m:e>
                                    <m:sub>
                                      <m:r>
                                        <a:rPr lang="en-US" sz="900">
                                          <a:effectLst/>
                                          <a:latin typeface="Cambria Math" panose="02040503050406030204" pitchFamily="18" charset="0"/>
                                        </a:rPr>
                                        <m:t>𝑒𝑛𝑑</m:t>
                                      </m:r>
                                    </m:sub>
                                  </m:sSub>
                                </m:sup>
                                <m:e>
                                  <m:sSup>
                                    <m:sSupPr>
                                      <m:ctrlPr>
                                        <a:rPr lang="en-US" sz="900" i="1">
                                          <a:effectLst/>
                                          <a:latin typeface="Cambria Math" panose="02040503050406030204" pitchFamily="18" charset="0"/>
                                        </a:rPr>
                                      </m:ctrlPr>
                                    </m:sSupPr>
                                    <m:e>
                                      <m:d>
                                        <m:dPr>
                                          <m:begChr m:val="|"/>
                                          <m:endChr m:val="|"/>
                                          <m:ctrlPr>
                                            <a:rPr lang="en-US" sz="900" i="1">
                                              <a:effectLst/>
                                              <a:latin typeface="Cambria Math" panose="02040503050406030204" pitchFamily="18" charset="0"/>
                                            </a:rPr>
                                          </m:ctrlPr>
                                        </m:dPr>
                                        <m:e>
                                          <m:r>
                                            <a:rPr lang="en-US" sz="900">
                                              <a:effectLst/>
                                              <a:latin typeface="Cambria Math" panose="02040503050406030204" pitchFamily="18" charset="0"/>
                                            </a:rPr>
                                            <m:t>𝑥</m:t>
                                          </m:r>
                                          <m:r>
                                            <a:rPr lang="en-US" sz="900">
                                              <a:effectLst/>
                                              <a:latin typeface="Cambria Math" panose="02040503050406030204" pitchFamily="18" charset="0"/>
                                            </a:rPr>
                                            <m:t>(</m:t>
                                          </m:r>
                                          <m:r>
                                            <a:rPr lang="en-US" sz="900">
                                              <a:effectLst/>
                                              <a:latin typeface="Cambria Math" panose="02040503050406030204" pitchFamily="18" charset="0"/>
                                            </a:rPr>
                                            <m:t>𝑡</m:t>
                                          </m:r>
                                          <m:r>
                                            <a:rPr lang="en-US" sz="900">
                                              <a:effectLst/>
                                              <a:latin typeface="Cambria Math" panose="02040503050406030204" pitchFamily="18" charset="0"/>
                                            </a:rPr>
                                            <m:t>)</m:t>
                                          </m:r>
                                        </m:e>
                                      </m:d>
                                    </m:e>
                                    <m:sup>
                                      <m:r>
                                        <a:rPr lang="en-US" sz="900">
                                          <a:effectLst/>
                                          <a:latin typeface="Cambria Math" panose="02040503050406030204" pitchFamily="18" charset="0"/>
                                        </a:rPr>
                                        <m:t>2</m:t>
                                      </m:r>
                                    </m:sup>
                                  </m:sSup>
                                  <m:r>
                                    <a:rPr lang="en-US" sz="900">
                                      <a:effectLst/>
                                      <a:latin typeface="Cambria Math" panose="02040503050406030204" pitchFamily="18" charset="0"/>
                                    </a:rPr>
                                    <m:t>𝑑𝑡</m:t>
                                  </m:r>
                                </m:e>
                              </m:nary>
                            </m:oMath>
                          </a14:m>
                          <a:r>
                            <a:rPr lang="en-US" sz="900" dirty="0">
                              <a:effectLst/>
                              <a:latin typeface="+mn-lt"/>
                            </a:rPr>
                            <a:t>, where x(t) is the strain signal of interest.  This could result in a perfect match between two strain histories which are very different in their time histories.  </a:t>
                          </a:r>
                          <a:endParaRPr lang="en-US" sz="900" dirty="0">
                            <a:effectLst/>
                            <a:latin typeface="+mn-lt"/>
                            <a:ea typeface="Calibri" panose="020F0502020204030204" pitchFamily="34" charset="0"/>
                            <a:cs typeface="Times New Roman" panose="02020603050405020304" pitchFamily="18" charset="0"/>
                          </a:endParaRPr>
                        </a:p>
                      </a:txBody>
                      <a:tcPr marL="41162" marR="41162" marT="0" marB="0"/>
                    </a:tc>
                    <a:extLst>
                      <a:ext uri="{0D108BD9-81ED-4DB2-BD59-A6C34878D82A}">
                        <a16:rowId xmlns:a16="http://schemas.microsoft.com/office/drawing/2014/main" val="215195392"/>
                      </a:ext>
                    </a:extLst>
                  </a:tr>
                  <a:tr h="584039">
                    <a:tc>
                      <a:txBody>
                        <a:bodyPr/>
                        <a:lstStyle/>
                        <a:p>
                          <a:pPr marL="0" marR="0">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Full Strain History</a:t>
                          </a:r>
                        </a:p>
                      </a:txBody>
                      <a:tcPr marL="41162" marR="41162" marT="0" marB="0"/>
                    </a:tc>
                    <a:tc>
                      <a:txBody>
                        <a:bodyPr/>
                        <a:lstStyle/>
                        <a:p>
                          <a:pPr marL="0" marR="0">
                            <a:lnSpc>
                              <a:spcPct val="107000"/>
                            </a:lnSpc>
                            <a:spcBef>
                              <a:spcPts val="0"/>
                            </a:spcBef>
                            <a:spcAft>
                              <a:spcPts val="0"/>
                            </a:spcAft>
                          </a:pPr>
                          <a:r>
                            <a:rPr lang="en-US" sz="900" dirty="0">
                              <a:effectLst/>
                              <a:latin typeface="+mn-lt"/>
                              <a:ea typeface="Calibri" panose="020F0502020204030204" pitchFamily="34" charset="0"/>
                              <a:cs typeface="Times New Roman" panose="02020603050405020304" pitchFamily="18" charset="0"/>
                            </a:rPr>
                            <a:t>The strain signal collected in a specific time gap, e.g., 0.001 second. </a:t>
                          </a:r>
                        </a:p>
                      </a:txBody>
                      <a:tcPr marL="41162" marR="41162" marT="0" marB="0"/>
                    </a:tc>
                    <a:extLst>
                      <a:ext uri="{0D108BD9-81ED-4DB2-BD59-A6C34878D82A}">
                        <a16:rowId xmlns:a16="http://schemas.microsoft.com/office/drawing/2014/main" val="1661132675"/>
                      </a:ext>
                    </a:extLst>
                  </a:tr>
                </a:tbl>
              </a:graphicData>
            </a:graphic>
          </p:graphicFrame>
        </mc:Choice>
        <mc:Fallback xmlns="">
          <p:graphicFrame>
            <p:nvGraphicFramePr>
              <p:cNvPr id="4" name="Table 3">
                <a:extLst>
                  <a:ext uri="{FF2B5EF4-FFF2-40B4-BE49-F238E27FC236}">
                    <a16:creationId xmlns:a16="http://schemas.microsoft.com/office/drawing/2014/main" id="{AD413114-93C8-42DA-963B-72CC39CB4546}"/>
                  </a:ext>
                </a:extLst>
              </p:cNvPr>
              <p:cNvGraphicFramePr>
                <a:graphicFrameLocks noGrp="1"/>
              </p:cNvGraphicFramePr>
              <p:nvPr>
                <p:extLst>
                  <p:ext uri="{D42A27DB-BD31-4B8C-83A1-F6EECF244321}">
                    <p14:modId xmlns:p14="http://schemas.microsoft.com/office/powerpoint/2010/main" val="2763470802"/>
                  </p:ext>
                </p:extLst>
              </p:nvPr>
            </p:nvGraphicFramePr>
            <p:xfrm>
              <a:off x="441431" y="999493"/>
              <a:ext cx="5422707" cy="4313827"/>
            </p:xfrm>
            <a:graphic>
              <a:graphicData uri="http://schemas.openxmlformats.org/drawingml/2006/table">
                <a:tbl>
                  <a:tblPr firstRow="1" bandRow="1">
                    <a:tableStyleId>{5C22544A-7EE6-4342-B048-85BDC9FD1C3A}</a:tableStyleId>
                  </a:tblPr>
                  <a:tblGrid>
                    <a:gridCol w="1249832">
                      <a:extLst>
                        <a:ext uri="{9D8B030D-6E8A-4147-A177-3AD203B41FA5}">
                          <a16:colId xmlns:a16="http://schemas.microsoft.com/office/drawing/2014/main" val="154365406"/>
                        </a:ext>
                      </a:extLst>
                    </a:gridCol>
                    <a:gridCol w="4172875">
                      <a:extLst>
                        <a:ext uri="{9D8B030D-6E8A-4147-A177-3AD203B41FA5}">
                          <a16:colId xmlns:a16="http://schemas.microsoft.com/office/drawing/2014/main" val="2333043031"/>
                        </a:ext>
                      </a:extLst>
                    </a:gridCol>
                  </a:tblGrid>
                  <a:tr h="299228">
                    <a:tc>
                      <a:txBody>
                        <a:bodyPr/>
                        <a:lstStyle/>
                        <a:p>
                          <a:pPr marL="0" marR="0">
                            <a:lnSpc>
                              <a:spcPct val="107000"/>
                            </a:lnSpc>
                            <a:spcBef>
                              <a:spcPts val="0"/>
                            </a:spcBef>
                            <a:spcAft>
                              <a:spcPts val="0"/>
                            </a:spcAft>
                          </a:pPr>
                          <a:r>
                            <a:rPr lang="en-US" sz="900" cap="all">
                              <a:effectLst/>
                              <a:latin typeface="+mn-lt"/>
                            </a:rPr>
                            <a:t>Metric</a:t>
                          </a:r>
                          <a:endParaRPr lang="en-US" sz="900">
                            <a:effectLst/>
                            <a:latin typeface="+mn-lt"/>
                            <a:ea typeface="Calibri" panose="020F0502020204030204" pitchFamily="34" charset="0"/>
                            <a:cs typeface="Times New Roman" panose="02020603050405020304" pitchFamily="18" charset="0"/>
                          </a:endParaRPr>
                        </a:p>
                      </a:txBody>
                      <a:tcPr marL="41162" marR="41162" marT="0" marB="0"/>
                    </a:tc>
                    <a:tc>
                      <a:txBody>
                        <a:bodyPr/>
                        <a:lstStyle/>
                        <a:p>
                          <a:pPr marL="0" marR="0">
                            <a:lnSpc>
                              <a:spcPct val="107000"/>
                            </a:lnSpc>
                            <a:spcBef>
                              <a:spcPts val="0"/>
                            </a:spcBef>
                            <a:spcAft>
                              <a:spcPts val="0"/>
                            </a:spcAft>
                          </a:pPr>
                          <a:r>
                            <a:rPr lang="en-US" sz="900" cap="all">
                              <a:effectLst/>
                              <a:latin typeface="+mn-lt"/>
                            </a:rPr>
                            <a:t>Description</a:t>
                          </a:r>
                          <a:endParaRPr lang="en-US" sz="900">
                            <a:effectLst/>
                            <a:latin typeface="+mn-lt"/>
                            <a:ea typeface="Calibri" panose="020F0502020204030204" pitchFamily="34" charset="0"/>
                            <a:cs typeface="Times New Roman" panose="02020603050405020304" pitchFamily="18" charset="0"/>
                          </a:endParaRPr>
                        </a:p>
                      </a:txBody>
                      <a:tcPr marL="41162" marR="41162" marT="0" marB="0"/>
                    </a:tc>
                    <a:extLst>
                      <a:ext uri="{0D108BD9-81ED-4DB2-BD59-A6C34878D82A}">
                        <a16:rowId xmlns:a16="http://schemas.microsoft.com/office/drawing/2014/main" val="1388344417"/>
                      </a:ext>
                    </a:extLst>
                  </a:tr>
                  <a:tr h="722440">
                    <a:tc>
                      <a:txBody>
                        <a:bodyPr/>
                        <a:lstStyle/>
                        <a:p>
                          <a:pPr marL="0" marR="0">
                            <a:lnSpc>
                              <a:spcPct val="107000"/>
                            </a:lnSpc>
                            <a:spcBef>
                              <a:spcPts val="0"/>
                            </a:spcBef>
                            <a:spcAft>
                              <a:spcPts val="0"/>
                            </a:spcAft>
                          </a:pPr>
                          <a:r>
                            <a:rPr lang="en-US" sz="1800" dirty="0" err="1">
                              <a:effectLst/>
                              <a:latin typeface="+mn-lt"/>
                            </a:rPr>
                            <a:t>Δmax</a:t>
                          </a:r>
                          <a:endParaRPr lang="en-US" sz="1800" dirty="0">
                            <a:effectLst/>
                            <a:latin typeface="+mn-lt"/>
                            <a:ea typeface="Calibri" panose="020F0502020204030204" pitchFamily="34" charset="0"/>
                            <a:cs typeface="Times New Roman" panose="02020603050405020304" pitchFamily="18" charset="0"/>
                          </a:endParaRPr>
                        </a:p>
                      </a:txBody>
                      <a:tcPr marL="41162" marR="41162" marT="0" marB="0"/>
                    </a:tc>
                    <a:tc>
                      <a:txBody>
                        <a:bodyPr/>
                        <a:lstStyle/>
                        <a:p>
                          <a:pPr marL="0" marR="0">
                            <a:lnSpc>
                              <a:spcPct val="107000"/>
                            </a:lnSpc>
                            <a:spcBef>
                              <a:spcPts val="0"/>
                            </a:spcBef>
                            <a:spcAft>
                              <a:spcPts val="0"/>
                            </a:spcAft>
                          </a:pPr>
                          <a:r>
                            <a:rPr lang="en-US" sz="900">
                              <a:effectLst/>
                              <a:latin typeface="+mn-lt"/>
                            </a:rPr>
                            <a:t>The difference between the magnitude of the measured and simulated maximum strain for a particular sensor. This needs to be for a set time period, such as the first 1 millisecond.  This will not penalize maximum values that occur at different times in the simulation and the measurements. </a:t>
                          </a:r>
                          <a:endParaRPr lang="en-US" sz="900">
                            <a:effectLst/>
                            <a:latin typeface="+mn-lt"/>
                            <a:ea typeface="Calibri" panose="020F0502020204030204" pitchFamily="34" charset="0"/>
                            <a:cs typeface="Times New Roman" panose="02020603050405020304" pitchFamily="18" charset="0"/>
                          </a:endParaRPr>
                        </a:p>
                      </a:txBody>
                      <a:tcPr marL="41162" marR="41162" marT="0" marB="0"/>
                    </a:tc>
                    <a:extLst>
                      <a:ext uri="{0D108BD9-81ED-4DB2-BD59-A6C34878D82A}">
                        <a16:rowId xmlns:a16="http://schemas.microsoft.com/office/drawing/2014/main" val="4149926151"/>
                      </a:ext>
                    </a:extLst>
                  </a:tr>
                  <a:tr h="575691">
                    <a:tc>
                      <a:txBody>
                        <a:bodyPr/>
                        <a:lstStyle/>
                        <a:p>
                          <a:pPr marL="0" marR="0">
                            <a:lnSpc>
                              <a:spcPct val="107000"/>
                            </a:lnSpc>
                            <a:spcBef>
                              <a:spcPts val="0"/>
                            </a:spcBef>
                            <a:spcAft>
                              <a:spcPts val="0"/>
                            </a:spcAft>
                          </a:pPr>
                          <a:r>
                            <a:rPr lang="en-US" sz="2000" dirty="0" err="1">
                              <a:effectLst/>
                              <a:latin typeface="+mn-lt"/>
                            </a:rPr>
                            <a:t>Δmin</a:t>
                          </a:r>
                          <a:endParaRPr lang="en-US" sz="2000" dirty="0">
                            <a:effectLst/>
                            <a:latin typeface="+mn-lt"/>
                            <a:ea typeface="Calibri" panose="020F0502020204030204" pitchFamily="34" charset="0"/>
                            <a:cs typeface="Times New Roman" panose="02020603050405020304" pitchFamily="18" charset="0"/>
                          </a:endParaRPr>
                        </a:p>
                      </a:txBody>
                      <a:tcPr marL="41162" marR="41162" marT="0" marB="0"/>
                    </a:tc>
                    <a:tc>
                      <a:txBody>
                        <a:bodyPr/>
                        <a:lstStyle/>
                        <a:p>
                          <a:pPr marL="0" marR="0">
                            <a:lnSpc>
                              <a:spcPct val="107000"/>
                            </a:lnSpc>
                            <a:spcBef>
                              <a:spcPts val="0"/>
                            </a:spcBef>
                            <a:spcAft>
                              <a:spcPts val="0"/>
                            </a:spcAft>
                          </a:pPr>
                          <a:r>
                            <a:rPr lang="en-US" sz="900">
                              <a:effectLst/>
                              <a:latin typeface="+mn-lt"/>
                            </a:rPr>
                            <a:t>The difference between the magnitude of the measured and simulated minimum strain for a particular sensor. This needs to be for a set time period, such as the first 1 millisecond. This will not penalize minimum values that occur at different times in the simulation and the measurements.</a:t>
                          </a:r>
                          <a:endParaRPr lang="en-US" sz="900">
                            <a:effectLst/>
                            <a:latin typeface="+mn-lt"/>
                            <a:ea typeface="Calibri" panose="020F0502020204030204" pitchFamily="34" charset="0"/>
                            <a:cs typeface="Times New Roman" panose="02020603050405020304" pitchFamily="18" charset="0"/>
                          </a:endParaRPr>
                        </a:p>
                      </a:txBody>
                      <a:tcPr marL="41162" marR="41162" marT="0" marB="0"/>
                    </a:tc>
                    <a:extLst>
                      <a:ext uri="{0D108BD9-81ED-4DB2-BD59-A6C34878D82A}">
                        <a16:rowId xmlns:a16="http://schemas.microsoft.com/office/drawing/2014/main" val="1822219675"/>
                      </a:ext>
                    </a:extLst>
                  </a:tr>
                  <a:tr h="722440">
                    <a:tc>
                      <a:txBody>
                        <a:bodyPr/>
                        <a:lstStyle/>
                        <a:p>
                          <a:pPr marL="0" marR="0">
                            <a:lnSpc>
                              <a:spcPct val="107000"/>
                            </a:lnSpc>
                            <a:spcBef>
                              <a:spcPts val="0"/>
                            </a:spcBef>
                            <a:spcAft>
                              <a:spcPts val="0"/>
                            </a:spcAft>
                          </a:pPr>
                          <a:r>
                            <a:rPr lang="en-US" sz="2000" dirty="0" err="1">
                              <a:effectLst/>
                              <a:latin typeface="+mn-lt"/>
                            </a:rPr>
                            <a:t>Δrange</a:t>
                          </a:r>
                          <a:endParaRPr lang="en-US" sz="2000" dirty="0">
                            <a:effectLst/>
                            <a:latin typeface="+mn-lt"/>
                            <a:ea typeface="Calibri" panose="020F0502020204030204" pitchFamily="34" charset="0"/>
                            <a:cs typeface="Times New Roman" panose="02020603050405020304" pitchFamily="18" charset="0"/>
                          </a:endParaRPr>
                        </a:p>
                      </a:txBody>
                      <a:tcPr marL="41162" marR="41162" marT="0" marB="0"/>
                    </a:tc>
                    <a:tc>
                      <a:txBody>
                        <a:bodyPr/>
                        <a:lstStyle/>
                        <a:p>
                          <a:pPr marL="0" marR="0">
                            <a:lnSpc>
                              <a:spcPct val="107000"/>
                            </a:lnSpc>
                            <a:spcBef>
                              <a:spcPts val="0"/>
                            </a:spcBef>
                            <a:spcAft>
                              <a:spcPts val="0"/>
                            </a:spcAft>
                          </a:pPr>
                          <a:r>
                            <a:rPr lang="en-US" sz="900">
                              <a:effectLst/>
                              <a:latin typeface="+mn-lt"/>
                            </a:rPr>
                            <a:t>The difference between the magnitude of the measured and simulated strain range (maximum strain – minimum strain) for a particular sensor. This needs to be for a set time period, such as the first 1 millisecond. This will not penalize range values that occur at different times in the simulation and the measurements.</a:t>
                          </a:r>
                          <a:endParaRPr lang="en-US" sz="900">
                            <a:effectLst/>
                            <a:latin typeface="+mn-lt"/>
                            <a:ea typeface="Calibri" panose="020F0502020204030204" pitchFamily="34" charset="0"/>
                            <a:cs typeface="Times New Roman" panose="02020603050405020304" pitchFamily="18" charset="0"/>
                          </a:endParaRPr>
                        </a:p>
                      </a:txBody>
                      <a:tcPr marL="41162" marR="41162" marT="0" marB="0"/>
                    </a:tc>
                    <a:extLst>
                      <a:ext uri="{0D108BD9-81ED-4DB2-BD59-A6C34878D82A}">
                        <a16:rowId xmlns:a16="http://schemas.microsoft.com/office/drawing/2014/main" val="2782693387"/>
                      </a:ext>
                    </a:extLst>
                  </a:tr>
                  <a:tr h="575691">
                    <a:tc>
                      <a:txBody>
                        <a:bodyPr/>
                        <a:lstStyle/>
                        <a:p>
                          <a:pPr marL="0" marR="0">
                            <a:lnSpc>
                              <a:spcPct val="107000"/>
                            </a:lnSpc>
                            <a:spcBef>
                              <a:spcPts val="0"/>
                            </a:spcBef>
                            <a:spcAft>
                              <a:spcPts val="0"/>
                            </a:spcAft>
                          </a:pPr>
                          <a:r>
                            <a:rPr lang="en-US" sz="2000" dirty="0" err="1">
                              <a:effectLst/>
                              <a:latin typeface="+mn-lt"/>
                            </a:rPr>
                            <a:t>Δdiffmax</a:t>
                          </a:r>
                          <a:endParaRPr lang="en-US" sz="2000" dirty="0">
                            <a:effectLst/>
                            <a:latin typeface="+mn-lt"/>
                            <a:ea typeface="Calibri" panose="020F0502020204030204" pitchFamily="34" charset="0"/>
                            <a:cs typeface="Times New Roman" panose="02020603050405020304" pitchFamily="18" charset="0"/>
                          </a:endParaRPr>
                        </a:p>
                      </a:txBody>
                      <a:tcPr marL="41162" marR="41162" marT="0" marB="0"/>
                    </a:tc>
                    <a:tc>
                      <a:txBody>
                        <a:bodyPr/>
                        <a:lstStyle/>
                        <a:p>
                          <a:pPr marL="0" marR="0">
                            <a:lnSpc>
                              <a:spcPct val="107000"/>
                            </a:lnSpc>
                            <a:spcBef>
                              <a:spcPts val="0"/>
                            </a:spcBef>
                            <a:spcAft>
                              <a:spcPts val="0"/>
                            </a:spcAft>
                          </a:pPr>
                          <a:r>
                            <a:rPr lang="en-US" sz="900">
                              <a:effectLst/>
                              <a:latin typeface="+mn-lt"/>
                            </a:rPr>
                            <a:t>The maximum value of the difference between the magnitude of the measured and simulated maximum strain for a particular sensor over the time period of interest.  For sharp reversals, this could penalize a signal significantly for a slight difference in phasing. </a:t>
                          </a:r>
                          <a:endParaRPr lang="en-US" sz="900">
                            <a:effectLst/>
                            <a:latin typeface="+mn-lt"/>
                            <a:ea typeface="Calibri" panose="020F0502020204030204" pitchFamily="34" charset="0"/>
                            <a:cs typeface="Times New Roman" panose="02020603050405020304" pitchFamily="18" charset="0"/>
                          </a:endParaRPr>
                        </a:p>
                      </a:txBody>
                      <a:tcPr marL="41162" marR="41162" marT="0" marB="0"/>
                    </a:tc>
                    <a:extLst>
                      <a:ext uri="{0D108BD9-81ED-4DB2-BD59-A6C34878D82A}">
                        <a16:rowId xmlns:a16="http://schemas.microsoft.com/office/drawing/2014/main" val="362086692"/>
                      </a:ext>
                    </a:extLst>
                  </a:tr>
                  <a:tr h="791274">
                    <a:tc>
                      <a:txBody>
                        <a:bodyPr/>
                        <a:lstStyle/>
                        <a:p>
                          <a:pPr marL="0" marR="0">
                            <a:lnSpc>
                              <a:spcPct val="107000"/>
                            </a:lnSpc>
                            <a:spcBef>
                              <a:spcPts val="0"/>
                            </a:spcBef>
                            <a:spcAft>
                              <a:spcPts val="0"/>
                            </a:spcAft>
                          </a:pPr>
                          <a:r>
                            <a:rPr lang="en-US" sz="2000" dirty="0">
                              <a:effectLst/>
                              <a:latin typeface="+mn-lt"/>
                            </a:rPr>
                            <a:t>Δenergy</a:t>
                          </a:r>
                          <a:endParaRPr lang="en-US" sz="2000" dirty="0">
                            <a:effectLst/>
                            <a:latin typeface="+mn-lt"/>
                            <a:ea typeface="Calibri" panose="020F0502020204030204" pitchFamily="34" charset="0"/>
                            <a:cs typeface="Times New Roman" panose="02020603050405020304" pitchFamily="18" charset="0"/>
                          </a:endParaRPr>
                        </a:p>
                      </a:txBody>
                      <a:tcPr marL="41162" marR="41162" marT="0" marB="0"/>
                    </a:tc>
                    <a:tc>
                      <a:txBody>
                        <a:bodyPr/>
                        <a:lstStyle/>
                        <a:p>
                          <a:endParaRPr lang="en-US"/>
                        </a:p>
                      </a:txBody>
                      <a:tcPr marL="41162" marR="41162" marT="0" marB="0">
                        <a:blipFill>
                          <a:blip r:embed="rId2"/>
                          <a:stretch>
                            <a:fillRect l="-30073" t="-370769" r="-730" b="-98462"/>
                          </a:stretch>
                        </a:blipFill>
                      </a:tcPr>
                    </a:tc>
                    <a:extLst>
                      <a:ext uri="{0D108BD9-81ED-4DB2-BD59-A6C34878D82A}">
                        <a16:rowId xmlns:a16="http://schemas.microsoft.com/office/drawing/2014/main" val="215195392"/>
                      </a:ext>
                    </a:extLst>
                  </a:tr>
                  <a:tr h="627063">
                    <a:tc>
                      <a:txBody>
                        <a:bodyPr/>
                        <a:lstStyle/>
                        <a:p>
                          <a:pPr marL="0" marR="0">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Full Strain History</a:t>
                          </a:r>
                        </a:p>
                      </a:txBody>
                      <a:tcPr marL="41162" marR="41162" marT="0" marB="0"/>
                    </a:tc>
                    <a:tc>
                      <a:txBody>
                        <a:bodyPr/>
                        <a:lstStyle/>
                        <a:p>
                          <a:pPr marL="0" marR="0">
                            <a:lnSpc>
                              <a:spcPct val="107000"/>
                            </a:lnSpc>
                            <a:spcBef>
                              <a:spcPts val="0"/>
                            </a:spcBef>
                            <a:spcAft>
                              <a:spcPts val="0"/>
                            </a:spcAft>
                          </a:pPr>
                          <a:r>
                            <a:rPr lang="en-US" sz="900" dirty="0">
                              <a:effectLst/>
                              <a:latin typeface="+mn-lt"/>
                              <a:ea typeface="Calibri" panose="020F0502020204030204" pitchFamily="34" charset="0"/>
                              <a:cs typeface="Times New Roman" panose="02020603050405020304" pitchFamily="18" charset="0"/>
                            </a:rPr>
                            <a:t>The strain signal collected in a specific time gap, e.g., 0.001 second. </a:t>
                          </a:r>
                        </a:p>
                      </a:txBody>
                      <a:tcPr marL="41162" marR="41162" marT="0" marB="0"/>
                    </a:tc>
                    <a:extLst>
                      <a:ext uri="{0D108BD9-81ED-4DB2-BD59-A6C34878D82A}">
                        <a16:rowId xmlns:a16="http://schemas.microsoft.com/office/drawing/2014/main" val="1661132675"/>
                      </a:ext>
                    </a:extLst>
                  </a:tr>
                </a:tbl>
              </a:graphicData>
            </a:graphic>
          </p:graphicFrame>
        </mc:Fallback>
      </mc:AlternateContent>
      <p:pic>
        <p:nvPicPr>
          <p:cNvPr id="6" name="Picture 5">
            <a:extLst>
              <a:ext uri="{FF2B5EF4-FFF2-40B4-BE49-F238E27FC236}">
                <a16:creationId xmlns:a16="http://schemas.microsoft.com/office/drawing/2014/main" id="{F02D6B6B-019E-4D01-8A29-4B9B50DAC5B0}"/>
              </a:ext>
            </a:extLst>
          </p:cNvPr>
          <p:cNvPicPr>
            <a:picLocks noChangeAspect="1"/>
          </p:cNvPicPr>
          <p:nvPr/>
        </p:nvPicPr>
        <p:blipFill>
          <a:blip r:embed="rId3"/>
          <a:stretch>
            <a:fillRect/>
          </a:stretch>
        </p:blipFill>
        <p:spPr>
          <a:xfrm>
            <a:off x="6432137" y="813816"/>
            <a:ext cx="5393387" cy="4198784"/>
          </a:xfrm>
          <a:prstGeom prst="rect">
            <a:avLst/>
          </a:prstGeom>
        </p:spPr>
      </p:pic>
      <p:cxnSp>
        <p:nvCxnSpPr>
          <p:cNvPr id="8" name="Straight Connector 7">
            <a:extLst>
              <a:ext uri="{FF2B5EF4-FFF2-40B4-BE49-F238E27FC236}">
                <a16:creationId xmlns:a16="http://schemas.microsoft.com/office/drawing/2014/main" id="{8201B2C9-EB85-4D84-98C4-387416AEF7EE}"/>
              </a:ext>
            </a:extLst>
          </p:cNvPr>
          <p:cNvCxnSpPr>
            <a:cxnSpLocks/>
          </p:cNvCxnSpPr>
          <p:nvPr/>
        </p:nvCxnSpPr>
        <p:spPr>
          <a:xfrm>
            <a:off x="6229884" y="1153682"/>
            <a:ext cx="4725824"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27559A16-C946-4BA8-9ADB-DDAA04CD9998}"/>
              </a:ext>
            </a:extLst>
          </p:cNvPr>
          <p:cNvCxnSpPr/>
          <p:nvPr/>
        </p:nvCxnSpPr>
        <p:spPr>
          <a:xfrm>
            <a:off x="6229885" y="4016523"/>
            <a:ext cx="1649338"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319576EB-37DB-4092-B549-3C930CC8F610}"/>
              </a:ext>
            </a:extLst>
          </p:cNvPr>
          <p:cNvCxnSpPr>
            <a:cxnSpLocks/>
          </p:cNvCxnSpPr>
          <p:nvPr/>
        </p:nvCxnSpPr>
        <p:spPr>
          <a:xfrm>
            <a:off x="6229884" y="4554908"/>
            <a:ext cx="4896740"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4" name="Straight Arrow Connector 13">
            <a:extLst>
              <a:ext uri="{FF2B5EF4-FFF2-40B4-BE49-F238E27FC236}">
                <a16:creationId xmlns:a16="http://schemas.microsoft.com/office/drawing/2014/main" id="{7D0E8053-96A4-4255-99D0-06CEB4793B5F}"/>
              </a:ext>
            </a:extLst>
          </p:cNvPr>
          <p:cNvCxnSpPr/>
          <p:nvPr/>
        </p:nvCxnSpPr>
        <p:spPr>
          <a:xfrm>
            <a:off x="6358071" y="1162228"/>
            <a:ext cx="0" cy="2854295"/>
          </a:xfrm>
          <a:prstGeom prst="straightConnector1">
            <a:avLst/>
          </a:prstGeom>
          <a:ln>
            <a:headEnd type="triangle" w="med" len="med"/>
            <a:tailEnd type="triangle" w="med" len="med"/>
          </a:ln>
        </p:spPr>
        <p:style>
          <a:lnRef idx="1">
            <a:schemeClr val="accent6"/>
          </a:lnRef>
          <a:fillRef idx="0">
            <a:schemeClr val="accent6"/>
          </a:fillRef>
          <a:effectRef idx="0">
            <a:schemeClr val="accent6"/>
          </a:effectRef>
          <a:fontRef idx="minor">
            <a:schemeClr val="tx1"/>
          </a:fontRef>
        </p:style>
      </p:cxnSp>
      <p:sp>
        <p:nvSpPr>
          <p:cNvPr id="15" name="TextBox 14">
            <a:extLst>
              <a:ext uri="{FF2B5EF4-FFF2-40B4-BE49-F238E27FC236}">
                <a16:creationId xmlns:a16="http://schemas.microsoft.com/office/drawing/2014/main" id="{23FCC298-0036-40F0-B9B3-0346F73071F5}"/>
              </a:ext>
            </a:extLst>
          </p:cNvPr>
          <p:cNvSpPr txBox="1"/>
          <p:nvPr/>
        </p:nvSpPr>
        <p:spPr>
          <a:xfrm>
            <a:off x="6024785" y="2042445"/>
            <a:ext cx="433965" cy="840230"/>
          </a:xfrm>
          <a:prstGeom prst="rect">
            <a:avLst/>
          </a:prstGeom>
          <a:noFill/>
        </p:spPr>
        <p:txBody>
          <a:bodyPr vert="vert270" wrap="square" rtlCol="0">
            <a:spAutoFit/>
          </a:bodyPr>
          <a:lstStyle/>
          <a:p>
            <a:pPr algn="l">
              <a:lnSpc>
                <a:spcPct val="90000"/>
              </a:lnSpc>
            </a:pPr>
            <a:r>
              <a:rPr lang="en-US" dirty="0">
                <a:latin typeface="+mn-lt"/>
              </a:rPr>
              <a:t>max</a:t>
            </a:r>
          </a:p>
        </p:txBody>
      </p:sp>
      <p:sp>
        <p:nvSpPr>
          <p:cNvPr id="16" name="TextBox 15">
            <a:extLst>
              <a:ext uri="{FF2B5EF4-FFF2-40B4-BE49-F238E27FC236}">
                <a16:creationId xmlns:a16="http://schemas.microsoft.com/office/drawing/2014/main" id="{6B4E0BCA-A73B-4EBB-A27B-84735A9B2D17}"/>
              </a:ext>
            </a:extLst>
          </p:cNvPr>
          <p:cNvSpPr txBox="1"/>
          <p:nvPr/>
        </p:nvSpPr>
        <p:spPr>
          <a:xfrm>
            <a:off x="6110584" y="3994678"/>
            <a:ext cx="433965" cy="571974"/>
          </a:xfrm>
          <a:prstGeom prst="rect">
            <a:avLst/>
          </a:prstGeom>
          <a:noFill/>
        </p:spPr>
        <p:txBody>
          <a:bodyPr vert="vert270" wrap="square" rtlCol="0">
            <a:spAutoFit/>
          </a:bodyPr>
          <a:lstStyle/>
          <a:p>
            <a:pPr algn="l">
              <a:lnSpc>
                <a:spcPct val="90000"/>
              </a:lnSpc>
            </a:pPr>
            <a:r>
              <a:rPr lang="en-US" dirty="0">
                <a:latin typeface="+mn-lt"/>
              </a:rPr>
              <a:t>min</a:t>
            </a:r>
          </a:p>
        </p:txBody>
      </p:sp>
      <p:cxnSp>
        <p:nvCxnSpPr>
          <p:cNvPr id="17" name="Straight Arrow Connector 16">
            <a:extLst>
              <a:ext uri="{FF2B5EF4-FFF2-40B4-BE49-F238E27FC236}">
                <a16:creationId xmlns:a16="http://schemas.microsoft.com/office/drawing/2014/main" id="{5572BB04-7709-4687-874D-6FC5B6FACF83}"/>
              </a:ext>
            </a:extLst>
          </p:cNvPr>
          <p:cNvCxnSpPr>
            <a:cxnSpLocks/>
          </p:cNvCxnSpPr>
          <p:nvPr/>
        </p:nvCxnSpPr>
        <p:spPr>
          <a:xfrm>
            <a:off x="6486257" y="4016523"/>
            <a:ext cx="0" cy="538385"/>
          </a:xfrm>
          <a:prstGeom prst="straightConnector1">
            <a:avLst/>
          </a:prstGeom>
          <a:ln>
            <a:headEnd type="triangle" w="med" len="med"/>
            <a:tailEnd type="triangle" w="med" len="med"/>
          </a:ln>
        </p:spPr>
        <p:style>
          <a:lnRef idx="1">
            <a:schemeClr val="accent6"/>
          </a:lnRef>
          <a:fillRef idx="0">
            <a:schemeClr val="accent6"/>
          </a:fillRef>
          <a:effectRef idx="0">
            <a:schemeClr val="accent6"/>
          </a:effectRef>
          <a:fontRef idx="minor">
            <a:schemeClr val="tx1"/>
          </a:fontRef>
        </p:style>
      </p:cxnSp>
      <p:cxnSp>
        <p:nvCxnSpPr>
          <p:cNvPr id="20" name="Straight Arrow Connector 19">
            <a:extLst>
              <a:ext uri="{FF2B5EF4-FFF2-40B4-BE49-F238E27FC236}">
                <a16:creationId xmlns:a16="http://schemas.microsoft.com/office/drawing/2014/main" id="{8FA4AC76-7CC1-4BA0-8366-8364A73FB137}"/>
              </a:ext>
            </a:extLst>
          </p:cNvPr>
          <p:cNvCxnSpPr>
            <a:cxnSpLocks/>
          </p:cNvCxnSpPr>
          <p:nvPr/>
        </p:nvCxnSpPr>
        <p:spPr>
          <a:xfrm>
            <a:off x="10075492" y="1153682"/>
            <a:ext cx="0" cy="3412970"/>
          </a:xfrm>
          <a:prstGeom prst="straightConnector1">
            <a:avLst/>
          </a:prstGeom>
          <a:ln>
            <a:headEnd type="triangle" w="med" len="med"/>
            <a:tailEnd type="triangle" w="med" len="med"/>
          </a:ln>
        </p:spPr>
        <p:style>
          <a:lnRef idx="1">
            <a:schemeClr val="accent6"/>
          </a:lnRef>
          <a:fillRef idx="0">
            <a:schemeClr val="accent6"/>
          </a:fillRef>
          <a:effectRef idx="0">
            <a:schemeClr val="accent6"/>
          </a:effectRef>
          <a:fontRef idx="minor">
            <a:schemeClr val="tx1"/>
          </a:fontRef>
        </p:style>
      </p:cxnSp>
      <p:sp>
        <p:nvSpPr>
          <p:cNvPr id="21" name="TextBox 20">
            <a:extLst>
              <a:ext uri="{FF2B5EF4-FFF2-40B4-BE49-F238E27FC236}">
                <a16:creationId xmlns:a16="http://schemas.microsoft.com/office/drawing/2014/main" id="{3A625946-D5AB-481D-B37D-C84D00249DFC}"/>
              </a:ext>
            </a:extLst>
          </p:cNvPr>
          <p:cNvSpPr txBox="1"/>
          <p:nvPr/>
        </p:nvSpPr>
        <p:spPr>
          <a:xfrm>
            <a:off x="9742206" y="2033899"/>
            <a:ext cx="433965" cy="840230"/>
          </a:xfrm>
          <a:prstGeom prst="rect">
            <a:avLst/>
          </a:prstGeom>
          <a:noFill/>
        </p:spPr>
        <p:txBody>
          <a:bodyPr vert="vert270" wrap="square" rtlCol="0">
            <a:spAutoFit/>
          </a:bodyPr>
          <a:lstStyle/>
          <a:p>
            <a:pPr algn="l">
              <a:lnSpc>
                <a:spcPct val="90000"/>
              </a:lnSpc>
            </a:pPr>
            <a:r>
              <a:rPr lang="en-US" dirty="0">
                <a:latin typeface="+mn-lt"/>
              </a:rPr>
              <a:t>range</a:t>
            </a:r>
          </a:p>
        </p:txBody>
      </p:sp>
      <p:cxnSp>
        <p:nvCxnSpPr>
          <p:cNvPr id="25" name="Straight Connector 24">
            <a:extLst>
              <a:ext uri="{FF2B5EF4-FFF2-40B4-BE49-F238E27FC236}">
                <a16:creationId xmlns:a16="http://schemas.microsoft.com/office/drawing/2014/main" id="{459E58B9-9926-4865-942A-99BC202AEDC4}"/>
              </a:ext>
            </a:extLst>
          </p:cNvPr>
          <p:cNvCxnSpPr/>
          <p:nvPr/>
        </p:nvCxnSpPr>
        <p:spPr>
          <a:xfrm flipH="1">
            <a:off x="7469023" y="1616137"/>
            <a:ext cx="376016" cy="529840"/>
          </a:xfrm>
          <a:prstGeom prst="line">
            <a:avLst/>
          </a:prstGeom>
          <a:ln w="28575">
            <a:solidFill>
              <a:schemeClr val="bg1">
                <a:lumMod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8FF0196-0D54-4EA6-9A04-90DF4E9E4A0F}"/>
              </a:ext>
            </a:extLst>
          </p:cNvPr>
          <p:cNvCxnSpPr>
            <a:cxnSpLocks/>
          </p:cNvCxnSpPr>
          <p:nvPr/>
        </p:nvCxnSpPr>
        <p:spPr>
          <a:xfrm flipH="1">
            <a:off x="7468963" y="1802267"/>
            <a:ext cx="444382" cy="603874"/>
          </a:xfrm>
          <a:prstGeom prst="line">
            <a:avLst/>
          </a:prstGeom>
          <a:ln w="28575">
            <a:solidFill>
              <a:schemeClr val="bg1">
                <a:lumMod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CEB10EE-63A7-4215-B2F9-C8F2AB637988}"/>
              </a:ext>
            </a:extLst>
          </p:cNvPr>
          <p:cNvCxnSpPr>
            <a:cxnSpLocks/>
          </p:cNvCxnSpPr>
          <p:nvPr/>
        </p:nvCxnSpPr>
        <p:spPr>
          <a:xfrm flipH="1">
            <a:off x="7468963" y="2014805"/>
            <a:ext cx="479677" cy="658832"/>
          </a:xfrm>
          <a:prstGeom prst="line">
            <a:avLst/>
          </a:prstGeom>
          <a:ln w="28575">
            <a:solidFill>
              <a:schemeClr val="bg1">
                <a:lumMod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8F32518-DFF1-4C88-B4D3-236C7C6350D5}"/>
              </a:ext>
            </a:extLst>
          </p:cNvPr>
          <p:cNvCxnSpPr>
            <a:cxnSpLocks/>
          </p:cNvCxnSpPr>
          <p:nvPr/>
        </p:nvCxnSpPr>
        <p:spPr>
          <a:xfrm flipH="1">
            <a:off x="7443265" y="2208751"/>
            <a:ext cx="596160" cy="790004"/>
          </a:xfrm>
          <a:prstGeom prst="line">
            <a:avLst/>
          </a:prstGeom>
          <a:ln w="28575">
            <a:solidFill>
              <a:schemeClr val="bg1">
                <a:lumMod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2113139-B31E-43DD-82EC-77160B13CC9F}"/>
              </a:ext>
            </a:extLst>
          </p:cNvPr>
          <p:cNvCxnSpPr>
            <a:cxnSpLocks/>
          </p:cNvCxnSpPr>
          <p:nvPr/>
        </p:nvCxnSpPr>
        <p:spPr>
          <a:xfrm flipH="1">
            <a:off x="7434780" y="2167822"/>
            <a:ext cx="870244" cy="1170800"/>
          </a:xfrm>
          <a:prstGeom prst="line">
            <a:avLst/>
          </a:prstGeom>
          <a:ln w="28575">
            <a:solidFill>
              <a:schemeClr val="bg1">
                <a:lumMod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649D158-97C2-4156-A97B-FEEDA0F5286E}"/>
              </a:ext>
            </a:extLst>
          </p:cNvPr>
          <p:cNvCxnSpPr>
            <a:cxnSpLocks/>
          </p:cNvCxnSpPr>
          <p:nvPr/>
        </p:nvCxnSpPr>
        <p:spPr>
          <a:xfrm flipH="1">
            <a:off x="7400597" y="1975570"/>
            <a:ext cx="1277657" cy="1725279"/>
          </a:xfrm>
          <a:prstGeom prst="line">
            <a:avLst/>
          </a:prstGeom>
          <a:ln w="28575">
            <a:solidFill>
              <a:schemeClr val="bg1">
                <a:lumMod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DD4C108-2949-4709-A8BB-7E6A838B0526}"/>
              </a:ext>
            </a:extLst>
          </p:cNvPr>
          <p:cNvCxnSpPr>
            <a:cxnSpLocks/>
          </p:cNvCxnSpPr>
          <p:nvPr/>
        </p:nvCxnSpPr>
        <p:spPr>
          <a:xfrm flipH="1">
            <a:off x="7400597" y="2196710"/>
            <a:ext cx="1323912" cy="1782729"/>
          </a:xfrm>
          <a:prstGeom prst="line">
            <a:avLst/>
          </a:prstGeom>
          <a:ln w="28575">
            <a:solidFill>
              <a:schemeClr val="bg1">
                <a:lumMod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82050A3-222D-4132-B128-7D9BCCC99094}"/>
              </a:ext>
            </a:extLst>
          </p:cNvPr>
          <p:cNvCxnSpPr>
            <a:cxnSpLocks/>
          </p:cNvCxnSpPr>
          <p:nvPr/>
        </p:nvCxnSpPr>
        <p:spPr>
          <a:xfrm flipH="1">
            <a:off x="7622788" y="2413473"/>
            <a:ext cx="1173873" cy="1603050"/>
          </a:xfrm>
          <a:prstGeom prst="line">
            <a:avLst/>
          </a:prstGeom>
          <a:ln w="28575">
            <a:solidFill>
              <a:schemeClr val="bg1">
                <a:lumMod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301F568-6095-4B3B-BA68-9383EFB1BD33}"/>
              </a:ext>
            </a:extLst>
          </p:cNvPr>
          <p:cNvCxnSpPr>
            <a:cxnSpLocks/>
          </p:cNvCxnSpPr>
          <p:nvPr/>
        </p:nvCxnSpPr>
        <p:spPr>
          <a:xfrm flipH="1">
            <a:off x="7893467" y="2648288"/>
            <a:ext cx="968711" cy="1368235"/>
          </a:xfrm>
          <a:prstGeom prst="line">
            <a:avLst/>
          </a:prstGeom>
          <a:ln w="28575">
            <a:solidFill>
              <a:schemeClr val="bg1">
                <a:lumMod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13952EC-E662-4F8B-B1FB-01823D38D2A4}"/>
              </a:ext>
            </a:extLst>
          </p:cNvPr>
          <p:cNvCxnSpPr>
            <a:cxnSpLocks/>
          </p:cNvCxnSpPr>
          <p:nvPr/>
        </p:nvCxnSpPr>
        <p:spPr>
          <a:xfrm flipH="1">
            <a:off x="8155540" y="2941648"/>
            <a:ext cx="740475" cy="1074875"/>
          </a:xfrm>
          <a:prstGeom prst="line">
            <a:avLst/>
          </a:prstGeom>
          <a:ln w="28575">
            <a:solidFill>
              <a:schemeClr val="bg1">
                <a:lumMod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AD182BB-8CD0-42BC-A3CC-22765C1A789A}"/>
              </a:ext>
            </a:extLst>
          </p:cNvPr>
          <p:cNvCxnSpPr>
            <a:cxnSpLocks/>
          </p:cNvCxnSpPr>
          <p:nvPr/>
        </p:nvCxnSpPr>
        <p:spPr>
          <a:xfrm flipH="1">
            <a:off x="8410552" y="3171009"/>
            <a:ext cx="577576" cy="845514"/>
          </a:xfrm>
          <a:prstGeom prst="line">
            <a:avLst/>
          </a:prstGeom>
          <a:ln w="28575">
            <a:solidFill>
              <a:schemeClr val="bg1">
                <a:lumMod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41632CB-D366-45B1-A01B-B24E1F1488F1}"/>
              </a:ext>
            </a:extLst>
          </p:cNvPr>
          <p:cNvCxnSpPr>
            <a:cxnSpLocks/>
          </p:cNvCxnSpPr>
          <p:nvPr/>
        </p:nvCxnSpPr>
        <p:spPr>
          <a:xfrm flipH="1">
            <a:off x="8659675" y="3338622"/>
            <a:ext cx="472681" cy="677901"/>
          </a:xfrm>
          <a:prstGeom prst="line">
            <a:avLst/>
          </a:prstGeom>
          <a:ln w="28575">
            <a:solidFill>
              <a:schemeClr val="bg1">
                <a:lumMod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005F9F1-5D23-4D48-B052-2560148AD577}"/>
              </a:ext>
            </a:extLst>
          </p:cNvPr>
          <p:cNvCxnSpPr/>
          <p:nvPr/>
        </p:nvCxnSpPr>
        <p:spPr>
          <a:xfrm flipH="1">
            <a:off x="8890935" y="3495228"/>
            <a:ext cx="376016" cy="529840"/>
          </a:xfrm>
          <a:prstGeom prst="line">
            <a:avLst/>
          </a:prstGeom>
          <a:ln w="28575">
            <a:solidFill>
              <a:schemeClr val="bg1">
                <a:lumMod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8D9F72C-7C67-4A6F-BBCA-997D5003E818}"/>
              </a:ext>
            </a:extLst>
          </p:cNvPr>
          <p:cNvCxnSpPr>
            <a:cxnSpLocks/>
          </p:cNvCxnSpPr>
          <p:nvPr/>
        </p:nvCxnSpPr>
        <p:spPr>
          <a:xfrm flipH="1">
            <a:off x="9151312" y="3714519"/>
            <a:ext cx="205932" cy="319094"/>
          </a:xfrm>
          <a:prstGeom prst="line">
            <a:avLst/>
          </a:prstGeom>
          <a:ln w="28575">
            <a:solidFill>
              <a:schemeClr val="bg1">
                <a:lumMod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8F83DB9-7469-45BD-87D9-0A88F92DD2E7}"/>
              </a:ext>
            </a:extLst>
          </p:cNvPr>
          <p:cNvCxnSpPr/>
          <p:nvPr/>
        </p:nvCxnSpPr>
        <p:spPr>
          <a:xfrm flipH="1">
            <a:off x="11017021" y="3988995"/>
            <a:ext cx="376016" cy="529840"/>
          </a:xfrm>
          <a:prstGeom prst="line">
            <a:avLst/>
          </a:prstGeom>
          <a:ln w="28575">
            <a:solidFill>
              <a:schemeClr val="bg1">
                <a:lumMod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9CFBC5D-B0C4-4E3B-9252-0AA1C679F97F}"/>
              </a:ext>
            </a:extLst>
          </p:cNvPr>
          <p:cNvCxnSpPr/>
          <p:nvPr/>
        </p:nvCxnSpPr>
        <p:spPr>
          <a:xfrm flipH="1">
            <a:off x="10797745" y="3988995"/>
            <a:ext cx="376016" cy="529840"/>
          </a:xfrm>
          <a:prstGeom prst="line">
            <a:avLst/>
          </a:prstGeom>
          <a:ln w="28575">
            <a:solidFill>
              <a:schemeClr val="bg1">
                <a:lumMod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1016D60-6EB2-4EBA-A8F6-367B97B9F234}"/>
              </a:ext>
            </a:extLst>
          </p:cNvPr>
          <p:cNvCxnSpPr>
            <a:cxnSpLocks/>
          </p:cNvCxnSpPr>
          <p:nvPr/>
        </p:nvCxnSpPr>
        <p:spPr>
          <a:xfrm flipH="1">
            <a:off x="10596185" y="3996596"/>
            <a:ext cx="314010" cy="413034"/>
          </a:xfrm>
          <a:prstGeom prst="line">
            <a:avLst/>
          </a:prstGeom>
          <a:ln w="28575">
            <a:solidFill>
              <a:schemeClr val="bg1">
                <a:lumMod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B7456A1-8BBD-4C4A-A5EE-5824FB4324DD}"/>
              </a:ext>
            </a:extLst>
          </p:cNvPr>
          <p:cNvCxnSpPr>
            <a:cxnSpLocks/>
          </p:cNvCxnSpPr>
          <p:nvPr/>
        </p:nvCxnSpPr>
        <p:spPr>
          <a:xfrm flipH="1">
            <a:off x="10427353" y="3996596"/>
            <a:ext cx="238609" cy="299265"/>
          </a:xfrm>
          <a:prstGeom prst="line">
            <a:avLst/>
          </a:prstGeom>
          <a:ln w="28575">
            <a:solidFill>
              <a:schemeClr val="bg1">
                <a:lumMod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1863EAB-F364-4598-A9E3-BE80BE23F58C}"/>
              </a:ext>
            </a:extLst>
          </p:cNvPr>
          <p:cNvCxnSpPr>
            <a:cxnSpLocks/>
          </p:cNvCxnSpPr>
          <p:nvPr/>
        </p:nvCxnSpPr>
        <p:spPr>
          <a:xfrm flipH="1">
            <a:off x="10270613" y="4007032"/>
            <a:ext cx="130452" cy="183224"/>
          </a:xfrm>
          <a:prstGeom prst="line">
            <a:avLst/>
          </a:prstGeom>
          <a:ln w="28575">
            <a:solidFill>
              <a:schemeClr val="bg1">
                <a:lumMod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683669B-4215-4F3B-87EF-55C72DE78104}"/>
              </a:ext>
            </a:extLst>
          </p:cNvPr>
          <p:cNvCxnSpPr>
            <a:cxnSpLocks/>
          </p:cNvCxnSpPr>
          <p:nvPr/>
        </p:nvCxnSpPr>
        <p:spPr>
          <a:xfrm flipH="1">
            <a:off x="10098157" y="4007032"/>
            <a:ext cx="56225" cy="101928"/>
          </a:xfrm>
          <a:prstGeom prst="line">
            <a:avLst/>
          </a:prstGeom>
          <a:ln w="28575">
            <a:solidFill>
              <a:schemeClr val="bg1">
                <a:lumMod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60EB790-CC4A-42FB-9577-CE035C000716}"/>
              </a:ext>
            </a:extLst>
          </p:cNvPr>
          <p:cNvCxnSpPr>
            <a:cxnSpLocks/>
          </p:cNvCxnSpPr>
          <p:nvPr/>
        </p:nvCxnSpPr>
        <p:spPr>
          <a:xfrm flipH="1">
            <a:off x="11387001" y="4025068"/>
            <a:ext cx="225450" cy="324741"/>
          </a:xfrm>
          <a:prstGeom prst="line">
            <a:avLst/>
          </a:prstGeom>
          <a:ln w="28575">
            <a:solidFill>
              <a:schemeClr val="bg1">
                <a:lumMod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D45141C-F5CE-416A-A4BF-606D8741D725}"/>
              </a:ext>
            </a:extLst>
          </p:cNvPr>
          <p:cNvCxnSpPr>
            <a:cxnSpLocks/>
          </p:cNvCxnSpPr>
          <p:nvPr/>
        </p:nvCxnSpPr>
        <p:spPr>
          <a:xfrm flipH="1">
            <a:off x="9884025" y="3988995"/>
            <a:ext cx="80763" cy="108222"/>
          </a:xfrm>
          <a:prstGeom prst="line">
            <a:avLst/>
          </a:prstGeom>
          <a:ln w="28575">
            <a:solidFill>
              <a:schemeClr val="bg1">
                <a:lumMod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DA90F3C0-2BC0-490C-AAFA-283527573375}"/>
              </a:ext>
            </a:extLst>
          </p:cNvPr>
          <p:cNvSpPr txBox="1"/>
          <p:nvPr/>
        </p:nvSpPr>
        <p:spPr>
          <a:xfrm rot="5400000">
            <a:off x="8055343" y="2507789"/>
            <a:ext cx="433965" cy="1082424"/>
          </a:xfrm>
          <a:prstGeom prst="rect">
            <a:avLst/>
          </a:prstGeom>
          <a:noFill/>
        </p:spPr>
        <p:txBody>
          <a:bodyPr vert="vert270" wrap="square" rtlCol="0">
            <a:spAutoFit/>
          </a:bodyPr>
          <a:lstStyle/>
          <a:p>
            <a:pPr algn="l">
              <a:lnSpc>
                <a:spcPct val="90000"/>
              </a:lnSpc>
            </a:pPr>
            <a:r>
              <a:rPr lang="en-US" dirty="0">
                <a:solidFill>
                  <a:srgbClr val="FF0000"/>
                </a:solidFill>
                <a:latin typeface="+mn-lt"/>
              </a:rPr>
              <a:t>energy</a:t>
            </a:r>
          </a:p>
        </p:txBody>
      </p:sp>
      <p:sp>
        <p:nvSpPr>
          <p:cNvPr id="46" name="TextBox 45">
            <a:extLst>
              <a:ext uri="{FF2B5EF4-FFF2-40B4-BE49-F238E27FC236}">
                <a16:creationId xmlns:a16="http://schemas.microsoft.com/office/drawing/2014/main" id="{34066A07-83D3-4DB1-877A-377DC63BA9B5}"/>
              </a:ext>
            </a:extLst>
          </p:cNvPr>
          <p:cNvSpPr txBox="1"/>
          <p:nvPr/>
        </p:nvSpPr>
        <p:spPr>
          <a:xfrm rot="5400000">
            <a:off x="10768838" y="3646226"/>
            <a:ext cx="433965" cy="1082424"/>
          </a:xfrm>
          <a:prstGeom prst="rect">
            <a:avLst/>
          </a:prstGeom>
          <a:noFill/>
        </p:spPr>
        <p:txBody>
          <a:bodyPr vert="vert270" wrap="square" rtlCol="0">
            <a:spAutoFit/>
          </a:bodyPr>
          <a:lstStyle/>
          <a:p>
            <a:pPr algn="l">
              <a:lnSpc>
                <a:spcPct val="90000"/>
              </a:lnSpc>
            </a:pPr>
            <a:r>
              <a:rPr lang="en-US" dirty="0">
                <a:solidFill>
                  <a:srgbClr val="FF0000"/>
                </a:solidFill>
                <a:latin typeface="+mn-lt"/>
              </a:rPr>
              <a:t>energy</a:t>
            </a:r>
          </a:p>
        </p:txBody>
      </p:sp>
    </p:spTree>
    <p:extLst>
      <p:ext uri="{BB962C8B-B14F-4D97-AF65-F5344CB8AC3E}">
        <p14:creationId xmlns:p14="http://schemas.microsoft.com/office/powerpoint/2010/main" val="1181342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DBC2A-16D6-4984-B9AE-5B00BC64640A}"/>
              </a:ext>
            </a:extLst>
          </p:cNvPr>
          <p:cNvSpPr>
            <a:spLocks noGrp="1"/>
          </p:cNvSpPr>
          <p:nvPr>
            <p:ph type="title"/>
          </p:nvPr>
        </p:nvSpPr>
        <p:spPr/>
        <p:txBody>
          <a:bodyPr/>
          <a:lstStyle/>
          <a:p>
            <a:r>
              <a:rPr lang="en-US" dirty="0"/>
              <a:t>Apply ML method on Full Target Model</a:t>
            </a:r>
          </a:p>
        </p:txBody>
      </p:sp>
      <p:pic>
        <p:nvPicPr>
          <p:cNvPr id="4" name="Picture 3">
            <a:extLst>
              <a:ext uri="{FF2B5EF4-FFF2-40B4-BE49-F238E27FC236}">
                <a16:creationId xmlns:a16="http://schemas.microsoft.com/office/drawing/2014/main" id="{D960A9E4-AF7C-45ED-87AD-FBE1BF827F55}"/>
              </a:ext>
            </a:extLst>
          </p:cNvPr>
          <p:cNvPicPr>
            <a:picLocks noChangeAspect="1"/>
          </p:cNvPicPr>
          <p:nvPr/>
        </p:nvPicPr>
        <p:blipFill>
          <a:blip r:embed="rId2"/>
          <a:stretch>
            <a:fillRect/>
          </a:stretch>
        </p:blipFill>
        <p:spPr>
          <a:xfrm>
            <a:off x="782063" y="1432752"/>
            <a:ext cx="5523224" cy="3403199"/>
          </a:xfrm>
          <a:prstGeom prst="rect">
            <a:avLst/>
          </a:prstGeom>
        </p:spPr>
      </p:pic>
      <p:sp>
        <p:nvSpPr>
          <p:cNvPr id="5" name="TextBox 4">
            <a:extLst>
              <a:ext uri="{FF2B5EF4-FFF2-40B4-BE49-F238E27FC236}">
                <a16:creationId xmlns:a16="http://schemas.microsoft.com/office/drawing/2014/main" id="{01ABA808-BA63-43A1-B7ED-F9F1BB09C57B}"/>
              </a:ext>
            </a:extLst>
          </p:cNvPr>
          <p:cNvSpPr txBox="1"/>
          <p:nvPr/>
        </p:nvSpPr>
        <p:spPr>
          <a:xfrm>
            <a:off x="729983" y="3869606"/>
            <a:ext cx="3801361" cy="2123658"/>
          </a:xfrm>
          <a:prstGeom prst="rect">
            <a:avLst/>
          </a:prstGeom>
          <a:noFill/>
        </p:spPr>
        <p:txBody>
          <a:bodyPr wrap="square">
            <a:spAutoFit/>
          </a:bodyPr>
          <a:lstStyle/>
          <a:p>
            <a:r>
              <a:rPr lang="en-US" sz="1200" dirty="0">
                <a:latin typeface="+mn-lt"/>
              </a:rPr>
              <a:t>Full model, Hex mesh</a:t>
            </a:r>
          </a:p>
          <a:p>
            <a:r>
              <a:rPr lang="en-US" sz="1200" dirty="0">
                <a:latin typeface="+mn-lt"/>
              </a:rPr>
              <a:t>Total time:  1 millisecond</a:t>
            </a:r>
          </a:p>
          <a:p>
            <a:r>
              <a:rPr lang="en-US" sz="1200" dirty="0">
                <a:latin typeface="+mn-lt"/>
              </a:rPr>
              <a:t>Displacement scale = 100</a:t>
            </a:r>
          </a:p>
          <a:p>
            <a:r>
              <a:rPr lang="en-US" sz="1200" dirty="0">
                <a:latin typeface="+mn-lt"/>
              </a:rPr>
              <a:t>Number of nodes:  3,971,356</a:t>
            </a:r>
          </a:p>
          <a:p>
            <a:r>
              <a:rPr lang="en-US" sz="1200" dirty="0">
                <a:latin typeface="+mn-lt"/>
              </a:rPr>
              <a:t>Number of elements: 3,650,454</a:t>
            </a:r>
          </a:p>
          <a:p>
            <a:r>
              <a:rPr lang="en-US" sz="1200" dirty="0">
                <a:latin typeface="+mn-lt"/>
              </a:rPr>
              <a:t>Number of frames in output database: 51</a:t>
            </a:r>
          </a:p>
          <a:p>
            <a:r>
              <a:rPr lang="en-US" sz="1200" dirty="0">
                <a:latin typeface="+mn-lt"/>
              </a:rPr>
              <a:t>Processors: 96</a:t>
            </a:r>
          </a:p>
          <a:p>
            <a:r>
              <a:rPr lang="en-US" sz="1200" dirty="0">
                <a:highlight>
                  <a:srgbClr val="FFFF00"/>
                </a:highlight>
                <a:latin typeface="+mn-lt"/>
              </a:rPr>
              <a:t>Wall time: 24hr:56min:27sec</a:t>
            </a:r>
          </a:p>
          <a:p>
            <a:r>
              <a:rPr lang="en-US" sz="1200" dirty="0">
                <a:latin typeface="+mn-lt"/>
              </a:rPr>
              <a:t>Mass scaling: disabled</a:t>
            </a:r>
          </a:p>
          <a:p>
            <a:r>
              <a:rPr lang="en-US" sz="1200" dirty="0">
                <a:latin typeface="+mn-lt"/>
              </a:rPr>
              <a:t>Silent boundary: included</a:t>
            </a:r>
          </a:p>
          <a:p>
            <a:r>
              <a:rPr lang="en-US" sz="1200" dirty="0">
                <a:latin typeface="+mn-lt"/>
              </a:rPr>
              <a:t>Output time interval: 20 microseconds</a:t>
            </a:r>
          </a:p>
        </p:txBody>
      </p:sp>
      <p:sp>
        <p:nvSpPr>
          <p:cNvPr id="6" name="TextBox 5">
            <a:extLst>
              <a:ext uri="{FF2B5EF4-FFF2-40B4-BE49-F238E27FC236}">
                <a16:creationId xmlns:a16="http://schemas.microsoft.com/office/drawing/2014/main" id="{A899F4EC-A8C0-49E4-BF7F-7EE5A9B5A6D4}"/>
              </a:ext>
            </a:extLst>
          </p:cNvPr>
          <p:cNvSpPr txBox="1"/>
          <p:nvPr/>
        </p:nvSpPr>
        <p:spPr>
          <a:xfrm>
            <a:off x="782063" y="861312"/>
            <a:ext cx="4546121" cy="341632"/>
          </a:xfrm>
          <a:prstGeom prst="rect">
            <a:avLst/>
          </a:prstGeom>
          <a:noFill/>
        </p:spPr>
        <p:txBody>
          <a:bodyPr wrap="square" rtlCol="0">
            <a:spAutoFit/>
          </a:bodyPr>
          <a:lstStyle/>
          <a:p>
            <a:pPr algn="l">
              <a:lnSpc>
                <a:spcPct val="90000"/>
              </a:lnSpc>
            </a:pPr>
            <a:r>
              <a:rPr lang="en-US" dirty="0">
                <a:latin typeface="+mn-lt"/>
              </a:rPr>
              <a:t>Hex Mesh Jet-Flow Target in Sierra</a:t>
            </a:r>
          </a:p>
        </p:txBody>
      </p:sp>
      <p:pic>
        <p:nvPicPr>
          <p:cNvPr id="7" name="Picture 6">
            <a:extLst>
              <a:ext uri="{FF2B5EF4-FFF2-40B4-BE49-F238E27FC236}">
                <a16:creationId xmlns:a16="http://schemas.microsoft.com/office/drawing/2014/main" id="{1E008B63-35EB-47A7-9E3B-EA943078EF08}"/>
              </a:ext>
            </a:extLst>
          </p:cNvPr>
          <p:cNvPicPr>
            <a:picLocks noChangeAspect="1"/>
          </p:cNvPicPr>
          <p:nvPr/>
        </p:nvPicPr>
        <p:blipFill>
          <a:blip r:embed="rId3"/>
          <a:stretch>
            <a:fillRect/>
          </a:stretch>
        </p:blipFill>
        <p:spPr>
          <a:xfrm>
            <a:off x="6565810" y="1851724"/>
            <a:ext cx="5564689" cy="3403199"/>
          </a:xfrm>
          <a:prstGeom prst="rect">
            <a:avLst/>
          </a:prstGeom>
        </p:spPr>
      </p:pic>
      <p:sp>
        <p:nvSpPr>
          <p:cNvPr id="8" name="TextBox 7">
            <a:extLst>
              <a:ext uri="{FF2B5EF4-FFF2-40B4-BE49-F238E27FC236}">
                <a16:creationId xmlns:a16="http://schemas.microsoft.com/office/drawing/2014/main" id="{7798D9F2-275C-4999-AC18-B567CE4E1A68}"/>
              </a:ext>
            </a:extLst>
          </p:cNvPr>
          <p:cNvSpPr txBox="1"/>
          <p:nvPr/>
        </p:nvSpPr>
        <p:spPr>
          <a:xfrm>
            <a:off x="6798367" y="1101937"/>
            <a:ext cx="4977516" cy="461665"/>
          </a:xfrm>
          <a:prstGeom prst="rect">
            <a:avLst/>
          </a:prstGeom>
          <a:noFill/>
        </p:spPr>
        <p:txBody>
          <a:bodyPr wrap="square">
            <a:spAutoFit/>
          </a:bodyPr>
          <a:lstStyle/>
          <a:p>
            <a:r>
              <a:rPr lang="en-US" sz="1200" dirty="0">
                <a:latin typeface="+mn-lt"/>
              </a:rPr>
              <a:t>OZ3   : Local Cluster</a:t>
            </a:r>
          </a:p>
          <a:p>
            <a:r>
              <a:rPr lang="en-US" sz="1200" dirty="0">
                <a:latin typeface="+mn-lt"/>
              </a:rPr>
              <a:t>Theta: Argonne Leadership Computing Facility (ALCF) machine</a:t>
            </a:r>
          </a:p>
        </p:txBody>
      </p:sp>
      <p:sp>
        <p:nvSpPr>
          <p:cNvPr id="9" name="TextBox 8">
            <a:extLst>
              <a:ext uri="{FF2B5EF4-FFF2-40B4-BE49-F238E27FC236}">
                <a16:creationId xmlns:a16="http://schemas.microsoft.com/office/drawing/2014/main" id="{24AD0883-1739-4EBF-9E06-192983C12A5A}"/>
              </a:ext>
            </a:extLst>
          </p:cNvPr>
          <p:cNvSpPr txBox="1"/>
          <p:nvPr/>
        </p:nvSpPr>
        <p:spPr>
          <a:xfrm>
            <a:off x="7199037" y="5335948"/>
            <a:ext cx="4449623" cy="1089529"/>
          </a:xfrm>
          <a:prstGeom prst="rect">
            <a:avLst/>
          </a:prstGeom>
          <a:noFill/>
        </p:spPr>
        <p:txBody>
          <a:bodyPr wrap="square" rtlCol="0">
            <a:spAutoFit/>
          </a:bodyPr>
          <a:lstStyle/>
          <a:p>
            <a:pPr algn="l">
              <a:lnSpc>
                <a:spcPct val="90000"/>
              </a:lnSpc>
            </a:pPr>
            <a:r>
              <a:rPr lang="en-US" dirty="0">
                <a:latin typeface="+mn-lt"/>
              </a:rPr>
              <a:t>HPC nodes are needed to generate enough number of machine learning strain datasets from large scale finite simulations.</a:t>
            </a:r>
          </a:p>
        </p:txBody>
      </p:sp>
    </p:spTree>
    <p:extLst>
      <p:ext uri="{BB962C8B-B14F-4D97-AF65-F5344CB8AC3E}">
        <p14:creationId xmlns:p14="http://schemas.microsoft.com/office/powerpoint/2010/main" val="8588794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200.225"/>
  <p:tag name="ORIGINALWIDTH" val="1274.841"/>
  <p:tag name="LATEXADDIN" val="\documentclass{article}&#10;\usepackage{amsmath}&#10;\pagestyle{empty}&#10;\begin{document}&#10;&#10;\setlength\parindent{0pt}&#10;&#10;$ P(\theta|D)=\frac{L(D|\theta)P(\theta)}{\int L(D|\theta)P(\theta) d\theta}    $&#10;&#10;\end{document}"/>
  <p:tag name="IGUANATEXSIZE" val="28"/>
  <p:tag name="IGUANATEXCURSOR" val="156"/>
  <p:tag name="TRANSPARENCY" val="True"/>
  <p:tag name="FILENAME" val=""/>
  <p:tag name="LATEXENGINEID" val="0"/>
  <p:tag name="TEMPFOLDER" val="c:\temp\"/>
  <p:tag name="LATEXFORMHEIGHT" val="312"/>
  <p:tag name="LATEXFORMWIDTH" val="384"/>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191.2261"/>
  <p:tag name="ORIGINALWIDTH" val="1088.864"/>
  <p:tag name="LATEXADDIN" val="\documentclass{article}&#10;\usepackage{amsmath}&#10;\pagestyle{empty}&#10;\begin{document}&#10;&#10;\setlength\parindent{0pt}&#10;&#10;$ P(\theta|D)=\frac{L(D|\theta)P(\theta)}{P(D)}   $&#10;&#10;\end{document}"/>
  <p:tag name="IGUANATEXSIZE" val="28"/>
  <p:tag name="IGUANATEXCURSOR" val="129"/>
  <p:tag name="TRANSPARENCY" val="True"/>
  <p:tag name="FILENAME" val=""/>
  <p:tag name="LATEXENGINEID" val="0"/>
  <p:tag name="TEMPFOLDER" val="c:\temp\"/>
  <p:tag name="LATEXFORMHEIGHT" val="312"/>
  <p:tag name="LATEXFORMWIDTH" val="384"/>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124.4844"/>
  <p:tag name="ORIGINALWIDTH" val="1186.352"/>
  <p:tag name="LATEXADDIN" val="\documentclass{article}&#10;\usepackage{amsmath}&#10;\pagestyle{empty}&#10;\begin{document}&#10;&#10;\setlength\parindent{0pt}&#10;&#10;$ P(\theta|D) \propto L(D|\theta)P(\theta)   $&#10;&#10;\end{document}"/>
  <p:tag name="IGUANATEXSIZE" val="28"/>
  <p:tag name="IGUANATEXCURSOR" val="131"/>
  <p:tag name="TRANSPARENCY" val="True"/>
  <p:tag name="FILENAME" val=""/>
  <p:tag name="LATEXENGINEID" val="0"/>
  <p:tag name="TEMPFOLDER" val="c:\temp\"/>
  <p:tag name="LATEXFORMHEIGHT" val="312"/>
  <p:tag name="LATEXFORMWIDTH" val="384"/>
  <p:tag name="LATEXFORMWRAP" val="True"/>
  <p:tag name="BITMAPVECTOR" val="0"/>
</p:tagLst>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Presentation3" id="{F9565AB3-4DE1-B348-8520-9879295B4D3C}" vid="{6EC99CAD-E740-694A-AF3C-21AF25BCA0B5}"/>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4A1F8FACE1F99428C06DCA838C05B83" ma:contentTypeVersion="0" ma:contentTypeDescription="Create a new document." ma:contentTypeScope="" ma:versionID="e877e8cdf5cc528d473f5ba1f31115ff">
  <xsd:schema xmlns:xsd="http://www.w3.org/2001/XMLSchema" xmlns:xs="http://www.w3.org/2001/XMLSchema" xmlns:p="http://schemas.microsoft.com/office/2006/metadata/properties" targetNamespace="http://schemas.microsoft.com/office/2006/metadata/properties" ma:root="true" ma:fieldsID="b34f15b030d40ffca33e4aeb8eb001f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C725926-79E0-4C01-BADA-0A18109EDE95}"/>
</file>

<file path=customXml/itemProps2.xml><?xml version="1.0" encoding="utf-8"?>
<ds:datastoreItem xmlns:ds="http://schemas.openxmlformats.org/officeDocument/2006/customXml" ds:itemID="{22F5672A-8E48-4F2B-AFFD-06832CDC34F6}">
  <ds:schemaRefs>
    <ds:schemaRef ds:uri="http://schemas.microsoft.com/sharepoint/v3/contenttype/forms"/>
  </ds:schemaRefs>
</ds:datastoreItem>
</file>

<file path=customXml/itemProps3.xml><?xml version="1.0" encoding="utf-8"?>
<ds:datastoreItem xmlns:ds="http://schemas.openxmlformats.org/officeDocument/2006/customXml" ds:itemID="{D1ABC137-F478-48AF-94F1-527234D6D2C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ML_Template_Jef</Template>
  <TotalTime>7930</TotalTime>
  <Words>2891</Words>
  <Application>Microsoft Office PowerPoint</Application>
  <PresentationFormat>Widescreen</PresentationFormat>
  <Paragraphs>306</Paragraphs>
  <Slides>29</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Arial Black</vt:lpstr>
      <vt:lpstr>Cambria Math</vt:lpstr>
      <vt:lpstr>Century Gothic</vt:lpstr>
      <vt:lpstr>CMR8</vt:lpstr>
      <vt:lpstr>Garamond</vt:lpstr>
      <vt:lpstr>Times New Roman</vt:lpstr>
      <vt:lpstr>Wingdings</vt:lpstr>
      <vt:lpstr>ORNL</vt:lpstr>
      <vt:lpstr>Target Team Progress Report</vt:lpstr>
      <vt:lpstr>Outline</vt:lpstr>
      <vt:lpstr>Current Mercury Target Design and Strain Sensors</vt:lpstr>
      <vt:lpstr>Mercury Target Pulse Simulation Model</vt:lpstr>
      <vt:lpstr>Discrepancy between Test and Simulation Strain Data</vt:lpstr>
      <vt:lpstr>Methods to Improve Simulation for Gas Injection Case</vt:lpstr>
      <vt:lpstr>Parameterized EOS and Rayleigh-Plesset Models</vt:lpstr>
      <vt:lpstr>Metric of Strain</vt:lpstr>
      <vt:lpstr>Apply ML method on Full Target Model</vt:lpstr>
      <vt:lpstr>Progress of EOS and R-P Models</vt:lpstr>
      <vt:lpstr>PowerPoint Presentation</vt:lpstr>
      <vt:lpstr>A surrogate modeling-based optimization is used to overcome the challenges of learning a large, complex model </vt:lpstr>
      <vt:lpstr>Experimental and simulation data </vt:lpstr>
      <vt:lpstr>Evolutionary Neural Calibration (ENC)</vt:lpstr>
      <vt:lpstr>Sparse polynomial expansions (SPE)</vt:lpstr>
      <vt:lpstr>Calibrated parameters</vt:lpstr>
      <vt:lpstr>Methodology validation</vt:lpstr>
      <vt:lpstr>PowerPoint Presentation</vt:lpstr>
      <vt:lpstr>PowerPoint Presentation</vt:lpstr>
      <vt:lpstr>Uncertainty Quantification (UQ)</vt:lpstr>
      <vt:lpstr>The Target inverse problem </vt:lpstr>
      <vt:lpstr>Solid Mechanics Simulation and Measured Strain Data</vt:lpstr>
      <vt:lpstr>Surrogate Modeling for Sierra</vt:lpstr>
      <vt:lpstr>Bayesian Framework</vt:lpstr>
      <vt:lpstr>Bayesian Statistics  (The Posterior distribution)</vt:lpstr>
      <vt:lpstr>MCMC Diagnostics</vt:lpstr>
      <vt:lpstr>Posterior Results</vt:lpstr>
      <vt:lpstr>Bayesian vs Frequentist </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Lin, Lianshan</dc:creator>
  <cp:keywords/>
  <dc:description/>
  <cp:lastModifiedBy>Lin, Lianshan</cp:lastModifiedBy>
  <cp:revision>176</cp:revision>
  <dcterms:created xsi:type="dcterms:W3CDTF">2021-05-19T13:23:46Z</dcterms:created>
  <dcterms:modified xsi:type="dcterms:W3CDTF">2022-04-18T14:45:29Z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0x01010074A1F8FACE1F99428C06DCA838C05B83</vt:lpwstr>
  </property>
  <property fmtid="{D5CDD505-2E9C-101B-9397-08002B2CF9AE}" pid="3" name="Order">
    <vt:r8>17300</vt:r8>
  </property>
  <property fmtid="{D5CDD505-2E9C-101B-9397-08002B2CF9AE}" pid="4" name="GUID">
    <vt:lpwstr>bb69fda7-5db3-433c-83c0-81aabe30515a</vt:lpwstr>
  </property>
</Properties>
</file>