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19" r:id="rId5"/>
    <p:sldId id="322" r:id="rId6"/>
    <p:sldId id="320" r:id="rId7"/>
    <p:sldId id="321" r:id="rId8"/>
    <p:sldId id="258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38E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DFDE0-1B86-4305-95A0-52E03BBC59E6}" v="4" dt="2022-04-21T01:20:48.932"/>
    <p1510:client id="{BB89A741-3EA1-4983-86C1-C8FD2E40D792}" v="53" dt="2022-04-21T01:23:3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0" autoAdjust="0"/>
    <p:restoredTop sz="95161" autoAdjust="0"/>
  </p:normalViewPr>
  <p:slideViewPr>
    <p:cSldViewPr snapToGrid="0" showGuides="1">
      <p:cViewPr varScale="1">
        <p:scale>
          <a:sx n="124" d="100"/>
          <a:sy n="124" d="100"/>
        </p:scale>
        <p:origin x="92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kland, Willem" userId="S::bl9@ornl.gov::ee63f6b0-ec6d-46fc-b395-44bb3045f8cd" providerId="AD" clId="Web-{5D9DFDE0-1B86-4305-95A0-52E03BBC59E6}"/>
    <pc:docChg chg="modSld">
      <pc:chgData name="Blokland, Willem" userId="S::bl9@ornl.gov::ee63f6b0-ec6d-46fc-b395-44bb3045f8cd" providerId="AD" clId="Web-{5D9DFDE0-1B86-4305-95A0-52E03BBC59E6}" dt="2022-04-21T01:20:48.932" v="2" actId="1076"/>
      <pc:docMkLst>
        <pc:docMk/>
      </pc:docMkLst>
      <pc:sldChg chg="modSp">
        <pc:chgData name="Blokland, Willem" userId="S::bl9@ornl.gov::ee63f6b0-ec6d-46fc-b395-44bb3045f8cd" providerId="AD" clId="Web-{5D9DFDE0-1B86-4305-95A0-52E03BBC59E6}" dt="2022-04-21T01:20:48.932" v="2" actId="1076"/>
        <pc:sldMkLst>
          <pc:docMk/>
          <pc:sldMk cId="3698297153" sldId="258"/>
        </pc:sldMkLst>
        <pc:spChg chg="mod">
          <ac:chgData name="Blokland, Willem" userId="S::bl9@ornl.gov::ee63f6b0-ec6d-46fc-b395-44bb3045f8cd" providerId="AD" clId="Web-{5D9DFDE0-1B86-4305-95A0-52E03BBC59E6}" dt="2022-04-21T01:20:48.932" v="2" actId="1076"/>
          <ac:spMkLst>
            <pc:docMk/>
            <pc:sldMk cId="3698297153" sldId="258"/>
            <ac:spMk id="5" creationId="{0A369C6D-CF5E-CF4B-9C52-D5DD660BA325}"/>
          </ac:spMkLst>
        </pc:spChg>
      </pc:sldChg>
    </pc:docChg>
  </pc:docChgLst>
  <pc:docChgLst>
    <pc:chgData name="Blokland, Willem" userId="S::bl9@ornl.gov::ee63f6b0-ec6d-46fc-b395-44bb3045f8cd" providerId="AD" clId="Web-{BB89A741-3EA1-4983-86C1-C8FD2E40D792}"/>
    <pc:docChg chg="modSld">
      <pc:chgData name="Blokland, Willem" userId="S::bl9@ornl.gov::ee63f6b0-ec6d-46fc-b395-44bb3045f8cd" providerId="AD" clId="Web-{BB89A741-3EA1-4983-86C1-C8FD2E40D792}" dt="2022-04-21T01:23:30.203" v="37" actId="20577"/>
      <pc:docMkLst>
        <pc:docMk/>
      </pc:docMkLst>
      <pc:sldChg chg="modSp">
        <pc:chgData name="Blokland, Willem" userId="S::bl9@ornl.gov::ee63f6b0-ec6d-46fc-b395-44bb3045f8cd" providerId="AD" clId="Web-{BB89A741-3EA1-4983-86C1-C8FD2E40D792}" dt="2022-04-21T01:21:59.107" v="22" actId="20577"/>
        <pc:sldMkLst>
          <pc:docMk/>
          <pc:sldMk cId="4185276763" sldId="319"/>
        </pc:sldMkLst>
        <pc:spChg chg="mod">
          <ac:chgData name="Blokland, Willem" userId="S::bl9@ornl.gov::ee63f6b0-ec6d-46fc-b395-44bb3045f8cd" providerId="AD" clId="Web-{BB89A741-3EA1-4983-86C1-C8FD2E40D792}" dt="2022-04-21T01:21:59.107" v="22" actId="20577"/>
          <ac:spMkLst>
            <pc:docMk/>
            <pc:sldMk cId="4185276763" sldId="319"/>
            <ac:spMk id="4" creationId="{072314AD-83B8-6E4A-B9A7-E11C3868B27F}"/>
          </ac:spMkLst>
        </pc:spChg>
      </pc:sldChg>
      <pc:sldChg chg="modSp">
        <pc:chgData name="Blokland, Willem" userId="S::bl9@ornl.gov::ee63f6b0-ec6d-46fc-b395-44bb3045f8cd" providerId="AD" clId="Web-{BB89A741-3EA1-4983-86C1-C8FD2E40D792}" dt="2022-04-21T01:23:30.203" v="37" actId="20577"/>
        <pc:sldMkLst>
          <pc:docMk/>
          <pc:sldMk cId="2484304548" sldId="321"/>
        </pc:sldMkLst>
        <pc:spChg chg="mod">
          <ac:chgData name="Blokland, Willem" userId="S::bl9@ornl.gov::ee63f6b0-ec6d-46fc-b395-44bb3045f8cd" providerId="AD" clId="Web-{BB89A741-3EA1-4983-86C1-C8FD2E40D792}" dt="2022-04-21T01:23:30.203" v="37" actId="20577"/>
          <ac:spMkLst>
            <pc:docMk/>
            <pc:sldMk cId="2484304548" sldId="321"/>
            <ac:spMk id="2" creationId="{F250E6B8-A8AE-2845-BED6-2D018CAE3F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4/20/2022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0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997669-A87F-0940-A099-C31AEA23F3A4}"/>
              </a:ext>
            </a:extLst>
          </p:cNvPr>
          <p:cNvSpPr/>
          <p:nvPr userDrawn="1"/>
        </p:nvSpPr>
        <p:spPr>
          <a:xfrm>
            <a:off x="2744471" y="329049"/>
            <a:ext cx="559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Machine Learning for Improving Accelerator and Target Performance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D4585D-A5D2-1847-A84D-EA5B4611C7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35380" y="244908"/>
            <a:ext cx="1055149" cy="727689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9EDA440-3B20-2042-9FA0-106F53CAB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16" y="406630"/>
            <a:ext cx="1241424" cy="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F148D5-B3F3-AA40-8BC1-E6451765494E}"/>
              </a:ext>
            </a:extLst>
          </p:cNvPr>
          <p:cNvSpPr txBox="1"/>
          <p:nvPr userDrawn="1"/>
        </p:nvSpPr>
        <p:spPr>
          <a:xfrm>
            <a:off x="274320" y="5336376"/>
            <a:ext cx="650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  <a:p>
            <a:r>
              <a:rPr lang="en-US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JLab</a:t>
            </a:r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is managed by Jefferson Sc. Assoc., LLC 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2" descr="Home">
            <a:extLst>
              <a:ext uri="{FF2B5EF4-FFF2-40B4-BE49-F238E27FC236}">
                <a16:creationId xmlns:a16="http://schemas.microsoft.com/office/drawing/2014/main" id="{AFCF3579-A3C1-2549-A68E-254F406D8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60" y="374088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Home">
            <a:extLst>
              <a:ext uri="{FF2B5EF4-FFF2-40B4-BE49-F238E27FC236}">
                <a16:creationId xmlns:a16="http://schemas.microsoft.com/office/drawing/2014/main" id="{A2C3C84C-4BA9-BF46-B3A8-1F52461AE0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080" y="39266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ome">
            <a:extLst>
              <a:ext uri="{FF2B5EF4-FFF2-40B4-BE49-F238E27FC236}">
                <a16:creationId xmlns:a16="http://schemas.microsoft.com/office/drawing/2014/main" id="{8B21C088-08DA-7B49-9850-E0B50A233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38281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0" name="Picture 2" descr="Home">
            <a:extLst>
              <a:ext uri="{FF2B5EF4-FFF2-40B4-BE49-F238E27FC236}">
                <a16:creationId xmlns:a16="http://schemas.microsoft.com/office/drawing/2014/main" id="{2E47EA43-CEA5-7844-A413-291F22921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2050" name="Picture 2" descr="Home">
            <a:extLst>
              <a:ext uri="{FF2B5EF4-FFF2-40B4-BE49-F238E27FC236}">
                <a16:creationId xmlns:a16="http://schemas.microsoft.com/office/drawing/2014/main" id="{45B9A507-5FEA-C64B-A4D5-979E5244CA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A04959B4-38D3-164B-8C93-E37FFE1CB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63" y="320040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D4CE4C89-19CF-964D-861E-A4112C6A6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0" y="646526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7B587AF0-B1CE-5F40-AA14-C4471887E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5" name="Picture 2" descr="Home">
            <a:extLst>
              <a:ext uri="{FF2B5EF4-FFF2-40B4-BE49-F238E27FC236}">
                <a16:creationId xmlns:a16="http://schemas.microsoft.com/office/drawing/2014/main" id="{CCC04F3B-6D0C-9846-94A9-A4F9B9F8B5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90449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9" name="Picture 2" descr="Home">
            <a:extLst>
              <a:ext uri="{FF2B5EF4-FFF2-40B4-BE49-F238E27FC236}">
                <a16:creationId xmlns:a16="http://schemas.microsoft.com/office/drawing/2014/main" id="{38A95904-77DA-5A44-B8AB-CD9E499A5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84" y="419541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957831" cy="50942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1"/>
            <a:ext cx="8957564" cy="481997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7" name="Picture 2" descr="Home">
            <a:extLst>
              <a:ext uri="{FF2B5EF4-FFF2-40B4-BE49-F238E27FC236}">
                <a16:creationId xmlns:a16="http://schemas.microsoft.com/office/drawing/2014/main" id="{E51B72D7-44C8-8A41-A70D-E5B7A70DB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260" y="391167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85560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8782571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8" name="Picture 2" descr="Home">
            <a:extLst>
              <a:ext uri="{FF2B5EF4-FFF2-40B4-BE49-F238E27FC236}">
                <a16:creationId xmlns:a16="http://schemas.microsoft.com/office/drawing/2014/main" id="{595B9A7C-5220-E549-A440-0803D6C00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80" y="396243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01242" y="655714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EA2F49D4-D158-4541-AE0A-DFC13A4A3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58" y="6460479"/>
            <a:ext cx="1241424" cy="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.sns.gov/event/33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498675" y="3519890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Arial"/>
              </a:rPr>
              <a:t>Sarah Cousineau</a:t>
            </a:r>
            <a:endParaRPr lang="en-US" sz="2000" dirty="0">
              <a:solidFill>
                <a:schemeClr val="bg1"/>
              </a:solidFill>
              <a:latin typeface="Century Gothic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/>
                <a:cs typeface="Arial"/>
              </a:rPr>
              <a:t>April  21</a:t>
            </a:r>
            <a:r>
              <a:rPr lang="en-US" sz="2000" b="1" baseline="30000" dirty="0">
                <a:solidFill>
                  <a:schemeClr val="bg1"/>
                </a:solidFill>
                <a:latin typeface="Century Gothic"/>
                <a:cs typeface="Arial"/>
              </a:rPr>
              <a:t>st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Arial"/>
              </a:rPr>
              <a:t>  2022</a:t>
            </a:r>
            <a:endParaRPr lang="en-US" sz="2000" dirty="0">
              <a:solidFill>
                <a:schemeClr val="bg1"/>
              </a:solidFill>
              <a:latin typeface="Century Gothic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7268687" y="1624173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428735" y="1327150"/>
            <a:ext cx="6839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All Team Meeting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2D46EC-04D7-1743-9DCF-ACA7E5BF6F33}"/>
              </a:ext>
            </a:extLst>
          </p:cNvPr>
          <p:cNvSpPr txBox="1"/>
          <p:nvPr/>
        </p:nvSpPr>
        <p:spPr>
          <a:xfrm>
            <a:off x="1600200" y="2971800"/>
            <a:ext cx="784541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400" dirty="0">
                <a:latin typeface="+mn-lt"/>
              </a:rPr>
              <a:t>Welcome to SNS!  (… finally)</a:t>
            </a:r>
          </a:p>
        </p:txBody>
      </p:sp>
    </p:spTree>
    <p:extLst>
      <p:ext uri="{BB962C8B-B14F-4D97-AF65-F5344CB8AC3E}">
        <p14:creationId xmlns:p14="http://schemas.microsoft.com/office/powerpoint/2010/main" val="270417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4EEF58-AEB3-DB4C-8FAE-319B69B5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0919"/>
            <a:ext cx="11430000" cy="535531"/>
          </a:xfrm>
        </p:spPr>
        <p:txBody>
          <a:bodyPr/>
          <a:lstStyle/>
          <a:p>
            <a:r>
              <a:rPr lang="en-US" dirty="0">
                <a:solidFill>
                  <a:srgbClr val="3D638E"/>
                </a:solidFill>
              </a:rPr>
              <a:t>Goals of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A7021-CD08-4244-8D17-1D0A6767F12F}"/>
              </a:ext>
            </a:extLst>
          </p:cNvPr>
          <p:cNvSpPr txBox="1"/>
          <p:nvPr/>
        </p:nvSpPr>
        <p:spPr>
          <a:xfrm>
            <a:off x="381000" y="616450"/>
            <a:ext cx="11811000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+mn-lt"/>
              </a:rPr>
              <a:t>Develop end-game plan for each use case.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Decide what makes sense to do and what we can drop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Try to leave a “working product” behind</a:t>
            </a:r>
          </a:p>
          <a:p>
            <a:pPr algn="l">
              <a:lnSpc>
                <a:spcPct val="150000"/>
              </a:lnSpc>
            </a:pPr>
            <a:endParaRPr lang="en-US" sz="200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+mn-lt"/>
              </a:rPr>
              <a:t>Answer the following questions (discussion on Friday):</a:t>
            </a:r>
          </a:p>
          <a:p>
            <a:pPr marL="285750" indent="-285750" algn="l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What lessons have we learned about applying ML to accelerators that we didn’t know before the project?</a:t>
            </a:r>
          </a:p>
          <a:p>
            <a:pPr marL="285750" indent="-285750" algn="l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How sustainable is an ML implementation on an accelerator, e.g., how often does it require maintenance or retraining?  How black box are these application?</a:t>
            </a:r>
          </a:p>
          <a:p>
            <a:pPr marL="285750" indent="-285750" algn="l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 order to utilize ML, do we need to hire dedicated ML staff in the future?</a:t>
            </a:r>
          </a:p>
          <a:p>
            <a:pPr marL="285750" indent="-285750" algn="l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Where is the “bang for the buck” in ML applications – what kind of system lends itself best to this?</a:t>
            </a:r>
          </a:p>
          <a:p>
            <a:pPr algn="l">
              <a:lnSpc>
                <a:spcPct val="90000"/>
              </a:lnSpc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73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4EEF58-AEB3-DB4C-8FAE-319B69B5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11430000" cy="535531"/>
          </a:xfrm>
        </p:spPr>
        <p:txBody>
          <a:bodyPr/>
          <a:lstStyle/>
          <a:p>
            <a:r>
              <a:rPr lang="en-US" dirty="0">
                <a:solidFill>
                  <a:srgbClr val="3D638E"/>
                </a:solidFill>
              </a:rPr>
              <a:t>Logistics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0E6B8-A8AE-2845-BED6-2D018CAE3FF7}"/>
              </a:ext>
            </a:extLst>
          </p:cNvPr>
          <p:cNvSpPr txBox="1"/>
          <p:nvPr/>
        </p:nvSpPr>
        <p:spPr>
          <a:xfrm>
            <a:off x="744020" y="687931"/>
            <a:ext cx="10763036" cy="57277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You should have internet access on the ORNL-visitor </a:t>
            </a:r>
            <a:r>
              <a:rPr lang="en-US" sz="2000" dirty="0" err="1">
                <a:latin typeface="+mn-lt"/>
                <a:cs typeface="Arial"/>
              </a:rPr>
              <a:t>wifi</a:t>
            </a:r>
            <a:r>
              <a:rPr lang="en-US" sz="2000" dirty="0">
                <a:latin typeface="+mn-lt"/>
                <a:cs typeface="Arial"/>
              </a:rPr>
              <a:t>.  It is restricted.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If you need a quiet space for a phone call or short meeting, we can provide you an office space (ask me or Wim)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Restrooms are just down the hall, and emergency gathering point is in parking lot outside of lobby.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Wim and I both have espresso machines if you need a ”boost” – let us know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There should be time during breaks and at the end of the day for email catch up</a:t>
            </a:r>
          </a:p>
          <a:p>
            <a:pPr marL="9525" indent="22542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/>
              </a:rPr>
              <a:t>Submit your presentation ASAP so we can upload to event for later access​</a:t>
            </a:r>
          </a:p>
          <a:p>
            <a:pPr marL="466725" lvl="1"/>
            <a:r>
              <a:rPr lang="en-US" sz="1600" dirty="0">
                <a:latin typeface="+mj-lt"/>
                <a:cs typeface="Arial"/>
              </a:rPr>
              <a:t>- ML location on Teams, Rebecca, Majdi &amp; Yigit for ML discussion​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Lunch is provided and is buffet style: </a:t>
            </a:r>
            <a:r>
              <a:rPr lang="en-US" sz="2000" dirty="0">
                <a:latin typeface="+mj-lt"/>
                <a:cs typeface="Arial"/>
              </a:rPr>
              <a:t>C-150, eaten in our meeting room C-156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/>
              </a:rPr>
              <a:t>Dinner will be at Aubrey’s in Oak Ridge (unfortunately, not paid by workshop).  Menu has a good variety (including vegetarian):  signup sheet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30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206D7-7A8D-6F45-8910-4723F92C8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98" y="181854"/>
            <a:ext cx="6216245" cy="6315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5E849-66DB-994E-B4A3-C65569F0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Logistics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9009B-ED97-844D-B462-6D329117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798" y="6136649"/>
            <a:ext cx="8441931" cy="5394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https://conference.sns.gov/event/331/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69C6D-CF5E-CF4B-9C52-D5DD660BA325}"/>
              </a:ext>
            </a:extLst>
          </p:cNvPr>
          <p:cNvSpPr txBox="1"/>
          <p:nvPr/>
        </p:nvSpPr>
        <p:spPr>
          <a:xfrm>
            <a:off x="4347987" y="5599730"/>
            <a:ext cx="1899879" cy="5909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latin typeface="+mn-lt"/>
                <a:cs typeface="Arial"/>
              </a:rPr>
              <a:t>Website</a:t>
            </a:r>
            <a:r>
              <a:rPr lang="en-US" sz="3600" dirty="0">
                <a:latin typeface="+mn-lt"/>
                <a:cs typeface="Arial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B7BB2-439F-E346-9465-3BFF6E872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7" y="1300982"/>
            <a:ext cx="5452153" cy="2606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158DF-B076-2044-B510-AB46008A71BD}"/>
              </a:ext>
            </a:extLst>
          </p:cNvPr>
          <p:cNvSpPr txBox="1"/>
          <p:nvPr/>
        </p:nvSpPr>
        <p:spPr>
          <a:xfrm>
            <a:off x="1839074" y="4130806"/>
            <a:ext cx="303159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+mn-lt"/>
              </a:rPr>
              <a:t>Upload in teams</a:t>
            </a:r>
          </a:p>
        </p:txBody>
      </p:sp>
    </p:spTree>
    <p:extLst>
      <p:ext uri="{BB962C8B-B14F-4D97-AF65-F5344CB8AC3E}">
        <p14:creationId xmlns:p14="http://schemas.microsoft.com/office/powerpoint/2010/main" val="369829715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L_Template" id="{91544138-1EDA-8946-8561-B26C4E948469}" vid="{FBB1505B-D033-A74C-99E1-A6A24C027A75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F8FACE1F99428C06DCA838C05B83" ma:contentTypeVersion="2" ma:contentTypeDescription="Create a new document." ma:contentTypeScope="" ma:versionID="98f3728f7159859adc6220edadcbeeab">
  <xsd:schema xmlns:xsd="http://www.w3.org/2001/XMLSchema" xmlns:xs="http://www.w3.org/2001/XMLSchema" xmlns:p="http://schemas.microsoft.com/office/2006/metadata/properties" xmlns:ns2="69fbb70a-400a-4393-801d-6c885acc4b1f" targetNamespace="http://schemas.microsoft.com/office/2006/metadata/properties" ma:root="true" ma:fieldsID="713936044d81efe868d126d7875817cb" ns2:_="">
    <xsd:import namespace="69fbb70a-400a-4393-801d-6c885acc4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bb70a-400a-4393-801d-6c885acc4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1E511-CEC1-4B0B-9F2D-1CCC98E800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bb70a-400a-4393-801d-6c885acc4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328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ORNL</vt:lpstr>
      <vt:lpstr>PowerPoint Presentation</vt:lpstr>
      <vt:lpstr>PowerPoint Presentation</vt:lpstr>
      <vt:lpstr>Goals of Workshop</vt:lpstr>
      <vt:lpstr>Logistics</vt:lpstr>
      <vt:lpstr>Logistics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Blokland, Willem</dc:creator>
  <cp:keywords/>
  <dc:description/>
  <cp:lastModifiedBy>Blokland, Willem</cp:lastModifiedBy>
  <cp:revision>15</cp:revision>
  <dcterms:created xsi:type="dcterms:W3CDTF">2021-05-21T03:56:03Z</dcterms:created>
  <dcterms:modified xsi:type="dcterms:W3CDTF">2022-04-21T01:23:30Z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0x01010074A1F8FACE1F99428C06DCA838C05B83</vt:lpwstr>
  </property>
  <property fmtid="{D5CDD505-2E9C-101B-9397-08002B2CF9AE}" pid="3" name="Order">
    <vt:r8>17300</vt:r8>
  </property>
  <property fmtid="{D5CDD505-2E9C-101B-9397-08002B2CF9AE}" pid="4" name="GUID">
    <vt:lpwstr>bb69fda7-5db3-433c-83c0-81aabe30515a</vt:lpwstr>
  </property>
</Properties>
</file>