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1" r:id="rId7"/>
    <p:sldId id="258" r:id="rId8"/>
    <p:sldId id="267" r:id="rId9"/>
    <p:sldId id="263" r:id="rId10"/>
    <p:sldId id="264" r:id="rId11"/>
    <p:sldId id="265" r:id="rId12"/>
    <p:sldId id="268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38E"/>
    <a:srgbClr val="EE7D31"/>
    <a:srgbClr val="4472C4"/>
    <a:srgbClr val="8FBC55"/>
    <a:srgbClr val="9A9B9D"/>
    <a:srgbClr val="AEB0AF"/>
    <a:srgbClr val="CEC7C1"/>
    <a:srgbClr val="8C8D90"/>
    <a:srgbClr val="D25350"/>
    <a:srgbClr val="80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6" autoAdjust="0"/>
    <p:restoredTop sz="95161" autoAdjust="0"/>
  </p:normalViewPr>
  <p:slideViewPr>
    <p:cSldViewPr snapToGrid="0" showGuides="1">
      <p:cViewPr varScale="1">
        <p:scale>
          <a:sx n="112" d="100"/>
          <a:sy n="112" d="100"/>
        </p:scale>
        <p:origin x="208" y="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4/20/22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997669-A87F-0940-A099-C31AEA23F3A4}"/>
              </a:ext>
            </a:extLst>
          </p:cNvPr>
          <p:cNvSpPr/>
          <p:nvPr userDrawn="1"/>
        </p:nvSpPr>
        <p:spPr>
          <a:xfrm>
            <a:off x="2744471" y="329049"/>
            <a:ext cx="559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j-lt"/>
              </a:rPr>
              <a:t>Machine Learning for Improving Accelerator and Target Performance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D4585D-A5D2-1847-A84D-EA5B4611C7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35380" y="244908"/>
            <a:ext cx="1055149" cy="727689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79EDA440-3B20-2042-9FA0-106F53CAB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16" y="406630"/>
            <a:ext cx="1241424" cy="3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F148D5-B3F3-AA40-8BC1-E6451765494E}"/>
              </a:ext>
            </a:extLst>
          </p:cNvPr>
          <p:cNvSpPr txBox="1"/>
          <p:nvPr userDrawn="1"/>
        </p:nvSpPr>
        <p:spPr>
          <a:xfrm>
            <a:off x="274320" y="5336376"/>
            <a:ext cx="6506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  <a:p>
            <a:r>
              <a:rPr lang="en-US" sz="12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JLab</a:t>
            </a:r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is managed by Jefferson Sc. Assoc., LLC for the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2" descr="Home">
            <a:extLst>
              <a:ext uri="{FF2B5EF4-FFF2-40B4-BE49-F238E27FC236}">
                <a16:creationId xmlns:a16="http://schemas.microsoft.com/office/drawing/2014/main" id="{AFCF3579-A3C1-2549-A68E-254F406D8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60" y="374088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Home">
            <a:extLst>
              <a:ext uri="{FF2B5EF4-FFF2-40B4-BE49-F238E27FC236}">
                <a16:creationId xmlns:a16="http://schemas.microsoft.com/office/drawing/2014/main" id="{A2C3C84C-4BA9-BF46-B3A8-1F52461AE0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080" y="39266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ome">
            <a:extLst>
              <a:ext uri="{FF2B5EF4-FFF2-40B4-BE49-F238E27FC236}">
                <a16:creationId xmlns:a16="http://schemas.microsoft.com/office/drawing/2014/main" id="{8B21C088-08DA-7B49-9850-E0B50A233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38281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0" name="Picture 2" descr="Home">
            <a:extLst>
              <a:ext uri="{FF2B5EF4-FFF2-40B4-BE49-F238E27FC236}">
                <a16:creationId xmlns:a16="http://schemas.microsoft.com/office/drawing/2014/main" id="{2E47EA43-CEA5-7844-A413-291F22921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F3F3-F6FF-6C47-9498-A9E71C9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5B81-B232-4847-9AF7-4C7DB73FF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2C1BD-7704-5748-BE65-DDD7EC5D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9DD7-2DA8-9D4E-9371-2BAF43516D0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C5CD-B277-EE4D-98A1-2732854F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2AE1-670E-2446-B213-5ABC4987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A817-58D3-6140-AB69-141EAFCD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2050" name="Picture 2" descr="Home">
            <a:extLst>
              <a:ext uri="{FF2B5EF4-FFF2-40B4-BE49-F238E27FC236}">
                <a16:creationId xmlns:a16="http://schemas.microsoft.com/office/drawing/2014/main" id="{45B9A507-5FEA-C64B-A4D5-979E5244CA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A04959B4-38D3-164B-8C93-E37FFE1CB1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163" y="320040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D4CE4C89-19CF-964D-861E-A4112C6A69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0" y="646526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7B587AF0-B1CE-5F40-AA14-C4471887E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pic>
        <p:nvPicPr>
          <p:cNvPr id="15" name="Picture 2" descr="Home">
            <a:extLst>
              <a:ext uri="{FF2B5EF4-FFF2-40B4-BE49-F238E27FC236}">
                <a16:creationId xmlns:a16="http://schemas.microsoft.com/office/drawing/2014/main" id="{CCC04F3B-6D0C-9846-94A9-A4F9B9F8B5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40" y="6485582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90449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9" name="Picture 2" descr="Home">
            <a:extLst>
              <a:ext uri="{FF2B5EF4-FFF2-40B4-BE49-F238E27FC236}">
                <a16:creationId xmlns:a16="http://schemas.microsoft.com/office/drawing/2014/main" id="{38A95904-77DA-5A44-B8AB-CD9E499A56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84" y="419541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957831" cy="50942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1"/>
            <a:ext cx="8957564" cy="481997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7" name="Picture 2" descr="Home">
            <a:extLst>
              <a:ext uri="{FF2B5EF4-FFF2-40B4-BE49-F238E27FC236}">
                <a16:creationId xmlns:a16="http://schemas.microsoft.com/office/drawing/2014/main" id="{E51B72D7-44C8-8A41-A70D-E5B7A70DB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260" y="391167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8855607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8782571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8" name="Picture 2" descr="Home">
            <a:extLst>
              <a:ext uri="{FF2B5EF4-FFF2-40B4-BE49-F238E27FC236}">
                <a16:creationId xmlns:a16="http://schemas.microsoft.com/office/drawing/2014/main" id="{595B9A7C-5220-E549-A440-0803D6C00C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80" y="396243"/>
            <a:ext cx="1186180" cy="2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01242" y="655714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id="{EA2F49D4-D158-4541-AE0A-DFC13A4A3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58" y="6460479"/>
            <a:ext cx="1241424" cy="3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ML Data Infrastructure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S. Zhukov</a:t>
            </a:r>
          </a:p>
          <a:p>
            <a:r>
              <a:rPr lang="en-US" sz="1600" dirty="0"/>
              <a:t>W. Blokland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54945-6EDD-5543-8F55-58A92F7F9AD4}"/>
              </a:ext>
            </a:extLst>
          </p:cNvPr>
          <p:cNvSpPr/>
          <p:nvPr/>
        </p:nvSpPr>
        <p:spPr>
          <a:xfrm>
            <a:off x="6820304" y="6858000"/>
            <a:ext cx="236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www.pnnl.gov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5269-1A55-E6D0-5F2D-34E5CE04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114205"/>
            <a:ext cx="10515600" cy="590931"/>
          </a:xfrm>
        </p:spPr>
        <p:txBody>
          <a:bodyPr/>
          <a:lstStyle/>
          <a:p>
            <a:r>
              <a:rPr lang="en-US" sz="3600" dirty="0">
                <a:solidFill>
                  <a:srgbClr val="3D638E"/>
                </a:solidFill>
              </a:rPr>
              <a:t>Data Infrastructure Challenges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C25E9C-A7FE-D32B-A332-E3457751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72" y="2183131"/>
            <a:ext cx="11726228" cy="3532191"/>
          </a:xfrm>
        </p:spPr>
        <p:txBody>
          <a:bodyPr>
            <a:noAutofit/>
          </a:bodyPr>
          <a:lstStyle/>
          <a:p>
            <a:r>
              <a:rPr lang="en-US" sz="2400" dirty="0"/>
              <a:t>Data volume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Data format mismatch LabVIEW/C++ vs Python</a:t>
            </a:r>
          </a:p>
          <a:p>
            <a:r>
              <a:rPr lang="en-US" sz="2400" dirty="0"/>
              <a:t>Data transfer</a:t>
            </a:r>
          </a:p>
          <a:p>
            <a:pPr lvl="1"/>
            <a:r>
              <a:rPr lang="en-US" sz="2000" dirty="0"/>
              <a:t>Internal firewall and external collaborators – two firewalls to cross with terabytes of data</a:t>
            </a:r>
          </a:p>
          <a:p>
            <a:pPr lvl="1"/>
            <a:r>
              <a:rPr lang="en-US" sz="2000" dirty="0"/>
              <a:t>Network speed: ICS network was never meant to transfer lots of data, obsolete.</a:t>
            </a:r>
          </a:p>
          <a:p>
            <a:r>
              <a:rPr lang="en-US" sz="2400" dirty="0"/>
              <a:t>All ML project activity should not affect neutron production – all data producing IOCs should run normally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2212D24-FDC0-A809-EE99-6844A0A4D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14187"/>
              </p:ext>
            </p:extLst>
          </p:nvPr>
        </p:nvGraphicFramePr>
        <p:xfrm>
          <a:off x="3047048" y="2000251"/>
          <a:ext cx="53530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263">
                  <a:extLst>
                    <a:ext uri="{9D8B030D-6E8A-4147-A177-3AD203B41FA5}">
                      <a16:colId xmlns:a16="http://schemas.microsoft.com/office/drawing/2014/main" val="811766417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3500019199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1962051131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1032436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2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3.8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0.12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0.11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4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71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F607-AA43-FE32-6CDF-241E021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41274"/>
            <a:ext cx="10515600" cy="590931"/>
          </a:xfrm>
        </p:spPr>
        <p:txBody>
          <a:bodyPr/>
          <a:lstStyle/>
          <a:p>
            <a:r>
              <a:rPr lang="en-US" sz="3600" dirty="0">
                <a:solidFill>
                  <a:srgbClr val="3D638E"/>
                </a:solidFill>
              </a:rPr>
              <a:t>Data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C6F6-C19C-C180-BEBB-EA182AC3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46" y="1266565"/>
            <a:ext cx="10515600" cy="2874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>
                <a:latin typeface="+mj-lt"/>
              </a:rPr>
              <a:t>Need to write in LabVIEW and C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>
                <a:latin typeface="+mj-lt"/>
              </a:rPr>
              <a:t>Need to read in python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>
                <a:latin typeface="+mj-lt"/>
              </a:rPr>
              <a:t>Must be binary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>
                <a:latin typeface="+mj-lt"/>
              </a:rPr>
              <a:t>Must have random access (not sequential)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>
                <a:latin typeface="+mj-lt"/>
              </a:rPr>
              <a:t>Records should support arbitrary number of fields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400" dirty="0">
                <a:latin typeface="+mj-lt"/>
              </a:rPr>
              <a:t>File creation should not affect IOC’s resources</a:t>
            </a:r>
          </a:p>
          <a:p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4D7F0-8902-0CA3-57A2-D8A8D9357801}"/>
              </a:ext>
            </a:extLst>
          </p:cNvPr>
          <p:cNvSpPr txBox="1"/>
          <p:nvPr/>
        </p:nvSpPr>
        <p:spPr>
          <a:xfrm>
            <a:off x="452438" y="805518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Requirements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F5FAA2-89DD-46D6-6366-34C5CE09BA15}"/>
              </a:ext>
            </a:extLst>
          </p:cNvPr>
          <p:cNvSpPr txBox="1">
            <a:spLocks/>
          </p:cNvSpPr>
          <p:nvPr/>
        </p:nvSpPr>
        <p:spPr>
          <a:xfrm>
            <a:off x="960046" y="4463654"/>
            <a:ext cx="10515600" cy="1471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HDF5 – scientific “standard” for large files</a:t>
            </a:r>
          </a:p>
          <a:p>
            <a:r>
              <a:rPr lang="en-US" sz="2400" dirty="0">
                <a:latin typeface="+mj-lt"/>
              </a:rPr>
              <a:t>NPYX – </a:t>
            </a:r>
            <a:r>
              <a:rPr lang="en-US" sz="2400" dirty="0" err="1">
                <a:latin typeface="+mj-lt"/>
              </a:rPr>
              <a:t>numpy</a:t>
            </a:r>
            <a:r>
              <a:rPr lang="en-US" sz="2400" dirty="0">
                <a:latin typeface="+mj-lt"/>
              </a:rPr>
              <a:t> internal</a:t>
            </a:r>
          </a:p>
          <a:p>
            <a:r>
              <a:rPr lang="en-US" sz="2400" dirty="0">
                <a:latin typeface="+mj-lt"/>
              </a:rPr>
              <a:t>TDMS  - LabVIEW internal</a:t>
            </a:r>
          </a:p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Custom</a:t>
            </a:r>
            <a:r>
              <a:rPr lang="en-US" sz="2400" dirty="0"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0D67B-272D-E438-4BA1-5B291E9F1829}"/>
              </a:ext>
            </a:extLst>
          </p:cNvPr>
          <p:cNvSpPr txBox="1"/>
          <p:nvPr/>
        </p:nvSpPr>
        <p:spPr>
          <a:xfrm>
            <a:off x="362282" y="3940434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Possible candidates</a:t>
            </a:r>
          </a:p>
        </p:txBody>
      </p:sp>
    </p:spTree>
    <p:extLst>
      <p:ext uri="{BB962C8B-B14F-4D97-AF65-F5344CB8AC3E}">
        <p14:creationId xmlns:p14="http://schemas.microsoft.com/office/powerpoint/2010/main" val="153393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EC9F7-A246-6833-785C-564C19B96508}"/>
              </a:ext>
            </a:extLst>
          </p:cNvPr>
          <p:cNvSpPr/>
          <p:nvPr/>
        </p:nvSpPr>
        <p:spPr>
          <a:xfrm>
            <a:off x="2548890" y="914400"/>
            <a:ext cx="445770" cy="5943600"/>
          </a:xfrm>
          <a:prstGeom prst="rect">
            <a:avLst/>
          </a:prstGeom>
          <a:pattFill prst="smGrid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133478-00CB-018E-B96B-2798E194ABD8}"/>
              </a:ext>
            </a:extLst>
          </p:cNvPr>
          <p:cNvSpPr/>
          <p:nvPr/>
        </p:nvSpPr>
        <p:spPr>
          <a:xfrm>
            <a:off x="7979103" y="914401"/>
            <a:ext cx="445770" cy="5943600"/>
          </a:xfrm>
          <a:prstGeom prst="rect">
            <a:avLst/>
          </a:prstGeom>
          <a:pattFill prst="smGrid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0797A-213D-C90B-2F07-6C6E08844004}"/>
              </a:ext>
            </a:extLst>
          </p:cNvPr>
          <p:cNvSpPr txBox="1"/>
          <p:nvPr/>
        </p:nvSpPr>
        <p:spPr>
          <a:xfrm>
            <a:off x="4149384" y="6273417"/>
            <a:ext cx="3028656" cy="376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ORNL enterprise 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38CB5-D4A0-2857-692A-7AD01154BFFF}"/>
              </a:ext>
            </a:extLst>
          </p:cNvPr>
          <p:cNvSpPr txBox="1"/>
          <p:nvPr/>
        </p:nvSpPr>
        <p:spPr>
          <a:xfrm>
            <a:off x="9204284" y="5904085"/>
            <a:ext cx="17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SNS ICS network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7855CF8-C5AD-3FB7-A7C3-B0F1609A85AF}"/>
              </a:ext>
            </a:extLst>
          </p:cNvPr>
          <p:cNvGrpSpPr/>
          <p:nvPr/>
        </p:nvGrpSpPr>
        <p:grpSpPr>
          <a:xfrm>
            <a:off x="5374757" y="5321820"/>
            <a:ext cx="1665802" cy="822960"/>
            <a:chOff x="3580768" y="5430234"/>
            <a:chExt cx="1665802" cy="822960"/>
          </a:xfrm>
          <a:solidFill>
            <a:srgbClr val="4472C4"/>
          </a:solidFill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23968770-4AA6-B5AC-7E24-2D5D5DA6DA4E}"/>
                </a:ext>
              </a:extLst>
            </p:cNvPr>
            <p:cNvSpPr/>
            <p:nvPr/>
          </p:nvSpPr>
          <p:spPr>
            <a:xfrm>
              <a:off x="3580768" y="5430234"/>
              <a:ext cx="1665802" cy="822960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302145-F90F-5CFF-AF33-DFC7B6A771BF}"/>
                </a:ext>
              </a:extLst>
            </p:cNvPr>
            <p:cNvSpPr txBox="1"/>
            <p:nvPr/>
          </p:nvSpPr>
          <p:spPr>
            <a:xfrm>
              <a:off x="3907784" y="5739965"/>
              <a:ext cx="110966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Oracle DB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EEDC11-8F94-4155-0C85-7CC23312D50E}"/>
              </a:ext>
            </a:extLst>
          </p:cNvPr>
          <p:cNvGrpSpPr/>
          <p:nvPr/>
        </p:nvGrpSpPr>
        <p:grpSpPr>
          <a:xfrm>
            <a:off x="3880604" y="2616998"/>
            <a:ext cx="2699801" cy="914400"/>
            <a:chOff x="3944094" y="2784132"/>
            <a:chExt cx="2699801" cy="914400"/>
          </a:xfrm>
          <a:solidFill>
            <a:srgbClr val="4472C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62A0BF-AAD9-6D11-387D-AC0AEE504BE7}"/>
                </a:ext>
              </a:extLst>
            </p:cNvPr>
            <p:cNvSpPr/>
            <p:nvPr/>
          </p:nvSpPr>
          <p:spPr>
            <a:xfrm>
              <a:off x="3944094" y="2784132"/>
              <a:ext cx="2699801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9027C5-2323-888F-ECE5-FBE1A4DDB19D}"/>
                </a:ext>
              </a:extLst>
            </p:cNvPr>
            <p:cNvSpPr txBox="1"/>
            <p:nvPr/>
          </p:nvSpPr>
          <p:spPr>
            <a:xfrm>
              <a:off x="4123375" y="2844289"/>
              <a:ext cx="241744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ThinLinc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Errant Beam Server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BFD4723F-E038-3F68-E3F3-9B0050577749}"/>
              </a:ext>
            </a:extLst>
          </p:cNvPr>
          <p:cNvSpPr/>
          <p:nvPr/>
        </p:nvSpPr>
        <p:spPr>
          <a:xfrm>
            <a:off x="9040762" y="3781996"/>
            <a:ext cx="1766552" cy="802423"/>
          </a:xfrm>
          <a:prstGeom prst="ellipse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BIGMAC file storage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1D08D1-A5D2-F300-1B8C-76192D74E5F4}"/>
              </a:ext>
            </a:extLst>
          </p:cNvPr>
          <p:cNvSpPr/>
          <p:nvPr/>
        </p:nvSpPr>
        <p:spPr>
          <a:xfrm>
            <a:off x="3944094" y="3942016"/>
            <a:ext cx="1623387" cy="576469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EB storage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EB8857-9A2C-3CE6-0977-A0040B048543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848066" y="4220683"/>
            <a:ext cx="3096028" cy="9568"/>
          </a:xfrm>
          <a:prstGeom prst="straightConnector1">
            <a:avLst/>
          </a:prstGeom>
          <a:ln w="762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C843CB6-F52A-1EDB-065B-04F439317689}"/>
              </a:ext>
            </a:extLst>
          </p:cNvPr>
          <p:cNvSpPr txBox="1"/>
          <p:nvPr/>
        </p:nvSpPr>
        <p:spPr>
          <a:xfrm>
            <a:off x="1524259" y="377620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Globus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C8DC28E-2E05-7409-D25A-1AFF71FC782B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543393" y="3074198"/>
            <a:ext cx="2337211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B7C9527-97EA-9260-CDC0-71A1C5078444}"/>
              </a:ext>
            </a:extLst>
          </p:cNvPr>
          <p:cNvSpPr txBox="1"/>
          <p:nvPr/>
        </p:nvSpPr>
        <p:spPr>
          <a:xfrm>
            <a:off x="1551449" y="2419742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</a:rPr>
              <a:t>Thinlinc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client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84D5D3-91C0-4141-DF7E-840E6B4D3CC8}"/>
              </a:ext>
            </a:extLst>
          </p:cNvPr>
          <p:cNvCxnSpPr>
            <a:cxnSpLocks/>
            <a:stCxn id="26" idx="2"/>
            <a:endCxn id="27" idx="6"/>
          </p:cNvCxnSpPr>
          <p:nvPr/>
        </p:nvCxnSpPr>
        <p:spPr>
          <a:xfrm flipH="1">
            <a:off x="5567481" y="4183208"/>
            <a:ext cx="3473281" cy="47043"/>
          </a:xfrm>
          <a:prstGeom prst="straightConnector1">
            <a:avLst/>
          </a:prstGeom>
          <a:ln w="76200">
            <a:solidFill>
              <a:srgbClr val="00B05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35DB4E5-E38D-609F-4B76-A48D3B427E57}"/>
              </a:ext>
            </a:extLst>
          </p:cNvPr>
          <p:cNvSpPr txBox="1"/>
          <p:nvPr/>
        </p:nvSpPr>
        <p:spPr>
          <a:xfrm>
            <a:off x="4065620" y="4575011"/>
            <a:ext cx="167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Receiving script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B28C14-C888-35A0-1F5D-401DA2975DD1}"/>
              </a:ext>
            </a:extLst>
          </p:cNvPr>
          <p:cNvSpPr txBox="1"/>
          <p:nvPr/>
        </p:nvSpPr>
        <p:spPr>
          <a:xfrm>
            <a:off x="8542883" y="4744439"/>
            <a:ext cx="15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Sending script</a:t>
            </a:r>
          </a:p>
        </p:txBody>
      </p:sp>
      <p:pic>
        <p:nvPicPr>
          <p:cNvPr id="1026" name="Picture 2" descr="Image result for gitlab">
            <a:extLst>
              <a:ext uri="{FF2B5EF4-FFF2-40B4-BE49-F238E27FC236}">
                <a16:creationId xmlns:a16="http://schemas.microsoft.com/office/drawing/2014/main" id="{20F84167-EFC5-C37A-EE1D-39209BF6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71" y="1645042"/>
            <a:ext cx="7747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530174E-9379-2A18-D58D-B97C4CEF60F3}"/>
              </a:ext>
            </a:extLst>
          </p:cNvPr>
          <p:cNvSpPr txBox="1"/>
          <p:nvPr/>
        </p:nvSpPr>
        <p:spPr>
          <a:xfrm>
            <a:off x="4519226" y="1736326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GitLab version </a:t>
            </a:r>
            <a:br>
              <a:rPr lang="en-US" b="1" dirty="0">
                <a:solidFill>
                  <a:srgbClr val="4472C4"/>
                </a:solidFill>
              </a:rPr>
            </a:br>
            <a:r>
              <a:rPr lang="en-US" b="1" dirty="0">
                <a:solidFill>
                  <a:srgbClr val="4472C4"/>
                </a:solidFill>
              </a:rPr>
              <a:t>control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EBAB53-A88F-0CF0-14CB-31630526F9C0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>
            <a:off x="1521350" y="2032392"/>
            <a:ext cx="2302621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ED15C5F-FBDA-00F9-2103-60700CAE71D9}"/>
              </a:ext>
            </a:extLst>
          </p:cNvPr>
          <p:cNvSpPr txBox="1"/>
          <p:nvPr/>
        </p:nvSpPr>
        <p:spPr>
          <a:xfrm>
            <a:off x="1332229" y="1575982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Git 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63F0AD-CEF6-F3E3-D98A-965F1CE550AE}"/>
              </a:ext>
            </a:extLst>
          </p:cNvPr>
          <p:cNvSpPr txBox="1"/>
          <p:nvPr/>
        </p:nvSpPr>
        <p:spPr>
          <a:xfrm>
            <a:off x="1085743" y="6000883"/>
            <a:ext cx="95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Internet</a:t>
            </a:r>
          </a:p>
        </p:txBody>
      </p:sp>
      <p:sp>
        <p:nvSpPr>
          <p:cNvPr id="58" name="Title 57">
            <a:extLst>
              <a:ext uri="{FF2B5EF4-FFF2-40B4-BE49-F238E27FC236}">
                <a16:creationId xmlns:a16="http://schemas.microsoft.com/office/drawing/2014/main" id="{3016DBB6-D63C-A10E-D868-37EA4E75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73" y="207899"/>
            <a:ext cx="10515600" cy="590931"/>
          </a:xfrm>
        </p:spPr>
        <p:txBody>
          <a:bodyPr/>
          <a:lstStyle/>
          <a:p>
            <a:r>
              <a:rPr lang="en-US" sz="3600" dirty="0">
                <a:solidFill>
                  <a:srgbClr val="3D638E"/>
                </a:solidFill>
              </a:rPr>
              <a:t>Data Transfer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74F88E9-07C2-C380-9326-00E4CE24D68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6207658" y="3528118"/>
            <a:ext cx="0" cy="1793702"/>
          </a:xfrm>
          <a:prstGeom prst="straightConnector1">
            <a:avLst/>
          </a:prstGeom>
          <a:ln w="76200">
            <a:solidFill>
              <a:srgbClr val="4472C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40006F7-19D0-67CC-9DAB-73B7CFB600F9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4755788" y="3452958"/>
            <a:ext cx="0" cy="489058"/>
          </a:xfrm>
          <a:prstGeom prst="straightConnector1">
            <a:avLst/>
          </a:prstGeom>
          <a:ln w="76200">
            <a:solidFill>
              <a:srgbClr val="4472C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Programmer male with solid fill">
            <a:extLst>
              <a:ext uri="{FF2B5EF4-FFF2-40B4-BE49-F238E27FC236}">
                <a16:creationId xmlns:a16="http://schemas.microsoft.com/office/drawing/2014/main" id="{127A6FFD-BD43-6DEE-CC74-743DD5E0F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5611" y="399917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0682593-B9DF-A1E4-AD6A-8E8F82651571}"/>
              </a:ext>
            </a:extLst>
          </p:cNvPr>
          <p:cNvSpPr txBox="1"/>
          <p:nvPr/>
        </p:nvSpPr>
        <p:spPr>
          <a:xfrm>
            <a:off x="5091374" y="975503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472C4"/>
                </a:solidFill>
              </a:rPr>
              <a:t>ORNL user</a:t>
            </a:r>
          </a:p>
        </p:txBody>
      </p:sp>
      <p:pic>
        <p:nvPicPr>
          <p:cNvPr id="68" name="Graphic 67" descr="Programmer female outline">
            <a:extLst>
              <a:ext uri="{FF2B5EF4-FFF2-40B4-BE49-F238E27FC236}">
                <a16:creationId xmlns:a16="http://schemas.microsoft.com/office/drawing/2014/main" id="{EEFB6255-795E-7C31-9367-590869896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088" y="2386836"/>
            <a:ext cx="914400" cy="9144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E06ABDA-CFDA-CFAB-2D4F-A4E34B684AB9}"/>
              </a:ext>
            </a:extLst>
          </p:cNvPr>
          <p:cNvSpPr txBox="1"/>
          <p:nvPr/>
        </p:nvSpPr>
        <p:spPr>
          <a:xfrm>
            <a:off x="362805" y="3356446"/>
            <a:ext cx="97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External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User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42371A-185C-3D52-DBE3-29144EB9C86D}"/>
              </a:ext>
            </a:extLst>
          </p:cNvPr>
          <p:cNvCxnSpPr>
            <a:cxnSpLocks/>
            <a:stCxn id="66" idx="2"/>
            <a:endCxn id="23" idx="3"/>
          </p:cNvCxnSpPr>
          <p:nvPr/>
        </p:nvCxnSpPr>
        <p:spPr>
          <a:xfrm rot="5400000">
            <a:off x="5861668" y="2033054"/>
            <a:ext cx="1759881" cy="322406"/>
          </a:xfrm>
          <a:prstGeom prst="bentConnector2">
            <a:avLst/>
          </a:prstGeom>
          <a:ln w="76200">
            <a:solidFill>
              <a:srgbClr val="4472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78">
            <a:extLst>
              <a:ext uri="{FF2B5EF4-FFF2-40B4-BE49-F238E27FC236}">
                <a16:creationId xmlns:a16="http://schemas.microsoft.com/office/drawing/2014/main" id="{1BE75EE4-2D48-EF2E-1025-CB073410E298}"/>
              </a:ext>
            </a:extLst>
          </p:cNvPr>
          <p:cNvCxnSpPr>
            <a:cxnSpLocks/>
            <a:stCxn id="66" idx="1"/>
            <a:endCxn id="1026" idx="0"/>
          </p:cNvCxnSpPr>
          <p:nvPr/>
        </p:nvCxnSpPr>
        <p:spPr>
          <a:xfrm rot="10800000" flipV="1">
            <a:off x="4211321" y="857116"/>
            <a:ext cx="2234290" cy="787925"/>
          </a:xfrm>
          <a:prstGeom prst="bentConnector2">
            <a:avLst/>
          </a:prstGeom>
          <a:ln w="76200">
            <a:solidFill>
              <a:srgbClr val="4472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loud 81">
            <a:extLst>
              <a:ext uri="{FF2B5EF4-FFF2-40B4-BE49-F238E27FC236}">
                <a16:creationId xmlns:a16="http://schemas.microsoft.com/office/drawing/2014/main" id="{C974590D-4E09-1F31-8EE2-B99997B3D869}"/>
              </a:ext>
            </a:extLst>
          </p:cNvPr>
          <p:cNvSpPr/>
          <p:nvPr/>
        </p:nvSpPr>
        <p:spPr>
          <a:xfrm>
            <a:off x="8901702" y="844761"/>
            <a:ext cx="2333327" cy="1772237"/>
          </a:xfrm>
          <a:prstGeom prst="cloud">
            <a:avLst/>
          </a:prstGeom>
          <a:solidFill>
            <a:srgbClr val="EE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Instruments</a:t>
            </a:r>
          </a:p>
        </p:txBody>
      </p:sp>
      <p:cxnSp>
        <p:nvCxnSpPr>
          <p:cNvPr id="85" name="Straight Arrow Connector 78">
            <a:extLst>
              <a:ext uri="{FF2B5EF4-FFF2-40B4-BE49-F238E27FC236}">
                <a16:creationId xmlns:a16="http://schemas.microsoft.com/office/drawing/2014/main" id="{5B3E777A-3C9F-724D-8DE4-BE1C9A66BD84}"/>
              </a:ext>
            </a:extLst>
          </p:cNvPr>
          <p:cNvCxnSpPr>
            <a:cxnSpLocks/>
            <a:stCxn id="82" idx="1"/>
            <a:endCxn id="26" idx="0"/>
          </p:cNvCxnSpPr>
          <p:nvPr/>
        </p:nvCxnSpPr>
        <p:spPr>
          <a:xfrm rot="5400000">
            <a:off x="9412760" y="3126389"/>
            <a:ext cx="1166885" cy="14432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78">
            <a:extLst>
              <a:ext uri="{FF2B5EF4-FFF2-40B4-BE49-F238E27FC236}">
                <a16:creationId xmlns:a16="http://schemas.microsoft.com/office/drawing/2014/main" id="{9BE94200-5D92-D817-5EEA-B4D3819A4963}"/>
              </a:ext>
            </a:extLst>
          </p:cNvPr>
          <p:cNvCxnSpPr>
            <a:cxnSpLocks/>
            <a:stCxn id="66" idx="3"/>
            <a:endCxn id="21" idx="4"/>
          </p:cNvCxnSpPr>
          <p:nvPr/>
        </p:nvCxnSpPr>
        <p:spPr>
          <a:xfrm flipH="1">
            <a:off x="7040559" y="857117"/>
            <a:ext cx="319452" cy="4876183"/>
          </a:xfrm>
          <a:prstGeom prst="bentConnector3">
            <a:avLst>
              <a:gd name="adj1" fmla="val -138648"/>
            </a:avLst>
          </a:prstGeom>
          <a:ln w="76200">
            <a:solidFill>
              <a:srgbClr val="4472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D695AD4-1781-B78D-9E25-0283F03E9B5E}"/>
              </a:ext>
            </a:extLst>
          </p:cNvPr>
          <p:cNvSpPr txBox="1"/>
          <p:nvPr/>
        </p:nvSpPr>
        <p:spPr>
          <a:xfrm>
            <a:off x="10073419" y="331465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1G/100Mbit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7820C47-EA50-8B25-E19C-A3F06A2B28CA}"/>
              </a:ext>
            </a:extLst>
          </p:cNvPr>
          <p:cNvSpPr txBox="1"/>
          <p:nvPr/>
        </p:nvSpPr>
        <p:spPr>
          <a:xfrm>
            <a:off x="6540755" y="425363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100Mbit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AC93548-3E56-2D11-5192-EB61F5B72FDF}"/>
              </a:ext>
            </a:extLst>
          </p:cNvPr>
          <p:cNvSpPr txBox="1"/>
          <p:nvPr/>
        </p:nvSpPr>
        <p:spPr>
          <a:xfrm>
            <a:off x="848066" y="4380542"/>
            <a:ext cx="1463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Mbit</a:t>
            </a:r>
          </a:p>
          <a:p>
            <a:r>
              <a:rPr lang="en-US" dirty="0"/>
              <a:t>Feels real fast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6DA9FB-4B2A-8EC1-1C22-B502B2BB240C}"/>
              </a:ext>
            </a:extLst>
          </p:cNvPr>
          <p:cNvSpPr txBox="1"/>
          <p:nvPr/>
        </p:nvSpPr>
        <p:spPr>
          <a:xfrm>
            <a:off x="4310941" y="102302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CF06A73-061D-5CF3-80E5-DA2071AA0D99}"/>
              </a:ext>
            </a:extLst>
          </p:cNvPr>
          <p:cNvSpPr txBox="1"/>
          <p:nvPr/>
        </p:nvSpPr>
        <p:spPr>
          <a:xfrm>
            <a:off x="6935102" y="219425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1G</a:t>
            </a:r>
          </a:p>
        </p:txBody>
      </p:sp>
    </p:spTree>
    <p:extLst>
      <p:ext uri="{BB962C8B-B14F-4D97-AF65-F5344CB8AC3E}">
        <p14:creationId xmlns:p14="http://schemas.microsoft.com/office/powerpoint/2010/main" val="382646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7A34-BACF-7D47-86EB-6B620ACF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13" y="79422"/>
            <a:ext cx="11430000" cy="590931"/>
          </a:xfrm>
        </p:spPr>
        <p:txBody>
          <a:bodyPr/>
          <a:lstStyle/>
          <a:p>
            <a:r>
              <a:rPr lang="en-US" sz="3600" dirty="0">
                <a:solidFill>
                  <a:srgbClr val="3D638E"/>
                </a:solidFill>
              </a:rPr>
              <a:t>Data Transfer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E44185-028B-564C-A412-2BF1061AB34B}"/>
              </a:ext>
            </a:extLst>
          </p:cNvPr>
          <p:cNvSpPr/>
          <p:nvPr/>
        </p:nvSpPr>
        <p:spPr>
          <a:xfrm>
            <a:off x="5109790" y="896014"/>
            <a:ext cx="843969" cy="337930"/>
          </a:xfrm>
          <a:prstGeom prst="roundRect">
            <a:avLst/>
          </a:prstGeom>
          <a:solidFill>
            <a:srgbClr val="4472C4"/>
          </a:solidFill>
          <a:ln>
            <a:solidFill>
              <a:srgbClr val="EE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DCM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697FC8-1CEF-6040-9E5F-443AD497BFBE}"/>
              </a:ext>
            </a:extLst>
          </p:cNvPr>
          <p:cNvSpPr/>
          <p:nvPr/>
        </p:nvSpPr>
        <p:spPr>
          <a:xfrm>
            <a:off x="1212574" y="76680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44F42F-1ECA-7943-85AF-B551811FD7E2}"/>
              </a:ext>
            </a:extLst>
          </p:cNvPr>
          <p:cNvCxnSpPr>
            <a:cxnSpLocks/>
          </p:cNvCxnSpPr>
          <p:nvPr/>
        </p:nvCxnSpPr>
        <p:spPr>
          <a:xfrm flipV="1">
            <a:off x="1212574" y="677353"/>
            <a:ext cx="7663069" cy="9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1E3C7892-0E45-BC4D-AF78-2F8B09F576F7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5953759" y="687291"/>
            <a:ext cx="304582" cy="37768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2A219C4E-7417-E344-BAEF-1E1F0A6F8824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>
            <a:off x="4837052" y="677353"/>
            <a:ext cx="272738" cy="387626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6961-AE52-8749-937C-149D83C491C2}"/>
              </a:ext>
            </a:extLst>
          </p:cNvPr>
          <p:cNvSpPr/>
          <p:nvPr/>
        </p:nvSpPr>
        <p:spPr>
          <a:xfrm>
            <a:off x="1838740" y="76680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218DEA-4B52-1B4E-8ADC-70F4E64BDA69}"/>
              </a:ext>
            </a:extLst>
          </p:cNvPr>
          <p:cNvSpPr/>
          <p:nvPr/>
        </p:nvSpPr>
        <p:spPr>
          <a:xfrm>
            <a:off x="2464907" y="76680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329C6C-8E61-FD43-952C-6A34192D4AE8}"/>
              </a:ext>
            </a:extLst>
          </p:cNvPr>
          <p:cNvSpPr/>
          <p:nvPr/>
        </p:nvSpPr>
        <p:spPr>
          <a:xfrm>
            <a:off x="3079476" y="76680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6E4D055-9FEB-0345-9D6D-D051A123882E}"/>
              </a:ext>
            </a:extLst>
          </p:cNvPr>
          <p:cNvSpPr/>
          <p:nvPr/>
        </p:nvSpPr>
        <p:spPr>
          <a:xfrm>
            <a:off x="3694046" y="77674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949171-884F-B140-B0D0-812646A79F5C}"/>
              </a:ext>
            </a:extLst>
          </p:cNvPr>
          <p:cNvSpPr/>
          <p:nvPr/>
        </p:nvSpPr>
        <p:spPr>
          <a:xfrm>
            <a:off x="6382575" y="77674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42C1DDD-5517-0E42-BDF4-1E5B0B69B2FC}"/>
              </a:ext>
            </a:extLst>
          </p:cNvPr>
          <p:cNvSpPr/>
          <p:nvPr/>
        </p:nvSpPr>
        <p:spPr>
          <a:xfrm>
            <a:off x="6962369" y="77674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BF5B188-0370-8247-A871-74154A0EB52C}"/>
              </a:ext>
            </a:extLst>
          </p:cNvPr>
          <p:cNvSpPr/>
          <p:nvPr/>
        </p:nvSpPr>
        <p:spPr>
          <a:xfrm>
            <a:off x="7576939" y="756869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27815EC-6766-1B4E-9D22-4A1B5A55D743}"/>
              </a:ext>
            </a:extLst>
          </p:cNvPr>
          <p:cNvSpPr/>
          <p:nvPr/>
        </p:nvSpPr>
        <p:spPr>
          <a:xfrm>
            <a:off x="8198126" y="766807"/>
            <a:ext cx="516836" cy="337930"/>
          </a:xfrm>
          <a:prstGeom prst="round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BPM</a:t>
            </a:r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907741-E4AA-7744-9DF2-940DB714518B}"/>
              </a:ext>
            </a:extLst>
          </p:cNvPr>
          <p:cNvSpPr/>
          <p:nvPr/>
        </p:nvSpPr>
        <p:spPr>
          <a:xfrm>
            <a:off x="4657425" y="1557241"/>
            <a:ext cx="1782300" cy="738698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BIGMAC file storage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D7A4251D-B7C8-AF4D-8055-2EE60EBCD155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2647567" y="-71839"/>
            <a:ext cx="833283" cy="3186433"/>
          </a:xfrm>
          <a:prstGeom prst="curvedConnector2">
            <a:avLst/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2B0E9046-D1C7-164F-84F1-3E84F7C2E4A2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2960650" y="241244"/>
            <a:ext cx="833283" cy="2560267"/>
          </a:xfrm>
          <a:prstGeom prst="curvedConnector2">
            <a:avLst/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E6AC510-8FCC-1F4B-A8C9-478B8D409D32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3273734" y="554328"/>
            <a:ext cx="833283" cy="1934100"/>
          </a:xfrm>
          <a:prstGeom prst="curvedConnector2">
            <a:avLst/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B835CED4-7B0F-C14E-9518-FDD8DC0DA4FC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3842108" y="600522"/>
            <a:ext cx="572114" cy="1580543"/>
          </a:xfrm>
          <a:prstGeom prst="curvedConnector3">
            <a:avLst>
              <a:gd name="adj1" fmla="val 50000"/>
            </a:avLst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5A697566-B993-1746-8196-72204F95EAC5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6128766" y="1164624"/>
            <a:ext cx="562174" cy="462280"/>
          </a:xfrm>
          <a:prstGeom prst="curvedConnector3">
            <a:avLst>
              <a:gd name="adj1" fmla="val 50000"/>
            </a:avLst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B0934802-5DFB-5D49-B71E-5367494F9E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27663" y="986077"/>
            <a:ext cx="731140" cy="650408"/>
          </a:xfrm>
          <a:prstGeom prst="curvedConnector3">
            <a:avLst>
              <a:gd name="adj1" fmla="val 50000"/>
            </a:avLst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C237EA7C-CA4D-E440-AD30-287EFC4BA99B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6418663" y="874727"/>
            <a:ext cx="562174" cy="1042074"/>
          </a:xfrm>
          <a:prstGeom prst="curvedConnector3">
            <a:avLst>
              <a:gd name="adj1" fmla="val 50000"/>
            </a:avLst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AFBADB9C-D322-FC4D-AABB-47DF4DE25B04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>
            <a:off x="6715931" y="818593"/>
            <a:ext cx="843221" cy="1395632"/>
          </a:xfrm>
          <a:prstGeom prst="curvedConnector2">
            <a:avLst/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A474B419-7C34-704C-9490-6D6C0E9F0537}"/>
              </a:ext>
            </a:extLst>
          </p:cNvPr>
          <p:cNvCxnSpPr>
            <a:cxnSpLocks/>
            <a:stCxn id="16" idx="2"/>
          </p:cNvCxnSpPr>
          <p:nvPr/>
        </p:nvCxnSpPr>
        <p:spPr>
          <a:xfrm rot="5400000">
            <a:off x="7031494" y="512969"/>
            <a:ext cx="833283" cy="2016819"/>
          </a:xfrm>
          <a:prstGeom prst="curvedConnector2">
            <a:avLst/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89E835-F86A-3248-869D-32B6C8B731E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31775" y="1233944"/>
            <a:ext cx="16800" cy="334727"/>
          </a:xfrm>
          <a:prstGeom prst="straightConnector1">
            <a:avLst/>
          </a:prstGeom>
          <a:ln w="12700">
            <a:solidFill>
              <a:srgbClr val="EE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EA3A0E0-92F1-FD4C-985F-7AEFD5412F12}"/>
              </a:ext>
            </a:extLst>
          </p:cNvPr>
          <p:cNvSpPr/>
          <p:nvPr/>
        </p:nvSpPr>
        <p:spPr>
          <a:xfrm>
            <a:off x="1103243" y="2630664"/>
            <a:ext cx="10828264" cy="172171"/>
          </a:xfrm>
          <a:prstGeom prst="rect">
            <a:avLst/>
          </a:prstGeom>
          <a:pattFill prst="smGrid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E05ED-B4CD-0347-A9A3-89995869149B}"/>
              </a:ext>
            </a:extLst>
          </p:cNvPr>
          <p:cNvSpPr/>
          <p:nvPr/>
        </p:nvSpPr>
        <p:spPr>
          <a:xfrm>
            <a:off x="4600275" y="3140762"/>
            <a:ext cx="1745969" cy="830997"/>
          </a:xfrm>
          <a:prstGeom prst="ellipse">
            <a:avLst/>
          </a:prstGeom>
          <a:solidFill>
            <a:srgbClr val="8FB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Errant Beam file storage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E8BD70-C077-AB44-876C-043DC824F1A5}"/>
              </a:ext>
            </a:extLst>
          </p:cNvPr>
          <p:cNvCxnSpPr>
            <a:cxnSpLocks/>
            <a:stCxn id="17" idx="4"/>
            <a:endCxn id="29" idx="0"/>
          </p:cNvCxnSpPr>
          <p:nvPr/>
        </p:nvCxnSpPr>
        <p:spPr>
          <a:xfrm flipH="1">
            <a:off x="5473260" y="2295939"/>
            <a:ext cx="75315" cy="844823"/>
          </a:xfrm>
          <a:prstGeom prst="straightConnector1">
            <a:avLst/>
          </a:prstGeom>
          <a:ln w="57150">
            <a:solidFill>
              <a:srgbClr val="8FBC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91805B6-F5F1-3D43-85FB-EEB959A8C5D0}"/>
              </a:ext>
            </a:extLst>
          </p:cNvPr>
          <p:cNvSpPr txBox="1"/>
          <p:nvPr/>
        </p:nvSpPr>
        <p:spPr>
          <a:xfrm>
            <a:off x="1014135" y="2295938"/>
            <a:ext cx="91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Firewall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713807-896A-B14A-94D4-500CA72C68E0}"/>
              </a:ext>
            </a:extLst>
          </p:cNvPr>
          <p:cNvSpPr txBox="1"/>
          <p:nvPr/>
        </p:nvSpPr>
        <p:spPr>
          <a:xfrm>
            <a:off x="5469169" y="2317108"/>
            <a:ext cx="304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8FBC55"/>
                </a:solidFill>
              </a:rPr>
              <a:t>Automated transfer across firewall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F689F1-EA67-D742-BF69-266711BC393C}"/>
              </a:ext>
            </a:extLst>
          </p:cNvPr>
          <p:cNvSpPr txBox="1"/>
          <p:nvPr/>
        </p:nvSpPr>
        <p:spPr>
          <a:xfrm>
            <a:off x="5324976" y="253396"/>
            <a:ext cx="186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accelerator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06F662-C069-EA4A-AB1A-E1BBEA28BF0A}"/>
              </a:ext>
            </a:extLst>
          </p:cNvPr>
          <p:cNvGrpSpPr/>
          <p:nvPr/>
        </p:nvGrpSpPr>
        <p:grpSpPr>
          <a:xfrm>
            <a:off x="368595" y="3444179"/>
            <a:ext cx="3453666" cy="3251169"/>
            <a:chOff x="368595" y="3332966"/>
            <a:chExt cx="3453666" cy="3251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7C71EB-0C92-DA4E-93DF-CB6CF2841415}"/>
                </a:ext>
              </a:extLst>
            </p:cNvPr>
            <p:cNvSpPr txBox="1"/>
            <p:nvPr/>
          </p:nvSpPr>
          <p:spPr>
            <a:xfrm>
              <a:off x="1508914" y="3411846"/>
              <a:ext cx="1109663" cy="369332"/>
            </a:xfrm>
            <a:prstGeom prst="rect">
              <a:avLst/>
            </a:prstGeom>
            <a:noFill/>
            <a:ln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Oracle DB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A1C63F2-5878-6342-9973-91A940F98101}"/>
                </a:ext>
              </a:extLst>
            </p:cNvPr>
            <p:cNvGrpSpPr/>
            <p:nvPr/>
          </p:nvGrpSpPr>
          <p:grpSpPr>
            <a:xfrm>
              <a:off x="368595" y="3332966"/>
              <a:ext cx="3453666" cy="3251169"/>
              <a:chOff x="7677827" y="2940908"/>
              <a:chExt cx="3453666" cy="3251169"/>
            </a:xfrm>
          </p:grpSpPr>
          <p:sp>
            <p:nvSpPr>
              <p:cNvPr id="37" name="Can 36">
                <a:extLst>
                  <a:ext uri="{FF2B5EF4-FFF2-40B4-BE49-F238E27FC236}">
                    <a16:creationId xmlns:a16="http://schemas.microsoft.com/office/drawing/2014/main" id="{35D3E527-E024-7A44-BF92-D76A2CB1F2EE}"/>
                  </a:ext>
                </a:extLst>
              </p:cNvPr>
              <p:cNvSpPr/>
              <p:nvPr/>
            </p:nvSpPr>
            <p:spPr>
              <a:xfrm>
                <a:off x="7677827" y="2940908"/>
                <a:ext cx="3453666" cy="3251169"/>
              </a:xfrm>
              <a:prstGeom prst="can">
                <a:avLst>
                  <a:gd name="adj" fmla="val 17086"/>
                </a:avLst>
              </a:prstGeom>
              <a:noFill/>
              <a:ln w="34925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olded Corner 37">
                <a:extLst>
                  <a:ext uri="{FF2B5EF4-FFF2-40B4-BE49-F238E27FC236}">
                    <a16:creationId xmlns:a16="http://schemas.microsoft.com/office/drawing/2014/main" id="{36AE9203-C510-E844-9D9F-13E92F1945EA}"/>
                  </a:ext>
                </a:extLst>
              </p:cNvPr>
              <p:cNvSpPr/>
              <p:nvPr/>
            </p:nvSpPr>
            <p:spPr>
              <a:xfrm>
                <a:off x="8093775" y="3897819"/>
                <a:ext cx="2858174" cy="2155409"/>
              </a:xfrm>
              <a:prstGeom prst="foldedCorner">
                <a:avLst/>
              </a:prstGeom>
              <a:solidFill>
                <a:srgbClr val="4472C4"/>
              </a:solidFill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E4B3608-E857-4B4F-82BD-7FE80F15A477}"/>
                  </a:ext>
                </a:extLst>
              </p:cNvPr>
              <p:cNvGrpSpPr/>
              <p:nvPr/>
            </p:nvGrpSpPr>
            <p:grpSpPr>
              <a:xfrm>
                <a:off x="7853655" y="3606522"/>
                <a:ext cx="2914260" cy="2308633"/>
                <a:chOff x="2574316" y="3965707"/>
                <a:chExt cx="2914260" cy="2308633"/>
              </a:xfrm>
            </p:grpSpPr>
            <p:sp>
              <p:nvSpPr>
                <p:cNvPr id="40" name="Folded Corner 39">
                  <a:extLst>
                    <a:ext uri="{FF2B5EF4-FFF2-40B4-BE49-F238E27FC236}">
                      <a16:creationId xmlns:a16="http://schemas.microsoft.com/office/drawing/2014/main" id="{147BDB7A-2A21-6344-BF64-7AD9360EEF6C}"/>
                    </a:ext>
                  </a:extLst>
                </p:cNvPr>
                <p:cNvSpPr/>
                <p:nvPr/>
              </p:nvSpPr>
              <p:spPr>
                <a:xfrm>
                  <a:off x="2574316" y="3965707"/>
                  <a:ext cx="2914260" cy="2308633"/>
                </a:xfrm>
                <a:prstGeom prst="foldedCorner">
                  <a:avLst/>
                </a:prstGeom>
                <a:solidFill>
                  <a:srgbClr val="4472C4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E9D4D3B-15EF-874E-9221-E7A50704F72F}"/>
                    </a:ext>
                  </a:extLst>
                </p:cNvPr>
                <p:cNvSpPr/>
                <p:nvPr/>
              </p:nvSpPr>
              <p:spPr>
                <a:xfrm>
                  <a:off x="2724894" y="4071544"/>
                  <a:ext cx="1020318" cy="2879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Event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2B8F15F-3121-C84B-87B3-D20C561ED033}"/>
                    </a:ext>
                  </a:extLst>
                </p:cNvPr>
                <p:cNvSpPr/>
                <p:nvPr/>
              </p:nvSpPr>
              <p:spPr>
                <a:xfrm>
                  <a:off x="3832835" y="4071544"/>
                  <a:ext cx="1425124" cy="2879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Timestamp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CF3DD05-48EE-B04C-A332-59B843EEEB3A}"/>
                    </a:ext>
                  </a:extLst>
                </p:cNvPr>
                <p:cNvSpPr/>
                <p:nvPr/>
              </p:nvSpPr>
              <p:spPr>
                <a:xfrm>
                  <a:off x="4051206" y="4546780"/>
                  <a:ext cx="922215" cy="271849"/>
                </a:xfrm>
                <a:prstGeom prst="rect">
                  <a:avLst/>
                </a:prstGeom>
                <a:solidFill>
                  <a:srgbClr val="8FBC55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BPM1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E2B76F3-1854-B148-AE02-6F340F40B70C}"/>
                    </a:ext>
                  </a:extLst>
                </p:cNvPr>
                <p:cNvSpPr/>
                <p:nvPr/>
              </p:nvSpPr>
              <p:spPr>
                <a:xfrm>
                  <a:off x="4051206" y="4901093"/>
                  <a:ext cx="922215" cy="271849"/>
                </a:xfrm>
                <a:prstGeom prst="rect">
                  <a:avLst/>
                </a:prstGeom>
                <a:solidFill>
                  <a:srgbClr val="8FBC55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BPM2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2242F76-49BF-6F47-A0B3-2C8864634194}"/>
                    </a:ext>
                  </a:extLst>
                </p:cNvPr>
                <p:cNvSpPr/>
                <p:nvPr/>
              </p:nvSpPr>
              <p:spPr>
                <a:xfrm>
                  <a:off x="4044408" y="5274635"/>
                  <a:ext cx="922215" cy="271849"/>
                </a:xfrm>
                <a:prstGeom prst="rect">
                  <a:avLst/>
                </a:prstGeom>
                <a:solidFill>
                  <a:srgbClr val="8FBC55"/>
                </a:solidFill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DCM</a:t>
                  </a:r>
                </a:p>
              </p:txBody>
            </p:sp>
          </p:grpSp>
        </p:grpSp>
      </p:grp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08026DE4-EB63-8348-AFB5-E385103A59A5}"/>
              </a:ext>
            </a:extLst>
          </p:cNvPr>
          <p:cNvCxnSpPr>
            <a:cxnSpLocks/>
            <a:stCxn id="43" idx="3"/>
            <a:endCxn id="29" idx="3"/>
          </p:cNvCxnSpPr>
          <p:nvPr/>
        </p:nvCxnSpPr>
        <p:spPr>
          <a:xfrm flipV="1">
            <a:off x="2943528" y="3850062"/>
            <a:ext cx="1912438" cy="976729"/>
          </a:xfrm>
          <a:prstGeom prst="curved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AB1E43E4-2DA0-4C49-A78D-7259704EB984}"/>
              </a:ext>
            </a:extLst>
          </p:cNvPr>
          <p:cNvCxnSpPr>
            <a:cxnSpLocks/>
            <a:stCxn id="44" idx="3"/>
            <a:endCxn id="29" idx="3"/>
          </p:cNvCxnSpPr>
          <p:nvPr/>
        </p:nvCxnSpPr>
        <p:spPr>
          <a:xfrm flipV="1">
            <a:off x="2943528" y="3850062"/>
            <a:ext cx="1912438" cy="1331042"/>
          </a:xfrm>
          <a:prstGeom prst="curved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3253D272-4FA4-9442-A24A-EC354A04DB97}"/>
              </a:ext>
            </a:extLst>
          </p:cNvPr>
          <p:cNvCxnSpPr>
            <a:cxnSpLocks/>
            <a:stCxn id="45" idx="3"/>
            <a:endCxn id="29" idx="4"/>
          </p:cNvCxnSpPr>
          <p:nvPr/>
        </p:nvCxnSpPr>
        <p:spPr>
          <a:xfrm flipV="1">
            <a:off x="2936730" y="3971759"/>
            <a:ext cx="2536530" cy="1582887"/>
          </a:xfrm>
          <a:prstGeom prst="curved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7EAAF1F-EA17-714D-A3DD-08F471CE7D49}"/>
              </a:ext>
            </a:extLst>
          </p:cNvPr>
          <p:cNvSpPr txBox="1"/>
          <p:nvPr/>
        </p:nvSpPr>
        <p:spPr>
          <a:xfrm>
            <a:off x="6434824" y="2834477"/>
            <a:ext cx="4896322" cy="3385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Python library for browsing events </a:t>
            </a:r>
            <a:r>
              <a:rPr lang="en-US" sz="1600" dirty="0">
                <a:solidFill>
                  <a:srgbClr val="FF0000"/>
                </a:solidFill>
              </a:rPr>
              <a:t>(development frozen)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852F8F-DFD7-D942-9ED6-B199B7EC1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825" y="3152930"/>
            <a:ext cx="4896322" cy="966311"/>
          </a:xfrm>
          <a:prstGeom prst="rect">
            <a:avLst/>
          </a:prstGeom>
        </p:spPr>
      </p:pic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D7ACC7B9-A3B1-E244-A860-E82E829EFE84}"/>
              </a:ext>
            </a:extLst>
          </p:cNvPr>
          <p:cNvCxnSpPr>
            <a:cxnSpLocks/>
            <a:stCxn id="29" idx="5"/>
            <a:endCxn id="37" idx="4"/>
          </p:cNvCxnSpPr>
          <p:nvPr/>
        </p:nvCxnSpPr>
        <p:spPr>
          <a:xfrm rot="5400000">
            <a:off x="4346556" y="3325767"/>
            <a:ext cx="1219702" cy="2268292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0B45DC-028E-C94C-8AA6-F8946312649D}"/>
              </a:ext>
            </a:extLst>
          </p:cNvPr>
          <p:cNvGrpSpPr/>
          <p:nvPr/>
        </p:nvGrpSpPr>
        <p:grpSpPr>
          <a:xfrm>
            <a:off x="6457260" y="4117820"/>
            <a:ext cx="3782010" cy="2684938"/>
            <a:chOff x="6395475" y="4327889"/>
            <a:chExt cx="3782010" cy="268493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23D7FB3-4691-E54A-8FDD-1F3456624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5475" y="4327889"/>
              <a:ext cx="3782010" cy="268493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B35BA6-C79F-EB43-9218-A506DF3D5ABE}"/>
                </a:ext>
              </a:extLst>
            </p:cNvPr>
            <p:cNvSpPr txBox="1"/>
            <p:nvPr/>
          </p:nvSpPr>
          <p:spPr>
            <a:xfrm>
              <a:off x="7220787" y="6157319"/>
              <a:ext cx="2615808" cy="27699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Python library for reading data files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415D458-6A2A-6143-A8DD-28E86847466A}"/>
              </a:ext>
            </a:extLst>
          </p:cNvPr>
          <p:cNvSpPr txBox="1"/>
          <p:nvPr/>
        </p:nvSpPr>
        <p:spPr>
          <a:xfrm>
            <a:off x="4819439" y="4994940"/>
            <a:ext cx="1532343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Processing files 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exporting to Oracle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>
                <a:solidFill>
                  <a:schemeClr val="accent4"/>
                </a:solidFill>
              </a:rPr>
              <a:t>tagging</a:t>
            </a:r>
            <a:br>
              <a:rPr lang="en-US" sz="1200" dirty="0"/>
            </a:br>
            <a:r>
              <a:rPr lang="en-US" sz="1200" dirty="0">
                <a:solidFill>
                  <a:srgbClr val="FF0000"/>
                </a:solidFill>
              </a:rPr>
              <a:t>(development frozen)</a:t>
            </a:r>
            <a:endParaRPr 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C44E8B-1441-AF45-8634-9ED57CC8D328}"/>
              </a:ext>
            </a:extLst>
          </p:cNvPr>
          <p:cNvSpPr txBox="1"/>
          <p:nvPr/>
        </p:nvSpPr>
        <p:spPr>
          <a:xfrm>
            <a:off x="647757" y="4556543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Before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00FC9-CA6F-924B-8AB4-81FF7C8BCDD9}"/>
              </a:ext>
            </a:extLst>
          </p:cNvPr>
          <p:cNvSpPr txBox="1"/>
          <p:nvPr/>
        </p:nvSpPr>
        <p:spPr>
          <a:xfrm>
            <a:off x="871462" y="5313469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After</a:t>
            </a:r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FB7D3F15-AC75-384F-AB01-704B8A8B41A5}"/>
              </a:ext>
            </a:extLst>
          </p:cNvPr>
          <p:cNvCxnSpPr>
            <a:cxnSpLocks/>
            <a:stCxn id="56" idx="3"/>
            <a:endCxn id="43" idx="1"/>
          </p:cNvCxnSpPr>
          <p:nvPr/>
        </p:nvCxnSpPr>
        <p:spPr>
          <a:xfrm>
            <a:off x="1450862" y="4741209"/>
            <a:ext cx="570451" cy="85582"/>
          </a:xfrm>
          <a:prstGeom prst="curvedConnector3">
            <a:avLst>
              <a:gd name="adj1" fmla="val 47834"/>
            </a:avLst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F6CA3688-5970-8647-AB11-8CD5594D5D71}"/>
              </a:ext>
            </a:extLst>
          </p:cNvPr>
          <p:cNvCxnSpPr>
            <a:cxnSpLocks/>
            <a:stCxn id="56" idx="2"/>
            <a:endCxn id="44" idx="1"/>
          </p:cNvCxnSpPr>
          <p:nvPr/>
        </p:nvCxnSpPr>
        <p:spPr>
          <a:xfrm rot="16200000" flipH="1">
            <a:off x="1407697" y="4567487"/>
            <a:ext cx="255229" cy="972003"/>
          </a:xfrm>
          <a:prstGeom prst="curvedConnector2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D160625C-8DEC-6746-9CE2-0EB638F3C466}"/>
              </a:ext>
            </a:extLst>
          </p:cNvPr>
          <p:cNvCxnSpPr>
            <a:cxnSpLocks/>
            <a:stCxn id="57" idx="3"/>
            <a:endCxn id="45" idx="1"/>
          </p:cNvCxnSpPr>
          <p:nvPr/>
        </p:nvCxnSpPr>
        <p:spPr>
          <a:xfrm>
            <a:off x="1529719" y="5498135"/>
            <a:ext cx="484796" cy="56511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0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D402-3A0E-01EB-CEAD-1FDCA6AD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515600" cy="590931"/>
          </a:xfrm>
        </p:spPr>
        <p:txBody>
          <a:bodyPr/>
          <a:lstStyle/>
          <a:p>
            <a:r>
              <a:rPr lang="en-US" sz="3600" dirty="0">
                <a:solidFill>
                  <a:srgbClr val="3D638E"/>
                </a:solidFill>
              </a:rPr>
              <a:t>Expected workflow vs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1A9B-81AB-06EF-8434-1F39B7C4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0634663" cy="53760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code is shared over GitLab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Worked</a:t>
            </a:r>
            <a:r>
              <a:rPr lang="en-US" dirty="0"/>
              <a:t> but more as a transfer mechanism, not collaboration tool</a:t>
            </a:r>
          </a:p>
          <a:p>
            <a:r>
              <a:rPr lang="en-US" dirty="0"/>
              <a:t>Code is runnable on Errant Beam server</a:t>
            </a:r>
          </a:p>
          <a:p>
            <a:pPr lvl="1"/>
            <a:r>
              <a:rPr lang="en-US" dirty="0">
                <a:solidFill>
                  <a:srgbClr val="EE7D31"/>
                </a:solidFill>
              </a:rPr>
              <a:t>Initially worked </a:t>
            </a:r>
            <a:r>
              <a:rPr lang="en-US" dirty="0"/>
              <a:t>to familiarize themselves with the data and test libraries but not widely used recently. </a:t>
            </a:r>
            <a:r>
              <a:rPr lang="en-US" dirty="0" err="1"/>
              <a:t>ThinLinc</a:t>
            </a:r>
            <a:r>
              <a:rPr lang="en-US" dirty="0"/>
              <a:t> is not responsive enough to work comfortably</a:t>
            </a:r>
          </a:p>
          <a:p>
            <a:r>
              <a:rPr lang="en-US" dirty="0"/>
              <a:t>Sophisticated data selection uses Oracle and runs on EB server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Failed</a:t>
            </a:r>
            <a:r>
              <a:rPr lang="en-US" dirty="0"/>
              <a:t>. Some test implementations exist but specs are too vague and takes a lot of effort to implement with unclear benefits.</a:t>
            </a:r>
          </a:p>
          <a:p>
            <a:r>
              <a:rPr lang="en-US" dirty="0"/>
              <a:t>Trained models are shared over GitLab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Worked</a:t>
            </a:r>
          </a:p>
          <a:p>
            <a:r>
              <a:rPr lang="en-US" dirty="0"/>
              <a:t>Data transfer is transparent and efficient</a:t>
            </a:r>
          </a:p>
          <a:p>
            <a:pPr lvl="1"/>
            <a:r>
              <a:rPr lang="en-US" dirty="0">
                <a:solidFill>
                  <a:srgbClr val="EE7D31"/>
                </a:solidFill>
              </a:rPr>
              <a:t>Transfer process is still clunky and mostly used by Beam Based… HVCM?</a:t>
            </a:r>
          </a:p>
        </p:txBody>
      </p:sp>
    </p:spTree>
    <p:extLst>
      <p:ext uri="{BB962C8B-B14F-4D97-AF65-F5344CB8AC3E}">
        <p14:creationId xmlns:p14="http://schemas.microsoft.com/office/powerpoint/2010/main" val="27771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D402-3A0E-01EB-CEAD-1FDCA6AD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90931"/>
          </a:xfrm>
        </p:spPr>
        <p:txBody>
          <a:bodyPr/>
          <a:lstStyle/>
          <a:p>
            <a:r>
              <a:rPr lang="en-US" sz="3600" dirty="0">
                <a:solidFill>
                  <a:srgbClr val="3D638E"/>
                </a:solidFill>
              </a:rPr>
              <a:t>Running inference live for DCM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AB5E60-50D6-DB4B-F2A5-7271C0A6DC3D}"/>
              </a:ext>
            </a:extLst>
          </p:cNvPr>
          <p:cNvSpPr/>
          <p:nvPr/>
        </p:nvSpPr>
        <p:spPr>
          <a:xfrm>
            <a:off x="1128713" y="1987313"/>
            <a:ext cx="1757362" cy="900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on DCM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15F77-3BFB-A535-D787-C811F7E98439}"/>
              </a:ext>
            </a:extLst>
          </p:cNvPr>
          <p:cNvSpPr/>
          <p:nvPr/>
        </p:nvSpPr>
        <p:spPr>
          <a:xfrm>
            <a:off x="3687367" y="1987313"/>
            <a:ext cx="1757362" cy="900112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Compiling TF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8DBDD-89CA-FF40-EF54-6B8D9F5D2ACB}"/>
              </a:ext>
            </a:extLst>
          </p:cNvPr>
          <p:cNvSpPr/>
          <p:nvPr/>
        </p:nvSpPr>
        <p:spPr>
          <a:xfrm>
            <a:off x="6246021" y="1987313"/>
            <a:ext cx="1821659" cy="900112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/>
            <a:r>
              <a:rPr lang="en-US" sz="1600" dirty="0"/>
              <a:t>Generating C++</a:t>
            </a:r>
            <a:br>
              <a:rPr lang="en-US" sz="1600" dirty="0"/>
            </a:br>
            <a:r>
              <a:rPr lang="en-US" sz="1600" dirty="0"/>
              <a:t>code to run inference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00E47C-0313-30C7-7C1F-185E093E0A1C}"/>
              </a:ext>
            </a:extLst>
          </p:cNvPr>
          <p:cNvSpPr/>
          <p:nvPr/>
        </p:nvSpPr>
        <p:spPr>
          <a:xfrm>
            <a:off x="8804677" y="3629031"/>
            <a:ext cx="1757362" cy="900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LabVIEW IOC runs inference on RT 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A7665EC-F369-9289-9215-0B6F988E9CD5}"/>
              </a:ext>
            </a:extLst>
          </p:cNvPr>
          <p:cNvSpPr/>
          <p:nvPr/>
        </p:nvSpPr>
        <p:spPr>
          <a:xfrm>
            <a:off x="2981320" y="2301637"/>
            <a:ext cx="585788" cy="2714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A6D5E84-C0CB-81FA-6888-E892ECC79EA2}"/>
              </a:ext>
            </a:extLst>
          </p:cNvPr>
          <p:cNvSpPr/>
          <p:nvPr/>
        </p:nvSpPr>
        <p:spPr>
          <a:xfrm>
            <a:off x="5553076" y="2301637"/>
            <a:ext cx="585788" cy="271463"/>
          </a:xfrm>
          <a:prstGeom prst="rightArrow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6ECEA4B-2B3D-830C-8662-03697AD61823}"/>
              </a:ext>
            </a:extLst>
          </p:cNvPr>
          <p:cNvSpPr/>
          <p:nvPr/>
        </p:nvSpPr>
        <p:spPr>
          <a:xfrm>
            <a:off x="8136261" y="2301637"/>
            <a:ext cx="585788" cy="271463"/>
          </a:xfrm>
          <a:prstGeom prst="rightArrow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E0A7F-8777-8AA4-B83E-1A703787E79D}"/>
              </a:ext>
            </a:extLst>
          </p:cNvPr>
          <p:cNvSpPr txBox="1"/>
          <p:nvPr/>
        </p:nvSpPr>
        <p:spPr>
          <a:xfrm>
            <a:off x="793741" y="1541473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Siamese Twins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52C30E-286F-D15E-5FAF-256B5DBAD663}"/>
              </a:ext>
            </a:extLst>
          </p:cNvPr>
          <p:cNvSpPr/>
          <p:nvPr/>
        </p:nvSpPr>
        <p:spPr>
          <a:xfrm>
            <a:off x="8804677" y="2031882"/>
            <a:ext cx="1757362" cy="9001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 model and code to IOC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901E56-C94D-CF83-3B15-CB6A5D0647B8}"/>
              </a:ext>
            </a:extLst>
          </p:cNvPr>
          <p:cNvSpPr/>
          <p:nvPr/>
        </p:nvSpPr>
        <p:spPr>
          <a:xfrm>
            <a:off x="1008454" y="5298164"/>
            <a:ext cx="1757362" cy="900112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on DCM Data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AFF522-01D3-1FD9-888B-65F419E37EBE}"/>
              </a:ext>
            </a:extLst>
          </p:cNvPr>
          <p:cNvSpPr/>
          <p:nvPr/>
        </p:nvSpPr>
        <p:spPr>
          <a:xfrm>
            <a:off x="3567108" y="5298164"/>
            <a:ext cx="1757362" cy="900112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Compiling RF model to VHDL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D24254-BC61-7AD0-B588-0E1C01C832C8}"/>
              </a:ext>
            </a:extLst>
          </p:cNvPr>
          <p:cNvSpPr/>
          <p:nvPr/>
        </p:nvSpPr>
        <p:spPr>
          <a:xfrm>
            <a:off x="6125763" y="5298164"/>
            <a:ext cx="1757362" cy="900112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Generating LV</a:t>
            </a:r>
            <a:br>
              <a:rPr lang="en-US" dirty="0"/>
            </a:br>
            <a:r>
              <a:rPr lang="en-US" dirty="0"/>
              <a:t>FPGA </a:t>
            </a:r>
            <a:r>
              <a:rPr lang="en-US" dirty="0" err="1"/>
              <a:t>bitfile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99BD46E-0075-D0EE-886D-23D01C462D36}"/>
              </a:ext>
            </a:extLst>
          </p:cNvPr>
          <p:cNvSpPr/>
          <p:nvPr/>
        </p:nvSpPr>
        <p:spPr>
          <a:xfrm>
            <a:off x="2861061" y="5612488"/>
            <a:ext cx="585788" cy="271463"/>
          </a:xfrm>
          <a:prstGeom prst="rightArrow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D8C4CE3D-2D01-7BEB-F930-22F137E75839}"/>
              </a:ext>
            </a:extLst>
          </p:cNvPr>
          <p:cNvSpPr/>
          <p:nvPr/>
        </p:nvSpPr>
        <p:spPr>
          <a:xfrm>
            <a:off x="5432817" y="5612488"/>
            <a:ext cx="585788" cy="271463"/>
          </a:xfrm>
          <a:prstGeom prst="rightArrow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9A5CF1A-4265-76F7-EE5D-7F8D04812DC2}"/>
              </a:ext>
            </a:extLst>
          </p:cNvPr>
          <p:cNvSpPr/>
          <p:nvPr/>
        </p:nvSpPr>
        <p:spPr>
          <a:xfrm>
            <a:off x="7947422" y="5612488"/>
            <a:ext cx="585788" cy="271463"/>
          </a:xfrm>
          <a:prstGeom prst="rightArrow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06ABD-472B-8257-E601-002AF2B21F9E}"/>
              </a:ext>
            </a:extLst>
          </p:cNvPr>
          <p:cNvSpPr txBox="1"/>
          <p:nvPr/>
        </p:nvSpPr>
        <p:spPr>
          <a:xfrm>
            <a:off x="673482" y="4852324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Random Forest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8CA8D8-199E-8934-31C7-1780B22C4B99}"/>
              </a:ext>
            </a:extLst>
          </p:cNvPr>
          <p:cNvSpPr/>
          <p:nvPr/>
        </p:nvSpPr>
        <p:spPr>
          <a:xfrm>
            <a:off x="8813010" y="5342733"/>
            <a:ext cx="1757362" cy="900112"/>
          </a:xfrm>
          <a:prstGeom prst="rect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 </a:t>
            </a:r>
            <a:r>
              <a:rPr lang="en-US" dirty="0" err="1"/>
              <a:t>bitfile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IOC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A5BAF51-C5A9-68F2-9A06-3E5034C66FE8}"/>
              </a:ext>
            </a:extLst>
          </p:cNvPr>
          <p:cNvSpPr/>
          <p:nvPr/>
        </p:nvSpPr>
        <p:spPr>
          <a:xfrm rot="16200000">
            <a:off x="9390464" y="4798739"/>
            <a:ext cx="585788" cy="271463"/>
          </a:xfrm>
          <a:prstGeom prst="rightArrow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4174F199-1F3B-3DB9-9276-A189DE941A62}"/>
              </a:ext>
            </a:extLst>
          </p:cNvPr>
          <p:cNvSpPr/>
          <p:nvPr/>
        </p:nvSpPr>
        <p:spPr>
          <a:xfrm rot="5400000">
            <a:off x="9391649" y="3136131"/>
            <a:ext cx="585788" cy="271463"/>
          </a:xfrm>
          <a:prstGeom prst="rightArrow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66FCA9-5239-7989-397F-2ABE6E2BBF28}"/>
              </a:ext>
            </a:extLst>
          </p:cNvPr>
          <p:cNvGrpSpPr/>
          <p:nvPr/>
        </p:nvGrpSpPr>
        <p:grpSpPr>
          <a:xfrm>
            <a:off x="2071159" y="3818450"/>
            <a:ext cx="6723315" cy="369332"/>
            <a:chOff x="2940111" y="3880624"/>
            <a:chExt cx="6723315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3EBC58-E8F3-F9B7-EB56-9C5C93FFF822}"/>
                </a:ext>
              </a:extLst>
            </p:cNvPr>
            <p:cNvSpPr txBox="1"/>
            <p:nvPr/>
          </p:nvSpPr>
          <p:spPr>
            <a:xfrm>
              <a:off x="2940111" y="3880624"/>
              <a:ext cx="6723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Every            is now a well documented process hopefully!  </a:t>
              </a: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665FB287-BC43-123C-357E-B36F9A9ACCE2}"/>
                </a:ext>
              </a:extLst>
            </p:cNvPr>
            <p:cNvSpPr/>
            <p:nvPr/>
          </p:nvSpPr>
          <p:spPr>
            <a:xfrm>
              <a:off x="3695700" y="3947757"/>
              <a:ext cx="347667" cy="302199"/>
            </a:xfrm>
            <a:prstGeom prst="rightArrow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26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8A38-AE03-024B-1F9E-54E783BA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11229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3D638E"/>
                </a:solidFill>
              </a:rPr>
              <a:t>Streaming ALL DCM data and running analysis inference on a separate server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B8325-81E4-1663-92FC-570AF9B84F23}"/>
              </a:ext>
            </a:extLst>
          </p:cNvPr>
          <p:cNvCxnSpPr/>
          <p:nvPr/>
        </p:nvCxnSpPr>
        <p:spPr>
          <a:xfrm>
            <a:off x="838200" y="1700205"/>
            <a:ext cx="10515600" cy="0"/>
          </a:xfrm>
          <a:prstGeom prst="line">
            <a:avLst/>
          </a:prstGeom>
          <a:ln w="57150">
            <a:solidFill>
              <a:srgbClr val="EE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B8CBA6-F9DF-1D1C-8994-259D7D8F882E}"/>
              </a:ext>
            </a:extLst>
          </p:cNvPr>
          <p:cNvGrpSpPr/>
          <p:nvPr/>
        </p:nvGrpSpPr>
        <p:grpSpPr>
          <a:xfrm>
            <a:off x="1246589" y="1700205"/>
            <a:ext cx="1757362" cy="1764506"/>
            <a:chOff x="1246589" y="2114550"/>
            <a:chExt cx="1757362" cy="17645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87CA3-3E55-A564-5518-7D071E322E0D}"/>
                </a:ext>
              </a:extLst>
            </p:cNvPr>
            <p:cNvSpPr/>
            <p:nvPr/>
          </p:nvSpPr>
          <p:spPr>
            <a:xfrm>
              <a:off x="1246589" y="2978944"/>
              <a:ext cx="1757362" cy="900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EE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LabVIEW DCM IOC</a:t>
              </a:r>
            </a:p>
          </p:txBody>
        </p: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CFCE9BA4-9807-0760-2247-5CB993C14FD4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rot="5400000" flipH="1" flipV="1">
              <a:off x="1952032" y="2287788"/>
              <a:ext cx="864394" cy="517918"/>
            </a:xfrm>
            <a:prstGeom prst="bentConnector3">
              <a:avLst/>
            </a:prstGeom>
            <a:ln w="34925">
              <a:solidFill>
                <a:srgbClr val="EE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ECEB1C7-39BA-CDF2-B291-69EAC436FEFC}"/>
              </a:ext>
            </a:extLst>
          </p:cNvPr>
          <p:cNvSpPr/>
          <p:nvPr/>
        </p:nvSpPr>
        <p:spPr>
          <a:xfrm>
            <a:off x="4121137" y="3323159"/>
            <a:ext cx="3022613" cy="1115589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Standalone Linux Server</a:t>
            </a:r>
            <a:br>
              <a:rPr lang="en-US" dirty="0"/>
            </a:br>
            <a:r>
              <a:rPr lang="en-US" dirty="0"/>
              <a:t>Lots of RAM to store several hours of WFs @60Hz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AE2F76-BA3C-C012-5ADD-4DD81AFA0DD3}"/>
              </a:ext>
            </a:extLst>
          </p:cNvPr>
          <p:cNvSpPr/>
          <p:nvPr/>
        </p:nvSpPr>
        <p:spPr>
          <a:xfrm>
            <a:off x="7697737" y="2578878"/>
            <a:ext cx="2103488" cy="901439"/>
          </a:xfrm>
          <a:prstGeom prst="ellipse">
            <a:avLst/>
          </a:prstGeom>
          <a:solidFill>
            <a:srgbClr val="EE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BIGMAC file storage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4E60F65-E084-2574-32E9-639A387D51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76243" y="1871053"/>
            <a:ext cx="864394" cy="517918"/>
          </a:xfrm>
          <a:prstGeom prst="bentConnector3">
            <a:avLst/>
          </a:prstGeom>
          <a:ln w="34925">
            <a:solidFill>
              <a:srgbClr val="EE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BF53E56-F5D4-D32C-D94E-69F7CD7DF98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5047650" y="2274809"/>
            <a:ext cx="1633144" cy="463556"/>
          </a:xfrm>
          <a:prstGeom prst="bentConnector3">
            <a:avLst/>
          </a:prstGeom>
          <a:ln w="34925">
            <a:solidFill>
              <a:srgbClr val="EE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2C566D1-75D6-7A83-653D-953F4B0D452D}"/>
              </a:ext>
            </a:extLst>
          </p:cNvPr>
          <p:cNvCxnSpPr>
            <a:cxnSpLocks/>
            <a:stCxn id="10" idx="1"/>
            <a:endCxn id="4" idx="3"/>
          </p:cNvCxnSpPr>
          <p:nvPr/>
        </p:nvCxnSpPr>
        <p:spPr>
          <a:xfrm rot="10800000">
            <a:off x="3003951" y="3014656"/>
            <a:ext cx="1117186" cy="866299"/>
          </a:xfrm>
          <a:prstGeom prst="bentConnector3">
            <a:avLst/>
          </a:prstGeom>
          <a:ln w="857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AEE66C-749F-8037-8722-D3217F56C9F4}"/>
              </a:ext>
            </a:extLst>
          </p:cNvPr>
          <p:cNvSpPr txBox="1"/>
          <p:nvPr/>
        </p:nvSpPr>
        <p:spPr>
          <a:xfrm>
            <a:off x="3212929" y="258352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1Gbit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DAEC13-FBFD-A89A-9308-3BA5BA59BDB0}"/>
              </a:ext>
            </a:extLst>
          </p:cNvPr>
          <p:cNvSpPr txBox="1"/>
          <p:nvPr/>
        </p:nvSpPr>
        <p:spPr>
          <a:xfrm>
            <a:off x="6108840" y="180343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1Gbit/100Mbit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79CBDA-ABBF-D44F-BD5F-89E948DEC960}"/>
              </a:ext>
            </a:extLst>
          </p:cNvPr>
          <p:cNvSpPr txBox="1"/>
          <p:nvPr/>
        </p:nvSpPr>
        <p:spPr>
          <a:xfrm>
            <a:off x="429768" y="4438748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Possible use cases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9D5C3-B6B8-081B-9616-337A25A443A8}"/>
              </a:ext>
            </a:extLst>
          </p:cNvPr>
          <p:cNvSpPr txBox="1"/>
          <p:nvPr/>
        </p:nvSpPr>
        <p:spPr>
          <a:xfrm>
            <a:off x="627490" y="4980493"/>
            <a:ext cx="11562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Store all WF for a long continuous period of time for later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Running several inference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Running “auto-correlation”: applying Siamese model using time shifted WF as a reference</a:t>
            </a:r>
          </a:p>
        </p:txBody>
      </p:sp>
    </p:spTree>
    <p:extLst>
      <p:ext uri="{BB962C8B-B14F-4D97-AF65-F5344CB8AC3E}">
        <p14:creationId xmlns:p14="http://schemas.microsoft.com/office/powerpoint/2010/main" val="219287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7C88-C992-6247-A230-8A0D237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90931"/>
          </a:xfrm>
        </p:spPr>
        <p:txBody>
          <a:bodyPr/>
          <a:lstStyle/>
          <a:p>
            <a:r>
              <a:rPr lang="en-US" sz="3600" dirty="0">
                <a:solidFill>
                  <a:srgbClr val="3D638E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7649-70E8-7146-80F6-767CB4D6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better integrate with JLAB?</a:t>
            </a:r>
          </a:p>
          <a:p>
            <a:r>
              <a:rPr lang="en-US" dirty="0"/>
              <a:t>Who can use the data streaming server?</a:t>
            </a:r>
          </a:p>
          <a:p>
            <a:r>
              <a:rPr lang="en-US" dirty="0"/>
              <a:t>Do we still want to use oracle database for data selection?</a:t>
            </a:r>
          </a:p>
          <a:p>
            <a:pPr lvl="1"/>
            <a:r>
              <a:rPr lang="en-US"/>
              <a:t>Pros, cons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9006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9AD2272-4E0D-8D41-A8DC-C60A328AACEF}" vid="{3623C9E4-5827-4E49-985F-FE64F3375D5E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1F8FACE1F99428C06DCA838C05B83" ma:contentTypeVersion="2" ma:contentTypeDescription="Create a new document." ma:contentTypeScope="" ma:versionID="98f3728f7159859adc6220edadcbeeab">
  <xsd:schema xmlns:xsd="http://www.w3.org/2001/XMLSchema" xmlns:xs="http://www.w3.org/2001/XMLSchema" xmlns:p="http://schemas.microsoft.com/office/2006/metadata/properties" xmlns:ns2="69fbb70a-400a-4393-801d-6c885acc4b1f" targetNamespace="http://schemas.microsoft.com/office/2006/metadata/properties" ma:root="true" ma:fieldsID="713936044d81efe868d126d7875817cb" ns2:_="">
    <xsd:import namespace="69fbb70a-400a-4393-801d-6c885acc4b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bb70a-400a-4393-801d-6c885acc4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1C1F6-DC1A-4B57-B007-E728843B2028}"/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25</TotalTime>
  <Words>548</Words>
  <Application>Microsoft Macintosh PowerPoint</Application>
  <PresentationFormat>Widescreen</PresentationFormat>
  <Paragraphs>124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Century Gothic</vt:lpstr>
      <vt:lpstr>ORNL</vt:lpstr>
      <vt:lpstr>ML Data Infrastructure</vt:lpstr>
      <vt:lpstr>Data Infrastructure Challenges</vt:lpstr>
      <vt:lpstr>Data Format</vt:lpstr>
      <vt:lpstr>Data Transfer</vt:lpstr>
      <vt:lpstr>Data Transfer</vt:lpstr>
      <vt:lpstr>Expected workflow vs reality</vt:lpstr>
      <vt:lpstr>Running inference live for DCM</vt:lpstr>
      <vt:lpstr>Streaming ALL DCM data and running analysis inference on a separate server</vt:lpstr>
      <vt:lpstr>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Data Infrastructure</dc:title>
  <dc:subject/>
  <dc:creator>Blokland, Willem</dc:creator>
  <cp:keywords/>
  <dc:description/>
  <cp:lastModifiedBy>Blokland, Willem</cp:lastModifiedBy>
  <cp:revision>3</cp:revision>
  <dcterms:created xsi:type="dcterms:W3CDTF">2022-04-20T23:40:23Z</dcterms:created>
  <dcterms:modified xsi:type="dcterms:W3CDTF">2022-04-21T00:05:54Z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0x01010074A1F8FACE1F99428C06DCA838C05B83</vt:lpwstr>
  </property>
  <property fmtid="{D5CDD505-2E9C-101B-9397-08002B2CF9AE}" pid="3" name="Order">
    <vt:r8>17300</vt:r8>
  </property>
  <property fmtid="{D5CDD505-2E9C-101B-9397-08002B2CF9AE}" pid="4" name="GUID">
    <vt:lpwstr>bb69fda7-5db3-433c-83c0-81aabe30515a</vt:lpwstr>
  </property>
</Properties>
</file>