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25" r:id="rId5"/>
    <p:sldId id="256" r:id="rId6"/>
    <p:sldId id="300" r:id="rId7"/>
    <p:sldId id="317" r:id="rId8"/>
    <p:sldId id="312" r:id="rId9"/>
    <p:sldId id="309" r:id="rId10"/>
    <p:sldId id="318" r:id="rId11"/>
    <p:sldId id="322" r:id="rId12"/>
    <p:sldId id="323" r:id="rId13"/>
    <p:sldId id="324" r:id="rId14"/>
    <p:sldId id="313" r:id="rId15"/>
    <p:sldId id="310" r:id="rId16"/>
    <p:sldId id="321" r:id="rId17"/>
    <p:sldId id="315" r:id="rId18"/>
    <p:sldId id="320" r:id="rId19"/>
    <p:sldId id="319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cesan, Yigit" initials="YY" lastIdx="1" clrIdx="0">
    <p:extLst>
      <p:ext uri="{19B8F6BF-5375-455C-9EA6-DF929625EA0E}">
        <p15:presenceInfo xmlns:p15="http://schemas.microsoft.com/office/powerpoint/2012/main" userId="S::yvy@ornl.gov::9c2f47e1-0912-480c-999e-120c8c115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239"/>
    <a:srgbClr val="97D077"/>
    <a:srgbClr val="2D83BF"/>
    <a:srgbClr val="A9C4EB"/>
    <a:srgbClr val="898989"/>
    <a:srgbClr val="4C8861"/>
    <a:srgbClr val="002738"/>
    <a:srgbClr val="00C28D"/>
    <a:srgbClr val="00759B"/>
    <a:srgbClr val="DC3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5161" autoAdjust="0"/>
  </p:normalViewPr>
  <p:slideViewPr>
    <p:cSldViewPr snapToGrid="0" showGuides="1">
      <p:cViewPr varScale="1">
        <p:scale>
          <a:sx n="121" d="100"/>
          <a:sy n="121" d="100"/>
        </p:scale>
        <p:origin x="102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4/20/2022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997669-A87F-0940-A099-C31AEA23F3A4}"/>
              </a:ext>
            </a:extLst>
          </p:cNvPr>
          <p:cNvSpPr/>
          <p:nvPr userDrawn="1"/>
        </p:nvSpPr>
        <p:spPr>
          <a:xfrm>
            <a:off x="2744471" y="329049"/>
            <a:ext cx="559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Machine Learning for Improving Accelerator and Target Performance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D4585D-A5D2-1847-A84D-EA5B4611C7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5380" y="244908"/>
            <a:ext cx="1055149" cy="727689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9EDA440-3B20-2042-9FA0-106F53CAB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16" y="406630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F148D5-B3F3-AA40-8BC1-E6451765494E}"/>
              </a:ext>
            </a:extLst>
          </p:cNvPr>
          <p:cNvSpPr txBox="1"/>
          <p:nvPr userDrawn="1"/>
        </p:nvSpPr>
        <p:spPr>
          <a:xfrm>
            <a:off x="274320" y="5336376"/>
            <a:ext cx="650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  <a:p>
            <a:r>
              <a:rPr lang="en-US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JLab</a:t>
            </a: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is managed by Jefferson Sc. Assoc., LLC 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AFCF3579-A3C1-2549-A68E-254F406D8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60" y="374088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Home">
            <a:extLst>
              <a:ext uri="{FF2B5EF4-FFF2-40B4-BE49-F238E27FC236}">
                <a16:creationId xmlns:a16="http://schemas.microsoft.com/office/drawing/2014/main" id="{A2C3C84C-4BA9-BF46-B3A8-1F52461AE0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80" y="3926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8B21C088-08DA-7B49-9850-E0B50A233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38281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2E47EA43-CEA5-7844-A413-291F22921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id="{45B9A507-5FEA-C64B-A4D5-979E5244C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A04959B4-38D3-164B-8C93-E37FFE1CB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63" y="320040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D4CE4C89-19CF-964D-861E-A4112C6A6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0" y="64652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7B587AF0-B1CE-5F40-AA14-C4471887E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CCC04F3B-6D0C-9846-94A9-A4F9B9F8B5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0449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9" name="Picture 2" descr="Home">
            <a:extLst>
              <a:ext uri="{FF2B5EF4-FFF2-40B4-BE49-F238E27FC236}">
                <a16:creationId xmlns:a16="http://schemas.microsoft.com/office/drawing/2014/main" id="{38A95904-77DA-5A44-B8AB-CD9E499A5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84" y="419541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57831" cy="50942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1"/>
            <a:ext cx="8957564" cy="481997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7" name="Picture 2" descr="Home">
            <a:extLst>
              <a:ext uri="{FF2B5EF4-FFF2-40B4-BE49-F238E27FC236}">
                <a16:creationId xmlns:a16="http://schemas.microsoft.com/office/drawing/2014/main" id="{E51B72D7-44C8-8A41-A70D-E5B7A70DB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60" y="391167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85560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8782571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8" name="Picture 2" descr="Home">
            <a:extLst>
              <a:ext uri="{FF2B5EF4-FFF2-40B4-BE49-F238E27FC236}">
                <a16:creationId xmlns:a16="http://schemas.microsoft.com/office/drawing/2014/main" id="{595B9A7C-5220-E549-A440-0803D6C00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80" y="396243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01242" y="655714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EA2F49D4-D158-4541-AE0A-DFC13A4A3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58" y="6460479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26" Type="http://schemas.openxmlformats.org/officeDocument/2006/relationships/image" Target="../media/image9.png"/><Relationship Id="rId21" Type="http://schemas.openxmlformats.org/officeDocument/2006/relationships/image" Target="../media/image40.png"/><Relationship Id="rId34" Type="http://schemas.openxmlformats.org/officeDocument/2006/relationships/image" Target="../media/image17.png"/><Relationship Id="rId17" Type="http://schemas.openxmlformats.org/officeDocument/2006/relationships/image" Target="../media/image36.png"/><Relationship Id="rId25" Type="http://schemas.openxmlformats.org/officeDocument/2006/relationships/image" Target="../media/image81.png"/><Relationship Id="rId33" Type="http://schemas.openxmlformats.org/officeDocument/2006/relationships/image" Target="../media/image16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.png"/><Relationship Id="rId32" Type="http://schemas.openxmlformats.org/officeDocument/2006/relationships/image" Target="../media/image15.png"/><Relationship Id="rId37" Type="http://schemas.openxmlformats.org/officeDocument/2006/relationships/image" Target="../media/image8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9" Type="http://schemas.openxmlformats.org/officeDocument/2006/relationships/image" Target="../media/image38.png"/><Relationship Id="rId31" Type="http://schemas.openxmlformats.org/officeDocument/2006/relationships/image" Target="../media/image14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90A40-A166-4CFA-AA47-30F79EEC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Methods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DDA82A-75C9-4E61-9792-B5031B9E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52020"/>
              </p:ext>
            </p:extLst>
          </p:nvPr>
        </p:nvGraphicFramePr>
        <p:xfrm>
          <a:off x="268014" y="731520"/>
          <a:ext cx="11923985" cy="59740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79570">
                  <a:extLst>
                    <a:ext uri="{9D8B030D-6E8A-4147-A177-3AD203B41FA5}">
                      <a16:colId xmlns:a16="http://schemas.microsoft.com/office/drawing/2014/main" val="568296"/>
                    </a:ext>
                  </a:extLst>
                </a:gridCol>
                <a:gridCol w="2378270">
                  <a:extLst>
                    <a:ext uri="{9D8B030D-6E8A-4147-A177-3AD203B41FA5}">
                      <a16:colId xmlns:a16="http://schemas.microsoft.com/office/drawing/2014/main" val="2163684006"/>
                    </a:ext>
                  </a:extLst>
                </a:gridCol>
                <a:gridCol w="2436274">
                  <a:extLst>
                    <a:ext uri="{9D8B030D-6E8A-4147-A177-3AD203B41FA5}">
                      <a16:colId xmlns:a16="http://schemas.microsoft.com/office/drawing/2014/main" val="2440158645"/>
                    </a:ext>
                  </a:extLst>
                </a:gridCol>
                <a:gridCol w="1549631">
                  <a:extLst>
                    <a:ext uri="{9D8B030D-6E8A-4147-A177-3AD203B41FA5}">
                      <a16:colId xmlns:a16="http://schemas.microsoft.com/office/drawing/2014/main" val="3858558921"/>
                    </a:ext>
                  </a:extLst>
                </a:gridCol>
                <a:gridCol w="1980240">
                  <a:extLst>
                    <a:ext uri="{9D8B030D-6E8A-4147-A177-3AD203B41FA5}">
                      <a16:colId xmlns:a16="http://schemas.microsoft.com/office/drawing/2014/main" val="3034980138"/>
                    </a:ext>
                  </a:extLst>
                </a:gridCol>
              </a:tblGrid>
              <a:tr h="2420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Method</a:t>
                      </a:r>
                    </a:p>
                  </a:txBody>
                  <a:tcPr anchor="ctr">
                    <a:solidFill>
                      <a:srgbClr val="4C8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Advantage</a:t>
                      </a:r>
                    </a:p>
                  </a:txBody>
                  <a:tcPr anchor="ctr">
                    <a:solidFill>
                      <a:srgbClr val="4C8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Drawback</a:t>
                      </a:r>
                    </a:p>
                  </a:txBody>
                  <a:tcPr anchor="ctr">
                    <a:solidFill>
                      <a:srgbClr val="4C8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SNS Use Case</a:t>
                      </a:r>
                    </a:p>
                  </a:txBody>
                  <a:tcPr anchor="ctr">
                    <a:solidFill>
                      <a:srgbClr val="4C8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Comments</a:t>
                      </a:r>
                    </a:p>
                  </a:txBody>
                  <a:tcPr anchor="ctr">
                    <a:solidFill>
                      <a:srgbClr val="4C8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9249"/>
                  </a:ext>
                </a:extLst>
              </a:tr>
              <a:tr h="121137">
                <a:tc>
                  <a:txBody>
                    <a:bodyPr/>
                    <a:lstStyle/>
                    <a:p>
                      <a:r>
                        <a:rPr lang="en-US" sz="1600" b="1" dirty="0"/>
                        <a:t>Non-NN ML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interpretability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Poor performance on large dataset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BB/Target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28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Gaussian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Easy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Non-scalable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05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Multi-layer </a:t>
                      </a:r>
                      <a:r>
                        <a:rPr lang="en-US" sz="1600" b="1" dirty="0" err="1"/>
                        <a:t>Perceptrons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Simple input-output mapping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Structural redundancy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BB/Target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07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Convolutional Neural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 feature extraction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hungry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BB/HVCM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01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Recurrent Neural Networks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Ability to model time-series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Vanishing/exploding gradient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BB/HVCM/</a:t>
                      </a:r>
                    </a:p>
                    <a:p>
                      <a:r>
                        <a:rPr lang="en-US" sz="1600" dirty="0"/>
                        <a:t>CMS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10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AutoEncoders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representation in reduced 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Destroys interpretability of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BB/HVCM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27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Siamese Networks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work with imbalanced data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Sensitive to input variations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BB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45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Generative Adversarial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Useful when more data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Unstable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HVCM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59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Customized Neural Networks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Customizable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Specific models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HVCM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07924"/>
                  </a:ext>
                </a:extLst>
              </a:tr>
              <a:tr h="162127">
                <a:tc>
                  <a:txBody>
                    <a:bodyPr/>
                    <a:lstStyle/>
                    <a:p>
                      <a:r>
                        <a:rPr lang="en-US" sz="1600" b="1" dirty="0"/>
                        <a:t>Physics-informed Neural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Reduced data 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physics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4915"/>
                  </a:ext>
                </a:extLst>
              </a:tr>
              <a:tr h="162127">
                <a:tc>
                  <a:txBody>
                    <a:bodyPr/>
                    <a:lstStyle/>
                    <a:p>
                      <a:r>
                        <a:rPr lang="en-US" sz="1600" b="1" dirty="0"/>
                        <a:t>Reinforcement Learning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Dynamic control adaptation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Expensive training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4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54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ConvLSTM</a:t>
            </a:r>
            <a:r>
              <a:rPr lang="en-US" b="1" dirty="0"/>
              <a:t> </a:t>
            </a:r>
            <a:r>
              <a:rPr lang="en-US" b="1" dirty="0" err="1"/>
              <a:t>AutoEncoders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91A6BC-AC64-4ECC-8B96-51162452DC7A}"/>
              </a:ext>
            </a:extLst>
          </p:cNvPr>
          <p:cNvGrpSpPr/>
          <p:nvPr/>
        </p:nvGrpSpPr>
        <p:grpSpPr>
          <a:xfrm>
            <a:off x="3484179" y="813816"/>
            <a:ext cx="8502418" cy="2723431"/>
            <a:chOff x="1643005" y="3302875"/>
            <a:chExt cx="9003523" cy="288394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6D7B033-72F4-44BB-AA87-6E67D492A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05" y="3302875"/>
              <a:ext cx="9003523" cy="288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2337B3-2850-482F-91D1-042E6ACC7C5B}"/>
                </a:ext>
              </a:extLst>
            </p:cNvPr>
            <p:cNvSpPr txBox="1"/>
            <p:nvPr/>
          </p:nvSpPr>
          <p:spPr>
            <a:xfrm>
              <a:off x="3633953" y="5692153"/>
              <a:ext cx="646385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Conv</a:t>
              </a:r>
            </a:p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LSTM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679374-883C-4E50-8661-ED781191A431}"/>
                </a:ext>
              </a:extLst>
            </p:cNvPr>
            <p:cNvSpPr txBox="1"/>
            <p:nvPr/>
          </p:nvSpPr>
          <p:spPr>
            <a:xfrm>
              <a:off x="4576097" y="5197490"/>
              <a:ext cx="670036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Conv</a:t>
              </a:r>
            </a:p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LSTM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B28FB9-C0D7-4E38-BE1A-2F82B3AF3C68}"/>
                </a:ext>
              </a:extLst>
            </p:cNvPr>
            <p:cNvSpPr txBox="1"/>
            <p:nvPr/>
          </p:nvSpPr>
          <p:spPr>
            <a:xfrm>
              <a:off x="5458964" y="4977646"/>
              <a:ext cx="670036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Conv</a:t>
              </a:r>
            </a:p>
            <a:p>
              <a:pPr algn="l">
                <a:lnSpc>
                  <a:spcPct val="90000"/>
                </a:lnSpc>
              </a:pPr>
              <a:r>
                <a:rPr lang="en-US" sz="1100" b="1" dirty="0">
                  <a:solidFill>
                    <a:srgbClr val="DC335C"/>
                  </a:solidFill>
                  <a:latin typeface="+mn-lt"/>
                </a:rPr>
                <a:t>LSTM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31263-8CB0-477F-BEEF-2AC762833DE1}"/>
                </a:ext>
              </a:extLst>
            </p:cNvPr>
            <p:cNvSpPr txBox="1"/>
            <p:nvPr/>
          </p:nvSpPr>
          <p:spPr>
            <a:xfrm>
              <a:off x="6152650" y="4052248"/>
              <a:ext cx="587110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759B"/>
                  </a:solidFill>
                  <a:latin typeface="+mn-lt"/>
                </a:rPr>
                <a:t>ConvLSTM</a:t>
              </a:r>
              <a:endParaRPr lang="en-US" sz="1100" b="1" dirty="0">
                <a:solidFill>
                  <a:srgbClr val="00759B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5C568B-721D-4237-A127-DD185C950A2E}"/>
                </a:ext>
              </a:extLst>
            </p:cNvPr>
            <p:cNvSpPr txBox="1"/>
            <p:nvPr/>
          </p:nvSpPr>
          <p:spPr>
            <a:xfrm>
              <a:off x="6848960" y="3853732"/>
              <a:ext cx="587110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759B"/>
                  </a:solidFill>
                  <a:latin typeface="+mn-lt"/>
                </a:rPr>
                <a:t>ConvLSTM</a:t>
              </a:r>
              <a:endParaRPr lang="en-US" sz="1100" b="1" dirty="0">
                <a:solidFill>
                  <a:srgbClr val="00759B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0E56BD-09C4-49DE-B9DB-654028C9A2B7}"/>
                </a:ext>
              </a:extLst>
            </p:cNvPr>
            <p:cNvSpPr txBox="1"/>
            <p:nvPr/>
          </p:nvSpPr>
          <p:spPr>
            <a:xfrm>
              <a:off x="7903246" y="5692153"/>
              <a:ext cx="587109" cy="397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759B"/>
                  </a:solidFill>
                  <a:latin typeface="+mn-lt"/>
                </a:rPr>
                <a:t>ConvLSTM</a:t>
              </a:r>
              <a:endParaRPr lang="en-US" sz="1100" b="1" dirty="0">
                <a:solidFill>
                  <a:srgbClr val="00759B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6B8E77-3D14-40CA-8A14-2C9DFDA4A4D8}"/>
                </a:ext>
              </a:extLst>
            </p:cNvPr>
            <p:cNvSpPr txBox="1"/>
            <p:nvPr/>
          </p:nvSpPr>
          <p:spPr>
            <a:xfrm>
              <a:off x="4526716" y="4005501"/>
              <a:ext cx="932247" cy="259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C28D"/>
                  </a:solidFill>
                  <a:latin typeface="+mn-lt"/>
                </a:rPr>
                <a:t>MaxPool</a:t>
              </a:r>
              <a:endParaRPr lang="en-US" sz="1100" b="1" dirty="0">
                <a:solidFill>
                  <a:srgbClr val="00C28D"/>
                </a:solidFill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A8439-632F-4C75-9728-A23EDF4B1375}"/>
                </a:ext>
              </a:extLst>
            </p:cNvPr>
            <p:cNvSpPr txBox="1"/>
            <p:nvPr/>
          </p:nvSpPr>
          <p:spPr>
            <a:xfrm>
              <a:off x="5309122" y="4249021"/>
              <a:ext cx="843527" cy="259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C28D"/>
                  </a:solidFill>
                  <a:latin typeface="+mn-lt"/>
                </a:rPr>
                <a:t>MaxPool</a:t>
              </a:r>
              <a:endParaRPr lang="en-US" sz="1100" b="1" dirty="0">
                <a:solidFill>
                  <a:srgbClr val="00C28D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B702AE-E83B-4000-8D86-42A6ECC4A3A8}"/>
                </a:ext>
              </a:extLst>
            </p:cNvPr>
            <p:cNvSpPr txBox="1"/>
            <p:nvPr/>
          </p:nvSpPr>
          <p:spPr>
            <a:xfrm>
              <a:off x="6215220" y="5195707"/>
              <a:ext cx="995463" cy="259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2738"/>
                  </a:solidFill>
                  <a:latin typeface="+mn-lt"/>
                </a:rPr>
                <a:t>UpSample</a:t>
              </a:r>
              <a:endParaRPr lang="en-US" sz="1100" b="1" dirty="0">
                <a:solidFill>
                  <a:srgbClr val="002738"/>
                </a:solidFill>
                <a:latin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AFD788-DB18-4014-BDF6-9DD0AB5C6FA3}"/>
                </a:ext>
              </a:extLst>
            </p:cNvPr>
            <p:cNvSpPr txBox="1"/>
            <p:nvPr/>
          </p:nvSpPr>
          <p:spPr>
            <a:xfrm>
              <a:off x="6969600" y="5691261"/>
              <a:ext cx="995463" cy="259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b="1" dirty="0" err="1">
                  <a:solidFill>
                    <a:srgbClr val="002738"/>
                  </a:solidFill>
                  <a:latin typeface="+mn-lt"/>
                </a:rPr>
                <a:t>UpSample</a:t>
              </a:r>
              <a:endParaRPr lang="en-US" sz="1100" b="1" dirty="0">
                <a:solidFill>
                  <a:srgbClr val="002738"/>
                </a:solidFill>
                <a:latin typeface="+mn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655645-CC9A-442F-A5F7-5DBD7290ED6E}"/>
              </a:ext>
            </a:extLst>
          </p:cNvPr>
          <p:cNvSpPr txBox="1"/>
          <p:nvPr/>
        </p:nvSpPr>
        <p:spPr>
          <a:xfrm>
            <a:off x="474713" y="1052449"/>
            <a:ext cx="29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Seq2Seq model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Machine translation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Text summarization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8F13D87-0F88-4979-A572-B2575D692D73}"/>
              </a:ext>
            </a:extLst>
          </p:cNvPr>
          <p:cNvSpPr txBox="1">
            <a:spLocks/>
          </p:cNvSpPr>
          <p:nvPr/>
        </p:nvSpPr>
        <p:spPr bwMode="auto">
          <a:xfrm>
            <a:off x="429767" y="3309958"/>
            <a:ext cx="11430000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1" dirty="0"/>
              <a:t>Bi-directional LSTM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12498-24F0-4100-B936-B74B694CC7BC}"/>
              </a:ext>
            </a:extLst>
          </p:cNvPr>
          <p:cNvSpPr txBox="1"/>
          <p:nvPr/>
        </p:nvSpPr>
        <p:spPr>
          <a:xfrm>
            <a:off x="474712" y="3871756"/>
            <a:ext cx="411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Process sequences in both directions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Speech recognition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Semantic parsing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4CB8C-8390-477F-A3BA-CE6C2B25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40"/>
          <a:stretch/>
        </p:blipFill>
        <p:spPr>
          <a:xfrm>
            <a:off x="5364318" y="3702414"/>
            <a:ext cx="4515428" cy="27456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FFFDF0-198D-405C-A3D8-0CF2CB78C7EC}"/>
              </a:ext>
            </a:extLst>
          </p:cNvPr>
          <p:cNvSpPr txBox="1"/>
          <p:nvPr/>
        </p:nvSpPr>
        <p:spPr>
          <a:xfrm>
            <a:off x="429768" y="2214412"/>
            <a:ext cx="2923711" cy="92961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HVCM/Beam-based anomaly detection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A2BF1-CC1D-4411-82DF-607CEC3D2D5E}"/>
              </a:ext>
            </a:extLst>
          </p:cNvPr>
          <p:cNvSpPr txBox="1"/>
          <p:nvPr/>
        </p:nvSpPr>
        <p:spPr>
          <a:xfrm>
            <a:off x="1121166" y="5140160"/>
            <a:ext cx="4114800" cy="12054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Prediction with time-series data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HVCM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Beam-based</a:t>
            </a:r>
          </a:p>
        </p:txBody>
      </p:sp>
    </p:spTree>
    <p:extLst>
      <p:ext uri="{BB962C8B-B14F-4D97-AF65-F5344CB8AC3E}">
        <p14:creationId xmlns:p14="http://schemas.microsoft.com/office/powerpoint/2010/main" val="376063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Physics-informed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87997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6BDEB-82F1-4620-8E58-DE211F13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20" y="2787003"/>
            <a:ext cx="3059615" cy="2113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Physics-informed Neural Networks (PINNs)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A2D7558-3BD0-49C8-B31F-EAEDF9C78E48}"/>
              </a:ext>
            </a:extLst>
          </p:cNvPr>
          <p:cNvSpPr txBox="1"/>
          <p:nvPr/>
        </p:nvSpPr>
        <p:spPr>
          <a:xfrm>
            <a:off x="515001" y="999947"/>
            <a:ext cx="1108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Underlying physics guides data-driven nodes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Reduce need for data greatly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0CE19-C415-4C50-93DA-B21F345F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1" y="2541398"/>
            <a:ext cx="5150585" cy="1886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B284FF-BCFA-4305-8E93-FA7179A4E308}"/>
              </a:ext>
            </a:extLst>
          </p:cNvPr>
          <p:cNvSpPr txBox="1"/>
          <p:nvPr/>
        </p:nvSpPr>
        <p:spPr>
          <a:xfrm>
            <a:off x="782615" y="1920187"/>
            <a:ext cx="61063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Collocation methods: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PDEs to constrain NN 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BD342-AD67-4383-B077-A7DF96892EFD}"/>
              </a:ext>
            </a:extLst>
          </p:cNvPr>
          <p:cNvSpPr txBox="1"/>
          <p:nvPr/>
        </p:nvSpPr>
        <p:spPr>
          <a:xfrm>
            <a:off x="6096000" y="1871827"/>
            <a:ext cx="479728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 startAt="2"/>
            </a:pPr>
            <a:r>
              <a:rPr lang="en-US" sz="1600" dirty="0">
                <a:latin typeface="+mn-lt"/>
              </a:rPr>
              <a:t>Hybrid methods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Graph models where physics and data-driven kernels coexist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2BD5D5-CE1E-4740-8653-DD2EBF5624CC}"/>
              </a:ext>
            </a:extLst>
          </p:cNvPr>
          <p:cNvGrpSpPr/>
          <p:nvPr/>
        </p:nvGrpSpPr>
        <p:grpSpPr>
          <a:xfrm>
            <a:off x="9262735" y="2740174"/>
            <a:ext cx="2505370" cy="2038531"/>
            <a:chOff x="9262735" y="3137220"/>
            <a:chExt cx="2505370" cy="20385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ACE132-58A6-4345-9B98-EBAC6E3BF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2735" y="3137220"/>
              <a:ext cx="2505370" cy="20385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D1EBD4-E0A2-4426-BD0F-7943AB87A0A3}"/>
                    </a:ext>
                  </a:extLst>
                </p:cNvPr>
                <p:cNvSpPr txBox="1"/>
                <p:nvPr/>
              </p:nvSpPr>
              <p:spPr>
                <a:xfrm>
                  <a:off x="10785945" y="4987318"/>
                  <a:ext cx="346825" cy="1661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𝐺𝑅𝑆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D1EBD4-E0A2-4426-BD0F-7943AB87A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5945" y="4987318"/>
                  <a:ext cx="346825" cy="166199"/>
                </a:xfrm>
                <a:prstGeom prst="rect">
                  <a:avLst/>
                </a:prstGeom>
                <a:blipFill>
                  <a:blip r:embed="rId5"/>
                  <a:stretch>
                    <a:fillRect l="-3509" r="-3509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1004E9A-8926-4954-870F-F90A984D2EC7}"/>
                    </a:ext>
                  </a:extLst>
                </p:cNvPr>
                <p:cNvSpPr txBox="1"/>
                <p:nvPr/>
              </p:nvSpPr>
              <p:spPr>
                <a:xfrm rot="16200000">
                  <a:off x="9241929" y="3794546"/>
                  <a:ext cx="346825" cy="1661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𝐺𝑅𝑆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1004E9A-8926-4954-870F-F90A984D2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241929" y="3794546"/>
                  <a:ext cx="346825" cy="166199"/>
                </a:xfrm>
                <a:prstGeom prst="rect">
                  <a:avLst/>
                </a:prstGeom>
                <a:blipFill>
                  <a:blip r:embed="rId6"/>
                  <a:stretch>
                    <a:fillRect t="-3509" r="-18519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9BF6D1-1EDA-4073-A181-356567615BD3}"/>
              </a:ext>
            </a:extLst>
          </p:cNvPr>
          <p:cNvSpPr txBox="1"/>
          <p:nvPr/>
        </p:nvSpPr>
        <p:spPr>
          <a:xfrm>
            <a:off x="7487022" y="4860983"/>
            <a:ext cx="4626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/>
              <a:t>F. A. C. Viana, R. G. Nascimento, A. </a:t>
            </a:r>
            <a:r>
              <a:rPr lang="en-US" sz="800" i="1" dirty="0" err="1"/>
              <a:t>Dourado</a:t>
            </a:r>
            <a:r>
              <a:rPr lang="en-US" sz="800" i="1" dirty="0"/>
              <a:t>, and Y. A. Yucesan (2021), "Estimating model inadequacy in ordinary differential equations with physics-informed neural networks," Computers and Structures, Vol. 245, pp. 106458, 2021. (DOI: 10.1016/j.compstruc.2020.106458).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8AF54-39D4-4457-A186-EB0E0ABA3098}"/>
              </a:ext>
            </a:extLst>
          </p:cNvPr>
          <p:cNvSpPr txBox="1"/>
          <p:nvPr/>
        </p:nvSpPr>
        <p:spPr>
          <a:xfrm>
            <a:off x="825430" y="4515507"/>
            <a:ext cx="4772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Raissi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(2018). Deep hidden physics models: Deep learning of nonlinear partial differential equations. The Journal of Machine Learning Research, 19(1), 932-955.</a:t>
            </a:r>
            <a:endParaRPr lang="en-US" sz="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5AE5-0002-4871-9405-CABDA10C2A51}"/>
              </a:ext>
            </a:extLst>
          </p:cNvPr>
          <p:cNvSpPr txBox="1"/>
          <p:nvPr/>
        </p:nvSpPr>
        <p:spPr>
          <a:xfrm>
            <a:off x="3921829" y="5472420"/>
            <a:ext cx="4114800" cy="65379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Multi-fidelity modeling for CMS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46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Collocation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23C29-7EEB-46EE-8F59-70753D1A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0" y="780952"/>
            <a:ext cx="11229684" cy="5296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3BDCD5-4DC5-4BF1-B5B6-4AB1AEEF2BAA}"/>
              </a:ext>
            </a:extLst>
          </p:cNvPr>
          <p:cNvSpPr txBox="1"/>
          <p:nvPr/>
        </p:nvSpPr>
        <p:spPr>
          <a:xfrm>
            <a:off x="465937" y="6077047"/>
            <a:ext cx="4311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https://developer.nvidia.com/modulus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EF84C-E922-4C59-90F1-04ED6005BA2F}"/>
              </a:ext>
            </a:extLst>
          </p:cNvPr>
          <p:cNvSpPr txBox="1"/>
          <p:nvPr/>
        </p:nvSpPr>
        <p:spPr>
          <a:xfrm>
            <a:off x="4528645" y="6077047"/>
            <a:ext cx="56795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Raissi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Perdikaris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&amp;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Karniadakis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 E. (2019). Physics-informed neural networks: A deep learning framework for solving forward and inverse problems involving nonlinear partial differential equations. Journal of Computational physics, 378, 686-707.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95475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Hybrid Physics-informed Neural Networks (PINNs)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0AA05D3-AB13-4FE4-A571-5898E250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13" y="3622597"/>
            <a:ext cx="3224896" cy="271096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521631F-C132-421B-AFA3-1B155DFE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2" y="3622597"/>
            <a:ext cx="3261633" cy="2710968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351E2EB4-0557-4FEC-BA58-5DB40934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77" y="3622597"/>
            <a:ext cx="3173207" cy="2710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D169A2-1856-4038-82D3-D1F98405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0" y="1431125"/>
            <a:ext cx="3173207" cy="169398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3858D6C-51A8-49F2-93C7-A28CAB012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015" y="1539633"/>
            <a:ext cx="2835969" cy="1561016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C4A9F11D-F2A1-48F3-BC9C-6AFE62836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943" y="1431125"/>
            <a:ext cx="2722750" cy="16742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9C6695-9C8D-48BA-A2C4-05AF61E752A5}"/>
              </a:ext>
            </a:extLst>
          </p:cNvPr>
          <p:cNvSpPr txBox="1"/>
          <p:nvPr/>
        </p:nvSpPr>
        <p:spPr>
          <a:xfrm>
            <a:off x="1767270" y="1061793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Euler Cell</a:t>
            </a:r>
            <a:endParaRPr lang="en-US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0F667-C1CE-4AD8-A0F9-917D9C867CC8}"/>
              </a:ext>
            </a:extLst>
          </p:cNvPr>
          <p:cNvSpPr txBox="1"/>
          <p:nvPr/>
        </p:nvSpPr>
        <p:spPr>
          <a:xfrm>
            <a:off x="4988674" y="1061793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Physics-based Cell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4756F-3E70-4A0B-994E-5EDC8B7A7C6C}"/>
              </a:ext>
            </a:extLst>
          </p:cNvPr>
          <p:cNvSpPr txBox="1"/>
          <p:nvPr/>
        </p:nvSpPr>
        <p:spPr>
          <a:xfrm>
            <a:off x="8096225" y="1061793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Hybrid Cell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43B8D-2A42-400E-84EA-CE8FD80CC01A}"/>
              </a:ext>
            </a:extLst>
          </p:cNvPr>
          <p:cNvSpPr txBox="1"/>
          <p:nvPr/>
        </p:nvSpPr>
        <p:spPr>
          <a:xfrm>
            <a:off x="1767270" y="3222077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Actual Output</a:t>
            </a:r>
            <a:endParaRPr 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4F186E-3B2C-4A11-8265-4D2A0D67C400}"/>
              </a:ext>
            </a:extLst>
          </p:cNvPr>
          <p:cNvSpPr txBox="1"/>
          <p:nvPr/>
        </p:nvSpPr>
        <p:spPr>
          <a:xfrm>
            <a:off x="4988674" y="3222077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Available Data</a:t>
            </a:r>
            <a:endParaRPr lang="en-US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7BB3C9-6BC2-45B2-BE5C-0F7D8F553521}"/>
              </a:ext>
            </a:extLst>
          </p:cNvPr>
          <p:cNvSpPr txBox="1"/>
          <p:nvPr/>
        </p:nvSpPr>
        <p:spPr>
          <a:xfrm>
            <a:off x="8096225" y="3222077"/>
            <a:ext cx="231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Predictions</a:t>
            </a:r>
            <a:endParaRPr lang="en-US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3EF0A8-8C17-4CC1-8AEF-FB8CA8DBF438}"/>
              </a:ext>
            </a:extLst>
          </p:cNvPr>
          <p:cNvSpPr/>
          <p:nvPr/>
        </p:nvSpPr>
        <p:spPr>
          <a:xfrm>
            <a:off x="10696903" y="1539633"/>
            <a:ext cx="1324303" cy="490760"/>
          </a:xfrm>
          <a:prstGeom prst="roundRect">
            <a:avLst/>
          </a:prstGeom>
          <a:solidFill>
            <a:srgbClr val="A9C4EB"/>
          </a:solidFill>
          <a:ln w="12700">
            <a:solidFill>
              <a:srgbClr val="2D83BF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Physics kernels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F6C78B-5D2D-4BE5-86C1-BBF8F7202929}"/>
              </a:ext>
            </a:extLst>
          </p:cNvPr>
          <p:cNvSpPr/>
          <p:nvPr/>
        </p:nvSpPr>
        <p:spPr>
          <a:xfrm>
            <a:off x="10696903" y="2302271"/>
            <a:ext cx="1324304" cy="490760"/>
          </a:xfrm>
          <a:prstGeom prst="roundRect">
            <a:avLst/>
          </a:prstGeom>
          <a:solidFill>
            <a:srgbClr val="97D077"/>
          </a:solidFill>
          <a:ln w="12700">
            <a:solidFill>
              <a:srgbClr val="5FA239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Data-driven kernels</a:t>
            </a:r>
          </a:p>
        </p:txBody>
      </p:sp>
    </p:spTree>
    <p:extLst>
      <p:ext uri="{BB962C8B-B14F-4D97-AF65-F5344CB8AC3E}">
        <p14:creationId xmlns:p14="http://schemas.microsoft.com/office/powerpoint/2010/main" val="221483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951C75AC-47E7-4073-AC13-89FF4E9C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12" y="4647045"/>
            <a:ext cx="2286332" cy="167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F242C-3D2F-4D5C-BEF5-165BAB0FF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918" y="2026008"/>
            <a:ext cx="3285619" cy="2621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Hybrid Physics-informed Neural Networks (PINNs)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4A98B-28A7-440A-9889-6CA2CE77A003}"/>
              </a:ext>
            </a:extLst>
          </p:cNvPr>
          <p:cNvSpPr txBox="1"/>
          <p:nvPr/>
        </p:nvSpPr>
        <p:spPr>
          <a:xfrm>
            <a:off x="429767" y="933468"/>
            <a:ext cx="610913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Application Fields: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A3C9-D577-4946-9BEC-6D9661FCF057}"/>
              </a:ext>
            </a:extLst>
          </p:cNvPr>
          <p:cNvSpPr txBox="1"/>
          <p:nvPr/>
        </p:nvSpPr>
        <p:spPr>
          <a:xfrm>
            <a:off x="719959" y="1372314"/>
            <a:ext cx="4846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Wind Turbine Main Bearing Fatigue</a:t>
            </a:r>
          </a:p>
          <a:p>
            <a:pPr algn="ctr"/>
            <a:r>
              <a:rPr lang="en-US" i="1" dirty="0">
                <a:latin typeface="+mn-lt"/>
              </a:rPr>
              <a:t>(Prognosis)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65FC-4B82-4271-A9AB-28459A3DC35C}"/>
              </a:ext>
            </a:extLst>
          </p:cNvPr>
          <p:cNvSpPr txBox="1"/>
          <p:nvPr/>
        </p:nvSpPr>
        <p:spPr>
          <a:xfrm>
            <a:off x="8134671" y="1943825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Model: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74C98-812B-4F35-9247-166A540DB32D}"/>
              </a:ext>
            </a:extLst>
          </p:cNvPr>
          <p:cNvSpPr txBox="1"/>
          <p:nvPr/>
        </p:nvSpPr>
        <p:spPr>
          <a:xfrm>
            <a:off x="6033993" y="4544844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Results:</a:t>
            </a:r>
            <a:endParaRPr lang="en-US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AB4248-2033-4E3A-B5BC-B89C24848FA3}"/>
              </a:ext>
            </a:extLst>
          </p:cNvPr>
          <p:cNvCxnSpPr/>
          <p:nvPr/>
        </p:nvCxnSpPr>
        <p:spPr>
          <a:xfrm>
            <a:off x="5983014" y="1631731"/>
            <a:ext cx="0" cy="4177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B54470-2085-4B1D-88B8-264373041D70}"/>
              </a:ext>
            </a:extLst>
          </p:cNvPr>
          <p:cNvSpPr txBox="1"/>
          <p:nvPr/>
        </p:nvSpPr>
        <p:spPr>
          <a:xfrm>
            <a:off x="6625676" y="1378342"/>
            <a:ext cx="5072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Lithium-ion Battery Aging Model</a:t>
            </a:r>
          </a:p>
          <a:p>
            <a:pPr algn="ctr"/>
            <a:r>
              <a:rPr lang="en-US" i="1" dirty="0">
                <a:latin typeface="+mn-lt"/>
              </a:rPr>
              <a:t>(Prognosis)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E3988A-9AA8-42DA-B716-E5E8E1E89A98}"/>
              </a:ext>
            </a:extLst>
          </p:cNvPr>
          <p:cNvSpPr txBox="1"/>
          <p:nvPr/>
        </p:nvSpPr>
        <p:spPr>
          <a:xfrm>
            <a:off x="2727778" y="1931193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Model: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5CC072-5D28-408F-98BE-7E698E81A8BB}"/>
              </a:ext>
            </a:extLst>
          </p:cNvPr>
          <p:cNvSpPr txBox="1"/>
          <p:nvPr/>
        </p:nvSpPr>
        <p:spPr>
          <a:xfrm>
            <a:off x="423482" y="2128491"/>
            <a:ext cx="2274017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Challenge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Unbalanced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Calibrated with visual inspections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Small subset of farm sampled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Data</a:t>
            </a:r>
            <a:endParaRPr lang="en-US" sz="1400" b="1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Load history of 30 years of 100 turbines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Visual grease inspections once a month for 6 months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88C5D-4963-4EE7-8BEF-F9E1362E7FC5}"/>
              </a:ext>
            </a:extLst>
          </p:cNvPr>
          <p:cNvSpPr txBox="1"/>
          <p:nvPr/>
        </p:nvSpPr>
        <p:spPr>
          <a:xfrm>
            <a:off x="303408" y="4537428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Results: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3B294-3FD5-41D1-811C-D708819C839F}"/>
              </a:ext>
            </a:extLst>
          </p:cNvPr>
          <p:cNvSpPr txBox="1"/>
          <p:nvPr/>
        </p:nvSpPr>
        <p:spPr>
          <a:xfrm>
            <a:off x="2181349" y="6320597"/>
            <a:ext cx="3749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Calibri" panose="020F0502020204030204" pitchFamily="34" charset="0"/>
              </a:rPr>
              <a:t>Y. A. Yucesan and F. A. C. Viana, "Hybrid physics-informed neural networks for main bearing fatigue prognosis with visual grease inspection," Computers in Industry, Vol. 125, pp. 103386, 2021. (DOI: 10.1016/j.compind.2020.103386).</a:t>
            </a:r>
            <a:endParaRPr 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338090-83DE-47E9-99C3-02837403F068}"/>
              </a:ext>
            </a:extLst>
          </p:cNvPr>
          <p:cNvSpPr txBox="1"/>
          <p:nvPr/>
        </p:nvSpPr>
        <p:spPr>
          <a:xfrm>
            <a:off x="6096000" y="6320597"/>
            <a:ext cx="4257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none" strike="noStrik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R. G. Nascimento, M. </a:t>
            </a:r>
            <a:r>
              <a:rPr lang="en-US" dirty="0" err="1"/>
              <a:t>Corbetta</a:t>
            </a:r>
            <a:r>
              <a:rPr lang="en-US" dirty="0"/>
              <a:t>, C. S. Kulkarni, and F. A. C. Viana, "Hybrid physics-informed neural networks for lithium-ion battery modeling and prognosis," Journal of Power Sources, Vol. 513, pp. 230526, 2021. (DOI: 10.1016/j.jpowsour.2021.230526).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DAEAD-EE49-4632-AEDD-386A0BD8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68" y="2753105"/>
            <a:ext cx="549094" cy="1046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AF583D-BCBF-4A41-AC96-A8F406549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043" y="4647120"/>
            <a:ext cx="2274017" cy="17044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45AAA9-C7A8-42D2-A5CF-FD99A8FEF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330" y="4674447"/>
            <a:ext cx="2080383" cy="16284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68C980-D61D-4F11-AD1A-0C6663EA935E}"/>
              </a:ext>
            </a:extLst>
          </p:cNvPr>
          <p:cNvSpPr txBox="1"/>
          <p:nvPr/>
        </p:nvSpPr>
        <p:spPr>
          <a:xfrm>
            <a:off x="6013035" y="2451892"/>
            <a:ext cx="212163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Challenge</a:t>
            </a:r>
            <a:endParaRPr lang="en-US" b="1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Prognosis models depend on several empirically adjusted factors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2A88B6-A9F0-4228-A39C-CA3834922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532" y="2235339"/>
            <a:ext cx="3059615" cy="21134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E84793-3C55-4E38-8461-6A6D62DF5B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21" b="4047"/>
          <a:stretch/>
        </p:blipFill>
        <p:spPr>
          <a:xfrm>
            <a:off x="3614515" y="4647046"/>
            <a:ext cx="2287823" cy="16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Hybrid Physics-informed Neural Networks (PINNs)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4A98B-28A7-440A-9889-6CA2CE77A003}"/>
              </a:ext>
            </a:extLst>
          </p:cNvPr>
          <p:cNvSpPr txBox="1"/>
          <p:nvPr/>
        </p:nvSpPr>
        <p:spPr>
          <a:xfrm>
            <a:off x="429767" y="933468"/>
            <a:ext cx="610913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Application Fields: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A3C9-D577-4946-9BEC-6D9661FCF057}"/>
              </a:ext>
            </a:extLst>
          </p:cNvPr>
          <p:cNvSpPr txBox="1"/>
          <p:nvPr/>
        </p:nvSpPr>
        <p:spPr>
          <a:xfrm>
            <a:off x="6732694" y="1372314"/>
            <a:ext cx="4846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Torsional vibration damper </a:t>
            </a:r>
          </a:p>
          <a:p>
            <a:pPr algn="ctr"/>
            <a:r>
              <a:rPr lang="en-US" i="1" dirty="0">
                <a:latin typeface="+mn-lt"/>
              </a:rPr>
              <a:t>(System ID)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A01AF-1831-4A0B-A3F8-361BEB9F3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58"/>
          <a:stretch/>
        </p:blipFill>
        <p:spPr>
          <a:xfrm>
            <a:off x="6191159" y="2260871"/>
            <a:ext cx="2611070" cy="2009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623FD-6C4B-461D-AE94-5F6DB16B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305" y="4543484"/>
            <a:ext cx="4117435" cy="1777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F65FC-4B82-4271-A9AB-28459A3DC35C}"/>
              </a:ext>
            </a:extLst>
          </p:cNvPr>
          <p:cNvSpPr txBox="1"/>
          <p:nvPr/>
        </p:nvSpPr>
        <p:spPr>
          <a:xfrm>
            <a:off x="6159819" y="2078671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Model: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74C98-812B-4F35-9247-166A540DB32D}"/>
              </a:ext>
            </a:extLst>
          </p:cNvPr>
          <p:cNvSpPr txBox="1"/>
          <p:nvPr/>
        </p:nvSpPr>
        <p:spPr>
          <a:xfrm>
            <a:off x="6159819" y="4128186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Results: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F71AE4-8041-442B-8EB1-6159005B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5" t="82597"/>
          <a:stretch/>
        </p:blipFill>
        <p:spPr>
          <a:xfrm>
            <a:off x="7963222" y="2277707"/>
            <a:ext cx="2232858" cy="4278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AB4248-2033-4E3A-B5BC-B89C24848FA3}"/>
              </a:ext>
            </a:extLst>
          </p:cNvPr>
          <p:cNvCxnSpPr/>
          <p:nvPr/>
        </p:nvCxnSpPr>
        <p:spPr>
          <a:xfrm>
            <a:off x="5983014" y="1631731"/>
            <a:ext cx="0" cy="4177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B54470-2085-4B1D-88B8-264373041D70}"/>
              </a:ext>
            </a:extLst>
          </p:cNvPr>
          <p:cNvSpPr txBox="1"/>
          <p:nvPr/>
        </p:nvSpPr>
        <p:spPr>
          <a:xfrm>
            <a:off x="725654" y="1378342"/>
            <a:ext cx="5072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Model-form uncertainty in corrosion fatigue </a:t>
            </a:r>
            <a:r>
              <a:rPr lang="en-US" i="1" dirty="0">
                <a:latin typeface="+mn-lt"/>
              </a:rPr>
              <a:t>(Prognosis)</a:t>
            </a:r>
            <a:endParaRPr lang="en-US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159889-0A84-45A0-BE24-659ADDA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68" y="2190867"/>
            <a:ext cx="3297477" cy="15219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E3988A-9AA8-42DA-B716-E5E8E1E89A98}"/>
              </a:ext>
            </a:extLst>
          </p:cNvPr>
          <p:cNvSpPr txBox="1"/>
          <p:nvPr/>
        </p:nvSpPr>
        <p:spPr>
          <a:xfrm>
            <a:off x="1617039" y="2076205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Model:</a:t>
            </a:r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9FA3C9-4B78-4917-8C88-06F8451FB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649" y="4181831"/>
            <a:ext cx="2905577" cy="20094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ECBC73-F9D8-436C-BFF8-84CEE66E1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32" y="2491612"/>
            <a:ext cx="1535614" cy="14035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5CC072-5D28-408F-98BE-7E698E81A8BB}"/>
              </a:ext>
            </a:extLst>
          </p:cNvPr>
          <p:cNvSpPr txBox="1"/>
          <p:nvPr/>
        </p:nvSpPr>
        <p:spPr>
          <a:xfrm>
            <a:off x="388251" y="4181831"/>
            <a:ext cx="2274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Challenge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Assumed: pure mechanical fatigue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Reality: Corrosion-fatigue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Load history of 5 years of 150 aircraft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Crack length of 15 aircraft @ 5</a:t>
            </a:r>
            <a:r>
              <a:rPr lang="en-US" sz="1400" baseline="30000" dirty="0">
                <a:latin typeface="+mn-lt"/>
              </a:rPr>
              <a:t>th</a:t>
            </a:r>
            <a:r>
              <a:rPr lang="en-US" sz="1400" dirty="0">
                <a:latin typeface="+mn-lt"/>
              </a:rPr>
              <a:t> year.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EA459-418E-4D4B-B6D4-67B35BB52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758" y="2277707"/>
            <a:ext cx="1637555" cy="22252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588C5D-4963-4EE7-8BEF-F9E1362E7FC5}"/>
              </a:ext>
            </a:extLst>
          </p:cNvPr>
          <p:cNvSpPr txBox="1"/>
          <p:nvPr/>
        </p:nvSpPr>
        <p:spPr>
          <a:xfrm>
            <a:off x="7904760" y="3758854"/>
            <a:ext cx="125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Results: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3B294-3FD5-41D1-811C-D708819C839F}"/>
              </a:ext>
            </a:extLst>
          </p:cNvPr>
          <p:cNvSpPr txBox="1"/>
          <p:nvPr/>
        </p:nvSpPr>
        <p:spPr>
          <a:xfrm>
            <a:off x="6549305" y="6320597"/>
            <a:ext cx="3749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Calibri" panose="020F0502020204030204" pitchFamily="34" charset="0"/>
              </a:rPr>
              <a:t>Y. A. Yucesan, F. A. C. Viana, L. </a:t>
            </a:r>
            <a:r>
              <a:rPr lang="en-US" sz="800" b="0" i="0" u="none" strike="noStrike" baseline="0" dirty="0" err="1">
                <a:latin typeface="Calibri" panose="020F0502020204030204" pitchFamily="34" charset="0"/>
              </a:rPr>
              <a:t>Manin</a:t>
            </a:r>
            <a:r>
              <a:rPr lang="en-US" sz="800" b="0" i="0" u="none" strike="noStrike" baseline="0" dirty="0">
                <a:latin typeface="Calibri" panose="020F0502020204030204" pitchFamily="34" charset="0"/>
              </a:rPr>
              <a:t>, and J. </a:t>
            </a:r>
            <a:r>
              <a:rPr lang="en-US" sz="800" b="0" i="0" u="none" strike="noStrike" baseline="0" dirty="0" err="1">
                <a:latin typeface="Calibri" panose="020F0502020204030204" pitchFamily="34" charset="0"/>
              </a:rPr>
              <a:t>Mahfoud</a:t>
            </a:r>
            <a:r>
              <a:rPr lang="en-US" sz="800" b="0" i="0" u="none" strike="noStrike" baseline="0" dirty="0">
                <a:latin typeface="Calibri" panose="020F0502020204030204" pitchFamily="34" charset="0"/>
              </a:rPr>
              <a:t>, "Adjusting a torsional vibration damper model with physics-informed neural networks," Mechanical Systems and Signal Processing, Vol. 154, pp.107552, 2021. (DOI: 10.1016/j. ymssp.2020.107552).</a:t>
            </a:r>
            <a:endParaRPr 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338090-83DE-47E9-99C3-02837403F068}"/>
              </a:ext>
            </a:extLst>
          </p:cNvPr>
          <p:cNvSpPr txBox="1"/>
          <p:nvPr/>
        </p:nvSpPr>
        <p:spPr>
          <a:xfrm>
            <a:off x="2009012" y="6320597"/>
            <a:ext cx="4257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none" strike="noStrik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A. </a:t>
            </a:r>
            <a:r>
              <a:rPr lang="en-US" dirty="0" err="1"/>
              <a:t>Dourado</a:t>
            </a:r>
            <a:r>
              <a:rPr lang="en-US" dirty="0"/>
              <a:t> and F. A. C. Viana, “Physics-informed neural networks for missing physics estimation in</a:t>
            </a:r>
          </a:p>
          <a:p>
            <a:r>
              <a:rPr lang="en-US" dirty="0"/>
              <a:t>cumulative damage models: a case study in corrosion fatigue,” ASME Journal of Computing and Information Science in Engineering, Vol. 20 (6), 10 pages, 2020.</a:t>
            </a:r>
          </a:p>
        </p:txBody>
      </p:sp>
    </p:spTree>
    <p:extLst>
      <p:ext uri="{BB962C8B-B14F-4D97-AF65-F5344CB8AC3E}">
        <p14:creationId xmlns:p14="http://schemas.microsoft.com/office/powerpoint/2010/main" val="201577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Multi-layer Perceptron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41E22E3A-C941-47A3-AB93-79BD2AAFDAFF}"/>
              </a:ext>
            </a:extLst>
          </p:cNvPr>
          <p:cNvSpPr/>
          <p:nvPr/>
        </p:nvSpPr>
        <p:spPr>
          <a:xfrm>
            <a:off x="5713380" y="4396895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Multi-layer </a:t>
            </a:r>
            <a:r>
              <a:rPr lang="en-US" b="1" dirty="0" err="1"/>
              <a:t>Perceptrons</a:t>
            </a:r>
            <a:r>
              <a:rPr lang="en-US" b="1" dirty="0"/>
              <a:t> (MLPs)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1815BC-4F6D-416D-932C-9270FE84BE7F}"/>
              </a:ext>
            </a:extLst>
          </p:cNvPr>
          <p:cNvGrpSpPr/>
          <p:nvPr/>
        </p:nvGrpSpPr>
        <p:grpSpPr>
          <a:xfrm>
            <a:off x="4227192" y="1119941"/>
            <a:ext cx="3737615" cy="1033324"/>
            <a:chOff x="4768294" y="1119940"/>
            <a:chExt cx="3737615" cy="10333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F6B703-AC2E-44E3-B254-91925617FD5E}"/>
                </a:ext>
              </a:extLst>
            </p:cNvPr>
            <p:cNvSpPr/>
            <p:nvPr/>
          </p:nvSpPr>
          <p:spPr>
            <a:xfrm>
              <a:off x="5471653" y="1681316"/>
              <a:ext cx="471948" cy="47194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F77436-541E-4A2B-9E32-BCD6546C919C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4962834" y="1917290"/>
              <a:ext cx="5088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C2FB2B0-ABC3-49D1-A5EA-B9701EF5DC59}"/>
                </a:ext>
              </a:extLst>
            </p:cNvPr>
            <p:cNvCxnSpPr/>
            <p:nvPr/>
          </p:nvCxnSpPr>
          <p:spPr>
            <a:xfrm>
              <a:off x="5943601" y="1917290"/>
              <a:ext cx="5088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5CD2FD-0776-4DEB-B5D0-D61AB2831275}"/>
                    </a:ext>
                  </a:extLst>
                </p:cNvPr>
                <p:cNvSpPr txBox="1"/>
                <p:nvPr/>
              </p:nvSpPr>
              <p:spPr>
                <a:xfrm>
                  <a:off x="4768294" y="1792640"/>
                  <a:ext cx="194540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5CD2FD-0776-4DEB-B5D0-D61AB2831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294" y="1792640"/>
                  <a:ext cx="194540" cy="249299"/>
                </a:xfrm>
                <a:prstGeom prst="rect">
                  <a:avLst/>
                </a:prstGeom>
                <a:blipFill>
                  <a:blip r:embed="rId14"/>
                  <a:stretch>
                    <a:fillRect l="-15625" r="-9375"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0EB4FD0-01DD-4263-B334-BCF21C56844A}"/>
                    </a:ext>
                  </a:extLst>
                </p:cNvPr>
                <p:cNvSpPr txBox="1"/>
                <p:nvPr/>
              </p:nvSpPr>
              <p:spPr>
                <a:xfrm>
                  <a:off x="6452420" y="1792639"/>
                  <a:ext cx="197938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0EB4FD0-01DD-4263-B334-BCF21C568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420" y="1792639"/>
                  <a:ext cx="197938" cy="249299"/>
                </a:xfrm>
                <a:prstGeom prst="rect">
                  <a:avLst/>
                </a:prstGeom>
                <a:blipFill>
                  <a:blip r:embed="rId15"/>
                  <a:stretch>
                    <a:fillRect l="-28125" r="-25000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8515A69-A7A9-4ED3-875D-E113D29DCC1E}"/>
                    </a:ext>
                  </a:extLst>
                </p:cNvPr>
                <p:cNvSpPr txBox="1"/>
                <p:nvPr/>
              </p:nvSpPr>
              <p:spPr>
                <a:xfrm>
                  <a:off x="5096857" y="1641825"/>
                  <a:ext cx="240772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8515A69-A7A9-4ED3-875D-E113D29DC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857" y="1641825"/>
                  <a:ext cx="240772" cy="249299"/>
                </a:xfrm>
                <a:prstGeom prst="rect">
                  <a:avLst/>
                </a:prstGeom>
                <a:blipFill>
                  <a:blip r:embed="rId16"/>
                  <a:stretch>
                    <a:fillRect l="-12500" r="-7500"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D9A11F-B45E-4E24-BDC5-D4BED4658FDD}"/>
                    </a:ext>
                  </a:extLst>
                </p:cNvPr>
                <p:cNvSpPr txBox="1"/>
                <p:nvPr/>
              </p:nvSpPr>
              <p:spPr>
                <a:xfrm>
                  <a:off x="5608658" y="1119940"/>
                  <a:ext cx="197938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D9A11F-B45E-4E24-BDC5-D4BED4658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8658" y="1119940"/>
                  <a:ext cx="197938" cy="249299"/>
                </a:xfrm>
                <a:prstGeom prst="rect">
                  <a:avLst/>
                </a:prstGeom>
                <a:blipFill>
                  <a:blip r:embed="rId17"/>
                  <a:stretch>
                    <a:fillRect l="-24242" t="-7317" r="-21212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F794E39-A815-4AC1-9BD6-A987DB8F7357}"/>
                </a:ext>
              </a:extLst>
            </p:cNvPr>
            <p:cNvCxnSpPr>
              <a:cxnSpLocks/>
              <a:stCxn id="30" idx="2"/>
              <a:endCxn id="8" idx="0"/>
            </p:cNvCxnSpPr>
            <p:nvPr/>
          </p:nvCxnSpPr>
          <p:spPr>
            <a:xfrm>
              <a:off x="5707627" y="1369239"/>
              <a:ext cx="0" cy="312077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3BE91-B657-4849-B906-EF70055BE987}"/>
                    </a:ext>
                  </a:extLst>
                </p:cNvPr>
                <p:cNvSpPr txBox="1"/>
                <p:nvPr/>
              </p:nvSpPr>
              <p:spPr>
                <a:xfrm>
                  <a:off x="7300451" y="1766474"/>
                  <a:ext cx="1205458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3BE91-B657-4849-B906-EF70055BE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451" y="1766474"/>
                  <a:ext cx="1205458" cy="249299"/>
                </a:xfrm>
                <a:prstGeom prst="rect">
                  <a:avLst/>
                </a:prstGeom>
                <a:blipFill>
                  <a:blip r:embed="rId18"/>
                  <a:stretch>
                    <a:fillRect l="-2030" t="-4878" r="-4061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48133B-BE1F-4092-94BB-85229894E18B}"/>
              </a:ext>
            </a:extLst>
          </p:cNvPr>
          <p:cNvGrpSpPr/>
          <p:nvPr/>
        </p:nvGrpSpPr>
        <p:grpSpPr>
          <a:xfrm>
            <a:off x="4227192" y="2395677"/>
            <a:ext cx="4463964" cy="1741246"/>
            <a:chOff x="2725642" y="2395676"/>
            <a:chExt cx="4463964" cy="174124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68A6AEC-08E2-4053-9530-BE6784109C37}"/>
                </a:ext>
              </a:extLst>
            </p:cNvPr>
            <p:cNvSpPr/>
            <p:nvPr/>
          </p:nvSpPr>
          <p:spPr>
            <a:xfrm>
              <a:off x="3429001" y="2957052"/>
              <a:ext cx="471948" cy="47194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65B1B6-3434-42D6-AB76-56513C1A8277}"/>
                </a:ext>
              </a:extLst>
            </p:cNvPr>
            <p:cNvCxnSpPr>
              <a:cxnSpLocks/>
              <a:stCxn id="35" idx="3"/>
              <a:endCxn id="32" idx="2"/>
            </p:cNvCxnSpPr>
            <p:nvPr/>
          </p:nvCxnSpPr>
          <p:spPr>
            <a:xfrm flipV="1">
              <a:off x="2920182" y="3193026"/>
              <a:ext cx="508819" cy="353962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4A4E7D-9A46-4464-8D7B-AFAD60AB1FEF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3900949" y="3193026"/>
              <a:ext cx="508819" cy="353961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EF52DCE-C059-4D64-B5E0-70934609B1FD}"/>
                    </a:ext>
                  </a:extLst>
                </p:cNvPr>
                <p:cNvSpPr txBox="1"/>
                <p:nvPr/>
              </p:nvSpPr>
              <p:spPr>
                <a:xfrm>
                  <a:off x="2725642" y="3422338"/>
                  <a:ext cx="194540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EF52DCE-C059-4D64-B5E0-70934609B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642" y="3422338"/>
                  <a:ext cx="194540" cy="249299"/>
                </a:xfrm>
                <a:prstGeom prst="rect">
                  <a:avLst/>
                </a:prstGeom>
                <a:blipFill>
                  <a:blip r:embed="rId19"/>
                  <a:stretch>
                    <a:fillRect l="-15625" r="-9375"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933A659-0307-45E5-9902-D5C6BD067DF0}"/>
                    </a:ext>
                  </a:extLst>
                </p:cNvPr>
                <p:cNvSpPr txBox="1"/>
                <p:nvPr/>
              </p:nvSpPr>
              <p:spPr>
                <a:xfrm>
                  <a:off x="4409768" y="3422337"/>
                  <a:ext cx="197938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933A659-0307-45E5-9902-D5C6BD067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768" y="3422337"/>
                  <a:ext cx="197938" cy="249299"/>
                </a:xfrm>
                <a:prstGeom prst="rect">
                  <a:avLst/>
                </a:prstGeom>
                <a:blipFill>
                  <a:blip r:embed="rId20"/>
                  <a:stretch>
                    <a:fillRect l="-28125" r="-25000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0FB4A2-F602-4EC0-B21D-C5A03D1E90E2}"/>
                    </a:ext>
                  </a:extLst>
                </p:cNvPr>
                <p:cNvSpPr txBox="1"/>
                <p:nvPr/>
              </p:nvSpPr>
              <p:spPr>
                <a:xfrm>
                  <a:off x="2943471" y="3046968"/>
                  <a:ext cx="328360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0FB4A2-F602-4EC0-B21D-C5A03D1E9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471" y="3046968"/>
                  <a:ext cx="328360" cy="249299"/>
                </a:xfrm>
                <a:prstGeom prst="rect">
                  <a:avLst/>
                </a:prstGeom>
                <a:blipFill>
                  <a:blip r:embed="rId21"/>
                  <a:stretch>
                    <a:fillRect l="-9259" r="-5556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9361574-B18A-4A84-959E-469F2AB31349}"/>
                    </a:ext>
                  </a:extLst>
                </p:cNvPr>
                <p:cNvSpPr txBox="1"/>
                <p:nvPr/>
              </p:nvSpPr>
              <p:spPr>
                <a:xfrm>
                  <a:off x="3566006" y="2395676"/>
                  <a:ext cx="197938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9361574-B18A-4A84-959E-469F2AB31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6006" y="2395676"/>
                  <a:ext cx="197938" cy="249299"/>
                </a:xfrm>
                <a:prstGeom prst="rect">
                  <a:avLst/>
                </a:prstGeom>
                <a:blipFill>
                  <a:blip r:embed="rId22"/>
                  <a:stretch>
                    <a:fillRect l="-24242" t="-4878" r="-21212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8C0656-3C3E-4172-A119-EA50FBD4ABFA}"/>
                </a:ext>
              </a:extLst>
            </p:cNvPr>
            <p:cNvCxnSpPr>
              <a:cxnSpLocks/>
              <a:stCxn id="38" idx="2"/>
              <a:endCxn id="32" idx="0"/>
            </p:cNvCxnSpPr>
            <p:nvPr/>
          </p:nvCxnSpPr>
          <p:spPr>
            <a:xfrm>
              <a:off x="3664975" y="2644975"/>
              <a:ext cx="0" cy="312077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9A42F2-1D53-415B-B7BB-C49F2FB9BA9A}"/>
                </a:ext>
              </a:extLst>
            </p:cNvPr>
            <p:cNvSpPr/>
            <p:nvPr/>
          </p:nvSpPr>
          <p:spPr>
            <a:xfrm>
              <a:off x="3429001" y="3664974"/>
              <a:ext cx="471948" cy="47194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FAE4757-6C1C-4638-AC96-7EB9BC4AF798}"/>
                </a:ext>
              </a:extLst>
            </p:cNvPr>
            <p:cNvCxnSpPr>
              <a:cxnSpLocks/>
              <a:stCxn id="35" idx="3"/>
              <a:endCxn id="40" idx="2"/>
            </p:cNvCxnSpPr>
            <p:nvPr/>
          </p:nvCxnSpPr>
          <p:spPr>
            <a:xfrm>
              <a:off x="2920182" y="3546988"/>
              <a:ext cx="508819" cy="353960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292AA7C-56ED-49DE-8066-005F078B69F9}"/>
                    </a:ext>
                  </a:extLst>
                </p:cNvPr>
                <p:cNvSpPr txBox="1"/>
                <p:nvPr/>
              </p:nvSpPr>
              <p:spPr>
                <a:xfrm>
                  <a:off x="2974556" y="3753465"/>
                  <a:ext cx="266189" cy="249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292AA7C-56ED-49DE-8066-005F078B6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556" y="3753465"/>
                  <a:ext cx="266189" cy="249299"/>
                </a:xfrm>
                <a:prstGeom prst="rect">
                  <a:avLst/>
                </a:prstGeom>
                <a:blipFill>
                  <a:blip r:embed="rId23"/>
                  <a:stretch>
                    <a:fillRect l="-22727" r="-20455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BA3F999-E9B4-4FF7-BE2B-DA2C5103E3E7}"/>
                </a:ext>
              </a:extLst>
            </p:cNvPr>
            <p:cNvCxnSpPr>
              <a:cxnSpLocks/>
              <a:stCxn id="40" idx="6"/>
              <a:endCxn id="36" idx="1"/>
            </p:cNvCxnSpPr>
            <p:nvPr/>
          </p:nvCxnSpPr>
          <p:spPr>
            <a:xfrm flipV="1">
              <a:off x="3900949" y="3546987"/>
              <a:ext cx="508819" cy="353961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453C75-B73B-496E-8330-1D64A6C29B3A}"/>
                    </a:ext>
                  </a:extLst>
                </p:cNvPr>
                <p:cNvSpPr txBox="1"/>
                <p:nvPr/>
              </p:nvSpPr>
              <p:spPr>
                <a:xfrm>
                  <a:off x="4014340" y="3408300"/>
                  <a:ext cx="197490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453C75-B73B-496E-8330-1D64A6C29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340" y="3408300"/>
                  <a:ext cx="197490" cy="249299"/>
                </a:xfrm>
                <a:prstGeom prst="rect">
                  <a:avLst/>
                </a:prstGeom>
                <a:blipFill>
                  <a:blip r:embed="rId24"/>
                  <a:stretch>
                    <a:fillRect l="-40625" t="-9756" r="-37500" b="-41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1DB3002-A85D-4E90-A6EA-E53450E6973A}"/>
                    </a:ext>
                  </a:extLst>
                </p:cNvPr>
                <p:cNvSpPr txBox="1"/>
                <p:nvPr/>
              </p:nvSpPr>
              <p:spPr>
                <a:xfrm>
                  <a:off x="4888399" y="3310301"/>
                  <a:ext cx="2301207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1DB3002-A85D-4E90-A6EA-E53450E69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399" y="3310301"/>
                  <a:ext cx="2301207" cy="249299"/>
                </a:xfrm>
                <a:prstGeom prst="rect">
                  <a:avLst/>
                </a:prstGeom>
                <a:blipFill>
                  <a:blip r:embed="rId25"/>
                  <a:stretch>
                    <a:fillRect l="-2910" t="-9756" r="-1587" b="-41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37337C1-1D89-4A25-80EE-A3E4A112FD52}"/>
              </a:ext>
            </a:extLst>
          </p:cNvPr>
          <p:cNvSpPr txBox="1"/>
          <p:nvPr/>
        </p:nvSpPr>
        <p:spPr>
          <a:xfrm>
            <a:off x="1221355" y="1720307"/>
            <a:ext cx="22683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Single neuron: linear regression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C00F75-E4B7-4AB4-8047-10DC1B0636AD}"/>
              </a:ext>
            </a:extLst>
          </p:cNvPr>
          <p:cNvSpPr txBox="1"/>
          <p:nvPr/>
        </p:nvSpPr>
        <p:spPr>
          <a:xfrm>
            <a:off x="764154" y="3229899"/>
            <a:ext cx="318271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Activation function: introduce nonlinearity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C1822D-8E33-4D4B-8552-3300C89EBB33}"/>
              </a:ext>
            </a:extLst>
          </p:cNvPr>
          <p:cNvSpPr/>
          <p:nvPr/>
        </p:nvSpPr>
        <p:spPr>
          <a:xfrm>
            <a:off x="4930551" y="4794164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956476-0B2A-4D12-B120-FDB965301BCC}"/>
              </a:ext>
            </a:extLst>
          </p:cNvPr>
          <p:cNvCxnSpPr>
            <a:cxnSpLocks/>
            <a:stCxn id="57" idx="3"/>
            <a:endCxn id="54" idx="2"/>
          </p:cNvCxnSpPr>
          <p:nvPr/>
        </p:nvCxnSpPr>
        <p:spPr>
          <a:xfrm flipV="1">
            <a:off x="4514514" y="5030138"/>
            <a:ext cx="416037" cy="591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68E0AE-E90B-4290-A7EE-59796F334761}"/>
                  </a:ext>
                </a:extLst>
              </p:cNvPr>
              <p:cNvSpPr txBox="1"/>
              <p:nvPr/>
            </p:nvSpPr>
            <p:spPr>
              <a:xfrm>
                <a:off x="4227192" y="4911407"/>
                <a:ext cx="287322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68E0AE-E90B-4290-A7EE-59796F334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92" y="4911407"/>
                <a:ext cx="287322" cy="249299"/>
              </a:xfrm>
              <a:prstGeom prst="rect">
                <a:avLst/>
              </a:prstGeom>
              <a:blipFill>
                <a:blip r:embed="rId26"/>
                <a:stretch>
                  <a:fillRect l="-10417" r="-4167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0E1B44-1874-4B3B-ABBB-43E028C4A6A1}"/>
                  </a:ext>
                </a:extLst>
              </p:cNvPr>
              <p:cNvSpPr txBox="1"/>
              <p:nvPr/>
            </p:nvSpPr>
            <p:spPr>
              <a:xfrm>
                <a:off x="7362078" y="4911407"/>
                <a:ext cx="288989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0E1B44-1874-4B3B-ABBB-43E028C4A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78" y="4911407"/>
                <a:ext cx="288989" cy="249299"/>
              </a:xfrm>
              <a:prstGeom prst="rect">
                <a:avLst/>
              </a:prstGeom>
              <a:blipFill>
                <a:blip r:embed="rId27"/>
                <a:stretch>
                  <a:fillRect l="-19149" r="-425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ACCF5FB9-BE6C-41B0-B275-79C4ED23A2FA}"/>
              </a:ext>
            </a:extLst>
          </p:cNvPr>
          <p:cNvSpPr/>
          <p:nvPr/>
        </p:nvSpPr>
        <p:spPr>
          <a:xfrm>
            <a:off x="4930551" y="5502086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A6E1A41-A2E8-464A-A0AD-74F18B536982}"/>
              </a:ext>
            </a:extLst>
          </p:cNvPr>
          <p:cNvCxnSpPr>
            <a:cxnSpLocks/>
            <a:stCxn id="57" idx="3"/>
            <a:endCxn id="62" idx="2"/>
          </p:cNvCxnSpPr>
          <p:nvPr/>
        </p:nvCxnSpPr>
        <p:spPr>
          <a:xfrm>
            <a:off x="4514514" y="5036057"/>
            <a:ext cx="416037" cy="702003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FC8AEA9F-5586-443C-8033-B47858B98106}"/>
              </a:ext>
            </a:extLst>
          </p:cNvPr>
          <p:cNvSpPr/>
          <p:nvPr/>
        </p:nvSpPr>
        <p:spPr>
          <a:xfrm>
            <a:off x="5713380" y="5805300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29C85CD-1DBE-43E6-BC61-D9BD2A914204}"/>
              </a:ext>
            </a:extLst>
          </p:cNvPr>
          <p:cNvSpPr/>
          <p:nvPr/>
        </p:nvSpPr>
        <p:spPr>
          <a:xfrm>
            <a:off x="6533290" y="4412132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146DC12-1A77-4B53-A188-D5C619E36478}"/>
              </a:ext>
            </a:extLst>
          </p:cNvPr>
          <p:cNvSpPr/>
          <p:nvPr/>
        </p:nvSpPr>
        <p:spPr>
          <a:xfrm>
            <a:off x="6533290" y="5820537"/>
            <a:ext cx="471948" cy="471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AE6A65B-4AE7-4D3D-9216-47EA6C42D63B}"/>
              </a:ext>
            </a:extLst>
          </p:cNvPr>
          <p:cNvCxnSpPr>
            <a:cxnSpLocks/>
            <a:stCxn id="54" idx="6"/>
            <a:endCxn id="68" idx="2"/>
          </p:cNvCxnSpPr>
          <p:nvPr/>
        </p:nvCxnSpPr>
        <p:spPr>
          <a:xfrm flipV="1">
            <a:off x="5402499" y="4632869"/>
            <a:ext cx="310881" cy="39726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5561842-7BDA-49CA-A8AE-7B4991A580E4}"/>
              </a:ext>
            </a:extLst>
          </p:cNvPr>
          <p:cNvCxnSpPr>
            <a:cxnSpLocks/>
            <a:stCxn id="54" idx="6"/>
            <a:endCxn id="70" idx="2"/>
          </p:cNvCxnSpPr>
          <p:nvPr/>
        </p:nvCxnSpPr>
        <p:spPr>
          <a:xfrm>
            <a:off x="5402499" y="5030138"/>
            <a:ext cx="310881" cy="1011136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6AFD2A-21EF-4A71-936B-2E8F4C1C1F47}"/>
              </a:ext>
            </a:extLst>
          </p:cNvPr>
          <p:cNvCxnSpPr>
            <a:cxnSpLocks/>
            <a:stCxn id="62" idx="6"/>
            <a:endCxn id="68" idx="2"/>
          </p:cNvCxnSpPr>
          <p:nvPr/>
        </p:nvCxnSpPr>
        <p:spPr>
          <a:xfrm flipV="1">
            <a:off x="5402499" y="4632869"/>
            <a:ext cx="310881" cy="110519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8A1C353-64FC-4318-B9BD-54189B044C1F}"/>
              </a:ext>
            </a:extLst>
          </p:cNvPr>
          <p:cNvCxnSpPr>
            <a:cxnSpLocks/>
            <a:stCxn id="62" idx="6"/>
            <a:endCxn id="70" idx="2"/>
          </p:cNvCxnSpPr>
          <p:nvPr/>
        </p:nvCxnSpPr>
        <p:spPr>
          <a:xfrm>
            <a:off x="5402499" y="5738060"/>
            <a:ext cx="310881" cy="30321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1FE0C7-A04E-439F-BC8F-2A789FA55C73}"/>
                  </a:ext>
                </a:extLst>
              </p:cNvPr>
              <p:cNvSpPr txBox="1"/>
              <p:nvPr/>
            </p:nvSpPr>
            <p:spPr>
              <a:xfrm rot="5400000">
                <a:off x="5121128" y="5258066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1FE0C7-A04E-439F-BC8F-2A789FA5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121128" y="5258066"/>
                <a:ext cx="237244" cy="2492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7F87D-BB0F-4BC8-9330-2F3BFAE0F75D}"/>
                  </a:ext>
                </a:extLst>
              </p:cNvPr>
              <p:cNvSpPr txBox="1"/>
              <p:nvPr/>
            </p:nvSpPr>
            <p:spPr>
              <a:xfrm rot="5400000">
                <a:off x="5908290" y="5255344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7F87D-BB0F-4BC8-9330-2F3BFAE0F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908290" y="5255344"/>
                <a:ext cx="237244" cy="2492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DBBD41D-813E-4D48-B194-986AFBE1C985}"/>
                  </a:ext>
                </a:extLst>
              </p:cNvPr>
              <p:cNvSpPr txBox="1"/>
              <p:nvPr/>
            </p:nvSpPr>
            <p:spPr>
              <a:xfrm>
                <a:off x="6240687" y="4544865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DBBD41D-813E-4D48-B194-986AFBE1C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87" y="4544865"/>
                <a:ext cx="237244" cy="2492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9771A3-4D04-4257-9305-5EED456885E5}"/>
                  </a:ext>
                </a:extLst>
              </p:cNvPr>
              <p:cNvSpPr txBox="1"/>
              <p:nvPr/>
            </p:nvSpPr>
            <p:spPr>
              <a:xfrm>
                <a:off x="6240687" y="5889667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9771A3-4D04-4257-9305-5EED4568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87" y="5889667"/>
                <a:ext cx="237244" cy="2492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2B5B470-305E-4F22-B348-D2016265443E}"/>
                  </a:ext>
                </a:extLst>
              </p:cNvPr>
              <p:cNvSpPr txBox="1"/>
              <p:nvPr/>
            </p:nvSpPr>
            <p:spPr>
              <a:xfrm rot="5400000">
                <a:off x="6731304" y="5263556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2B5B470-305E-4F22-B348-D20162654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31304" y="5263556"/>
                <a:ext cx="237244" cy="2492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E5B450-D9F2-4F13-89E8-53F87A2090ED}"/>
                  </a:ext>
                </a:extLst>
              </p:cNvPr>
              <p:cNvSpPr txBox="1"/>
              <p:nvPr/>
            </p:nvSpPr>
            <p:spPr>
              <a:xfrm>
                <a:off x="4234568" y="5613410"/>
                <a:ext cx="259943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E5B450-D9F2-4F13-89E8-53F87A20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68" y="5613410"/>
                <a:ext cx="259943" cy="249299"/>
              </a:xfrm>
              <a:prstGeom prst="rect">
                <a:avLst/>
              </a:prstGeom>
              <a:blipFill>
                <a:blip r:embed="rId33"/>
                <a:stretch>
                  <a:fillRect l="-11905" r="-7143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0CD9DF-016F-4509-8E9E-5438137C282F}"/>
              </a:ext>
            </a:extLst>
          </p:cNvPr>
          <p:cNvCxnSpPr>
            <a:cxnSpLocks/>
            <a:stCxn id="96" idx="3"/>
            <a:endCxn id="54" idx="2"/>
          </p:cNvCxnSpPr>
          <p:nvPr/>
        </p:nvCxnSpPr>
        <p:spPr>
          <a:xfrm flipV="1">
            <a:off x="4494511" y="5030138"/>
            <a:ext cx="436040" cy="70792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876A009-5F16-42FA-8B62-83563B5E4F30}"/>
              </a:ext>
            </a:extLst>
          </p:cNvPr>
          <p:cNvCxnSpPr>
            <a:cxnSpLocks/>
            <a:stCxn id="96" idx="3"/>
            <a:endCxn id="62" idx="2"/>
          </p:cNvCxnSpPr>
          <p:nvPr/>
        </p:nvCxnSpPr>
        <p:spPr>
          <a:xfrm>
            <a:off x="4494511" y="5738060"/>
            <a:ext cx="436040" cy="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5CC1F4-F05C-4F88-9B67-A311FEA440F7}"/>
                  </a:ext>
                </a:extLst>
              </p:cNvPr>
              <p:cNvSpPr txBox="1"/>
              <p:nvPr/>
            </p:nvSpPr>
            <p:spPr>
              <a:xfrm rot="5400000">
                <a:off x="4303109" y="5255346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95CC1F4-F05C-4F88-9B67-A311FEA4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03109" y="5255346"/>
                <a:ext cx="237244" cy="2492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477234A-EC14-497F-ACF7-28A9A2DD69AF}"/>
                  </a:ext>
                </a:extLst>
              </p:cNvPr>
              <p:cNvSpPr txBox="1"/>
              <p:nvPr/>
            </p:nvSpPr>
            <p:spPr>
              <a:xfrm>
                <a:off x="7362078" y="5613410"/>
                <a:ext cx="261610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477234A-EC14-497F-ACF7-28A9A2DD6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78" y="5613410"/>
                <a:ext cx="261610" cy="249299"/>
              </a:xfrm>
              <a:prstGeom prst="rect">
                <a:avLst/>
              </a:prstGeom>
              <a:blipFill>
                <a:blip r:embed="rId35"/>
                <a:stretch>
                  <a:fillRect l="-20930" r="-4651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34F7D80-049C-4BFD-8E9C-D88A45200877}"/>
              </a:ext>
            </a:extLst>
          </p:cNvPr>
          <p:cNvCxnSpPr>
            <a:cxnSpLocks/>
            <a:stCxn id="71" idx="6"/>
            <a:endCxn id="58" idx="1"/>
          </p:cNvCxnSpPr>
          <p:nvPr/>
        </p:nvCxnSpPr>
        <p:spPr>
          <a:xfrm>
            <a:off x="7005238" y="4648106"/>
            <a:ext cx="356840" cy="38795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B980F3C-CE5C-43E7-A2F6-775E7BB7CE68}"/>
              </a:ext>
            </a:extLst>
          </p:cNvPr>
          <p:cNvCxnSpPr>
            <a:cxnSpLocks/>
            <a:stCxn id="71" idx="6"/>
            <a:endCxn id="109" idx="1"/>
          </p:cNvCxnSpPr>
          <p:nvPr/>
        </p:nvCxnSpPr>
        <p:spPr>
          <a:xfrm>
            <a:off x="7005238" y="4648106"/>
            <a:ext cx="356840" cy="108995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D176A40-351A-4D89-94EE-C969C4A72E85}"/>
              </a:ext>
            </a:extLst>
          </p:cNvPr>
          <p:cNvCxnSpPr>
            <a:cxnSpLocks/>
            <a:stCxn id="72" idx="6"/>
            <a:endCxn id="109" idx="1"/>
          </p:cNvCxnSpPr>
          <p:nvPr/>
        </p:nvCxnSpPr>
        <p:spPr>
          <a:xfrm flipV="1">
            <a:off x="7005238" y="5738060"/>
            <a:ext cx="356840" cy="31845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3B79993-5C0A-4B7F-9FBF-5371B21B2241}"/>
              </a:ext>
            </a:extLst>
          </p:cNvPr>
          <p:cNvCxnSpPr>
            <a:cxnSpLocks/>
            <a:stCxn id="72" idx="6"/>
            <a:endCxn id="58" idx="1"/>
          </p:cNvCxnSpPr>
          <p:nvPr/>
        </p:nvCxnSpPr>
        <p:spPr>
          <a:xfrm flipV="1">
            <a:off x="7005238" y="5036057"/>
            <a:ext cx="356840" cy="102045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A2D7558-3BD0-49C8-B31F-EAEDF9C78E48}"/>
              </a:ext>
            </a:extLst>
          </p:cNvPr>
          <p:cNvSpPr txBox="1"/>
          <p:nvPr/>
        </p:nvSpPr>
        <p:spPr>
          <a:xfrm>
            <a:off x="741311" y="4972848"/>
            <a:ext cx="318271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Fully connected multi-layered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B8793AD-D695-4DF0-971B-EED221319093}"/>
                  </a:ext>
                </a:extLst>
              </p:cNvPr>
              <p:cNvSpPr txBox="1"/>
              <p:nvPr/>
            </p:nvSpPr>
            <p:spPr>
              <a:xfrm rot="5400000">
                <a:off x="7398767" y="5266355"/>
                <a:ext cx="237244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B8793AD-D695-4DF0-971B-EED221319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98767" y="5266355"/>
                <a:ext cx="237244" cy="2492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42544D-2703-4FBB-A34D-8656F4193975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53312"/>
          <a:stretch/>
        </p:blipFill>
        <p:spPr>
          <a:xfrm>
            <a:off x="9189251" y="4126898"/>
            <a:ext cx="2613659" cy="18064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335A2B-C13A-464A-90DE-6E621066AEF4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r="52296"/>
          <a:stretch/>
        </p:blipFill>
        <p:spPr>
          <a:xfrm>
            <a:off x="9189251" y="1401179"/>
            <a:ext cx="2670516" cy="180648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244CF42-8C29-4CAD-8477-90CE15D4C087}"/>
              </a:ext>
            </a:extLst>
          </p:cNvPr>
          <p:cNvSpPr txBox="1"/>
          <p:nvPr/>
        </p:nvSpPr>
        <p:spPr>
          <a:xfrm>
            <a:off x="9747786" y="1113015"/>
            <a:ext cx="14965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Sigmoid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90173-3AE2-4FCE-8C67-04BF9258FCF4}"/>
              </a:ext>
            </a:extLst>
          </p:cNvPr>
          <p:cNvSpPr txBox="1"/>
          <p:nvPr/>
        </p:nvSpPr>
        <p:spPr>
          <a:xfrm>
            <a:off x="9360977" y="3532950"/>
            <a:ext cx="24419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Rectified Linear Unit (</a:t>
            </a:r>
            <a:r>
              <a:rPr lang="en-US" dirty="0" err="1">
                <a:latin typeface="+mn-lt"/>
              </a:rPr>
              <a:t>ReLU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80DEE0-F8B6-4C56-83EC-F90D5A7DB43C}"/>
              </a:ext>
            </a:extLst>
          </p:cNvPr>
          <p:cNvSpPr txBox="1"/>
          <p:nvPr/>
        </p:nvSpPr>
        <p:spPr>
          <a:xfrm>
            <a:off x="846414" y="995049"/>
            <a:ext cx="2101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How it works:</a:t>
            </a:r>
          </a:p>
        </p:txBody>
      </p:sp>
    </p:spTree>
    <p:extLst>
      <p:ext uri="{BB962C8B-B14F-4D97-AF65-F5344CB8AC3E}">
        <p14:creationId xmlns:p14="http://schemas.microsoft.com/office/powerpoint/2010/main" val="426951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Multi-layer </a:t>
            </a:r>
            <a:r>
              <a:rPr lang="en-US" b="1" dirty="0" err="1"/>
              <a:t>Perceptrons</a:t>
            </a:r>
            <a:r>
              <a:rPr lang="en-US" b="1" dirty="0"/>
              <a:t> (MLPs)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C0F49E-1FC0-4170-9BC9-FAEC935C3F9E}"/>
              </a:ext>
            </a:extLst>
          </p:cNvPr>
          <p:cNvCxnSpPr/>
          <p:nvPr/>
        </p:nvCxnSpPr>
        <p:spPr>
          <a:xfrm>
            <a:off x="5983014" y="1631731"/>
            <a:ext cx="0" cy="4177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0E3E49-9206-49EE-93A1-2C70099CB83D}"/>
              </a:ext>
            </a:extLst>
          </p:cNvPr>
          <p:cNvSpPr txBox="1"/>
          <p:nvPr/>
        </p:nvSpPr>
        <p:spPr>
          <a:xfrm>
            <a:off x="930166" y="1165847"/>
            <a:ext cx="4587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Advantages: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Simple input-output mapping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Customizable with a wide range of non-linear activation functions to model complex relations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Drawbacks: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Pure black-box model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Redundancy due to fully-connected framework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Architecture selection (Neural Architecture Search)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E94F42-EC6A-46AE-98B4-FD06CD98396F}"/>
              </a:ext>
            </a:extLst>
          </p:cNvPr>
          <p:cNvSpPr txBox="1"/>
          <p:nvPr/>
        </p:nvSpPr>
        <p:spPr>
          <a:xfrm>
            <a:off x="6763406" y="1165847"/>
            <a:ext cx="48478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Application Fields: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 visualization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 compression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Encryption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Image/text/speech recognition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Machine translation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u="sng" dirty="0">
                <a:latin typeface="+mn-lt"/>
              </a:rPr>
              <a:t>Jack of all trades, master of none!</a:t>
            </a:r>
          </a:p>
          <a:p>
            <a:pPr algn="l">
              <a:lnSpc>
                <a:spcPct val="90000"/>
              </a:lnSpc>
            </a:pPr>
            <a:endParaRPr lang="en-US" sz="2000" u="sng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Anomaly detection using BPM phase data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9C718F5-6C0D-4E24-8C99-0D9E2B58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1"/>
          <a:stretch/>
        </p:blipFill>
        <p:spPr>
          <a:xfrm>
            <a:off x="6208987" y="5145398"/>
            <a:ext cx="1641106" cy="112115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DF81400-A167-456E-9463-65DD65B8E875}"/>
              </a:ext>
            </a:extLst>
          </p:cNvPr>
          <p:cNvSpPr txBox="1"/>
          <p:nvPr/>
        </p:nvSpPr>
        <p:spPr>
          <a:xfrm>
            <a:off x="6283527" y="4859166"/>
            <a:ext cx="15839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</a:rPr>
              <a:t>Upstream BPM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2C7F6A-4751-4E0A-8846-14492A2AF262}"/>
              </a:ext>
            </a:extLst>
          </p:cNvPr>
          <p:cNvSpPr txBox="1"/>
          <p:nvPr/>
        </p:nvSpPr>
        <p:spPr>
          <a:xfrm>
            <a:off x="9889759" y="4914709"/>
            <a:ext cx="19716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</a:rPr>
              <a:t>Downstream BPM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511DBAF-38B0-42D7-A3E7-07168AAFD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65"/>
          <a:stretch/>
        </p:blipFill>
        <p:spPr>
          <a:xfrm>
            <a:off x="10007749" y="5193165"/>
            <a:ext cx="1641106" cy="1115568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5B4FD2C6-240B-4B89-B825-4F91F9C1D2A0}"/>
              </a:ext>
            </a:extLst>
          </p:cNvPr>
          <p:cNvGrpSpPr/>
          <p:nvPr/>
        </p:nvGrpSpPr>
        <p:grpSpPr>
          <a:xfrm rot="16200000">
            <a:off x="8148546" y="4941745"/>
            <a:ext cx="1268592" cy="1253139"/>
            <a:chOff x="7412783" y="2392605"/>
            <a:chExt cx="1884907" cy="186194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D3729CD-82D5-4FCA-8BFE-3B951D993C8B}"/>
                </a:ext>
              </a:extLst>
            </p:cNvPr>
            <p:cNvSpPr/>
            <p:nvPr/>
          </p:nvSpPr>
          <p:spPr>
            <a:xfrm>
              <a:off x="7412783" y="262925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0369BD7-F140-4748-8958-597F2A814020}"/>
                </a:ext>
              </a:extLst>
            </p:cNvPr>
            <p:cNvSpPr/>
            <p:nvPr/>
          </p:nvSpPr>
          <p:spPr>
            <a:xfrm>
              <a:off x="7710444" y="262925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697ED1-8202-4539-ABBA-78B9BC5CFFC7}"/>
                </a:ext>
              </a:extLst>
            </p:cNvPr>
            <p:cNvSpPr/>
            <p:nvPr/>
          </p:nvSpPr>
          <p:spPr>
            <a:xfrm>
              <a:off x="8008106" y="262925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062263-AD24-4161-9605-1B4FADC04706}"/>
                </a:ext>
              </a:extLst>
            </p:cNvPr>
            <p:cNvSpPr/>
            <p:nvPr/>
          </p:nvSpPr>
          <p:spPr>
            <a:xfrm>
              <a:off x="8305767" y="2629253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EB2AE04-8E8C-46C4-950F-43C5D65C8528}"/>
                </a:ext>
              </a:extLst>
            </p:cNvPr>
            <p:cNvSpPr/>
            <p:nvPr/>
          </p:nvSpPr>
          <p:spPr>
            <a:xfrm>
              <a:off x="8802151" y="262925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E3C7F57-615E-4A6D-AE58-3D3ED1F3B151}"/>
                </a:ext>
              </a:extLst>
            </p:cNvPr>
            <p:cNvSpPr/>
            <p:nvPr/>
          </p:nvSpPr>
          <p:spPr>
            <a:xfrm>
              <a:off x="9099813" y="2629253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8E897C4-1F75-48A7-A238-19E4B04B8BA3}"/>
                </a:ext>
              </a:extLst>
            </p:cNvPr>
            <p:cNvSpPr txBox="1"/>
            <p:nvPr/>
          </p:nvSpPr>
          <p:spPr>
            <a:xfrm>
              <a:off x="8446143" y="2392605"/>
              <a:ext cx="410130" cy="22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…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022A399-A7C4-4E37-A5AA-F1B78FCF4E50}"/>
                </a:ext>
              </a:extLst>
            </p:cNvPr>
            <p:cNvSpPr txBox="1"/>
            <p:nvPr/>
          </p:nvSpPr>
          <p:spPr>
            <a:xfrm rot="5400000">
              <a:off x="7473861" y="3000250"/>
              <a:ext cx="410130" cy="22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…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883A61E-BD02-4BC2-B87B-FA9CE345D247}"/>
                </a:ext>
              </a:extLst>
            </p:cNvPr>
            <p:cNvSpPr/>
            <p:nvPr/>
          </p:nvSpPr>
          <p:spPr>
            <a:xfrm>
              <a:off x="7710444" y="334296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F8A6AD9-80A3-4D75-9CFA-8D4F49F187BF}"/>
                </a:ext>
              </a:extLst>
            </p:cNvPr>
            <p:cNvSpPr/>
            <p:nvPr/>
          </p:nvSpPr>
          <p:spPr>
            <a:xfrm>
              <a:off x="8008106" y="334296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B02502-4C91-4800-B8DB-B10F1962E3F6}"/>
                </a:ext>
              </a:extLst>
            </p:cNvPr>
            <p:cNvSpPr/>
            <p:nvPr/>
          </p:nvSpPr>
          <p:spPr>
            <a:xfrm>
              <a:off x="8305767" y="334296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84C8056-520A-47EC-A54B-49A40F3D73BF}"/>
                </a:ext>
              </a:extLst>
            </p:cNvPr>
            <p:cNvSpPr/>
            <p:nvPr/>
          </p:nvSpPr>
          <p:spPr>
            <a:xfrm>
              <a:off x="8802151" y="334296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3E44025-5E07-488A-8D42-31DBB2F7B425}"/>
                </a:ext>
              </a:extLst>
            </p:cNvPr>
            <p:cNvSpPr txBox="1"/>
            <p:nvPr/>
          </p:nvSpPr>
          <p:spPr>
            <a:xfrm>
              <a:off x="8446143" y="3106335"/>
              <a:ext cx="410130" cy="22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…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514AB69-5C81-4EE8-B466-37CC6CE008EE}"/>
                </a:ext>
              </a:extLst>
            </p:cNvPr>
            <p:cNvCxnSpPr>
              <a:stCxn id="81" idx="4"/>
              <a:endCxn id="95" idx="0"/>
            </p:cNvCxnSpPr>
            <p:nvPr/>
          </p:nvCxnSpPr>
          <p:spPr>
            <a:xfrm>
              <a:off x="7511722" y="2827132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3B8D0E1-B540-435D-9CAB-6459163455D9}"/>
                </a:ext>
              </a:extLst>
            </p:cNvPr>
            <p:cNvCxnSpPr>
              <a:cxnSpLocks/>
              <a:stCxn id="83" idx="4"/>
              <a:endCxn id="95" idx="0"/>
            </p:cNvCxnSpPr>
            <p:nvPr/>
          </p:nvCxnSpPr>
          <p:spPr>
            <a:xfrm>
              <a:off x="7809383" y="2827131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B605BD1-ACAD-43E4-AFAE-C37E20D2709B}"/>
                </a:ext>
              </a:extLst>
            </p:cNvPr>
            <p:cNvCxnSpPr>
              <a:cxnSpLocks/>
              <a:stCxn id="84" idx="4"/>
              <a:endCxn id="95" idx="0"/>
            </p:cNvCxnSpPr>
            <p:nvPr/>
          </p:nvCxnSpPr>
          <p:spPr>
            <a:xfrm flipH="1">
              <a:off x="7809383" y="2827131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2F10726-5996-4622-B3E0-4E04DCD7025E}"/>
                </a:ext>
              </a:extLst>
            </p:cNvPr>
            <p:cNvCxnSpPr>
              <a:cxnSpLocks/>
              <a:stCxn id="89" idx="4"/>
              <a:endCxn id="95" idx="0"/>
            </p:cNvCxnSpPr>
            <p:nvPr/>
          </p:nvCxnSpPr>
          <p:spPr>
            <a:xfrm flipH="1">
              <a:off x="7809383" y="2827130"/>
              <a:ext cx="595323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4EA1C87-3C44-4FAB-A44F-F135F99E8CFC}"/>
                </a:ext>
              </a:extLst>
            </p:cNvPr>
            <p:cNvCxnSpPr>
              <a:cxnSpLocks/>
              <a:stCxn id="91" idx="4"/>
              <a:endCxn id="95" idx="0"/>
            </p:cNvCxnSpPr>
            <p:nvPr/>
          </p:nvCxnSpPr>
          <p:spPr>
            <a:xfrm flipH="1">
              <a:off x="7809383" y="2827131"/>
              <a:ext cx="1091707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66DAA4AB-9261-4D6D-91A9-A058EE37F06A}"/>
                </a:ext>
              </a:extLst>
            </p:cNvPr>
            <p:cNvCxnSpPr>
              <a:cxnSpLocks/>
              <a:stCxn id="92" idx="4"/>
              <a:endCxn id="95" idx="0"/>
            </p:cNvCxnSpPr>
            <p:nvPr/>
          </p:nvCxnSpPr>
          <p:spPr>
            <a:xfrm flipH="1">
              <a:off x="7809383" y="2827130"/>
              <a:ext cx="1389368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954E267-A8B1-4418-9137-70DFE6B78032}"/>
                </a:ext>
              </a:extLst>
            </p:cNvPr>
            <p:cNvCxnSpPr>
              <a:cxnSpLocks/>
              <a:stCxn id="81" idx="4"/>
              <a:endCxn id="98" idx="0"/>
            </p:cNvCxnSpPr>
            <p:nvPr/>
          </p:nvCxnSpPr>
          <p:spPr>
            <a:xfrm>
              <a:off x="7511722" y="2827132"/>
              <a:ext cx="595323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776C6CE-3258-4027-9153-D70B93B403FF}"/>
                </a:ext>
              </a:extLst>
            </p:cNvPr>
            <p:cNvCxnSpPr>
              <a:cxnSpLocks/>
              <a:stCxn id="83" idx="4"/>
              <a:endCxn id="98" idx="0"/>
            </p:cNvCxnSpPr>
            <p:nvPr/>
          </p:nvCxnSpPr>
          <p:spPr>
            <a:xfrm>
              <a:off x="7809383" y="2827131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FE7B6DD-EEC3-4A78-B938-D9EB5C63FEF7}"/>
                </a:ext>
              </a:extLst>
            </p:cNvPr>
            <p:cNvCxnSpPr>
              <a:cxnSpLocks/>
              <a:stCxn id="84" idx="4"/>
              <a:endCxn id="98" idx="0"/>
            </p:cNvCxnSpPr>
            <p:nvPr/>
          </p:nvCxnSpPr>
          <p:spPr>
            <a:xfrm>
              <a:off x="8107045" y="2827131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AC55004-9B13-497C-948F-77FD042277FD}"/>
                </a:ext>
              </a:extLst>
            </p:cNvPr>
            <p:cNvCxnSpPr>
              <a:cxnSpLocks/>
              <a:stCxn id="89" idx="4"/>
              <a:endCxn id="98" idx="0"/>
            </p:cNvCxnSpPr>
            <p:nvPr/>
          </p:nvCxnSpPr>
          <p:spPr>
            <a:xfrm flipH="1">
              <a:off x="8107045" y="2827130"/>
              <a:ext cx="297661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87039E7-892E-4071-A160-197CA0F97734}"/>
                </a:ext>
              </a:extLst>
            </p:cNvPr>
            <p:cNvCxnSpPr>
              <a:cxnSpLocks/>
              <a:stCxn id="91" idx="4"/>
              <a:endCxn id="98" idx="0"/>
            </p:cNvCxnSpPr>
            <p:nvPr/>
          </p:nvCxnSpPr>
          <p:spPr>
            <a:xfrm flipH="1">
              <a:off x="8107045" y="2827131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98E2685-557D-4C2B-BAEA-6CB2E291CC28}"/>
                </a:ext>
              </a:extLst>
            </p:cNvPr>
            <p:cNvCxnSpPr>
              <a:cxnSpLocks/>
              <a:stCxn id="92" idx="4"/>
              <a:endCxn id="98" idx="0"/>
            </p:cNvCxnSpPr>
            <p:nvPr/>
          </p:nvCxnSpPr>
          <p:spPr>
            <a:xfrm flipH="1">
              <a:off x="8107045" y="2827130"/>
              <a:ext cx="1091707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D0BEF17-E11A-4C94-A5EE-43AF4B8A8034}"/>
                </a:ext>
              </a:extLst>
            </p:cNvPr>
            <p:cNvCxnSpPr>
              <a:cxnSpLocks/>
              <a:stCxn id="81" idx="4"/>
              <a:endCxn id="99" idx="0"/>
            </p:cNvCxnSpPr>
            <p:nvPr/>
          </p:nvCxnSpPr>
          <p:spPr>
            <a:xfrm>
              <a:off x="7511722" y="2827132"/>
              <a:ext cx="892984" cy="515832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12C63A9-5F28-41E6-AD31-D88DB52BF502}"/>
                </a:ext>
              </a:extLst>
            </p:cNvPr>
            <p:cNvCxnSpPr>
              <a:cxnSpLocks/>
              <a:stCxn id="83" idx="4"/>
              <a:endCxn id="99" idx="0"/>
            </p:cNvCxnSpPr>
            <p:nvPr/>
          </p:nvCxnSpPr>
          <p:spPr>
            <a:xfrm>
              <a:off x="7809383" y="2827131"/>
              <a:ext cx="595323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5D5AC22-319D-480E-8F0C-56D4DCD037BF}"/>
                </a:ext>
              </a:extLst>
            </p:cNvPr>
            <p:cNvCxnSpPr>
              <a:cxnSpLocks/>
              <a:stCxn id="84" idx="4"/>
              <a:endCxn id="99" idx="0"/>
            </p:cNvCxnSpPr>
            <p:nvPr/>
          </p:nvCxnSpPr>
          <p:spPr>
            <a:xfrm>
              <a:off x="8107045" y="2827131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282CDF32-2F21-444F-A14D-FC8EB50C739E}"/>
                </a:ext>
              </a:extLst>
            </p:cNvPr>
            <p:cNvCxnSpPr>
              <a:cxnSpLocks/>
              <a:stCxn id="89" idx="4"/>
              <a:endCxn id="99" idx="0"/>
            </p:cNvCxnSpPr>
            <p:nvPr/>
          </p:nvCxnSpPr>
          <p:spPr>
            <a:xfrm>
              <a:off x="8404706" y="2827130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015F7D77-BC24-41C0-AF1E-9F1F9D751D7B}"/>
                </a:ext>
              </a:extLst>
            </p:cNvPr>
            <p:cNvCxnSpPr>
              <a:cxnSpLocks/>
              <a:stCxn id="91" idx="4"/>
              <a:endCxn id="99" idx="0"/>
            </p:cNvCxnSpPr>
            <p:nvPr/>
          </p:nvCxnSpPr>
          <p:spPr>
            <a:xfrm flipH="1">
              <a:off x="8404706" y="2827131"/>
              <a:ext cx="496384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80AEA97-432F-4777-B9DD-5C0D20D2EF4D}"/>
                </a:ext>
              </a:extLst>
            </p:cNvPr>
            <p:cNvCxnSpPr>
              <a:cxnSpLocks/>
              <a:stCxn id="92" idx="4"/>
              <a:endCxn id="99" idx="0"/>
            </p:cNvCxnSpPr>
            <p:nvPr/>
          </p:nvCxnSpPr>
          <p:spPr>
            <a:xfrm flipH="1">
              <a:off x="8404706" y="2827130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327FEFD0-5543-44F9-BB92-D7FE42A45599}"/>
                </a:ext>
              </a:extLst>
            </p:cNvPr>
            <p:cNvCxnSpPr>
              <a:cxnSpLocks/>
              <a:stCxn id="92" idx="4"/>
              <a:endCxn id="100" idx="0"/>
            </p:cNvCxnSpPr>
            <p:nvPr/>
          </p:nvCxnSpPr>
          <p:spPr>
            <a:xfrm flipH="1">
              <a:off x="8901090" y="2827130"/>
              <a:ext cx="297661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6200F9C-F26A-4942-B035-9B3C25D2F05A}"/>
                </a:ext>
              </a:extLst>
            </p:cNvPr>
            <p:cNvCxnSpPr>
              <a:cxnSpLocks/>
              <a:stCxn id="91" idx="4"/>
              <a:endCxn id="100" idx="0"/>
            </p:cNvCxnSpPr>
            <p:nvPr/>
          </p:nvCxnSpPr>
          <p:spPr>
            <a:xfrm>
              <a:off x="8901090" y="2827131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B7CDC46-AB6E-4C8A-BF3B-5B8FE16443C2}"/>
                </a:ext>
              </a:extLst>
            </p:cNvPr>
            <p:cNvCxnSpPr>
              <a:cxnSpLocks/>
              <a:stCxn id="89" idx="4"/>
              <a:endCxn id="100" idx="0"/>
            </p:cNvCxnSpPr>
            <p:nvPr/>
          </p:nvCxnSpPr>
          <p:spPr>
            <a:xfrm>
              <a:off x="8404706" y="2827130"/>
              <a:ext cx="496384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D367BF6-81DF-488C-AA54-E5CA6189C533}"/>
                </a:ext>
              </a:extLst>
            </p:cNvPr>
            <p:cNvCxnSpPr>
              <a:cxnSpLocks/>
              <a:stCxn id="84" idx="4"/>
              <a:endCxn id="100" idx="0"/>
            </p:cNvCxnSpPr>
            <p:nvPr/>
          </p:nvCxnSpPr>
          <p:spPr>
            <a:xfrm>
              <a:off x="8107045" y="2827131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7E03B90-5128-4D52-9617-24333B6361C9}"/>
                </a:ext>
              </a:extLst>
            </p:cNvPr>
            <p:cNvCxnSpPr>
              <a:cxnSpLocks/>
              <a:stCxn id="83" idx="4"/>
              <a:endCxn id="100" idx="0"/>
            </p:cNvCxnSpPr>
            <p:nvPr/>
          </p:nvCxnSpPr>
          <p:spPr>
            <a:xfrm>
              <a:off x="7809383" y="2827131"/>
              <a:ext cx="1091707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91E3F82-1303-46EE-9EB1-F31F97047C12}"/>
                </a:ext>
              </a:extLst>
            </p:cNvPr>
            <p:cNvCxnSpPr>
              <a:cxnSpLocks/>
              <a:stCxn id="81" idx="4"/>
              <a:endCxn id="100" idx="0"/>
            </p:cNvCxnSpPr>
            <p:nvPr/>
          </p:nvCxnSpPr>
          <p:spPr>
            <a:xfrm>
              <a:off x="7511722" y="2827132"/>
              <a:ext cx="1389368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1BE43A9-4B8E-411E-82EA-B5622D9CB952}"/>
                </a:ext>
              </a:extLst>
            </p:cNvPr>
            <p:cNvSpPr/>
            <p:nvPr/>
          </p:nvSpPr>
          <p:spPr>
            <a:xfrm>
              <a:off x="7412783" y="4056676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A3FFAAE-A720-4762-9C4D-9995B1F5EE3B}"/>
                </a:ext>
              </a:extLst>
            </p:cNvPr>
            <p:cNvSpPr/>
            <p:nvPr/>
          </p:nvSpPr>
          <p:spPr>
            <a:xfrm>
              <a:off x="7710444" y="4056675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A8A5109-5F6B-41B3-84C7-93B97670AB60}"/>
                </a:ext>
              </a:extLst>
            </p:cNvPr>
            <p:cNvSpPr/>
            <p:nvPr/>
          </p:nvSpPr>
          <p:spPr>
            <a:xfrm>
              <a:off x="8008106" y="4056675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C37A958-C461-4012-9CD6-3BF4FB431F25}"/>
                </a:ext>
              </a:extLst>
            </p:cNvPr>
            <p:cNvSpPr/>
            <p:nvPr/>
          </p:nvSpPr>
          <p:spPr>
            <a:xfrm>
              <a:off x="8305767" y="405667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91B5F93-1808-4FC6-A4E5-C7EDD4560219}"/>
                </a:ext>
              </a:extLst>
            </p:cNvPr>
            <p:cNvSpPr/>
            <p:nvPr/>
          </p:nvSpPr>
          <p:spPr>
            <a:xfrm>
              <a:off x="8802151" y="4056675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57662E2-877D-444A-A443-07264E173509}"/>
                </a:ext>
              </a:extLst>
            </p:cNvPr>
            <p:cNvSpPr/>
            <p:nvPr/>
          </p:nvSpPr>
          <p:spPr>
            <a:xfrm>
              <a:off x="9099813" y="4056674"/>
              <a:ext cx="197877" cy="1978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28C8087-6EF4-48EF-BF8A-75AE8EDCF9C6}"/>
                </a:ext>
              </a:extLst>
            </p:cNvPr>
            <p:cNvSpPr txBox="1"/>
            <p:nvPr/>
          </p:nvSpPr>
          <p:spPr>
            <a:xfrm>
              <a:off x="8446143" y="3820046"/>
              <a:ext cx="410130" cy="22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…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9DC7502-035A-4FD6-8DCA-4AF2FCA080E1}"/>
                </a:ext>
              </a:extLst>
            </p:cNvPr>
            <p:cNvSpPr txBox="1"/>
            <p:nvPr/>
          </p:nvSpPr>
          <p:spPr>
            <a:xfrm rot="5400000">
              <a:off x="7473861" y="3618884"/>
              <a:ext cx="410130" cy="22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…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07BC2CF-39F7-426A-A577-43E81785E9DF}"/>
                </a:ext>
              </a:extLst>
            </p:cNvPr>
            <p:cNvCxnSpPr>
              <a:cxnSpLocks/>
              <a:stCxn id="95" idx="4"/>
              <a:endCxn id="135" idx="0"/>
            </p:cNvCxnSpPr>
            <p:nvPr/>
          </p:nvCxnSpPr>
          <p:spPr>
            <a:xfrm flipH="1">
              <a:off x="7511722" y="3540842"/>
              <a:ext cx="297661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AF1D991-7834-4A21-9369-CC480D3829C9}"/>
                </a:ext>
              </a:extLst>
            </p:cNvPr>
            <p:cNvCxnSpPr>
              <a:cxnSpLocks/>
              <a:stCxn id="95" idx="4"/>
              <a:endCxn id="136" idx="0"/>
            </p:cNvCxnSpPr>
            <p:nvPr/>
          </p:nvCxnSpPr>
          <p:spPr>
            <a:xfrm>
              <a:off x="7809383" y="3540842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0F4BEF79-37DB-4D5B-82BD-E1413BAB2206}"/>
                </a:ext>
              </a:extLst>
            </p:cNvPr>
            <p:cNvCxnSpPr>
              <a:cxnSpLocks/>
              <a:stCxn id="95" idx="4"/>
              <a:endCxn id="137" idx="0"/>
            </p:cNvCxnSpPr>
            <p:nvPr/>
          </p:nvCxnSpPr>
          <p:spPr>
            <a:xfrm>
              <a:off x="7809383" y="3540842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6E42ACD-C13E-4B31-917B-F9ED2DEEC5DA}"/>
                </a:ext>
              </a:extLst>
            </p:cNvPr>
            <p:cNvCxnSpPr>
              <a:cxnSpLocks/>
              <a:stCxn id="95" idx="4"/>
              <a:endCxn id="138" idx="0"/>
            </p:cNvCxnSpPr>
            <p:nvPr/>
          </p:nvCxnSpPr>
          <p:spPr>
            <a:xfrm>
              <a:off x="7809383" y="3540842"/>
              <a:ext cx="595323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3F44346-3B3C-4980-BE59-60CA72BBC359}"/>
                </a:ext>
              </a:extLst>
            </p:cNvPr>
            <p:cNvCxnSpPr>
              <a:cxnSpLocks/>
              <a:stCxn id="95" idx="4"/>
              <a:endCxn id="139" idx="0"/>
            </p:cNvCxnSpPr>
            <p:nvPr/>
          </p:nvCxnSpPr>
          <p:spPr>
            <a:xfrm>
              <a:off x="7809383" y="3540842"/>
              <a:ext cx="1091707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E2C4C6E-00E6-44B6-B4EC-CF9ECA891599}"/>
                </a:ext>
              </a:extLst>
            </p:cNvPr>
            <p:cNvCxnSpPr>
              <a:cxnSpLocks/>
              <a:stCxn id="95" idx="4"/>
              <a:endCxn id="140" idx="0"/>
            </p:cNvCxnSpPr>
            <p:nvPr/>
          </p:nvCxnSpPr>
          <p:spPr>
            <a:xfrm>
              <a:off x="7809383" y="3540842"/>
              <a:ext cx="1389368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DF3850C-521C-4882-878E-CC393CE05A29}"/>
                </a:ext>
              </a:extLst>
            </p:cNvPr>
            <p:cNvCxnSpPr>
              <a:cxnSpLocks/>
              <a:stCxn id="98" idx="4"/>
              <a:endCxn id="135" idx="0"/>
            </p:cNvCxnSpPr>
            <p:nvPr/>
          </p:nvCxnSpPr>
          <p:spPr>
            <a:xfrm flipH="1">
              <a:off x="7511722" y="3540842"/>
              <a:ext cx="595323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208F91C2-FCCE-45DA-A2A6-2C7A542251A2}"/>
                </a:ext>
              </a:extLst>
            </p:cNvPr>
            <p:cNvCxnSpPr>
              <a:cxnSpLocks/>
              <a:stCxn id="98" idx="4"/>
              <a:endCxn id="136" idx="0"/>
            </p:cNvCxnSpPr>
            <p:nvPr/>
          </p:nvCxnSpPr>
          <p:spPr>
            <a:xfrm flipH="1">
              <a:off x="7809383" y="3540842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A97BF85D-AFEA-4055-95DE-4F13A4F2F597}"/>
                </a:ext>
              </a:extLst>
            </p:cNvPr>
            <p:cNvCxnSpPr>
              <a:cxnSpLocks/>
              <a:stCxn id="98" idx="4"/>
              <a:endCxn id="137" idx="0"/>
            </p:cNvCxnSpPr>
            <p:nvPr/>
          </p:nvCxnSpPr>
          <p:spPr>
            <a:xfrm>
              <a:off x="8107045" y="3540842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D6D635DD-5391-4F12-A749-970CADCE1E95}"/>
                </a:ext>
              </a:extLst>
            </p:cNvPr>
            <p:cNvCxnSpPr>
              <a:cxnSpLocks/>
              <a:stCxn id="98" idx="4"/>
              <a:endCxn id="138" idx="0"/>
            </p:cNvCxnSpPr>
            <p:nvPr/>
          </p:nvCxnSpPr>
          <p:spPr>
            <a:xfrm>
              <a:off x="8107045" y="3540842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527D0F9-1856-47E5-921B-DD7644C5DCFA}"/>
                </a:ext>
              </a:extLst>
            </p:cNvPr>
            <p:cNvCxnSpPr>
              <a:cxnSpLocks/>
              <a:stCxn id="98" idx="4"/>
              <a:endCxn id="139" idx="0"/>
            </p:cNvCxnSpPr>
            <p:nvPr/>
          </p:nvCxnSpPr>
          <p:spPr>
            <a:xfrm>
              <a:off x="8107045" y="3540842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574B3DF-93FC-41A0-9F68-3F4BA10BCD18}"/>
                </a:ext>
              </a:extLst>
            </p:cNvPr>
            <p:cNvCxnSpPr>
              <a:cxnSpLocks/>
              <a:stCxn id="98" idx="4"/>
              <a:endCxn id="140" idx="0"/>
            </p:cNvCxnSpPr>
            <p:nvPr/>
          </p:nvCxnSpPr>
          <p:spPr>
            <a:xfrm>
              <a:off x="8107045" y="3540842"/>
              <a:ext cx="1091707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2E5A0DB4-C255-40BD-B78A-0398AE75B36E}"/>
                </a:ext>
              </a:extLst>
            </p:cNvPr>
            <p:cNvCxnSpPr>
              <a:cxnSpLocks/>
              <a:stCxn id="99" idx="4"/>
              <a:endCxn id="135" idx="0"/>
            </p:cNvCxnSpPr>
            <p:nvPr/>
          </p:nvCxnSpPr>
          <p:spPr>
            <a:xfrm flipH="1">
              <a:off x="7511722" y="3540841"/>
              <a:ext cx="892984" cy="515835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E7051FA-4BDC-4FBF-A366-7593D0B0D696}"/>
                </a:ext>
              </a:extLst>
            </p:cNvPr>
            <p:cNvCxnSpPr>
              <a:cxnSpLocks/>
              <a:stCxn id="99" idx="4"/>
              <a:endCxn id="136" idx="0"/>
            </p:cNvCxnSpPr>
            <p:nvPr/>
          </p:nvCxnSpPr>
          <p:spPr>
            <a:xfrm flipH="1">
              <a:off x="7809383" y="3540841"/>
              <a:ext cx="595323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831CF2D-8CA7-4952-8087-A4804A09D5BB}"/>
                </a:ext>
              </a:extLst>
            </p:cNvPr>
            <p:cNvCxnSpPr>
              <a:cxnSpLocks/>
              <a:stCxn id="99" idx="4"/>
              <a:endCxn id="137" idx="0"/>
            </p:cNvCxnSpPr>
            <p:nvPr/>
          </p:nvCxnSpPr>
          <p:spPr>
            <a:xfrm flipH="1">
              <a:off x="8107045" y="3540841"/>
              <a:ext cx="297661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9FA80F6-0A69-40F2-BBE7-8F3C91A17ED5}"/>
                </a:ext>
              </a:extLst>
            </p:cNvPr>
            <p:cNvCxnSpPr>
              <a:cxnSpLocks/>
              <a:stCxn id="99" idx="4"/>
              <a:endCxn id="138" idx="0"/>
            </p:cNvCxnSpPr>
            <p:nvPr/>
          </p:nvCxnSpPr>
          <p:spPr>
            <a:xfrm>
              <a:off x="8404706" y="3540841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E43CE1FA-20F9-4428-BBC7-280DF69FBA6B}"/>
                </a:ext>
              </a:extLst>
            </p:cNvPr>
            <p:cNvCxnSpPr>
              <a:cxnSpLocks/>
              <a:stCxn id="99" idx="4"/>
              <a:endCxn id="139" idx="0"/>
            </p:cNvCxnSpPr>
            <p:nvPr/>
          </p:nvCxnSpPr>
          <p:spPr>
            <a:xfrm>
              <a:off x="8404706" y="3540841"/>
              <a:ext cx="496384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ECA12178-EDFA-43BD-BDA4-A2E238F9E44E}"/>
                </a:ext>
              </a:extLst>
            </p:cNvPr>
            <p:cNvCxnSpPr>
              <a:cxnSpLocks/>
              <a:stCxn id="99" idx="4"/>
              <a:endCxn id="140" idx="0"/>
            </p:cNvCxnSpPr>
            <p:nvPr/>
          </p:nvCxnSpPr>
          <p:spPr>
            <a:xfrm>
              <a:off x="8404706" y="3540841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1E4F0C4-EFC8-4CFB-8DEC-6D5A467ABFC2}"/>
                </a:ext>
              </a:extLst>
            </p:cNvPr>
            <p:cNvCxnSpPr>
              <a:cxnSpLocks/>
              <a:stCxn id="100" idx="4"/>
              <a:endCxn id="140" idx="0"/>
            </p:cNvCxnSpPr>
            <p:nvPr/>
          </p:nvCxnSpPr>
          <p:spPr>
            <a:xfrm>
              <a:off x="8901090" y="3540842"/>
              <a:ext cx="297661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7BE957-8461-4F99-8204-EE8AB4879F63}"/>
                </a:ext>
              </a:extLst>
            </p:cNvPr>
            <p:cNvCxnSpPr>
              <a:cxnSpLocks/>
              <a:stCxn id="100" idx="4"/>
              <a:endCxn id="139" idx="0"/>
            </p:cNvCxnSpPr>
            <p:nvPr/>
          </p:nvCxnSpPr>
          <p:spPr>
            <a:xfrm>
              <a:off x="8901090" y="3540842"/>
              <a:ext cx="0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D9DB0B48-3963-47AD-821D-B2B9DE2BA02E}"/>
                </a:ext>
              </a:extLst>
            </p:cNvPr>
            <p:cNvCxnSpPr>
              <a:cxnSpLocks/>
              <a:stCxn id="100" idx="4"/>
              <a:endCxn id="138" idx="0"/>
            </p:cNvCxnSpPr>
            <p:nvPr/>
          </p:nvCxnSpPr>
          <p:spPr>
            <a:xfrm flipH="1">
              <a:off x="8404706" y="3540842"/>
              <a:ext cx="496384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2464FD2F-6E74-477D-874A-5C24E9504E3D}"/>
                </a:ext>
              </a:extLst>
            </p:cNvPr>
            <p:cNvCxnSpPr>
              <a:cxnSpLocks/>
              <a:stCxn id="100" idx="4"/>
              <a:endCxn id="137" idx="0"/>
            </p:cNvCxnSpPr>
            <p:nvPr/>
          </p:nvCxnSpPr>
          <p:spPr>
            <a:xfrm flipH="1">
              <a:off x="8107045" y="3540842"/>
              <a:ext cx="794046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1C05FC2-9EAF-462E-80D2-0BF87528F161}"/>
                </a:ext>
              </a:extLst>
            </p:cNvPr>
            <p:cNvCxnSpPr>
              <a:cxnSpLocks/>
              <a:stCxn id="100" idx="4"/>
              <a:endCxn id="136" idx="0"/>
            </p:cNvCxnSpPr>
            <p:nvPr/>
          </p:nvCxnSpPr>
          <p:spPr>
            <a:xfrm flipH="1">
              <a:off x="7809383" y="3540842"/>
              <a:ext cx="1091707" cy="515833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D2C6DDF-6ACD-45AE-A21D-6788C694D158}"/>
                </a:ext>
              </a:extLst>
            </p:cNvPr>
            <p:cNvCxnSpPr>
              <a:cxnSpLocks/>
              <a:stCxn id="100" idx="4"/>
              <a:endCxn id="135" idx="0"/>
            </p:cNvCxnSpPr>
            <p:nvPr/>
          </p:nvCxnSpPr>
          <p:spPr>
            <a:xfrm flipH="1">
              <a:off x="7511722" y="3540842"/>
              <a:ext cx="1389368" cy="515834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8387E2DF-A482-4D72-A8A7-9F328AD573A5}"/>
              </a:ext>
            </a:extLst>
          </p:cNvPr>
          <p:cNvSpPr/>
          <p:nvPr/>
        </p:nvSpPr>
        <p:spPr>
          <a:xfrm>
            <a:off x="7955855" y="5392662"/>
            <a:ext cx="217692" cy="40066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5C50A917-7E57-42BD-9EA8-C988D0A42695}"/>
              </a:ext>
            </a:extLst>
          </p:cNvPr>
          <p:cNvSpPr/>
          <p:nvPr/>
        </p:nvSpPr>
        <p:spPr>
          <a:xfrm>
            <a:off x="9599736" y="5392662"/>
            <a:ext cx="217692" cy="40066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9D0F23E-AE3B-4B3E-91F1-E8679B5BC88C}"/>
              </a:ext>
            </a:extLst>
          </p:cNvPr>
          <p:cNvSpPr txBox="1"/>
          <p:nvPr/>
        </p:nvSpPr>
        <p:spPr>
          <a:xfrm>
            <a:off x="1591792" y="5310937"/>
            <a:ext cx="3646717" cy="71508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MLPs were a popular machine learning solution in the 1980s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2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707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Recurrent Neural Networks (RNNs)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A2D7558-3BD0-49C8-B31F-EAEDF9C78E48}"/>
              </a:ext>
            </a:extLst>
          </p:cNvPr>
          <p:cNvSpPr txBox="1"/>
          <p:nvPr/>
        </p:nvSpPr>
        <p:spPr>
          <a:xfrm>
            <a:off x="806811" y="1364455"/>
            <a:ext cx="746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Model sequences (time-series) through repeated cells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1CC1E-6780-4D85-8882-E69E7AB4DA04}"/>
              </a:ext>
            </a:extLst>
          </p:cNvPr>
          <p:cNvSpPr txBox="1"/>
          <p:nvPr/>
        </p:nvSpPr>
        <p:spPr>
          <a:xfrm>
            <a:off x="846414" y="995049"/>
            <a:ext cx="229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How it works: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55B907-3843-4BCA-A74F-529CA430D522}"/>
              </a:ext>
            </a:extLst>
          </p:cNvPr>
          <p:cNvGrpSpPr/>
          <p:nvPr/>
        </p:nvGrpSpPr>
        <p:grpSpPr>
          <a:xfrm>
            <a:off x="2559197" y="2009276"/>
            <a:ext cx="1182414" cy="1834420"/>
            <a:chOff x="2617076" y="1935670"/>
            <a:chExt cx="1182414" cy="18344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87AA882-235E-4A29-A533-C3B6DCD03595}"/>
                </a:ext>
              </a:extLst>
            </p:cNvPr>
            <p:cNvSpPr/>
            <p:nvPr/>
          </p:nvSpPr>
          <p:spPr>
            <a:xfrm>
              <a:off x="2617076" y="2561425"/>
              <a:ext cx="1182414" cy="64633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Cell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5DAEB3A-5392-4E42-830B-63773B41387D}"/>
                </a:ext>
              </a:extLst>
            </p:cNvPr>
            <p:cNvCxnSpPr>
              <a:stCxn id="3" idx="3"/>
              <a:endCxn id="3" idx="1"/>
            </p:cNvCxnSpPr>
            <p:nvPr/>
          </p:nvCxnSpPr>
          <p:spPr>
            <a:xfrm flipH="1">
              <a:off x="2617076" y="2884591"/>
              <a:ext cx="1182414" cy="12700"/>
            </a:xfrm>
            <a:prstGeom prst="bentConnector5">
              <a:avLst>
                <a:gd name="adj1" fmla="val -19333"/>
                <a:gd name="adj2" fmla="val -4034693"/>
                <a:gd name="adj3" fmla="val 119333"/>
              </a:avLst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6EDC9C-D771-4F91-A355-4E96E88EC164}"/>
                    </a:ext>
                  </a:extLst>
                </p:cNvPr>
                <p:cNvSpPr txBox="1"/>
                <p:nvPr/>
              </p:nvSpPr>
              <p:spPr>
                <a:xfrm>
                  <a:off x="3077991" y="3520791"/>
                  <a:ext cx="260584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6EDC9C-D771-4F91-A355-4E96E88EC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991" y="3520791"/>
                  <a:ext cx="260584" cy="249299"/>
                </a:xfrm>
                <a:prstGeom prst="rect">
                  <a:avLst/>
                </a:prstGeom>
                <a:blipFill>
                  <a:blip r:embed="rId2"/>
                  <a:stretch>
                    <a:fillRect l="-11628" r="-4651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D8A9C0-B59F-4DA8-A11B-F9DF6C351AD8}"/>
                    </a:ext>
                  </a:extLst>
                </p:cNvPr>
                <p:cNvSpPr txBox="1"/>
                <p:nvPr/>
              </p:nvSpPr>
              <p:spPr>
                <a:xfrm>
                  <a:off x="3068212" y="1935670"/>
                  <a:ext cx="280141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D8A9C0-B59F-4DA8-A11B-F9DF6C351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212" y="1935670"/>
                  <a:ext cx="280141" cy="249299"/>
                </a:xfrm>
                <a:prstGeom prst="rect">
                  <a:avLst/>
                </a:prstGeom>
                <a:blipFill>
                  <a:blip r:embed="rId3"/>
                  <a:stretch>
                    <a:fillRect l="-17391" r="-2174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DFA2C6-9B28-4F8D-8897-5C6D8A912D09}"/>
                </a:ext>
              </a:extLst>
            </p:cNvPr>
            <p:cNvCxnSpPr>
              <a:stCxn id="14" idx="0"/>
              <a:endCxn id="3" idx="2"/>
            </p:cNvCxnSpPr>
            <p:nvPr/>
          </p:nvCxnSpPr>
          <p:spPr>
            <a:xfrm flipV="1">
              <a:off x="3208283" y="3207756"/>
              <a:ext cx="0" cy="31303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3255827-E9DB-42F6-844F-3199277287A4}"/>
                </a:ext>
              </a:extLst>
            </p:cNvPr>
            <p:cNvCxnSpPr>
              <a:cxnSpLocks/>
              <a:stCxn id="3" idx="0"/>
              <a:endCxn id="15" idx="2"/>
            </p:cNvCxnSpPr>
            <p:nvPr/>
          </p:nvCxnSpPr>
          <p:spPr>
            <a:xfrm flipV="1">
              <a:off x="3208283" y="2184969"/>
              <a:ext cx="0" cy="376456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83803B-A158-443A-9C68-83B4B6F3D9F6}"/>
                </a:ext>
              </a:extLst>
            </p:cNvPr>
            <p:cNvSpPr/>
            <p:nvPr/>
          </p:nvSpPr>
          <p:spPr>
            <a:xfrm>
              <a:off x="3124158" y="2309813"/>
              <a:ext cx="45719" cy="128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9AD56D-77BF-4709-A53B-C820A64D364D}"/>
                </a:ext>
              </a:extLst>
            </p:cNvPr>
            <p:cNvSpPr/>
            <p:nvPr/>
          </p:nvSpPr>
          <p:spPr>
            <a:xfrm>
              <a:off x="3244309" y="2304833"/>
              <a:ext cx="45719" cy="128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 descr="Diagram, schematic&#10;&#10;Description automatically generated">
            <a:extLst>
              <a:ext uri="{FF2B5EF4-FFF2-40B4-BE49-F238E27FC236}">
                <a16:creationId xmlns:a16="http://schemas.microsoft.com/office/drawing/2014/main" id="{F4C49D4D-58CB-42FA-A607-3227615E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98" y="4618412"/>
            <a:ext cx="5791878" cy="175026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791610F-81CE-4248-AEED-A09F916EBF8D}"/>
              </a:ext>
            </a:extLst>
          </p:cNvPr>
          <p:cNvGrpSpPr/>
          <p:nvPr/>
        </p:nvGrpSpPr>
        <p:grpSpPr>
          <a:xfrm>
            <a:off x="5880341" y="2043170"/>
            <a:ext cx="1182414" cy="1834420"/>
            <a:chOff x="5362181" y="2124735"/>
            <a:chExt cx="1182414" cy="183442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534DE03-192C-403A-B600-79ABD8F7288F}"/>
                </a:ext>
              </a:extLst>
            </p:cNvPr>
            <p:cNvSpPr/>
            <p:nvPr/>
          </p:nvSpPr>
          <p:spPr>
            <a:xfrm>
              <a:off x="5362181" y="2750490"/>
              <a:ext cx="1182414" cy="64633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Cell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1EC7C3-4AA1-4C63-9168-DE79D032DF9B}"/>
                    </a:ext>
                  </a:extLst>
                </p:cNvPr>
                <p:cNvSpPr txBox="1"/>
                <p:nvPr/>
              </p:nvSpPr>
              <p:spPr>
                <a:xfrm>
                  <a:off x="5803356" y="3709856"/>
                  <a:ext cx="292644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1EC7C3-4AA1-4C63-9168-DE79D032D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356" y="3709856"/>
                  <a:ext cx="292644" cy="249299"/>
                </a:xfrm>
                <a:prstGeom prst="rect">
                  <a:avLst/>
                </a:prstGeom>
                <a:blipFill>
                  <a:blip r:embed="rId5"/>
                  <a:stretch>
                    <a:fillRect l="-10417" r="-416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7B5312C-156E-470E-874A-3B0756A93261}"/>
                    </a:ext>
                  </a:extLst>
                </p:cNvPr>
                <p:cNvSpPr txBox="1"/>
                <p:nvPr/>
              </p:nvSpPr>
              <p:spPr>
                <a:xfrm>
                  <a:off x="5803356" y="2124735"/>
                  <a:ext cx="299697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7B5312C-156E-470E-874A-3B0756A932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356" y="2124735"/>
                  <a:ext cx="299697" cy="249299"/>
                </a:xfrm>
                <a:prstGeom prst="rect">
                  <a:avLst/>
                </a:prstGeom>
                <a:blipFill>
                  <a:blip r:embed="rId6"/>
                  <a:stretch>
                    <a:fillRect l="-16327" r="-4082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B73C1AD-C8AD-4504-96DC-46F74DE09522}"/>
                </a:ext>
              </a:extLst>
            </p:cNvPr>
            <p:cNvCxnSpPr>
              <a:stCxn id="32" idx="0"/>
              <a:endCxn id="31" idx="2"/>
            </p:cNvCxnSpPr>
            <p:nvPr/>
          </p:nvCxnSpPr>
          <p:spPr>
            <a:xfrm flipV="1">
              <a:off x="5949678" y="3396821"/>
              <a:ext cx="3710" cy="31303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B7D3DB-658C-463B-96B6-816C09B3FFBD}"/>
                </a:ext>
              </a:extLst>
            </p:cNvPr>
            <p:cNvCxnSpPr>
              <a:cxnSpLocks/>
              <a:stCxn id="31" idx="0"/>
              <a:endCxn id="33" idx="2"/>
            </p:cNvCxnSpPr>
            <p:nvPr/>
          </p:nvCxnSpPr>
          <p:spPr>
            <a:xfrm flipH="1" flipV="1">
              <a:off x="5953205" y="2374034"/>
              <a:ext cx="183" cy="376456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C447B1C-4F7D-4271-B11F-626CA6E9E2D9}"/>
              </a:ext>
            </a:extLst>
          </p:cNvPr>
          <p:cNvSpPr txBox="1"/>
          <p:nvPr/>
        </p:nvSpPr>
        <p:spPr>
          <a:xfrm>
            <a:off x="9054140" y="2821274"/>
            <a:ext cx="3470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…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2B86D4-1BC8-476B-B38A-0430EC7D67AA}"/>
              </a:ext>
            </a:extLst>
          </p:cNvPr>
          <p:cNvGrpSpPr/>
          <p:nvPr/>
        </p:nvGrpSpPr>
        <p:grpSpPr>
          <a:xfrm>
            <a:off x="7476247" y="2041378"/>
            <a:ext cx="1182414" cy="1834420"/>
            <a:chOff x="5362181" y="2124735"/>
            <a:chExt cx="1182414" cy="183442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6CF88BC-5E46-4FED-B1A1-51326F411D45}"/>
                </a:ext>
              </a:extLst>
            </p:cNvPr>
            <p:cNvSpPr/>
            <p:nvPr/>
          </p:nvSpPr>
          <p:spPr>
            <a:xfrm>
              <a:off x="5362181" y="2750490"/>
              <a:ext cx="1182414" cy="64633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Cell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2B0A39D-D1B2-4C50-8303-3B3EC407FF3B}"/>
                    </a:ext>
                  </a:extLst>
                </p:cNvPr>
                <p:cNvSpPr txBox="1"/>
                <p:nvPr/>
              </p:nvSpPr>
              <p:spPr>
                <a:xfrm>
                  <a:off x="5803356" y="3709856"/>
                  <a:ext cx="287323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2B0A39D-D1B2-4C50-8303-3B3EC407F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356" y="3709856"/>
                  <a:ext cx="287323" cy="249299"/>
                </a:xfrm>
                <a:prstGeom prst="rect">
                  <a:avLst/>
                </a:prstGeom>
                <a:blipFill>
                  <a:blip r:embed="rId7"/>
                  <a:stretch>
                    <a:fillRect l="-10638" r="-4255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DD64D9-DDC5-4091-894C-B255522B7A4B}"/>
                    </a:ext>
                  </a:extLst>
                </p:cNvPr>
                <p:cNvSpPr txBox="1"/>
                <p:nvPr/>
              </p:nvSpPr>
              <p:spPr>
                <a:xfrm>
                  <a:off x="5803356" y="2124735"/>
                  <a:ext cx="299697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DD64D9-DDC5-4091-894C-B255522B7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356" y="2124735"/>
                  <a:ext cx="299697" cy="249299"/>
                </a:xfrm>
                <a:prstGeom prst="rect">
                  <a:avLst/>
                </a:prstGeom>
                <a:blipFill>
                  <a:blip r:embed="rId8"/>
                  <a:stretch>
                    <a:fillRect l="-16327" r="-2041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2F28C28-2741-44B9-969E-3B423B83DDF3}"/>
                </a:ext>
              </a:extLst>
            </p:cNvPr>
            <p:cNvCxnSpPr>
              <a:stCxn id="58" idx="0"/>
              <a:endCxn id="57" idx="2"/>
            </p:cNvCxnSpPr>
            <p:nvPr/>
          </p:nvCxnSpPr>
          <p:spPr>
            <a:xfrm flipV="1">
              <a:off x="5947018" y="3396821"/>
              <a:ext cx="6370" cy="31303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FCC6A9D-94D9-4950-A9B9-CC90D5DE9C33}"/>
                </a:ext>
              </a:extLst>
            </p:cNvPr>
            <p:cNvCxnSpPr>
              <a:cxnSpLocks/>
              <a:stCxn id="57" idx="0"/>
              <a:endCxn id="59" idx="2"/>
            </p:cNvCxnSpPr>
            <p:nvPr/>
          </p:nvCxnSpPr>
          <p:spPr>
            <a:xfrm flipH="1" flipV="1">
              <a:off x="5953205" y="2374034"/>
              <a:ext cx="183" cy="376456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E27D07-5062-49A4-8931-E01A5279FBE1}"/>
              </a:ext>
            </a:extLst>
          </p:cNvPr>
          <p:cNvCxnSpPr>
            <a:cxnSpLocks/>
            <a:stCxn id="31" idx="3"/>
            <a:endCxn id="57" idx="1"/>
          </p:cNvCxnSpPr>
          <p:nvPr/>
        </p:nvCxnSpPr>
        <p:spPr>
          <a:xfrm flipV="1">
            <a:off x="7062755" y="2990299"/>
            <a:ext cx="413492" cy="179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251E351-C3D1-42D3-B4F8-401B58819DF5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8658661" y="2990299"/>
            <a:ext cx="264359" cy="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6D5608E-2146-4183-9AE8-639B159C586E}"/>
              </a:ext>
            </a:extLst>
          </p:cNvPr>
          <p:cNvGrpSpPr/>
          <p:nvPr/>
        </p:nvGrpSpPr>
        <p:grpSpPr>
          <a:xfrm>
            <a:off x="9532332" y="2041378"/>
            <a:ext cx="1451414" cy="1834420"/>
            <a:chOff x="9014172" y="2091233"/>
            <a:chExt cx="1451414" cy="18344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A1CD969-4DA4-46FB-8DB9-07DB209A4171}"/>
                </a:ext>
              </a:extLst>
            </p:cNvPr>
            <p:cNvSpPr/>
            <p:nvPr/>
          </p:nvSpPr>
          <p:spPr>
            <a:xfrm>
              <a:off x="9283172" y="2716988"/>
              <a:ext cx="1182414" cy="64633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Cell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5DB2FB-6631-4819-BB42-560267488CBB}"/>
                    </a:ext>
                  </a:extLst>
                </p:cNvPr>
                <p:cNvSpPr txBox="1"/>
                <p:nvPr/>
              </p:nvSpPr>
              <p:spPr>
                <a:xfrm>
                  <a:off x="9744087" y="3676354"/>
                  <a:ext cx="260584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5DB2FB-6631-4819-BB42-560267488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4087" y="3676354"/>
                  <a:ext cx="260584" cy="249299"/>
                </a:xfrm>
                <a:prstGeom prst="rect">
                  <a:avLst/>
                </a:prstGeom>
                <a:blipFill>
                  <a:blip r:embed="rId9"/>
                  <a:stretch>
                    <a:fillRect l="-11628" r="-4651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01DC87-5416-4C70-9E75-F42BAB750391}"/>
                    </a:ext>
                  </a:extLst>
                </p:cNvPr>
                <p:cNvSpPr txBox="1"/>
                <p:nvPr/>
              </p:nvSpPr>
              <p:spPr>
                <a:xfrm>
                  <a:off x="9734308" y="2091233"/>
                  <a:ext cx="280141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01DC87-5416-4C70-9E75-F42BAB7503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308" y="2091233"/>
                  <a:ext cx="280141" cy="249299"/>
                </a:xfrm>
                <a:prstGeom prst="rect">
                  <a:avLst/>
                </a:prstGeom>
                <a:blipFill>
                  <a:blip r:embed="rId10"/>
                  <a:stretch>
                    <a:fillRect l="-17391" r="-2174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DE850D-2AE3-4EC7-93C0-863F012AD21E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V="1">
              <a:off x="9874379" y="3363319"/>
              <a:ext cx="0" cy="31303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1AED895-CF1A-4006-9931-22B66D2D4ABD}"/>
                </a:ext>
              </a:extLst>
            </p:cNvPr>
            <p:cNvCxnSpPr>
              <a:cxnSpLocks/>
              <a:stCxn id="41" idx="0"/>
              <a:endCxn id="43" idx="2"/>
            </p:cNvCxnSpPr>
            <p:nvPr/>
          </p:nvCxnSpPr>
          <p:spPr>
            <a:xfrm flipV="1">
              <a:off x="9874379" y="2340532"/>
              <a:ext cx="0" cy="376456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85830D8-9BC0-445F-83FA-272FBC3D2AB0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9014172" y="3040153"/>
              <a:ext cx="2690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0D726B8-47E1-42AD-BA2E-20263E077DDA}"/>
              </a:ext>
            </a:extLst>
          </p:cNvPr>
          <p:cNvSpPr txBox="1"/>
          <p:nvPr/>
        </p:nvSpPr>
        <p:spPr>
          <a:xfrm>
            <a:off x="895506" y="2009276"/>
            <a:ext cx="142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Structure: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C9EFEE-0EBF-4485-9A05-EF5B8C175D01}"/>
              </a:ext>
            </a:extLst>
          </p:cNvPr>
          <p:cNvSpPr txBox="1"/>
          <p:nvPr/>
        </p:nvSpPr>
        <p:spPr>
          <a:xfrm>
            <a:off x="4123261" y="2009276"/>
            <a:ext cx="186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Unrolled RNN: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6B0880-7FA9-4AE8-AEFD-83A05FDD8B01}"/>
              </a:ext>
            </a:extLst>
          </p:cNvPr>
          <p:cNvSpPr txBox="1"/>
          <p:nvPr/>
        </p:nvSpPr>
        <p:spPr>
          <a:xfrm>
            <a:off x="4123261" y="4134026"/>
            <a:ext cx="320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Popular cell designs: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0FD5564-E9DC-40D6-BDAE-D616ED6D114E}"/>
              </a:ext>
            </a:extLst>
          </p:cNvPr>
          <p:cNvCxnSpPr/>
          <p:nvPr/>
        </p:nvCxnSpPr>
        <p:spPr>
          <a:xfrm flipH="1">
            <a:off x="9054140" y="3281362"/>
            <a:ext cx="747192" cy="15649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5D4B0A-531B-4925-A611-423686669C25}"/>
              </a:ext>
            </a:extLst>
          </p:cNvPr>
          <p:cNvCxnSpPr>
            <a:cxnSpLocks/>
          </p:cNvCxnSpPr>
          <p:nvPr/>
        </p:nvCxnSpPr>
        <p:spPr>
          <a:xfrm flipH="1">
            <a:off x="10888980" y="3277960"/>
            <a:ext cx="94766" cy="15632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0794005-AF27-4F53-AC6C-AA4CA2E48206}"/>
              </a:ext>
            </a:extLst>
          </p:cNvPr>
          <p:cNvSpPr txBox="1"/>
          <p:nvPr/>
        </p:nvSpPr>
        <p:spPr>
          <a:xfrm>
            <a:off x="897706" y="4134026"/>
            <a:ext cx="196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Math behind: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4962272-532E-43C9-938E-6C1E51C457A4}"/>
                  </a:ext>
                </a:extLst>
              </p:cNvPr>
              <p:cNvSpPr txBox="1"/>
              <p:nvPr/>
            </p:nvSpPr>
            <p:spPr>
              <a:xfrm>
                <a:off x="1400881" y="4841211"/>
                <a:ext cx="2066496" cy="997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inputs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states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cell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+mn-lt"/>
                  </a:rPr>
                  <a:t> transition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4962272-532E-43C9-938E-6C1E51C4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81" y="4841211"/>
                <a:ext cx="2066496" cy="997196"/>
              </a:xfrm>
              <a:prstGeom prst="rect">
                <a:avLst/>
              </a:prstGeom>
              <a:blipFill>
                <a:blip r:embed="rId11"/>
                <a:stretch>
                  <a:fillRect l="-5310" t="-2439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6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Recurrent Neural Networks (RNNs)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C0F49E-1FC0-4170-9BC9-FAEC935C3F9E}"/>
              </a:ext>
            </a:extLst>
          </p:cNvPr>
          <p:cNvCxnSpPr/>
          <p:nvPr/>
        </p:nvCxnSpPr>
        <p:spPr>
          <a:xfrm>
            <a:off x="5983014" y="1631731"/>
            <a:ext cx="0" cy="4177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0E3E49-9206-49EE-93A1-2C70099CB83D}"/>
              </a:ext>
            </a:extLst>
          </p:cNvPr>
          <p:cNvSpPr txBox="1"/>
          <p:nvPr/>
        </p:nvSpPr>
        <p:spPr>
          <a:xfrm>
            <a:off x="930166" y="1165847"/>
            <a:ext cx="4587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Advantages 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Ability to learn from long sequences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Mitigate vanishing-gradient problem in deep networks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Drawbacks 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Suffers from short sequences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Require state value at each timestamp for efficient training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E94F42-EC6A-46AE-98B4-FD06CD98396F}"/>
              </a:ext>
            </a:extLst>
          </p:cNvPr>
          <p:cNvSpPr txBox="1"/>
          <p:nvPr/>
        </p:nvSpPr>
        <p:spPr>
          <a:xfrm>
            <a:off x="6763406" y="1165847"/>
            <a:ext cx="48478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Application Fields: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Failure prognostics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Market (financial) predictions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Text/speech recognition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Semantic parsing</a:t>
            </a:r>
          </a:p>
          <a:p>
            <a:pPr algn="l">
              <a:lnSpc>
                <a:spcPct val="90000"/>
              </a:lnSpc>
            </a:pPr>
            <a:endParaRPr lang="en-US" sz="2000" u="sng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sz="2000" u="sng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Equipment prognosis using beam-based signals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HVCM failure prediction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9D0F23E-AE3B-4B3E-91F1-E8679B5BC88C}"/>
              </a:ext>
            </a:extLst>
          </p:cNvPr>
          <p:cNvSpPr txBox="1"/>
          <p:nvPr/>
        </p:nvSpPr>
        <p:spPr>
          <a:xfrm>
            <a:off x="1173480" y="4853737"/>
            <a:ext cx="4029143" cy="10215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</a:rPr>
              <a:t>LSTMs include </a:t>
            </a:r>
            <a:r>
              <a:rPr lang="en-US" i="1" dirty="0">
                <a:solidFill>
                  <a:srgbClr val="202124"/>
                </a:solidFill>
              </a:rPr>
              <a:t>“Forget Gates” </a:t>
            </a:r>
            <a:r>
              <a:rPr lang="en-US" dirty="0">
                <a:solidFill>
                  <a:srgbClr val="202124"/>
                </a:solidFill>
              </a:rPr>
              <a:t>that decides whether a previous state should be used</a:t>
            </a:r>
            <a:endParaRPr lang="en-US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53F3BC-75BE-4964-A543-AA95EF77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4690102"/>
            <a:ext cx="5590875" cy="11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3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Customized Neural Network Architectures</a:t>
            </a:r>
          </a:p>
        </p:txBody>
      </p:sp>
    </p:spTree>
    <p:extLst>
      <p:ext uri="{BB962C8B-B14F-4D97-AF65-F5344CB8AC3E}">
        <p14:creationId xmlns:p14="http://schemas.microsoft.com/office/powerpoint/2010/main" val="62075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8E65-ACB5-4F79-B616-453A0E2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Convolutional LSTM (</a:t>
            </a:r>
            <a:r>
              <a:rPr lang="en-US" b="1" dirty="0" err="1"/>
              <a:t>ConvLSTM</a:t>
            </a:r>
            <a:r>
              <a:rPr lang="en-US" b="1" dirty="0"/>
              <a:t>)</a:t>
            </a:r>
          </a:p>
        </p:txBody>
      </p:sp>
      <p:pic>
        <p:nvPicPr>
          <p:cNvPr id="1026" name="Picture 2" descr="An introduction to ConvLSTM. Nowadays it is quite common to find… | by  Alexandre Xavier | Neuronio | Medium">
            <a:extLst>
              <a:ext uri="{FF2B5EF4-FFF2-40B4-BE49-F238E27FC236}">
                <a16:creationId xmlns:a16="http://schemas.microsoft.com/office/drawing/2014/main" id="{230BCF72-B332-439C-95C2-338A7324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6" y="1489725"/>
            <a:ext cx="44862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6C1D64E9-10E8-4CB6-87C7-6E94E3084993}"/>
              </a:ext>
            </a:extLst>
          </p:cNvPr>
          <p:cNvSpPr/>
          <p:nvPr/>
        </p:nvSpPr>
        <p:spPr>
          <a:xfrm rot="7217507">
            <a:off x="7455802" y="4264172"/>
            <a:ext cx="440963" cy="1217805"/>
          </a:xfrm>
          <a:prstGeom prst="rightBrac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5721-E1CB-4654-9C18-1C09D6685E2E}"/>
              </a:ext>
            </a:extLst>
          </p:cNvPr>
          <p:cNvSpPr txBox="1"/>
          <p:nvPr/>
        </p:nvSpPr>
        <p:spPr>
          <a:xfrm>
            <a:off x="6377584" y="5226136"/>
            <a:ext cx="24515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Convolution operation applied to inputs and states @ each timestamp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2CF6F-BC76-480C-A0AB-5B432C93E144}"/>
              </a:ext>
            </a:extLst>
          </p:cNvPr>
          <p:cNvSpPr txBox="1"/>
          <p:nvPr/>
        </p:nvSpPr>
        <p:spPr>
          <a:xfrm>
            <a:off x="930166" y="1165847"/>
            <a:ext cx="4793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Tailored to discover spatiotemporal pattern in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ConvLSTM</a:t>
            </a:r>
            <a:r>
              <a:rPr lang="en-US" sz="2000" dirty="0">
                <a:latin typeface="+mn-lt"/>
              </a:rPr>
              <a:t>: matrix multiplication of inputs and states replaced by convolution operation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CNN-LSTM: two layers stacked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F868DF-EC38-4D69-8CA6-AE17552630B4}"/>
              </a:ext>
            </a:extLst>
          </p:cNvPr>
          <p:cNvSpPr txBox="1"/>
          <p:nvPr/>
        </p:nvSpPr>
        <p:spPr>
          <a:xfrm>
            <a:off x="930166" y="3682691"/>
            <a:ext cx="6109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Application Fields: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Predict next-frame in a video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Precipitation nowcasting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D35B8914-197C-4E5F-8F9D-4B0B19FB9979}"/>
              </a:ext>
            </a:extLst>
          </p:cNvPr>
          <p:cNvSpPr/>
          <p:nvPr/>
        </p:nvSpPr>
        <p:spPr>
          <a:xfrm rot="16200000">
            <a:off x="9253478" y="-99545"/>
            <a:ext cx="386255" cy="2933517"/>
          </a:xfrm>
          <a:prstGeom prst="rightBrac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71777B-965B-4F62-82A6-BFF255A32148}"/>
              </a:ext>
            </a:extLst>
          </p:cNvPr>
          <p:cNvSpPr txBox="1"/>
          <p:nvPr/>
        </p:nvSpPr>
        <p:spPr>
          <a:xfrm>
            <a:off x="7603353" y="813816"/>
            <a:ext cx="368650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Classical LSTM architecture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674BF-2D05-43C1-90DE-B1AC11F58CF9}"/>
              </a:ext>
            </a:extLst>
          </p:cNvPr>
          <p:cNvSpPr txBox="1"/>
          <p:nvPr/>
        </p:nvSpPr>
        <p:spPr>
          <a:xfrm>
            <a:off x="1407966" y="4873074"/>
            <a:ext cx="4453759" cy="12054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latin typeface="+mn-lt"/>
              </a:rPr>
              <a:t>SNS Use Cases: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ConvLSTM-AutoEncoders</a:t>
            </a:r>
            <a:r>
              <a:rPr lang="en-US" sz="1800" dirty="0">
                <a:latin typeface="+mn-lt"/>
              </a:rPr>
              <a:t> for High Voltage Converter Modulators (HVCM)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69930284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9AD2272-4E0D-8D41-A8DC-C60A328AACEF}" vid="{3623C9E4-5827-4E49-985F-FE64F3375D5E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F8FACE1F99428C06DCA838C05B83" ma:contentTypeVersion="2" ma:contentTypeDescription="Create a new document." ma:contentTypeScope="" ma:versionID="98f3728f7159859adc6220edadcbeeab">
  <xsd:schema xmlns:xsd="http://www.w3.org/2001/XMLSchema" xmlns:xs="http://www.w3.org/2001/XMLSchema" xmlns:p="http://schemas.microsoft.com/office/2006/metadata/properties" xmlns:ns2="69fbb70a-400a-4393-801d-6c885acc4b1f" targetNamespace="http://schemas.microsoft.com/office/2006/metadata/properties" ma:root="true" ma:fieldsID="713936044d81efe868d126d7875817cb" ns2:_="">
    <xsd:import namespace="69fbb70a-400a-4393-801d-6c885acc4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bb70a-400a-4393-801d-6c885acc4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F06DC3-E352-4B8F-8D0C-0DE47B77AFB0}"/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ML_Template</Template>
  <TotalTime>97848</TotalTime>
  <Words>1143</Words>
  <Application>Microsoft Office PowerPoint</Application>
  <PresentationFormat>Widescreen</PresentationFormat>
  <Paragraphs>262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Century Gothic</vt:lpstr>
      <vt:lpstr>ORNL</vt:lpstr>
      <vt:lpstr>Overview of Methods</vt:lpstr>
      <vt:lpstr>Multi-layer Perceptron</vt:lpstr>
      <vt:lpstr>Multi-layer Perceptrons (MLPs)</vt:lpstr>
      <vt:lpstr>Multi-layer Perceptrons (MLPs)</vt:lpstr>
      <vt:lpstr>Recurrent Neural Networks</vt:lpstr>
      <vt:lpstr>Recurrent Neural Networks (RNNs)</vt:lpstr>
      <vt:lpstr>Recurrent Neural Networks (RNNs)</vt:lpstr>
      <vt:lpstr>Customized Neural Network Architectures</vt:lpstr>
      <vt:lpstr>Convolutional LSTM (ConvLSTM)</vt:lpstr>
      <vt:lpstr>ConvLSTM AutoEncoders</vt:lpstr>
      <vt:lpstr>Physics-informed Neural Networks</vt:lpstr>
      <vt:lpstr>Physics-informed Neural Networks (PINNs)</vt:lpstr>
      <vt:lpstr>Collocation Methods</vt:lpstr>
      <vt:lpstr>Hybrid Physics-informed Neural Networks (PINNs)</vt:lpstr>
      <vt:lpstr>Hybrid Physics-informed Neural Networks (PINNs)</vt:lpstr>
      <vt:lpstr>Hybrid Physics-informed Neural Networks (PINNs)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RNN for Errant Beam Prognosis</dc:title>
  <dc:subject/>
  <dc:creator>Yucesan, Yigit</dc:creator>
  <cp:keywords/>
  <dc:description/>
  <cp:lastModifiedBy>Yucesan, Yigit</cp:lastModifiedBy>
  <cp:revision>217</cp:revision>
  <dcterms:created xsi:type="dcterms:W3CDTF">2021-08-19T20:57:16Z</dcterms:created>
  <dcterms:modified xsi:type="dcterms:W3CDTF">2022-04-20T17:38:44Z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0x01010074A1F8FACE1F99428C06DCA838C05B83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