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6" r:id="rId5"/>
    <p:sldId id="468" r:id="rId6"/>
    <p:sldId id="469" r:id="rId7"/>
    <p:sldId id="470" r:id="rId8"/>
    <p:sldId id="454" r:id="rId9"/>
    <p:sldId id="325" r:id="rId10"/>
    <p:sldId id="385" r:id="rId11"/>
    <p:sldId id="388" r:id="rId12"/>
    <p:sldId id="471" r:id="rId13"/>
    <p:sldId id="476" r:id="rId14"/>
    <p:sldId id="473" r:id="rId15"/>
    <p:sldId id="474" r:id="rId16"/>
    <p:sldId id="263" r:id="rId17"/>
    <p:sldId id="362" r:id="rId18"/>
    <p:sldId id="259" r:id="rId19"/>
    <p:sldId id="357" r:id="rId20"/>
    <p:sldId id="463" r:id="rId21"/>
    <p:sldId id="379" r:id="rId22"/>
    <p:sldId id="380" r:id="rId23"/>
    <p:sldId id="390" r:id="rId24"/>
    <p:sldId id="466" r:id="rId25"/>
    <p:sldId id="467" r:id="rId26"/>
    <p:sldId id="465" r:id="rId27"/>
    <p:sldId id="475" r:id="rId2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cesan, Yigit" initials="YY" lastIdx="1" clrIdx="0">
    <p:extLst>
      <p:ext uri="{19B8F6BF-5375-455C-9EA6-DF929625EA0E}">
        <p15:presenceInfo xmlns:p15="http://schemas.microsoft.com/office/powerpoint/2012/main" userId="S::yvy@ornl.gov::9c2f47e1-0912-480c-999e-120c8c1151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9B"/>
    <a:srgbClr val="002738"/>
    <a:srgbClr val="00C28D"/>
    <a:srgbClr val="DC335C"/>
    <a:srgbClr val="898989"/>
    <a:srgbClr val="474747"/>
    <a:srgbClr val="32A232"/>
    <a:srgbClr val="FF7F0E"/>
    <a:srgbClr val="1F77B4"/>
    <a:srgbClr val="9A9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A24F73-0CB6-A146-8341-554C59B96910}" v="2" dt="2022-04-21T02:48:06.028"/>
    <p1510:client id="{FA88FC84-09BE-4DB9-A945-C8E9ECBBDD32}" v="34" dt="2022-04-20T17:53:00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/>
    <p:restoredTop sz="94694"/>
  </p:normalViewPr>
  <p:slideViewPr>
    <p:cSldViewPr snapToGrid="0">
      <p:cViewPr varScale="1">
        <p:scale>
          <a:sx n="47" d="100"/>
          <a:sy n="47" d="100"/>
        </p:scale>
        <p:origin x="105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4/21/2022</a:t>
            </a:fld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ALCF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1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ALCF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69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ALCF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2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70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2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997669-A87F-0940-A099-C31AEA23F3A4}"/>
              </a:ext>
            </a:extLst>
          </p:cNvPr>
          <p:cNvSpPr/>
          <p:nvPr userDrawn="1"/>
        </p:nvSpPr>
        <p:spPr>
          <a:xfrm>
            <a:off x="2744471" y="329049"/>
            <a:ext cx="55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>
                <a:latin typeface="+mj-lt"/>
              </a:rPr>
              <a:t>Machine Learning for Improving Accelerator and Target Performance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D4585D-A5D2-1847-A84D-EA5B4611C7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35380" y="244908"/>
            <a:ext cx="1055149" cy="727689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79EDA440-3B20-2042-9FA0-106F53CAB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616" y="406630"/>
            <a:ext cx="1241424" cy="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F148D5-B3F3-AA40-8BC1-E6451765494E}"/>
              </a:ext>
            </a:extLst>
          </p:cNvPr>
          <p:cNvSpPr txBox="1"/>
          <p:nvPr userDrawn="1"/>
        </p:nvSpPr>
        <p:spPr>
          <a:xfrm>
            <a:off x="274320" y="5336376"/>
            <a:ext cx="6506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  <a:p>
            <a:r>
              <a:rPr lang="en-US" sz="1200" b="0" err="1">
                <a:solidFill>
                  <a:schemeClr val="tx1"/>
                </a:solidFill>
                <a:latin typeface="Century Gothic" panose="020B0502020202020204" pitchFamily="34" charset="0"/>
              </a:rPr>
              <a:t>JLab</a:t>
            </a:r>
            <a:r>
              <a:rPr lang="en-US" sz="1200" b="0">
                <a:solidFill>
                  <a:schemeClr val="tx1"/>
                </a:solidFill>
                <a:latin typeface="Century Gothic" panose="020B0502020202020204" pitchFamily="34" charset="0"/>
              </a:rPr>
              <a:t> is managed by Jefferson Sc. Assoc., LLC for the US Department of Energy</a:t>
            </a:r>
          </a:p>
        </p:txBody>
      </p:sp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AFCF3579-A3C1-2549-A68E-254F406D82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560" y="374088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7" name="Picture 2" descr="Home">
            <a:extLst>
              <a:ext uri="{FF2B5EF4-FFF2-40B4-BE49-F238E27FC236}">
                <a16:creationId xmlns:a16="http://schemas.microsoft.com/office/drawing/2014/main" id="{A2C3C84C-4BA9-BF46-B3A8-1F52461AE0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0" y="3926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8B21C088-08DA-7B49-9850-E0B50A233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38281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0" name="Picture 2" descr="Home">
            <a:extLst>
              <a:ext uri="{FF2B5EF4-FFF2-40B4-BE49-F238E27FC236}">
                <a16:creationId xmlns:a16="http://schemas.microsoft.com/office/drawing/2014/main" id="{2E47EA43-CEA5-7844-A413-291F229216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88099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8F933-690C-BE4C-89D0-E7EF1D03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F8372-3112-2945-A7C0-5E0ACEF4F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1C983-0198-E341-89A9-ECAF7FA8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0792-B5D9-4F48-A64C-E015B741F732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A059A-597E-E844-A902-10DCA454F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C5DA0-431E-2643-8F85-8E719F01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CD8A3-952D-554A-BCC1-C9F4DE812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45B9A507-5FEA-C64B-A4D5-979E5244C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A04959B4-38D3-164B-8C93-E37FFE1CB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163" y="320040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D4CE4C89-19CF-964D-861E-A4112C6A69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80" y="64652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7B587AF0-B1CE-5F40-AA14-C4471887E4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5" name="Picture 2" descr="Home">
            <a:extLst>
              <a:ext uri="{FF2B5EF4-FFF2-40B4-BE49-F238E27FC236}">
                <a16:creationId xmlns:a16="http://schemas.microsoft.com/office/drawing/2014/main" id="{CCC04F3B-6D0C-9846-94A9-A4F9B9F8B5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0449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9" name="Picture 2" descr="Home">
            <a:extLst>
              <a:ext uri="{FF2B5EF4-FFF2-40B4-BE49-F238E27FC236}">
                <a16:creationId xmlns:a16="http://schemas.microsoft.com/office/drawing/2014/main" id="{38A95904-77DA-5A44-B8AB-CD9E499A56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184" y="419541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57831" cy="50942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1"/>
            <a:ext cx="8957564" cy="481997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7" name="Picture 2" descr="Home">
            <a:extLst>
              <a:ext uri="{FF2B5EF4-FFF2-40B4-BE49-F238E27FC236}">
                <a16:creationId xmlns:a16="http://schemas.microsoft.com/office/drawing/2014/main" id="{E51B72D7-44C8-8A41-A70D-E5B7A70DBC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260" y="391167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855607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8782571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595B9A7C-5220-E549-A440-0803D6C00C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680" y="396243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801242" y="655714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EA2F49D4-D158-4541-AE0A-DFC13A4A3F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658" y="6460479"/>
            <a:ext cx="1241424" cy="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  <p:sldLayoutId id="2147483758" r:id="rId1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nima.2021.16606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/>
              <a:t>Beam-based Use Case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9BDD68CB-5DAB-D84C-B217-11481261C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87" y="2159223"/>
            <a:ext cx="11430000" cy="48013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Before-n Analysis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CAB50BAC-CED2-494B-B7A1-A2409997D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438" y="3024626"/>
            <a:ext cx="4379396" cy="330690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C26EA668-12F2-1048-87CC-53455F8AF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526" y="4047780"/>
            <a:ext cx="2550618" cy="1918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DF17CC-8C5D-814E-8D5C-9DFCC1243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834" y="3024626"/>
            <a:ext cx="4391053" cy="3307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0F3824-8DB3-8343-AEE6-11A9DCA5B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174" y="4043780"/>
            <a:ext cx="2552193" cy="19221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B8BCE1-78B1-6A42-B16E-AFA3CE0A2533}"/>
              </a:ext>
            </a:extLst>
          </p:cNvPr>
          <p:cNvSpPr txBox="1"/>
          <p:nvPr/>
        </p:nvSpPr>
        <p:spPr>
          <a:xfrm>
            <a:off x="4724632" y="2563794"/>
            <a:ext cx="1251008" cy="46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Bookman Old Style"/>
              </a:rPr>
              <a:t>Before-1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A2B86F-4E5E-7049-A92A-236777567E32}"/>
              </a:ext>
            </a:extLst>
          </p:cNvPr>
          <p:cNvSpPr txBox="1"/>
          <p:nvPr/>
        </p:nvSpPr>
        <p:spPr>
          <a:xfrm>
            <a:off x="9155174" y="2566559"/>
            <a:ext cx="1342652" cy="46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Bookman Old Style"/>
              </a:rPr>
              <a:t>Before-25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7630B51-45D7-2A4F-B123-D41C154EE704}"/>
              </a:ext>
            </a:extLst>
          </p:cNvPr>
          <p:cNvSpPr txBox="1">
            <a:spLocks/>
          </p:cNvSpPr>
          <p:nvPr/>
        </p:nvSpPr>
        <p:spPr bwMode="auto">
          <a:xfrm>
            <a:off x="500887" y="208914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Beam-based: Siamese Improvements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46AD27-758D-3C49-89C9-59F9D28D9107}"/>
              </a:ext>
            </a:extLst>
          </p:cNvPr>
          <p:cNvSpPr txBox="1"/>
          <p:nvPr/>
        </p:nvSpPr>
        <p:spPr>
          <a:xfrm>
            <a:off x="668190" y="744445"/>
            <a:ext cx="10396049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+mn-lt"/>
              </a:rPr>
              <a:t>Implemented a data generator to increase the number of combinations without memory bottleneck</a:t>
            </a:r>
          </a:p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+mn-lt"/>
              </a:rPr>
              <a:t>All the models now on will be trained with the generator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3DDB81-A20C-0C43-BF2E-75B9C18FDA4B}"/>
              </a:ext>
            </a:extLst>
          </p:cNvPr>
          <p:cNvSpPr txBox="1"/>
          <p:nvPr/>
        </p:nvSpPr>
        <p:spPr>
          <a:xfrm>
            <a:off x="623543" y="2822543"/>
            <a:ext cx="23852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90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000" i="1" dirty="0">
                <a:latin typeface="+mn-lt"/>
              </a:rPr>
              <a:t>ROC on before-1 and before-25 looks visually the same </a:t>
            </a:r>
            <a:r>
              <a:rPr lang="en-US" sz="2000" i="1" dirty="0">
                <a:latin typeface="+mn-lt"/>
                <a:sym typeface="Wingdings" pitchFamily="2" charset="2"/>
              </a:rPr>
              <a:t> Similar performance!</a:t>
            </a:r>
            <a:endParaRPr lang="en-US" sz="20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782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E0BE7-2455-0246-B29F-8F511EBE2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Beam-based: Siamese Model and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GradCAM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E8D9E-B2D9-3E47-AE0E-849477837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40621-C7D2-E149-8849-5F12B3861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4" y="703486"/>
            <a:ext cx="11743945" cy="566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C963-0861-084B-876F-9D9CB8AA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Beam-based: Siamese Model and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GradCAM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C84C4-3D3F-3140-BD11-D6166F7B0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12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F6646-A0CF-EF44-AA91-03FDA364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D638E"/>
                </a:solidFill>
              </a:rPr>
              <a:t>Beam-based: Errant Beam RF Work by Miha*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CF646-7DC9-D14B-866A-D189D13A3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33" y="768987"/>
            <a:ext cx="7169398" cy="565844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Method</a:t>
            </a:r>
          </a:p>
          <a:p>
            <a:pPr marL="687070" lvl="1"/>
            <a:r>
              <a:rPr lang="en-US" sz="1800" dirty="0">
                <a:latin typeface="+mj-lt"/>
              </a:rPr>
              <a:t>Random Forest classifier with 100 estimators</a:t>
            </a:r>
          </a:p>
          <a:p>
            <a:pPr marL="687070" lvl="1"/>
            <a:r>
              <a:rPr lang="en-US" sz="1800" dirty="0">
                <a:latin typeface="+mj-lt"/>
              </a:rPr>
              <a:t>Improvements: PCA, FFT, Voting, different dataset sizes</a:t>
            </a:r>
          </a:p>
          <a:p>
            <a:pPr marL="0" indent="0">
              <a:buNone/>
            </a:pPr>
            <a:endParaRPr lang="en-US" sz="2200" dirty="0">
              <a:solidFill>
                <a:srgbClr val="325F41"/>
              </a:solidFill>
              <a:latin typeface="+mj-lt"/>
            </a:endParaRPr>
          </a:p>
          <a:p>
            <a:pPr marL="0" indent="0">
              <a:buNone/>
            </a:pPr>
            <a:endParaRPr lang="en-US" sz="2200" dirty="0">
              <a:solidFill>
                <a:srgbClr val="325F41"/>
              </a:solidFill>
              <a:latin typeface="+mj-lt"/>
            </a:endParaRPr>
          </a:p>
          <a:p>
            <a:pPr marL="0" indent="0">
              <a:buNone/>
            </a:pPr>
            <a:endParaRPr lang="en-US" sz="2200" dirty="0">
              <a:solidFill>
                <a:srgbClr val="325F4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325F41"/>
                </a:solidFill>
                <a:latin typeface="+mj-lt"/>
              </a:rPr>
              <a:t>Results</a:t>
            </a:r>
          </a:p>
          <a:p>
            <a:pPr marL="687070" lvl="1"/>
            <a:r>
              <a:rPr lang="en-US" sz="1800" dirty="0">
                <a:cs typeface="Arial"/>
              </a:rPr>
              <a:t>No SCL beam loss: 40/233 predicted trips, 6531 false alarms </a:t>
            </a:r>
            <a:endParaRPr lang="en-US" sz="1800" dirty="0"/>
          </a:p>
          <a:p>
            <a:pPr marL="687070" lvl="1"/>
            <a:r>
              <a:rPr lang="en-US" sz="1800" dirty="0"/>
              <a:t>SCL beam loss: 20/27  predicted trips, 4133 false alarm</a:t>
            </a:r>
            <a:endParaRPr lang="en-US" sz="1800" dirty="0">
              <a:solidFill>
                <a:srgbClr val="C00000"/>
              </a:solidFill>
            </a:endParaRPr>
          </a:p>
          <a:p>
            <a:pPr marL="687070" lvl="1"/>
            <a:r>
              <a:rPr lang="en-US" sz="1600" dirty="0"/>
              <a:t>(~5,184,000 pulses per day)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We predict 75% of SCL beam loss pulses with ~0.2% </a:t>
            </a:r>
            <a:r>
              <a:rPr lang="en-US" sz="2000" dirty="0">
                <a:solidFill>
                  <a:srgbClr val="C00000"/>
                </a:solidFill>
              </a:rPr>
              <a:t>*4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of good beam aborted. </a:t>
            </a:r>
          </a:p>
          <a:p>
            <a:pPr marL="687070" lvl="1"/>
            <a:endParaRPr lang="en-US" sz="1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3C84A-EC86-D74E-B3B2-FD93AC3B7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334" y="224734"/>
            <a:ext cx="1447433" cy="742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E48751-6B76-1642-83A0-6D82B917ED65}"/>
              </a:ext>
            </a:extLst>
          </p:cNvPr>
          <p:cNvSpPr txBox="1"/>
          <p:nvPr/>
        </p:nvSpPr>
        <p:spPr>
          <a:xfrm>
            <a:off x="8044307" y="5154101"/>
            <a:ext cx="33543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>
                <a:solidFill>
                  <a:srgbClr val="2E7A82"/>
                </a:solidFill>
                <a:latin typeface="+mn-lt"/>
              </a:rPr>
              <a:t>ROC curve with preprocessing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A8F56C-8132-A54D-B2ED-1DD54D172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3"/>
          <a:stretch/>
        </p:blipFill>
        <p:spPr bwMode="auto">
          <a:xfrm>
            <a:off x="1969644" y="1881861"/>
            <a:ext cx="3033486" cy="204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974AB5-C7D6-2A4E-A342-F1BC5C459833}"/>
              </a:ext>
            </a:extLst>
          </p:cNvPr>
          <p:cNvSpPr txBox="1"/>
          <p:nvPr/>
        </p:nvSpPr>
        <p:spPr>
          <a:xfrm>
            <a:off x="4763628" y="3512445"/>
            <a:ext cx="928459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700">
                <a:latin typeface="+mn-lt"/>
              </a:rPr>
              <a:t>Credit: Wikipedia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D0124-CB32-2944-BB59-CE397430608D}"/>
              </a:ext>
            </a:extLst>
          </p:cNvPr>
          <p:cNvSpPr txBox="1"/>
          <p:nvPr/>
        </p:nvSpPr>
        <p:spPr>
          <a:xfrm>
            <a:off x="8044308" y="5842657"/>
            <a:ext cx="3564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*M. </a:t>
            </a:r>
            <a:r>
              <a:rPr lang="en-US" sz="800" err="1"/>
              <a:t>Reščič</a:t>
            </a:r>
            <a:r>
              <a:rPr lang="en-US" sz="800"/>
              <a:t>, R. </a:t>
            </a:r>
            <a:r>
              <a:rPr lang="en-US" sz="800" err="1"/>
              <a:t>Seviour</a:t>
            </a:r>
            <a:r>
              <a:rPr lang="en-US" sz="800"/>
              <a:t>, W. Blokland, Improvements of pre-emptive identification of particle accelerator failures using binary classifiers and dimensionality reduction,, NIM-</a:t>
            </a:r>
            <a:r>
              <a:rPr lang="en-US" sz="800" err="1"/>
              <a:t>A,Volume</a:t>
            </a:r>
            <a:r>
              <a:rPr lang="en-US" sz="800"/>
              <a:t> 1025, 2022, 166064,ISSN 0168-9002, https://</a:t>
            </a:r>
            <a:r>
              <a:rPr lang="en-US" sz="800" err="1"/>
              <a:t>doi.org</a:t>
            </a:r>
            <a:r>
              <a:rPr lang="en-US" sz="800"/>
              <a:t>/10.1016/j.nima.2021.166064.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B3AF1-4220-324D-AF03-B190701D7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473" y="1742384"/>
            <a:ext cx="3548922" cy="33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9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esign Flow"/>
          <p:cNvSpPr txBox="1">
            <a:spLocks noGrp="1"/>
          </p:cNvSpPr>
          <p:nvPr>
            <p:ph type="title"/>
          </p:nvPr>
        </p:nvSpPr>
        <p:spPr>
          <a:xfrm>
            <a:off x="472085" y="178886"/>
            <a:ext cx="11430000" cy="535531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RF FPGA </a:t>
            </a:r>
            <a:r>
              <a:rPr b="1">
                <a:solidFill>
                  <a:schemeClr val="accent3">
                    <a:lumMod val="75000"/>
                  </a:schemeClr>
                </a:solidFill>
              </a:rPr>
              <a:t>Design Flow</a:t>
            </a:r>
          </a:p>
        </p:txBody>
      </p:sp>
      <p:grpSp>
        <p:nvGrpSpPr>
          <p:cNvPr id="153" name="Group"/>
          <p:cNvGrpSpPr/>
          <p:nvPr/>
        </p:nvGrpSpPr>
        <p:grpSpPr>
          <a:xfrm>
            <a:off x="429768" y="569210"/>
            <a:ext cx="10806439" cy="5086218"/>
            <a:chOff x="0" y="-48701"/>
            <a:chExt cx="21612876" cy="10172434"/>
          </a:xfrm>
        </p:grpSpPr>
        <p:sp>
          <p:nvSpPr>
            <p:cNvPr id="120" name="Arrow"/>
            <p:cNvSpPr/>
            <p:nvPr/>
          </p:nvSpPr>
          <p:spPr>
            <a:xfrm>
              <a:off x="1772860" y="459969"/>
              <a:ext cx="14421129" cy="1551176"/>
            </a:xfrm>
            <a:prstGeom prst="rightArrow">
              <a:avLst>
                <a:gd name="adj1" fmla="val 45837"/>
                <a:gd name="adj2" fmla="val 50101"/>
              </a:avLst>
            </a:prstGeom>
            <a:gradFill flip="none" rotWithShape="1">
              <a:gsLst>
                <a:gs pos="0">
                  <a:schemeClr val="accent4">
                    <a:hueOff val="366961"/>
                    <a:satOff val="4172"/>
                    <a:lumOff val="11129"/>
                  </a:schemeClr>
                </a:gs>
                <a:gs pos="100000">
                  <a:schemeClr val="accent4">
                    <a:hueOff val="-461056"/>
                    <a:satOff val="4338"/>
                    <a:lumOff val="-10225"/>
                  </a:schemeClr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blurRad="63500" dist="1143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21" name="Rounded Rectangle"/>
            <p:cNvSpPr/>
            <p:nvPr/>
          </p:nvSpPr>
          <p:spPr>
            <a:xfrm>
              <a:off x="2401987" y="1168835"/>
              <a:ext cx="10307647" cy="8954898"/>
            </a:xfrm>
            <a:prstGeom prst="roundRect">
              <a:avLst>
                <a:gd name="adj" fmla="val 15000"/>
              </a:avLst>
            </a:prstGeom>
            <a:solidFill>
              <a:srgbClr val="D5D5D5"/>
            </a:solidFill>
            <a:ln w="12700" cap="flat">
              <a:noFill/>
              <a:miter lim="400000"/>
            </a:ln>
            <a:effectLst>
              <a:outerShdw blurRad="63500" dist="1270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22" name="Cylinder"/>
            <p:cNvSpPr/>
            <p:nvPr/>
          </p:nvSpPr>
          <p:spPr>
            <a:xfrm>
              <a:off x="61432" y="2677697"/>
              <a:ext cx="1331413" cy="1757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241"/>
                    <a:pt x="2882" y="724"/>
                  </a:cubicBezTo>
                  <a:cubicBezTo>
                    <a:pt x="-961" y="1689"/>
                    <a:pt x="-961" y="3255"/>
                    <a:pt x="2882" y="4221"/>
                  </a:cubicBezTo>
                  <a:cubicBezTo>
                    <a:pt x="6724" y="5186"/>
                    <a:pt x="12954" y="5186"/>
                    <a:pt x="16796" y="4221"/>
                  </a:cubicBezTo>
                  <a:cubicBezTo>
                    <a:pt x="20639" y="3255"/>
                    <a:pt x="20639" y="1689"/>
                    <a:pt x="16796" y="724"/>
                  </a:cubicBezTo>
                  <a:cubicBezTo>
                    <a:pt x="14875" y="241"/>
                    <a:pt x="12357" y="0"/>
                    <a:pt x="9839" y="0"/>
                  </a:cubicBezTo>
                  <a:close/>
                  <a:moveTo>
                    <a:pt x="0" y="3593"/>
                  </a:moveTo>
                  <a:lnTo>
                    <a:pt x="0" y="18993"/>
                  </a:lnTo>
                  <a:cubicBezTo>
                    <a:pt x="0" y="20356"/>
                    <a:pt x="4405" y="21600"/>
                    <a:pt x="9839" y="21600"/>
                  </a:cubicBezTo>
                  <a:cubicBezTo>
                    <a:pt x="15273" y="21600"/>
                    <a:pt x="19678" y="20356"/>
                    <a:pt x="19678" y="18993"/>
                  </a:cubicBezTo>
                  <a:lnTo>
                    <a:pt x="19678" y="3593"/>
                  </a:lnTo>
                  <a:cubicBezTo>
                    <a:pt x="18279" y="4621"/>
                    <a:pt x="14401" y="5357"/>
                    <a:pt x="9839" y="5357"/>
                  </a:cubicBezTo>
                  <a:cubicBezTo>
                    <a:pt x="5277" y="5357"/>
                    <a:pt x="1399" y="4621"/>
                    <a:pt x="0" y="3593"/>
                  </a:cubicBezTo>
                  <a:close/>
                </a:path>
              </a:pathLst>
            </a:cu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23" name="Cylinder"/>
            <p:cNvSpPr/>
            <p:nvPr/>
          </p:nvSpPr>
          <p:spPr>
            <a:xfrm>
              <a:off x="13219496" y="2677697"/>
              <a:ext cx="1331414" cy="1757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241"/>
                    <a:pt x="2882" y="724"/>
                  </a:cubicBezTo>
                  <a:cubicBezTo>
                    <a:pt x="-961" y="1689"/>
                    <a:pt x="-961" y="3255"/>
                    <a:pt x="2882" y="4221"/>
                  </a:cubicBezTo>
                  <a:cubicBezTo>
                    <a:pt x="6724" y="5186"/>
                    <a:pt x="12954" y="5186"/>
                    <a:pt x="16796" y="4221"/>
                  </a:cubicBezTo>
                  <a:cubicBezTo>
                    <a:pt x="20639" y="3255"/>
                    <a:pt x="20639" y="1689"/>
                    <a:pt x="16796" y="724"/>
                  </a:cubicBezTo>
                  <a:cubicBezTo>
                    <a:pt x="14875" y="241"/>
                    <a:pt x="12357" y="0"/>
                    <a:pt x="9839" y="0"/>
                  </a:cubicBezTo>
                  <a:close/>
                  <a:moveTo>
                    <a:pt x="0" y="3593"/>
                  </a:moveTo>
                  <a:lnTo>
                    <a:pt x="0" y="18993"/>
                  </a:lnTo>
                  <a:cubicBezTo>
                    <a:pt x="0" y="20356"/>
                    <a:pt x="4405" y="21600"/>
                    <a:pt x="9839" y="21600"/>
                  </a:cubicBezTo>
                  <a:cubicBezTo>
                    <a:pt x="15273" y="21600"/>
                    <a:pt x="19678" y="20356"/>
                    <a:pt x="19678" y="18993"/>
                  </a:cubicBezTo>
                  <a:lnTo>
                    <a:pt x="19678" y="3593"/>
                  </a:lnTo>
                  <a:cubicBezTo>
                    <a:pt x="18279" y="4621"/>
                    <a:pt x="14401" y="5357"/>
                    <a:pt x="9839" y="5357"/>
                  </a:cubicBezTo>
                  <a:cubicBezTo>
                    <a:pt x="5277" y="5357"/>
                    <a:pt x="1399" y="4621"/>
                    <a:pt x="0" y="3593"/>
                  </a:cubicBezTo>
                  <a:close/>
                </a:path>
              </a:pathLst>
            </a:cu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24" name="Cylinder"/>
            <p:cNvSpPr/>
            <p:nvPr/>
          </p:nvSpPr>
          <p:spPr>
            <a:xfrm>
              <a:off x="19101888" y="2677697"/>
              <a:ext cx="1331413" cy="1757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241"/>
                    <a:pt x="2882" y="724"/>
                  </a:cubicBezTo>
                  <a:cubicBezTo>
                    <a:pt x="-961" y="1689"/>
                    <a:pt x="-961" y="3255"/>
                    <a:pt x="2882" y="4221"/>
                  </a:cubicBezTo>
                  <a:cubicBezTo>
                    <a:pt x="6724" y="5186"/>
                    <a:pt x="12954" y="5186"/>
                    <a:pt x="16796" y="4221"/>
                  </a:cubicBezTo>
                  <a:cubicBezTo>
                    <a:pt x="20639" y="3255"/>
                    <a:pt x="20639" y="1689"/>
                    <a:pt x="16796" y="724"/>
                  </a:cubicBezTo>
                  <a:cubicBezTo>
                    <a:pt x="14875" y="241"/>
                    <a:pt x="12357" y="0"/>
                    <a:pt x="9839" y="0"/>
                  </a:cubicBezTo>
                  <a:close/>
                  <a:moveTo>
                    <a:pt x="0" y="3593"/>
                  </a:moveTo>
                  <a:lnTo>
                    <a:pt x="0" y="18993"/>
                  </a:lnTo>
                  <a:cubicBezTo>
                    <a:pt x="0" y="20356"/>
                    <a:pt x="4405" y="21600"/>
                    <a:pt x="9839" y="21600"/>
                  </a:cubicBezTo>
                  <a:cubicBezTo>
                    <a:pt x="15273" y="21600"/>
                    <a:pt x="19678" y="20356"/>
                    <a:pt x="19678" y="18993"/>
                  </a:cubicBezTo>
                  <a:lnTo>
                    <a:pt x="19678" y="3593"/>
                  </a:lnTo>
                  <a:cubicBezTo>
                    <a:pt x="18279" y="4621"/>
                    <a:pt x="14401" y="5357"/>
                    <a:pt x="9839" y="5357"/>
                  </a:cubicBezTo>
                  <a:cubicBezTo>
                    <a:pt x="5277" y="5357"/>
                    <a:pt x="1399" y="4621"/>
                    <a:pt x="0" y="3593"/>
                  </a:cubicBezTo>
                  <a:close/>
                </a:path>
              </a:pathLst>
            </a:cu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>
              <a:outerShdw blurRad="635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25" name="Line"/>
            <p:cNvSpPr/>
            <p:nvPr/>
          </p:nvSpPr>
          <p:spPr>
            <a:xfrm>
              <a:off x="1381839" y="3608272"/>
              <a:ext cx="189808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26" name="Line"/>
            <p:cNvSpPr/>
            <p:nvPr/>
          </p:nvSpPr>
          <p:spPr>
            <a:xfrm>
              <a:off x="5407785" y="3608272"/>
              <a:ext cx="140701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27" name="Line"/>
            <p:cNvSpPr/>
            <p:nvPr/>
          </p:nvSpPr>
          <p:spPr>
            <a:xfrm>
              <a:off x="11532668" y="3556520"/>
              <a:ext cx="176352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28" name="Line"/>
            <p:cNvSpPr/>
            <p:nvPr/>
          </p:nvSpPr>
          <p:spPr>
            <a:xfrm>
              <a:off x="14556379" y="3608272"/>
              <a:ext cx="131118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29" name="Line"/>
            <p:cNvSpPr/>
            <p:nvPr/>
          </p:nvSpPr>
          <p:spPr>
            <a:xfrm>
              <a:off x="18014057" y="3556520"/>
              <a:ext cx="102771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30" name="Cylinder"/>
            <p:cNvSpPr/>
            <p:nvPr/>
          </p:nvSpPr>
          <p:spPr>
            <a:xfrm>
              <a:off x="16193988" y="5482244"/>
              <a:ext cx="1331414" cy="1757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241"/>
                    <a:pt x="2882" y="724"/>
                  </a:cubicBezTo>
                  <a:cubicBezTo>
                    <a:pt x="-961" y="1689"/>
                    <a:pt x="-961" y="3255"/>
                    <a:pt x="2882" y="4221"/>
                  </a:cubicBezTo>
                  <a:cubicBezTo>
                    <a:pt x="6724" y="5186"/>
                    <a:pt x="12954" y="5186"/>
                    <a:pt x="16796" y="4221"/>
                  </a:cubicBezTo>
                  <a:cubicBezTo>
                    <a:pt x="20639" y="3255"/>
                    <a:pt x="20639" y="1689"/>
                    <a:pt x="16796" y="724"/>
                  </a:cubicBezTo>
                  <a:cubicBezTo>
                    <a:pt x="14875" y="241"/>
                    <a:pt x="12357" y="0"/>
                    <a:pt x="9839" y="0"/>
                  </a:cubicBezTo>
                  <a:close/>
                  <a:moveTo>
                    <a:pt x="0" y="3593"/>
                  </a:moveTo>
                  <a:lnTo>
                    <a:pt x="0" y="18993"/>
                  </a:lnTo>
                  <a:cubicBezTo>
                    <a:pt x="0" y="20356"/>
                    <a:pt x="4405" y="21600"/>
                    <a:pt x="9839" y="21600"/>
                  </a:cubicBezTo>
                  <a:cubicBezTo>
                    <a:pt x="15273" y="21600"/>
                    <a:pt x="19678" y="20356"/>
                    <a:pt x="19678" y="18993"/>
                  </a:cubicBezTo>
                  <a:lnTo>
                    <a:pt x="19678" y="3593"/>
                  </a:lnTo>
                  <a:cubicBezTo>
                    <a:pt x="18279" y="4621"/>
                    <a:pt x="14401" y="5357"/>
                    <a:pt x="9839" y="5357"/>
                  </a:cubicBezTo>
                  <a:cubicBezTo>
                    <a:pt x="5277" y="5357"/>
                    <a:pt x="1399" y="4621"/>
                    <a:pt x="0" y="3593"/>
                  </a:cubicBezTo>
                  <a:close/>
                </a:path>
              </a:pathLst>
            </a:custGeom>
            <a:solidFill>
              <a:schemeClr val="accent3">
                <a:hueOff val="914337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>
              <a:outerShdw blurRad="63500" dist="762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31" name="Line"/>
            <p:cNvSpPr/>
            <p:nvPr/>
          </p:nvSpPr>
          <p:spPr>
            <a:xfrm flipH="1" flipV="1">
              <a:off x="16859694" y="4749888"/>
              <a:ext cx="5024" cy="85675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32" name="sklearn model"/>
            <p:cNvSpPr txBox="1"/>
            <p:nvPr/>
          </p:nvSpPr>
          <p:spPr>
            <a:xfrm>
              <a:off x="0" y="1592839"/>
              <a:ext cx="1590178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t>sklearn</a:t>
              </a:r>
              <a:br/>
              <a:r>
                <a:t>model</a:t>
              </a:r>
            </a:p>
          </p:txBody>
        </p:sp>
        <p:grpSp>
          <p:nvGrpSpPr>
            <p:cNvPr id="146" name="Group"/>
            <p:cNvGrpSpPr/>
            <p:nvPr/>
          </p:nvGrpSpPr>
          <p:grpSpPr>
            <a:xfrm>
              <a:off x="3297725" y="1592839"/>
              <a:ext cx="8216907" cy="7938526"/>
              <a:chOff x="0" y="-90118"/>
              <a:chExt cx="8216905" cy="7938525"/>
            </a:xfrm>
          </p:grpSpPr>
          <p:sp>
            <p:nvSpPr>
              <p:cNvPr id="133" name="Cylinder"/>
              <p:cNvSpPr/>
              <p:nvPr/>
            </p:nvSpPr>
            <p:spPr>
              <a:xfrm>
                <a:off x="3546234" y="994740"/>
                <a:ext cx="1331413" cy="175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1600" extrusionOk="0">
                    <a:moveTo>
                      <a:pt x="9839" y="0"/>
                    </a:moveTo>
                    <a:cubicBezTo>
                      <a:pt x="7321" y="0"/>
                      <a:pt x="4803" y="241"/>
                      <a:pt x="2882" y="724"/>
                    </a:cubicBezTo>
                    <a:cubicBezTo>
                      <a:pt x="-961" y="1689"/>
                      <a:pt x="-961" y="3255"/>
                      <a:pt x="2882" y="4221"/>
                    </a:cubicBezTo>
                    <a:cubicBezTo>
                      <a:pt x="6724" y="5186"/>
                      <a:pt x="12954" y="5186"/>
                      <a:pt x="16796" y="4221"/>
                    </a:cubicBezTo>
                    <a:cubicBezTo>
                      <a:pt x="20639" y="3255"/>
                      <a:pt x="20639" y="1689"/>
                      <a:pt x="16796" y="724"/>
                    </a:cubicBezTo>
                    <a:cubicBezTo>
                      <a:pt x="14875" y="241"/>
                      <a:pt x="12357" y="0"/>
                      <a:pt x="9839" y="0"/>
                    </a:cubicBezTo>
                    <a:close/>
                    <a:moveTo>
                      <a:pt x="0" y="3593"/>
                    </a:moveTo>
                    <a:lnTo>
                      <a:pt x="0" y="18993"/>
                    </a:lnTo>
                    <a:cubicBezTo>
                      <a:pt x="0" y="20356"/>
                      <a:pt x="4405" y="21600"/>
                      <a:pt x="9839" y="21600"/>
                    </a:cubicBezTo>
                    <a:cubicBezTo>
                      <a:pt x="15273" y="21600"/>
                      <a:pt x="19678" y="20356"/>
                      <a:pt x="19678" y="18993"/>
                    </a:cubicBezTo>
                    <a:lnTo>
                      <a:pt x="19678" y="3593"/>
                    </a:lnTo>
                    <a:cubicBezTo>
                      <a:pt x="18279" y="4621"/>
                      <a:pt x="14401" y="5357"/>
                      <a:pt x="9839" y="5357"/>
                    </a:cubicBezTo>
                    <a:cubicBezTo>
                      <a:pt x="5277" y="5357"/>
                      <a:pt x="1399" y="4621"/>
                      <a:pt x="0" y="3593"/>
                    </a:cubicBezTo>
                    <a:close/>
                  </a:path>
                </a:pathLst>
              </a:custGeom>
              <a:solidFill>
                <a:schemeClr val="accent3">
                  <a:hueOff val="914337"/>
                  <a:satOff val="31515"/>
                  <a:lumOff val="-30790"/>
                </a:schemeClr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34" name="Line"/>
              <p:cNvSpPr/>
              <p:nvPr/>
            </p:nvSpPr>
            <p:spPr>
              <a:xfrm>
                <a:off x="4906804" y="1925314"/>
                <a:ext cx="1331414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35" name="Line"/>
              <p:cNvSpPr/>
              <p:nvPr/>
            </p:nvSpPr>
            <p:spPr>
              <a:xfrm>
                <a:off x="4211940" y="2793596"/>
                <a:ext cx="1" cy="133141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36" name="Adrestea FPGA Design Environment"/>
              <p:cNvSpPr txBox="1"/>
              <p:nvPr/>
            </p:nvSpPr>
            <p:spPr>
              <a:xfrm>
                <a:off x="172354" y="7191817"/>
                <a:ext cx="7591949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algn="l"/>
              </a:lstStyle>
              <a:p>
                <a:r>
                  <a:rPr err="1"/>
                  <a:t>Adrestea</a:t>
                </a:r>
                <a:r>
                  <a:t> FPGA Design Environment</a:t>
                </a:r>
              </a:p>
            </p:txBody>
          </p:sp>
          <p:sp>
            <p:nvSpPr>
              <p:cNvPr id="137" name="Rectangle"/>
              <p:cNvSpPr/>
              <p:nvPr/>
            </p:nvSpPr>
            <p:spPr>
              <a:xfrm>
                <a:off x="0" y="680196"/>
                <a:ext cx="2080901" cy="2386736"/>
              </a:xfrm>
              <a:prstGeom prst="rect">
                <a:avLst/>
              </a:prstGeom>
              <a:solidFill>
                <a:schemeClr val="accent1">
                  <a:lumOff val="-13575"/>
                </a:schemeClr>
              </a:solidFill>
              <a:ln w="12700" cap="flat">
                <a:noFill/>
                <a:miter lim="400000"/>
              </a:ln>
              <a:effectLst>
                <a:outerShdw blurRad="63500" dist="1143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38" name="front-end parser"/>
              <p:cNvSpPr txBox="1"/>
              <p:nvPr/>
            </p:nvSpPr>
            <p:spPr>
              <a:xfrm>
                <a:off x="136528" y="1268272"/>
                <a:ext cx="1949251" cy="1210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t>front-end</a:t>
                </a:r>
                <a:br/>
                <a:r>
                  <a:t>parser</a:t>
                </a:r>
              </a:p>
            </p:txBody>
          </p:sp>
          <p:sp>
            <p:nvSpPr>
              <p:cNvPr id="139" name="intermediate…"/>
              <p:cNvSpPr txBox="1"/>
              <p:nvPr/>
            </p:nvSpPr>
            <p:spPr>
              <a:xfrm>
                <a:off x="2877911" y="-90118"/>
                <a:ext cx="3052117" cy="1210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r>
                  <a:t>intermediate</a:t>
                </a:r>
              </a:p>
              <a:p>
                <a:r>
                  <a:t>representation</a:t>
                </a:r>
              </a:p>
            </p:txBody>
          </p:sp>
          <p:sp>
            <p:nvSpPr>
              <p:cNvPr id="140" name="header"/>
              <p:cNvSpPr txBox="1"/>
              <p:nvPr/>
            </p:nvSpPr>
            <p:spPr>
              <a:xfrm>
                <a:off x="4987204" y="1441573"/>
                <a:ext cx="1054776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>
                  <a:defRPr sz="2400"/>
                </a:lvl1pPr>
              </a:lstStyle>
              <a:p>
                <a:r>
                  <a:rPr sz="1200"/>
                  <a:t>header</a:t>
                </a:r>
              </a:p>
            </p:txBody>
          </p:sp>
          <p:sp>
            <p:nvSpPr>
              <p:cNvPr id="141" name="config host interface"/>
              <p:cNvSpPr txBox="1"/>
              <p:nvPr/>
            </p:nvSpPr>
            <p:spPr>
              <a:xfrm>
                <a:off x="4498624" y="3146665"/>
                <a:ext cx="1946045" cy="8412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 algn="l">
                  <a:defRPr sz="2400"/>
                </a:pPr>
                <a:r>
                  <a:rPr sz="1200"/>
                  <a:t>config</a:t>
                </a:r>
                <a:br>
                  <a:rPr sz="1200"/>
                </a:br>
                <a:r>
                  <a:rPr sz="1200"/>
                  <a:t>host interface</a:t>
                </a:r>
              </a:p>
            </p:txBody>
          </p:sp>
          <p:sp>
            <p:nvSpPr>
              <p:cNvPr id="142" name="Rectangle"/>
              <p:cNvSpPr/>
              <p:nvPr/>
            </p:nvSpPr>
            <p:spPr>
              <a:xfrm>
                <a:off x="3486539" y="4166216"/>
                <a:ext cx="4705884" cy="2781437"/>
              </a:xfrm>
              <a:prstGeom prst="rect">
                <a:avLst/>
              </a:prstGeom>
              <a:solidFill>
                <a:schemeClr val="accent1">
                  <a:lumOff val="-13575"/>
                </a:schemeClr>
              </a:solidFill>
              <a:ln w="12700" cap="flat">
                <a:noFill/>
                <a:miter lim="400000"/>
              </a:ln>
              <a:effectLst>
                <a:outerShdw blurRad="63500" dist="1143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43" name="vivado testing DSE …"/>
              <p:cNvSpPr txBox="1"/>
              <p:nvPr/>
            </p:nvSpPr>
            <p:spPr>
              <a:xfrm>
                <a:off x="3994021" y="4397644"/>
                <a:ext cx="1461937" cy="23185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/>
              <a:p>
                <a:pPr algn="l">
                  <a:defRPr>
                    <a:solidFill>
                      <a:srgbClr val="FFFFFF"/>
                    </a:solidFill>
                  </a:defRPr>
                </a:pPr>
                <a:r>
                  <a:t>vivado</a:t>
                </a:r>
                <a:br/>
                <a:r>
                  <a:t>testing</a:t>
                </a:r>
                <a:br/>
                <a:r>
                  <a:t>DSE</a:t>
                </a:r>
                <a:br/>
                <a:r>
                  <a:t>…</a:t>
                </a:r>
              </a:p>
            </p:txBody>
          </p:sp>
          <p:sp>
            <p:nvSpPr>
              <p:cNvPr id="144" name="Rectangle"/>
              <p:cNvSpPr/>
              <p:nvPr/>
            </p:nvSpPr>
            <p:spPr>
              <a:xfrm>
                <a:off x="6136004" y="680196"/>
                <a:ext cx="2080901" cy="2386736"/>
              </a:xfrm>
              <a:prstGeom prst="rect">
                <a:avLst/>
              </a:prstGeom>
              <a:solidFill>
                <a:schemeClr val="accent1">
                  <a:lumOff val="-13575"/>
                </a:schemeClr>
              </a:solidFill>
              <a:ln w="12700" cap="flat">
                <a:noFill/>
                <a:miter lim="400000"/>
              </a:ln>
              <a:effectLst>
                <a:outerShdw blurRad="63500" dist="1143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/>
              </a:p>
            </p:txBody>
          </p:sp>
          <p:sp>
            <p:nvSpPr>
              <p:cNvPr id="145" name="vitis"/>
              <p:cNvSpPr txBox="1"/>
              <p:nvPr/>
            </p:nvSpPr>
            <p:spPr>
              <a:xfrm>
                <a:off x="6701534" y="1545269"/>
                <a:ext cx="897682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vitis</a:t>
                </a:r>
              </a:p>
            </p:txBody>
          </p:sp>
        </p:grpSp>
        <p:sp>
          <p:nvSpPr>
            <p:cNvPr id="147" name="RTL"/>
            <p:cNvSpPr txBox="1"/>
            <p:nvPr/>
          </p:nvSpPr>
          <p:spPr>
            <a:xfrm>
              <a:off x="13464579" y="2016127"/>
              <a:ext cx="96629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t>RTL</a:t>
              </a:r>
            </a:p>
          </p:txBody>
        </p:sp>
        <p:sp>
          <p:nvSpPr>
            <p:cNvPr id="148" name="“cage”"/>
            <p:cNvSpPr txBox="1"/>
            <p:nvPr/>
          </p:nvSpPr>
          <p:spPr>
            <a:xfrm>
              <a:off x="17786716" y="5752306"/>
              <a:ext cx="1410642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t>“cage”</a:t>
              </a:r>
            </a:p>
          </p:txBody>
        </p:sp>
        <p:sp>
          <p:nvSpPr>
            <p:cNvPr id="149" name="Rectangle"/>
            <p:cNvSpPr/>
            <p:nvPr/>
          </p:nvSpPr>
          <p:spPr>
            <a:xfrm>
              <a:off x="15873034" y="2363153"/>
              <a:ext cx="2080901" cy="23867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63500" dist="1143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50" name="Labview"/>
            <p:cNvSpPr txBox="1"/>
            <p:nvPr/>
          </p:nvSpPr>
          <p:spPr>
            <a:xfrm>
              <a:off x="15940917" y="3002978"/>
              <a:ext cx="2051844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Lab</a:t>
              </a:r>
              <a:r>
                <a:rPr lang="en-US"/>
                <a:t>VIEW</a:t>
              </a:r>
            </a:p>
            <a:p>
              <a:pPr algn="ctr"/>
              <a:r>
                <a:rPr lang="en-US"/>
                <a:t>To Xilinx</a:t>
              </a:r>
              <a:endParaRPr/>
            </a:p>
          </p:txBody>
        </p:sp>
        <p:sp>
          <p:nvSpPr>
            <p:cNvPr id="151" name="DCM FPGA bitstream"/>
            <p:cNvSpPr txBox="1"/>
            <p:nvPr/>
          </p:nvSpPr>
          <p:spPr>
            <a:xfrm>
              <a:off x="18834424" y="1509709"/>
              <a:ext cx="2778452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dirty="0"/>
                <a:t>DCM</a:t>
              </a:r>
              <a:r>
                <a:rPr lang="en-US" dirty="0"/>
                <a:t>L</a:t>
              </a:r>
              <a:r>
                <a:rPr dirty="0"/>
                <a:t> FPGA</a:t>
              </a:r>
              <a:br>
                <a:rPr dirty="0"/>
              </a:br>
              <a:r>
                <a:rPr dirty="0"/>
                <a:t>bitstream</a:t>
              </a:r>
            </a:p>
          </p:txBody>
        </p:sp>
        <p:sp>
          <p:nvSpPr>
            <p:cNvPr id="152" name="Automated, push button"/>
            <p:cNvSpPr txBox="1"/>
            <p:nvPr/>
          </p:nvSpPr>
          <p:spPr>
            <a:xfrm>
              <a:off x="11447039" y="-48701"/>
              <a:ext cx="500137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dirty="0"/>
                <a:t>Automated, push button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775D918-ED52-CF4B-855E-983267342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570" y="4029226"/>
            <a:ext cx="2223528" cy="224291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9213003-D742-BF4D-BDD7-00C5B1BF1438}"/>
              </a:ext>
            </a:extLst>
          </p:cNvPr>
          <p:cNvSpPr txBox="1"/>
          <p:nvPr/>
        </p:nvSpPr>
        <p:spPr>
          <a:xfrm rot="19275202">
            <a:off x="6475019" y="3181365"/>
            <a:ext cx="21891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>
                <a:solidFill>
                  <a:srgbClr val="808184"/>
                </a:solidFill>
                <a:effectLst/>
                <a:latin typeface="+mj-lt"/>
              </a:rPr>
              <a:t>Register-Transfer Level: description close to hardware implementation</a:t>
            </a:r>
            <a:endParaRPr lang="en-US" sz="1400">
              <a:solidFill>
                <a:srgbClr val="808184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620E32-BB91-184E-A8AE-F6496FCB9AEC}"/>
              </a:ext>
            </a:extLst>
          </p:cNvPr>
          <p:cNvSpPr txBox="1"/>
          <p:nvPr/>
        </p:nvSpPr>
        <p:spPr>
          <a:xfrm rot="2128520">
            <a:off x="5147872" y="1473660"/>
            <a:ext cx="1388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>
                <a:solidFill>
                  <a:srgbClr val="808184"/>
                </a:solidFill>
                <a:effectLst/>
                <a:latin typeface="+mj-lt"/>
              </a:rPr>
              <a:t>Xilinx software platform</a:t>
            </a:r>
            <a:endParaRPr lang="en-US" sz="1400">
              <a:solidFill>
                <a:srgbClr val="808184"/>
              </a:solidFill>
              <a:latin typeface="+mj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D7BCBE-ECE9-594D-BA61-91BFEAE0DDA9}"/>
              </a:ext>
            </a:extLst>
          </p:cNvPr>
          <p:cNvCxnSpPr>
            <a:cxnSpLocks/>
          </p:cNvCxnSpPr>
          <p:nvPr/>
        </p:nvCxnSpPr>
        <p:spPr>
          <a:xfrm flipH="1" flipV="1">
            <a:off x="8879225" y="4299218"/>
            <a:ext cx="987365" cy="104986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B54362-84F2-3C4C-8431-AD367CB99FF3}"/>
              </a:ext>
            </a:extLst>
          </p:cNvPr>
          <p:cNvSpPr txBox="1">
            <a:spLocks/>
          </p:cNvSpPr>
          <p:nvPr/>
        </p:nvSpPr>
        <p:spPr bwMode="auto">
          <a:xfrm>
            <a:off x="381000" y="788867"/>
            <a:ext cx="6100916" cy="245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Hardware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Additional PXI installed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Amp installed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RF integrated using model from Nov data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Deterministic model on RT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 lvl="1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DC512-93B6-6D4C-BB3D-A31CF3EA5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864" y="964341"/>
            <a:ext cx="5550129" cy="4432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8AD8C6-9C99-FE4A-857B-065BF55FD437}"/>
              </a:ext>
            </a:extLst>
          </p:cNvPr>
          <p:cNvSpPr txBox="1"/>
          <p:nvPr/>
        </p:nvSpPr>
        <p:spPr>
          <a:xfrm>
            <a:off x="7311950" y="5552027"/>
            <a:ext cx="394050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Point by point results from RF trees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96CD6-1513-8A43-AE4C-FDD2B4D16039}"/>
              </a:ext>
            </a:extLst>
          </p:cNvPr>
          <p:cNvSpPr txBox="1"/>
          <p:nvPr/>
        </p:nvSpPr>
        <p:spPr>
          <a:xfrm>
            <a:off x="605274" y="6173097"/>
            <a:ext cx="594906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Scanning over first sample and “before” waveforms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7A8C5D-8B40-6C49-85B9-BC90993A9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17" y="3158634"/>
            <a:ext cx="4650314" cy="3095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63529-867A-8E41-98A1-ABAEAD165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841" y="3974215"/>
            <a:ext cx="1975594" cy="184772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B302FD0-B13C-AB47-8A73-8E1B43EB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62714"/>
            <a:ext cx="11430000" cy="539496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Implementation of ML-DCM with RF and Siamese twin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C660891C-D110-5E4B-9925-C63DB90B5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910" y="1832078"/>
            <a:ext cx="2724688" cy="46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36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05A10EE6-71E2-5046-9542-245FEDF1C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363" y="4257321"/>
            <a:ext cx="6723579" cy="2333933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2355330-4D3F-8A4E-91E7-8D4BD779A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447" y="1070890"/>
            <a:ext cx="4591908" cy="2476265"/>
          </a:xfrm>
          <a:prstGeom prst="rect">
            <a:avLst/>
          </a:prstGeom>
        </p:spPr>
      </p:pic>
      <p:pic>
        <p:nvPicPr>
          <p:cNvPr id="9" name="Picture 8" descr="Chart&#10;&#10;Description automatically generated with low confidence">
            <a:extLst>
              <a:ext uri="{FF2B5EF4-FFF2-40B4-BE49-F238E27FC236}">
                <a16:creationId xmlns:a16="http://schemas.microsoft.com/office/drawing/2014/main" id="{9F71C003-7C68-B64D-853E-335CABC96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59" y="1082320"/>
            <a:ext cx="4591908" cy="2488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E06DCE-1B01-E045-A20B-5BF43B487FA8}"/>
              </a:ext>
            </a:extLst>
          </p:cNvPr>
          <p:cNvSpPr txBox="1"/>
          <p:nvPr/>
        </p:nvSpPr>
        <p:spPr>
          <a:xfrm>
            <a:off x="441227" y="618765"/>
            <a:ext cx="8138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accent3">
                    <a:lumMod val="75000"/>
                  </a:schemeClr>
                </a:solidFill>
                <a:latin typeface="+mj-lt"/>
              </a:rPr>
              <a:t>Implementation of ML-DCM with RF and Siamese twin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D7525-661F-E24E-A251-92270A70E4C5}"/>
              </a:ext>
            </a:extLst>
          </p:cNvPr>
          <p:cNvSpPr txBox="1"/>
          <p:nvPr/>
        </p:nvSpPr>
        <p:spPr>
          <a:xfrm>
            <a:off x="9989495" y="3601443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j-lt"/>
              </a:rPr>
              <a:t>Similar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E57361-BC96-6749-8FA7-34CC3418514E}"/>
              </a:ext>
            </a:extLst>
          </p:cNvPr>
          <p:cNvSpPr txBox="1"/>
          <p:nvPr/>
        </p:nvSpPr>
        <p:spPr>
          <a:xfrm>
            <a:off x="5408904" y="346150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j-lt"/>
              </a:rPr>
              <a:t>Different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70618F-DC21-ED44-8B20-29E5B8C89798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4958040" y="3291922"/>
            <a:ext cx="450864" cy="354248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F02363-BCEF-F24C-931A-A2800979AA00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0871468" y="3247197"/>
            <a:ext cx="422608" cy="471763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BC9371C-E5F8-C948-B17D-09BCEF409B4D}"/>
              </a:ext>
            </a:extLst>
          </p:cNvPr>
          <p:cNvSpPr txBox="1"/>
          <p:nvPr/>
        </p:nvSpPr>
        <p:spPr>
          <a:xfrm>
            <a:off x="495755" y="3808109"/>
            <a:ext cx="67235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Captured raw DCM waveforms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Century Gothic" panose="020B0502020202020204" pitchFamily="34" charset="0"/>
              </a:rPr>
              <a:t>JLab</a:t>
            </a:r>
            <a:r>
              <a:rPr lang="en-US" sz="2000" dirty="0">
                <a:latin typeface="Century Gothic" panose="020B0502020202020204" pitchFamily="34" charset="0"/>
              </a:rPr>
              <a:t> trained Siamese model with data for  model testing in </a:t>
            </a:r>
            <a:r>
              <a:rPr lang="en-US" sz="2000" dirty="0" err="1">
                <a:latin typeface="Century Gothic" panose="020B0502020202020204" pitchFamily="34" charset="0"/>
              </a:rPr>
              <a:t>numpy</a:t>
            </a:r>
            <a:r>
              <a:rPr lang="en-US" sz="2000" dirty="0">
                <a:latin typeface="Century Gothic" panose="020B0502020202020204" pitchFamily="34" charset="0"/>
              </a:rPr>
              <a:t> format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Converted to TDMS in python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Load data in LV running on Real Time target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Inference with real data takes 0.5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ms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 on multi-core, well within 16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ms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 to do ~5 inferences/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chan</a:t>
            </a:r>
            <a:endParaRPr lang="en-US" sz="2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CD01D68-15C7-1B47-A4DC-411BE353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84287"/>
            <a:ext cx="11430000" cy="539496"/>
          </a:xfrm>
        </p:spPr>
        <p:txBody>
          <a:bodyPr/>
          <a:lstStyle/>
          <a:p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Beam-based and Infrastructure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E72413-D3A2-2746-9676-6DCE078C9B9D}"/>
              </a:ext>
            </a:extLst>
          </p:cNvPr>
          <p:cNvSpPr txBox="1"/>
          <p:nvPr/>
        </p:nvSpPr>
        <p:spPr>
          <a:xfrm>
            <a:off x="9359701" y="6249622"/>
            <a:ext cx="28953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Testing of Siamese code</a:t>
            </a:r>
          </a:p>
        </p:txBody>
      </p:sp>
    </p:spTree>
    <p:extLst>
      <p:ext uri="{BB962C8B-B14F-4D97-AF65-F5344CB8AC3E}">
        <p14:creationId xmlns:p14="http://schemas.microsoft.com/office/powerpoint/2010/main" val="225791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B99D-0910-EC48-8D1E-7B64AE74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7537356" cy="526193"/>
          </a:xfrm>
        </p:spPr>
        <p:txBody>
          <a:bodyPr/>
          <a:lstStyle/>
          <a:p>
            <a:r>
              <a:rPr lang="en-US" b="1">
                <a:solidFill>
                  <a:srgbClr val="3D638E"/>
                </a:solidFill>
              </a:rPr>
              <a:t>Beam-based: Field Implementation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68BF5C-DE29-8549-BD0C-171130216170}"/>
              </a:ext>
            </a:extLst>
          </p:cNvPr>
          <p:cNvSpPr/>
          <p:nvPr/>
        </p:nvSpPr>
        <p:spPr>
          <a:xfrm>
            <a:off x="2502858" y="3379454"/>
            <a:ext cx="1597446" cy="8667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161EE0-B011-2241-8D30-8FEF7AD6B05A}"/>
              </a:ext>
            </a:extLst>
          </p:cNvPr>
          <p:cNvSpPr/>
          <p:nvPr/>
        </p:nvSpPr>
        <p:spPr>
          <a:xfrm>
            <a:off x="2315746" y="3583277"/>
            <a:ext cx="1597446" cy="8667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3EBA1-75C8-1B44-AA5A-03631168E1CF}"/>
              </a:ext>
            </a:extLst>
          </p:cNvPr>
          <p:cNvSpPr txBox="1"/>
          <p:nvPr/>
        </p:nvSpPr>
        <p:spPr>
          <a:xfrm>
            <a:off x="752216" y="5178000"/>
            <a:ext cx="615871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accent3">
                    <a:lumMod val="75000"/>
                  </a:schemeClr>
                </a:solidFill>
                <a:latin typeface="+mn-lt"/>
              </a:rPr>
              <a:t>Siamese model applied to multiple Normal references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75AF61-AA04-0842-B524-4C284A71402F}"/>
              </a:ext>
            </a:extLst>
          </p:cNvPr>
          <p:cNvSpPr/>
          <p:nvPr/>
        </p:nvSpPr>
        <p:spPr>
          <a:xfrm>
            <a:off x="2152329" y="3735677"/>
            <a:ext cx="1597446" cy="8667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76571-9DA6-F444-9AC4-8F1BA32B90B3}"/>
              </a:ext>
            </a:extLst>
          </p:cNvPr>
          <p:cNvSpPr/>
          <p:nvPr/>
        </p:nvSpPr>
        <p:spPr>
          <a:xfrm>
            <a:off x="2012778" y="3915613"/>
            <a:ext cx="1597446" cy="8667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    Similar?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742990-C4C9-A34F-9273-B6B1D6B01CFF}"/>
              </a:ext>
            </a:extLst>
          </p:cNvPr>
          <p:cNvCxnSpPr/>
          <p:nvPr/>
        </p:nvCxnSpPr>
        <p:spPr>
          <a:xfrm>
            <a:off x="3590034" y="4484917"/>
            <a:ext cx="642647" cy="0"/>
          </a:xfrm>
          <a:prstGeom prst="straightConnector1">
            <a:avLst/>
          </a:prstGeom>
          <a:ln w="28575">
            <a:solidFill>
              <a:schemeClr val="tx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BC63512-F240-2B4C-84B3-B64ECA7F50C0}"/>
              </a:ext>
            </a:extLst>
          </p:cNvPr>
          <p:cNvSpPr txBox="1"/>
          <p:nvPr/>
        </p:nvSpPr>
        <p:spPr>
          <a:xfrm>
            <a:off x="3613967" y="4517968"/>
            <a:ext cx="945772" cy="3416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lIns="0" r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Similarity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F0534B-AAAC-0541-8D13-4E16212E871C}"/>
              </a:ext>
            </a:extLst>
          </p:cNvPr>
          <p:cNvCxnSpPr/>
          <p:nvPr/>
        </p:nvCxnSpPr>
        <p:spPr>
          <a:xfrm>
            <a:off x="1685926" y="3634627"/>
            <a:ext cx="642647" cy="0"/>
          </a:xfrm>
          <a:prstGeom prst="straightConnector1">
            <a:avLst/>
          </a:prstGeom>
          <a:ln w="28575">
            <a:solidFill>
              <a:srgbClr val="C1851A">
                <a:alpha val="67059"/>
              </a:srgb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81DF85F-B214-864E-B3D5-ACC109C43622}"/>
              </a:ext>
            </a:extLst>
          </p:cNvPr>
          <p:cNvSpPr txBox="1"/>
          <p:nvPr/>
        </p:nvSpPr>
        <p:spPr>
          <a:xfrm>
            <a:off x="793713" y="3796200"/>
            <a:ext cx="12394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Normal_1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D7C2A5-8E5A-F142-AA31-94C732770BEA}"/>
              </a:ext>
            </a:extLst>
          </p:cNvPr>
          <p:cNvCxnSpPr/>
          <p:nvPr/>
        </p:nvCxnSpPr>
        <p:spPr>
          <a:xfrm>
            <a:off x="1382959" y="4562036"/>
            <a:ext cx="642647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ACB73AA-D041-0346-9A09-0B5507408D9F}"/>
              </a:ext>
            </a:extLst>
          </p:cNvPr>
          <p:cNvSpPr txBox="1"/>
          <p:nvPr/>
        </p:nvSpPr>
        <p:spPr>
          <a:xfrm>
            <a:off x="1261653" y="3366381"/>
            <a:ext cx="103906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Normal_N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2A8B9-A236-6B4D-8EAA-D9FB581F4B14}"/>
              </a:ext>
            </a:extLst>
          </p:cNvPr>
          <p:cNvSpPr txBox="1"/>
          <p:nvPr/>
        </p:nvSpPr>
        <p:spPr>
          <a:xfrm>
            <a:off x="542428" y="4250404"/>
            <a:ext cx="148645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Beam pulse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73B1E5-3CB6-374A-BAEB-58FE1CCA990F}"/>
              </a:ext>
            </a:extLst>
          </p:cNvPr>
          <p:cNvCxnSpPr/>
          <p:nvPr/>
        </p:nvCxnSpPr>
        <p:spPr>
          <a:xfrm>
            <a:off x="1382959" y="4121361"/>
            <a:ext cx="642647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6A6143A-55FD-CD43-B128-D141A6A504A9}"/>
              </a:ext>
            </a:extLst>
          </p:cNvPr>
          <p:cNvGrpSpPr/>
          <p:nvPr/>
        </p:nvGrpSpPr>
        <p:grpSpPr>
          <a:xfrm>
            <a:off x="3579018" y="3812686"/>
            <a:ext cx="1386281" cy="341632"/>
            <a:chOff x="3579018" y="3812686"/>
            <a:chExt cx="1386281" cy="341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75CC21-478D-5548-B044-86643C1355E9}"/>
                </a:ext>
              </a:extLst>
            </p:cNvPr>
            <p:cNvSpPr txBox="1"/>
            <p:nvPr/>
          </p:nvSpPr>
          <p:spPr>
            <a:xfrm>
              <a:off x="3609404" y="3812686"/>
              <a:ext cx="1355895" cy="341632"/>
            </a:xfrm>
            <a:prstGeom prst="rect">
              <a:avLst/>
            </a:prstGeom>
            <a:solidFill>
              <a:srgbClr val="FFFFFF">
                <a:alpha val="50980"/>
              </a:srgbClr>
            </a:solidFill>
          </p:spPr>
          <p:txBody>
            <a:bodyPr wrap="square" lIns="0" rIns="0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>
                  <a:latin typeface="+mn-lt"/>
                </a:rPr>
                <a:t>Uncertainty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646A6B8-BFF1-174B-8F6F-25AE26818132}"/>
                </a:ext>
              </a:extLst>
            </p:cNvPr>
            <p:cNvCxnSpPr/>
            <p:nvPr/>
          </p:nvCxnSpPr>
          <p:spPr>
            <a:xfrm>
              <a:off x="3579018" y="4121360"/>
              <a:ext cx="642647" cy="0"/>
            </a:xfrm>
            <a:prstGeom prst="straightConnector1">
              <a:avLst/>
            </a:prstGeom>
            <a:ln w="28575">
              <a:solidFill>
                <a:schemeClr val="tx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66BA99E-9116-2349-83A6-94433AA31DD1}"/>
              </a:ext>
            </a:extLst>
          </p:cNvPr>
          <p:cNvSpPr txBox="1">
            <a:spLocks/>
          </p:cNvSpPr>
          <p:nvPr/>
        </p:nvSpPr>
        <p:spPr bwMode="auto">
          <a:xfrm>
            <a:off x="563382" y="1014483"/>
            <a:ext cx="7133557" cy="20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b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dirty="0">
                <a:solidFill>
                  <a:srgbClr val="325F41"/>
                </a:solidFill>
              </a:rPr>
              <a:t>Implementation in the field</a:t>
            </a:r>
          </a:p>
          <a:p>
            <a:pPr marL="403225" lvl="1" indent="-227013">
              <a:lnSpc>
                <a:spcPct val="88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Installed second DCM (DCML) and fed it duplicate analog signals from beam current sensors</a:t>
            </a:r>
          </a:p>
          <a:p>
            <a:pPr marL="403225" lvl="1" indent="-2270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Implement Siamese model on DCML RT</a:t>
            </a:r>
          </a:p>
          <a:p>
            <a:pPr marL="403225" lvl="1" indent="-2270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Implement RF on FPGA </a:t>
            </a:r>
            <a:r>
              <a:rPr lang="en-US" sz="1600" b="0" baseline="30000" dirty="0"/>
              <a:t>(upcoming paper on development environment)</a:t>
            </a:r>
            <a:endParaRPr lang="en-US" b="0" baseline="30000" dirty="0"/>
          </a:p>
          <a:p>
            <a:pPr marL="403225" lvl="1" indent="-2270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Analyze all incoming beam current waveforms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F018A61-1087-1141-B08D-3435236C3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836" y="4082024"/>
            <a:ext cx="3094808" cy="18432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37E7F4-DC4F-CB44-A2E0-159E248B9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617" y="3121635"/>
            <a:ext cx="1227485" cy="16554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C35920-EEE7-A947-886F-06F8E3352BFA}"/>
              </a:ext>
            </a:extLst>
          </p:cNvPr>
          <p:cNvSpPr txBox="1"/>
          <p:nvPr/>
        </p:nvSpPr>
        <p:spPr>
          <a:xfrm>
            <a:off x="7911775" y="5925255"/>
            <a:ext cx="362353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rgbClr val="3D638E"/>
                </a:solidFill>
                <a:latin typeface="+mn-lt"/>
              </a:rPr>
              <a:t>5 Inferences with different references per beam pulse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AE1F20-977A-584E-911E-F8449008A28F}"/>
              </a:ext>
            </a:extLst>
          </p:cNvPr>
          <p:cNvSpPr txBox="1"/>
          <p:nvPr/>
        </p:nvSpPr>
        <p:spPr>
          <a:xfrm>
            <a:off x="5032258" y="4810772"/>
            <a:ext cx="106271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>
                <a:latin typeface="+mn-lt"/>
              </a:rPr>
              <a:t>Beam pulse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AED8C7-0907-B044-AA43-1D093CD3C8C7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563617" y="4088173"/>
            <a:ext cx="134001" cy="722599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472D449-8011-6E41-8043-403AAF04B91E}"/>
              </a:ext>
            </a:extLst>
          </p:cNvPr>
          <p:cNvSpPr txBox="1"/>
          <p:nvPr/>
        </p:nvSpPr>
        <p:spPr>
          <a:xfrm>
            <a:off x="4632595" y="3155662"/>
            <a:ext cx="98502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err="1">
                <a:latin typeface="+mn-lt"/>
              </a:rPr>
              <a:t>Normal_N</a:t>
            </a:r>
            <a:endParaRPr lang="en-US" sz="1200">
              <a:latin typeface="+mn-lt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9DB0FFA-E218-2743-B2A4-7E0E725E8BEB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5617617" y="3155662"/>
            <a:ext cx="408389" cy="129266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75E28EAA-9FC8-9B4C-8CE6-FC46FCE16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123" y="1851268"/>
            <a:ext cx="3178344" cy="170916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B64E9DB-D808-8D4F-8F02-72779F02531B}"/>
              </a:ext>
            </a:extLst>
          </p:cNvPr>
          <p:cNvSpPr txBox="1"/>
          <p:nvPr/>
        </p:nvSpPr>
        <p:spPr>
          <a:xfrm>
            <a:off x="7744329" y="3544920"/>
            <a:ext cx="392450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rgbClr val="3D638E"/>
                </a:solidFill>
                <a:latin typeface="+mn-lt"/>
              </a:rPr>
              <a:t>Pulse-by-pulse analysis on up/down stream both Siamese and RF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DCF073-20E6-8D4A-913A-B2458D78C856}"/>
              </a:ext>
            </a:extLst>
          </p:cNvPr>
          <p:cNvSpPr txBox="1"/>
          <p:nvPr/>
        </p:nvSpPr>
        <p:spPr>
          <a:xfrm>
            <a:off x="542428" y="5642791"/>
            <a:ext cx="689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  <a:latin typeface="+mn-lt"/>
                <a:sym typeface="Wingdings" pitchFamily="2" charset="2"/>
              </a:rPr>
              <a:t> We see certain events but not yet operational in terms of TP and FP</a:t>
            </a:r>
            <a:endParaRPr lang="en-US" sz="200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17F1506-FD12-8B47-A014-68EFD33F3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096" y="11831"/>
            <a:ext cx="1592903" cy="1606795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8931BD6-B30A-ED43-A3A3-E1509A4389DC}"/>
              </a:ext>
            </a:extLst>
          </p:cNvPr>
          <p:cNvCxnSpPr>
            <a:cxnSpLocks/>
          </p:cNvCxnSpPr>
          <p:nvPr/>
        </p:nvCxnSpPr>
        <p:spPr>
          <a:xfrm flipH="1">
            <a:off x="8930936" y="1380147"/>
            <a:ext cx="344656" cy="590083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9D41F9-E328-C848-B2FB-6DAB39FEFCA6}"/>
              </a:ext>
            </a:extLst>
          </p:cNvPr>
          <p:cNvCxnSpPr/>
          <p:nvPr/>
        </p:nvCxnSpPr>
        <p:spPr>
          <a:xfrm>
            <a:off x="7015397" y="4137832"/>
            <a:ext cx="951726" cy="93147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73EADD-673E-CD4A-8602-4C76BBFA4F42}"/>
              </a:ext>
            </a:extLst>
          </p:cNvPr>
          <p:cNvCxnSpPr>
            <a:cxnSpLocks/>
          </p:cNvCxnSpPr>
          <p:nvPr/>
        </p:nvCxnSpPr>
        <p:spPr>
          <a:xfrm flipV="1">
            <a:off x="7205813" y="734863"/>
            <a:ext cx="1792807" cy="168220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90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E38D51-621D-4481-B1B3-7EBBC9917351}"/>
              </a:ext>
            </a:extLst>
          </p:cNvPr>
          <p:cNvSpPr/>
          <p:nvPr/>
        </p:nvSpPr>
        <p:spPr>
          <a:xfrm>
            <a:off x="5254523" y="780974"/>
            <a:ext cx="6819089" cy="5743110"/>
          </a:xfrm>
          <a:prstGeom prst="roundRect">
            <a:avLst/>
          </a:prstGeom>
          <a:solidFill>
            <a:schemeClr val="bg2">
              <a:lumMod val="75000"/>
              <a:alpha val="61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7178B-8693-4E2B-BA36-7B595B0E4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07"/>
          <a:stretch/>
        </p:blipFill>
        <p:spPr>
          <a:xfrm>
            <a:off x="5862925" y="1187684"/>
            <a:ext cx="2438400" cy="167322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B302FD0-B13C-AB47-8A73-8E1B43EB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62714"/>
            <a:ext cx="11430000" cy="539496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Beam-based: BPM </a:t>
            </a:r>
            <a:r>
              <a:rPr lang="en-US" b="1">
                <a:solidFill>
                  <a:srgbClr val="3D638E"/>
                </a:solidFill>
              </a:rPr>
              <a:t>Phase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159EA4-95EC-4697-B2EE-86788414A532}"/>
              </a:ext>
            </a:extLst>
          </p:cNvPr>
          <p:cNvSpPr txBox="1"/>
          <p:nvPr/>
        </p:nvSpPr>
        <p:spPr>
          <a:xfrm rot="16200000">
            <a:off x="4767954" y="1940844"/>
            <a:ext cx="18779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latin typeface="+mn-lt"/>
              </a:rPr>
              <a:t>Upstream BPM</a:t>
            </a: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32C5AED6-A9E5-4BFA-8A60-71394C58D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6"/>
          <a:stretch/>
        </p:blipFill>
        <p:spPr>
          <a:xfrm>
            <a:off x="5862925" y="4485289"/>
            <a:ext cx="2438400" cy="16705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AF09D2-EF1A-4463-8263-B2747FB81364}"/>
              </a:ext>
            </a:extLst>
          </p:cNvPr>
          <p:cNvSpPr txBox="1"/>
          <p:nvPr/>
        </p:nvSpPr>
        <p:spPr>
          <a:xfrm>
            <a:off x="511472" y="967784"/>
            <a:ext cx="4690101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Use </a:t>
            </a:r>
            <a:r>
              <a:rPr lang="en-US" sz="2400" b="1">
                <a:latin typeface="+mn-lt"/>
              </a:rPr>
              <a:t>normal</a:t>
            </a:r>
            <a:r>
              <a:rPr lang="en-US" sz="2400">
                <a:latin typeface="+mn-lt"/>
              </a:rPr>
              <a:t> traces to model mapping from an upstream and downstream BPM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Pass </a:t>
            </a:r>
            <a:r>
              <a:rPr lang="en-US" sz="2400" b="1">
                <a:latin typeface="+mn-lt"/>
              </a:rPr>
              <a:t>faulty</a:t>
            </a:r>
            <a:r>
              <a:rPr lang="en-US" sz="2400">
                <a:latin typeface="+mn-lt"/>
              </a:rPr>
              <a:t> traces from the trained model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Compare error between true phase and predicted phase</a:t>
            </a:r>
          </a:p>
          <a:p>
            <a:pPr algn="l">
              <a:lnSpc>
                <a:spcPct val="90000"/>
              </a:lnSpc>
            </a:pPr>
            <a:endParaRPr lang="en-US" sz="240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400" b="1" i="1">
                <a:latin typeface="+mn-lt"/>
              </a:rPr>
              <a:t>Model:</a:t>
            </a:r>
            <a:r>
              <a:rPr lang="en-US" sz="2400" i="1">
                <a:latin typeface="+mn-lt"/>
              </a:rPr>
              <a:t> Multi-layered Perceptron</a:t>
            </a:r>
          </a:p>
          <a:p>
            <a:pPr marL="285750" indent="-285750" algn="l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400" b="1" i="1">
                <a:latin typeface="+mn-lt"/>
              </a:rPr>
              <a:t>Input:</a:t>
            </a:r>
            <a:r>
              <a:rPr lang="en-US" sz="2400" i="1">
                <a:latin typeface="+mn-lt"/>
              </a:rPr>
              <a:t> HEBT-BPM01 Phase</a:t>
            </a:r>
          </a:p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400" b="1" i="1">
                <a:latin typeface="+mn-lt"/>
              </a:rPr>
              <a:t>Output:</a:t>
            </a:r>
            <a:r>
              <a:rPr lang="en-US" sz="2400" i="1">
                <a:latin typeface="+mn-lt"/>
              </a:rPr>
              <a:t> HEBT-BPM06 Phase</a:t>
            </a:r>
          </a:p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400" b="1" i="1">
                <a:latin typeface="+mn-lt"/>
              </a:rPr>
              <a:t>Training:</a:t>
            </a:r>
            <a:r>
              <a:rPr lang="en-US" sz="2400" i="1">
                <a:latin typeface="+mn-lt"/>
              </a:rPr>
              <a:t> Normal Waveforms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FA6B5A-FE5B-42A2-B7AA-B0A42E01306C}"/>
              </a:ext>
            </a:extLst>
          </p:cNvPr>
          <p:cNvGrpSpPr/>
          <p:nvPr/>
        </p:nvGrpSpPr>
        <p:grpSpPr>
          <a:xfrm>
            <a:off x="6171550" y="2826976"/>
            <a:ext cx="1929725" cy="1651107"/>
            <a:chOff x="7367965" y="2603446"/>
            <a:chExt cx="1929725" cy="1651107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122167D-35FD-4F10-972A-B4C838996A12}"/>
                </a:ext>
              </a:extLst>
            </p:cNvPr>
            <p:cNvSpPr/>
            <p:nvPr/>
          </p:nvSpPr>
          <p:spPr>
            <a:xfrm>
              <a:off x="7412783" y="2629254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916066A-78CE-4559-B27C-F1EAD2FB9257}"/>
                </a:ext>
              </a:extLst>
            </p:cNvPr>
            <p:cNvSpPr/>
            <p:nvPr/>
          </p:nvSpPr>
          <p:spPr>
            <a:xfrm>
              <a:off x="7710444" y="2629254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7D3935F-A604-4B4F-B82F-299624DF2E45}"/>
                </a:ext>
              </a:extLst>
            </p:cNvPr>
            <p:cNvSpPr/>
            <p:nvPr/>
          </p:nvSpPr>
          <p:spPr>
            <a:xfrm>
              <a:off x="8008106" y="2629254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AB6D7ED-BF1C-4579-9FFC-D22861FDCB30}"/>
                </a:ext>
              </a:extLst>
            </p:cNvPr>
            <p:cNvSpPr/>
            <p:nvPr/>
          </p:nvSpPr>
          <p:spPr>
            <a:xfrm>
              <a:off x="8305767" y="2629253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AC872FE-BE3F-477C-96C2-C5A8271E9AB0}"/>
                </a:ext>
              </a:extLst>
            </p:cNvPr>
            <p:cNvSpPr/>
            <p:nvPr/>
          </p:nvSpPr>
          <p:spPr>
            <a:xfrm>
              <a:off x="8802151" y="2629254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6F4C2E7-6539-415C-94D2-30DFC4DBCB53}"/>
                </a:ext>
              </a:extLst>
            </p:cNvPr>
            <p:cNvSpPr/>
            <p:nvPr/>
          </p:nvSpPr>
          <p:spPr>
            <a:xfrm>
              <a:off x="9099813" y="2629253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006E0B3-E6A3-461C-85C9-40217E252D82}"/>
                </a:ext>
              </a:extLst>
            </p:cNvPr>
            <p:cNvSpPr txBox="1"/>
            <p:nvPr/>
          </p:nvSpPr>
          <p:spPr>
            <a:xfrm>
              <a:off x="8446142" y="2603446"/>
              <a:ext cx="410130" cy="22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latin typeface="+mn-lt"/>
                </a:rPr>
                <a:t>…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EC8DB28-3FA4-4FA3-85B7-B9270543AC17}"/>
                </a:ext>
              </a:extLst>
            </p:cNvPr>
            <p:cNvSpPr txBox="1"/>
            <p:nvPr/>
          </p:nvSpPr>
          <p:spPr>
            <a:xfrm rot="5400000">
              <a:off x="7274742" y="3000250"/>
              <a:ext cx="410130" cy="22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latin typeface="+mn-lt"/>
                </a:rPr>
                <a:t>…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521867F-63A8-4497-AD10-A639DE8453CC}"/>
                </a:ext>
              </a:extLst>
            </p:cNvPr>
            <p:cNvSpPr/>
            <p:nvPr/>
          </p:nvSpPr>
          <p:spPr>
            <a:xfrm>
              <a:off x="7710444" y="3342964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4FD3DF1-FD9E-4190-804B-389405EF6602}"/>
                </a:ext>
              </a:extLst>
            </p:cNvPr>
            <p:cNvSpPr/>
            <p:nvPr/>
          </p:nvSpPr>
          <p:spPr>
            <a:xfrm>
              <a:off x="8008106" y="3342964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D30B268-5642-4351-87E1-2F8A654AAD58}"/>
                </a:ext>
              </a:extLst>
            </p:cNvPr>
            <p:cNvSpPr/>
            <p:nvPr/>
          </p:nvSpPr>
          <p:spPr>
            <a:xfrm>
              <a:off x="8305767" y="3342964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62A0DB3A-3959-4DF8-8805-3EE758DA55EF}"/>
                </a:ext>
              </a:extLst>
            </p:cNvPr>
            <p:cNvSpPr/>
            <p:nvPr/>
          </p:nvSpPr>
          <p:spPr>
            <a:xfrm>
              <a:off x="8802151" y="3342964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99DACCA-AFA8-48C4-AFF4-198A24D43562}"/>
                </a:ext>
              </a:extLst>
            </p:cNvPr>
            <p:cNvSpPr txBox="1"/>
            <p:nvPr/>
          </p:nvSpPr>
          <p:spPr>
            <a:xfrm>
              <a:off x="8446142" y="3317157"/>
              <a:ext cx="410130" cy="22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latin typeface="+mn-lt"/>
                </a:rPr>
                <a:t>…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5D50A2C2-23F5-41F9-AD3E-5B517D3D01B8}"/>
                </a:ext>
              </a:extLst>
            </p:cNvPr>
            <p:cNvCxnSpPr>
              <a:stCxn id="86" idx="4"/>
              <a:endCxn id="94" idx="0"/>
            </p:cNvCxnSpPr>
            <p:nvPr/>
          </p:nvCxnSpPr>
          <p:spPr>
            <a:xfrm>
              <a:off x="7511722" y="2827132"/>
              <a:ext cx="297661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E104CE3-1C29-467F-9F6A-AFB4D5BB9A21}"/>
                </a:ext>
              </a:extLst>
            </p:cNvPr>
            <p:cNvCxnSpPr>
              <a:cxnSpLocks/>
              <a:stCxn id="87" idx="4"/>
              <a:endCxn id="94" idx="0"/>
            </p:cNvCxnSpPr>
            <p:nvPr/>
          </p:nvCxnSpPr>
          <p:spPr>
            <a:xfrm>
              <a:off x="7809383" y="2827131"/>
              <a:ext cx="0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B85EAAA8-CEBB-431F-8CAC-608617FC6BCB}"/>
                </a:ext>
              </a:extLst>
            </p:cNvPr>
            <p:cNvCxnSpPr>
              <a:cxnSpLocks/>
              <a:stCxn id="88" idx="4"/>
              <a:endCxn id="94" idx="0"/>
            </p:cNvCxnSpPr>
            <p:nvPr/>
          </p:nvCxnSpPr>
          <p:spPr>
            <a:xfrm flipH="1">
              <a:off x="7809383" y="2827131"/>
              <a:ext cx="297661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271AEBFB-2432-41EC-86DA-9DA0D74511B1}"/>
                </a:ext>
              </a:extLst>
            </p:cNvPr>
            <p:cNvCxnSpPr>
              <a:cxnSpLocks/>
              <a:stCxn id="89" idx="4"/>
              <a:endCxn id="94" idx="0"/>
            </p:cNvCxnSpPr>
            <p:nvPr/>
          </p:nvCxnSpPr>
          <p:spPr>
            <a:xfrm flipH="1">
              <a:off x="7809383" y="2827130"/>
              <a:ext cx="595323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CFDB8570-F19F-4EB3-9095-5CDA7B0255ED}"/>
                </a:ext>
              </a:extLst>
            </p:cNvPr>
            <p:cNvCxnSpPr>
              <a:cxnSpLocks/>
              <a:stCxn id="90" idx="4"/>
              <a:endCxn id="94" idx="0"/>
            </p:cNvCxnSpPr>
            <p:nvPr/>
          </p:nvCxnSpPr>
          <p:spPr>
            <a:xfrm flipH="1">
              <a:off x="7809383" y="2827131"/>
              <a:ext cx="1091707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2DEA95BE-20DA-4072-8790-7A2B40227AE0}"/>
                </a:ext>
              </a:extLst>
            </p:cNvPr>
            <p:cNvCxnSpPr>
              <a:cxnSpLocks/>
              <a:stCxn id="91" idx="4"/>
              <a:endCxn id="94" idx="0"/>
            </p:cNvCxnSpPr>
            <p:nvPr/>
          </p:nvCxnSpPr>
          <p:spPr>
            <a:xfrm flipH="1">
              <a:off x="7809383" y="2827130"/>
              <a:ext cx="1389368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B1F1FAB-91EE-4DAC-8268-4EE4CB1AB0CC}"/>
                </a:ext>
              </a:extLst>
            </p:cNvPr>
            <p:cNvCxnSpPr>
              <a:cxnSpLocks/>
              <a:stCxn id="86" idx="4"/>
              <a:endCxn id="95" idx="0"/>
            </p:cNvCxnSpPr>
            <p:nvPr/>
          </p:nvCxnSpPr>
          <p:spPr>
            <a:xfrm>
              <a:off x="7511722" y="2827132"/>
              <a:ext cx="595323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2D94C5C-BEB8-42EE-81D4-F22F681848E1}"/>
                </a:ext>
              </a:extLst>
            </p:cNvPr>
            <p:cNvCxnSpPr>
              <a:cxnSpLocks/>
              <a:stCxn id="87" idx="4"/>
              <a:endCxn id="95" idx="0"/>
            </p:cNvCxnSpPr>
            <p:nvPr/>
          </p:nvCxnSpPr>
          <p:spPr>
            <a:xfrm>
              <a:off x="7809383" y="2827131"/>
              <a:ext cx="297661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2EDB50F-FEB5-49F2-83EA-77A6E91DE450}"/>
                </a:ext>
              </a:extLst>
            </p:cNvPr>
            <p:cNvCxnSpPr>
              <a:cxnSpLocks/>
              <a:stCxn id="88" idx="4"/>
              <a:endCxn id="95" idx="0"/>
            </p:cNvCxnSpPr>
            <p:nvPr/>
          </p:nvCxnSpPr>
          <p:spPr>
            <a:xfrm>
              <a:off x="8107045" y="2827131"/>
              <a:ext cx="0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AFEF506-F774-4911-BC21-3180F054FE9F}"/>
                </a:ext>
              </a:extLst>
            </p:cNvPr>
            <p:cNvCxnSpPr>
              <a:cxnSpLocks/>
              <a:stCxn id="89" idx="4"/>
              <a:endCxn id="95" idx="0"/>
            </p:cNvCxnSpPr>
            <p:nvPr/>
          </p:nvCxnSpPr>
          <p:spPr>
            <a:xfrm flipH="1">
              <a:off x="8107045" y="2827130"/>
              <a:ext cx="297661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8A3ED45B-465C-4F87-94E1-494597DC4DF5}"/>
                </a:ext>
              </a:extLst>
            </p:cNvPr>
            <p:cNvCxnSpPr>
              <a:cxnSpLocks/>
              <a:stCxn id="90" idx="4"/>
              <a:endCxn id="95" idx="0"/>
            </p:cNvCxnSpPr>
            <p:nvPr/>
          </p:nvCxnSpPr>
          <p:spPr>
            <a:xfrm flipH="1">
              <a:off x="8107045" y="2827131"/>
              <a:ext cx="794046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EB48A9C5-5847-4EA9-AB7D-40CC3930E177}"/>
                </a:ext>
              </a:extLst>
            </p:cNvPr>
            <p:cNvCxnSpPr>
              <a:cxnSpLocks/>
              <a:stCxn id="91" idx="4"/>
              <a:endCxn id="95" idx="0"/>
            </p:cNvCxnSpPr>
            <p:nvPr/>
          </p:nvCxnSpPr>
          <p:spPr>
            <a:xfrm flipH="1">
              <a:off x="8107045" y="2827130"/>
              <a:ext cx="1091707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6A8CEB3A-2AAD-4346-BB4E-1D41A84F321F}"/>
                </a:ext>
              </a:extLst>
            </p:cNvPr>
            <p:cNvCxnSpPr>
              <a:cxnSpLocks/>
              <a:stCxn id="86" idx="4"/>
              <a:endCxn id="96" idx="0"/>
            </p:cNvCxnSpPr>
            <p:nvPr/>
          </p:nvCxnSpPr>
          <p:spPr>
            <a:xfrm>
              <a:off x="7511722" y="2827132"/>
              <a:ext cx="892984" cy="515832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6D36F006-CCFA-4DF2-B9CF-15D579856822}"/>
                </a:ext>
              </a:extLst>
            </p:cNvPr>
            <p:cNvCxnSpPr>
              <a:cxnSpLocks/>
              <a:stCxn id="87" idx="4"/>
              <a:endCxn id="96" idx="0"/>
            </p:cNvCxnSpPr>
            <p:nvPr/>
          </p:nvCxnSpPr>
          <p:spPr>
            <a:xfrm>
              <a:off x="7809383" y="2827131"/>
              <a:ext cx="595323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1CA23B8-E085-4F3D-A9BF-EB80AA6A4F06}"/>
                </a:ext>
              </a:extLst>
            </p:cNvPr>
            <p:cNvCxnSpPr>
              <a:cxnSpLocks/>
              <a:stCxn id="88" idx="4"/>
              <a:endCxn id="96" idx="0"/>
            </p:cNvCxnSpPr>
            <p:nvPr/>
          </p:nvCxnSpPr>
          <p:spPr>
            <a:xfrm>
              <a:off x="8107045" y="2827131"/>
              <a:ext cx="297661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F7208C1-D2EB-4EB7-BCE8-752124A485AE}"/>
                </a:ext>
              </a:extLst>
            </p:cNvPr>
            <p:cNvCxnSpPr>
              <a:cxnSpLocks/>
              <a:stCxn id="89" idx="4"/>
              <a:endCxn id="96" idx="0"/>
            </p:cNvCxnSpPr>
            <p:nvPr/>
          </p:nvCxnSpPr>
          <p:spPr>
            <a:xfrm>
              <a:off x="8404706" y="2827130"/>
              <a:ext cx="0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D0C0029-E981-4197-A266-A291D9DCC29F}"/>
                </a:ext>
              </a:extLst>
            </p:cNvPr>
            <p:cNvCxnSpPr>
              <a:cxnSpLocks/>
              <a:stCxn id="90" idx="4"/>
              <a:endCxn id="96" idx="0"/>
            </p:cNvCxnSpPr>
            <p:nvPr/>
          </p:nvCxnSpPr>
          <p:spPr>
            <a:xfrm flipH="1">
              <a:off x="8404706" y="2827131"/>
              <a:ext cx="496384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F6BEC7C9-5347-41E5-8F1B-F38EA2E105F5}"/>
                </a:ext>
              </a:extLst>
            </p:cNvPr>
            <p:cNvCxnSpPr>
              <a:cxnSpLocks/>
              <a:stCxn id="91" idx="4"/>
              <a:endCxn id="96" idx="0"/>
            </p:cNvCxnSpPr>
            <p:nvPr/>
          </p:nvCxnSpPr>
          <p:spPr>
            <a:xfrm flipH="1">
              <a:off x="8404706" y="2827130"/>
              <a:ext cx="794046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25046BF1-7226-481E-874C-111F35D2C0BE}"/>
                </a:ext>
              </a:extLst>
            </p:cNvPr>
            <p:cNvCxnSpPr>
              <a:cxnSpLocks/>
              <a:stCxn id="91" idx="4"/>
              <a:endCxn id="97" idx="0"/>
            </p:cNvCxnSpPr>
            <p:nvPr/>
          </p:nvCxnSpPr>
          <p:spPr>
            <a:xfrm flipH="1">
              <a:off x="8901090" y="2827130"/>
              <a:ext cx="297661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355E719D-3E30-4678-B7CF-771FBFA38004}"/>
                </a:ext>
              </a:extLst>
            </p:cNvPr>
            <p:cNvCxnSpPr>
              <a:cxnSpLocks/>
              <a:stCxn id="90" idx="4"/>
              <a:endCxn id="97" idx="0"/>
            </p:cNvCxnSpPr>
            <p:nvPr/>
          </p:nvCxnSpPr>
          <p:spPr>
            <a:xfrm>
              <a:off x="8901090" y="2827131"/>
              <a:ext cx="0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4BE8103-40F6-4C64-95DD-768316E75778}"/>
                </a:ext>
              </a:extLst>
            </p:cNvPr>
            <p:cNvCxnSpPr>
              <a:cxnSpLocks/>
              <a:stCxn id="89" idx="4"/>
              <a:endCxn id="97" idx="0"/>
            </p:cNvCxnSpPr>
            <p:nvPr/>
          </p:nvCxnSpPr>
          <p:spPr>
            <a:xfrm>
              <a:off x="8404706" y="2827130"/>
              <a:ext cx="496384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C61472C-0B21-49A2-9B37-BCA51663E867}"/>
                </a:ext>
              </a:extLst>
            </p:cNvPr>
            <p:cNvCxnSpPr>
              <a:cxnSpLocks/>
              <a:stCxn id="88" idx="4"/>
              <a:endCxn id="97" idx="0"/>
            </p:cNvCxnSpPr>
            <p:nvPr/>
          </p:nvCxnSpPr>
          <p:spPr>
            <a:xfrm>
              <a:off x="8107045" y="2827131"/>
              <a:ext cx="794046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7422C160-448D-4CF7-BD1C-6ACE578E8A7F}"/>
                </a:ext>
              </a:extLst>
            </p:cNvPr>
            <p:cNvCxnSpPr>
              <a:cxnSpLocks/>
              <a:stCxn id="87" idx="4"/>
              <a:endCxn id="97" idx="0"/>
            </p:cNvCxnSpPr>
            <p:nvPr/>
          </p:nvCxnSpPr>
          <p:spPr>
            <a:xfrm>
              <a:off x="7809383" y="2827131"/>
              <a:ext cx="1091707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4BC86015-D1A4-4825-A446-DE903E81514B}"/>
                </a:ext>
              </a:extLst>
            </p:cNvPr>
            <p:cNvCxnSpPr>
              <a:cxnSpLocks/>
              <a:stCxn id="86" idx="4"/>
              <a:endCxn id="97" idx="0"/>
            </p:cNvCxnSpPr>
            <p:nvPr/>
          </p:nvCxnSpPr>
          <p:spPr>
            <a:xfrm>
              <a:off x="7511722" y="2827132"/>
              <a:ext cx="1389368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D41242C9-E614-42F3-B502-3D2374CA5BD2}"/>
                </a:ext>
              </a:extLst>
            </p:cNvPr>
            <p:cNvSpPr/>
            <p:nvPr/>
          </p:nvSpPr>
          <p:spPr>
            <a:xfrm>
              <a:off x="7412783" y="4056676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971E221-DC9D-44E0-979A-2353F0D69465}"/>
                </a:ext>
              </a:extLst>
            </p:cNvPr>
            <p:cNvSpPr/>
            <p:nvPr/>
          </p:nvSpPr>
          <p:spPr>
            <a:xfrm>
              <a:off x="7710444" y="4056675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E1A0FD3-B444-4AB2-9FB2-0D6C05F79B4E}"/>
                </a:ext>
              </a:extLst>
            </p:cNvPr>
            <p:cNvSpPr/>
            <p:nvPr/>
          </p:nvSpPr>
          <p:spPr>
            <a:xfrm>
              <a:off x="8008106" y="4056675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884F62A2-7855-4332-A175-DEDE31337F56}"/>
                </a:ext>
              </a:extLst>
            </p:cNvPr>
            <p:cNvSpPr/>
            <p:nvPr/>
          </p:nvSpPr>
          <p:spPr>
            <a:xfrm>
              <a:off x="8305767" y="4056674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7FB90DA-A105-42F2-8558-004579F2DFDB}"/>
                </a:ext>
              </a:extLst>
            </p:cNvPr>
            <p:cNvSpPr/>
            <p:nvPr/>
          </p:nvSpPr>
          <p:spPr>
            <a:xfrm>
              <a:off x="8802151" y="4056675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2003431-458F-48CB-AFD0-A92F0F9F2851}"/>
                </a:ext>
              </a:extLst>
            </p:cNvPr>
            <p:cNvSpPr/>
            <p:nvPr/>
          </p:nvSpPr>
          <p:spPr>
            <a:xfrm>
              <a:off x="9099813" y="4056674"/>
              <a:ext cx="197877" cy="19787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75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76815CA-9952-4956-B3EB-FC4F8282B2B0}"/>
                </a:ext>
              </a:extLst>
            </p:cNvPr>
            <p:cNvSpPr txBox="1"/>
            <p:nvPr/>
          </p:nvSpPr>
          <p:spPr>
            <a:xfrm>
              <a:off x="8446142" y="4030867"/>
              <a:ext cx="410130" cy="22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latin typeface="+mn-lt"/>
                </a:rPr>
                <a:t>…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901FBA0-908E-4220-B34B-824934E3C75E}"/>
                </a:ext>
              </a:extLst>
            </p:cNvPr>
            <p:cNvSpPr txBox="1"/>
            <p:nvPr/>
          </p:nvSpPr>
          <p:spPr>
            <a:xfrm rot="5400000">
              <a:off x="7274742" y="3618882"/>
              <a:ext cx="410130" cy="22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>
                  <a:latin typeface="+mn-lt"/>
                </a:rPr>
                <a:t>…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F6C59017-7C5E-44B0-BB04-D254DC33A6E5}"/>
                </a:ext>
              </a:extLst>
            </p:cNvPr>
            <p:cNvCxnSpPr>
              <a:cxnSpLocks/>
              <a:stCxn id="94" idx="4"/>
              <a:endCxn id="123" idx="0"/>
            </p:cNvCxnSpPr>
            <p:nvPr/>
          </p:nvCxnSpPr>
          <p:spPr>
            <a:xfrm flipH="1">
              <a:off x="7511722" y="3540842"/>
              <a:ext cx="297661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2B3984F-7B1A-4410-A7B1-3357D38668AF}"/>
                </a:ext>
              </a:extLst>
            </p:cNvPr>
            <p:cNvCxnSpPr>
              <a:cxnSpLocks/>
              <a:stCxn id="94" idx="4"/>
              <a:endCxn id="124" idx="0"/>
            </p:cNvCxnSpPr>
            <p:nvPr/>
          </p:nvCxnSpPr>
          <p:spPr>
            <a:xfrm>
              <a:off x="7809383" y="3540842"/>
              <a:ext cx="0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D1B66B09-10D5-4843-9E4B-88F4F654FC25}"/>
                </a:ext>
              </a:extLst>
            </p:cNvPr>
            <p:cNvCxnSpPr>
              <a:cxnSpLocks/>
              <a:stCxn id="94" idx="4"/>
              <a:endCxn id="125" idx="0"/>
            </p:cNvCxnSpPr>
            <p:nvPr/>
          </p:nvCxnSpPr>
          <p:spPr>
            <a:xfrm>
              <a:off x="7809383" y="3540842"/>
              <a:ext cx="297661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F046317A-FBE8-4C4E-AC26-D67A593A6B00}"/>
                </a:ext>
              </a:extLst>
            </p:cNvPr>
            <p:cNvCxnSpPr>
              <a:cxnSpLocks/>
              <a:stCxn id="94" idx="4"/>
              <a:endCxn id="126" idx="0"/>
            </p:cNvCxnSpPr>
            <p:nvPr/>
          </p:nvCxnSpPr>
          <p:spPr>
            <a:xfrm>
              <a:off x="7809383" y="3540842"/>
              <a:ext cx="595323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D4413AB2-8A99-4A5E-82D8-6F27FE76671F}"/>
                </a:ext>
              </a:extLst>
            </p:cNvPr>
            <p:cNvCxnSpPr>
              <a:cxnSpLocks/>
              <a:stCxn id="94" idx="4"/>
              <a:endCxn id="127" idx="0"/>
            </p:cNvCxnSpPr>
            <p:nvPr/>
          </p:nvCxnSpPr>
          <p:spPr>
            <a:xfrm>
              <a:off x="7809383" y="3540842"/>
              <a:ext cx="1091707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CBE8A949-9420-41B0-8926-FEF274BC63CB}"/>
                </a:ext>
              </a:extLst>
            </p:cNvPr>
            <p:cNvCxnSpPr>
              <a:cxnSpLocks/>
              <a:stCxn id="94" idx="4"/>
              <a:endCxn id="128" idx="0"/>
            </p:cNvCxnSpPr>
            <p:nvPr/>
          </p:nvCxnSpPr>
          <p:spPr>
            <a:xfrm>
              <a:off x="7809383" y="3540842"/>
              <a:ext cx="1389368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704E93AD-2A21-47EC-A1F6-058362F26FDE}"/>
                </a:ext>
              </a:extLst>
            </p:cNvPr>
            <p:cNvCxnSpPr>
              <a:cxnSpLocks/>
              <a:stCxn id="95" idx="4"/>
              <a:endCxn id="123" idx="0"/>
            </p:cNvCxnSpPr>
            <p:nvPr/>
          </p:nvCxnSpPr>
          <p:spPr>
            <a:xfrm flipH="1">
              <a:off x="7511722" y="3540842"/>
              <a:ext cx="595323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EFF2EBA6-F822-4A39-8361-3AE86E9DC375}"/>
                </a:ext>
              </a:extLst>
            </p:cNvPr>
            <p:cNvCxnSpPr>
              <a:cxnSpLocks/>
              <a:stCxn id="95" idx="4"/>
              <a:endCxn id="124" idx="0"/>
            </p:cNvCxnSpPr>
            <p:nvPr/>
          </p:nvCxnSpPr>
          <p:spPr>
            <a:xfrm flipH="1">
              <a:off x="7809383" y="3540842"/>
              <a:ext cx="297661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758DCEDF-C0F9-4845-97CF-6E493A3CBC21}"/>
                </a:ext>
              </a:extLst>
            </p:cNvPr>
            <p:cNvCxnSpPr>
              <a:cxnSpLocks/>
              <a:stCxn id="95" idx="4"/>
              <a:endCxn id="125" idx="0"/>
            </p:cNvCxnSpPr>
            <p:nvPr/>
          </p:nvCxnSpPr>
          <p:spPr>
            <a:xfrm>
              <a:off x="8107045" y="3540842"/>
              <a:ext cx="0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25202F7-B223-41BE-AE0A-A9D0FFAE954F}"/>
                </a:ext>
              </a:extLst>
            </p:cNvPr>
            <p:cNvCxnSpPr>
              <a:cxnSpLocks/>
              <a:stCxn id="95" idx="4"/>
              <a:endCxn id="126" idx="0"/>
            </p:cNvCxnSpPr>
            <p:nvPr/>
          </p:nvCxnSpPr>
          <p:spPr>
            <a:xfrm>
              <a:off x="8107045" y="3540842"/>
              <a:ext cx="297661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56152F91-575B-4CCF-AD37-39E66BC0B0DF}"/>
                </a:ext>
              </a:extLst>
            </p:cNvPr>
            <p:cNvCxnSpPr>
              <a:cxnSpLocks/>
              <a:stCxn id="95" idx="4"/>
              <a:endCxn id="127" idx="0"/>
            </p:cNvCxnSpPr>
            <p:nvPr/>
          </p:nvCxnSpPr>
          <p:spPr>
            <a:xfrm>
              <a:off x="8107045" y="3540842"/>
              <a:ext cx="794046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FDED73FD-684E-4D10-947A-6BF242B23C4D}"/>
                </a:ext>
              </a:extLst>
            </p:cNvPr>
            <p:cNvCxnSpPr>
              <a:cxnSpLocks/>
              <a:stCxn id="95" idx="4"/>
              <a:endCxn id="128" idx="0"/>
            </p:cNvCxnSpPr>
            <p:nvPr/>
          </p:nvCxnSpPr>
          <p:spPr>
            <a:xfrm>
              <a:off x="8107045" y="3540842"/>
              <a:ext cx="1091707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6191A0BD-5700-4AF5-BC08-FFC252FA9CB0}"/>
                </a:ext>
              </a:extLst>
            </p:cNvPr>
            <p:cNvCxnSpPr>
              <a:cxnSpLocks/>
              <a:stCxn id="96" idx="4"/>
              <a:endCxn id="123" idx="0"/>
            </p:cNvCxnSpPr>
            <p:nvPr/>
          </p:nvCxnSpPr>
          <p:spPr>
            <a:xfrm flipH="1">
              <a:off x="7511722" y="3540841"/>
              <a:ext cx="892984" cy="515835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AE849B04-2D7A-4DA7-B227-57635551C861}"/>
                </a:ext>
              </a:extLst>
            </p:cNvPr>
            <p:cNvCxnSpPr>
              <a:cxnSpLocks/>
              <a:stCxn id="96" idx="4"/>
              <a:endCxn id="124" idx="0"/>
            </p:cNvCxnSpPr>
            <p:nvPr/>
          </p:nvCxnSpPr>
          <p:spPr>
            <a:xfrm flipH="1">
              <a:off x="7809383" y="3540841"/>
              <a:ext cx="595323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6CBAB710-446D-4179-8332-0A288331FD42}"/>
                </a:ext>
              </a:extLst>
            </p:cNvPr>
            <p:cNvCxnSpPr>
              <a:cxnSpLocks/>
              <a:stCxn id="96" idx="4"/>
              <a:endCxn id="125" idx="0"/>
            </p:cNvCxnSpPr>
            <p:nvPr/>
          </p:nvCxnSpPr>
          <p:spPr>
            <a:xfrm flipH="1">
              <a:off x="8107045" y="3540841"/>
              <a:ext cx="297661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08DEE53F-C295-4554-B957-DCC52771FC9C}"/>
                </a:ext>
              </a:extLst>
            </p:cNvPr>
            <p:cNvCxnSpPr>
              <a:cxnSpLocks/>
              <a:stCxn id="96" idx="4"/>
              <a:endCxn id="126" idx="0"/>
            </p:cNvCxnSpPr>
            <p:nvPr/>
          </p:nvCxnSpPr>
          <p:spPr>
            <a:xfrm>
              <a:off x="8404706" y="3540841"/>
              <a:ext cx="0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50B85F03-DC0A-4350-8C34-FFC08DA4F70F}"/>
                </a:ext>
              </a:extLst>
            </p:cNvPr>
            <p:cNvCxnSpPr>
              <a:cxnSpLocks/>
              <a:stCxn id="96" idx="4"/>
              <a:endCxn id="127" idx="0"/>
            </p:cNvCxnSpPr>
            <p:nvPr/>
          </p:nvCxnSpPr>
          <p:spPr>
            <a:xfrm>
              <a:off x="8404706" y="3540841"/>
              <a:ext cx="496384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ED60739F-896C-411F-9ACF-8C5EC1A3EAD3}"/>
                </a:ext>
              </a:extLst>
            </p:cNvPr>
            <p:cNvCxnSpPr>
              <a:cxnSpLocks/>
              <a:stCxn id="96" idx="4"/>
              <a:endCxn id="128" idx="0"/>
            </p:cNvCxnSpPr>
            <p:nvPr/>
          </p:nvCxnSpPr>
          <p:spPr>
            <a:xfrm>
              <a:off x="8404706" y="3540841"/>
              <a:ext cx="794046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5DC2CF06-009A-4CE0-9EEB-EBDE992F3F74}"/>
                </a:ext>
              </a:extLst>
            </p:cNvPr>
            <p:cNvCxnSpPr>
              <a:cxnSpLocks/>
              <a:stCxn id="97" idx="4"/>
              <a:endCxn id="128" idx="0"/>
            </p:cNvCxnSpPr>
            <p:nvPr/>
          </p:nvCxnSpPr>
          <p:spPr>
            <a:xfrm>
              <a:off x="8901090" y="3540842"/>
              <a:ext cx="297661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9877DE70-B180-4375-A856-EFF8D521F953}"/>
                </a:ext>
              </a:extLst>
            </p:cNvPr>
            <p:cNvCxnSpPr>
              <a:cxnSpLocks/>
              <a:stCxn id="97" idx="4"/>
              <a:endCxn id="127" idx="0"/>
            </p:cNvCxnSpPr>
            <p:nvPr/>
          </p:nvCxnSpPr>
          <p:spPr>
            <a:xfrm>
              <a:off x="8901090" y="3540842"/>
              <a:ext cx="0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E508A31B-BC2E-4A00-BF8E-5A2BA5B04B03}"/>
                </a:ext>
              </a:extLst>
            </p:cNvPr>
            <p:cNvCxnSpPr>
              <a:cxnSpLocks/>
              <a:stCxn id="97" idx="4"/>
              <a:endCxn id="126" idx="0"/>
            </p:cNvCxnSpPr>
            <p:nvPr/>
          </p:nvCxnSpPr>
          <p:spPr>
            <a:xfrm flipH="1">
              <a:off x="8404706" y="3540842"/>
              <a:ext cx="496384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AF5EED48-39BB-4434-A2F8-BF982D97471A}"/>
                </a:ext>
              </a:extLst>
            </p:cNvPr>
            <p:cNvCxnSpPr>
              <a:cxnSpLocks/>
              <a:stCxn id="97" idx="4"/>
              <a:endCxn id="125" idx="0"/>
            </p:cNvCxnSpPr>
            <p:nvPr/>
          </p:nvCxnSpPr>
          <p:spPr>
            <a:xfrm flipH="1">
              <a:off x="8107045" y="3540842"/>
              <a:ext cx="794046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C9A4029D-0273-42EE-8343-158EBC54805C}"/>
                </a:ext>
              </a:extLst>
            </p:cNvPr>
            <p:cNvCxnSpPr>
              <a:cxnSpLocks/>
              <a:stCxn id="97" idx="4"/>
              <a:endCxn id="124" idx="0"/>
            </p:cNvCxnSpPr>
            <p:nvPr/>
          </p:nvCxnSpPr>
          <p:spPr>
            <a:xfrm flipH="1">
              <a:off x="7809383" y="3540842"/>
              <a:ext cx="1091707" cy="515833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6400BE92-7421-44D1-8CD6-8F2ECA61092E}"/>
                </a:ext>
              </a:extLst>
            </p:cNvPr>
            <p:cNvCxnSpPr>
              <a:cxnSpLocks/>
              <a:stCxn id="97" idx="4"/>
              <a:endCxn id="123" idx="0"/>
            </p:cNvCxnSpPr>
            <p:nvPr/>
          </p:nvCxnSpPr>
          <p:spPr>
            <a:xfrm flipH="1">
              <a:off x="7511722" y="3540842"/>
              <a:ext cx="1389368" cy="515834"/>
            </a:xfrm>
            <a:prstGeom prst="straightConnector1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F03D64F2-03A3-49A8-A1AD-D074862668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56"/>
          <a:stretch/>
        </p:blipFill>
        <p:spPr>
          <a:xfrm>
            <a:off x="8901082" y="1526664"/>
            <a:ext cx="2438400" cy="167050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1343F9A-70A3-45EC-9B3F-9F188B7477CD}"/>
              </a:ext>
            </a:extLst>
          </p:cNvPr>
          <p:cNvSpPr txBox="1"/>
          <p:nvPr/>
        </p:nvSpPr>
        <p:spPr>
          <a:xfrm>
            <a:off x="8764791" y="3199055"/>
            <a:ext cx="285120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>
                <a:latin typeface="+mn-lt"/>
              </a:rPr>
              <a:t>Actual Waveforms</a:t>
            </a:r>
          </a:p>
        </p:txBody>
      </p:sp>
      <p:sp>
        <p:nvSpPr>
          <p:cNvPr id="81" name="Arrow: Left-Right 80">
            <a:extLst>
              <a:ext uri="{FF2B5EF4-FFF2-40B4-BE49-F238E27FC236}">
                <a16:creationId xmlns:a16="http://schemas.microsoft.com/office/drawing/2014/main" id="{CCE3E957-43BB-47D6-A974-7DD94A0499FB}"/>
              </a:ext>
            </a:extLst>
          </p:cNvPr>
          <p:cNvSpPr/>
          <p:nvPr/>
        </p:nvSpPr>
        <p:spPr>
          <a:xfrm rot="17497275">
            <a:off x="7898143" y="3443520"/>
            <a:ext cx="1681438" cy="352979"/>
          </a:xfrm>
          <a:prstGeom prst="leftRightArrow">
            <a:avLst>
              <a:gd name="adj1" fmla="val 46103"/>
              <a:gd name="adj2" fmla="val 50000"/>
            </a:avLst>
          </a:prstGeom>
          <a:solidFill>
            <a:schemeClr val="tx2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2991F-D396-4FC8-B2C9-F2B63417FB26}"/>
              </a:ext>
            </a:extLst>
          </p:cNvPr>
          <p:cNvSpPr txBox="1"/>
          <p:nvPr/>
        </p:nvSpPr>
        <p:spPr>
          <a:xfrm rot="17833379">
            <a:off x="8114520" y="3432285"/>
            <a:ext cx="9321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latin typeface="+mn-lt"/>
              </a:rPr>
              <a:t>RMSE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3737FE-8384-446B-AF72-9D06F70C4161}"/>
              </a:ext>
            </a:extLst>
          </p:cNvPr>
          <p:cNvSpPr txBox="1"/>
          <p:nvPr/>
        </p:nvSpPr>
        <p:spPr>
          <a:xfrm rot="16200000">
            <a:off x="4555515" y="5149722"/>
            <a:ext cx="220532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latin typeface="+mn-lt"/>
              </a:rPr>
              <a:t>Downstream BPM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64E41D8-EF40-4F93-9F91-DF40DAEEA0E4}"/>
              </a:ext>
            </a:extLst>
          </p:cNvPr>
          <p:cNvSpPr txBox="1"/>
          <p:nvPr/>
        </p:nvSpPr>
        <p:spPr>
          <a:xfrm>
            <a:off x="5733219" y="6193155"/>
            <a:ext cx="285120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latin typeface="+mn-lt"/>
              </a:rPr>
              <a:t>Model Predictions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BA729F-7A56-45E3-B470-96E64BFAE976}"/>
              </a:ext>
            </a:extLst>
          </p:cNvPr>
          <p:cNvCxnSpPr>
            <a:cxnSpLocks/>
          </p:cNvCxnSpPr>
          <p:nvPr/>
        </p:nvCxnSpPr>
        <p:spPr>
          <a:xfrm>
            <a:off x="8404698" y="991892"/>
            <a:ext cx="0" cy="54313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7E130DB7-F635-4C89-98EA-46DB43143BCB}"/>
              </a:ext>
            </a:extLst>
          </p:cNvPr>
          <p:cNvSpPr txBox="1"/>
          <p:nvPr/>
        </p:nvSpPr>
        <p:spPr>
          <a:xfrm>
            <a:off x="6173445" y="846051"/>
            <a:ext cx="18779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>
                <a:latin typeface="+mn-lt"/>
              </a:rPr>
              <a:t>Training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790E91B-9688-468E-B8AE-163B27E38A89}"/>
              </a:ext>
            </a:extLst>
          </p:cNvPr>
          <p:cNvSpPr txBox="1"/>
          <p:nvPr/>
        </p:nvSpPr>
        <p:spPr>
          <a:xfrm>
            <a:off x="9148913" y="860961"/>
            <a:ext cx="20746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>
                <a:latin typeface="+mn-lt"/>
              </a:rPr>
              <a:t>Inference &amp; </a:t>
            </a:r>
          </a:p>
          <a:p>
            <a:pPr algn="ctr">
              <a:lnSpc>
                <a:spcPct val="90000"/>
              </a:lnSpc>
            </a:pPr>
            <a:r>
              <a:rPr lang="en-US" b="1" i="1">
                <a:latin typeface="+mn-lt"/>
              </a:rPr>
              <a:t>Post-processing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81C53D-E193-4C8C-972E-E31B58D2153F}"/>
                  </a:ext>
                </a:extLst>
              </p:cNvPr>
              <p:cNvSpPr txBox="1"/>
              <p:nvPr/>
            </p:nvSpPr>
            <p:spPr>
              <a:xfrm>
                <a:off x="8101275" y="4788387"/>
                <a:ext cx="417575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𝑅𝑀𝑆𝐸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𝑡h𝑟𝑒𝑠h𝑜𝑙𝑑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𝑬𝒓𝒓𝒂𝒏𝒕</m:t>
                      </m:r>
                    </m:oMath>
                  </m:oMathPara>
                </a14:m>
                <a:endParaRPr lang="en-US" sz="2000" b="1">
                  <a:latin typeface="+mn-lt"/>
                </a:endParaRPr>
              </a:p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𝑅𝑀𝑆𝐸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𝑡h𝑟𝑒𝑠h𝑜𝑙𝑑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0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𝑵𝒐𝒓𝒎𝒂𝒍</m:t>
                      </m:r>
                    </m:oMath>
                  </m:oMathPara>
                </a14:m>
                <a:endParaRPr lang="en-US" sz="2000" b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81C53D-E193-4C8C-972E-E31B58D21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275" y="4788387"/>
                <a:ext cx="4175759" cy="553998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Down 10">
            <a:extLst>
              <a:ext uri="{FF2B5EF4-FFF2-40B4-BE49-F238E27FC236}">
                <a16:creationId xmlns:a16="http://schemas.microsoft.com/office/drawing/2014/main" id="{15AEC190-BFBD-40B3-9FEB-AAD41B1E2CC1}"/>
              </a:ext>
            </a:extLst>
          </p:cNvPr>
          <p:cNvSpPr/>
          <p:nvPr/>
        </p:nvSpPr>
        <p:spPr>
          <a:xfrm>
            <a:off x="9710740" y="3791289"/>
            <a:ext cx="890953" cy="680494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06A737-5F85-40D3-B40B-E55191C04DFD}"/>
              </a:ext>
            </a:extLst>
          </p:cNvPr>
          <p:cNvSpPr txBox="1"/>
          <p:nvPr/>
        </p:nvSpPr>
        <p:spPr>
          <a:xfrm>
            <a:off x="8887845" y="5642043"/>
            <a:ext cx="285120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i="1">
                <a:latin typeface="+mn-lt"/>
              </a:rPr>
              <a:t>Yucesan, Y., et al. (2022) “A Machine Learning Approach for Errant Beam Detection using Spatial Phase Deviation” Work in Progress.</a:t>
            </a:r>
          </a:p>
        </p:txBody>
      </p:sp>
    </p:spTree>
    <p:extLst>
      <p:ext uri="{BB962C8B-B14F-4D97-AF65-F5344CB8AC3E}">
        <p14:creationId xmlns:p14="http://schemas.microsoft.com/office/powerpoint/2010/main" val="586553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, bar chart&#10;&#10;Description automatically generated">
            <a:extLst>
              <a:ext uri="{FF2B5EF4-FFF2-40B4-BE49-F238E27FC236}">
                <a16:creationId xmlns:a16="http://schemas.microsoft.com/office/drawing/2014/main" id="{24779859-C5F3-4686-8364-8AEC6839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052" y="4139502"/>
            <a:ext cx="4768795" cy="2309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C64730-25E0-4C4D-A8DD-BF1BABE7F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Beam-based: BPM </a:t>
            </a:r>
            <a:r>
              <a:rPr lang="en-US" b="1">
                <a:solidFill>
                  <a:srgbClr val="3D638E"/>
                </a:solidFill>
              </a:rPr>
              <a:t>Phase</a:t>
            </a:r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 Data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623D7-9BB1-41E9-BD85-0B9B2C4BC2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32169" y="1191503"/>
            <a:ext cx="3504445" cy="262833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696927A-6063-4C43-8EF8-8F99EAAD30E5}"/>
              </a:ext>
            </a:extLst>
          </p:cNvPr>
          <p:cNvGrpSpPr/>
          <p:nvPr/>
        </p:nvGrpSpPr>
        <p:grpSpPr>
          <a:xfrm>
            <a:off x="8153567" y="1191517"/>
            <a:ext cx="3664701" cy="2748526"/>
            <a:chOff x="4574870" y="2704304"/>
            <a:chExt cx="4851232" cy="36384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BCF9BD0-194B-45E4-ABB3-A8FDDA8A4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574870" y="2704304"/>
              <a:ext cx="4851232" cy="36384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EB23C3-2689-44F4-BC36-A5A11E26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46" t="4738" b="6215"/>
            <a:stretch/>
          </p:blipFill>
          <p:spPr>
            <a:xfrm>
              <a:off x="6019178" y="3700733"/>
              <a:ext cx="2944326" cy="209071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E1C83C-8260-450B-AA47-8F86D8834D88}"/>
                </a:ext>
              </a:extLst>
            </p:cNvPr>
            <p:cNvSpPr/>
            <p:nvPr/>
          </p:nvSpPr>
          <p:spPr>
            <a:xfrm>
              <a:off x="5207307" y="3884054"/>
              <a:ext cx="179434" cy="1907394"/>
            </a:xfrm>
            <a:prstGeom prst="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E387C2-2009-4ADF-8B16-5685F7E65F66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5297024" y="3700733"/>
              <a:ext cx="977316" cy="18332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54F029-5895-4361-8BC5-A8AF1633BB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8371" y="5567811"/>
              <a:ext cx="825453" cy="18623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7396B4F-4A83-4EC3-898C-FA3D6E0ECBE0}"/>
              </a:ext>
            </a:extLst>
          </p:cNvPr>
          <p:cNvSpPr txBox="1"/>
          <p:nvPr/>
        </p:nvSpPr>
        <p:spPr>
          <a:xfrm>
            <a:off x="8229428" y="422736"/>
            <a:ext cx="381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>
                <a:latin typeface="+mn-lt"/>
              </a:rPr>
              <a:t>Cross-validated model performance on target FPR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5436C0-D2E1-4C70-B9AF-7BEAD0A0C811}"/>
              </a:ext>
            </a:extLst>
          </p:cNvPr>
          <p:cNvSpPr txBox="1"/>
          <p:nvPr/>
        </p:nvSpPr>
        <p:spPr>
          <a:xfrm>
            <a:off x="4807740" y="3838765"/>
            <a:ext cx="476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>
                <a:latin typeface="+mn-lt"/>
              </a:rPr>
              <a:t>Precursors on fault 180 pulses before beam trip!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2754E0-33FC-441B-B431-58595A5024D2}"/>
              </a:ext>
            </a:extLst>
          </p:cNvPr>
          <p:cNvCxnSpPr>
            <a:cxnSpLocks/>
          </p:cNvCxnSpPr>
          <p:nvPr/>
        </p:nvCxnSpPr>
        <p:spPr>
          <a:xfrm flipH="1" flipV="1">
            <a:off x="6666339" y="4197524"/>
            <a:ext cx="422037" cy="445162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91D4126-0067-4538-9496-824D68F2E869}"/>
              </a:ext>
            </a:extLst>
          </p:cNvPr>
          <p:cNvCxnSpPr>
            <a:cxnSpLocks/>
          </p:cNvCxnSpPr>
          <p:nvPr/>
        </p:nvCxnSpPr>
        <p:spPr>
          <a:xfrm flipV="1">
            <a:off x="9985982" y="896929"/>
            <a:ext cx="0" cy="589147"/>
          </a:xfrm>
          <a:prstGeom prst="straightConnector1">
            <a:avLst/>
          </a:prstGeom>
          <a:ln w="285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8E5C891-6EA4-B642-941F-2E941B5CC889}"/>
              </a:ext>
            </a:extLst>
          </p:cNvPr>
          <p:cNvSpPr txBox="1"/>
          <p:nvPr/>
        </p:nvSpPr>
        <p:spPr>
          <a:xfrm>
            <a:off x="429767" y="4642686"/>
            <a:ext cx="6314354" cy="16344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>
                <a:solidFill>
                  <a:srgbClr val="C00000"/>
                </a:solidFill>
                <a:latin typeface="+mn-lt"/>
              </a:rPr>
              <a:t>Results: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C00000"/>
                </a:solidFill>
                <a:latin typeface="+mn-lt"/>
              </a:rPr>
              <a:t>FPR &lt; 0.25 % while maintaining TPR ~45%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C00000"/>
                </a:solidFill>
                <a:latin typeface="+mn-lt"/>
              </a:rPr>
              <a:t>Consistent performance on Before-180 pulses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C00000"/>
                </a:solidFill>
                <a:latin typeface="+mn-lt"/>
              </a:rPr>
              <a:t>HEBT01-32 model outperforms HEBT01-06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DE8CB-5EDC-4C48-B78A-C79812E31B9A}"/>
              </a:ext>
            </a:extLst>
          </p:cNvPr>
          <p:cNvSpPr txBox="1"/>
          <p:nvPr/>
        </p:nvSpPr>
        <p:spPr>
          <a:xfrm>
            <a:off x="5103251" y="933169"/>
            <a:ext cx="312617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>
                <a:solidFill>
                  <a:srgbClr val="3D638E"/>
                </a:solidFill>
                <a:latin typeface="+mn-lt"/>
              </a:rPr>
              <a:t>Phase Predicted vs Measured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31ADCC-E7AE-4C75-9496-6285D4143A39}"/>
              </a:ext>
            </a:extLst>
          </p:cNvPr>
          <p:cNvSpPr txBox="1"/>
          <p:nvPr/>
        </p:nvSpPr>
        <p:spPr>
          <a:xfrm>
            <a:off x="511472" y="967784"/>
            <a:ext cx="4019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Model validated for normal-to-normal mapping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Analysis on errant pulses indicate distinguishable normal vs errant pulses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</a:rPr>
              <a:t>Maintained performance on previous pulses</a:t>
            </a:r>
          </a:p>
        </p:txBody>
      </p:sp>
    </p:spTree>
    <p:extLst>
      <p:ext uri="{BB962C8B-B14F-4D97-AF65-F5344CB8AC3E}">
        <p14:creationId xmlns:p14="http://schemas.microsoft.com/office/powerpoint/2010/main" val="3892482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130862" cy="535531"/>
          </a:xfrm>
        </p:spPr>
        <p:txBody>
          <a:bodyPr/>
          <a:lstStyle/>
          <a:p>
            <a:r>
              <a:rPr lang="en-US" b="1">
                <a:solidFill>
                  <a:srgbClr val="3D638E"/>
                </a:solidFill>
              </a:rPr>
              <a:t>Objectives and Methodologies in the Proposal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211" y="1178886"/>
            <a:ext cx="5588987" cy="5021166"/>
          </a:xfrm>
        </p:spPr>
        <p:txBody>
          <a:bodyPr/>
          <a:lstStyle/>
          <a:p>
            <a:pPr marL="0" indent="0">
              <a:lnSpc>
                <a:spcPct val="70000"/>
              </a:lnSpc>
              <a:buNone/>
            </a:pPr>
            <a:r>
              <a:rPr lang="en-US" sz="2000" b="1" dirty="0">
                <a:latin typeface="+mj-lt"/>
              </a:rPr>
              <a:t>Objectives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+mj-lt"/>
              </a:rPr>
              <a:t>Determine accuracy and timeliness of the equipment failure predictions as a function of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+mj-lt"/>
              </a:rPr>
              <a:t>Equipment, accelerator setup parameters, and beam-based data types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+mj-lt"/>
              </a:rPr>
              <a:t>Determine the time horizons needed for timely and reliable predictions, 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+mj-lt"/>
              </a:rPr>
              <a:t>Identify potential of finding new and previously unidentified signatures of failing equipment.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+mj-lt"/>
              </a:rPr>
              <a:t>Estimate expected improvements in beam availability for SNS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+mj-lt"/>
              </a:rPr>
              <a:t>Inform the accelerator community which diagnostics and ML methods are most useful for predicting failures.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8DA8D-E939-B34F-B5F5-512E35AF0125}"/>
              </a:ext>
            </a:extLst>
          </p:cNvPr>
          <p:cNvSpPr txBox="1"/>
          <p:nvPr/>
        </p:nvSpPr>
        <p:spPr>
          <a:xfrm>
            <a:off x="6096000" y="1178886"/>
            <a:ext cx="5819480" cy="513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lnSpc>
                <a:spcPct val="70000"/>
              </a:lnSpc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lang="en-US" sz="2000" b="1" dirty="0">
                <a:latin typeface="+mj-lt"/>
                <a:cs typeface="+mn-cs"/>
              </a:defRPr>
            </a:lvl1pPr>
            <a:lvl2pPr marL="687388" lvl="1" indent="-288925" eaLnBrk="1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>
                <a:latin typeface="+mj-lt"/>
                <a:cs typeface="Arial" panose="020B0604020202020204" pitchFamily="34" charset="0"/>
              </a:defRPr>
            </a:lvl2pPr>
            <a:lvl3pPr marL="1031875" indent="-288925" eaLnBrk="1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>
                <a:latin typeface="+mn-lt"/>
                <a:cs typeface="Arial" panose="020B0604020202020204" pitchFamily="34" charset="0"/>
              </a:defRPr>
            </a:lvl3pPr>
            <a:lvl4pPr marL="1144588" indent="-173038" eaLnBrk="1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charset="0"/>
              <a:buChar char="–"/>
              <a:defRPr sz="1800">
                <a:latin typeface="+mn-lt"/>
                <a:cs typeface="Arial" panose="020B0604020202020204" pitchFamily="34" charset="0"/>
              </a:defRPr>
            </a:lvl4pPr>
            <a:lvl5pPr marL="1482725" indent="-222250" eaLnBrk="1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n-lt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Use time-frequency analysis and modal analyses methods </a:t>
            </a:r>
          </a:p>
          <a:p>
            <a:pPr lvl="1"/>
            <a:r>
              <a:rPr lang="en-US" dirty="0"/>
              <a:t>Possibly apply Independent Component Analysis and Empirical Mode Decomposition) </a:t>
            </a:r>
          </a:p>
          <a:p>
            <a:pPr lvl="1"/>
            <a:r>
              <a:rPr lang="en-US" dirty="0"/>
              <a:t>Apply time-series prediction approaches (GPR and Bayesian LSTM)</a:t>
            </a:r>
          </a:p>
          <a:p>
            <a:pPr>
              <a:lnSpc>
                <a:spcPct val="100000"/>
              </a:lnSpc>
            </a:pPr>
            <a:r>
              <a:rPr lang="en-US" sz="1600" b="0" dirty="0"/>
              <a:t>Augment the time-series model structures to embed both short-term and long-term dynamics </a:t>
            </a:r>
          </a:p>
          <a:p>
            <a:pPr lvl="1"/>
            <a:r>
              <a:rPr lang="en-US" dirty="0"/>
              <a:t>Specifically, we will use knowledge of the relevant timescales to develop a multi-scale Bayesian LSTM model for accurate prediction at relevant timescales.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dirty="0"/>
              <a:t>Use the condition indices and causal analysis to determine:</a:t>
            </a:r>
          </a:p>
          <a:p>
            <a:pPr lvl="1"/>
            <a:r>
              <a:rPr lang="en-US" dirty="0"/>
              <a:t>Whether failure precursors exist in the data </a:t>
            </a:r>
          </a:p>
          <a:p>
            <a:pPr lvl="1"/>
            <a:r>
              <a:rPr lang="en-US" dirty="0"/>
              <a:t>Which individual failing equipment can be identified from beam-based measurements.</a:t>
            </a:r>
          </a:p>
        </p:txBody>
      </p:sp>
    </p:spTree>
    <p:extLst>
      <p:ext uri="{BB962C8B-B14F-4D97-AF65-F5344CB8AC3E}">
        <p14:creationId xmlns:p14="http://schemas.microsoft.com/office/powerpoint/2010/main" val="3336622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64730-25E0-4C4D-A8DD-BF1BABE7F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Beam-based: Equipment Fault Classification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2DC4F9-12DC-487D-95DF-2C33E7194416}"/>
              </a:ext>
            </a:extLst>
          </p:cNvPr>
          <p:cNvSpPr txBox="1"/>
          <p:nvPr/>
        </p:nvSpPr>
        <p:spPr>
          <a:xfrm>
            <a:off x="429767" y="840530"/>
            <a:ext cx="893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>
                <a:latin typeface="+mn-lt"/>
              </a:rPr>
              <a:t>Goal: identify the equipment causing errant beam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9B6265-F2EE-46DF-BAEE-00BB7B1EEC25}"/>
              </a:ext>
            </a:extLst>
          </p:cNvPr>
          <p:cNvSpPr txBox="1"/>
          <p:nvPr/>
        </p:nvSpPr>
        <p:spPr>
          <a:xfrm>
            <a:off x="429767" y="1536318"/>
            <a:ext cx="361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</a:rPr>
              <a:t>Unsupervised Clustering:</a:t>
            </a:r>
          </a:p>
        </p:txBody>
      </p:sp>
      <p:pic>
        <p:nvPicPr>
          <p:cNvPr id="18" name="Picture 2" descr="Clustering in Machine Learning">
            <a:extLst>
              <a:ext uri="{FF2B5EF4-FFF2-40B4-BE49-F238E27FC236}">
                <a16:creationId xmlns:a16="http://schemas.microsoft.com/office/drawing/2014/main" id="{E740606E-CFE3-444F-9A3E-99BCA102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9" y="1987616"/>
            <a:ext cx="1764730" cy="118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3383135-AE79-47FE-AA3B-84CBFAAC512D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4124696" y="2532121"/>
            <a:ext cx="243764" cy="132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22C94A2-E769-40B6-B8AE-A2B5519D4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011" y="2354153"/>
            <a:ext cx="1626685" cy="11989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5A6A05-328E-47FC-B3B9-1E3132586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460" y="2214416"/>
            <a:ext cx="834544" cy="635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4C28C0-551B-4182-877E-C8859B3F3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049" y="3023529"/>
            <a:ext cx="933299" cy="69870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B0BA7A6-1E71-41F2-8F59-4C2C0F1B58BB}"/>
              </a:ext>
            </a:extLst>
          </p:cNvPr>
          <p:cNvCxnSpPr>
            <a:cxnSpLocks/>
          </p:cNvCxnSpPr>
          <p:nvPr/>
        </p:nvCxnSpPr>
        <p:spPr>
          <a:xfrm>
            <a:off x="5311516" y="3424596"/>
            <a:ext cx="411622" cy="222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95AB33-5106-4CAF-88FB-D3B1BB7B4D19}"/>
              </a:ext>
            </a:extLst>
          </p:cNvPr>
          <p:cNvCxnSpPr>
            <a:cxnSpLocks/>
          </p:cNvCxnSpPr>
          <p:nvPr/>
        </p:nvCxnSpPr>
        <p:spPr>
          <a:xfrm flipV="1">
            <a:off x="5276429" y="2194382"/>
            <a:ext cx="340677" cy="279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A94235C-E298-4D86-BCCA-27676B058BEF}"/>
              </a:ext>
            </a:extLst>
          </p:cNvPr>
          <p:cNvCxnSpPr>
            <a:cxnSpLocks/>
          </p:cNvCxnSpPr>
          <p:nvPr/>
        </p:nvCxnSpPr>
        <p:spPr>
          <a:xfrm>
            <a:off x="5304903" y="2644125"/>
            <a:ext cx="312203" cy="307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4EA6F87-67B9-4960-8FE4-B76D0037E422}"/>
              </a:ext>
            </a:extLst>
          </p:cNvPr>
          <p:cNvSpPr txBox="1"/>
          <p:nvPr/>
        </p:nvSpPr>
        <p:spPr>
          <a:xfrm>
            <a:off x="2386523" y="2018435"/>
            <a:ext cx="18800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+mn-lt"/>
              </a:rPr>
              <a:t>Signals</a:t>
            </a:r>
            <a:endParaRPr lang="en-US" sz="1600"/>
          </a:p>
        </p:txBody>
      </p:sp>
      <p:pic>
        <p:nvPicPr>
          <p:cNvPr id="37" name="Picture 36" descr="Chart, treemap chart&#10;&#10;Description automatically generated">
            <a:extLst>
              <a:ext uri="{FF2B5EF4-FFF2-40B4-BE49-F238E27FC236}">
                <a16:creationId xmlns:a16="http://schemas.microsoft.com/office/drawing/2014/main" id="{B5A76133-6789-44AB-B3B8-763892FD53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61" r="17122"/>
          <a:stretch/>
        </p:blipFill>
        <p:spPr>
          <a:xfrm>
            <a:off x="5904182" y="2223200"/>
            <a:ext cx="1625050" cy="163999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793DE80-3142-42C2-8183-F97756D8FEC0}"/>
              </a:ext>
            </a:extLst>
          </p:cNvPr>
          <p:cNvSpPr txBox="1"/>
          <p:nvPr/>
        </p:nvSpPr>
        <p:spPr>
          <a:xfrm>
            <a:off x="5287284" y="1694202"/>
            <a:ext cx="26271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+mn-lt"/>
              </a:rPr>
              <a:t>Confusion Matrix</a:t>
            </a:r>
            <a:endParaRPr lang="en-US" sz="16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816E43-8D4C-488C-8685-83A4CD3C0CF0}"/>
              </a:ext>
            </a:extLst>
          </p:cNvPr>
          <p:cNvSpPr txBox="1"/>
          <p:nvPr/>
        </p:nvSpPr>
        <p:spPr>
          <a:xfrm>
            <a:off x="5574360" y="2817171"/>
            <a:ext cx="4877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8EF1A7-9555-4806-8BBB-509B4906604F}"/>
              </a:ext>
            </a:extLst>
          </p:cNvPr>
          <p:cNvSpPr txBox="1"/>
          <p:nvPr/>
        </p:nvSpPr>
        <p:spPr>
          <a:xfrm>
            <a:off x="429767" y="3735881"/>
            <a:ext cx="535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</a:rPr>
              <a:t>Convolutional Neural Networks (CNNs):</a:t>
            </a:r>
          </a:p>
        </p:txBody>
      </p:sp>
      <p:pic>
        <p:nvPicPr>
          <p:cNvPr id="42" name="Picture 41" descr="Chart, scatter chart&#10;&#10;Description automatically generated">
            <a:extLst>
              <a:ext uri="{FF2B5EF4-FFF2-40B4-BE49-F238E27FC236}">
                <a16:creationId xmlns:a16="http://schemas.microsoft.com/office/drawing/2014/main" id="{E6473EB7-35CD-4FCD-B01F-3D763FD52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731" y="4346157"/>
            <a:ext cx="2619449" cy="1964587"/>
          </a:xfrm>
          <a:prstGeom prst="rect">
            <a:avLst/>
          </a:prstGeom>
        </p:spPr>
      </p:pic>
      <p:pic>
        <p:nvPicPr>
          <p:cNvPr id="43" name="Picture 42" descr="Chart, scatter chart&#10;&#10;Description automatically generated">
            <a:extLst>
              <a:ext uri="{FF2B5EF4-FFF2-40B4-BE49-F238E27FC236}">
                <a16:creationId xmlns:a16="http://schemas.microsoft.com/office/drawing/2014/main" id="{A3BCFD16-839F-41D4-8299-869D8B4B7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8512" y="4339388"/>
            <a:ext cx="2619449" cy="19645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32E24F1-95C3-4CC5-AF79-02680A6BD6E4}"/>
              </a:ext>
            </a:extLst>
          </p:cNvPr>
          <p:cNvSpPr txBox="1"/>
          <p:nvPr/>
        </p:nvSpPr>
        <p:spPr>
          <a:xfrm>
            <a:off x="1083841" y="4007603"/>
            <a:ext cx="1556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+mn-lt"/>
              </a:rPr>
              <a:t>Training</a:t>
            </a:r>
            <a:endParaRPr lang="en-US" sz="16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44672B-91EB-4439-9243-57E2729A2502}"/>
              </a:ext>
            </a:extLst>
          </p:cNvPr>
          <p:cNvSpPr txBox="1"/>
          <p:nvPr/>
        </p:nvSpPr>
        <p:spPr>
          <a:xfrm>
            <a:off x="3503051" y="4027205"/>
            <a:ext cx="1556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+mn-lt"/>
              </a:rPr>
              <a:t>Test</a:t>
            </a:r>
            <a:endParaRPr lang="en-US" sz="16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319312-444E-4A2E-AE65-46C7792799AF}"/>
              </a:ext>
            </a:extLst>
          </p:cNvPr>
          <p:cNvSpPr txBox="1"/>
          <p:nvPr/>
        </p:nvSpPr>
        <p:spPr>
          <a:xfrm>
            <a:off x="10128464" y="4385201"/>
            <a:ext cx="1995026" cy="160384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rgbClr val="C00000"/>
                </a:solidFill>
                <a:latin typeface="+mn-lt"/>
              </a:rPr>
              <a:t>In progress:</a:t>
            </a:r>
          </a:p>
          <a:p>
            <a:pPr marL="114300" indent="-1143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C00000"/>
                </a:solidFill>
                <a:latin typeface="+mn-lt"/>
              </a:rPr>
              <a:t>Ok for finding anomalies </a:t>
            </a:r>
            <a:r>
              <a:rPr lang="en-US" sz="1600">
                <a:solidFill>
                  <a:srgbClr val="C00000"/>
                </a:solidFill>
                <a:latin typeface="+mn-lt"/>
                <a:sym typeface="Wingdings" pitchFamily="2" charset="2"/>
              </a:rPr>
              <a:t> might be ok for equipment classes</a:t>
            </a:r>
            <a:endParaRPr lang="en-US" sz="16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2F99E0-E14D-B743-95F2-BB4EEF9A71D2}"/>
              </a:ext>
            </a:extLst>
          </p:cNvPr>
          <p:cNvSpPr/>
          <p:nvPr/>
        </p:nvSpPr>
        <p:spPr>
          <a:xfrm>
            <a:off x="7906360" y="1401814"/>
            <a:ext cx="4209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+mn-lt"/>
              </a:rPr>
              <a:t>Use </a:t>
            </a:r>
            <a:r>
              <a:rPr lang="en-US" err="1">
                <a:latin typeface="+mn-lt"/>
              </a:rPr>
              <a:t>gradCAM</a:t>
            </a:r>
            <a:r>
              <a:rPr lang="en-US">
                <a:latin typeface="+mn-lt"/>
              </a:rPr>
              <a:t>* to generate heatmaps and see if heatmaps are different for different equipment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5AFA5B-BA2D-BE44-BED3-E9A2402E342C}"/>
              </a:ext>
            </a:extLst>
          </p:cNvPr>
          <p:cNvSpPr txBox="1"/>
          <p:nvPr/>
        </p:nvSpPr>
        <p:spPr>
          <a:xfrm>
            <a:off x="7914439" y="909787"/>
            <a:ext cx="361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</a:rPr>
              <a:t>Siamese model:</a:t>
            </a:r>
          </a:p>
        </p:txBody>
      </p:sp>
      <p:pic>
        <p:nvPicPr>
          <p:cNvPr id="47" name="Picture 4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8DE22B3-82D4-864C-A760-5434A6ADD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2189" y="2498131"/>
            <a:ext cx="2126275" cy="1603083"/>
          </a:xfrm>
          <a:prstGeom prst="rect">
            <a:avLst/>
          </a:prstGeom>
        </p:spPr>
      </p:pic>
      <p:pic>
        <p:nvPicPr>
          <p:cNvPr id="48" name="Picture 47" descr="Chart, treemap chart&#10;&#10;Description automatically generated">
            <a:extLst>
              <a:ext uri="{FF2B5EF4-FFF2-40B4-BE49-F238E27FC236}">
                <a16:creationId xmlns:a16="http://schemas.microsoft.com/office/drawing/2014/main" id="{C0145483-E975-0141-BBAC-D4E4B1946C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7813" y="4374898"/>
            <a:ext cx="1995026" cy="173697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5D1690E-A0A0-D242-939D-5B38A6ACB038}"/>
              </a:ext>
            </a:extLst>
          </p:cNvPr>
          <p:cNvSpPr txBox="1"/>
          <p:nvPr/>
        </p:nvSpPr>
        <p:spPr>
          <a:xfrm>
            <a:off x="5367734" y="4599727"/>
            <a:ext cx="2000447" cy="13893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rgbClr val="C00000"/>
                </a:solidFill>
                <a:latin typeface="+mn-lt"/>
              </a:rPr>
              <a:t>In progress:</a:t>
            </a:r>
          </a:p>
          <a:p>
            <a:pPr marL="114300" indent="-1143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C00000"/>
                </a:solidFill>
                <a:latin typeface="+mn-lt"/>
              </a:rPr>
              <a:t>Weak classification performance</a:t>
            </a:r>
          </a:p>
          <a:p>
            <a:pPr marL="114300" indent="-1143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C00000"/>
                </a:solidFill>
                <a:latin typeface="+mn-lt"/>
              </a:rPr>
              <a:t>Overfitting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A71D91-1F8C-7E41-A010-03DD5E4B2CB9}"/>
              </a:ext>
            </a:extLst>
          </p:cNvPr>
          <p:cNvCxnSpPr/>
          <p:nvPr/>
        </p:nvCxnSpPr>
        <p:spPr>
          <a:xfrm>
            <a:off x="7637270" y="1002293"/>
            <a:ext cx="0" cy="548922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8C80315-61BD-E94B-864A-37672A2EFACA}"/>
              </a:ext>
            </a:extLst>
          </p:cNvPr>
          <p:cNvSpPr txBox="1"/>
          <p:nvPr/>
        </p:nvSpPr>
        <p:spPr>
          <a:xfrm>
            <a:off x="380673" y="3185248"/>
            <a:ext cx="22643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3D638E"/>
                </a:solidFill>
                <a:latin typeface="+mn-lt"/>
              </a:rPr>
              <a:t>Example of clusters</a:t>
            </a:r>
            <a:endParaRPr lang="en-US" sz="1600">
              <a:solidFill>
                <a:srgbClr val="3D638E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442D0C4-BBD7-6C48-8C43-185A4D5CC789}"/>
              </a:ext>
            </a:extLst>
          </p:cNvPr>
          <p:cNvCxnSpPr>
            <a:cxnSpLocks/>
          </p:cNvCxnSpPr>
          <p:nvPr/>
        </p:nvCxnSpPr>
        <p:spPr>
          <a:xfrm flipV="1">
            <a:off x="5320817" y="3091027"/>
            <a:ext cx="340677" cy="279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6A94EBB-B5DD-0340-B7BD-FB9A90B98AF6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4124221" y="3196411"/>
            <a:ext cx="197828" cy="176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A6B0CE5-CC59-3443-986D-87F1A7EE7DDC}"/>
              </a:ext>
            </a:extLst>
          </p:cNvPr>
          <p:cNvSpPr txBox="1"/>
          <p:nvPr/>
        </p:nvSpPr>
        <p:spPr>
          <a:xfrm>
            <a:off x="10178349" y="2439854"/>
            <a:ext cx="1681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0" i="0" u="none" strike="noStrike">
                <a:solidFill>
                  <a:srgbClr val="333333"/>
                </a:solidFill>
                <a:effectLst/>
                <a:latin typeface="+mn-lt"/>
              </a:rPr>
              <a:t>*Gradient-weighted Class Activation Mapping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2235FA-7E5C-C044-86D8-B79EE183A044}"/>
              </a:ext>
            </a:extLst>
          </p:cNvPr>
          <p:cNvSpPr txBox="1"/>
          <p:nvPr/>
        </p:nvSpPr>
        <p:spPr>
          <a:xfrm>
            <a:off x="6188849" y="2456163"/>
            <a:ext cx="569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246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2F878B-9DE2-8D47-A6F5-331873EB74B2}"/>
              </a:ext>
            </a:extLst>
          </p:cNvPr>
          <p:cNvSpPr txBox="1"/>
          <p:nvPr/>
        </p:nvSpPr>
        <p:spPr>
          <a:xfrm>
            <a:off x="6170197" y="3132048"/>
            <a:ext cx="569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508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8E883B-90D1-B44A-A850-539D407B6338}"/>
              </a:ext>
            </a:extLst>
          </p:cNvPr>
          <p:cNvSpPr txBox="1"/>
          <p:nvPr/>
        </p:nvSpPr>
        <p:spPr>
          <a:xfrm>
            <a:off x="6821979" y="3128856"/>
            <a:ext cx="569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264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8A370EF-D3BA-0E4B-85CF-BE0E11A47F5D}"/>
              </a:ext>
            </a:extLst>
          </p:cNvPr>
          <p:cNvSpPr txBox="1"/>
          <p:nvPr/>
        </p:nvSpPr>
        <p:spPr>
          <a:xfrm>
            <a:off x="6874773" y="2439214"/>
            <a:ext cx="569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343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AE8782-6221-EE4C-9F23-CB42D69B95CE}"/>
              </a:ext>
            </a:extLst>
          </p:cNvPr>
          <p:cNvSpPr txBox="1"/>
          <p:nvPr/>
        </p:nvSpPr>
        <p:spPr>
          <a:xfrm>
            <a:off x="8296745" y="4663620"/>
            <a:ext cx="69762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5917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4C5E44C-D403-D542-BB7B-38F778967839}"/>
              </a:ext>
            </a:extLst>
          </p:cNvPr>
          <p:cNvSpPr txBox="1"/>
          <p:nvPr/>
        </p:nvSpPr>
        <p:spPr>
          <a:xfrm>
            <a:off x="8339459" y="5412664"/>
            <a:ext cx="4411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32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703EC3-250B-CF42-8BC1-5705F02D0A11}"/>
              </a:ext>
            </a:extLst>
          </p:cNvPr>
          <p:cNvSpPr txBox="1"/>
          <p:nvPr/>
        </p:nvSpPr>
        <p:spPr>
          <a:xfrm>
            <a:off x="8995876" y="5387747"/>
            <a:ext cx="69762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3217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5B61070-A544-3243-BCBC-3CD7218E1E8A}"/>
              </a:ext>
            </a:extLst>
          </p:cNvPr>
          <p:cNvSpPr txBox="1"/>
          <p:nvPr/>
        </p:nvSpPr>
        <p:spPr>
          <a:xfrm>
            <a:off x="9059997" y="4663620"/>
            <a:ext cx="569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atin typeface="+mn-lt"/>
              </a:rPr>
              <a:t>834</a:t>
            </a:r>
          </a:p>
        </p:txBody>
      </p:sp>
    </p:spTree>
    <p:extLst>
      <p:ext uri="{BB962C8B-B14F-4D97-AF65-F5344CB8AC3E}">
        <p14:creationId xmlns:p14="http://schemas.microsoft.com/office/powerpoint/2010/main" val="24441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64730-25E0-4C4D-A8DD-BF1BABE7F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Beam-based: Other techniques tested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9B6265-F2EE-46DF-BAEE-00BB7B1EEC25}"/>
              </a:ext>
            </a:extLst>
          </p:cNvPr>
          <p:cNvSpPr txBox="1"/>
          <p:nvPr/>
        </p:nvSpPr>
        <p:spPr>
          <a:xfrm>
            <a:off x="429766" y="1434471"/>
            <a:ext cx="554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</a:rPr>
              <a:t>Granger Causality Test on BPM data for anomaly detection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2F99E0-E14D-B743-95F2-BB4EEF9A71D2}"/>
              </a:ext>
            </a:extLst>
          </p:cNvPr>
          <p:cNvSpPr/>
          <p:nvPr/>
        </p:nvSpPr>
        <p:spPr>
          <a:xfrm>
            <a:off x="6932309" y="2029213"/>
            <a:ext cx="4209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Form heatmap for exponential differential within 4 </a:t>
            </a:r>
            <a:r>
              <a:rPr lang="en-US" err="1">
                <a:latin typeface="+mn-lt"/>
              </a:rPr>
              <a:t>minipulse</a:t>
            </a:r>
            <a:r>
              <a:rPr lang="en-US">
                <a:latin typeface="+mn-lt"/>
              </a:rPr>
              <a:t>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Apply conventional image classification methods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5AFA5B-BA2D-BE44-BED3-E9A2402E342C}"/>
              </a:ext>
            </a:extLst>
          </p:cNvPr>
          <p:cNvSpPr txBox="1"/>
          <p:nvPr/>
        </p:nvSpPr>
        <p:spPr>
          <a:xfrm>
            <a:off x="6586848" y="1382882"/>
            <a:ext cx="517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latin typeface="+mn-lt"/>
              </a:rPr>
              <a:t>Image pattern enhancement for equipment classification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D1690E-A0A0-D242-939D-5B38A6ACB038}"/>
              </a:ext>
            </a:extLst>
          </p:cNvPr>
          <p:cNvSpPr txBox="1"/>
          <p:nvPr/>
        </p:nvSpPr>
        <p:spPr>
          <a:xfrm>
            <a:off x="1293231" y="4769733"/>
            <a:ext cx="4099059" cy="65379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rgbClr val="C00000"/>
                </a:solidFill>
                <a:latin typeface="+mn-lt"/>
              </a:rPr>
              <a:t>Neither temporal nor spatial analysis provide predictive power</a:t>
            </a:r>
            <a:endParaRPr lang="en-US" sz="160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A71D91-1F8C-7E41-A010-03DD5E4B2CB9}"/>
              </a:ext>
            </a:extLst>
          </p:cNvPr>
          <p:cNvCxnSpPr/>
          <p:nvPr/>
        </p:nvCxnSpPr>
        <p:spPr>
          <a:xfrm>
            <a:off x="6476981" y="1002293"/>
            <a:ext cx="0" cy="548922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AB52E731-56E3-45E9-8A9C-58B28A0B5D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0496" y="2370339"/>
            <a:ext cx="2926080" cy="219456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AEE015F-8FD0-48DE-AD32-624BFD72FB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41035" y="2370339"/>
            <a:ext cx="2926080" cy="219456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9C6A890-FC1D-4D46-9D8B-A5E6E8CB3A64}"/>
              </a:ext>
            </a:extLst>
          </p:cNvPr>
          <p:cNvSpPr txBox="1"/>
          <p:nvPr/>
        </p:nvSpPr>
        <p:spPr>
          <a:xfrm rot="16200000">
            <a:off x="-129362" y="3135932"/>
            <a:ext cx="145972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latin typeface="+mn-lt"/>
              </a:rPr>
              <a:t>SCL BPMs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C1BA8-3DA1-490E-B634-55AFD98D5724}"/>
              </a:ext>
            </a:extLst>
          </p:cNvPr>
          <p:cNvSpPr txBox="1"/>
          <p:nvPr/>
        </p:nvSpPr>
        <p:spPr>
          <a:xfrm>
            <a:off x="1534363" y="2132452"/>
            <a:ext cx="138831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+mn-lt"/>
              </a:rPr>
              <a:t>T0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7C43CF-D6FB-4D6B-A230-3A9B1C4F1059}"/>
              </a:ext>
            </a:extLst>
          </p:cNvPr>
          <p:cNvSpPr txBox="1"/>
          <p:nvPr/>
        </p:nvSpPr>
        <p:spPr>
          <a:xfrm>
            <a:off x="4374902" y="2029213"/>
            <a:ext cx="138831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latin typeface="+mn-lt"/>
              </a:rPr>
              <a:t>T179</a:t>
            </a:r>
          </a:p>
          <a:p>
            <a:pPr algn="ctr">
              <a:lnSpc>
                <a:spcPct val="90000"/>
              </a:lnSpc>
            </a:pPr>
            <a:r>
              <a:rPr lang="en-US" sz="1400" b="1">
                <a:latin typeface="+mn-lt"/>
              </a:rPr>
              <a:t>(errant)</a:t>
            </a:r>
          </a:p>
        </p:txBody>
      </p:sp>
      <p:pic>
        <p:nvPicPr>
          <p:cNvPr id="66" name="Picture 65" descr="Chart&#10;&#10;Description automatically generated with medium confidence">
            <a:extLst>
              <a:ext uri="{FF2B5EF4-FFF2-40B4-BE49-F238E27FC236}">
                <a16:creationId xmlns:a16="http://schemas.microsoft.com/office/drawing/2014/main" id="{A37A3576-72BA-4935-AE4E-3465C1237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971" y="3517318"/>
            <a:ext cx="2793549" cy="209516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158988B-9F0C-493B-8BC8-133FB1316B30}"/>
              </a:ext>
            </a:extLst>
          </p:cNvPr>
          <p:cNvSpPr txBox="1"/>
          <p:nvPr/>
        </p:nvSpPr>
        <p:spPr>
          <a:xfrm>
            <a:off x="7190750" y="5657129"/>
            <a:ext cx="3950610" cy="37797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rgbClr val="C00000"/>
                </a:solidFill>
                <a:latin typeface="+mn-lt"/>
              </a:rPr>
              <a:t>Poor classification performance</a:t>
            </a:r>
            <a:endParaRPr lang="en-US" sz="160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CE555F2-C661-4B8C-BA02-432EFF25E1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19138" y="3705494"/>
            <a:ext cx="2542648" cy="19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95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B7060-9A95-4A41-B9F2-A71312DC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7879346" cy="535531"/>
          </a:xfrm>
        </p:spPr>
        <p:txBody>
          <a:bodyPr/>
          <a:lstStyle/>
          <a:p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Beam-based: Outputs So Far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5354-B94F-4FCB-A146-2016BEE43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05" y="809851"/>
            <a:ext cx="11374281" cy="550637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>
                <a:latin typeface="+mj-lt"/>
              </a:rPr>
              <a:t>Publications</a:t>
            </a:r>
            <a:endParaRPr lang="en-US" sz="160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latin typeface="+mj-lt"/>
              </a:rPr>
              <a:t>Blokland, W., Ramuhalli, P., Peters, C., Yucesan, Y., Zhukov, A., Schram, M., Rajput, K. &amp; Jeske, T. (2022). “Uncertainty aware anomaly detection to predict errant beam pulses in the SNS accelerator”. </a:t>
            </a:r>
            <a:r>
              <a:rPr lang="en-US" sz="1600" i="1">
                <a:latin typeface="+mj-lt"/>
              </a:rPr>
              <a:t>Physical Review Accelerators and Beams </a:t>
            </a:r>
            <a:r>
              <a:rPr lang="en-US" sz="1600">
                <a:latin typeface="+mj-lt"/>
              </a:rPr>
              <a:t>(Under Review)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latin typeface="+mj-lt"/>
              </a:rPr>
              <a:t>“A Machine Learning Approach for Errant Beam Detection using Spatial Phase Deviation” (Work in Progress)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+mj-lt"/>
              </a:rPr>
              <a:t>M. </a:t>
            </a:r>
            <a:r>
              <a:rPr lang="en-US" sz="1600" err="1">
                <a:solidFill>
                  <a:schemeClr val="bg1">
                    <a:lumMod val="75000"/>
                  </a:schemeClr>
                </a:solidFill>
                <a:latin typeface="+mj-lt"/>
              </a:rPr>
              <a:t>Reščič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+mj-lt"/>
              </a:rPr>
              <a:t>, R. </a:t>
            </a:r>
            <a:r>
              <a:rPr lang="en-US" sz="160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Seviour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+mj-lt"/>
              </a:rPr>
              <a:t>, W. Blokland, (2022) “Improvements of pre-emptive identification of particle accelerator failures using binary classifiers and dimensionality reduction,”, </a:t>
            </a:r>
            <a:r>
              <a:rPr lang="en-US" sz="1600" i="1">
                <a:solidFill>
                  <a:schemeClr val="bg1">
                    <a:lumMod val="75000"/>
                  </a:schemeClr>
                </a:solidFill>
                <a:latin typeface="+mj-lt"/>
              </a:rPr>
              <a:t>NIM-</a:t>
            </a:r>
            <a:r>
              <a:rPr lang="en-US" sz="1600" i="1" err="1">
                <a:solidFill>
                  <a:schemeClr val="bg1">
                    <a:lumMod val="75000"/>
                  </a:schemeClr>
                </a:solidFill>
                <a:latin typeface="+mj-lt"/>
              </a:rPr>
              <a:t>A</a:t>
            </a:r>
            <a:r>
              <a:rPr lang="en-US" sz="1600" err="1">
                <a:solidFill>
                  <a:schemeClr val="bg1">
                    <a:lumMod val="75000"/>
                  </a:schemeClr>
                </a:solidFill>
                <a:latin typeface="+mj-lt"/>
              </a:rPr>
              <a:t>,Volume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+mj-lt"/>
              </a:rPr>
              <a:t> 1025, 2022, 166064,ISSN 0168-9002, 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+mj-lt"/>
                <a:hlinkClick r:id="rId2"/>
              </a:rPr>
              <a:t>https://doi.org/10.1016/j.nima.2021.166064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solidFill>
                  <a:srgbClr val="FF0000"/>
                </a:solidFill>
                <a:latin typeface="+mj-lt"/>
              </a:rPr>
              <a:t>IPAC poster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b="1">
                <a:latin typeface="+mj-lt"/>
              </a:rPr>
              <a:t>Talks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latin typeface="+mj-lt"/>
              </a:rPr>
              <a:t>Blokland, W., “Machine Learning to Improve the Operation of the Spallation Neutron Source” @ FRIB-MSU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solidFill>
                  <a:srgbClr val="FF0000"/>
                </a:solidFill>
                <a:latin typeface="+mj-lt"/>
              </a:rPr>
              <a:t>Malachi’s talk @ ANL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>
                <a:latin typeface="+mj-lt"/>
              </a:rPr>
              <a:t>Field Implementation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latin typeface="+mj-lt"/>
              </a:rPr>
              <a:t>Random Forest Model on FPGA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latin typeface="+mj-lt"/>
              </a:rPr>
              <a:t>Siamese Model on DCML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400" i="1">
                <a:latin typeface="+mj-lt"/>
              </a:rPr>
              <a:t>Inference data is collected online for both models historically.</a:t>
            </a:r>
          </a:p>
        </p:txBody>
      </p:sp>
    </p:spTree>
    <p:extLst>
      <p:ext uri="{BB962C8B-B14F-4D97-AF65-F5344CB8AC3E}">
        <p14:creationId xmlns:p14="http://schemas.microsoft.com/office/powerpoint/2010/main" val="3254499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B7060-9A95-4A41-B9F2-A71312DC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7879346" cy="535531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Beam-based: Next 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5354-B94F-4FCB-A146-2016BEE43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33021"/>
            <a:ext cx="9914004" cy="534979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325F42"/>
                </a:solidFill>
              </a:rPr>
              <a:t>Analysis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Time horizon determination (Expand on Miha’s work)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Improved equipment fault classification model</a:t>
            </a:r>
            <a:endParaRPr lang="en-US" sz="1600" dirty="0"/>
          </a:p>
          <a:p>
            <a:pPr marL="1031557" lvl="2"/>
            <a:r>
              <a:rPr lang="en-US" sz="1600" dirty="0" err="1"/>
              <a:t>GradCAM</a:t>
            </a:r>
            <a:r>
              <a:rPr lang="en-US" sz="1600" dirty="0"/>
              <a:t> applied to Siamese Model</a:t>
            </a:r>
          </a:p>
          <a:p>
            <a:pPr marL="1031557" lvl="2"/>
            <a:r>
              <a:rPr lang="en-US" sz="1600" dirty="0"/>
              <a:t>Leverage spatial distribution of BPMs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325F42"/>
                </a:solidFill>
                <a:latin typeface="+mj-lt"/>
              </a:rPr>
              <a:t>Full deployment of anomaly detection models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687070" lvl="1"/>
            <a:r>
              <a:rPr lang="en-US" sz="2000" dirty="0">
                <a:cs typeface="Arial"/>
              </a:rPr>
              <a:t>Uncertainty Aware Siamese Model </a:t>
            </a:r>
          </a:p>
          <a:p>
            <a:pPr lvl="2">
              <a:buClr>
                <a:srgbClr val="000000"/>
              </a:buClr>
            </a:pPr>
            <a:r>
              <a:rPr lang="en-US" sz="1600" dirty="0">
                <a:cs typeface="Arial"/>
              </a:rPr>
              <a:t>DCML or ML Server (performance)</a:t>
            </a:r>
          </a:p>
          <a:p>
            <a:pPr lvl="2">
              <a:buClr>
                <a:srgbClr val="000000"/>
              </a:buClr>
            </a:pPr>
            <a:r>
              <a:rPr lang="en-US" sz="1600" dirty="0">
                <a:cs typeface="Arial"/>
              </a:rPr>
              <a:t>Abort beam once reaching reasonable FP/TP rates</a:t>
            </a:r>
            <a:endParaRPr lang="en-US" sz="1600" dirty="0"/>
          </a:p>
          <a:p>
            <a:pPr marL="687070" lvl="1"/>
            <a:r>
              <a:rPr lang="en-US" sz="2000" dirty="0">
                <a:latin typeface="+mj-lt"/>
              </a:rPr>
              <a:t>BPM model installed on multiple BPMs</a:t>
            </a:r>
          </a:p>
          <a:p>
            <a:pPr marL="687070" lvl="1"/>
            <a:r>
              <a:rPr lang="en-US" sz="2000" dirty="0">
                <a:latin typeface="+mj-lt"/>
              </a:rPr>
              <a:t>Performance evaluation (statistics collection)</a:t>
            </a:r>
          </a:p>
          <a:p>
            <a:pPr marL="1031557" lvl="2"/>
            <a:r>
              <a:rPr lang="en-US" sz="1600" dirty="0">
                <a:latin typeface="+mj-lt"/>
              </a:rPr>
              <a:t>Different techniques vs data sources: deploy multiple models, ensemble voting</a:t>
            </a:r>
          </a:p>
          <a:p>
            <a:pPr marL="687070" lvl="1"/>
            <a:r>
              <a:rPr lang="en-US" sz="2000" dirty="0">
                <a:latin typeface="+mj-lt"/>
              </a:rPr>
              <a:t>Sustainable ML frameworks (</a:t>
            </a:r>
            <a:r>
              <a:rPr lang="en-US" sz="2000" dirty="0" err="1">
                <a:latin typeface="+mj-lt"/>
              </a:rPr>
              <a:t>MLflow</a:t>
            </a:r>
            <a:r>
              <a:rPr lang="en-US" sz="2000" dirty="0">
                <a:latin typeface="+mj-lt"/>
              </a:rPr>
              <a:t>)</a:t>
            </a:r>
          </a:p>
          <a:p>
            <a:pPr marL="1031557" lvl="2"/>
            <a:r>
              <a:rPr lang="en-US" sz="1600" dirty="0">
                <a:latin typeface="+mj-lt"/>
              </a:rPr>
              <a:t>Automate (useable by non-ML experts) generation of models</a:t>
            </a:r>
            <a:endParaRPr lang="en-US" sz="1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E1F2D-F359-6C44-86C0-22104EC2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996" y="3429000"/>
            <a:ext cx="2213961" cy="1065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C0121-60BE-744D-83E7-0AF533E6C588}"/>
              </a:ext>
            </a:extLst>
          </p:cNvPr>
          <p:cNvSpPr txBox="1"/>
          <p:nvPr/>
        </p:nvSpPr>
        <p:spPr>
          <a:xfrm>
            <a:off x="8131997" y="4398729"/>
            <a:ext cx="325795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ML Server: 60 Hz streaming and storing of DCML data</a:t>
            </a:r>
          </a:p>
        </p:txBody>
      </p:sp>
    </p:spTree>
    <p:extLst>
      <p:ext uri="{BB962C8B-B14F-4D97-AF65-F5344CB8AC3E}">
        <p14:creationId xmlns:p14="http://schemas.microsoft.com/office/powerpoint/2010/main" val="2168658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A8785-6CFE-B443-8FEC-15D09334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Beam-based: Discussion</a:t>
            </a:r>
            <a:endParaRPr lang="en-US" dirty="0">
              <a:solidFill>
                <a:srgbClr val="00759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D804C-98E2-6F4C-884A-BE977535C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Classification Methods for equipment classes</a:t>
            </a:r>
          </a:p>
          <a:p>
            <a:r>
              <a:rPr lang="en-US" dirty="0"/>
              <a:t>Best way to get code from JLAB integrated with SNS</a:t>
            </a:r>
          </a:p>
          <a:p>
            <a:pPr lvl="1"/>
            <a:r>
              <a:rPr lang="en-US" dirty="0"/>
              <a:t>Need to update models quickly or field tests will be limited</a:t>
            </a:r>
          </a:p>
          <a:p>
            <a:r>
              <a:rPr lang="en-US" dirty="0"/>
              <a:t>ML Analysis on server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68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130862" cy="535531"/>
          </a:xfrm>
        </p:spPr>
        <p:txBody>
          <a:bodyPr/>
          <a:lstStyle/>
          <a:p>
            <a:r>
              <a:rPr lang="en-US" b="1">
                <a:solidFill>
                  <a:srgbClr val="3D638E"/>
                </a:solidFill>
              </a:rPr>
              <a:t>Objectives and Methodologies in the Proposal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211" y="1178886"/>
            <a:ext cx="5588987" cy="5021166"/>
          </a:xfrm>
        </p:spPr>
        <p:txBody>
          <a:bodyPr/>
          <a:lstStyle/>
          <a:p>
            <a:pPr marL="0" indent="0">
              <a:lnSpc>
                <a:spcPct val="70000"/>
              </a:lnSpc>
              <a:buNone/>
            </a:pPr>
            <a:r>
              <a:rPr lang="en-US" sz="2000" b="1">
                <a:latin typeface="+mj-lt"/>
              </a:rPr>
              <a:t>Objectives</a:t>
            </a:r>
          </a:p>
          <a:p>
            <a:pPr>
              <a:lnSpc>
                <a:spcPct val="100000"/>
              </a:lnSpc>
            </a:pPr>
            <a:r>
              <a:rPr lang="en-US" sz="1600">
                <a:latin typeface="+mj-lt"/>
              </a:rPr>
              <a:t>Determine accuracy and timeliness of the equipment failure predictions as a function of</a:t>
            </a:r>
          </a:p>
          <a:p>
            <a:pPr lvl="1">
              <a:lnSpc>
                <a:spcPct val="100000"/>
              </a:lnSpc>
            </a:pPr>
            <a:r>
              <a:rPr lang="en-US" sz="1400">
                <a:latin typeface="+mj-lt"/>
              </a:rPr>
              <a:t>Equipment, accelerator setup parameters, and beam-based data types</a:t>
            </a:r>
          </a:p>
          <a:p>
            <a:pPr>
              <a:lnSpc>
                <a:spcPct val="100000"/>
              </a:lnSpc>
            </a:pPr>
            <a:r>
              <a:rPr lang="en-US" sz="1600">
                <a:latin typeface="+mj-lt"/>
              </a:rPr>
              <a:t>Determine the time horizons needed for timely and reliable predictions, </a:t>
            </a:r>
          </a:p>
          <a:p>
            <a:pPr lvl="1">
              <a:lnSpc>
                <a:spcPct val="100000"/>
              </a:lnSpc>
            </a:pPr>
            <a:r>
              <a:rPr lang="en-US" sz="1400">
                <a:latin typeface="+mj-lt"/>
              </a:rPr>
              <a:t>Identify potential of finding new and previously unidentified signatures of failing equipment.</a:t>
            </a:r>
          </a:p>
          <a:p>
            <a:pPr>
              <a:lnSpc>
                <a:spcPct val="100000"/>
              </a:lnSpc>
            </a:pPr>
            <a:r>
              <a:rPr lang="en-US" sz="1600">
                <a:latin typeface="+mj-lt"/>
              </a:rPr>
              <a:t>Estimate expected improvements in beam availability for SNS</a:t>
            </a:r>
          </a:p>
          <a:p>
            <a:pPr lvl="1">
              <a:lnSpc>
                <a:spcPct val="100000"/>
              </a:lnSpc>
            </a:pPr>
            <a:r>
              <a:rPr lang="en-US" sz="1400">
                <a:latin typeface="+mj-lt"/>
              </a:rPr>
              <a:t>Inform the accelerator community which diagnostics and ML methods are most useful for predicting failures.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F53F4129-A0B1-B948-A2FF-1047CE3524E0}"/>
              </a:ext>
            </a:extLst>
          </p:cNvPr>
          <p:cNvSpPr/>
          <p:nvPr/>
        </p:nvSpPr>
        <p:spPr>
          <a:xfrm>
            <a:off x="7220933" y="1037484"/>
            <a:ext cx="3874416" cy="781889"/>
          </a:xfrm>
          <a:prstGeom prst="wedgeRectCallout">
            <a:avLst>
              <a:gd name="adj1" fmla="val -97284"/>
              <a:gd name="adj2" fmla="val 5703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Found precursors far enough ahead to abort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41033F9A-DCB2-F64E-9DC7-885EED21EEE9}"/>
              </a:ext>
            </a:extLst>
          </p:cNvPr>
          <p:cNvSpPr/>
          <p:nvPr/>
        </p:nvSpPr>
        <p:spPr>
          <a:xfrm>
            <a:off x="7475457" y="2442931"/>
            <a:ext cx="3874416" cy="781889"/>
          </a:xfrm>
          <a:prstGeom prst="wedgeRectCallout">
            <a:avLst>
              <a:gd name="adj1" fmla="val -90957"/>
              <a:gd name="adj2" fmla="val -57506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Started analysis of BPM data, equipment classification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28A0853-D925-6348-86E7-A49D87920723}"/>
              </a:ext>
            </a:extLst>
          </p:cNvPr>
          <p:cNvSpPr/>
          <p:nvPr/>
        </p:nvSpPr>
        <p:spPr>
          <a:xfrm>
            <a:off x="7250889" y="1048493"/>
            <a:ext cx="3874416" cy="781889"/>
          </a:xfrm>
          <a:prstGeom prst="wedgeRectCallout">
            <a:avLst>
              <a:gd name="adj1" fmla="val -85118"/>
              <a:gd name="adj2" fmla="val 210147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Precursors far enough ahead to abort without significantly lowering beam power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5663848C-5197-8E4B-9669-C05DE328488E}"/>
              </a:ext>
            </a:extLst>
          </p:cNvPr>
          <p:cNvSpPr/>
          <p:nvPr/>
        </p:nvSpPr>
        <p:spPr>
          <a:xfrm>
            <a:off x="7833676" y="3461880"/>
            <a:ext cx="3874416" cy="781889"/>
          </a:xfrm>
          <a:prstGeom prst="wedgeRectCallout">
            <a:avLst>
              <a:gd name="adj1" fmla="val -109935"/>
              <a:gd name="adj2" fmla="val -27365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Uncertainty aware Siamese Model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2DB08DBD-0F2E-804B-B689-89C0908CA37B}"/>
              </a:ext>
            </a:extLst>
          </p:cNvPr>
          <p:cNvSpPr/>
          <p:nvPr/>
        </p:nvSpPr>
        <p:spPr>
          <a:xfrm>
            <a:off x="7324629" y="4466955"/>
            <a:ext cx="3874416" cy="781889"/>
          </a:xfrm>
          <a:prstGeom prst="wedgeRectCallout">
            <a:avLst>
              <a:gd name="adj1" fmla="val -104339"/>
              <a:gd name="adj2" fmla="val -63535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Analyzed potential improvement in availability and reduction in SCL beam loss 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EF27D84E-8946-FF4F-A31F-13355ACE5D7D}"/>
              </a:ext>
            </a:extLst>
          </p:cNvPr>
          <p:cNvSpPr/>
          <p:nvPr/>
        </p:nvSpPr>
        <p:spPr>
          <a:xfrm>
            <a:off x="7475457" y="5635878"/>
            <a:ext cx="3874416" cy="781889"/>
          </a:xfrm>
          <a:prstGeom prst="wedgeRectCallout">
            <a:avLst>
              <a:gd name="adj1" fmla="val -91930"/>
              <a:gd name="adj2" fmla="val -114172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 progress as we are evaluating different techniques and data sources</a:t>
            </a:r>
          </a:p>
        </p:txBody>
      </p:sp>
    </p:spTree>
    <p:extLst>
      <p:ext uri="{BB962C8B-B14F-4D97-AF65-F5344CB8AC3E}">
        <p14:creationId xmlns:p14="http://schemas.microsoft.com/office/powerpoint/2010/main" val="3974592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130862" cy="535531"/>
          </a:xfrm>
        </p:spPr>
        <p:txBody>
          <a:bodyPr/>
          <a:lstStyle/>
          <a:p>
            <a:r>
              <a:rPr lang="en-US" b="1">
                <a:solidFill>
                  <a:srgbClr val="3D638E"/>
                </a:solidFill>
              </a:rPr>
              <a:t>Objectives and Methodologies in the Proposal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8DA8D-E939-B34F-B5F5-512E35AF0125}"/>
              </a:ext>
            </a:extLst>
          </p:cNvPr>
          <p:cNvSpPr txBox="1"/>
          <p:nvPr/>
        </p:nvSpPr>
        <p:spPr>
          <a:xfrm>
            <a:off x="760429" y="1056338"/>
            <a:ext cx="5819480" cy="513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lnSpc>
                <a:spcPct val="70000"/>
              </a:lnSpc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lang="en-US" sz="2000" b="1" dirty="0">
                <a:latin typeface="+mj-lt"/>
                <a:cs typeface="+mn-cs"/>
              </a:defRPr>
            </a:lvl1pPr>
            <a:lvl2pPr marL="687388" lvl="1" indent="-288925" eaLnBrk="1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>
                <a:latin typeface="+mj-lt"/>
                <a:cs typeface="Arial" panose="020B0604020202020204" pitchFamily="34" charset="0"/>
              </a:defRPr>
            </a:lvl2pPr>
            <a:lvl3pPr marL="1031875" indent="-288925" eaLnBrk="1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>
                <a:latin typeface="+mn-lt"/>
                <a:cs typeface="Arial" panose="020B0604020202020204" pitchFamily="34" charset="0"/>
              </a:defRPr>
            </a:lvl3pPr>
            <a:lvl4pPr marL="1144588" indent="-173038" eaLnBrk="1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charset="0"/>
              <a:buChar char="–"/>
              <a:defRPr sz="1800">
                <a:latin typeface="+mn-lt"/>
                <a:cs typeface="Arial" panose="020B0604020202020204" pitchFamily="34" charset="0"/>
              </a:defRPr>
            </a:lvl4pPr>
            <a:lvl5pPr marL="1482725" indent="-222250" eaLnBrk="1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n-lt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/>
              <a:t>Use time-frequency analysis and modal analyses methods </a:t>
            </a:r>
          </a:p>
          <a:p>
            <a:pPr lvl="1"/>
            <a:r>
              <a:rPr lang="en-US"/>
              <a:t>Possibly apply Independent Component Analysis and Empirical Mode Decomposition) </a:t>
            </a:r>
          </a:p>
          <a:p>
            <a:pPr lvl="1"/>
            <a:r>
              <a:rPr lang="en-US"/>
              <a:t>Apply time-series prediction approaches (GPR and Bayesian LSTM)</a:t>
            </a:r>
          </a:p>
          <a:p>
            <a:pPr>
              <a:lnSpc>
                <a:spcPct val="100000"/>
              </a:lnSpc>
            </a:pPr>
            <a:r>
              <a:rPr lang="en-US" sz="1600" b="0"/>
              <a:t>Augment the time-series model structures to embed both short-term and long-term dynamics </a:t>
            </a:r>
          </a:p>
          <a:p>
            <a:pPr lvl="1"/>
            <a:r>
              <a:rPr lang="en-US"/>
              <a:t>Specifically, we will use knowledge of the relevant timescales to develop a multi-scale Bayesian LSTM model for accurate prediction at relevant timescales.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/>
              <a:t>Use the condition indices and causal analysis to determine:</a:t>
            </a:r>
          </a:p>
          <a:p>
            <a:pPr lvl="1"/>
            <a:r>
              <a:rPr lang="en-US"/>
              <a:t>Whether failure precursors exist in the data </a:t>
            </a:r>
          </a:p>
          <a:p>
            <a:pPr lvl="1"/>
            <a:r>
              <a:rPr lang="en-US"/>
              <a:t>Which individual failing equipment can be identified from beam-based measurements.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44B19BE3-6EFC-3144-B7FD-5034E3EC94FB}"/>
              </a:ext>
            </a:extLst>
          </p:cNvPr>
          <p:cNvSpPr/>
          <p:nvPr/>
        </p:nvSpPr>
        <p:spPr>
          <a:xfrm>
            <a:off x="7899663" y="1131751"/>
            <a:ext cx="3978110" cy="1809411"/>
          </a:xfrm>
          <a:prstGeom prst="wedgeRectCallout">
            <a:avLst>
              <a:gd name="adj1" fmla="val -100239"/>
              <a:gd name="adj2" fmla="val -1679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We have not gone here yet: </a:t>
            </a:r>
          </a:p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GPR scales poorly, used approximation instead. Miha found no real improvements with PCA applied to RF.</a:t>
            </a:r>
          </a:p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Using deep learning methods instead to extract features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DFC8868B-DFA3-1747-988E-B5AE95951138}"/>
              </a:ext>
            </a:extLst>
          </p:cNvPr>
          <p:cNvSpPr/>
          <p:nvPr/>
        </p:nvSpPr>
        <p:spPr>
          <a:xfrm>
            <a:off x="7899663" y="3113900"/>
            <a:ext cx="3978110" cy="1017561"/>
          </a:xfrm>
          <a:prstGeom prst="wedgeRectCallout">
            <a:avLst>
              <a:gd name="adj1" fmla="val -79860"/>
              <a:gd name="adj2" fmla="val -32941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Not pursued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A7AE4379-C13F-8940-B736-8797C7E2C532}"/>
              </a:ext>
            </a:extLst>
          </p:cNvPr>
          <p:cNvSpPr/>
          <p:nvPr/>
        </p:nvSpPr>
        <p:spPr>
          <a:xfrm>
            <a:off x="7899663" y="4631615"/>
            <a:ext cx="3978110" cy="1017561"/>
          </a:xfrm>
          <a:prstGeom prst="wedgeRectCallout">
            <a:avLst>
              <a:gd name="adj1" fmla="val -79860"/>
              <a:gd name="adj2" fmla="val -32941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Using similarity of Siamese Model.</a:t>
            </a:r>
          </a:p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Using MPS data to analyze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767964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1DED5-6E51-E341-A0C0-01B3EA7B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3D638E"/>
                </a:solidFill>
              </a:rPr>
              <a:t>Errant Beam Metrics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D42153BE-5C3F-994F-8F64-87FA0BCD0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8457" y="127406"/>
            <a:ext cx="3551657" cy="23697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3DBC0-AF26-8E4D-945B-128DEF54E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2417" y="2536566"/>
            <a:ext cx="3432781" cy="234522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F7AC69-67AE-7A40-90CE-5BD8366C6B96}"/>
              </a:ext>
            </a:extLst>
          </p:cNvPr>
          <p:cNvSpPr txBox="1">
            <a:spLocks/>
          </p:cNvSpPr>
          <p:nvPr/>
        </p:nvSpPr>
        <p:spPr bwMode="auto">
          <a:xfrm>
            <a:off x="206679" y="972456"/>
            <a:ext cx="8170176" cy="517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3D638E"/>
                </a:solidFill>
                <a:latin typeface="+mn-lt"/>
              </a:rPr>
              <a:t>The DCM archives data: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sz="1800"/>
              <a:t>When (Downstream – Upstream) &gt; threshold </a:t>
            </a:r>
          </a:p>
          <a:p>
            <a:pPr lvl="2"/>
            <a:r>
              <a:rPr lang="en-US" sz="1600"/>
              <a:t>Beam loss in the SCL: </a:t>
            </a:r>
            <a:r>
              <a:rPr lang="en-US" sz="1600" b="1"/>
              <a:t>1111 events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sz="1800"/>
              <a:t>When the pulse is truncated</a:t>
            </a:r>
          </a:p>
          <a:p>
            <a:pPr lvl="2"/>
            <a:r>
              <a:rPr lang="en-US" sz="1600"/>
              <a:t>Beam loss upstream or aborted by another device: </a:t>
            </a:r>
            <a:r>
              <a:rPr lang="en-US" sz="1600" b="1"/>
              <a:t>1100 events</a:t>
            </a:r>
          </a:p>
          <a:p>
            <a:r>
              <a:rPr lang="en-US" sz="2400">
                <a:solidFill>
                  <a:srgbClr val="3D638E"/>
                </a:solidFill>
              </a:rPr>
              <a:t>Metrics: How well should ML perform</a:t>
            </a:r>
          </a:p>
          <a:p>
            <a:pPr lvl="1"/>
            <a:r>
              <a:rPr lang="en-US" sz="1800"/>
              <a:t>March 2021, production was 26.4 days, 1.5% beam lost </a:t>
            </a:r>
          </a:p>
          <a:p>
            <a:pPr lvl="2"/>
            <a:r>
              <a:rPr lang="en-US" sz="1600"/>
              <a:t>0.22% beam lost due to SCL beam loss</a:t>
            </a:r>
          </a:p>
          <a:p>
            <a:pPr lvl="2"/>
            <a:r>
              <a:rPr lang="en-US" sz="1600"/>
              <a:t>1.30% beam lost due to truncated beam </a:t>
            </a:r>
          </a:p>
          <a:p>
            <a:pPr lvl="1"/>
            <a:r>
              <a:rPr lang="en-US" sz="1800"/>
              <a:t>We need to predict a fraction of the errant pulses: </a:t>
            </a:r>
            <a:r>
              <a:rPr lang="en-US" sz="1800">
                <a:solidFill>
                  <a:srgbClr val="FF0000"/>
                </a:solidFill>
              </a:rPr>
              <a:t>TPR ≈  50%</a:t>
            </a:r>
          </a:p>
          <a:p>
            <a:pPr lvl="1"/>
            <a:r>
              <a:rPr lang="en-US" sz="1800"/>
              <a:t>We shouldn’t add much down-time due to false positives</a:t>
            </a:r>
          </a:p>
          <a:p>
            <a:pPr lvl="2"/>
            <a:r>
              <a:rPr lang="en-US" sz="1600"/>
              <a:t>An insignificant amount would be 0.2% of beam pulses</a:t>
            </a:r>
          </a:p>
          <a:p>
            <a:pPr lvl="2"/>
            <a:r>
              <a:rPr lang="en-US" sz="1600"/>
              <a:t>but penalty is 4 pulses per abort </a:t>
            </a:r>
          </a:p>
          <a:p>
            <a:pPr marL="398463" lvl="1" indent="0">
              <a:buNone/>
            </a:pPr>
            <a:r>
              <a:rPr lang="en-US" sz="2000">
                <a:sym typeface="Wingdings" pitchFamily="2" charset="2"/>
              </a:rPr>
              <a:t></a:t>
            </a:r>
            <a:r>
              <a:rPr lang="en-US" sz="2000"/>
              <a:t> we want to achieve a </a:t>
            </a:r>
            <a:r>
              <a:rPr lang="en-US" sz="2000">
                <a:solidFill>
                  <a:srgbClr val="FF0000"/>
                </a:solidFill>
              </a:rPr>
              <a:t>FPR ≈ 0.05%</a:t>
            </a:r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57EA9-87B7-4749-83F9-2AB26835E492}"/>
              </a:ext>
            </a:extLst>
          </p:cNvPr>
          <p:cNvSpPr txBox="1"/>
          <p:nvPr/>
        </p:nvSpPr>
        <p:spPr>
          <a:xfrm>
            <a:off x="8459151" y="4921163"/>
            <a:ext cx="318375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3D638E"/>
                </a:solidFill>
                <a:latin typeface="+mn-lt"/>
              </a:rPr>
              <a:t>Trip statistics derived from DCM data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8EC7C73B-0735-5F48-BCFF-BA4BAD8678F8}"/>
              </a:ext>
            </a:extLst>
          </p:cNvPr>
          <p:cNvSpPr/>
          <p:nvPr/>
        </p:nvSpPr>
        <p:spPr>
          <a:xfrm>
            <a:off x="5392133" y="5948705"/>
            <a:ext cx="3874416" cy="781889"/>
          </a:xfrm>
          <a:prstGeom prst="wedgeRectCallout">
            <a:avLst>
              <a:gd name="adj1" fmla="val 6123"/>
              <a:gd name="adj2" fmla="val -223885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Started analysis of BPM data, equipment classification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B2C552B2-FF12-A54A-92E0-42CA24D6DBBB}"/>
              </a:ext>
            </a:extLst>
          </p:cNvPr>
          <p:cNvSpPr/>
          <p:nvPr/>
        </p:nvSpPr>
        <p:spPr>
          <a:xfrm>
            <a:off x="5392133" y="5948705"/>
            <a:ext cx="3874416" cy="781889"/>
          </a:xfrm>
          <a:prstGeom prst="wedgeRectCallout">
            <a:avLst>
              <a:gd name="adj1" fmla="val -66870"/>
              <a:gd name="adj2" fmla="val -52684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Very small amount of beam wrongly aborted and ~50% reduction of SCL losses</a:t>
            </a:r>
          </a:p>
        </p:txBody>
      </p:sp>
    </p:spTree>
    <p:extLst>
      <p:ext uri="{BB962C8B-B14F-4D97-AF65-F5344CB8AC3E}">
        <p14:creationId xmlns:p14="http://schemas.microsoft.com/office/powerpoint/2010/main" val="2060132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B7060-9A95-4A41-B9F2-A71312DC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7879346" cy="535531"/>
          </a:xfrm>
        </p:spPr>
        <p:txBody>
          <a:bodyPr/>
          <a:lstStyle/>
          <a:p>
            <a:r>
              <a:rPr lang="en-US" b="1">
                <a:solidFill>
                  <a:schemeClr val="accent3">
                    <a:lumMod val="75000"/>
                  </a:schemeClr>
                </a:solidFill>
              </a:rPr>
              <a:t>Beam-based: Current Efforts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45354-B94F-4FCB-A146-2016BEE43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06" y="1176370"/>
            <a:ext cx="6672598" cy="479195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rgbClr val="325F42"/>
                </a:solidFill>
                <a:latin typeface="+mj-lt"/>
              </a:rPr>
              <a:t>Approaches</a:t>
            </a:r>
            <a:endParaRPr lang="en-US" sz="200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lvl="1"/>
            <a:r>
              <a:rPr lang="en-US" sz="2000"/>
              <a:t>Beam Position Monitor phase data:</a:t>
            </a:r>
          </a:p>
          <a:p>
            <a:pPr lvl="2">
              <a:lnSpc>
                <a:spcPct val="100000"/>
              </a:lnSpc>
            </a:pPr>
            <a:r>
              <a:rPr lang="en-US" sz="1600"/>
              <a:t>Map </a:t>
            </a:r>
            <a:r>
              <a:rPr lang="en-US" sz="1600">
                <a:latin typeface="+mj-lt"/>
              </a:rPr>
              <a:t>upstream to downstream to detect abnormal pulses. If mapped version differs from measured, then we have an abnormal condition</a:t>
            </a:r>
            <a:endParaRPr lang="en-US" sz="2000">
              <a:latin typeface="+mj-lt"/>
            </a:endParaRP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r>
              <a:rPr lang="en-US" sz="2000"/>
              <a:t>Differential Current Monitor data:</a:t>
            </a:r>
          </a:p>
          <a:p>
            <a:pPr lvl="2">
              <a:lnSpc>
                <a:spcPct val="100000"/>
              </a:lnSpc>
            </a:pPr>
            <a:r>
              <a:rPr lang="en-US" sz="1600"/>
              <a:t>Identify the faulty equipment using labeled Machine Protection System (MPS) data</a:t>
            </a:r>
          </a:p>
          <a:p>
            <a:pPr lvl="2">
              <a:lnSpc>
                <a:spcPct val="100000"/>
              </a:lnSpc>
            </a:pPr>
            <a:r>
              <a:rPr lang="en-US" sz="1600"/>
              <a:t>Siamese twin model to detect abnormal beam pulses</a:t>
            </a:r>
          </a:p>
          <a:p>
            <a:pPr lvl="3">
              <a:lnSpc>
                <a:spcPct val="100000"/>
              </a:lnSpc>
            </a:pPr>
            <a:r>
              <a:rPr lang="en-US" sz="1400"/>
              <a:t>This model looks at similarities of two inputs and provides you with a similarity value</a:t>
            </a:r>
          </a:p>
          <a:p>
            <a:pPr lvl="3"/>
            <a:endParaRPr lang="en-US" sz="140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8AAD557-B385-7B46-8C3D-20F3A152A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05" r="2574" b="4270"/>
          <a:stretch/>
        </p:blipFill>
        <p:spPr>
          <a:xfrm>
            <a:off x="7269286" y="1054274"/>
            <a:ext cx="4114216" cy="951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BDDAFE-7A3B-994D-A8A8-2EF5CCF95858}"/>
              </a:ext>
            </a:extLst>
          </p:cNvPr>
          <p:cNvSpPr txBox="1"/>
          <p:nvPr/>
        </p:nvSpPr>
        <p:spPr>
          <a:xfrm>
            <a:off x="7806586" y="2178376"/>
            <a:ext cx="303961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>
                <a:solidFill>
                  <a:srgbClr val="3D638E"/>
                </a:solidFill>
                <a:latin typeface="+mn-lt"/>
              </a:rPr>
              <a:t>BPM phase turn-by-turn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C9125-92BA-524D-AA6A-442925DDE8CF}"/>
              </a:ext>
            </a:extLst>
          </p:cNvPr>
          <p:cNvSpPr txBox="1"/>
          <p:nvPr/>
        </p:nvSpPr>
        <p:spPr>
          <a:xfrm>
            <a:off x="8309113" y="5941290"/>
            <a:ext cx="260039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>
                <a:solidFill>
                  <a:srgbClr val="3D638E"/>
                </a:solidFill>
                <a:latin typeface="+mn-lt"/>
              </a:rPr>
              <a:t>Beam current waveform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93C875-5827-374E-92BC-FB22E8C2E06D}"/>
              </a:ext>
            </a:extLst>
          </p:cNvPr>
          <p:cNvGrpSpPr/>
          <p:nvPr/>
        </p:nvGrpSpPr>
        <p:grpSpPr>
          <a:xfrm>
            <a:off x="7272073" y="2900021"/>
            <a:ext cx="4674471" cy="2859069"/>
            <a:chOff x="7279319" y="420668"/>
            <a:chExt cx="4674472" cy="28590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13A829-5470-4844-BBDB-0EA2EC8F1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9319" y="420668"/>
              <a:ext cx="3612751" cy="285906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D5859E-CE34-CD40-9D29-A63D308A43D7}"/>
                </a:ext>
              </a:extLst>
            </p:cNvPr>
            <p:cNvSpPr txBox="1"/>
            <p:nvPr/>
          </p:nvSpPr>
          <p:spPr>
            <a:xfrm>
              <a:off x="10706935" y="1205004"/>
              <a:ext cx="1246856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>
                  <a:latin typeface="+mn-lt"/>
                </a:rPr>
                <a:t>Use before pulse as abnormal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F5C66F8-7308-9441-ABA0-5620F2212F4A}"/>
                </a:ext>
              </a:extLst>
            </p:cNvPr>
            <p:cNvSpPr/>
            <p:nvPr/>
          </p:nvSpPr>
          <p:spPr>
            <a:xfrm>
              <a:off x="10079805" y="916800"/>
              <a:ext cx="1365709" cy="282947"/>
            </a:xfrm>
            <a:custGeom>
              <a:avLst/>
              <a:gdLst>
                <a:gd name="connsiteX0" fmla="*/ 1421608 w 1421608"/>
                <a:gd name="connsiteY0" fmla="*/ 301794 h 687384"/>
                <a:gd name="connsiteX1" fmla="*/ 1366524 w 1421608"/>
                <a:gd name="connsiteY1" fmla="*/ 268743 h 687384"/>
                <a:gd name="connsiteX2" fmla="*/ 1256355 w 1421608"/>
                <a:gd name="connsiteY2" fmla="*/ 4339 h 687384"/>
                <a:gd name="connsiteX3" fmla="*/ 738562 w 1421608"/>
                <a:gd name="connsiteY3" fmla="*/ 103490 h 687384"/>
                <a:gd name="connsiteX4" fmla="*/ 99584 w 1421608"/>
                <a:gd name="connsiteY4" fmla="*/ 92474 h 687384"/>
                <a:gd name="connsiteX5" fmla="*/ 11449 w 1421608"/>
                <a:gd name="connsiteY5" fmla="*/ 687384 h 687384"/>
                <a:gd name="connsiteX0" fmla="*/ 1421608 w 1421608"/>
                <a:gd name="connsiteY0" fmla="*/ 301794 h 610266"/>
                <a:gd name="connsiteX1" fmla="*/ 1366524 w 1421608"/>
                <a:gd name="connsiteY1" fmla="*/ 268743 h 610266"/>
                <a:gd name="connsiteX2" fmla="*/ 1256355 w 1421608"/>
                <a:gd name="connsiteY2" fmla="*/ 4339 h 610266"/>
                <a:gd name="connsiteX3" fmla="*/ 738562 w 1421608"/>
                <a:gd name="connsiteY3" fmla="*/ 103490 h 610266"/>
                <a:gd name="connsiteX4" fmla="*/ 99584 w 1421608"/>
                <a:gd name="connsiteY4" fmla="*/ 92474 h 610266"/>
                <a:gd name="connsiteX5" fmla="*/ 11449 w 1421608"/>
                <a:gd name="connsiteY5" fmla="*/ 610266 h 610266"/>
                <a:gd name="connsiteX0" fmla="*/ 1426328 w 1426328"/>
                <a:gd name="connsiteY0" fmla="*/ 301794 h 308641"/>
                <a:gd name="connsiteX1" fmla="*/ 1371244 w 1426328"/>
                <a:gd name="connsiteY1" fmla="*/ 268743 h 308641"/>
                <a:gd name="connsiteX2" fmla="*/ 1261075 w 1426328"/>
                <a:gd name="connsiteY2" fmla="*/ 4339 h 308641"/>
                <a:gd name="connsiteX3" fmla="*/ 743282 w 1426328"/>
                <a:gd name="connsiteY3" fmla="*/ 103490 h 308641"/>
                <a:gd name="connsiteX4" fmla="*/ 104304 w 1426328"/>
                <a:gd name="connsiteY4" fmla="*/ 92474 h 308641"/>
                <a:gd name="connsiteX5" fmla="*/ 9819 w 1426328"/>
                <a:gd name="connsiteY5" fmla="*/ 308641 h 308641"/>
                <a:gd name="connsiteX0" fmla="*/ 1416509 w 1416509"/>
                <a:gd name="connsiteY0" fmla="*/ 301794 h 308641"/>
                <a:gd name="connsiteX1" fmla="*/ 1361425 w 1416509"/>
                <a:gd name="connsiteY1" fmla="*/ 268743 h 308641"/>
                <a:gd name="connsiteX2" fmla="*/ 1251256 w 1416509"/>
                <a:gd name="connsiteY2" fmla="*/ 4339 h 308641"/>
                <a:gd name="connsiteX3" fmla="*/ 733463 w 1416509"/>
                <a:gd name="connsiteY3" fmla="*/ 103490 h 308641"/>
                <a:gd name="connsiteX4" fmla="*/ 94485 w 1416509"/>
                <a:gd name="connsiteY4" fmla="*/ 92474 h 308641"/>
                <a:gd name="connsiteX5" fmla="*/ 0 w 1416509"/>
                <a:gd name="connsiteY5" fmla="*/ 308641 h 308641"/>
                <a:gd name="connsiteX0" fmla="*/ 1417891 w 1417891"/>
                <a:gd name="connsiteY0" fmla="*/ 301794 h 308641"/>
                <a:gd name="connsiteX1" fmla="*/ 1362807 w 1417891"/>
                <a:gd name="connsiteY1" fmla="*/ 268743 h 308641"/>
                <a:gd name="connsiteX2" fmla="*/ 1252638 w 1417891"/>
                <a:gd name="connsiteY2" fmla="*/ 4339 h 308641"/>
                <a:gd name="connsiteX3" fmla="*/ 734845 w 1417891"/>
                <a:gd name="connsiteY3" fmla="*/ 103490 h 308641"/>
                <a:gd name="connsiteX4" fmla="*/ 95867 w 1417891"/>
                <a:gd name="connsiteY4" fmla="*/ 92474 h 308641"/>
                <a:gd name="connsiteX5" fmla="*/ 1382 w 1417891"/>
                <a:gd name="connsiteY5" fmla="*/ 308641 h 308641"/>
                <a:gd name="connsiteX0" fmla="*/ 1416509 w 1416509"/>
                <a:gd name="connsiteY0" fmla="*/ 301844 h 308691"/>
                <a:gd name="connsiteX1" fmla="*/ 1361425 w 1416509"/>
                <a:gd name="connsiteY1" fmla="*/ 268793 h 308691"/>
                <a:gd name="connsiteX2" fmla="*/ 1251256 w 1416509"/>
                <a:gd name="connsiteY2" fmla="*/ 4389 h 308691"/>
                <a:gd name="connsiteX3" fmla="*/ 733463 w 1416509"/>
                <a:gd name="connsiteY3" fmla="*/ 103540 h 308691"/>
                <a:gd name="connsiteX4" fmla="*/ 269110 w 1416509"/>
                <a:gd name="connsiteY4" fmla="*/ 102049 h 308691"/>
                <a:gd name="connsiteX5" fmla="*/ 0 w 1416509"/>
                <a:gd name="connsiteY5" fmla="*/ 308691 h 308691"/>
                <a:gd name="connsiteX0" fmla="*/ 1416509 w 1416509"/>
                <a:gd name="connsiteY0" fmla="*/ 301844 h 308691"/>
                <a:gd name="connsiteX1" fmla="*/ 1361425 w 1416509"/>
                <a:gd name="connsiteY1" fmla="*/ 268793 h 308691"/>
                <a:gd name="connsiteX2" fmla="*/ 1251256 w 1416509"/>
                <a:gd name="connsiteY2" fmla="*/ 4389 h 308691"/>
                <a:gd name="connsiteX3" fmla="*/ 733463 w 1416509"/>
                <a:gd name="connsiteY3" fmla="*/ 103540 h 308691"/>
                <a:gd name="connsiteX4" fmla="*/ 269110 w 1416509"/>
                <a:gd name="connsiteY4" fmla="*/ 102049 h 308691"/>
                <a:gd name="connsiteX5" fmla="*/ 0 w 1416509"/>
                <a:gd name="connsiteY5" fmla="*/ 308691 h 308691"/>
                <a:gd name="connsiteX0" fmla="*/ 1416509 w 1416509"/>
                <a:gd name="connsiteY0" fmla="*/ 301844 h 308691"/>
                <a:gd name="connsiteX1" fmla="*/ 1361425 w 1416509"/>
                <a:gd name="connsiteY1" fmla="*/ 268793 h 308691"/>
                <a:gd name="connsiteX2" fmla="*/ 1251256 w 1416509"/>
                <a:gd name="connsiteY2" fmla="*/ 4389 h 308691"/>
                <a:gd name="connsiteX3" fmla="*/ 733463 w 1416509"/>
                <a:gd name="connsiteY3" fmla="*/ 103540 h 308691"/>
                <a:gd name="connsiteX4" fmla="*/ 269110 w 1416509"/>
                <a:gd name="connsiteY4" fmla="*/ 102049 h 308691"/>
                <a:gd name="connsiteX5" fmla="*/ 0 w 1416509"/>
                <a:gd name="connsiteY5" fmla="*/ 308691 h 308691"/>
                <a:gd name="connsiteX0" fmla="*/ 1416509 w 1416509"/>
                <a:gd name="connsiteY0" fmla="*/ 303467 h 310314"/>
                <a:gd name="connsiteX1" fmla="*/ 1361425 w 1416509"/>
                <a:gd name="connsiteY1" fmla="*/ 270416 h 310314"/>
                <a:gd name="connsiteX2" fmla="*/ 1251256 w 1416509"/>
                <a:gd name="connsiteY2" fmla="*/ 6012 h 310314"/>
                <a:gd name="connsiteX3" fmla="*/ 269110 w 1416509"/>
                <a:gd name="connsiteY3" fmla="*/ 103672 h 310314"/>
                <a:gd name="connsiteX4" fmla="*/ 0 w 1416509"/>
                <a:gd name="connsiteY4" fmla="*/ 310314 h 310314"/>
                <a:gd name="connsiteX0" fmla="*/ 1416509 w 1416509"/>
                <a:gd name="connsiteY0" fmla="*/ 216158 h 223005"/>
                <a:gd name="connsiteX1" fmla="*/ 1361425 w 1416509"/>
                <a:gd name="connsiteY1" fmla="*/ 183107 h 223005"/>
                <a:gd name="connsiteX2" fmla="*/ 1089331 w 1416509"/>
                <a:gd name="connsiteY2" fmla="*/ 74278 h 223005"/>
                <a:gd name="connsiteX3" fmla="*/ 269110 w 1416509"/>
                <a:gd name="connsiteY3" fmla="*/ 16363 h 223005"/>
                <a:gd name="connsiteX4" fmla="*/ 0 w 1416509"/>
                <a:gd name="connsiteY4" fmla="*/ 223005 h 223005"/>
                <a:gd name="connsiteX0" fmla="*/ 1416509 w 1416509"/>
                <a:gd name="connsiteY0" fmla="*/ 200508 h 207355"/>
                <a:gd name="connsiteX1" fmla="*/ 1361425 w 1416509"/>
                <a:gd name="connsiteY1" fmla="*/ 167457 h 207355"/>
                <a:gd name="connsiteX2" fmla="*/ 1089331 w 1416509"/>
                <a:gd name="connsiteY2" fmla="*/ 58628 h 207355"/>
                <a:gd name="connsiteX3" fmla="*/ 269110 w 1416509"/>
                <a:gd name="connsiteY3" fmla="*/ 713 h 207355"/>
                <a:gd name="connsiteX4" fmla="*/ 0 w 1416509"/>
                <a:gd name="connsiteY4" fmla="*/ 207355 h 207355"/>
                <a:gd name="connsiteX0" fmla="*/ 1416509 w 1416509"/>
                <a:gd name="connsiteY0" fmla="*/ 207424 h 214271"/>
                <a:gd name="connsiteX1" fmla="*/ 1361425 w 1416509"/>
                <a:gd name="connsiteY1" fmla="*/ 174373 h 214271"/>
                <a:gd name="connsiteX2" fmla="*/ 1213156 w 1416509"/>
                <a:gd name="connsiteY2" fmla="*/ 17919 h 214271"/>
                <a:gd name="connsiteX3" fmla="*/ 269110 w 1416509"/>
                <a:gd name="connsiteY3" fmla="*/ 7629 h 214271"/>
                <a:gd name="connsiteX4" fmla="*/ 0 w 1416509"/>
                <a:gd name="connsiteY4" fmla="*/ 214271 h 214271"/>
                <a:gd name="connsiteX0" fmla="*/ 1416509 w 1416509"/>
                <a:gd name="connsiteY0" fmla="*/ 217916 h 224763"/>
                <a:gd name="connsiteX1" fmla="*/ 1361425 w 1416509"/>
                <a:gd name="connsiteY1" fmla="*/ 184865 h 224763"/>
                <a:gd name="connsiteX2" fmla="*/ 1213156 w 1416509"/>
                <a:gd name="connsiteY2" fmla="*/ 28411 h 224763"/>
                <a:gd name="connsiteX3" fmla="*/ 269110 w 1416509"/>
                <a:gd name="connsiteY3" fmla="*/ 18121 h 224763"/>
                <a:gd name="connsiteX4" fmla="*/ 0 w 1416509"/>
                <a:gd name="connsiteY4" fmla="*/ 224763 h 224763"/>
                <a:gd name="connsiteX0" fmla="*/ 1416509 w 1416509"/>
                <a:gd name="connsiteY0" fmla="*/ 209922 h 216769"/>
                <a:gd name="connsiteX1" fmla="*/ 1361425 w 1416509"/>
                <a:gd name="connsiteY1" fmla="*/ 176871 h 216769"/>
                <a:gd name="connsiteX2" fmla="*/ 1213156 w 1416509"/>
                <a:gd name="connsiteY2" fmla="*/ 20417 h 216769"/>
                <a:gd name="connsiteX3" fmla="*/ 269110 w 1416509"/>
                <a:gd name="connsiteY3" fmla="*/ 10127 h 216769"/>
                <a:gd name="connsiteX4" fmla="*/ 0 w 1416509"/>
                <a:gd name="connsiteY4" fmla="*/ 216769 h 216769"/>
                <a:gd name="connsiteX0" fmla="*/ 1365709 w 1365709"/>
                <a:gd name="connsiteY0" fmla="*/ 282947 h 282947"/>
                <a:gd name="connsiteX1" fmla="*/ 1361425 w 1365709"/>
                <a:gd name="connsiteY1" fmla="*/ 176871 h 282947"/>
                <a:gd name="connsiteX2" fmla="*/ 1213156 w 1365709"/>
                <a:gd name="connsiteY2" fmla="*/ 20417 h 282947"/>
                <a:gd name="connsiteX3" fmla="*/ 269110 w 1365709"/>
                <a:gd name="connsiteY3" fmla="*/ 10127 h 282947"/>
                <a:gd name="connsiteX4" fmla="*/ 0 w 1365709"/>
                <a:gd name="connsiteY4" fmla="*/ 216769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709" h="282947">
                  <a:moveTo>
                    <a:pt x="1365709" y="282947"/>
                  </a:moveTo>
                  <a:lnTo>
                    <a:pt x="1361425" y="176871"/>
                  </a:lnTo>
                  <a:cubicBezTo>
                    <a:pt x="1333883" y="127295"/>
                    <a:pt x="1372984" y="54558"/>
                    <a:pt x="1213156" y="20417"/>
                  </a:cubicBezTo>
                  <a:cubicBezTo>
                    <a:pt x="1053328" y="-13724"/>
                    <a:pt x="484003" y="3860"/>
                    <a:pt x="269110" y="10127"/>
                  </a:cubicBezTo>
                  <a:cubicBezTo>
                    <a:pt x="109824" y="18543"/>
                    <a:pt x="2524" y="-25678"/>
                    <a:pt x="0" y="216769"/>
                  </a:cubicBezTo>
                </a:path>
              </a:pathLst>
            </a:custGeom>
            <a:ln w="254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6850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CB2D-DE46-5A47-9D01-98F02EDF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Beam-based: Siamese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AACC3-702C-1A4C-B860-B59A44F4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52" y="3785016"/>
            <a:ext cx="6357084" cy="2455528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/>
              <a:t>By using a reference pulse from the training set, we can compare a normal pulse to a normal reference pulse to see if they are still similar (if not, retrain)</a:t>
            </a:r>
          </a:p>
          <a:p>
            <a:pPr>
              <a:lnSpc>
                <a:spcPct val="110000"/>
              </a:lnSpc>
            </a:pPr>
            <a:r>
              <a:rPr lang="en-US" sz="1800"/>
              <a:t>We can run multiple inferences of same pulse versus multiple references to majority vote</a:t>
            </a:r>
          </a:p>
          <a:p>
            <a:pPr>
              <a:lnSpc>
                <a:spcPct val="110000"/>
              </a:lnSpc>
            </a:pPr>
            <a:r>
              <a:rPr lang="en-US" sz="1800"/>
              <a:t>Similarity allows to classify pulses not seen before</a:t>
            </a:r>
          </a:p>
          <a:p>
            <a:pPr lvl="1"/>
            <a:endParaRPr lang="en-US" sz="1800"/>
          </a:p>
        </p:txBody>
      </p:sp>
      <p:pic>
        <p:nvPicPr>
          <p:cNvPr id="8" name="Picture 2" descr="Siamese networks with Keras, TensorFlow, and Deep Learning - PyImageSearch">
            <a:extLst>
              <a:ext uri="{FF2B5EF4-FFF2-40B4-BE49-F238E27FC236}">
                <a16:creationId xmlns:a16="http://schemas.microsoft.com/office/drawing/2014/main" id="{9C9F52F4-7156-3C45-8A6B-22BF9A85D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2"/>
          <a:stretch/>
        </p:blipFill>
        <p:spPr bwMode="auto">
          <a:xfrm>
            <a:off x="1268228" y="1402686"/>
            <a:ext cx="4827772" cy="23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906DF2-8D61-4936-9FDD-379DFC0DD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335" y="798280"/>
            <a:ext cx="3616046" cy="4525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A030AE-D987-485D-AE4D-20011CC43879}"/>
              </a:ext>
            </a:extLst>
          </p:cNvPr>
          <p:cNvSpPr txBox="1"/>
          <p:nvPr/>
        </p:nvSpPr>
        <p:spPr>
          <a:xfrm>
            <a:off x="656392" y="941021"/>
            <a:ext cx="4243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+mn-lt"/>
              </a:rPr>
              <a:t>Siamese Model: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240D22-D214-4DFD-938A-7F6154F47685}"/>
              </a:ext>
            </a:extLst>
          </p:cNvPr>
          <p:cNvSpPr txBox="1"/>
          <p:nvPr/>
        </p:nvSpPr>
        <p:spPr>
          <a:xfrm>
            <a:off x="7625399" y="5192949"/>
            <a:ext cx="4021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3D638E"/>
                </a:solidFill>
                <a:latin typeface="+mn-lt"/>
              </a:rPr>
              <a:t>DCM data: 60 Hz pulses sampled at 100 MS/s</a:t>
            </a:r>
          </a:p>
        </p:txBody>
      </p:sp>
    </p:spTree>
    <p:extLst>
      <p:ext uri="{BB962C8B-B14F-4D97-AF65-F5344CB8AC3E}">
        <p14:creationId xmlns:p14="http://schemas.microsoft.com/office/powerpoint/2010/main" val="16102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"/>
    </mc:Choice>
    <mc:Fallback xmlns="">
      <p:transition spd="slow" advTm="56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807BF69-717E-4729-A160-4C48CF414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608757" y="1704311"/>
            <a:ext cx="3156032" cy="220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9CE40D-5DB2-9144-AC51-97C19756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Beam-based: Siamese Model</a:t>
            </a:r>
            <a:endParaRPr lang="en-US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466604-48A4-FA41-9F46-779EF767C6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49117" y="3897663"/>
            <a:ext cx="3110697" cy="2412562"/>
          </a:xfr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6BCFB5C-A9D3-4657-96C6-8F4097843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695877" y="3958477"/>
            <a:ext cx="3177777" cy="235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21C3010-90F8-439C-9A66-8CC31C3BB1AB}"/>
              </a:ext>
            </a:extLst>
          </p:cNvPr>
          <p:cNvSpPr txBox="1">
            <a:spLocks/>
          </p:cNvSpPr>
          <p:nvPr/>
        </p:nvSpPr>
        <p:spPr bwMode="auto">
          <a:xfrm>
            <a:off x="370751" y="1424366"/>
            <a:ext cx="4458360" cy="275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/>
              <a:t>Probabilistic model (Gaussian Approximation) adds uncertainty to similarity predictions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/>
              <a:t>Anomaly, red 1111, that has not been part of training set,  is identified correctly but has higher uncertainty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BA3D9F-18F6-4C38-BE35-BFAB484C7A72}"/>
              </a:ext>
            </a:extLst>
          </p:cNvPr>
          <p:cNvSpPr txBox="1"/>
          <p:nvPr/>
        </p:nvSpPr>
        <p:spPr>
          <a:xfrm>
            <a:off x="5149117" y="1301041"/>
            <a:ext cx="32822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+mn-lt"/>
              </a:rPr>
              <a:t>Deterministic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A1512D-4DF5-4EC4-890E-BE44856D7C71}"/>
              </a:ext>
            </a:extLst>
          </p:cNvPr>
          <p:cNvSpPr txBox="1"/>
          <p:nvPr/>
        </p:nvSpPr>
        <p:spPr>
          <a:xfrm>
            <a:off x="8880095" y="1289890"/>
            <a:ext cx="2613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+mn-lt"/>
              </a:rPr>
              <a:t>Probabilistic Model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C8B98A-14E6-4F1B-9649-B54082343941}"/>
              </a:ext>
            </a:extLst>
          </p:cNvPr>
          <p:cNvCxnSpPr>
            <a:cxnSpLocks/>
          </p:cNvCxnSpPr>
          <p:nvPr/>
        </p:nvCxnSpPr>
        <p:spPr>
          <a:xfrm>
            <a:off x="8431364" y="1029810"/>
            <a:ext cx="0" cy="544690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448281B-61BA-D24A-B3EF-949FEC1D9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898" y="1726842"/>
            <a:ext cx="3282253" cy="218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A324B7-5AFA-0C4E-AB5E-1CB130C97D8E}"/>
              </a:ext>
            </a:extLst>
          </p:cNvPr>
          <p:cNvSpPr txBox="1"/>
          <p:nvPr/>
        </p:nvSpPr>
        <p:spPr>
          <a:xfrm>
            <a:off x="6272693" y="1904570"/>
            <a:ext cx="987771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>
                <a:latin typeface="+mn-lt"/>
              </a:rPr>
              <a:t>1100 events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3D84340-3782-554E-A3A7-902ED206AB65}"/>
              </a:ext>
            </a:extLst>
          </p:cNvPr>
          <p:cNvSpPr txBox="1">
            <a:spLocks/>
          </p:cNvSpPr>
          <p:nvPr/>
        </p:nvSpPr>
        <p:spPr bwMode="auto">
          <a:xfrm>
            <a:off x="632281" y="4466394"/>
            <a:ext cx="4144917" cy="136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C00000"/>
                </a:solidFill>
                <a:sym typeface="Wingdings" pitchFamily="2" charset="2"/>
              </a:rPr>
              <a:t> We can have very low FPR, e.g. 0.05% aka 0.2% of beam wrongly aborted, with ~50% of abnormal beam predicted*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AE361-9FC9-D241-9CC6-3E9D13EAC329}"/>
              </a:ext>
            </a:extLst>
          </p:cNvPr>
          <p:cNvSpPr txBox="1"/>
          <p:nvPr/>
        </p:nvSpPr>
        <p:spPr>
          <a:xfrm>
            <a:off x="2720012" y="6476714"/>
            <a:ext cx="822194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800">
                <a:latin typeface="+mn-lt"/>
              </a:rPr>
              <a:t>*Blokland, W., Ramuhalli, P., Peters, C., Yucesan, Y., Zhukov, A., Schram, M., ... &amp; Jeske, T. (2021). Uncertainty aware anomaly detection to predict errant beam pulses in the SNS accelerator. </a:t>
            </a:r>
            <a:r>
              <a:rPr lang="en-US" sz="800" err="1">
                <a:latin typeface="+mn-lt"/>
              </a:rPr>
              <a:t>arXiv</a:t>
            </a:r>
            <a:r>
              <a:rPr lang="en-US" sz="800">
                <a:latin typeface="+mn-lt"/>
              </a:rPr>
              <a:t> preprint arXiv:2110.12006.</a:t>
            </a:r>
          </a:p>
        </p:txBody>
      </p:sp>
    </p:spTree>
    <p:extLst>
      <p:ext uri="{BB962C8B-B14F-4D97-AF65-F5344CB8AC3E}">
        <p14:creationId xmlns:p14="http://schemas.microsoft.com/office/powerpoint/2010/main" val="24480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41DC-D95C-904B-BC91-415D7944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Beam-based: Siamese Model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A4D26-9071-624B-8E0F-BF88B9A0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28" y="933254"/>
            <a:ext cx="7443036" cy="396707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DB404E-141C-D742-BF39-89F5B44F9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87673" y="2498103"/>
            <a:ext cx="6245718" cy="353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60683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69AD2272-4E0D-8D41-A8DC-C60A328AACEF}" vid="{3623C9E4-5827-4E49-985F-FE64F3375D5E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A1F8FACE1F99428C06DCA838C05B83" ma:contentTypeVersion="2" ma:contentTypeDescription="Create a new document." ma:contentTypeScope="" ma:versionID="98f3728f7159859adc6220edadcbeeab">
  <xsd:schema xmlns:xsd="http://www.w3.org/2001/XMLSchema" xmlns:xs="http://www.w3.org/2001/XMLSchema" xmlns:p="http://schemas.microsoft.com/office/2006/metadata/properties" xmlns:ns2="69fbb70a-400a-4393-801d-6c885acc4b1f" targetNamespace="http://schemas.microsoft.com/office/2006/metadata/properties" ma:root="true" ma:fieldsID="713936044d81efe868d126d7875817cb" ns2:_="">
    <xsd:import namespace="69fbb70a-400a-4393-801d-6c885acc4b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bb70a-400a-4393-801d-6c885acc4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ABC137-F478-48AF-94F1-527234D6D2C9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9fbb70a-400a-4393-801d-6c885acc4b1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DA1F17-1075-4B49-BD4F-1FA61439A0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fbb70a-400a-4393-801d-6c885acc4b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ML_Template</Template>
  <TotalTime>9</TotalTime>
  <Words>2018</Words>
  <Application>Microsoft Office PowerPoint</Application>
  <PresentationFormat>Widescreen</PresentationFormat>
  <Paragraphs>297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Bookman Old Style</vt:lpstr>
      <vt:lpstr>Cambria Math</vt:lpstr>
      <vt:lpstr>Century Gothic</vt:lpstr>
      <vt:lpstr>Courier New</vt:lpstr>
      <vt:lpstr>Helvetica Neue Medium</vt:lpstr>
      <vt:lpstr>ORNL</vt:lpstr>
      <vt:lpstr>Beam-based Use Case</vt:lpstr>
      <vt:lpstr>Objectives and Methodologies in the Proposal</vt:lpstr>
      <vt:lpstr>Objectives and Methodologies in the Proposal</vt:lpstr>
      <vt:lpstr>Objectives and Methodologies in the Proposal</vt:lpstr>
      <vt:lpstr>Errant Beam Metrics</vt:lpstr>
      <vt:lpstr>Beam-based: Current Efforts</vt:lpstr>
      <vt:lpstr>Beam-based: Siamese model</vt:lpstr>
      <vt:lpstr>Beam-based: Siamese Model</vt:lpstr>
      <vt:lpstr>Beam-based: Siamese Model</vt:lpstr>
      <vt:lpstr>Before-n Analysis</vt:lpstr>
      <vt:lpstr>Beam-based: Siamese Model and GradCAM</vt:lpstr>
      <vt:lpstr>Beam-based: Siamese Model and GradCAM</vt:lpstr>
      <vt:lpstr>Beam-based: Errant Beam RF Work by Miha*</vt:lpstr>
      <vt:lpstr>RF FPGA Design Flow</vt:lpstr>
      <vt:lpstr>Implementation of ML-DCM with RF and Siamese twin</vt:lpstr>
      <vt:lpstr>Beam-based and Infrastructure</vt:lpstr>
      <vt:lpstr>Beam-based: Field Implementation</vt:lpstr>
      <vt:lpstr>Beam-based: BPM Phase Data</vt:lpstr>
      <vt:lpstr>Beam-based: BPM Phase Data</vt:lpstr>
      <vt:lpstr>Beam-based: Equipment Fault Classification</vt:lpstr>
      <vt:lpstr>Beam-based: Other techniques tested</vt:lpstr>
      <vt:lpstr>Beam-based: Outputs So Far</vt:lpstr>
      <vt:lpstr>Beam-based: Next Steps</vt:lpstr>
      <vt:lpstr>Beam-based: Discussion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 RNN for Errant Beam Prognosis</dc:title>
  <dc:subject/>
  <dc:creator>Yucesan, Yigit</dc:creator>
  <cp:keywords/>
  <dc:description/>
  <cp:lastModifiedBy>Smith, Rebecca</cp:lastModifiedBy>
  <cp:revision>5</cp:revision>
  <dcterms:created xsi:type="dcterms:W3CDTF">2021-08-19T20:57:16Z</dcterms:created>
  <dcterms:modified xsi:type="dcterms:W3CDTF">2022-04-21T12:15:47Z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0x01010074A1F8FACE1F99428C06DCA838C05B83</vt:lpwstr>
  </property>
  <property fmtid="{D5CDD505-2E9C-101B-9397-08002B2CF9AE}" pid="3" name="Order">
    <vt:r8>17300</vt:r8>
  </property>
  <property fmtid="{D5CDD505-2E9C-101B-9397-08002B2CF9AE}" pid="4" name="GUID">
    <vt:lpwstr>bb69fda7-5db3-433c-83c0-81aabe30515a</vt:lpwstr>
  </property>
</Properties>
</file>