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39"/>
  </p:notesMasterIdLst>
  <p:sldIdLst>
    <p:sldId id="256" r:id="rId2"/>
    <p:sldId id="1249" r:id="rId3"/>
    <p:sldId id="261" r:id="rId4"/>
    <p:sldId id="260" r:id="rId5"/>
    <p:sldId id="258" r:id="rId6"/>
    <p:sldId id="259" r:id="rId7"/>
    <p:sldId id="262" r:id="rId8"/>
    <p:sldId id="265" r:id="rId9"/>
    <p:sldId id="266" r:id="rId10"/>
    <p:sldId id="263" r:id="rId11"/>
    <p:sldId id="1250" r:id="rId12"/>
    <p:sldId id="1226" r:id="rId13"/>
    <p:sldId id="1227" r:id="rId14"/>
    <p:sldId id="1228" r:id="rId15"/>
    <p:sldId id="1229" r:id="rId16"/>
    <p:sldId id="1230" r:id="rId17"/>
    <p:sldId id="1251" r:id="rId18"/>
    <p:sldId id="1188" r:id="rId19"/>
    <p:sldId id="1183" r:id="rId20"/>
    <p:sldId id="1191" r:id="rId21"/>
    <p:sldId id="1187" r:id="rId22"/>
    <p:sldId id="1252" r:id="rId23"/>
    <p:sldId id="1238" r:id="rId24"/>
    <p:sldId id="1239" r:id="rId25"/>
    <p:sldId id="1240" r:id="rId26"/>
    <p:sldId id="1241" r:id="rId27"/>
    <p:sldId id="1242" r:id="rId28"/>
    <p:sldId id="1243" r:id="rId29"/>
    <p:sldId id="1248" r:id="rId30"/>
    <p:sldId id="1233" r:id="rId31"/>
    <p:sldId id="1234" r:id="rId32"/>
    <p:sldId id="1235" r:id="rId33"/>
    <p:sldId id="1236" r:id="rId34"/>
    <p:sldId id="1237" r:id="rId35"/>
    <p:sldId id="1253" r:id="rId36"/>
    <p:sldId id="264" r:id="rId37"/>
    <p:sldId id="1231" r:id="rId38"/>
  </p:sldIdLst>
  <p:sldSz cx="12192000" cy="6858000"/>
  <p:notesSz cx="6858000" cy="9144000"/>
  <p:embeddedFontLst>
    <p:embeddedFont>
      <p:font typeface="Arial Black" panose="020B0A04020102020204" pitchFamily="34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Consolas" panose="020B0609020204030204" pitchFamily="49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8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4"/>
    <p:restoredTop sz="94712"/>
  </p:normalViewPr>
  <p:slideViewPr>
    <p:cSldViewPr snapToGrid="0" snapToObjects="1">
      <p:cViewPr varScale="1">
        <p:scale>
          <a:sx n="81" d="100"/>
          <a:sy n="8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2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9629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2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6891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2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7186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2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7910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2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2769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3388" h="3815" extrusionOk="0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76" y="5392850"/>
            <a:ext cx="1644776" cy="4026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 txBox="1"/>
          <p:nvPr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ORNL is managed by UT-Battelle, LLC for the US Department of Energy</a:t>
            </a:r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428736" y="1388962"/>
            <a:ext cx="8678194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447481" y="3013455"/>
            <a:ext cx="5440514" cy="202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6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5" name="Google Shape;2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129" y="456244"/>
            <a:ext cx="1088136" cy="261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34173" y="281306"/>
            <a:ext cx="2026627" cy="58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k green picture layout">
  <p:cSld name="Dk green picture layou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>
            <a:spLocks noGrp="1"/>
          </p:cNvSpPr>
          <p:nvPr>
            <p:ph type="pic" idx="2"/>
          </p:nvPr>
        </p:nvSpPr>
        <p:spPr>
          <a:xfrm>
            <a:off x="6095637" y="1083755"/>
            <a:ext cx="5486764" cy="421929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1"/>
          <p:cNvSpPr/>
          <p:nvPr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388079" y="1275788"/>
            <a:ext cx="5537405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1"/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1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Google Shape;8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129" y="456244"/>
            <a:ext cx="1088136" cy="2618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1"/>
          <p:cNvCxnSpPr/>
          <p:nvPr/>
        </p:nvCxnSpPr>
        <p:spPr>
          <a:xfrm>
            <a:off x="8004175" y="822325"/>
            <a:ext cx="0" cy="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87" name="Google Shape;87;p11"/>
          <p:cNvCxnSpPr/>
          <p:nvPr/>
        </p:nvCxnSpPr>
        <p:spPr>
          <a:xfrm>
            <a:off x="8004175" y="822325"/>
            <a:ext cx="0" cy="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88" name="Google Shape;88;p11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3388" h="3815" extrusionOk="0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89;p11"/>
          <p:cNvSpPr txBox="1">
            <a:spLocks noGrp="1"/>
          </p:cNvSpPr>
          <p:nvPr>
            <p:ph type="body" idx="1"/>
          </p:nvPr>
        </p:nvSpPr>
        <p:spPr>
          <a:xfrm>
            <a:off x="388079" y="2453317"/>
            <a:ext cx="5512904" cy="2690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»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90" name="Google Shape;9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2210" y="5944219"/>
            <a:ext cx="862425" cy="84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k green picture layout 2">
  <p:cSld name="Dk green picture layout 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>
            <a:spLocks noGrp="1"/>
          </p:cNvSpPr>
          <p:nvPr>
            <p:ph type="pic" idx="2"/>
          </p:nvPr>
        </p:nvSpPr>
        <p:spPr>
          <a:xfrm>
            <a:off x="6095636" y="1078992"/>
            <a:ext cx="5487073" cy="4224052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2"/>
          <p:cNvSpPr/>
          <p:nvPr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2"/>
          <p:cNvSpPr txBox="1">
            <a:spLocks noGrp="1"/>
          </p:cNvSpPr>
          <p:nvPr>
            <p:ph type="title"/>
          </p:nvPr>
        </p:nvSpPr>
        <p:spPr>
          <a:xfrm>
            <a:off x="388079" y="1275788"/>
            <a:ext cx="5537405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body" idx="1"/>
          </p:nvPr>
        </p:nvSpPr>
        <p:spPr>
          <a:xfrm>
            <a:off x="388079" y="2453316"/>
            <a:ext cx="5512904" cy="416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»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6" name="Google Shape;96;p12"/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2"/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2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129" y="456244"/>
            <a:ext cx="1088136" cy="26186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2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3388" h="3815" extrusionOk="0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1" name="Google Shape;10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2210" y="5944219"/>
            <a:ext cx="862425" cy="84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Dk green picture layout wide">
  <p:cSld name="2_Dk green picture layout wid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>
            <a:spLocks noGrp="1"/>
          </p:cNvSpPr>
          <p:nvPr>
            <p:ph type="pic" idx="2"/>
          </p:nvPr>
        </p:nvSpPr>
        <p:spPr>
          <a:xfrm>
            <a:off x="4120595" y="1078989"/>
            <a:ext cx="7464186" cy="4226003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3"/>
          <p:cNvSpPr/>
          <p:nvPr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body" idx="1"/>
          </p:nvPr>
        </p:nvSpPr>
        <p:spPr>
          <a:xfrm>
            <a:off x="388079" y="2800350"/>
            <a:ext cx="3541945" cy="3816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»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7" name="Google Shape;107;p13"/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0" name="Google Shape;11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129" y="456244"/>
            <a:ext cx="1088136" cy="26186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/>
          <p:nvPr/>
        </p:nvSpPr>
        <p:spPr>
          <a:xfrm>
            <a:off x="4120595" y="1"/>
            <a:ext cx="8071405" cy="6857998"/>
          </a:xfrm>
          <a:custGeom>
            <a:avLst/>
            <a:gdLst/>
            <a:ahLst/>
            <a:cxnLst/>
            <a:rect l="l" t="t" r="r" b="b"/>
            <a:pathLst>
              <a:path w="4490" h="3815" extrusionOk="0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2" name="Google Shape;11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2210" y="5944219"/>
            <a:ext cx="862425" cy="84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picture layout ">
  <p:cSld name="Full picture layout 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>
            <a:spLocks noGrp="1"/>
          </p:cNvSpPr>
          <p:nvPr>
            <p:ph type="pic" idx="2"/>
          </p:nvPr>
        </p:nvSpPr>
        <p:spPr>
          <a:xfrm>
            <a:off x="274320" y="2381"/>
            <a:ext cx="11312843" cy="6342021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4"/>
          <p:cNvSpPr txBox="1"/>
          <p:nvPr/>
        </p:nvSpPr>
        <p:spPr>
          <a:xfrm>
            <a:off x="8010283" y="647700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117" name="Google Shape;117;p14"/>
          <p:cNvSpPr/>
          <p:nvPr/>
        </p:nvSpPr>
        <p:spPr>
          <a:xfrm>
            <a:off x="6026150" y="0"/>
            <a:ext cx="6165850" cy="6858000"/>
          </a:xfrm>
          <a:custGeom>
            <a:avLst/>
            <a:gdLst/>
            <a:ahLst/>
            <a:cxnLst/>
            <a:rect l="l" t="t" r="r" b="b"/>
            <a:pathLst>
              <a:path w="3884" h="4320" extrusionOk="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Google Shape;118;p14"/>
          <p:cNvSpPr/>
          <p:nvPr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4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0" name="Google Shape;12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129" y="6477000"/>
            <a:ext cx="1088136" cy="261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2210" y="5944219"/>
            <a:ext cx="862425" cy="84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2 section science highlight">
  <p:cSld name="2_2 section science highligh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/>
          <p:nvPr/>
        </p:nvSpPr>
        <p:spPr>
          <a:xfrm>
            <a:off x="274320" y="1412106"/>
            <a:ext cx="5840589" cy="5293494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2000">
                <a:srgbClr val="F2F2F2"/>
              </a:gs>
              <a:gs pos="100000">
                <a:srgbClr val="CFCFCF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6351411" y="1412106"/>
            <a:ext cx="5840589" cy="5293494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2000">
                <a:srgbClr val="F2F2F2"/>
              </a:gs>
              <a:gs pos="100000">
                <a:srgbClr val="CFCFCF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5"/>
          <p:cNvSpPr/>
          <p:nvPr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5"/>
          <p:cNvSpPr txBox="1">
            <a:spLocks noGrp="1"/>
          </p:cNvSpPr>
          <p:nvPr>
            <p:ph type="body" idx="1"/>
          </p:nvPr>
        </p:nvSpPr>
        <p:spPr>
          <a:xfrm>
            <a:off x="274318" y="1005840"/>
            <a:ext cx="5821682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body" idx="2"/>
          </p:nvPr>
        </p:nvSpPr>
        <p:spPr>
          <a:xfrm>
            <a:off x="312234" y="1527048"/>
            <a:ext cx="5783766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body" idx="3"/>
          </p:nvPr>
        </p:nvSpPr>
        <p:spPr>
          <a:xfrm>
            <a:off x="6351410" y="1005840"/>
            <a:ext cx="5840589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body" idx="4"/>
          </p:nvPr>
        </p:nvSpPr>
        <p:spPr>
          <a:xfrm>
            <a:off x="6351411" y="1527048"/>
            <a:ext cx="5785575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1" name="Google Shape;131;p15"/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5"/>
          <p:cNvSpPr txBox="1">
            <a:spLocks noGrp="1"/>
          </p:cNvSpPr>
          <p:nvPr>
            <p:ph type="title"/>
          </p:nvPr>
        </p:nvSpPr>
        <p:spPr>
          <a:xfrm>
            <a:off x="1773668" y="365857"/>
            <a:ext cx="10363317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5"/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5"/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5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129" y="456244"/>
            <a:ext cx="1088136" cy="26186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5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id="138" name="Google Shape;13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2210" y="5944219"/>
            <a:ext cx="862425" cy="84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3 section science highlight">
  <p:cSld name="1_3 section science highligh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/>
          <p:nvPr/>
        </p:nvSpPr>
        <p:spPr>
          <a:xfrm>
            <a:off x="274320" y="1412106"/>
            <a:ext cx="3868138" cy="5224413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2000">
                <a:srgbClr val="F2F2F2"/>
              </a:gs>
              <a:gs pos="100000">
                <a:srgbClr val="CFCFCF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6"/>
          <p:cNvSpPr/>
          <p:nvPr/>
        </p:nvSpPr>
        <p:spPr>
          <a:xfrm>
            <a:off x="4299090" y="1412106"/>
            <a:ext cx="3867912" cy="5224413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2000">
                <a:srgbClr val="F2F2F2"/>
              </a:gs>
              <a:gs pos="100000">
                <a:srgbClr val="CFCFCF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6"/>
          <p:cNvSpPr/>
          <p:nvPr/>
        </p:nvSpPr>
        <p:spPr>
          <a:xfrm>
            <a:off x="8323860" y="1412106"/>
            <a:ext cx="3868138" cy="5224413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2000">
                <a:srgbClr val="F2F2F2"/>
              </a:gs>
              <a:gs pos="100000">
                <a:srgbClr val="CFCFCF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6"/>
          <p:cNvSpPr/>
          <p:nvPr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6"/>
          <p:cNvSpPr/>
          <p:nvPr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6"/>
          <p:cNvSpPr/>
          <p:nvPr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6"/>
          <p:cNvSpPr txBox="1">
            <a:spLocks noGrp="1"/>
          </p:cNvSpPr>
          <p:nvPr>
            <p:ph type="body" idx="1"/>
          </p:nvPr>
        </p:nvSpPr>
        <p:spPr>
          <a:xfrm>
            <a:off x="270178" y="1005840"/>
            <a:ext cx="3870672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body" idx="2"/>
          </p:nvPr>
        </p:nvSpPr>
        <p:spPr>
          <a:xfrm>
            <a:off x="312234" y="1527048"/>
            <a:ext cx="3791415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body" idx="3"/>
          </p:nvPr>
        </p:nvSpPr>
        <p:spPr>
          <a:xfrm>
            <a:off x="4297709" y="1005840"/>
            <a:ext cx="3866758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body" idx="4"/>
          </p:nvPr>
        </p:nvSpPr>
        <p:spPr>
          <a:xfrm>
            <a:off x="4295175" y="1527048"/>
            <a:ext cx="3860800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body" idx="5"/>
          </p:nvPr>
        </p:nvSpPr>
        <p:spPr>
          <a:xfrm>
            <a:off x="8319718" y="1005840"/>
            <a:ext cx="3885931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" name="Google Shape;151;p16"/>
          <p:cNvSpPr txBox="1">
            <a:spLocks noGrp="1"/>
          </p:cNvSpPr>
          <p:nvPr>
            <p:ph type="body" idx="6"/>
          </p:nvPr>
        </p:nvSpPr>
        <p:spPr>
          <a:xfrm>
            <a:off x="8319719" y="1527048"/>
            <a:ext cx="3768204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2" name="Google Shape;152;p16"/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6"/>
          <p:cNvSpPr txBox="1">
            <a:spLocks noGrp="1"/>
          </p:cNvSpPr>
          <p:nvPr>
            <p:ph type="title"/>
          </p:nvPr>
        </p:nvSpPr>
        <p:spPr>
          <a:xfrm>
            <a:off x="1773668" y="365857"/>
            <a:ext cx="10418329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6"/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6"/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6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7" name="Google Shape;15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129" y="456244"/>
            <a:ext cx="1088136" cy="26186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id="159" name="Google Shape;15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2210" y="5944219"/>
            <a:ext cx="862425" cy="84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3 section science highlight">
  <p:cSld name="5_3 section science highligh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/>
          <p:nvPr/>
        </p:nvSpPr>
        <p:spPr>
          <a:xfrm>
            <a:off x="274319" y="1434925"/>
            <a:ext cx="2874807" cy="5201594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2000">
                <a:srgbClr val="F2F2F2"/>
              </a:gs>
              <a:gs pos="100000">
                <a:srgbClr val="CFCFCF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7"/>
          <p:cNvSpPr/>
          <p:nvPr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7"/>
          <p:cNvSpPr/>
          <p:nvPr/>
        </p:nvSpPr>
        <p:spPr>
          <a:xfrm>
            <a:off x="3288610" y="1434925"/>
            <a:ext cx="2874807" cy="5201594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2000">
                <a:srgbClr val="F2F2F2"/>
              </a:gs>
              <a:gs pos="100000">
                <a:srgbClr val="CFCFCF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7"/>
          <p:cNvSpPr/>
          <p:nvPr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7"/>
          <p:cNvSpPr/>
          <p:nvPr/>
        </p:nvSpPr>
        <p:spPr>
          <a:xfrm>
            <a:off x="6302900" y="1434925"/>
            <a:ext cx="2874807" cy="5201594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2000">
                <a:srgbClr val="F2F2F2"/>
              </a:gs>
              <a:gs pos="100000">
                <a:srgbClr val="CFCFCF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7"/>
          <p:cNvSpPr/>
          <p:nvPr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7"/>
          <p:cNvSpPr/>
          <p:nvPr/>
        </p:nvSpPr>
        <p:spPr>
          <a:xfrm>
            <a:off x="9317192" y="1434925"/>
            <a:ext cx="2874807" cy="5201594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2000">
                <a:srgbClr val="F2F2F2"/>
              </a:gs>
              <a:gs pos="100000">
                <a:srgbClr val="CFCFCF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7"/>
          <p:cNvSpPr/>
          <p:nvPr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7"/>
          <p:cNvSpPr txBox="1">
            <a:spLocks noGrp="1"/>
          </p:cNvSpPr>
          <p:nvPr>
            <p:ph type="body" idx="1"/>
          </p:nvPr>
        </p:nvSpPr>
        <p:spPr>
          <a:xfrm>
            <a:off x="274319" y="1005840"/>
            <a:ext cx="2861458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body" idx="2"/>
          </p:nvPr>
        </p:nvSpPr>
        <p:spPr>
          <a:xfrm>
            <a:off x="274318" y="1527048"/>
            <a:ext cx="2861459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body" idx="3"/>
          </p:nvPr>
        </p:nvSpPr>
        <p:spPr>
          <a:xfrm>
            <a:off x="3288609" y="1005840"/>
            <a:ext cx="2874807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body" idx="4"/>
          </p:nvPr>
        </p:nvSpPr>
        <p:spPr>
          <a:xfrm>
            <a:off x="3288609" y="1527048"/>
            <a:ext cx="2874807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73" name="Google Shape;173;p17"/>
          <p:cNvSpPr txBox="1">
            <a:spLocks noGrp="1"/>
          </p:cNvSpPr>
          <p:nvPr>
            <p:ph type="body" idx="5"/>
          </p:nvPr>
        </p:nvSpPr>
        <p:spPr>
          <a:xfrm>
            <a:off x="6312952" y="1005840"/>
            <a:ext cx="2864755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4" name="Google Shape;174;p17"/>
          <p:cNvSpPr txBox="1">
            <a:spLocks noGrp="1"/>
          </p:cNvSpPr>
          <p:nvPr>
            <p:ph type="body" idx="6"/>
          </p:nvPr>
        </p:nvSpPr>
        <p:spPr>
          <a:xfrm>
            <a:off x="6312952" y="1527048"/>
            <a:ext cx="2864755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75" name="Google Shape;175;p17"/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7"/>
          <p:cNvSpPr txBox="1">
            <a:spLocks noGrp="1"/>
          </p:cNvSpPr>
          <p:nvPr>
            <p:ph type="title"/>
          </p:nvPr>
        </p:nvSpPr>
        <p:spPr>
          <a:xfrm>
            <a:off x="1773669" y="365857"/>
            <a:ext cx="1041833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7"/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7"/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7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" name="Google Shape;180;p17"/>
          <p:cNvSpPr txBox="1">
            <a:spLocks noGrp="1"/>
          </p:cNvSpPr>
          <p:nvPr>
            <p:ph type="body" idx="7"/>
          </p:nvPr>
        </p:nvSpPr>
        <p:spPr>
          <a:xfrm>
            <a:off x="9317190" y="1005840"/>
            <a:ext cx="2864755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1" name="Google Shape;181;p17"/>
          <p:cNvSpPr txBox="1">
            <a:spLocks noGrp="1"/>
          </p:cNvSpPr>
          <p:nvPr>
            <p:ph type="body" idx="8"/>
          </p:nvPr>
        </p:nvSpPr>
        <p:spPr>
          <a:xfrm>
            <a:off x="9317190" y="1527048"/>
            <a:ext cx="2864755" cy="50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182" name="Google Shape;18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7604" y="441571"/>
            <a:ext cx="1093661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2210" y="5944219"/>
            <a:ext cx="862425" cy="84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A3A38-C62E-4E53-B15A-DF4CE41C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17" y="215902"/>
            <a:ext cx="11155680" cy="684212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A0735-79A8-4D8E-B79C-625BDF77F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238597"/>
            <a:ext cx="10971416" cy="493836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24BBD-A964-4A20-AA75-78E1FC9B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422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448055" y="1653735"/>
            <a:ext cx="11430000" cy="4047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862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Century Gothic"/>
              <a:buChar char="•"/>
              <a:def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6576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Century Gothic"/>
              <a:buChar char="–"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" name="Google Shape;3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72536" y="6245750"/>
            <a:ext cx="2024047" cy="59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">
  <p:cSld name="Section brea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r="-400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/>
          <p:nvPr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412217" y="2891883"/>
            <a:ext cx="5431021" cy="225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»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129" y="456244"/>
            <a:ext cx="1088136" cy="26186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3388" h="3815" extrusionOk="0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" name="Google Shape;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2210" y="5944219"/>
            <a:ext cx="862425" cy="84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465135" y="1444753"/>
            <a:ext cx="5507832" cy="420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4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2"/>
          </p:nvPr>
        </p:nvSpPr>
        <p:spPr>
          <a:xfrm>
            <a:off x="6241493" y="1444753"/>
            <a:ext cx="5504688" cy="420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•"/>
              <a:defRPr sz="14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5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22210" y="5944219"/>
            <a:ext cx="862425" cy="84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160"/>
              <a:buNone/>
              <a:defRPr sz="24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2"/>
          </p:nvPr>
        </p:nvSpPr>
        <p:spPr>
          <a:xfrm>
            <a:off x="465135" y="2275467"/>
            <a:ext cx="5507832" cy="337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4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3"/>
          </p:nvPr>
        </p:nvSpPr>
        <p:spPr>
          <a:xfrm>
            <a:off x="6241493" y="1444752"/>
            <a:ext cx="5504688" cy="82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160"/>
              <a:buNone/>
              <a:defRPr sz="24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4"/>
          </p:nvPr>
        </p:nvSpPr>
        <p:spPr>
          <a:xfrm>
            <a:off x="6241493" y="2275467"/>
            <a:ext cx="5504688" cy="337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•"/>
              <a:defRPr sz="14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6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id="54" name="Google Shape;5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22210" y="5944219"/>
            <a:ext cx="862425" cy="84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22210" y="5944219"/>
            <a:ext cx="862425" cy="84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idebar and logo">
  <p:cSld name="8_Sidebar and log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22210" y="5944219"/>
            <a:ext cx="862425" cy="84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t boxes with reverse headers">
  <p:cSld name="2 content boxes with reverse header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536696" y="2208792"/>
            <a:ext cx="5486400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3"/>
          </p:nvPr>
        </p:nvSpPr>
        <p:spPr>
          <a:xfrm>
            <a:off x="6384682" y="1387602"/>
            <a:ext cx="5486400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4"/>
          </p:nvPr>
        </p:nvSpPr>
        <p:spPr>
          <a:xfrm>
            <a:off x="6384682" y="2213184"/>
            <a:ext cx="5486400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6" name="Google Shape;66;p9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id="67" name="Google Shape;6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22210" y="5944219"/>
            <a:ext cx="862425" cy="84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content boxes with reverse headers">
  <p:cSld name="1_3 content boxes with reverse header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2"/>
          </p:nvPr>
        </p:nvSpPr>
        <p:spPr>
          <a:xfrm>
            <a:off x="536696" y="2208792"/>
            <a:ext cx="3610478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3"/>
          </p:nvPr>
        </p:nvSpPr>
        <p:spPr>
          <a:xfrm>
            <a:off x="4393659" y="1387602"/>
            <a:ext cx="3608418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body" idx="4"/>
          </p:nvPr>
        </p:nvSpPr>
        <p:spPr>
          <a:xfrm>
            <a:off x="4393659" y="2213184"/>
            <a:ext cx="3608418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5"/>
          </p:nvPr>
        </p:nvSpPr>
        <p:spPr>
          <a:xfrm>
            <a:off x="8248562" y="1387602"/>
            <a:ext cx="3608418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6"/>
          </p:nvPr>
        </p:nvSpPr>
        <p:spPr>
          <a:xfrm>
            <a:off x="8248562" y="2213184"/>
            <a:ext cx="3608418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6" name="Google Shape;76;p10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22210" y="5944219"/>
            <a:ext cx="862425" cy="84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430000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1614" y="1650029"/>
            <a:ext cx="11419468" cy="404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862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Century Gothic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Century Gothic"/>
              <a:buChar char="–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/>
          <p:nvPr/>
        </p:nvSpPr>
        <p:spPr>
          <a:xfrm flipH="1">
            <a:off x="-4391" y="6616607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13129" y="6477000"/>
            <a:ext cx="1088136" cy="2618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8"/>
          <p:cNvSpPr txBox="1">
            <a:spLocks noGrp="1"/>
          </p:cNvSpPr>
          <p:nvPr>
            <p:ph type="ctrTitle"/>
          </p:nvPr>
        </p:nvSpPr>
        <p:spPr>
          <a:xfrm>
            <a:off x="428736" y="1388962"/>
            <a:ext cx="8678194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ORNL Machine Learning</a:t>
            </a:r>
            <a:br>
              <a:rPr lang="en-US" dirty="0"/>
            </a:br>
            <a:r>
              <a:rPr lang="en-US" dirty="0"/>
              <a:t>HVCM Use Case</a:t>
            </a:r>
            <a:endParaRPr dirty="0"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428736" y="2901488"/>
            <a:ext cx="5440514" cy="202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Task Team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T. Britton, D. Lu, M. Radaideh, C. Pappas, P. Ramuhalli, K. Rajput, M. Schram, 	        L. Vidyaratne, J. Walden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CFBF0-D707-457B-99E5-AEAE35429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HVCM Tuning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FCAA7-822B-42A9-97FD-E0573AFA7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33" y="811011"/>
            <a:ext cx="3372023" cy="3340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A380FB-FC2D-4F78-9199-CCF4F0731560}"/>
              </a:ext>
            </a:extLst>
          </p:cNvPr>
          <p:cNvSpPr txBox="1"/>
          <p:nvPr/>
        </p:nvSpPr>
        <p:spPr>
          <a:xfrm>
            <a:off x="833678" y="3922872"/>
            <a:ext cx="320738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HVCM circuit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20 kHz nom. switching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9F4E73-AEE0-4DA3-B7E9-A1AC8870C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915" y="993394"/>
            <a:ext cx="4500655" cy="2295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E1B33-DE67-4753-910F-053B1F255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154" y="4261987"/>
            <a:ext cx="4818176" cy="2576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09B60E-8328-4728-96AB-79DE06E3A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286" y="949149"/>
            <a:ext cx="3753882" cy="22953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1450F9-7A6E-4F91-8138-FD48603564AF}"/>
              </a:ext>
            </a:extLst>
          </p:cNvPr>
          <p:cNvSpPr txBox="1"/>
          <p:nvPr/>
        </p:nvSpPr>
        <p:spPr>
          <a:xfrm>
            <a:off x="4205701" y="3332973"/>
            <a:ext cx="320738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Output voltage droop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20 kHz  fixed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6A6446-1213-4D44-B4BE-E03EBD246DD2}"/>
              </a:ext>
            </a:extLst>
          </p:cNvPr>
          <p:cNvSpPr txBox="1"/>
          <p:nvPr/>
        </p:nvSpPr>
        <p:spPr>
          <a:xfrm>
            <a:off x="8150944" y="3332973"/>
            <a:ext cx="320738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Droop compensation by modulating frequency from 20-23 kHz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67F0C9-1C2E-4567-816F-C6D2DA7F5C2D}"/>
              </a:ext>
            </a:extLst>
          </p:cNvPr>
          <p:cNvSpPr txBox="1"/>
          <p:nvPr/>
        </p:nvSpPr>
        <p:spPr>
          <a:xfrm>
            <a:off x="5607464" y="3752988"/>
            <a:ext cx="320738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Modulator Gain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Vs Frequency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8EEEEC-9D67-48FD-83FB-A2DB2CC13DEB}"/>
              </a:ext>
            </a:extLst>
          </p:cNvPr>
          <p:cNvSpPr txBox="1"/>
          <p:nvPr/>
        </p:nvSpPr>
        <p:spPr>
          <a:xfrm>
            <a:off x="316187" y="4365691"/>
            <a:ext cx="67761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HVCMs are tuned whenever maintenance is performed to optimize pulse flat top and keep waveforms within preset limits.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knobs used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range of frequencies to sweep during the pulse to correct for voltage droop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shortening of the initial pulses to prevent overshoot on the rising edge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biasing of the transformer core to prevent core saturation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Changing the angles of the three phases and small changes in the angles of individual micro-pulses to correct for output voltage ripple.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32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32ED-1B73-46C5-A00E-06E5DB72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2D583-7E2B-4121-8B52-D1B84E0F9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HVCM at SNS</a:t>
            </a:r>
          </a:p>
          <a:p>
            <a:r>
              <a:rPr lang="en-US" dirty="0">
                <a:solidFill>
                  <a:srgbClr val="00B050"/>
                </a:solidFill>
              </a:rPr>
              <a:t>GAN for data Augmentation</a:t>
            </a:r>
          </a:p>
          <a:p>
            <a:r>
              <a:rPr lang="en-US" dirty="0"/>
              <a:t>RNN autoencoders for anomaly detection</a:t>
            </a:r>
          </a:p>
          <a:p>
            <a:r>
              <a:rPr lang="en-US" dirty="0"/>
              <a:t>CNN autoencoders for anomaly detection</a:t>
            </a:r>
          </a:p>
          <a:p>
            <a:r>
              <a:rPr lang="en-US" dirty="0"/>
              <a:t>Modeling of capacitor degradation with CNN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48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9F91F-7500-4E87-9F45-40E0FEDF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5198676" cy="539496"/>
          </a:xfrm>
        </p:spPr>
        <p:txBody>
          <a:bodyPr/>
          <a:lstStyle/>
          <a:p>
            <a:r>
              <a:rPr lang="en-US" dirty="0"/>
              <a:t>From Anomaly Detection to Fault Classification</a:t>
            </a:r>
          </a:p>
        </p:txBody>
      </p:sp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074D84C8-8C35-4671-8D45-93EFE404F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681" y="1812761"/>
            <a:ext cx="4364946" cy="40477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8C3AFE-B5EA-428A-A065-1B26CE9EEA4F}"/>
              </a:ext>
            </a:extLst>
          </p:cNvPr>
          <p:cNvSpPr txBox="1"/>
          <p:nvPr/>
        </p:nvSpPr>
        <p:spPr>
          <a:xfrm>
            <a:off x="7015351" y="647768"/>
            <a:ext cx="4515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Sample size is about ~6000 samples/pulses from all 15 modulators</a:t>
            </a:r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F09C761E-E494-42C9-BE68-05B865479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05" y="1483845"/>
            <a:ext cx="4999605" cy="4894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E8ECB1-0139-4851-A60B-C0B1A2E1304F}"/>
              </a:ext>
            </a:extLst>
          </p:cNvPr>
          <p:cNvSpPr txBox="1"/>
          <p:nvPr/>
        </p:nvSpPr>
        <p:spPr>
          <a:xfrm>
            <a:off x="2676846" y="1912857"/>
            <a:ext cx="2858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pulse is 82.5% (removed to show better scale)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A7F814-44AD-482F-8C3B-B1421ACE767A}"/>
              </a:ext>
            </a:extLst>
          </p:cNvPr>
          <p:cNvSpPr txBox="1"/>
          <p:nvPr/>
        </p:nvSpPr>
        <p:spPr>
          <a:xfrm>
            <a:off x="7015351" y="1496146"/>
            <a:ext cx="4999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relabeled into 9 major classes: 1 normal, and 8 faulty.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B234EA0-95F8-4516-896B-526B751250AF}"/>
              </a:ext>
            </a:extLst>
          </p:cNvPr>
          <p:cNvSpPr/>
          <p:nvPr/>
        </p:nvSpPr>
        <p:spPr>
          <a:xfrm>
            <a:off x="6216437" y="3508177"/>
            <a:ext cx="1134922" cy="32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44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16097-813A-434A-9203-D575CC158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 detection with the help of GAN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B1F84-449F-4F9D-9C0F-491B7CB7E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005665"/>
            <a:ext cx="5393984" cy="3228984"/>
          </a:xfrm>
        </p:spPr>
        <p:txBody>
          <a:bodyPr/>
          <a:lstStyle/>
          <a:p>
            <a:r>
              <a:rPr lang="en-US" sz="2000" dirty="0"/>
              <a:t>Due to the unfair split between faulty and normal data, we use </a:t>
            </a:r>
            <a:r>
              <a:rPr lang="en-US" sz="2000" b="1" dirty="0"/>
              <a:t>generative adversarial networks (GAN) to generate synthetic failure data that mimic real faulty data. </a:t>
            </a:r>
          </a:p>
          <a:p>
            <a:r>
              <a:rPr lang="en-US" sz="2000" dirty="0"/>
              <a:t>Then a CNN/LSTM model can be used for either binary failure classification or multi-class classification.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1CBA602-1FA6-41F0-A742-46F7F6397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7" y="4432369"/>
            <a:ext cx="7981025" cy="1955114"/>
          </a:xfrm>
          <a:prstGeom prst="rect">
            <a:avLst/>
          </a:prstGeom>
        </p:spPr>
      </p:pic>
      <p:pic>
        <p:nvPicPr>
          <p:cNvPr id="1026" name="Picture 2" descr="A Short Introduction to Generative Adversarial Networks - Thalles' blog">
            <a:extLst>
              <a:ext uri="{FF2B5EF4-FFF2-40B4-BE49-F238E27FC236}">
                <a16:creationId xmlns:a16="http://schemas.microsoft.com/office/drawing/2014/main" id="{C4F4F632-8714-4275-9E81-1E0B752AB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701" y="1057329"/>
            <a:ext cx="5881009" cy="256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715340-A429-45D5-B29F-FF28B176AF2B}"/>
              </a:ext>
            </a:extLst>
          </p:cNvPr>
          <p:cNvSpPr txBox="1"/>
          <p:nvPr/>
        </p:nvSpPr>
        <p:spPr>
          <a:xfrm>
            <a:off x="9534617" y="4846564"/>
            <a:ext cx="2228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Performance of the CNN classifier is very good on normal data, but poor on classifying faulty data. </a:t>
            </a:r>
          </a:p>
        </p:txBody>
      </p:sp>
    </p:spTree>
    <p:extLst>
      <p:ext uri="{BB962C8B-B14F-4D97-AF65-F5344CB8AC3E}">
        <p14:creationId xmlns:p14="http://schemas.microsoft.com/office/powerpoint/2010/main" val="1201486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71964-1356-433A-BD1D-07A38F5B4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 Architecture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CF710-0D6F-416D-9840-DA48EBCFE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ECE3D61C-D747-422E-8910-F8E7CF073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178" y="53125"/>
            <a:ext cx="4038822" cy="2692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DD3C09-ABE0-46FB-9E15-26E63DBFB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80" y="2172606"/>
            <a:ext cx="2317248" cy="4573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DB8989-0E49-45E2-8086-E83C3EA2C8EB}"/>
              </a:ext>
            </a:extLst>
          </p:cNvPr>
          <p:cNvSpPr txBox="1"/>
          <p:nvPr/>
        </p:nvSpPr>
        <p:spPr>
          <a:xfrm>
            <a:off x="268000" y="4151804"/>
            <a:ext cx="718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4FCE0F-30DA-4150-903D-DFB9CB9FB1DB}"/>
              </a:ext>
            </a:extLst>
          </p:cNvPr>
          <p:cNvSpPr txBox="1"/>
          <p:nvPr/>
        </p:nvSpPr>
        <p:spPr>
          <a:xfrm>
            <a:off x="2967209" y="2762919"/>
            <a:ext cx="1148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Waveforms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E6048-F660-4412-B315-950A33976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425" y="3060509"/>
            <a:ext cx="6326781" cy="30420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F94A1F-53EE-42F9-A138-5F2FB50E2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563004" y="3543719"/>
            <a:ext cx="2233695" cy="15266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F38B9D-A8D2-4144-B4A7-2419A3273B4F}"/>
              </a:ext>
            </a:extLst>
          </p:cNvPr>
          <p:cNvSpPr txBox="1"/>
          <p:nvPr/>
        </p:nvSpPr>
        <p:spPr>
          <a:xfrm>
            <a:off x="723326" y="2191656"/>
            <a:ext cx="213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Generator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58AA6-07E8-4375-ABAA-9B10CBD85626}"/>
              </a:ext>
            </a:extLst>
          </p:cNvPr>
          <p:cNvSpPr txBox="1"/>
          <p:nvPr/>
        </p:nvSpPr>
        <p:spPr>
          <a:xfrm>
            <a:off x="5716525" y="2271218"/>
            <a:ext cx="213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Discriminator</a:t>
            </a:r>
          </a:p>
        </p:txBody>
      </p:sp>
    </p:spTree>
    <p:extLst>
      <p:ext uri="{BB962C8B-B14F-4D97-AF65-F5344CB8AC3E}">
        <p14:creationId xmlns:p14="http://schemas.microsoft.com/office/powerpoint/2010/main" val="492287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hart&#10;&#10;Description automatically generated with low confidence">
            <a:extLst>
              <a:ext uri="{FF2B5EF4-FFF2-40B4-BE49-F238E27FC236}">
                <a16:creationId xmlns:a16="http://schemas.microsoft.com/office/drawing/2014/main" id="{C305C655-8DA8-49F6-9548-2C3A32627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192" y="3745812"/>
            <a:ext cx="3076536" cy="3076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135AA2-C674-4BED-B25A-8865B9434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 on Normal Data</a:t>
            </a:r>
          </a:p>
        </p:txBody>
      </p:sp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B7F3364E-ADCB-4FA3-9D99-7EFC73612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24" y="813816"/>
            <a:ext cx="3203013" cy="3203013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0F8808F6-EBF8-48EE-B74A-DF34332E2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687" y="813816"/>
            <a:ext cx="3161025" cy="3161025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AA974068-0568-428A-B10B-FBB3A4B48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204" y="824518"/>
            <a:ext cx="3304407" cy="33044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F626E3-0675-4FF8-BD4C-4BAA81E3309C}"/>
              </a:ext>
            </a:extLst>
          </p:cNvPr>
          <p:cNvSpPr txBox="1"/>
          <p:nvPr/>
        </p:nvSpPr>
        <p:spPr>
          <a:xfrm>
            <a:off x="867747" y="813816"/>
            <a:ext cx="1534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Epoch =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C89498-B1E3-4C92-9B2F-FB97458D0EF9}"/>
              </a:ext>
            </a:extLst>
          </p:cNvPr>
          <p:cNvSpPr txBox="1"/>
          <p:nvPr/>
        </p:nvSpPr>
        <p:spPr>
          <a:xfrm>
            <a:off x="5486586" y="860842"/>
            <a:ext cx="1534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Epoch = 200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A64DE5-B196-4E09-8E95-57E85B36FC7B}"/>
              </a:ext>
            </a:extLst>
          </p:cNvPr>
          <p:cNvSpPr txBox="1"/>
          <p:nvPr/>
        </p:nvSpPr>
        <p:spPr>
          <a:xfrm>
            <a:off x="9471628" y="860842"/>
            <a:ext cx="1534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Epoch = 1000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332300-DE38-4060-9B40-5A1BABFB8A1B}"/>
              </a:ext>
            </a:extLst>
          </p:cNvPr>
          <p:cNvSpPr txBox="1"/>
          <p:nvPr/>
        </p:nvSpPr>
        <p:spPr>
          <a:xfrm>
            <a:off x="3442637" y="3821148"/>
            <a:ext cx="1534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Epoch = 5000</a:t>
            </a:r>
          </a:p>
        </p:txBody>
      </p:sp>
      <p:pic>
        <p:nvPicPr>
          <p:cNvPr id="23" name="Picture 22" descr="A picture containing chart&#10;&#10;Description automatically generated">
            <a:extLst>
              <a:ext uri="{FF2B5EF4-FFF2-40B4-BE49-F238E27FC236}">
                <a16:creationId xmlns:a16="http://schemas.microsoft.com/office/drawing/2014/main" id="{3B3EFC9A-1BEC-4DBC-B48E-04D333F5E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8190" y="3745811"/>
            <a:ext cx="3076537" cy="30765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5BC1DF8-A687-47ED-A6BE-9BDFD3E9F369}"/>
              </a:ext>
            </a:extLst>
          </p:cNvPr>
          <p:cNvSpPr txBox="1"/>
          <p:nvPr/>
        </p:nvSpPr>
        <p:spPr>
          <a:xfrm>
            <a:off x="7219287" y="3770705"/>
            <a:ext cx="1534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Epoch = 10000</a:t>
            </a:r>
          </a:p>
        </p:txBody>
      </p:sp>
    </p:spTree>
    <p:extLst>
      <p:ext uri="{BB962C8B-B14F-4D97-AF65-F5344CB8AC3E}">
        <p14:creationId xmlns:p14="http://schemas.microsoft.com/office/powerpoint/2010/main" val="68339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9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FF91B-DDF2-400B-97A3-B7E21E99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 on Normal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062C9-D79B-435D-B56D-3B5388A72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ABE205B-12C1-4B68-95BA-CC051F065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61" y="3974275"/>
            <a:ext cx="11025673" cy="2702575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D5AD106-BB0F-4C27-BE05-CE1B19CA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18" y="1156487"/>
            <a:ext cx="10552364" cy="258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70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32ED-1B73-46C5-A00E-06E5DB72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2D583-7E2B-4121-8B52-D1B84E0F9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HVCM at SNS</a:t>
            </a:r>
          </a:p>
          <a:p>
            <a:r>
              <a:rPr lang="en-US" dirty="0"/>
              <a:t>GAN for data Augmentation</a:t>
            </a:r>
          </a:p>
          <a:p>
            <a:r>
              <a:rPr lang="en-US" dirty="0">
                <a:solidFill>
                  <a:srgbClr val="00B050"/>
                </a:solidFill>
              </a:rPr>
              <a:t>RNN autoencoders for anomaly detection</a:t>
            </a:r>
          </a:p>
          <a:p>
            <a:r>
              <a:rPr lang="en-US" dirty="0"/>
              <a:t>CNN autoencoders for anomaly detection</a:t>
            </a:r>
          </a:p>
          <a:p>
            <a:r>
              <a:rPr lang="en-US" dirty="0"/>
              <a:t>Modeling of capacitor degradation with CNN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692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B543-FDC9-4107-A2E4-EEF83D15F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(from raw to processed)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557274F6-45EF-4FA0-96AA-F9BA5C077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5957" y="3186949"/>
            <a:ext cx="5433758" cy="3613346"/>
          </a:xfrm>
        </p:spPr>
      </p:pic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296A1BE2-579E-43D0-9F38-C59A05FBD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6" y="732083"/>
            <a:ext cx="5228582" cy="3475933"/>
          </a:xfrm>
          <a:prstGeom prst="rect">
            <a:avLst/>
          </a:prstGeom>
        </p:spPr>
      </p:pic>
      <p:sp>
        <p:nvSpPr>
          <p:cNvPr id="8" name="Arrow: Bent-Up 7">
            <a:extLst>
              <a:ext uri="{FF2B5EF4-FFF2-40B4-BE49-F238E27FC236}">
                <a16:creationId xmlns:a16="http://schemas.microsoft.com/office/drawing/2014/main" id="{B112C2FC-66C5-4C6C-AC4A-2FDD6E360B78}"/>
              </a:ext>
            </a:extLst>
          </p:cNvPr>
          <p:cNvSpPr/>
          <p:nvPr/>
        </p:nvSpPr>
        <p:spPr>
          <a:xfrm rot="5400000">
            <a:off x="3571773" y="3433666"/>
            <a:ext cx="1876994" cy="3507508"/>
          </a:xfrm>
          <a:prstGeom prst="bentUpArrow">
            <a:avLst>
              <a:gd name="adj1" fmla="val 14831"/>
              <a:gd name="adj2" fmla="val 21098"/>
              <a:gd name="adj3" fmla="val 15777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52CC85-A8C2-426C-9AA1-F4F77884E25C}"/>
              </a:ext>
            </a:extLst>
          </p:cNvPr>
          <p:cNvSpPr txBox="1"/>
          <p:nvPr/>
        </p:nvSpPr>
        <p:spPr>
          <a:xfrm>
            <a:off x="986119" y="4482390"/>
            <a:ext cx="560248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1- Cut the 1.8ms pulses from the waveform</a:t>
            </a:r>
          </a:p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2- Get ALL normal pulses </a:t>
            </a:r>
          </a:p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3- Get ONLY first faulty pulse</a:t>
            </a:r>
          </a:p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4- Stack the pulses in a time sequence</a:t>
            </a:r>
          </a:p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5- Apply spectral Fourier transform for signal smoothing</a:t>
            </a:r>
          </a:p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6- Normalize the data between 0 and 1</a:t>
            </a:r>
          </a:p>
          <a:p>
            <a:pPr algn="l">
              <a:lnSpc>
                <a:spcPct val="90000"/>
              </a:lnSpc>
            </a:pPr>
            <a:endParaRPr lang="en-US" sz="1600" dirty="0">
              <a:latin typeface="+mn-lt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AFE84221-64E5-41FC-8D94-ED9C43772270}"/>
              </a:ext>
            </a:extLst>
          </p:cNvPr>
          <p:cNvSpPr/>
          <p:nvPr/>
        </p:nvSpPr>
        <p:spPr>
          <a:xfrm>
            <a:off x="7071063" y="646470"/>
            <a:ext cx="4350059" cy="1999076"/>
          </a:xfrm>
          <a:prstGeom prst="cloudCallout">
            <a:avLst/>
          </a:prstGeom>
          <a:solidFill>
            <a:schemeClr val="tx2"/>
          </a:solidFill>
          <a:ln w="15875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Can we develop a model that detects the anomaly at the </a:t>
            </a:r>
            <a:r>
              <a:rPr lang="en-US" b="1" dirty="0">
                <a:solidFill>
                  <a:schemeClr val="tx1"/>
                </a:solidFill>
              </a:rPr>
              <a:t>pre-fault pulse</a:t>
            </a:r>
            <a:r>
              <a:rPr lang="en-US" dirty="0">
                <a:solidFill>
                  <a:schemeClr val="tx1"/>
                </a:solidFill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301410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AEA9-BC72-44C1-BCEE-C5910F36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17" y="215902"/>
            <a:ext cx="5899971" cy="684212"/>
          </a:xfrm>
        </p:spPr>
        <p:txBody>
          <a:bodyPr>
            <a:normAutofit/>
          </a:bodyPr>
          <a:lstStyle/>
          <a:p>
            <a:r>
              <a:rPr lang="en-US" dirty="0"/>
              <a:t>Recurrent </a:t>
            </a:r>
            <a:r>
              <a:rPr lang="en-US" dirty="0" err="1"/>
              <a:t>AutoEncoders</a:t>
            </a:r>
            <a:r>
              <a:rPr lang="en-US" dirty="0"/>
              <a:t> (RAE)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D7146AE-F95C-4A2A-9F94-C2154830F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5224" y="0"/>
            <a:ext cx="5286249" cy="4521064"/>
          </a:xfrm>
        </p:spPr>
      </p:pic>
      <p:pic>
        <p:nvPicPr>
          <p:cNvPr id="7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8746714-3AC9-4CBC-8643-1FCC9AC41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9796" y="4580811"/>
            <a:ext cx="9295781" cy="227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C149F8-4736-401E-88CC-6C3A0230713B}"/>
              </a:ext>
            </a:extLst>
          </p:cNvPr>
          <p:cNvSpPr txBox="1"/>
          <p:nvPr/>
        </p:nvSpPr>
        <p:spPr>
          <a:xfrm>
            <a:off x="741285" y="1074198"/>
            <a:ext cx="5899970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Recurrent neural networks perform well in time sequences.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Autoencoders are systems used for dimensionality reduction and self-reconstruction.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logic is: Can we train a system that learns how to accurately reconstruct itself in </a:t>
            </a:r>
            <a:r>
              <a:rPr lang="en-US" b="1" dirty="0">
                <a:latin typeface="+mn-lt"/>
              </a:rPr>
              <a:t>normal situations</a:t>
            </a:r>
            <a:r>
              <a:rPr lang="en-US" dirty="0">
                <a:latin typeface="+mn-lt"/>
              </a:rPr>
              <a:t>? 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What would happen if the system experiences an </a:t>
            </a:r>
            <a:r>
              <a:rPr lang="en-US" b="1" dirty="0">
                <a:latin typeface="+mn-lt"/>
              </a:rPr>
              <a:t>anomalous situation</a:t>
            </a:r>
            <a:r>
              <a:rPr lang="en-US" dirty="0">
                <a:latin typeface="+mn-lt"/>
              </a:rPr>
              <a:t>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AEB65-9CB2-4A2E-9B9D-90F65AE2E2E3}"/>
              </a:ext>
            </a:extLst>
          </p:cNvPr>
          <p:cNvSpPr txBox="1"/>
          <p:nvPr/>
        </p:nvSpPr>
        <p:spPr>
          <a:xfrm>
            <a:off x="9698348" y="5224668"/>
            <a:ext cx="249365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GRU:</a:t>
            </a:r>
            <a:r>
              <a:rPr lang="en-US" sz="1400" dirty="0">
                <a:latin typeface="+mn-lt"/>
              </a:rPr>
              <a:t> Gated Recurrent Unit</a:t>
            </a:r>
          </a:p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LSTM: </a:t>
            </a:r>
            <a:r>
              <a:rPr lang="en-US" sz="1400" dirty="0">
                <a:latin typeface="+mn-lt"/>
              </a:rPr>
              <a:t>Long Short-term memory </a:t>
            </a:r>
          </a:p>
          <a:p>
            <a:pPr algn="l">
              <a:lnSpc>
                <a:spcPct val="90000"/>
              </a:lnSpc>
            </a:pPr>
            <a:r>
              <a:rPr lang="en-US" sz="1400" b="1" dirty="0" err="1">
                <a:latin typeface="+mn-lt"/>
              </a:rPr>
              <a:t>ConvLSTM</a:t>
            </a:r>
            <a:r>
              <a:rPr lang="en-US" sz="1400" b="1" dirty="0">
                <a:latin typeface="+mn-lt"/>
              </a:rPr>
              <a:t>: </a:t>
            </a:r>
            <a:r>
              <a:rPr lang="en-US" sz="1400" dirty="0">
                <a:latin typeface="+mn-lt"/>
              </a:rPr>
              <a:t>Convolutional LSTM</a:t>
            </a:r>
          </a:p>
        </p:txBody>
      </p:sp>
    </p:spTree>
    <p:extLst>
      <p:ext uri="{BB962C8B-B14F-4D97-AF65-F5344CB8AC3E}">
        <p14:creationId xmlns:p14="http://schemas.microsoft.com/office/powerpoint/2010/main" val="205706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32ED-1B73-46C5-A00E-06E5DB72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2D583-7E2B-4121-8B52-D1B84E0F9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HVCM at SNS</a:t>
            </a:r>
          </a:p>
          <a:p>
            <a:r>
              <a:rPr lang="en-US" dirty="0"/>
              <a:t>GAN for data Augmentation</a:t>
            </a:r>
          </a:p>
          <a:p>
            <a:r>
              <a:rPr lang="en-US" dirty="0"/>
              <a:t>RNN autoencoders for anomaly detection</a:t>
            </a:r>
          </a:p>
          <a:p>
            <a:r>
              <a:rPr lang="en-US" dirty="0"/>
              <a:t>CNN autoencoders for anomaly detection</a:t>
            </a:r>
          </a:p>
          <a:p>
            <a:r>
              <a:rPr lang="en-US" dirty="0"/>
              <a:t>Modeling of capacitor degradation with CNN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74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F415-8FF7-483D-BB1C-53887E68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17" y="215902"/>
            <a:ext cx="4612329" cy="684212"/>
          </a:xfrm>
        </p:spPr>
        <p:txBody>
          <a:bodyPr>
            <a:normAutofit/>
          </a:bodyPr>
          <a:lstStyle/>
          <a:p>
            <a:r>
              <a:rPr lang="en-US" sz="2800" dirty="0"/>
              <a:t>Anomaly Detection Results</a:t>
            </a:r>
          </a:p>
        </p:txBody>
      </p:sp>
      <p:pic>
        <p:nvPicPr>
          <p:cNvPr id="4" name="Content Placeholder 4" descr="Chart, treemap chart&#10;&#10;Description automatically generated">
            <a:extLst>
              <a:ext uri="{FF2B5EF4-FFF2-40B4-BE49-F238E27FC236}">
                <a16:creationId xmlns:a16="http://schemas.microsoft.com/office/drawing/2014/main" id="{0F9E2A3E-BA6A-485D-A27D-2FCF948E7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633698" y="166350"/>
            <a:ext cx="6504514" cy="208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8F034408-5BF7-461D-B299-6667822E4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96539" y="2150065"/>
            <a:ext cx="5679885" cy="236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D00451-1AC3-4AFD-A675-3A9DD3B6BD1B}"/>
              </a:ext>
            </a:extLst>
          </p:cNvPr>
          <p:cNvSpPr txBox="1"/>
          <p:nvPr/>
        </p:nvSpPr>
        <p:spPr>
          <a:xfrm>
            <a:off x="750477" y="1079921"/>
            <a:ext cx="52511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Area under the ROC curve (AUC)</a:t>
            </a:r>
          </a:p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AUC=0.5 (Random baseline detector)</a:t>
            </a:r>
          </a:p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AUC=1.0 (Perfect detector)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F220C361-AE1D-414A-B30C-C80756BEA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340" y="4519245"/>
            <a:ext cx="7075660" cy="2306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E439A6-CD6B-438B-9616-CDC797BC573F}"/>
              </a:ext>
            </a:extLst>
          </p:cNvPr>
          <p:cNvSpPr txBox="1"/>
          <p:nvPr/>
        </p:nvSpPr>
        <p:spPr>
          <a:xfrm>
            <a:off x="842376" y="5515280"/>
            <a:ext cx="419371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0" i="0" u="none" strike="noStrike" baseline="0" dirty="0">
                <a:latin typeface="CMBX10"/>
              </a:rPr>
              <a:t>Radaideh</a:t>
            </a:r>
            <a:r>
              <a:rPr lang="en-US" sz="900" dirty="0">
                <a:latin typeface="CMBX10"/>
              </a:rPr>
              <a:t> et al. </a:t>
            </a:r>
            <a:r>
              <a:rPr lang="en-US" sz="900" b="0" i="0" u="none" strike="noStrike" baseline="0" dirty="0">
                <a:latin typeface="CMR10"/>
              </a:rPr>
              <a:t>(2022). Time Series Anomaly Detection in Power Electronics Signals</a:t>
            </a:r>
          </a:p>
          <a:p>
            <a:pPr algn="l"/>
            <a:r>
              <a:rPr lang="en-US" sz="900" b="0" i="0" u="none" strike="noStrike" baseline="0" dirty="0">
                <a:latin typeface="CMR10"/>
              </a:rPr>
              <a:t>with Recurrent and </a:t>
            </a:r>
            <a:r>
              <a:rPr lang="en-US" sz="900" b="0" i="0" u="none" strike="noStrike" baseline="0" dirty="0" err="1">
                <a:latin typeface="CMR10"/>
              </a:rPr>
              <a:t>ConvLSTM</a:t>
            </a:r>
            <a:r>
              <a:rPr lang="en-US" sz="900" b="0" i="0" u="none" strike="noStrike" baseline="0" dirty="0">
                <a:latin typeface="CMR10"/>
              </a:rPr>
              <a:t> Autoencoders. </a:t>
            </a:r>
            <a:r>
              <a:rPr lang="en-US" sz="900" b="1" i="0" u="none" strike="noStrike" baseline="0" dirty="0">
                <a:latin typeface="CMBX10"/>
              </a:rPr>
              <a:t>Under ORNL internal Review</a:t>
            </a:r>
            <a:r>
              <a:rPr lang="en-US" sz="900" b="0" i="0" u="none" strike="noStrike" baseline="0" dirty="0">
                <a:latin typeface="CMR10"/>
              </a:rPr>
              <a:t>, to be submitted to </a:t>
            </a:r>
            <a:r>
              <a:rPr lang="en-US" sz="900" b="0" i="1" u="none" strike="noStrike" baseline="0" dirty="0">
                <a:latin typeface="CMTI10"/>
              </a:rPr>
              <a:t>Digital Signal Processing</a:t>
            </a:r>
            <a:r>
              <a:rPr lang="en-US" sz="900" b="0" i="0" u="none" strike="noStrike" baseline="0" dirty="0">
                <a:latin typeface="CMR10"/>
              </a:rPr>
              <a:t>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9391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C394B-4E8D-4F67-9C29-6F9F17E7A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Benchmarking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B6786F4-F62D-4E87-BC62-A7A6AE341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491" y="1128045"/>
            <a:ext cx="6974549" cy="236146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68107F-C1CD-41B8-939C-85A62F64B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019" y="3679486"/>
            <a:ext cx="6665650" cy="30187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A359F1-E755-4C6B-B544-3C7C5C2D598A}"/>
              </a:ext>
            </a:extLst>
          </p:cNvPr>
          <p:cNvSpPr/>
          <p:nvPr/>
        </p:nvSpPr>
        <p:spPr>
          <a:xfrm>
            <a:off x="1020931" y="3107184"/>
            <a:ext cx="6365289" cy="321816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56CF8B-16BD-4B1B-AC7A-51AE928C28A4}"/>
              </a:ext>
            </a:extLst>
          </p:cNvPr>
          <p:cNvSpPr/>
          <p:nvPr/>
        </p:nvSpPr>
        <p:spPr>
          <a:xfrm>
            <a:off x="5526350" y="4731798"/>
            <a:ext cx="6249138" cy="778862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ACBF4A-D37E-4B23-90F3-F74474ABF1FD}"/>
              </a:ext>
            </a:extLst>
          </p:cNvPr>
          <p:cNvSpPr txBox="1"/>
          <p:nvPr/>
        </p:nvSpPr>
        <p:spPr>
          <a:xfrm>
            <a:off x="4243525" y="3093444"/>
            <a:ext cx="68358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&gt;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91BC15-B36F-45CB-BC66-AEAB742C7E6C}"/>
              </a:ext>
            </a:extLst>
          </p:cNvPr>
          <p:cNvSpPr txBox="1"/>
          <p:nvPr/>
        </p:nvSpPr>
        <p:spPr>
          <a:xfrm>
            <a:off x="8650919" y="159798"/>
            <a:ext cx="2756669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GRU:</a:t>
            </a:r>
            <a:r>
              <a:rPr lang="en-US" sz="1200" dirty="0">
                <a:latin typeface="+mn-lt"/>
              </a:rPr>
              <a:t> Gated Recurrent Unit</a:t>
            </a:r>
          </a:p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LSTM: </a:t>
            </a:r>
            <a:r>
              <a:rPr lang="en-US" sz="1200" dirty="0">
                <a:latin typeface="+mn-lt"/>
              </a:rPr>
              <a:t>Long Short-term memory </a:t>
            </a:r>
          </a:p>
          <a:p>
            <a:pPr algn="l">
              <a:lnSpc>
                <a:spcPct val="90000"/>
              </a:lnSpc>
            </a:pPr>
            <a:r>
              <a:rPr lang="en-US" sz="1200" b="1" dirty="0" err="1">
                <a:latin typeface="+mn-lt"/>
              </a:rPr>
              <a:t>ConvLSTM</a:t>
            </a:r>
            <a:r>
              <a:rPr lang="en-US" sz="1200" b="1" dirty="0">
                <a:latin typeface="+mn-lt"/>
              </a:rPr>
              <a:t>: </a:t>
            </a:r>
            <a:r>
              <a:rPr lang="en-US" sz="1200" dirty="0">
                <a:latin typeface="+mn-lt"/>
              </a:rPr>
              <a:t>Convolutional LSTM</a:t>
            </a:r>
          </a:p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IF: </a:t>
            </a:r>
            <a:r>
              <a:rPr lang="en-US" sz="1200" dirty="0">
                <a:latin typeface="+mn-lt"/>
              </a:rPr>
              <a:t>Isolation forests</a:t>
            </a:r>
          </a:p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SVM: </a:t>
            </a:r>
            <a:r>
              <a:rPr lang="en-US" sz="1200" dirty="0">
                <a:latin typeface="+mn-lt"/>
              </a:rPr>
              <a:t>Support vector machine </a:t>
            </a:r>
          </a:p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LOF: </a:t>
            </a:r>
            <a:r>
              <a:rPr lang="en-US" sz="1200" dirty="0">
                <a:latin typeface="+mn-lt"/>
              </a:rPr>
              <a:t>Local outlier factor</a:t>
            </a:r>
          </a:p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FNN: </a:t>
            </a:r>
            <a:r>
              <a:rPr lang="en-US" sz="1200" dirty="0">
                <a:latin typeface="+mn-lt"/>
              </a:rPr>
              <a:t>feedforward neural network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AF604E-9C64-439B-97FF-B9FCD2FECAFA}"/>
              </a:ext>
            </a:extLst>
          </p:cNvPr>
          <p:cNvCxnSpPr/>
          <p:nvPr/>
        </p:nvCxnSpPr>
        <p:spPr>
          <a:xfrm flipH="1">
            <a:off x="817685" y="3002573"/>
            <a:ext cx="356088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BD2FE85-5A23-47FA-9714-9D132EE12C31}"/>
              </a:ext>
            </a:extLst>
          </p:cNvPr>
          <p:cNvSpPr txBox="1"/>
          <p:nvPr/>
        </p:nvSpPr>
        <p:spPr>
          <a:xfrm>
            <a:off x="368332" y="2598160"/>
            <a:ext cx="9463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False Omission rate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10AB52-6DE6-4C4D-8DE4-170F90613E12}"/>
              </a:ext>
            </a:extLst>
          </p:cNvPr>
          <p:cNvSpPr txBox="1"/>
          <p:nvPr/>
        </p:nvSpPr>
        <p:spPr>
          <a:xfrm>
            <a:off x="842376" y="5515280"/>
            <a:ext cx="419371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0" i="0" u="none" strike="noStrike" baseline="0" dirty="0">
                <a:latin typeface="CMBX10"/>
              </a:rPr>
              <a:t>Radaideh</a:t>
            </a:r>
            <a:r>
              <a:rPr lang="en-US" sz="900" dirty="0">
                <a:latin typeface="CMBX10"/>
              </a:rPr>
              <a:t> et al. </a:t>
            </a:r>
            <a:r>
              <a:rPr lang="en-US" sz="900" b="0" i="0" u="none" strike="noStrike" baseline="0" dirty="0">
                <a:latin typeface="CMR10"/>
              </a:rPr>
              <a:t>(2022). Time Series Anomaly Detection in Power Electronics Signals</a:t>
            </a:r>
          </a:p>
          <a:p>
            <a:pPr algn="l"/>
            <a:r>
              <a:rPr lang="en-US" sz="900" b="0" i="0" u="none" strike="noStrike" baseline="0" dirty="0">
                <a:latin typeface="CMR10"/>
              </a:rPr>
              <a:t>with Recurrent and </a:t>
            </a:r>
            <a:r>
              <a:rPr lang="en-US" sz="900" b="0" i="0" u="none" strike="noStrike" baseline="0" dirty="0" err="1">
                <a:latin typeface="CMR10"/>
              </a:rPr>
              <a:t>ConvLSTM</a:t>
            </a:r>
            <a:r>
              <a:rPr lang="en-US" sz="900" b="0" i="0" u="none" strike="noStrike" baseline="0" dirty="0">
                <a:latin typeface="CMR10"/>
              </a:rPr>
              <a:t> Autoencoders. </a:t>
            </a:r>
            <a:r>
              <a:rPr lang="en-US" sz="900" b="1" i="0" u="none" strike="noStrike" baseline="0" dirty="0">
                <a:latin typeface="CMBX10"/>
              </a:rPr>
              <a:t>Under ORNL internal Review</a:t>
            </a:r>
            <a:r>
              <a:rPr lang="en-US" sz="900" b="0" i="0" u="none" strike="noStrike" baseline="0" dirty="0">
                <a:latin typeface="CMR10"/>
              </a:rPr>
              <a:t>, to be submitted to </a:t>
            </a:r>
            <a:r>
              <a:rPr lang="en-US" sz="900" b="0" i="1" u="none" strike="noStrike" baseline="0" dirty="0">
                <a:latin typeface="CMTI10"/>
              </a:rPr>
              <a:t>Digital Signal Processing</a:t>
            </a:r>
            <a:r>
              <a:rPr lang="en-US" sz="900" b="0" i="0" u="none" strike="noStrike" baseline="0" dirty="0">
                <a:latin typeface="CMR10"/>
              </a:rPr>
              <a:t>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139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32ED-1B73-46C5-A00E-06E5DB72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2D583-7E2B-4121-8B52-D1B84E0F9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HVCM at SNS</a:t>
            </a:r>
          </a:p>
          <a:p>
            <a:r>
              <a:rPr lang="en-US" dirty="0"/>
              <a:t>GAN for data Augmentation</a:t>
            </a:r>
          </a:p>
          <a:p>
            <a:r>
              <a:rPr lang="en-US" dirty="0"/>
              <a:t>RNN autoencoders for anomaly detection</a:t>
            </a:r>
          </a:p>
          <a:p>
            <a:r>
              <a:rPr lang="en-US" dirty="0">
                <a:solidFill>
                  <a:srgbClr val="00B050"/>
                </a:solidFill>
              </a:rPr>
              <a:t>CNN autoencoders for anomaly detection</a:t>
            </a:r>
          </a:p>
          <a:p>
            <a:r>
              <a:rPr lang="en-US" dirty="0"/>
              <a:t>Modeling of capacitor degradation with CNN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434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767" y="813816"/>
            <a:ext cx="11430000" cy="1976433"/>
          </a:xfrm>
        </p:spPr>
        <p:txBody>
          <a:bodyPr/>
          <a:lstStyle/>
          <a:p>
            <a:r>
              <a:rPr lang="en-US" sz="2400" dirty="0"/>
              <a:t>Detection of anomalous operation in HVCM modules</a:t>
            </a:r>
          </a:p>
          <a:p>
            <a:pPr lvl="1"/>
            <a:r>
              <a:rPr lang="en-US" sz="2000" dirty="0"/>
              <a:t>Looking at the waveforms of HVCM modules in operation to detect anomalous pulses</a:t>
            </a:r>
          </a:p>
          <a:p>
            <a:pPr lvl="1"/>
            <a:r>
              <a:rPr lang="en-US" sz="2000" dirty="0"/>
              <a:t>Given the pulse immediately before the faulted pulse is available, can we predict imminent failure?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026" y="2983196"/>
            <a:ext cx="6561482" cy="1829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026" y="5086138"/>
            <a:ext cx="6561482" cy="1734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1819" y="2762837"/>
            <a:ext cx="12163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Normal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00647" y="4855914"/>
            <a:ext cx="10737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Fault Data</a:t>
            </a:r>
          </a:p>
        </p:txBody>
      </p:sp>
    </p:spTree>
    <p:extLst>
      <p:ext uri="{BB962C8B-B14F-4D97-AF65-F5344CB8AC3E}">
        <p14:creationId xmlns:p14="http://schemas.microsoft.com/office/powerpoint/2010/main" val="3858491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HVCM Anomaly Detection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767" y="813817"/>
            <a:ext cx="11430000" cy="788842"/>
          </a:xfrm>
        </p:spPr>
        <p:txBody>
          <a:bodyPr/>
          <a:lstStyle/>
          <a:p>
            <a:r>
              <a:rPr lang="en-US" sz="2400" dirty="0"/>
              <a:t>Data Pre-processing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E41AEC-1E01-41D1-9AC8-DA509B8E68DC}"/>
              </a:ext>
            </a:extLst>
          </p:cNvPr>
          <p:cNvGrpSpPr/>
          <p:nvPr/>
        </p:nvGrpSpPr>
        <p:grpSpPr>
          <a:xfrm>
            <a:off x="986146" y="1612335"/>
            <a:ext cx="3483421" cy="4730237"/>
            <a:chOff x="429767" y="1065275"/>
            <a:chExt cx="4253996" cy="5316475"/>
          </a:xfrm>
        </p:grpSpPr>
        <p:pic>
          <p:nvPicPr>
            <p:cNvPr id="13" name="Google Shape;207;p21">
              <a:extLst>
                <a:ext uri="{FF2B5EF4-FFF2-40B4-BE49-F238E27FC236}">
                  <a16:creationId xmlns:a16="http://schemas.microsoft.com/office/drawing/2014/main" id="{BE2F6AA8-BF45-4460-89B2-BCB6ED29C66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25832" y="1425271"/>
              <a:ext cx="2915813" cy="25201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208;p21">
              <a:extLst>
                <a:ext uri="{FF2B5EF4-FFF2-40B4-BE49-F238E27FC236}">
                  <a16:creationId xmlns:a16="http://schemas.microsoft.com/office/drawing/2014/main" id="{9A9C1F52-F93F-410C-BA95-099328845377}"/>
                </a:ext>
              </a:extLst>
            </p:cNvPr>
            <p:cNvSpPr txBox="1"/>
            <p:nvPr/>
          </p:nvSpPr>
          <p:spPr>
            <a:xfrm>
              <a:off x="789068" y="1065275"/>
              <a:ext cx="3488980" cy="3216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Extraction of pulses for analysis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15" name="Google Shape;210;p21">
              <a:extLst>
                <a:ext uri="{FF2B5EF4-FFF2-40B4-BE49-F238E27FC236}">
                  <a16:creationId xmlns:a16="http://schemas.microsoft.com/office/drawing/2014/main" id="{BD81B665-617C-4AA4-A785-AB6C1E819E63}"/>
                </a:ext>
              </a:extLst>
            </p:cNvPr>
            <p:cNvGrpSpPr/>
            <p:nvPr/>
          </p:nvGrpSpPr>
          <p:grpSpPr>
            <a:xfrm>
              <a:off x="483715" y="4322047"/>
              <a:ext cx="4200048" cy="1933898"/>
              <a:chOff x="502255" y="4400694"/>
              <a:chExt cx="4200048" cy="1933898"/>
            </a:xfrm>
          </p:grpSpPr>
          <p:pic>
            <p:nvPicPr>
              <p:cNvPr id="18" name="Google Shape;211;p21">
                <a:extLst>
                  <a:ext uri="{FF2B5EF4-FFF2-40B4-BE49-F238E27FC236}">
                    <a16:creationId xmlns:a16="http://schemas.microsoft.com/office/drawing/2014/main" id="{C113E29F-76D4-44A0-831E-084BFC96F96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660605" y="4981697"/>
                <a:ext cx="3612696" cy="13528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" name="Google Shape;212;p21">
                <a:extLst>
                  <a:ext uri="{FF2B5EF4-FFF2-40B4-BE49-F238E27FC236}">
                    <a16:creationId xmlns:a16="http://schemas.microsoft.com/office/drawing/2014/main" id="{2F533979-62FC-4CEB-8D51-E32137773D0F}"/>
                  </a:ext>
                </a:extLst>
              </p:cNvPr>
              <p:cNvSpPr/>
              <p:nvPr/>
            </p:nvSpPr>
            <p:spPr>
              <a:xfrm rot="-5400000">
                <a:off x="1070712" y="4842606"/>
                <a:ext cx="110240" cy="278183"/>
              </a:xfrm>
              <a:prstGeom prst="rightBracket">
                <a:avLst>
                  <a:gd name="adj" fmla="val 8333"/>
                </a:avLst>
              </a:prstGeom>
              <a:noFill/>
              <a:ln w="19050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0" name="Google Shape;213;p21">
                <a:extLst>
                  <a:ext uri="{FF2B5EF4-FFF2-40B4-BE49-F238E27FC236}">
                    <a16:creationId xmlns:a16="http://schemas.microsoft.com/office/drawing/2014/main" id="{45B80A65-34DB-4B7D-B736-1FE457F2A891}"/>
                  </a:ext>
                </a:extLst>
              </p:cNvPr>
              <p:cNvCxnSpPr/>
              <p:nvPr/>
            </p:nvCxnSpPr>
            <p:spPr>
              <a:xfrm flipH="1">
                <a:off x="929640" y="5158740"/>
                <a:ext cx="26620" cy="112014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" name="Google Shape;214;p21">
                <a:extLst>
                  <a:ext uri="{FF2B5EF4-FFF2-40B4-BE49-F238E27FC236}">
                    <a16:creationId xmlns:a16="http://schemas.microsoft.com/office/drawing/2014/main" id="{B32C9E0E-EA6E-4A19-A735-E6A37EDEC34D}"/>
                  </a:ext>
                </a:extLst>
              </p:cNvPr>
              <p:cNvCxnSpPr/>
              <p:nvPr/>
            </p:nvCxnSpPr>
            <p:spPr>
              <a:xfrm>
                <a:off x="1264924" y="5090160"/>
                <a:ext cx="0" cy="1115568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2" name="Google Shape;215;p21">
                <a:extLst>
                  <a:ext uri="{FF2B5EF4-FFF2-40B4-BE49-F238E27FC236}">
                    <a16:creationId xmlns:a16="http://schemas.microsoft.com/office/drawing/2014/main" id="{C89AAD00-83C6-480F-A16A-1BB17CF07994}"/>
                  </a:ext>
                </a:extLst>
              </p:cNvPr>
              <p:cNvSpPr txBox="1"/>
              <p:nvPr/>
            </p:nvSpPr>
            <p:spPr>
              <a:xfrm>
                <a:off x="502255" y="4400694"/>
                <a:ext cx="4200048" cy="477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/>
                    <a:ea typeface="Century Gothic"/>
                    <a:cs typeface="Century Gothic"/>
                    <a:sym typeface="Century Gothic"/>
                  </a:rPr>
                  <a:t>Extract first pulse (impending fault) for analysis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6" name="Google Shape;216;p21">
              <a:extLst>
                <a:ext uri="{FF2B5EF4-FFF2-40B4-BE49-F238E27FC236}">
                  <a16:creationId xmlns:a16="http://schemas.microsoft.com/office/drawing/2014/main" id="{0CC0905F-31BF-4350-9062-85F0007E1BF9}"/>
                </a:ext>
              </a:extLst>
            </p:cNvPr>
            <p:cNvSpPr/>
            <p:nvPr/>
          </p:nvSpPr>
          <p:spPr>
            <a:xfrm>
              <a:off x="2233519" y="3859262"/>
              <a:ext cx="285750" cy="373873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17;p21">
              <a:extLst>
                <a:ext uri="{FF2B5EF4-FFF2-40B4-BE49-F238E27FC236}">
                  <a16:creationId xmlns:a16="http://schemas.microsoft.com/office/drawing/2014/main" id="{4661E70D-8755-4E71-956F-1137CF796132}"/>
                </a:ext>
              </a:extLst>
            </p:cNvPr>
            <p:cNvSpPr/>
            <p:nvPr/>
          </p:nvSpPr>
          <p:spPr>
            <a:xfrm>
              <a:off x="429767" y="1065275"/>
              <a:ext cx="4247008" cy="5316475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bg2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26008" y="1591810"/>
            <a:ext cx="6672213" cy="4750762"/>
            <a:chOff x="5149332" y="1023000"/>
            <a:chExt cx="6597755" cy="5358750"/>
          </a:xfrm>
        </p:grpSpPr>
        <p:sp>
          <p:nvSpPr>
            <p:cNvPr id="24" name="TextBox 23"/>
            <p:cNvSpPr txBox="1"/>
            <p:nvPr/>
          </p:nvSpPr>
          <p:spPr>
            <a:xfrm>
              <a:off x="6575057" y="1023000"/>
              <a:ext cx="3462179" cy="322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Identifying anomalous ‘normal’ data 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149332" y="1068003"/>
              <a:ext cx="6597755" cy="5313747"/>
            </a:xfrm>
            <a:prstGeom prst="roundRect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0113" y="2885604"/>
              <a:ext cx="3848503" cy="141664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763" y="1598289"/>
              <a:ext cx="2634118" cy="86685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261972" y="1401101"/>
              <a:ext cx="993208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normal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7924" y="1656619"/>
              <a:ext cx="2634119" cy="80852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9304356" y="1425271"/>
              <a:ext cx="1465027" cy="352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Faulty normal</a:t>
              </a:r>
            </a:p>
          </p:txBody>
        </p:sp>
        <p:cxnSp>
          <p:nvCxnSpPr>
            <p:cNvPr id="31" name="Straight Arrow Connector 30"/>
            <p:cNvCxnSpPr>
              <a:stCxn id="27" idx="2"/>
            </p:cNvCxnSpPr>
            <p:nvPr/>
          </p:nvCxnSpPr>
          <p:spPr>
            <a:xfrm>
              <a:off x="6585822" y="2465146"/>
              <a:ext cx="0" cy="380629"/>
            </a:xfrm>
            <a:prstGeom prst="straightConnector1">
              <a:avLst/>
            </a:prstGeom>
            <a:ln w="19050">
              <a:solidFill>
                <a:srgbClr val="00B050"/>
              </a:solidFill>
              <a:prstDash val="sysDash"/>
              <a:miter lim="800000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6591917" y="2456582"/>
              <a:ext cx="1810373" cy="461789"/>
            </a:xfrm>
            <a:prstGeom prst="straightConnector1">
              <a:avLst/>
            </a:prstGeom>
            <a:ln w="19050">
              <a:solidFill>
                <a:srgbClr val="00B050"/>
              </a:solidFill>
              <a:prstDash val="sysDash"/>
              <a:miter lim="800000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205031" y="3022064"/>
              <a:ext cx="11577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Box plot analysis to identify faulty normal traces</a:t>
              </a:r>
            </a:p>
          </p:txBody>
        </p:sp>
        <p:cxnSp>
          <p:nvCxnSpPr>
            <p:cNvPr id="34" name="Straight Arrow Connector 33"/>
            <p:cNvCxnSpPr>
              <a:stCxn id="29" idx="2"/>
            </p:cNvCxnSpPr>
            <p:nvPr/>
          </p:nvCxnSpPr>
          <p:spPr>
            <a:xfrm flipH="1">
              <a:off x="8877717" y="2465146"/>
              <a:ext cx="947267" cy="727393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ash"/>
              <a:miter lim="800000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9" idx="2"/>
            </p:cNvCxnSpPr>
            <p:nvPr/>
          </p:nvCxnSpPr>
          <p:spPr>
            <a:xfrm flipH="1">
              <a:off x="9219940" y="2465146"/>
              <a:ext cx="605044" cy="649053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ash"/>
              <a:miter lim="800000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Down Arrow 35"/>
            <p:cNvSpPr/>
            <p:nvPr/>
          </p:nvSpPr>
          <p:spPr>
            <a:xfrm>
              <a:off x="8109409" y="4355677"/>
              <a:ext cx="292881" cy="326906"/>
            </a:xfrm>
            <a:prstGeom prst="downArrow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41656" y="4911206"/>
              <a:ext cx="3328983" cy="132133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264541" y="5084077"/>
              <a:ext cx="1157774" cy="854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quantile statistics</a:t>
              </a:r>
              <a:r>
                <a:rPr kumimoji="0" lang="en-US" sz="12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provide good separation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8507924" y="4682583"/>
              <a:ext cx="0" cy="1444499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745788" y="4761991"/>
              <a:ext cx="1487597" cy="352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Faulty normal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977432" y="4765556"/>
              <a:ext cx="993208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normal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6200000">
              <a:off x="7789251" y="5359496"/>
              <a:ext cx="1208428" cy="326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Threshold</a:t>
              </a:r>
            </a:p>
          </p:txBody>
        </p:sp>
        <p:cxnSp>
          <p:nvCxnSpPr>
            <p:cNvPr id="43" name="Straight Arrow Connector 42"/>
            <p:cNvCxnSpPr>
              <a:stCxn id="27" idx="2"/>
            </p:cNvCxnSpPr>
            <p:nvPr/>
          </p:nvCxnSpPr>
          <p:spPr>
            <a:xfrm>
              <a:off x="6585822" y="2465146"/>
              <a:ext cx="402658" cy="420458"/>
            </a:xfrm>
            <a:prstGeom prst="straightConnector1">
              <a:avLst/>
            </a:prstGeom>
            <a:ln w="19050">
              <a:solidFill>
                <a:srgbClr val="00B050"/>
              </a:solidFill>
              <a:prstDash val="sysDash"/>
              <a:miter lim="800000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1458176" y="1953636"/>
            <a:ext cx="2333359" cy="2585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Distribution of data in a module</a:t>
            </a:r>
          </a:p>
        </p:txBody>
      </p:sp>
    </p:spTree>
    <p:extLst>
      <p:ext uri="{BB962C8B-B14F-4D97-AF65-F5344CB8AC3E}">
        <p14:creationId xmlns:p14="http://schemas.microsoft.com/office/powerpoint/2010/main" val="582217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HVCM Anomaly Detection with CNN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55" y="993058"/>
            <a:ext cx="11430000" cy="2035277"/>
          </a:xfrm>
        </p:spPr>
        <p:txBody>
          <a:bodyPr/>
          <a:lstStyle/>
          <a:p>
            <a:r>
              <a:rPr lang="en-US" sz="2400" dirty="0"/>
              <a:t>Model</a:t>
            </a:r>
          </a:p>
          <a:p>
            <a:pPr lvl="1"/>
            <a:r>
              <a:rPr lang="en-US" sz="2000" dirty="0"/>
              <a:t>Generalized VAE architecture for Anomaly Detection </a:t>
            </a:r>
          </a:p>
          <a:p>
            <a:pPr lvl="2"/>
            <a:r>
              <a:rPr lang="en-US" sz="1800" dirty="0"/>
              <a:t>Applicable for data from multiple Modules</a:t>
            </a:r>
          </a:p>
          <a:p>
            <a:pPr lvl="2"/>
            <a:r>
              <a:rPr lang="en-US" sz="1800" dirty="0"/>
              <a:t>Additional encoder-decoder branch for module ID</a:t>
            </a:r>
          </a:p>
          <a:p>
            <a:pPr lvl="2"/>
            <a:r>
              <a:rPr lang="en-US" sz="1800" dirty="0"/>
              <a:t>1D </a:t>
            </a:r>
            <a:r>
              <a:rPr lang="en-US" sz="1800" dirty="0" err="1"/>
              <a:t>ResNet</a:t>
            </a:r>
            <a:r>
              <a:rPr lang="en-US" sz="1800" dirty="0"/>
              <a:t> blocks in Encoder for improved and stable representation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5" y="3178079"/>
            <a:ext cx="10027030" cy="350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07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HVCM Anomaly Detection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766" y="914401"/>
            <a:ext cx="7238893" cy="1917289"/>
          </a:xfrm>
        </p:spPr>
        <p:txBody>
          <a:bodyPr/>
          <a:lstStyle/>
          <a:p>
            <a:r>
              <a:rPr lang="en-US" sz="2400" dirty="0"/>
              <a:t>Results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Dataset using data from 14 HVCM modules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Training with 5-fold cross validation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Anomaly detection by inspecting reconstruction error (MSE) of VAE</a:t>
            </a:r>
          </a:p>
          <a:p>
            <a:pPr lvl="1"/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660" y="476098"/>
            <a:ext cx="3587032" cy="27507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8" y="3145175"/>
            <a:ext cx="4950433" cy="3712825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9319609" y="3274516"/>
            <a:ext cx="285135" cy="383458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6435757" y="4886632"/>
            <a:ext cx="511278" cy="342782"/>
          </a:xfrm>
          <a:prstGeom prst="lef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65" y="3705601"/>
            <a:ext cx="4069687" cy="305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83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HVCM Anomaly Detection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767" y="1073632"/>
            <a:ext cx="11430000" cy="745336"/>
          </a:xfrm>
        </p:spPr>
        <p:txBody>
          <a:bodyPr/>
          <a:lstStyle/>
          <a:p>
            <a:r>
              <a:rPr lang="en-US" sz="2400" dirty="0"/>
              <a:t>Example reconstruction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9" y="2113353"/>
            <a:ext cx="3644326" cy="1808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56" y="2089795"/>
            <a:ext cx="3716046" cy="1843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552" y="2078784"/>
            <a:ext cx="3738236" cy="1854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007" y="4078878"/>
            <a:ext cx="3761781" cy="1866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95" y="4090909"/>
            <a:ext cx="3761724" cy="1866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2" y="4090909"/>
            <a:ext cx="3737478" cy="185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62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HVCM Anomaly Detection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55" y="1160206"/>
            <a:ext cx="11430000" cy="4541307"/>
          </a:xfrm>
        </p:spPr>
        <p:txBody>
          <a:bodyPr/>
          <a:lstStyle/>
          <a:p>
            <a:r>
              <a:rPr lang="en-US" dirty="0"/>
              <a:t>Future Work</a:t>
            </a:r>
          </a:p>
          <a:p>
            <a:pPr lvl="1"/>
            <a:r>
              <a:rPr lang="en-US" dirty="0"/>
              <a:t>Revisit pre-processing for </a:t>
            </a:r>
            <a:r>
              <a:rPr lang="en-US" dirty="0">
                <a:latin typeface="Century Gothic" panose="020B0502020202020204" pitchFamily="34" charset="0"/>
              </a:rPr>
              <a:t>data from modules ‘SCL5’ and ‘SCL14’</a:t>
            </a:r>
          </a:p>
          <a:p>
            <a:pPr lvl="2"/>
            <a:r>
              <a:rPr lang="en-US" dirty="0"/>
              <a:t>Data from these modules contain a large variety of ‘normal’ anomalies</a:t>
            </a:r>
          </a:p>
          <a:p>
            <a:pPr lvl="1"/>
            <a:r>
              <a:rPr lang="en-US" dirty="0"/>
              <a:t>Hyper-parameter tuning for VAE</a:t>
            </a:r>
          </a:p>
          <a:p>
            <a:pPr lvl="2"/>
            <a:r>
              <a:rPr lang="en-US" dirty="0"/>
              <a:t>Further improvement in ROC may be obtained by hyper-parameter tuning </a:t>
            </a:r>
          </a:p>
          <a:p>
            <a:pPr lvl="1"/>
            <a:r>
              <a:rPr lang="en-US" dirty="0"/>
              <a:t>Compare performance with other anomaly detection techniques</a:t>
            </a:r>
          </a:p>
          <a:p>
            <a:pPr lvl="1"/>
            <a:r>
              <a:rPr lang="en-US" dirty="0"/>
              <a:t>Experiment on the possibility of leveraging the model for fault type identification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378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32ED-1B73-46C5-A00E-06E5DB72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2D583-7E2B-4121-8B52-D1B84E0F9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HVCM at SNS</a:t>
            </a:r>
          </a:p>
          <a:p>
            <a:r>
              <a:rPr lang="en-US" dirty="0"/>
              <a:t>GAN for data Augmentation</a:t>
            </a:r>
          </a:p>
          <a:p>
            <a:r>
              <a:rPr lang="en-US" dirty="0"/>
              <a:t>RNN autoencoders for anomaly detection</a:t>
            </a:r>
          </a:p>
          <a:p>
            <a:r>
              <a:rPr lang="en-US" dirty="0"/>
              <a:t>CNN autoencoders for anomaly detection</a:t>
            </a:r>
          </a:p>
          <a:p>
            <a:r>
              <a:rPr lang="en-US" dirty="0">
                <a:solidFill>
                  <a:srgbClr val="00B050"/>
                </a:solidFill>
              </a:rPr>
              <a:t>Modeling of capacitor degradation with CNN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631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00262-3B3F-476F-B2EB-B8CF38D77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RF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73FE7-C0AD-4D61-AA26-C6978FC1B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555171"/>
            <a:ext cx="11430000" cy="2416629"/>
          </a:xfrm>
        </p:spPr>
        <p:txBody>
          <a:bodyPr/>
          <a:lstStyle/>
          <a:p>
            <a:r>
              <a:rPr lang="en-US" sz="2400" dirty="0"/>
              <a:t>The SNS uses 15 High Voltage Converter Modulators to power klystrons which provide the RF used to accelerate a proton beam.</a:t>
            </a:r>
          </a:p>
          <a:p>
            <a:r>
              <a:rPr lang="en-US" sz="2400" dirty="0"/>
              <a:t>There are three basic types of HVCMs</a:t>
            </a:r>
          </a:p>
          <a:p>
            <a:pPr lvl="1"/>
            <a:r>
              <a:rPr lang="en-US" sz="2200" dirty="0"/>
              <a:t>RFQ &amp; Drift Tube Linac</a:t>
            </a:r>
          </a:p>
          <a:p>
            <a:pPr lvl="1"/>
            <a:r>
              <a:rPr lang="en-US" sz="2200" dirty="0"/>
              <a:t>Coupled Cavity Linac</a:t>
            </a:r>
          </a:p>
          <a:p>
            <a:pPr lvl="1"/>
            <a:r>
              <a:rPr lang="en-US" sz="2200" dirty="0"/>
              <a:t>Super Conducting Linac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C1293D-43F2-4A80-95B0-75CA15CA8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92" y="3352800"/>
            <a:ext cx="10860016" cy="30770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DF6832-A662-4403-A8D0-8EBE427554A7}"/>
              </a:ext>
            </a:extLst>
          </p:cNvPr>
          <p:cNvSpPr txBox="1"/>
          <p:nvPr/>
        </p:nvSpPr>
        <p:spPr>
          <a:xfrm>
            <a:off x="1807029" y="6429804"/>
            <a:ext cx="2166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RFQ-DTL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C98B3E-29D9-4926-82FA-BE8A0E0791AC}"/>
              </a:ext>
            </a:extLst>
          </p:cNvPr>
          <p:cNvSpPr/>
          <p:nvPr/>
        </p:nvSpPr>
        <p:spPr>
          <a:xfrm>
            <a:off x="881743" y="5138057"/>
            <a:ext cx="1763486" cy="435429"/>
          </a:xfrm>
          <a:prstGeom prst="roundRect">
            <a:avLst/>
          </a:prstGeom>
          <a:solidFill>
            <a:srgbClr val="E800CC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99C2DF-6795-4B2D-903C-D856CCA505E7}"/>
              </a:ext>
            </a:extLst>
          </p:cNvPr>
          <p:cNvSpPr/>
          <p:nvPr/>
        </p:nvSpPr>
        <p:spPr>
          <a:xfrm>
            <a:off x="2625271" y="5138057"/>
            <a:ext cx="1545771" cy="435429"/>
          </a:xfrm>
          <a:prstGeom prst="roundRect">
            <a:avLst/>
          </a:prstGeom>
          <a:solidFill>
            <a:srgbClr val="E800CC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3BFD39-8BFD-4560-9A5D-09196981FE6E}"/>
              </a:ext>
            </a:extLst>
          </p:cNvPr>
          <p:cNvSpPr/>
          <p:nvPr/>
        </p:nvSpPr>
        <p:spPr>
          <a:xfrm>
            <a:off x="4381280" y="4956628"/>
            <a:ext cx="6756619" cy="435429"/>
          </a:xfrm>
          <a:prstGeom prst="roundRect">
            <a:avLst/>
          </a:prstGeom>
          <a:solidFill>
            <a:srgbClr val="E800CC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B90969-4369-4A07-8552-A68F3ABC4144}"/>
              </a:ext>
            </a:extLst>
          </p:cNvPr>
          <p:cNvSpPr txBox="1"/>
          <p:nvPr/>
        </p:nvSpPr>
        <p:spPr>
          <a:xfrm>
            <a:off x="4505779" y="6489428"/>
            <a:ext cx="2166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CCL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032B8-4203-4235-BDA2-DF522F47B492}"/>
              </a:ext>
            </a:extLst>
          </p:cNvPr>
          <p:cNvSpPr txBox="1"/>
          <p:nvPr/>
        </p:nvSpPr>
        <p:spPr>
          <a:xfrm>
            <a:off x="7204529" y="6487012"/>
            <a:ext cx="2166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3BDB27-7FC3-4FE3-8D62-BE1894B8A728}"/>
              </a:ext>
            </a:extLst>
          </p:cNvPr>
          <p:cNvCxnSpPr/>
          <p:nvPr/>
        </p:nvCxnSpPr>
        <p:spPr>
          <a:xfrm flipH="1" flipV="1">
            <a:off x="2133600" y="5449265"/>
            <a:ext cx="165100" cy="9805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A1455D-FE9E-4B2D-B29E-698B8D4E9DC7}"/>
              </a:ext>
            </a:extLst>
          </p:cNvPr>
          <p:cNvCxnSpPr>
            <a:cxnSpLocks/>
          </p:cNvCxnSpPr>
          <p:nvPr/>
        </p:nvCxnSpPr>
        <p:spPr>
          <a:xfrm flipH="1" flipV="1">
            <a:off x="3973286" y="5473634"/>
            <a:ext cx="716753" cy="9805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535257-AAE1-469E-9720-9371881F1414}"/>
              </a:ext>
            </a:extLst>
          </p:cNvPr>
          <p:cNvCxnSpPr>
            <a:cxnSpLocks/>
          </p:cNvCxnSpPr>
          <p:nvPr/>
        </p:nvCxnSpPr>
        <p:spPr>
          <a:xfrm flipH="1" flipV="1">
            <a:off x="7204529" y="5283493"/>
            <a:ext cx="104191" cy="12059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555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>
            <a:spLocks noGrp="1"/>
          </p:cNvSpPr>
          <p:nvPr>
            <p:ph type="title"/>
          </p:nvPr>
        </p:nvSpPr>
        <p:spPr>
          <a:xfrm>
            <a:off x="429767" y="274320"/>
            <a:ext cx="1143000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/>
              <a:t>Goal</a:t>
            </a:r>
          </a:p>
        </p:txBody>
      </p:sp>
      <p:sp>
        <p:nvSpPr>
          <p:cNvPr id="5" name="Google Shape;205;p18">
            <a:extLst>
              <a:ext uri="{FF2B5EF4-FFF2-40B4-BE49-F238E27FC236}">
                <a16:creationId xmlns:a16="http://schemas.microsoft.com/office/drawing/2014/main" id="{E29C583D-A7BC-496D-8B7D-35CDDDBDD8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3678" y="805471"/>
            <a:ext cx="11430000" cy="273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/>
              <a:t>Ultimately, we want to predict when components will need (preventative) maintenance</a:t>
            </a:r>
          </a:p>
          <a:p>
            <a:pPr lvl="1"/>
            <a:r>
              <a:rPr lang="en-US" sz="2000" dirty="0"/>
              <a:t>Can we look at the waveforms of an HVCM in operation and predict the capacitances of the three phases?</a:t>
            </a:r>
          </a:p>
          <a:p>
            <a:pPr lvl="1"/>
            <a:r>
              <a:rPr lang="en-US" sz="2000" dirty="0"/>
              <a:t>Not a lot of data-measurement correlation.  So, we'll start with simulations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DB6D688-42CA-BC3F-4397-4BA61D183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929" y="3196071"/>
            <a:ext cx="7484051" cy="33666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C7C925-33E7-0B3D-5A4F-7A041719910D}"/>
              </a:ext>
            </a:extLst>
          </p:cNvPr>
          <p:cNvSpPr/>
          <p:nvPr/>
        </p:nvSpPr>
        <p:spPr>
          <a:xfrm>
            <a:off x="6383480" y="3543299"/>
            <a:ext cx="502227" cy="432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FD9347-93FC-753D-4C99-BDC4E5FCC9E8}"/>
              </a:ext>
            </a:extLst>
          </p:cNvPr>
          <p:cNvSpPr/>
          <p:nvPr/>
        </p:nvSpPr>
        <p:spPr>
          <a:xfrm>
            <a:off x="6383479" y="4660321"/>
            <a:ext cx="502227" cy="432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5D1FFB-9D0B-A2A2-435A-A398AB855372}"/>
              </a:ext>
            </a:extLst>
          </p:cNvPr>
          <p:cNvSpPr/>
          <p:nvPr/>
        </p:nvSpPr>
        <p:spPr>
          <a:xfrm>
            <a:off x="6383478" y="5708070"/>
            <a:ext cx="502227" cy="432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5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>
            <a:spLocks noGrp="1"/>
          </p:cNvSpPr>
          <p:nvPr>
            <p:ph type="title"/>
          </p:nvPr>
        </p:nvSpPr>
        <p:spPr>
          <a:xfrm>
            <a:off x="429767" y="274320"/>
            <a:ext cx="1143000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/>
              <a:t>method</a:t>
            </a:r>
          </a:p>
        </p:txBody>
      </p:sp>
      <p:sp>
        <p:nvSpPr>
          <p:cNvPr id="5" name="Google Shape;205;p18">
            <a:extLst>
              <a:ext uri="{FF2B5EF4-FFF2-40B4-BE49-F238E27FC236}">
                <a16:creationId xmlns:a16="http://schemas.microsoft.com/office/drawing/2014/main" id="{E29C583D-A7BC-496D-8B7D-35CDDDBDD8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3678" y="805471"/>
            <a:ext cx="11430000" cy="273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We utilized high fidelity simulations (</a:t>
            </a:r>
            <a:r>
              <a:rPr lang="en-US" dirty="0" err="1"/>
              <a:t>LTspice</a:t>
            </a:r>
            <a:r>
              <a:rPr lang="en-US" dirty="0"/>
              <a:t>) of the HVCM</a:t>
            </a:r>
          </a:p>
          <a:p>
            <a:pPr lvl="1">
              <a:buSzPts val="2520"/>
            </a:pPr>
            <a:r>
              <a:rPr lang="en-US" dirty="0"/>
              <a:t>Simulate the 10 traces present in data</a:t>
            </a:r>
          </a:p>
          <a:p>
            <a:pPr lvl="2">
              <a:buSzPts val="2520"/>
            </a:pPr>
            <a:r>
              <a:rPr lang="en-US" dirty="0"/>
              <a:t>VOUT</a:t>
            </a:r>
          </a:p>
          <a:p>
            <a:pPr lvl="2">
              <a:buSzPts val="2520"/>
            </a:pPr>
            <a:r>
              <a:rPr lang="en-US" dirty="0"/>
              <a:t>IAP</a:t>
            </a:r>
          </a:p>
          <a:p>
            <a:pPr lvl="2">
              <a:buSzPts val="2520"/>
            </a:pPr>
            <a:r>
              <a:rPr lang="en-US" dirty="0"/>
              <a:t>IAPS</a:t>
            </a:r>
          </a:p>
          <a:p>
            <a:pPr lvl="2">
              <a:buSzPts val="2520"/>
            </a:pPr>
            <a:r>
              <a:rPr lang="en-US" dirty="0"/>
              <a:t>IBP</a:t>
            </a:r>
          </a:p>
          <a:p>
            <a:pPr lvl="2">
              <a:buSzPts val="2520"/>
            </a:pPr>
            <a:r>
              <a:rPr lang="en-US" dirty="0"/>
              <a:t>IBPS</a:t>
            </a:r>
          </a:p>
          <a:p>
            <a:pPr lvl="2">
              <a:buSzPts val="2520"/>
            </a:pPr>
            <a:r>
              <a:rPr lang="en-US" dirty="0"/>
              <a:t>ICP</a:t>
            </a:r>
          </a:p>
          <a:p>
            <a:pPr lvl="2">
              <a:buSzPts val="2520"/>
            </a:pPr>
            <a:r>
              <a:rPr lang="en-US" dirty="0"/>
              <a:t>ICPS</a:t>
            </a:r>
          </a:p>
          <a:p>
            <a:pPr lvl="2">
              <a:buSzPts val="2520"/>
            </a:pPr>
            <a:r>
              <a:rPr lang="en-US" dirty="0" err="1"/>
              <a:t>Aflux</a:t>
            </a:r>
            <a:endParaRPr lang="en-US" dirty="0"/>
          </a:p>
          <a:p>
            <a:pPr lvl="2">
              <a:buSzPts val="2520"/>
            </a:pPr>
            <a:r>
              <a:rPr lang="en-US" dirty="0" err="1"/>
              <a:t>Bflux</a:t>
            </a:r>
            <a:endParaRPr lang="en-US" dirty="0"/>
          </a:p>
          <a:p>
            <a:pPr lvl="2">
              <a:buSzPts val="2520"/>
            </a:pPr>
            <a:r>
              <a:rPr lang="en-US" dirty="0" err="1"/>
              <a:t>Cflux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610C6F5-0747-B1AE-ADA5-DF427AB22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928" y="1865325"/>
            <a:ext cx="5480740" cy="2153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84BDE3-6409-8FA9-C7BC-3753B678AD61}"/>
              </a:ext>
            </a:extLst>
          </p:cNvPr>
          <p:cNvSpPr txBox="1"/>
          <p:nvPr/>
        </p:nvSpPr>
        <p:spPr>
          <a:xfrm>
            <a:off x="5936673" y="3988377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Index-600 (the "stable" region)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772C9F-0EFB-F03D-9B83-93E84B36ADEB}"/>
              </a:ext>
            </a:extLst>
          </p:cNvPr>
          <p:cNvSpPr txBox="1"/>
          <p:nvPr/>
        </p:nvSpPr>
        <p:spPr>
          <a:xfrm rot="16200000">
            <a:off x="3689638" y="2667866"/>
            <a:ext cx="49183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IAP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91CF520-16B8-2267-0012-D35FD6D9C6D4}"/>
              </a:ext>
            </a:extLst>
          </p:cNvPr>
          <p:cNvCxnSpPr>
            <a:cxnSpLocks/>
          </p:cNvCxnSpPr>
          <p:nvPr/>
        </p:nvCxnSpPr>
        <p:spPr>
          <a:xfrm flipV="1">
            <a:off x="4668981" y="3544910"/>
            <a:ext cx="1267692" cy="8642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A6A02C5-BAC7-B32C-C646-35360A5B4F9A}"/>
              </a:ext>
            </a:extLst>
          </p:cNvPr>
          <p:cNvSpPr txBox="1"/>
          <p:nvPr/>
        </p:nvSpPr>
        <p:spPr>
          <a:xfrm>
            <a:off x="4005695" y="4464627"/>
            <a:ext cx="27431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Current traces contain artifacts from </a:t>
            </a:r>
            <a:r>
              <a:rPr lang="en-US" err="1">
                <a:solidFill>
                  <a:srgbClr val="FF0000"/>
                </a:solidFill>
              </a:rPr>
              <a:t>LTspice</a:t>
            </a:r>
            <a:r>
              <a:rPr lang="en-US">
                <a:solidFill>
                  <a:srgbClr val="FF0000"/>
                </a:solidFill>
              </a:rPr>
              <a:t> convergence.  They are cleaned before training</a:t>
            </a:r>
          </a:p>
        </p:txBody>
      </p:sp>
    </p:spTree>
    <p:extLst>
      <p:ext uri="{BB962C8B-B14F-4D97-AF65-F5344CB8AC3E}">
        <p14:creationId xmlns:p14="http://schemas.microsoft.com/office/powerpoint/2010/main" val="1012944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>
            <a:spLocks noGrp="1"/>
          </p:cNvSpPr>
          <p:nvPr>
            <p:ph type="title"/>
          </p:nvPr>
        </p:nvSpPr>
        <p:spPr>
          <a:xfrm>
            <a:off x="429767" y="274320"/>
            <a:ext cx="1143000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/>
              <a:t>model</a:t>
            </a:r>
          </a:p>
        </p:txBody>
      </p:sp>
      <p:sp>
        <p:nvSpPr>
          <p:cNvPr id="5" name="Google Shape;205;p18">
            <a:extLst>
              <a:ext uri="{FF2B5EF4-FFF2-40B4-BE49-F238E27FC236}">
                <a16:creationId xmlns:a16="http://schemas.microsoft.com/office/drawing/2014/main" id="{E29C583D-A7BC-496D-8B7D-35CDDDBDD8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3678" y="814130"/>
            <a:ext cx="6243205" cy="273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/>
              <a:t>Basic premise:</a:t>
            </a:r>
          </a:p>
          <a:p>
            <a:pPr lvl="1">
              <a:buSzPts val="2520"/>
            </a:pPr>
            <a:r>
              <a:rPr lang="en-US"/>
              <a:t>Extract/synthesize features</a:t>
            </a:r>
          </a:p>
          <a:p>
            <a:pPr lvl="2">
              <a:buSzPts val="2520"/>
            </a:pPr>
            <a:r>
              <a:rPr lang="en-US"/>
              <a:t>Each </a:t>
            </a:r>
            <a:r>
              <a:rPr lang="en-US" b="1"/>
              <a:t>Conv1D </a:t>
            </a:r>
            <a:r>
              <a:rPr lang="en-US"/>
              <a:t>block also contains Batch normalization, average pooling, and dropout</a:t>
            </a:r>
          </a:p>
          <a:p>
            <a:pPr lvl="1">
              <a:buSzPts val="2520"/>
            </a:pPr>
            <a:r>
              <a:rPr lang="en-US"/>
              <a:t>Use those features to compute the 3 capacitance values</a:t>
            </a:r>
          </a:p>
          <a:p>
            <a:pPr lvl="2">
              <a:buSzPts val="2520"/>
            </a:pPr>
            <a:r>
              <a:rPr lang="en-US"/>
              <a:t>Each </a:t>
            </a:r>
            <a:r>
              <a:rPr lang="en-US" b="1"/>
              <a:t>MLP </a:t>
            </a:r>
            <a:r>
              <a:rPr lang="en-US"/>
              <a:t>block contains 6 nodes connected to an output</a:t>
            </a:r>
          </a:p>
          <a:p>
            <a:pPr lvl="2">
              <a:buSzPts val="2520"/>
            </a:pPr>
            <a:r>
              <a:rPr lang="en-US"/>
              <a:t>There are no connections between MLP blocks, thus no correlated computation of values</a:t>
            </a:r>
          </a:p>
          <a:p>
            <a:pPr lvl="1">
              <a:buSzPts val="2520"/>
            </a:pP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365035-07E4-43D8-29BB-328E56CE2777}"/>
              </a:ext>
            </a:extLst>
          </p:cNvPr>
          <p:cNvGrpSpPr/>
          <p:nvPr/>
        </p:nvGrpSpPr>
        <p:grpSpPr>
          <a:xfrm>
            <a:off x="6677890" y="460663"/>
            <a:ext cx="5061237" cy="4788476"/>
            <a:chOff x="3127663" y="460663"/>
            <a:chExt cx="5061237" cy="478847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EFB7A81-4F4B-E641-64BD-2461BB73AB61}"/>
                </a:ext>
              </a:extLst>
            </p:cNvPr>
            <p:cNvSpPr/>
            <p:nvPr/>
          </p:nvSpPr>
          <p:spPr>
            <a:xfrm>
              <a:off x="4114799" y="460663"/>
              <a:ext cx="3117272" cy="4069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cs typeface="Arial"/>
                </a:rPr>
                <a:t>Conv1D</a:t>
              </a:r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89A54B4-557F-6695-D955-29FA6D0A02D4}"/>
                </a:ext>
              </a:extLst>
            </p:cNvPr>
            <p:cNvSpPr/>
            <p:nvPr/>
          </p:nvSpPr>
          <p:spPr>
            <a:xfrm>
              <a:off x="4114798" y="1283276"/>
              <a:ext cx="3117272" cy="4069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cs typeface="Arial"/>
                </a:rPr>
                <a:t>Conv1D</a:t>
              </a:r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6F5B0B-9C3C-7EDB-1032-E3B21514667E}"/>
                </a:ext>
              </a:extLst>
            </p:cNvPr>
            <p:cNvSpPr/>
            <p:nvPr/>
          </p:nvSpPr>
          <p:spPr>
            <a:xfrm>
              <a:off x="4114799" y="2088572"/>
              <a:ext cx="3117272" cy="4069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>
                  <a:cs typeface="Arial"/>
                </a:rPr>
                <a:t>Conv1D</a:t>
              </a:r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20BCA8-9A3E-2F89-47F9-4CA0E6DE3DD5}"/>
                </a:ext>
              </a:extLst>
            </p:cNvPr>
            <p:cNvSpPr/>
            <p:nvPr/>
          </p:nvSpPr>
          <p:spPr>
            <a:xfrm>
              <a:off x="4106139" y="2902525"/>
              <a:ext cx="3117272" cy="4069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>
                  <a:cs typeface="Arial"/>
                </a:rPr>
                <a:t>Conv1D</a:t>
              </a:r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FB8E478-23D9-FE9C-D685-50215829C2B5}"/>
                </a:ext>
              </a:extLst>
            </p:cNvPr>
            <p:cNvSpPr/>
            <p:nvPr/>
          </p:nvSpPr>
          <p:spPr>
            <a:xfrm>
              <a:off x="3157969" y="3712150"/>
              <a:ext cx="5030931" cy="2770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cs typeface="Arial"/>
                </a:rPr>
                <a:t>Flatten</a:t>
              </a:r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D92BEA8-E13D-199D-8511-9B7EC172C17D}"/>
                </a:ext>
              </a:extLst>
            </p:cNvPr>
            <p:cNvSpPr/>
            <p:nvPr/>
          </p:nvSpPr>
          <p:spPr>
            <a:xfrm>
              <a:off x="3127663" y="4331276"/>
              <a:ext cx="917863" cy="9178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cs typeface="Arial"/>
                </a:rPr>
                <a:t>MLP</a:t>
              </a:r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0151BE-48EC-4E3E-0FBA-8A0DF9A18309}"/>
                </a:ext>
              </a:extLst>
            </p:cNvPr>
            <p:cNvSpPr/>
            <p:nvPr/>
          </p:nvSpPr>
          <p:spPr>
            <a:xfrm>
              <a:off x="5214504" y="4331275"/>
              <a:ext cx="917863" cy="9178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cs typeface="Arial"/>
                </a:rPr>
                <a:t>MLP</a:t>
              </a:r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E4BB44-EB73-5B14-FDF9-04374A5B22F7}"/>
                </a:ext>
              </a:extLst>
            </p:cNvPr>
            <p:cNvSpPr/>
            <p:nvPr/>
          </p:nvSpPr>
          <p:spPr>
            <a:xfrm>
              <a:off x="7266708" y="4331274"/>
              <a:ext cx="917863" cy="9178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cs typeface="Arial"/>
                </a:rPr>
                <a:t>MLP</a:t>
              </a:r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A37151A-C972-36D1-BF02-2AA62404CA50}"/>
                </a:ext>
              </a:extLst>
            </p:cNvPr>
            <p:cNvCxnSpPr/>
            <p:nvPr/>
          </p:nvCxnSpPr>
          <p:spPr>
            <a:xfrm>
              <a:off x="5660448" y="863312"/>
              <a:ext cx="5194" cy="4208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1D0A5DC-4FC2-1505-1971-8141DE7416C8}"/>
                </a:ext>
              </a:extLst>
            </p:cNvPr>
            <p:cNvCxnSpPr>
              <a:cxnSpLocks/>
            </p:cNvCxnSpPr>
            <p:nvPr/>
          </p:nvCxnSpPr>
          <p:spPr>
            <a:xfrm>
              <a:off x="5677766" y="1668607"/>
              <a:ext cx="5194" cy="4208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954B2BC-BDB3-C735-36DB-366A4A232F24}"/>
                </a:ext>
              </a:extLst>
            </p:cNvPr>
            <p:cNvCxnSpPr>
              <a:cxnSpLocks/>
            </p:cNvCxnSpPr>
            <p:nvPr/>
          </p:nvCxnSpPr>
          <p:spPr>
            <a:xfrm>
              <a:off x="5703743" y="2499879"/>
              <a:ext cx="5194" cy="4208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A922BF1-D6D6-7AF8-C86B-52F486B60BAA}"/>
                </a:ext>
              </a:extLst>
            </p:cNvPr>
            <p:cNvCxnSpPr>
              <a:cxnSpLocks/>
            </p:cNvCxnSpPr>
            <p:nvPr/>
          </p:nvCxnSpPr>
          <p:spPr>
            <a:xfrm>
              <a:off x="5703742" y="3296515"/>
              <a:ext cx="5194" cy="4208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647A6D7-F314-D98E-392B-946AAC2F63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7344" y="4006560"/>
              <a:ext cx="1319647" cy="2909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26D8A9C-40AA-018B-1FC9-4B7DC50206BF}"/>
                </a:ext>
              </a:extLst>
            </p:cNvPr>
            <p:cNvCxnSpPr>
              <a:cxnSpLocks/>
            </p:cNvCxnSpPr>
            <p:nvPr/>
          </p:nvCxnSpPr>
          <p:spPr>
            <a:xfrm>
              <a:off x="6708195" y="4006560"/>
              <a:ext cx="1009648" cy="2909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AA90E62-9B70-A711-EC4F-6243A120A817}"/>
                </a:ext>
              </a:extLst>
            </p:cNvPr>
            <p:cNvCxnSpPr>
              <a:cxnSpLocks/>
            </p:cNvCxnSpPr>
            <p:nvPr/>
          </p:nvCxnSpPr>
          <p:spPr>
            <a:xfrm>
              <a:off x="5712401" y="3919970"/>
              <a:ext cx="5194" cy="4208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3A64A3-893E-5311-5E3C-6F11193251CA}"/>
              </a:ext>
            </a:extLst>
          </p:cNvPr>
          <p:cNvCxnSpPr/>
          <p:nvPr/>
        </p:nvCxnSpPr>
        <p:spPr>
          <a:xfrm flipH="1">
            <a:off x="7081404" y="5205845"/>
            <a:ext cx="3464" cy="472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0744E6-9429-A116-E76B-C0CCC1807467}"/>
              </a:ext>
            </a:extLst>
          </p:cNvPr>
          <p:cNvCxnSpPr>
            <a:cxnSpLocks/>
          </p:cNvCxnSpPr>
          <p:nvPr/>
        </p:nvCxnSpPr>
        <p:spPr>
          <a:xfrm flipH="1">
            <a:off x="9254835" y="5231822"/>
            <a:ext cx="3464" cy="472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2E49CD8-D3BF-DE6A-F254-449355BD370E}"/>
              </a:ext>
            </a:extLst>
          </p:cNvPr>
          <p:cNvCxnSpPr>
            <a:cxnSpLocks/>
          </p:cNvCxnSpPr>
          <p:nvPr/>
        </p:nvCxnSpPr>
        <p:spPr>
          <a:xfrm flipH="1">
            <a:off x="11281062" y="5231821"/>
            <a:ext cx="3464" cy="472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1C2449D-DD96-CFAC-F5C5-F5C011621774}"/>
              </a:ext>
            </a:extLst>
          </p:cNvPr>
          <p:cNvSpPr txBox="1"/>
          <p:nvPr/>
        </p:nvSpPr>
        <p:spPr>
          <a:xfrm>
            <a:off x="6936798" y="5776479"/>
            <a:ext cx="4658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EF8C99-2B32-21D9-5713-1327C65FACC0}"/>
              </a:ext>
            </a:extLst>
          </p:cNvPr>
          <p:cNvSpPr txBox="1"/>
          <p:nvPr/>
        </p:nvSpPr>
        <p:spPr>
          <a:xfrm>
            <a:off x="9066934" y="5776478"/>
            <a:ext cx="4658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B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A952FC-7973-D779-62C5-3D11948246D3}"/>
              </a:ext>
            </a:extLst>
          </p:cNvPr>
          <p:cNvSpPr txBox="1"/>
          <p:nvPr/>
        </p:nvSpPr>
        <p:spPr>
          <a:xfrm>
            <a:off x="11119139" y="5776479"/>
            <a:ext cx="4658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19258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>
            <a:spLocks noGrp="1"/>
          </p:cNvSpPr>
          <p:nvPr>
            <p:ph type="title"/>
          </p:nvPr>
        </p:nvSpPr>
        <p:spPr>
          <a:xfrm>
            <a:off x="429767" y="274320"/>
            <a:ext cx="1143000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/>
              <a:t>Results</a:t>
            </a:r>
          </a:p>
        </p:txBody>
      </p:sp>
      <p:sp>
        <p:nvSpPr>
          <p:cNvPr id="5" name="Google Shape;205;p18">
            <a:extLst>
              <a:ext uri="{FF2B5EF4-FFF2-40B4-BE49-F238E27FC236}">
                <a16:creationId xmlns:a16="http://schemas.microsoft.com/office/drawing/2014/main" id="{E29C583D-A7BC-496D-8B7D-35CDDDBDD8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3678" y="805471"/>
            <a:ext cx="11430000" cy="273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/>
              <a:t>Training performed with 5-fold cross validation</a:t>
            </a:r>
          </a:p>
          <a:p>
            <a:pPr lvl="1"/>
            <a:r>
              <a:rPr lang="en-US" sz="2000" dirty="0"/>
              <a:t>676 samples withheld from training as a test set</a:t>
            </a:r>
          </a:p>
          <a:p>
            <a:pPr lvl="1"/>
            <a:r>
              <a:rPr lang="en-US" sz="2000" dirty="0"/>
              <a:t>Mean absolute percentage error for loss</a:t>
            </a:r>
          </a:p>
          <a:p>
            <a:endParaRPr lang="en-US" sz="24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52BA1D8-9B2E-71CB-7A0D-CB1A8AC7A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97" y="2522635"/>
            <a:ext cx="3479222" cy="245350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43957F1-FABC-1963-4AA0-45A2555DE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878" y="2216779"/>
            <a:ext cx="5921086" cy="1177533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D492622-8477-2892-F42F-39BADFB30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014" y="3427911"/>
            <a:ext cx="5695950" cy="115383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A8D50ED-EE90-4D2F-DD88-FE13DD8CD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6014" y="4616721"/>
            <a:ext cx="5695950" cy="114880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C58451-DB2F-E611-A298-6DCF41859B5D}"/>
              </a:ext>
            </a:extLst>
          </p:cNvPr>
          <p:cNvGraphicFramePr>
            <a:graphicFrameLocks noGrp="1"/>
          </p:cNvGraphicFramePr>
          <p:nvPr/>
        </p:nvGraphicFramePr>
        <p:xfrm>
          <a:off x="1861704" y="5836227"/>
          <a:ext cx="8870103" cy="888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1928">
                  <a:extLst>
                    <a:ext uri="{9D8B030D-6E8A-4147-A177-3AD203B41FA5}">
                      <a16:colId xmlns:a16="http://schemas.microsoft.com/office/drawing/2014/main" val="3596355811"/>
                    </a:ext>
                  </a:extLst>
                </a:gridCol>
                <a:gridCol w="1546770">
                  <a:extLst>
                    <a:ext uri="{9D8B030D-6E8A-4147-A177-3AD203B41FA5}">
                      <a16:colId xmlns:a16="http://schemas.microsoft.com/office/drawing/2014/main" val="1649001771"/>
                    </a:ext>
                  </a:extLst>
                </a:gridCol>
                <a:gridCol w="1646027">
                  <a:extLst>
                    <a:ext uri="{9D8B030D-6E8A-4147-A177-3AD203B41FA5}">
                      <a16:colId xmlns:a16="http://schemas.microsoft.com/office/drawing/2014/main" val="2477324993"/>
                    </a:ext>
                  </a:extLst>
                </a:gridCol>
                <a:gridCol w="2145378">
                  <a:extLst>
                    <a:ext uri="{9D8B030D-6E8A-4147-A177-3AD203B41FA5}">
                      <a16:colId xmlns:a16="http://schemas.microsoft.com/office/drawing/2014/main" val="342008738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Run 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Consolas"/>
                        </a:rPr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Consolas"/>
                        </a:rPr>
                        <a:t>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CC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36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CCL1_400ns_Run_8.31.2021-2.54.19PM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Consolas"/>
                        </a:rPr>
                        <a:t>3135.7764 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Consolas"/>
                        </a:rPr>
                        <a:t>3369.5867 pF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Consolas"/>
                        </a:rPr>
                        <a:t>3419.5261 pF</a:t>
                      </a:r>
                      <a:endParaRPr lang="en-US" sz="1400" b="1" i="0" u="none" strike="noStrike" noProof="0">
                        <a:latin typeface="Arial"/>
                      </a:endParaRP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952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043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>
            <a:spLocks noGrp="1"/>
          </p:cNvSpPr>
          <p:nvPr>
            <p:ph type="title"/>
          </p:nvPr>
        </p:nvSpPr>
        <p:spPr>
          <a:xfrm>
            <a:off x="429767" y="274320"/>
            <a:ext cx="1143000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/>
              <a:t>Future work</a:t>
            </a:r>
          </a:p>
        </p:txBody>
      </p:sp>
      <p:sp>
        <p:nvSpPr>
          <p:cNvPr id="5" name="Google Shape;205;p18">
            <a:extLst>
              <a:ext uri="{FF2B5EF4-FFF2-40B4-BE49-F238E27FC236}">
                <a16:creationId xmlns:a16="http://schemas.microsoft.com/office/drawing/2014/main" id="{E29C583D-A7BC-496D-8B7D-35CDDDBDD8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3678" y="805471"/>
            <a:ext cx="11430000" cy="490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Hyper parameter optimization</a:t>
            </a:r>
          </a:p>
          <a:p>
            <a:r>
              <a:rPr lang="en-US" dirty="0"/>
              <a:t>Uncertainty quantification</a:t>
            </a:r>
          </a:p>
          <a:p>
            <a:pPr lvl="1">
              <a:buSzPts val="2520"/>
            </a:pPr>
            <a:r>
              <a:rPr lang="en-US" dirty="0"/>
              <a:t>Multi methods</a:t>
            </a:r>
          </a:p>
          <a:p>
            <a:r>
              <a:rPr lang="en-US" dirty="0"/>
              <a:t>Model validation</a:t>
            </a:r>
          </a:p>
          <a:p>
            <a:pPr lvl="1"/>
            <a:r>
              <a:rPr lang="en-US" dirty="0"/>
              <a:t>Check prediction on real data temporally proximate to when the capacitors are measured</a:t>
            </a:r>
          </a:p>
          <a:p>
            <a:pPr>
              <a:buSzPts val="2160"/>
            </a:pPr>
            <a:r>
              <a:rPr lang="en-US" dirty="0"/>
              <a:t>Use these methods to make predictions</a:t>
            </a:r>
          </a:p>
          <a:p>
            <a:pPr lvl="1">
              <a:buSzPts val="2160"/>
            </a:pPr>
            <a:r>
              <a:rPr lang="en-US" dirty="0"/>
              <a:t>RNN?</a:t>
            </a:r>
          </a:p>
        </p:txBody>
      </p:sp>
    </p:spTree>
    <p:extLst>
      <p:ext uri="{BB962C8B-B14F-4D97-AF65-F5344CB8AC3E}">
        <p14:creationId xmlns:p14="http://schemas.microsoft.com/office/powerpoint/2010/main" val="4026727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32ED-1B73-46C5-A00E-06E5DB72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2D583-7E2B-4121-8B52-D1B84E0F9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HVCM at SNS</a:t>
            </a:r>
          </a:p>
          <a:p>
            <a:r>
              <a:rPr lang="en-US" dirty="0"/>
              <a:t>GAN for data Augmentation</a:t>
            </a:r>
          </a:p>
          <a:p>
            <a:r>
              <a:rPr lang="en-US" dirty="0"/>
              <a:t>RNN autoencoders for anomaly detection</a:t>
            </a:r>
          </a:p>
          <a:p>
            <a:r>
              <a:rPr lang="en-US" dirty="0"/>
              <a:t>CNN autoencoders for anomaly detection</a:t>
            </a:r>
          </a:p>
          <a:p>
            <a:r>
              <a:rPr lang="en-US" dirty="0"/>
              <a:t>Modeling of capacitor degradation with CNN</a:t>
            </a:r>
          </a:p>
          <a:p>
            <a:r>
              <a:rPr lang="en-US" dirty="0">
                <a:solidFill>
                  <a:srgbClr val="00B050"/>
                </a:solidFill>
              </a:rPr>
              <a:t>Summary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176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EE2CD-24FF-44A7-890A-AC885A2E0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Machine Learning for the HVCM Use Case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01556-7AF2-478E-A5F8-E6AF20C54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5" y="1066800"/>
            <a:ext cx="11430000" cy="5277439"/>
          </a:xfrm>
        </p:spPr>
        <p:txBody>
          <a:bodyPr/>
          <a:lstStyle/>
          <a:p>
            <a:r>
              <a:rPr lang="en-US" dirty="0"/>
              <a:t>The overall goal for machine learning for the HVCM case is improved reliability and the reduction of unscheduled down time of the HVCMs through anomaly detection methods </a:t>
            </a:r>
            <a:r>
              <a:rPr lang="en-US" b="1" dirty="0">
                <a:solidFill>
                  <a:schemeClr val="bg2"/>
                </a:solidFill>
              </a:rPr>
              <a:t>(In a good progress). </a:t>
            </a:r>
          </a:p>
          <a:p>
            <a:r>
              <a:rPr lang="en-US" dirty="0"/>
              <a:t>Predict degradation of components such as plastic film capacitors which happens slowly with time and schedule HVCM maintenance to prevent catastrophic faults and loss of beam time for SNS</a:t>
            </a:r>
            <a:r>
              <a:rPr lang="en-US" b="1" dirty="0">
                <a:solidFill>
                  <a:schemeClr val="bg2"/>
                </a:solidFill>
              </a:rPr>
              <a:t> (In a good progress). </a:t>
            </a:r>
            <a:endParaRPr lang="en-US" dirty="0"/>
          </a:p>
          <a:p>
            <a:r>
              <a:rPr lang="en-US" dirty="0"/>
              <a:t>Automate HVCM tuning to keep it optimal as conditions change such as when components degrade or with temperature variations </a:t>
            </a:r>
            <a:r>
              <a:rPr lang="en-US" b="1" dirty="0">
                <a:solidFill>
                  <a:srgbClr val="FF0000"/>
                </a:solidFill>
              </a:rPr>
              <a:t>(Not moving well, Issues with data streaming).</a:t>
            </a:r>
          </a:p>
        </p:txBody>
      </p:sp>
    </p:spTree>
    <p:extLst>
      <p:ext uri="{BB962C8B-B14F-4D97-AF65-F5344CB8AC3E}">
        <p14:creationId xmlns:p14="http://schemas.microsoft.com/office/powerpoint/2010/main" val="4201630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18ED9-4D4D-4626-9278-DF1BB54F7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in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68F1-654F-4B6B-B0FC-FD8BB46C5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Testing GAN to generate faulty data. This includes data augmentation by adding noise to current fault data, and generate some fault events from simulation. </a:t>
            </a:r>
          </a:p>
          <a:p>
            <a:r>
              <a:rPr lang="en-US" dirty="0"/>
              <a:t>Collecting more data from the RFTF test bed. </a:t>
            </a:r>
          </a:p>
          <a:p>
            <a:r>
              <a:rPr lang="en-US" dirty="0"/>
              <a:t>Capacitor degradation work to be finalized/improved by adding uncertainty bands.</a:t>
            </a:r>
          </a:p>
          <a:p>
            <a:r>
              <a:rPr lang="en-US" dirty="0"/>
              <a:t> Getting some papers done on anomaly detection, capacitor degradation, ML for HVCM.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729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E7CF6-0515-42FE-AD9A-EC8E92505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HVCM Reliability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E9D0A-DBDB-4D81-ADC6-08302012D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4030D-9D57-4485-9209-E33D86B85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9" y="999841"/>
            <a:ext cx="9491738" cy="566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75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D4B16-9266-4F9F-A606-6898AEE78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87088"/>
            <a:ext cx="11430000" cy="726728"/>
          </a:xfrm>
        </p:spPr>
        <p:txBody>
          <a:bodyPr/>
          <a:lstStyle/>
          <a:p>
            <a:r>
              <a:rPr lang="en-US" dirty="0"/>
              <a:t>HVCMs at SNS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93B5B-4BB0-48E5-BCBB-65A9FBCAA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233" y="359229"/>
            <a:ext cx="11761796" cy="3372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High Voltage Converter Modulators (HVCMs) are used to convert 13.8 </a:t>
            </a:r>
            <a:r>
              <a:rPr lang="en-US" sz="2000" dirty="0" err="1"/>
              <a:t>kVAC</a:t>
            </a:r>
            <a:r>
              <a:rPr lang="en-US" sz="2000" dirty="0"/>
              <a:t>, 3 </a:t>
            </a:r>
            <a:r>
              <a:rPr lang="el-GR" sz="2000" dirty="0"/>
              <a:t>φ</a:t>
            </a:r>
            <a:r>
              <a:rPr lang="en-US" sz="2000" dirty="0"/>
              <a:t> into a train of up to 135 kV, 1.3 µs pulses at 60 Hz to klystrons which power the accelerating cavities at the SNS.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They consist of</a:t>
            </a:r>
          </a:p>
          <a:p>
            <a:pPr lvl="1"/>
            <a:r>
              <a:rPr lang="en-US" sz="2000" dirty="0"/>
              <a:t>a) AC switch gear and magnetics</a:t>
            </a:r>
          </a:p>
          <a:p>
            <a:pPr lvl="1"/>
            <a:r>
              <a:rPr lang="en-US" sz="2000" dirty="0"/>
              <a:t>b) a controlled rectifier to convert the input AC to 2100 VDC</a:t>
            </a:r>
          </a:p>
          <a:p>
            <a:pPr lvl="1"/>
            <a:r>
              <a:rPr lang="en-US" sz="2000" dirty="0"/>
              <a:t>c) energy storage, chopping of the 2.1 </a:t>
            </a:r>
            <a:r>
              <a:rPr lang="en-US" sz="2000" dirty="0" err="1"/>
              <a:t>kVDC</a:t>
            </a:r>
            <a:r>
              <a:rPr lang="en-US" sz="2000" dirty="0"/>
              <a:t> at 20 kHz, stepping the chopped voltage up to high voltage, and rectifying the filtering the chopped high voltage.</a:t>
            </a:r>
          </a:p>
          <a:p>
            <a:pPr lvl="1"/>
            <a:r>
              <a:rPr lang="en-US" sz="2000" dirty="0"/>
              <a:t>d) HVCM controller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EB16D-08A8-4AA0-87CB-C2F50343E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5" y="3732004"/>
            <a:ext cx="11533634" cy="303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32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C6D3E-86B7-4F79-8520-42B2B4AE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HVCM Schematic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04215F-4036-4131-AF65-2680CC3D5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66" y="813816"/>
            <a:ext cx="10879068" cy="4925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AD26E8-439F-45DA-9F0A-D7184AEE428B}"/>
              </a:ext>
            </a:extLst>
          </p:cNvPr>
          <p:cNvSpPr txBox="1"/>
          <p:nvPr/>
        </p:nvSpPr>
        <p:spPr>
          <a:xfrm>
            <a:off x="429767" y="578257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HV power transformer and line filters cabinet, outside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5C0B88-FF43-4C96-83BE-8B5396CA1B6D}"/>
              </a:ext>
            </a:extLst>
          </p:cNvPr>
          <p:cNvSpPr txBox="1"/>
          <p:nvPr/>
        </p:nvSpPr>
        <p:spPr>
          <a:xfrm>
            <a:off x="3532196" y="604418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6 pulse, phase controlled rectifier rack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B7D615-A3FD-4FC1-A3E5-0D1E6B92C36B}"/>
              </a:ext>
            </a:extLst>
          </p:cNvPr>
          <p:cNvSpPr txBox="1"/>
          <p:nvPr/>
        </p:nvSpPr>
        <p:spPr>
          <a:xfrm>
            <a:off x="1610867" y="2814706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Energy storage capacitors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6CAAF1-B9AE-47F9-A9D2-0DCE1217C8CD}"/>
              </a:ext>
            </a:extLst>
          </p:cNvPr>
          <p:cNvSpPr txBox="1"/>
          <p:nvPr/>
        </p:nvSpPr>
        <p:spPr>
          <a:xfrm>
            <a:off x="6634625" y="6044184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Insulated Gate Bipolar Transistor switches, 20 kHz switching frequency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626A1-0997-4D46-94A5-4D27F78E4712}"/>
              </a:ext>
            </a:extLst>
          </p:cNvPr>
          <p:cNvSpPr txBox="1"/>
          <p:nvPr/>
        </p:nvSpPr>
        <p:spPr>
          <a:xfrm>
            <a:off x="7614339" y="4975921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HV pulse transformers, 20 kHz bipolar pulses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3FC95E-25B7-40C8-900C-E9998514DEA0}"/>
              </a:ext>
            </a:extLst>
          </p:cNvPr>
          <p:cNvSpPr txBox="1"/>
          <p:nvPr/>
        </p:nvSpPr>
        <p:spPr>
          <a:xfrm>
            <a:off x="6433239" y="413076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Resonant Capacitors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EFC789-F6C9-43F4-8DDF-273B51785763}"/>
              </a:ext>
            </a:extLst>
          </p:cNvPr>
          <p:cNvSpPr txBox="1"/>
          <p:nvPr/>
        </p:nvSpPr>
        <p:spPr>
          <a:xfrm>
            <a:off x="9173334" y="96976"/>
            <a:ext cx="2188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 phase, full wave rectifiers, 120 kHz apparent switching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C31AE0-E952-4602-9F60-E72D599A56C1}"/>
              </a:ext>
            </a:extLst>
          </p:cNvPr>
          <p:cNvSpPr txBox="1"/>
          <p:nvPr/>
        </p:nvSpPr>
        <p:spPr>
          <a:xfrm>
            <a:off x="9976120" y="4621662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Output filtering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AB9C4F-ED78-4204-AC06-104BE367CA1D}"/>
              </a:ext>
            </a:extLst>
          </p:cNvPr>
          <p:cNvSpPr txBox="1"/>
          <p:nvPr/>
        </p:nvSpPr>
        <p:spPr>
          <a:xfrm>
            <a:off x="11010900" y="1421879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Klystrons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1506C8-DBE9-467A-B12B-4AB674E62D59}"/>
              </a:ext>
            </a:extLst>
          </p:cNvPr>
          <p:cNvCxnSpPr/>
          <p:nvPr/>
        </p:nvCxnSpPr>
        <p:spPr>
          <a:xfrm flipV="1">
            <a:off x="1088571" y="4975921"/>
            <a:ext cx="1088572" cy="763007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79C4CA-6344-413A-8FD6-D3E10C1BE516}"/>
              </a:ext>
            </a:extLst>
          </p:cNvPr>
          <p:cNvCxnSpPr>
            <a:cxnSpLocks/>
          </p:cNvCxnSpPr>
          <p:nvPr/>
        </p:nvCxnSpPr>
        <p:spPr>
          <a:xfrm>
            <a:off x="2791967" y="3166129"/>
            <a:ext cx="1409919" cy="1177271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3139C39-1052-4267-A304-7A32E70BCEEC}"/>
              </a:ext>
            </a:extLst>
          </p:cNvPr>
          <p:cNvCxnSpPr>
            <a:cxnSpLocks/>
          </p:cNvCxnSpPr>
          <p:nvPr/>
        </p:nvCxnSpPr>
        <p:spPr>
          <a:xfrm flipH="1" flipV="1">
            <a:off x="3624943" y="4975921"/>
            <a:ext cx="348124" cy="975863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BDE3A2B-7398-400B-A087-9EC096380DE5}"/>
              </a:ext>
            </a:extLst>
          </p:cNvPr>
          <p:cNvCxnSpPr>
            <a:cxnSpLocks/>
          </p:cNvCxnSpPr>
          <p:nvPr/>
        </p:nvCxnSpPr>
        <p:spPr>
          <a:xfrm flipH="1" flipV="1">
            <a:off x="5818415" y="5474796"/>
            <a:ext cx="992719" cy="569388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1D37CCA-6DD7-49E4-A398-50C7898EEA6A}"/>
              </a:ext>
            </a:extLst>
          </p:cNvPr>
          <p:cNvCxnSpPr>
            <a:cxnSpLocks/>
          </p:cNvCxnSpPr>
          <p:nvPr/>
        </p:nvCxnSpPr>
        <p:spPr>
          <a:xfrm flipH="1">
            <a:off x="6634625" y="857462"/>
            <a:ext cx="495518" cy="884252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CB87720-C87B-4A9F-867A-FB46FAFD50C4}"/>
              </a:ext>
            </a:extLst>
          </p:cNvPr>
          <p:cNvCxnSpPr>
            <a:cxnSpLocks/>
          </p:cNvCxnSpPr>
          <p:nvPr/>
        </p:nvCxnSpPr>
        <p:spPr>
          <a:xfrm flipH="1" flipV="1">
            <a:off x="6314774" y="3842657"/>
            <a:ext cx="1299565" cy="1089618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84540C7-517D-499D-A883-BF413AFD1BE9}"/>
              </a:ext>
            </a:extLst>
          </p:cNvPr>
          <p:cNvCxnSpPr>
            <a:cxnSpLocks/>
          </p:cNvCxnSpPr>
          <p:nvPr/>
        </p:nvCxnSpPr>
        <p:spPr>
          <a:xfrm flipH="1" flipV="1">
            <a:off x="9595556" y="4134846"/>
            <a:ext cx="607682" cy="335554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632CBE4-A406-4144-B925-AE57EE5E5C80}"/>
              </a:ext>
            </a:extLst>
          </p:cNvPr>
          <p:cNvCxnSpPr>
            <a:cxnSpLocks/>
          </p:cNvCxnSpPr>
          <p:nvPr/>
        </p:nvCxnSpPr>
        <p:spPr>
          <a:xfrm flipH="1">
            <a:off x="11266311" y="1741714"/>
            <a:ext cx="95052" cy="843442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7392B25-8D89-447B-AED3-EB1AB159B10F}"/>
              </a:ext>
            </a:extLst>
          </p:cNvPr>
          <p:cNvCxnSpPr>
            <a:cxnSpLocks/>
          </p:cNvCxnSpPr>
          <p:nvPr/>
        </p:nvCxnSpPr>
        <p:spPr>
          <a:xfrm flipH="1">
            <a:off x="8795439" y="835640"/>
            <a:ext cx="1093628" cy="1588342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428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4798C-C36D-4045-8ABB-F9E12FA56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HVCM Waveforms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B1F9B-335A-4E15-8E2D-2E6C9080E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75" y="3429000"/>
            <a:ext cx="4467849" cy="2619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A20100-E65A-4415-B471-02784074C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478" y="3428999"/>
            <a:ext cx="4505954" cy="2619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9F65F8-DF35-40B8-8E74-1CE7AC21F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583" y="627101"/>
            <a:ext cx="4296375" cy="26864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7545CE-DB27-46EF-BA52-2A56731A5A67}"/>
              </a:ext>
            </a:extLst>
          </p:cNvPr>
          <p:cNvSpPr txBox="1"/>
          <p:nvPr/>
        </p:nvSpPr>
        <p:spPr>
          <a:xfrm>
            <a:off x="522514" y="1034143"/>
            <a:ext cx="59492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HVCM digitizes 32 waveform channels at 50 MS/s and saves a RUN file, decimated to 2.5 MS/s 30 minutes after start up, or after tuning has occurred.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 addition to the RUN files, two Fault files are saved every time there is a HVCM fault. One with 50 MS/s and a record length of 3.5 </a:t>
            </a:r>
            <a:r>
              <a:rPr lang="en-US" dirty="0" err="1">
                <a:solidFill>
                  <a:schemeClr val="tx1"/>
                </a:solidFill>
              </a:rPr>
              <a:t>ms</a:t>
            </a:r>
            <a:r>
              <a:rPr lang="en-US" dirty="0">
                <a:solidFill>
                  <a:schemeClr val="tx1"/>
                </a:solidFill>
              </a:rPr>
              <a:t>, and another at 2.5 MS/s and a record length of 36 </a:t>
            </a:r>
            <a:r>
              <a:rPr lang="en-US" dirty="0" err="1">
                <a:solidFill>
                  <a:schemeClr val="tx1"/>
                </a:solidFill>
              </a:rPr>
              <a:t>ms</a:t>
            </a:r>
            <a:r>
              <a:rPr lang="en-US" dirty="0">
                <a:solidFill>
                  <a:schemeClr val="tx1"/>
                </a:solidFill>
              </a:rPr>
              <a:t>, both centered at the time of the fault.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SETTINGS file is saved whenever a change is made HVCM settings used for tuning or to set warning and fault levels.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 RUN, Fault and SETTINGS files have been archived since January 2021.</a:t>
            </a:r>
          </a:p>
        </p:txBody>
      </p:sp>
    </p:spTree>
    <p:extLst>
      <p:ext uri="{BB962C8B-B14F-4D97-AF65-F5344CB8AC3E}">
        <p14:creationId xmlns:p14="http://schemas.microsoft.com/office/powerpoint/2010/main" val="2834734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9FD6F-5A2D-4D82-B74E-0F923CA92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0"/>
            <a:ext cx="11430000" cy="664029"/>
          </a:xfrm>
        </p:spPr>
        <p:txBody>
          <a:bodyPr/>
          <a:lstStyle/>
          <a:p>
            <a:r>
              <a:rPr lang="en-US" dirty="0"/>
              <a:t>Simulated HVCM Waveforms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707B0-2D4A-428D-8AFB-AB7C671AD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233" y="362059"/>
            <a:ext cx="11729138" cy="4887697"/>
          </a:xfrm>
        </p:spPr>
        <p:txBody>
          <a:bodyPr/>
          <a:lstStyle/>
          <a:p>
            <a:r>
              <a:rPr lang="en-US" sz="2400" dirty="0"/>
              <a:t>SPICE circuit models for the HVCMs have been developed and validated.</a:t>
            </a:r>
          </a:p>
          <a:p>
            <a:r>
              <a:rPr lang="en-US" sz="2400" dirty="0"/>
              <a:t>Models have been built to also include frequency modulation using </a:t>
            </a:r>
            <a:r>
              <a:rPr lang="en-US" sz="2400" dirty="0" err="1"/>
              <a:t>MatLab</a:t>
            </a:r>
            <a:r>
              <a:rPr lang="en-US" sz="2400" dirty="0"/>
              <a:t> with </a:t>
            </a:r>
            <a:r>
              <a:rPr lang="en-US" sz="2400" dirty="0" err="1"/>
              <a:t>LTSpice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MatLab</a:t>
            </a:r>
            <a:r>
              <a:rPr lang="en-US" sz="2400" dirty="0"/>
              <a:t> is also being used to sweep ranges of component values to generate SPICE simulations to model degradation of components such as plastic film capacitors.</a:t>
            </a:r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5D6789-EE44-4D02-9C6A-2C6F6E69A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09" y="3133205"/>
            <a:ext cx="6144482" cy="37247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D1D437-74BD-459C-A916-CAC1CF9B5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891" y="3235560"/>
            <a:ext cx="5657329" cy="35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99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0CDB-C60A-4B19-BB55-F242EA523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HVCM Faults, IGBT Exploded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34EC-3267-4514-8A4A-243512FB8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424" y="949356"/>
            <a:ext cx="4158343" cy="2697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1F1372-BE3A-43DF-9523-F76DA2E46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69" y="979804"/>
            <a:ext cx="3429479" cy="2667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26E9FB-BC92-486A-96BC-4276ECC66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892" y="4011560"/>
            <a:ext cx="4420217" cy="2648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6C732-C8BC-4481-8FFC-A26E5E46D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89" y="4049666"/>
            <a:ext cx="4467849" cy="26102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B7F880-1D7E-4DE7-923F-1E3B011D323A}"/>
              </a:ext>
            </a:extLst>
          </p:cNvPr>
          <p:cNvSpPr txBox="1"/>
          <p:nvPr/>
        </p:nvSpPr>
        <p:spPr>
          <a:xfrm>
            <a:off x="4169229" y="1360714"/>
            <a:ext cx="22751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IGBT and flux after tuning, several days before event.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2BBD7D-1D2D-4346-8B04-6238A2271CBA}"/>
              </a:ext>
            </a:extLst>
          </p:cNvPr>
          <p:cNvSpPr txBox="1"/>
          <p:nvPr/>
        </p:nvSpPr>
        <p:spPr>
          <a:xfrm>
            <a:off x="5306786" y="3158602"/>
            <a:ext cx="22751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Exploded IGBT and flux from shot immediately precent event.</a:t>
            </a:r>
          </a:p>
        </p:txBody>
      </p:sp>
    </p:spTree>
    <p:extLst>
      <p:ext uri="{BB962C8B-B14F-4D97-AF65-F5344CB8AC3E}">
        <p14:creationId xmlns:p14="http://schemas.microsoft.com/office/powerpoint/2010/main" val="330406715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rgbClr val="000000"/>
      </a:dk1>
      <a:lt1>
        <a:srgbClr val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A1F8FACE1F99428C06DCA838C05B83" ma:contentTypeVersion="2" ma:contentTypeDescription="Create a new document." ma:contentTypeScope="" ma:versionID="98f3728f7159859adc6220edadcbeeab">
  <xsd:schema xmlns:xsd="http://www.w3.org/2001/XMLSchema" xmlns:xs="http://www.w3.org/2001/XMLSchema" xmlns:p="http://schemas.microsoft.com/office/2006/metadata/properties" xmlns:ns2="69fbb70a-400a-4393-801d-6c885acc4b1f" targetNamespace="http://schemas.microsoft.com/office/2006/metadata/properties" ma:root="true" ma:fieldsID="713936044d81efe868d126d7875817cb" ns2:_="">
    <xsd:import namespace="69fbb70a-400a-4393-801d-6c885acc4b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fbb70a-400a-4393-801d-6c885acc4b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5313D71-0B61-4B5A-8FC7-FD6248829BA8}"/>
</file>

<file path=customXml/itemProps2.xml><?xml version="1.0" encoding="utf-8"?>
<ds:datastoreItem xmlns:ds="http://schemas.openxmlformats.org/officeDocument/2006/customXml" ds:itemID="{D9DFC5E3-34D3-4FAF-BDE6-66A08C9DA80A}"/>
</file>

<file path=customXml/itemProps3.xml><?xml version="1.0" encoding="utf-8"?>
<ds:datastoreItem xmlns:ds="http://schemas.openxmlformats.org/officeDocument/2006/customXml" ds:itemID="{384DF4CC-DA17-4D1F-8532-BDD9FC42627D}"/>
</file>

<file path=docProps/app.xml><?xml version="1.0" encoding="utf-8"?>
<Properties xmlns="http://schemas.openxmlformats.org/officeDocument/2006/extended-properties" xmlns:vt="http://schemas.openxmlformats.org/officeDocument/2006/docPropsVTypes">
  <TotalTime>13559</TotalTime>
  <Words>1771</Words>
  <Application>Microsoft Office PowerPoint</Application>
  <PresentationFormat>Widescreen</PresentationFormat>
  <Paragraphs>269</Paragraphs>
  <Slides>37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CMTI10</vt:lpstr>
      <vt:lpstr>Calibri</vt:lpstr>
      <vt:lpstr>Consolas</vt:lpstr>
      <vt:lpstr>Arial</vt:lpstr>
      <vt:lpstr>CMR10</vt:lpstr>
      <vt:lpstr>Arial Black</vt:lpstr>
      <vt:lpstr>Century Gothic</vt:lpstr>
      <vt:lpstr>CMBX10</vt:lpstr>
      <vt:lpstr>ORNL</vt:lpstr>
      <vt:lpstr>ORNL Machine Learning HVCM Use Case</vt:lpstr>
      <vt:lpstr>Content</vt:lpstr>
      <vt:lpstr>SNS RF Systems</vt:lpstr>
      <vt:lpstr>HVCM Reliability</vt:lpstr>
      <vt:lpstr>HVCMs at SNS</vt:lpstr>
      <vt:lpstr>HVCM Schematic</vt:lpstr>
      <vt:lpstr>HVCM Waveforms</vt:lpstr>
      <vt:lpstr>Simulated HVCM Waveforms</vt:lpstr>
      <vt:lpstr>HVCM Faults, IGBT Exploded</vt:lpstr>
      <vt:lpstr>HVCM Tuning</vt:lpstr>
      <vt:lpstr>Content</vt:lpstr>
      <vt:lpstr>From Anomaly Detection to Fault Classification</vt:lpstr>
      <vt:lpstr>Failure detection with the help of GAN</vt:lpstr>
      <vt:lpstr>GAN Architecture</vt:lpstr>
      <vt:lpstr>GAN on Normal Data</vt:lpstr>
      <vt:lpstr>GAN on Normal Data</vt:lpstr>
      <vt:lpstr>Content</vt:lpstr>
      <vt:lpstr>Data (from raw to processed)</vt:lpstr>
      <vt:lpstr>Recurrent AutoEncoders (RAE)</vt:lpstr>
      <vt:lpstr>Anomaly Detection Results</vt:lpstr>
      <vt:lpstr>Benchmarking</vt:lpstr>
      <vt:lpstr>Content</vt:lpstr>
      <vt:lpstr>Goal</vt:lpstr>
      <vt:lpstr>HVCM Anomaly Detection</vt:lpstr>
      <vt:lpstr>HVCM Anomaly Detection with CNN</vt:lpstr>
      <vt:lpstr>HVCM Anomaly Detection</vt:lpstr>
      <vt:lpstr>HVCM Anomaly Detection</vt:lpstr>
      <vt:lpstr>HVCM Anomaly Detection</vt:lpstr>
      <vt:lpstr>Content</vt:lpstr>
      <vt:lpstr>Goal</vt:lpstr>
      <vt:lpstr>method</vt:lpstr>
      <vt:lpstr>model</vt:lpstr>
      <vt:lpstr>Results</vt:lpstr>
      <vt:lpstr>Future work</vt:lpstr>
      <vt:lpstr>Content</vt:lpstr>
      <vt:lpstr>Goals of Machine Learning for the HVCM Use Case</vt:lpstr>
      <vt:lpstr>Work in Progress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HVCM Progress Report – Jan. 2022</dc:title>
  <dc:creator>Pappas, Chris</dc:creator>
  <cp:lastModifiedBy>Radaideh, Majdi</cp:lastModifiedBy>
  <cp:revision>70</cp:revision>
  <dcterms:modified xsi:type="dcterms:W3CDTF">2022-04-21T13:04:51Z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0x01010074A1F8FACE1F99428C06DCA838C05B83</vt:lpwstr>
  </property>
</Properties>
</file>