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6"/>
  </p:notesMasterIdLst>
  <p:handoutMasterIdLst>
    <p:handoutMasterId r:id="rId47"/>
  </p:handoutMasterIdLst>
  <p:sldIdLst>
    <p:sldId id="256" r:id="rId5"/>
    <p:sldId id="325" r:id="rId6"/>
    <p:sldId id="1258" r:id="rId7"/>
    <p:sldId id="1083" r:id="rId8"/>
    <p:sldId id="1072" r:id="rId9"/>
    <p:sldId id="1086" r:id="rId10"/>
    <p:sldId id="1233" r:id="rId11"/>
    <p:sldId id="1065" r:id="rId12"/>
    <p:sldId id="1103" r:id="rId13"/>
    <p:sldId id="1268" r:id="rId14"/>
    <p:sldId id="1271" r:id="rId15"/>
    <p:sldId id="1235" r:id="rId16"/>
    <p:sldId id="401" r:id="rId17"/>
    <p:sldId id="1217" r:id="rId18"/>
    <p:sldId id="1236" r:id="rId19"/>
    <p:sldId id="1242" r:id="rId20"/>
    <p:sldId id="1270" r:id="rId21"/>
    <p:sldId id="1269" r:id="rId22"/>
    <p:sldId id="1272" r:id="rId23"/>
    <p:sldId id="259" r:id="rId24"/>
    <p:sldId id="263" r:id="rId25"/>
    <p:sldId id="1267" r:id="rId26"/>
    <p:sldId id="1273" r:id="rId27"/>
    <p:sldId id="1116" r:id="rId28"/>
    <p:sldId id="1097" r:id="rId29"/>
    <p:sldId id="732" r:id="rId30"/>
    <p:sldId id="1265" r:id="rId31"/>
    <p:sldId id="1274" r:id="rId32"/>
    <p:sldId id="309" r:id="rId33"/>
    <p:sldId id="1275" r:id="rId34"/>
    <p:sldId id="321" r:id="rId35"/>
    <p:sldId id="1260" r:id="rId36"/>
    <p:sldId id="522" r:id="rId37"/>
    <p:sldId id="924" r:id="rId38"/>
    <p:sldId id="531" r:id="rId39"/>
    <p:sldId id="887" r:id="rId40"/>
    <p:sldId id="886" r:id="rId41"/>
    <p:sldId id="516" r:id="rId42"/>
    <p:sldId id="520" r:id="rId43"/>
    <p:sldId id="1091" r:id="rId44"/>
    <p:sldId id="318" r:id="rId4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93" autoAdjust="0"/>
    <p:restoredTop sz="95161" autoAdjust="0"/>
  </p:normalViewPr>
  <p:slideViewPr>
    <p:cSldViewPr snapToGrid="0" showGuides="1">
      <p:cViewPr varScale="1">
        <p:scale>
          <a:sx n="86" d="100"/>
          <a:sy n="86" d="100"/>
        </p:scale>
        <p:origin x="619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4/21/2022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+mj-lt"/>
              <a:buAutoNum type="arabicPeriod"/>
            </a:pPr>
            <a:r>
              <a:rPr lang="en-US" b="0" i="0" dirty="0">
                <a:solidFill>
                  <a:srgbClr val="232629"/>
                </a:solidFill>
                <a:effectLst/>
                <a:latin typeface="inherit"/>
              </a:rPr>
              <a:t>In </a:t>
            </a:r>
            <a:r>
              <a:rPr lang="en-US" b="0" i="1" dirty="0">
                <a:solidFill>
                  <a:srgbClr val="232629"/>
                </a:solidFill>
                <a:effectLst/>
                <a:latin typeface="inherit"/>
              </a:rPr>
              <a:t>Q-Learning</a:t>
            </a:r>
            <a:r>
              <a:rPr lang="en-US" b="0" i="0" dirty="0">
                <a:solidFill>
                  <a:srgbClr val="232629"/>
                </a:solidFill>
                <a:effectLst/>
                <a:latin typeface="inherit"/>
              </a:rPr>
              <a:t> we learn a Q-function that satisfies the Bellman (Optimality) Equation. This is most often achieved by minimizing the </a:t>
            </a:r>
            <a:r>
              <a:rPr lang="en-US" b="1" i="0" dirty="0">
                <a:solidFill>
                  <a:srgbClr val="232629"/>
                </a:solidFill>
                <a:effectLst/>
                <a:latin typeface="inherit"/>
              </a:rPr>
              <a:t>Mean Squared Bellman Error (MSBE)</a:t>
            </a:r>
            <a:r>
              <a:rPr lang="en-US" b="0" i="0" dirty="0">
                <a:solidFill>
                  <a:srgbClr val="232629"/>
                </a:solidFill>
                <a:effectLst/>
                <a:latin typeface="inherit"/>
              </a:rPr>
              <a:t> as the loss function. The Q-function is then used to obtain a policy (e.g. by greedily selecting the action with maximum value).</a:t>
            </a:r>
          </a:p>
          <a:p>
            <a:endParaRPr lang="en-US" dirty="0"/>
          </a:p>
          <a:p>
            <a:r>
              <a:rPr lang="en-US" dirty="0"/>
              <a:t>2. </a:t>
            </a:r>
            <a:r>
              <a:rPr lang="en-US" b="0" i="0" dirty="0">
                <a:solidFill>
                  <a:srgbClr val="232629"/>
                </a:solidFill>
                <a:effectLst/>
                <a:latin typeface="-apple-system"/>
              </a:rPr>
              <a:t>With policy gradients, and other direct policy searches, the goal is to learn a map from state to action, which can be stochastic, and works in continuous action spaces.</a:t>
            </a:r>
          </a:p>
          <a:p>
            <a:endParaRPr lang="en-US" b="0" i="0" dirty="0">
              <a:solidFill>
                <a:srgbClr val="232629"/>
              </a:solidFill>
              <a:effectLst/>
              <a:latin typeface="-apple-system"/>
            </a:endParaRPr>
          </a:p>
          <a:p>
            <a:r>
              <a:rPr lang="en-US" b="0" i="0" dirty="0">
                <a:solidFill>
                  <a:srgbClr val="232629"/>
                </a:solidFill>
                <a:effectLst/>
                <a:latin typeface="-apple-system"/>
              </a:rPr>
              <a:t>3.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The policy structure is known as the </a:t>
            </a:r>
            <a:r>
              <a:rPr lang="en-US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actor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because it is used to select actions, and the estimated value function is known as the </a:t>
            </a:r>
            <a:r>
              <a:rPr lang="en-US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critic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because it criticizes the actions made by the actor. Learning is always on-policy: the critic must learn about and critique whatever policy is currently being followed by the actor. The critique takes the form of a TD error. This scalar signal is the sole output of the critic and drives all learning in both actor and critic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4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AFCF3579-A3C1-2549-A68E-254F406D82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560" y="374088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7" name="Picture 2" descr="Home">
            <a:extLst>
              <a:ext uri="{FF2B5EF4-FFF2-40B4-BE49-F238E27FC236}">
                <a16:creationId xmlns:a16="http://schemas.microsoft.com/office/drawing/2014/main" id="{A2C3C84C-4BA9-BF46-B3A8-1F52461AE0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0" y="3926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8B21C088-08DA-7B49-9850-E0B50A233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38281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0" name="Picture 2" descr="Home">
            <a:extLst>
              <a:ext uri="{FF2B5EF4-FFF2-40B4-BE49-F238E27FC236}">
                <a16:creationId xmlns:a16="http://schemas.microsoft.com/office/drawing/2014/main" id="{2E47EA43-CEA5-7844-A413-291F229216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A3A38-C62E-4E53-B15A-DF4CE41C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7" y="215902"/>
            <a:ext cx="11155680" cy="684212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A0735-79A8-4D8E-B79C-625BDF77F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238597"/>
            <a:ext cx="10971416" cy="49383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24BBD-A964-4A20-AA75-78E1FC9B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58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45B9A507-5FEA-C64B-A4D5-979E5244C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A04959B4-38D3-164B-8C93-E37FFE1CB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163" y="320040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D4CE4C89-19CF-964D-861E-A4112C6A69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80" y="64652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7B587AF0-B1CE-5F40-AA14-C4471887E4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5" name="Picture 2" descr="Home">
            <a:extLst>
              <a:ext uri="{FF2B5EF4-FFF2-40B4-BE49-F238E27FC236}">
                <a16:creationId xmlns:a16="http://schemas.microsoft.com/office/drawing/2014/main" id="{CCC04F3B-6D0C-9846-94A9-A4F9B9F8B5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0449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9" name="Picture 2" descr="Home">
            <a:extLst>
              <a:ext uri="{FF2B5EF4-FFF2-40B4-BE49-F238E27FC236}">
                <a16:creationId xmlns:a16="http://schemas.microsoft.com/office/drawing/2014/main" id="{38A95904-77DA-5A44-B8AB-CD9E499A5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184" y="419541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57831" cy="50942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1"/>
            <a:ext cx="8957564" cy="481997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Picture 2" descr="Home">
            <a:extLst>
              <a:ext uri="{FF2B5EF4-FFF2-40B4-BE49-F238E27FC236}">
                <a16:creationId xmlns:a16="http://schemas.microsoft.com/office/drawing/2014/main" id="{E51B72D7-44C8-8A41-A70D-E5B7A70DBC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260" y="391167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855607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8782571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595B9A7C-5220-E549-A440-0803D6C00C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680" y="396243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adaidehmi@ornl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medium.com/@jonathan_hui/rl-policy-gradients-explained-9b13b688b14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0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0.png"/><Relationship Id="rId17" Type="http://schemas.openxmlformats.org/officeDocument/2006/relationships/image" Target="../media/image37.png"/><Relationship Id="rId2" Type="http://schemas.openxmlformats.org/officeDocument/2006/relationships/video" Target="../media/media2.mp4"/><Relationship Id="rId16" Type="http://schemas.openxmlformats.org/officeDocument/2006/relationships/image" Target="../media/image36.png"/><Relationship Id="rId1" Type="http://schemas.microsoft.com/office/2007/relationships/media" Target="../media/media2.mp4"/><Relationship Id="rId5" Type="http://schemas.openxmlformats.org/officeDocument/2006/relationships/image" Target="../media/image371.png"/><Relationship Id="rId15" Type="http://schemas.openxmlformats.org/officeDocument/2006/relationships/image" Target="../media/image461.png"/><Relationship Id="rId10" Type="http://schemas.openxmlformats.org/officeDocument/2006/relationships/image" Target="../media/image390.png"/><Relationship Id="rId4" Type="http://schemas.openxmlformats.org/officeDocument/2006/relationships/image" Target="../media/image361.png"/><Relationship Id="rId9" Type="http://schemas.openxmlformats.org/officeDocument/2006/relationships/image" Target="../media/image380.png"/><Relationship Id="rId14" Type="http://schemas.openxmlformats.org/officeDocument/2006/relationships/image" Target="../media/image4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this-person-does-not-exist.com/en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hyperlink" Target="https://towardsdatascience.com/the-kernel-trick-c98cdbcaeb3f" TargetMode="External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medium.com/@zxr.nju/what-is-the-kernel-trick-why-is-it-important-98a98db0961d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microsoft.com/office/2007/relationships/hdphoto" Target="../media/hdphoto4.wdp"/><Relationship Id="rId7" Type="http://schemas.openxmlformats.org/officeDocument/2006/relationships/image" Target="../media/image490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1.png"/><Relationship Id="rId5" Type="http://schemas.openxmlformats.org/officeDocument/2006/relationships/image" Target="../media/image4700.png"/><Relationship Id="rId4" Type="http://schemas.openxmlformats.org/officeDocument/2006/relationships/image" Target="../media/image4600.png"/><Relationship Id="rId9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72.png"/><Relationship Id="rId7" Type="http://schemas.openxmlformats.org/officeDocument/2006/relationships/image" Target="../media/image570.png"/><Relationship Id="rId12" Type="http://schemas.openxmlformats.org/officeDocument/2006/relationships/image" Target="../media/image7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600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cs.ryerson.ca/~aharley/vis/conv/flat.htm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rt-with-ai-turning-photographs-into-artwork-with-neural-style-transfer-8144ece44bed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7162162" cy="480131"/>
          </a:xfrm>
        </p:spPr>
        <p:txBody>
          <a:bodyPr/>
          <a:lstStyle/>
          <a:p>
            <a:r>
              <a:rPr lang="en-US" sz="2800" dirty="0"/>
              <a:t>ML Techniques for SNS Part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0" y="3429000"/>
            <a:ext cx="6109577" cy="1612556"/>
          </a:xfrm>
        </p:spPr>
        <p:txBody>
          <a:bodyPr/>
          <a:lstStyle/>
          <a:p>
            <a:r>
              <a:rPr lang="en-US" dirty="0"/>
              <a:t>Majdi I. </a:t>
            </a:r>
            <a:r>
              <a:rPr lang="en-US"/>
              <a:t>Radaideh </a:t>
            </a:r>
            <a:endParaRPr lang="en-US" dirty="0"/>
          </a:p>
          <a:p>
            <a:r>
              <a:rPr lang="en-US" dirty="0"/>
              <a:t>Oak Ridge National Laboratory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1976B-25B7-4180-97EF-933E2513A640}"/>
              </a:ext>
            </a:extLst>
          </p:cNvPr>
          <p:cNvSpPr txBox="1"/>
          <p:nvPr/>
        </p:nvSpPr>
        <p:spPr>
          <a:xfrm>
            <a:off x="499982" y="4267613"/>
            <a:ext cx="2449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radaidehmi@ornl.gov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DDA52-42D7-4B9D-9709-0724AA6690E4}"/>
              </a:ext>
            </a:extLst>
          </p:cNvPr>
          <p:cNvSpPr txBox="1"/>
          <p:nvPr/>
        </p:nvSpPr>
        <p:spPr>
          <a:xfrm>
            <a:off x="499982" y="2016840"/>
            <a:ext cx="50345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chemeClr val="bg1"/>
                </a:solidFill>
                <a:effectLst/>
                <a:latin typeface="+mj-lt"/>
              </a:rPr>
              <a:t>ML Team Meeting</a:t>
            </a:r>
          </a:p>
          <a:p>
            <a:pPr algn="l" fontAlgn="base"/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l" fontAlgn="base"/>
            <a:r>
              <a:rPr lang="en-US" b="1" i="0" dirty="0">
                <a:solidFill>
                  <a:schemeClr val="bg1"/>
                </a:solidFill>
                <a:effectLst/>
                <a:latin typeface="+mj-lt"/>
              </a:rPr>
              <a:t>April 21, 2022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8E65-ACB5-4F79-B616-453A0E2E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CNN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0F49E-1FC0-4170-9BC9-FAEC935C3F9E}"/>
              </a:ext>
            </a:extLst>
          </p:cNvPr>
          <p:cNvCxnSpPr/>
          <p:nvPr/>
        </p:nvCxnSpPr>
        <p:spPr>
          <a:xfrm>
            <a:off x="5983014" y="1631731"/>
            <a:ext cx="0" cy="41778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0E3E49-9206-49EE-93A1-2C70099CB83D}"/>
              </a:ext>
            </a:extLst>
          </p:cNvPr>
          <p:cNvSpPr txBox="1"/>
          <p:nvPr/>
        </p:nvSpPr>
        <p:spPr>
          <a:xfrm>
            <a:off x="930166" y="1165847"/>
            <a:ext cx="4587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Advantages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Capture spatial dependencies like in images.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Useful for automatic feature extraction (using the filters).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Much faster to train than fully-connected networks. 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Drawbacks :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Lots of data is needed.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E94F42-EC6A-46AE-98B4-FD06CD98396F}"/>
              </a:ext>
            </a:extLst>
          </p:cNvPr>
          <p:cNvSpPr txBox="1"/>
          <p:nvPr/>
        </p:nvSpPr>
        <p:spPr>
          <a:xfrm>
            <a:off x="6763406" y="1165847"/>
            <a:ext cx="48478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Application Fields: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Image recognition.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Recommender systems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Self-driving or autonomous cars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Object detection</a:t>
            </a: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SNS Use Cases: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All use cases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CNN can be used for fault detection, surrogate modeling, signal processing, and in generative models. </a:t>
            </a:r>
          </a:p>
          <a:p>
            <a:pPr algn="l">
              <a:lnSpc>
                <a:spcPct val="90000"/>
              </a:lnSpc>
            </a:pPr>
            <a:endParaRPr lang="en-US" sz="2000" b="1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 err="1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C3D068-1025-4D00-A08C-BEFCDD196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987" y="4647051"/>
            <a:ext cx="5539457" cy="19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6864-B093-43A9-A75A-203BD748E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DE157-CD65-4B48-BBCC-24CAE8F61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r>
              <a:rPr lang="en-US" dirty="0">
                <a:solidFill>
                  <a:srgbClr val="00B050"/>
                </a:solidFill>
              </a:rPr>
              <a:t>Reinforcement Learning</a:t>
            </a:r>
          </a:p>
          <a:p>
            <a:r>
              <a:rPr lang="en-US" dirty="0"/>
              <a:t>Generative Adversarial Networks</a:t>
            </a:r>
          </a:p>
          <a:p>
            <a:r>
              <a:rPr lang="en-US" dirty="0"/>
              <a:t>Gaussian Processes</a:t>
            </a:r>
          </a:p>
          <a:p>
            <a:r>
              <a:rPr lang="en-US" dirty="0"/>
              <a:t>Random Forests</a:t>
            </a:r>
          </a:p>
        </p:txBody>
      </p:sp>
    </p:spTree>
    <p:extLst>
      <p:ext uri="{BB962C8B-B14F-4D97-AF65-F5344CB8AC3E}">
        <p14:creationId xmlns:p14="http://schemas.microsoft.com/office/powerpoint/2010/main" val="3322675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D37F-29F7-4A21-881B-BA91422B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11" y="146534"/>
            <a:ext cx="6527779" cy="6842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Reinforcement Learning </a:t>
            </a:r>
          </a:p>
        </p:txBody>
      </p:sp>
      <p:pic>
        <p:nvPicPr>
          <p:cNvPr id="1028" name="Picture 4" descr="Image result for reinforcement learning">
            <a:extLst>
              <a:ext uri="{FF2B5EF4-FFF2-40B4-BE49-F238E27FC236}">
                <a16:creationId xmlns:a16="http://schemas.microsoft.com/office/drawing/2014/main" id="{4802E1D1-0779-4360-B7EC-2336F82C7B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18" y="4213458"/>
            <a:ext cx="4289206" cy="215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61DE5E-31DC-4DEB-8B2D-250F225ADEC6}"/>
              </a:ext>
            </a:extLst>
          </p:cNvPr>
          <p:cNvSpPr txBox="1">
            <a:spLocks/>
          </p:cNvSpPr>
          <p:nvPr/>
        </p:nvSpPr>
        <p:spPr>
          <a:xfrm>
            <a:off x="548639" y="1238597"/>
            <a:ext cx="6708855" cy="4938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Learning agents to take actions in an environment to maximize the awards. </a:t>
            </a:r>
          </a:p>
          <a:p>
            <a:r>
              <a:rPr lang="en-US" dirty="0"/>
              <a:t>Labelled input/output pairs are </a:t>
            </a:r>
            <a:r>
              <a:rPr lang="en-US" b="1" dirty="0">
                <a:solidFill>
                  <a:srgbClr val="C00000"/>
                </a:solidFill>
              </a:rPr>
              <a:t>NOT</a:t>
            </a:r>
            <a:r>
              <a:rPr lang="en-US" dirty="0"/>
              <a:t> needed.</a:t>
            </a:r>
          </a:p>
          <a:p>
            <a:r>
              <a:rPr lang="en-US" dirty="0"/>
              <a:t>Take an action, observe rewards and states, decide next action, repeat.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83BA005-99C7-4CB7-8C5F-4CFD30166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29" y="830746"/>
            <a:ext cx="4344360" cy="2607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51534A-BE45-4C35-99CD-0DCF465882D4}"/>
                  </a:ext>
                </a:extLst>
              </p:cNvPr>
              <p:cNvSpPr txBox="1"/>
              <p:nvPr/>
            </p:nvSpPr>
            <p:spPr>
              <a:xfrm>
                <a:off x="7257494" y="34706"/>
                <a:ext cx="45676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(action)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(state and reward)</a:t>
                </a:r>
              </a:p>
              <a:p>
                <a:pPr algn="ctr"/>
                <a:r>
                  <a:rPr lang="en-US" dirty="0"/>
                  <a:t>are collected on-the-fly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51534A-BE45-4C35-99CD-0DCF46588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494" y="34706"/>
                <a:ext cx="4567630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6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F788-6127-4072-A579-A0B701B7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62" y="40540"/>
            <a:ext cx="11155680" cy="684212"/>
          </a:xfrm>
        </p:spPr>
        <p:txBody>
          <a:bodyPr>
            <a:noAutofit/>
          </a:bodyPr>
          <a:lstStyle/>
          <a:p>
            <a:r>
              <a:rPr lang="en-US" sz="3200" dirty="0"/>
              <a:t>RL: Value-based vs Policy-Based vs Actor-Critic</a:t>
            </a:r>
          </a:p>
        </p:txBody>
      </p:sp>
      <p:pic>
        <p:nvPicPr>
          <p:cNvPr id="4" name="Picture 4" descr="Image result for deep q learning">
            <a:extLst>
              <a:ext uri="{FF2B5EF4-FFF2-40B4-BE49-F238E27FC236}">
                <a16:creationId xmlns:a16="http://schemas.microsoft.com/office/drawing/2014/main" id="{2CFEB385-5BB4-45FD-8226-FC727851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144" y="2857257"/>
            <a:ext cx="4779058" cy="313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miro.medium.com/max/1425/1*VDCraEnXZtx-Q1BBEvSVRQ.jpeg">
            <a:extLst>
              <a:ext uri="{FF2B5EF4-FFF2-40B4-BE49-F238E27FC236}">
                <a16:creationId xmlns:a16="http://schemas.microsoft.com/office/drawing/2014/main" id="{B5C993F5-9F14-45A9-8AAC-A5EDC729CB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11" y="724752"/>
            <a:ext cx="4795955" cy="269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4BC83E-5CD9-4198-B5EB-D2AA78AD696C}"/>
              </a:ext>
            </a:extLst>
          </p:cNvPr>
          <p:cNvSpPr txBox="1"/>
          <p:nvPr/>
        </p:nvSpPr>
        <p:spPr>
          <a:xfrm>
            <a:off x="308070" y="3429000"/>
            <a:ext cx="6179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Q-Learning (Value-based)</a:t>
            </a:r>
            <a:r>
              <a:rPr lang="en-US" dirty="0"/>
              <a:t>: learn a single deterministic action from a discrete set of actions by finding the maximum Q value.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27BD81-14A3-4951-8B06-2C4ADCDF38B7}"/>
              </a:ext>
            </a:extLst>
          </p:cNvPr>
          <p:cNvSpPr txBox="1"/>
          <p:nvPr/>
        </p:nvSpPr>
        <p:spPr>
          <a:xfrm>
            <a:off x="308070" y="4375223"/>
            <a:ext cx="5987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Policy Gradient (Policy-based)</a:t>
            </a:r>
            <a:r>
              <a:rPr lang="en-US" dirty="0"/>
              <a:t>: learn a map/policy from state to action, which can be stochastic and continuous, </a:t>
            </a:r>
            <a:r>
              <a:rPr lang="en-US" b="1" dirty="0">
                <a:solidFill>
                  <a:srgbClr val="C00000"/>
                </a:solidFill>
              </a:rPr>
              <a:t>without Q-value in the middle.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198B-D46D-4503-AF34-F3184C781937}"/>
              </a:ext>
            </a:extLst>
          </p:cNvPr>
          <p:cNvSpPr txBox="1"/>
          <p:nvPr/>
        </p:nvSpPr>
        <p:spPr>
          <a:xfrm>
            <a:off x="308070" y="5321446"/>
            <a:ext cx="5987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Actor-Critic (Hybrid of both)</a:t>
            </a:r>
            <a:r>
              <a:rPr lang="en-US" dirty="0"/>
              <a:t>: Actors learn the policy , and critics produce Q-values for the actions to adjust the policy quality.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E97F1-73C1-4CE5-A7FD-F3D1BD6D0187}"/>
              </a:ext>
            </a:extLst>
          </p:cNvPr>
          <p:cNvSpPr txBox="1"/>
          <p:nvPr/>
        </p:nvSpPr>
        <p:spPr>
          <a:xfrm>
            <a:off x="5598367" y="6540461"/>
            <a:ext cx="641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https://medium.com/@jonathan_hui/rl-policy-gradients-explained-9b13b688b146</a:t>
            </a:r>
            <a:endParaRPr lang="en-US" sz="1200" dirty="0"/>
          </a:p>
        </p:txBody>
      </p:sp>
      <p:pic>
        <p:nvPicPr>
          <p:cNvPr id="7170" name="Picture 2" descr="Logo">
            <a:extLst>
              <a:ext uri="{FF2B5EF4-FFF2-40B4-BE49-F238E27FC236}">
                <a16:creationId xmlns:a16="http://schemas.microsoft.com/office/drawing/2014/main" id="{67F80EBB-ACD2-4AF3-B3AB-E8665C139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08" y="989077"/>
            <a:ext cx="1408805" cy="12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odel-based Reinforcement Learning with Ray RLlib | by Michael Luo |  Distributed Computing with Ray | Medium">
            <a:extLst>
              <a:ext uri="{FF2B5EF4-FFF2-40B4-BE49-F238E27FC236}">
                <a16:creationId xmlns:a16="http://schemas.microsoft.com/office/drawing/2014/main" id="{E079C0FF-447E-4598-8A13-CB2B160C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609" y="908580"/>
            <a:ext cx="1400234" cy="140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F53E8E-E482-456B-A8F4-A24425382AAE}"/>
              </a:ext>
            </a:extLst>
          </p:cNvPr>
          <p:cNvSpPr txBox="1"/>
          <p:nvPr/>
        </p:nvSpPr>
        <p:spPr>
          <a:xfrm>
            <a:off x="6081462" y="668802"/>
            <a:ext cx="2094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Stable Baselines</a:t>
            </a:r>
          </a:p>
        </p:txBody>
      </p:sp>
      <p:pic>
        <p:nvPicPr>
          <p:cNvPr id="7174" name="Picture 6" descr="Getting started with OpenAI Gym. OpenAI gym is an environment for… | by  Bhushan Sonawane | Towards Data Science">
            <a:extLst>
              <a:ext uri="{FF2B5EF4-FFF2-40B4-BE49-F238E27FC236}">
                <a16:creationId xmlns:a16="http://schemas.microsoft.com/office/drawing/2014/main" id="{8B76EBBC-2AF4-43C3-A961-93CDAA62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686" y="1235067"/>
            <a:ext cx="1400234" cy="84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778785-B7F4-45DC-B64B-E45DDE733109}"/>
              </a:ext>
            </a:extLst>
          </p:cNvPr>
          <p:cNvSpPr txBox="1"/>
          <p:nvPr/>
        </p:nvSpPr>
        <p:spPr>
          <a:xfrm>
            <a:off x="8702566" y="737764"/>
            <a:ext cx="24414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Top libraries for RL</a:t>
            </a:r>
          </a:p>
        </p:txBody>
      </p:sp>
    </p:spTree>
    <p:extLst>
      <p:ext uri="{BB962C8B-B14F-4D97-AF65-F5344CB8AC3E}">
        <p14:creationId xmlns:p14="http://schemas.microsoft.com/office/powerpoint/2010/main" val="36057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FC005-9E69-43DC-80C2-7217A528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Algorthims</a:t>
            </a:r>
          </a:p>
        </p:txBody>
      </p:sp>
      <p:pic>
        <p:nvPicPr>
          <p:cNvPr id="2050" name="Picture 2" descr="Deep reinforcement learning enabled self-learning control for energy  efficient driving - ScienceDirect">
            <a:extLst>
              <a:ext uri="{FF2B5EF4-FFF2-40B4-BE49-F238E27FC236}">
                <a16:creationId xmlns:a16="http://schemas.microsoft.com/office/drawing/2014/main" id="{0C83B8EE-74F0-447E-93FF-84174C2EA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77" y="641582"/>
            <a:ext cx="3567156" cy="386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95300-0BEC-4B2B-A61E-B39633A335DE}"/>
              </a:ext>
            </a:extLst>
          </p:cNvPr>
          <p:cNvSpPr txBox="1"/>
          <p:nvPr/>
        </p:nvSpPr>
        <p:spPr>
          <a:xfrm>
            <a:off x="8727244" y="116319"/>
            <a:ext cx="250282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Q-Learning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 DQN</a:t>
            </a: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57CFE-DBED-4F91-BC7C-DA90A4AAC5C7}"/>
              </a:ext>
            </a:extLst>
          </p:cNvPr>
          <p:cNvSpPr txBox="1"/>
          <p:nvPr/>
        </p:nvSpPr>
        <p:spPr>
          <a:xfrm>
            <a:off x="552728" y="1179715"/>
            <a:ext cx="330018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Policy-gradient 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 PPO</a:t>
            </a:r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E0DA2-B393-4B97-A71F-E2703AA5DA25}"/>
              </a:ext>
            </a:extLst>
          </p:cNvPr>
          <p:cNvSpPr txBox="1"/>
          <p:nvPr/>
        </p:nvSpPr>
        <p:spPr>
          <a:xfrm>
            <a:off x="4913555" y="3217408"/>
            <a:ext cx="270454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Actor-Critic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 A2C</a:t>
            </a:r>
            <a:endParaRPr lang="en-US" dirty="0">
              <a:latin typeface="+mn-lt"/>
            </a:endParaRPr>
          </a:p>
        </p:txBody>
      </p:sp>
      <p:pic>
        <p:nvPicPr>
          <p:cNvPr id="2052" name="Picture 4" descr="Reinforcement Learning w/ Keras + OpenAI: Actor-Critic Models | by Yash  Patel | Towards Data Science">
            <a:extLst>
              <a:ext uri="{FF2B5EF4-FFF2-40B4-BE49-F238E27FC236}">
                <a16:creationId xmlns:a16="http://schemas.microsoft.com/office/drawing/2014/main" id="{345F1AA7-5B1E-423F-BDB3-266C31E9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06" y="3640592"/>
            <a:ext cx="3183988" cy="29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L — Policy Gradient Explained. Policy Gradient Methods (PG) are… | by  Jonathan Hui | Medium">
            <a:extLst>
              <a:ext uri="{FF2B5EF4-FFF2-40B4-BE49-F238E27FC236}">
                <a16:creationId xmlns:a16="http://schemas.microsoft.com/office/drawing/2014/main" id="{B132F926-424F-475E-B53A-6A72CB4355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6" y="1631558"/>
            <a:ext cx="3936206" cy="20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DDC8-19A5-463D-9C67-4182B5ED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a2c-SpaceInvaders2">
            <a:hlinkClick r:id="" action="ppaction://media"/>
            <a:extLst>
              <a:ext uri="{FF2B5EF4-FFF2-40B4-BE49-F238E27FC236}">
                <a16:creationId xmlns:a16="http://schemas.microsoft.com/office/drawing/2014/main" id="{3B501293-818F-497D-BEE9-4F2308A4DA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2062" y="1144148"/>
            <a:ext cx="4266162" cy="5600014"/>
          </a:xfr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9503D8F6-76B8-46B4-9407-5A9D4BF4429F}"/>
              </a:ext>
            </a:extLst>
          </p:cNvPr>
          <p:cNvSpPr/>
          <p:nvPr/>
        </p:nvSpPr>
        <p:spPr>
          <a:xfrm>
            <a:off x="1730062" y="-48530"/>
            <a:ext cx="6825803" cy="1192678"/>
          </a:xfrm>
          <a:prstGeom prst="horizontalScroll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Me Playing Space Invaders with RL</a:t>
            </a:r>
          </a:p>
        </p:txBody>
      </p:sp>
    </p:spTree>
    <p:extLst>
      <p:ext uri="{BB962C8B-B14F-4D97-AF65-F5344CB8AC3E}">
        <p14:creationId xmlns:p14="http://schemas.microsoft.com/office/powerpoint/2010/main" val="224298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9B00-E508-42A5-B826-A4054CE63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FC88F9A-DE5F-4D5B-8AA0-1F2FC2567143}"/>
                  </a:ext>
                </a:extLst>
              </p:cNvPr>
              <p:cNvSpPr/>
              <p:nvPr/>
            </p:nvSpPr>
            <p:spPr>
              <a:xfrm>
                <a:off x="6189991" y="3489451"/>
                <a:ext cx="5678309" cy="468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1.10000</m:t>
                      </m:r>
                      <m:r>
                        <m:rPr>
                          <m:nor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rgbClr val="0070C0"/>
                          </a:solidFill>
                        </a:rPr>
                        <m:t>✔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𝑐𝑜𝑙𝑑</m:t>
                          </m:r>
                        </m:sup>
                      </m:sSub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1.1</m:t>
                      </m:r>
                      <m:r>
                        <m:rPr>
                          <m:nor/>
                        </m:rPr>
                        <a:rPr lang="en-US" sz="24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7000</m:t>
                      </m:r>
                      <m:r>
                        <m:rPr>
                          <m:nor/>
                        </m:rP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>
                          <a:solidFill>
                            <a:srgbClr val="0070C0"/>
                          </a:solidFill>
                        </a:rPr>
                        <m:t>✔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FC88F9A-DE5F-4D5B-8AA0-1F2FC2567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991" y="3489451"/>
                <a:ext cx="5678309" cy="468205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E532C0-DF93-4100-AAFB-F6B551AC94EE}"/>
                  </a:ext>
                </a:extLst>
              </p:cNvPr>
              <p:cNvSpPr/>
              <p:nvPr/>
            </p:nvSpPr>
            <p:spPr>
              <a:xfrm>
                <a:off x="8881586" y="2914328"/>
                <a:ext cx="2711063" cy="460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𝑃𝑃𝐹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𝑟𝑜𝑑𝑑𝑒𝑑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1.9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rgbClr val="0070C0"/>
                          </a:solidFill>
                        </a:rPr>
                        <m:t>✔</m:t>
                      </m:r>
                    </m:oMath>
                  </m:oMathPara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E532C0-DF93-4100-AAFB-F6B551AC9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1586" y="2914328"/>
                <a:ext cx="2711063" cy="460254"/>
              </a:xfrm>
              <a:prstGeom prst="rect">
                <a:avLst/>
              </a:prstGeom>
              <a:blipFill>
                <a:blip r:embed="rId5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6B6A6BB-28BF-4AEF-A518-EA74C84CCE1A}"/>
                  </a:ext>
                </a:extLst>
              </p:cNvPr>
              <p:cNvSpPr/>
              <p:nvPr/>
            </p:nvSpPr>
            <p:spPr>
              <a:xfrm>
                <a:off x="6189991" y="2315509"/>
                <a:ext cx="2258247" cy="49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𝑝𝑒𝑙𝑙𝑒𝑡𝑠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rgbClr val="0070C0"/>
                          </a:solidFill>
                        </a:rPr>
                        <m:t>✔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6B6A6BB-28BF-4AEF-A518-EA74C84CC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991" y="2315509"/>
                <a:ext cx="2258247" cy="490199"/>
              </a:xfrm>
              <a:prstGeom prst="rect">
                <a:avLst/>
              </a:prstGeom>
              <a:blipFill>
                <a:blip r:embed="rId7"/>
                <a:stretch>
                  <a:fillRect b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BE5D30-06D0-408F-9DFE-8B437B17CA55}"/>
                  </a:ext>
                </a:extLst>
              </p:cNvPr>
              <p:cNvSpPr/>
              <p:nvPr/>
            </p:nvSpPr>
            <p:spPr>
              <a:xfrm>
                <a:off x="6156511" y="2926088"/>
                <a:ext cx="2433487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𝑃𝑃𝐹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1.4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rgbClr val="0070C0"/>
                          </a:solidFill>
                        </a:rPr>
                        <m:t>✔</m:t>
                      </m:r>
                    </m:oMath>
                  </m:oMathPara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BE5D30-06D0-408F-9DFE-8B437B17C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511" y="2926088"/>
                <a:ext cx="2433487" cy="453137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34454C-963F-4F0A-832B-44104F0B03AF}"/>
              </a:ext>
            </a:extLst>
          </p:cNvPr>
          <p:cNvCxnSpPr>
            <a:cxnSpLocks/>
          </p:cNvCxnSpPr>
          <p:nvPr/>
        </p:nvCxnSpPr>
        <p:spPr>
          <a:xfrm flipV="1">
            <a:off x="6222532" y="4298803"/>
            <a:ext cx="5904620" cy="45258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BE9FB83-22C1-4CFB-93EB-FB20DA47D61F}"/>
                  </a:ext>
                </a:extLst>
              </p:cNvPr>
              <p:cNvSpPr/>
              <p:nvPr/>
            </p:nvSpPr>
            <p:spPr>
              <a:xfrm>
                <a:off x="6443608" y="5787575"/>
                <a:ext cx="1859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𝐵𝑢𝑟𝑛𝑢𝑝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⤤⤤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BE9FB83-22C1-4CFB-93EB-FB20DA47D6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608" y="5787575"/>
                <a:ext cx="1859292" cy="461665"/>
              </a:xfrm>
              <a:prstGeom prst="rect">
                <a:avLst/>
              </a:prstGeom>
              <a:blipFill>
                <a:blip r:embed="rId9"/>
                <a:stretch>
                  <a:fillRect l="-32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14133AE-A67F-46F3-82AF-00FADEB3216F}"/>
                  </a:ext>
                </a:extLst>
              </p:cNvPr>
              <p:cNvSpPr/>
              <p:nvPr/>
            </p:nvSpPr>
            <p:spPr>
              <a:xfrm>
                <a:off x="8504337" y="5812119"/>
                <a:ext cx="18238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𝑃𝑃𝐹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⤦⤦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14133AE-A67F-46F3-82AF-00FADEB32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337" y="5812119"/>
                <a:ext cx="1823833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0EF7966-ED48-4E86-9FCA-057F021AC219}"/>
              </a:ext>
            </a:extLst>
          </p:cNvPr>
          <p:cNvSpPr txBox="1"/>
          <p:nvPr/>
        </p:nvSpPr>
        <p:spPr>
          <a:xfrm>
            <a:off x="6369934" y="4517431"/>
            <a:ext cx="3997856" cy="1261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Final Objective</a:t>
            </a:r>
          </a:p>
          <a:p>
            <a:pPr algn="ctr"/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000" b="1" dirty="0">
                <a:latin typeface="Andalus" panose="02020603050405020304" pitchFamily="18" charset="-78"/>
                <a:cs typeface="Andalus" panose="02020603050405020304" pitchFamily="18" charset="-78"/>
              </a:rPr>
              <a:t>Maximize Burnup &amp; Minimize Power Peaking </a:t>
            </a:r>
            <a:endParaRPr lang="en-US" sz="28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C6D2E1-A7F5-45D3-8FCC-4069EC00C3CF}"/>
              </a:ext>
            </a:extLst>
          </p:cNvPr>
          <p:cNvSpPr txBox="1"/>
          <p:nvPr/>
        </p:nvSpPr>
        <p:spPr>
          <a:xfrm>
            <a:off x="6702633" y="461593"/>
            <a:ext cx="4449577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Design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48FF60F-10B6-491C-A629-005E4B4C3136}"/>
                  </a:ext>
                </a:extLst>
              </p:cNvPr>
              <p:cNvSpPr/>
              <p:nvPr/>
            </p:nvSpPr>
            <p:spPr>
              <a:xfrm>
                <a:off x="6156929" y="1709627"/>
                <a:ext cx="2724657" cy="453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[7.2%, 7.6%]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rgbClr val="0070C0"/>
                          </a:solidFill>
                        </a:rPr>
                        <m:t>✔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48FF60F-10B6-491C-A629-005E4B4C3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929" y="1709627"/>
                <a:ext cx="2724657" cy="453650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8E588C3-DC3C-432F-AA8D-255B0AD10C5D}"/>
                  </a:ext>
                </a:extLst>
              </p:cNvPr>
              <p:cNvSpPr/>
              <p:nvPr/>
            </p:nvSpPr>
            <p:spPr>
              <a:xfrm>
                <a:off x="9174842" y="1660994"/>
                <a:ext cx="2519472" cy="453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𝐺𝐴𝐷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[16, 18]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rgbClr val="0070C0"/>
                          </a:solidFill>
                        </a:rPr>
                        <m:t>✔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8E588C3-DC3C-432F-AA8D-255B0AD10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842" y="1660994"/>
                <a:ext cx="2519472" cy="453650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18AA367-8687-42C8-A4F5-E4264CB142D6}"/>
                  </a:ext>
                </a:extLst>
              </p:cNvPr>
              <p:cNvSpPr/>
              <p:nvPr/>
            </p:nvSpPr>
            <p:spPr>
              <a:xfrm>
                <a:off x="7319114" y="1121431"/>
                <a:ext cx="3061416" cy="453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[3.95%, 4.05%]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rgbClr val="0070C0"/>
                          </a:solidFill>
                        </a:rPr>
                        <m:t>✔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18AA367-8687-42C8-A4F5-E4264CB14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114" y="1121431"/>
                <a:ext cx="3061416" cy="453650"/>
              </a:xfrm>
              <a:prstGeom prst="rect">
                <a:avLst/>
              </a:prstGeom>
              <a:blipFill>
                <a:blip r:embed="rId1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e14">
            <a:hlinkClick r:id="" action="ppaction://media"/>
            <a:extLst>
              <a:ext uri="{FF2B5EF4-FFF2-40B4-BE49-F238E27FC236}">
                <a16:creationId xmlns:a16="http://schemas.microsoft.com/office/drawing/2014/main" id="{36CD057C-E60B-46D3-A042-4ABF48F150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475" y="0"/>
            <a:ext cx="6003694" cy="6943247"/>
          </a:xfrm>
        </p:spPr>
      </p:pic>
      <p:pic>
        <p:nvPicPr>
          <p:cNvPr id="19" name="Picture 2" descr="KEEP CALM YOU WON THE GAME Poster | nicke | Keep Calm-o-Matic">
            <a:extLst>
              <a:ext uri="{FF2B5EF4-FFF2-40B4-BE49-F238E27FC236}">
                <a16:creationId xmlns:a16="http://schemas.microsoft.com/office/drawing/2014/main" id="{BB80C558-FA22-4576-9F83-739881DD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555" y="4511644"/>
            <a:ext cx="1349093" cy="15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14" grpId="0"/>
      <p:bldP spid="15" grpId="0"/>
      <p:bldP spid="16" grpId="0" animBg="1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9318-D3F7-4985-B155-D97ED96F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control with 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3B11E-3DBF-4295-94A9-EDC746CC5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6DC01-3DD3-4DBD-B5EF-90BB4F48C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795" y="1345756"/>
            <a:ext cx="8433785" cy="4724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784F84-7293-41EA-B607-B9DD9924F98E}"/>
              </a:ext>
            </a:extLst>
          </p:cNvPr>
          <p:cNvSpPr txBox="1"/>
          <p:nvPr/>
        </p:nvSpPr>
        <p:spPr>
          <a:xfrm>
            <a:off x="9573088" y="2232707"/>
            <a:ext cx="261891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Degrave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Jonas, et al. "Magnetic control of tokamak plasmas through deep reinforcement learning."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602.7897 (2022): 414-419.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04162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8E65-ACB5-4F79-B616-453A0E2E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Reinforcement Learning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0F49E-1FC0-4170-9BC9-FAEC935C3F9E}"/>
              </a:ext>
            </a:extLst>
          </p:cNvPr>
          <p:cNvCxnSpPr/>
          <p:nvPr/>
        </p:nvCxnSpPr>
        <p:spPr>
          <a:xfrm>
            <a:off x="5983014" y="1631731"/>
            <a:ext cx="0" cy="41778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0E3E49-9206-49EE-93A1-2C70099CB83D}"/>
              </a:ext>
            </a:extLst>
          </p:cNvPr>
          <p:cNvSpPr txBox="1"/>
          <p:nvPr/>
        </p:nvSpPr>
        <p:spPr>
          <a:xfrm>
            <a:off x="930166" y="1165847"/>
            <a:ext cx="45877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Advantages :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Data collected on-the-fly, no pre-generated data is needed.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Dynamic learning based on state and time.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Human-inspired based on performance and reward maximization.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Drawbacks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Huge amounts of trial-and-error are needed to learn.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Can be very expensive if the environment is complex (e.g. simulation).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Rigid and sensitive to hyperparameters.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E94F42-EC6A-46AE-98B4-FD06CD98396F}"/>
              </a:ext>
            </a:extLst>
          </p:cNvPr>
          <p:cNvSpPr txBox="1"/>
          <p:nvPr/>
        </p:nvSpPr>
        <p:spPr>
          <a:xfrm>
            <a:off x="6763406" y="1165847"/>
            <a:ext cx="48478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Application Fields: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Autonomous control.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Robotics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Optimization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Game-playing</a:t>
            </a: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SNS Use Cases: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HVCM for tuning the settings given a detected fault or system tuning time. 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CMS?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BB?</a:t>
            </a:r>
          </a:p>
          <a:p>
            <a:pPr algn="l">
              <a:lnSpc>
                <a:spcPct val="90000"/>
              </a:lnSpc>
            </a:pPr>
            <a:endParaRPr lang="en-US" sz="2000" b="1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58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6864-B093-43A9-A75A-203BD748E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DE157-CD65-4B48-BBCC-24CAE8F61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r>
              <a:rPr lang="en-US" dirty="0"/>
              <a:t>Reinforcement Learning</a:t>
            </a:r>
          </a:p>
          <a:p>
            <a:r>
              <a:rPr lang="en-US" dirty="0">
                <a:solidFill>
                  <a:srgbClr val="00B050"/>
                </a:solidFill>
              </a:rPr>
              <a:t>Generative Adversarial Networks</a:t>
            </a:r>
          </a:p>
          <a:p>
            <a:r>
              <a:rPr lang="en-US" dirty="0"/>
              <a:t>Gaussian Processes</a:t>
            </a:r>
          </a:p>
          <a:p>
            <a:r>
              <a:rPr lang="en-US" dirty="0"/>
              <a:t>Random Forests</a:t>
            </a:r>
          </a:p>
        </p:txBody>
      </p:sp>
    </p:spTree>
    <p:extLst>
      <p:ext uri="{BB962C8B-B14F-4D97-AF65-F5344CB8AC3E}">
        <p14:creationId xmlns:p14="http://schemas.microsoft.com/office/powerpoint/2010/main" val="4189737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390A40-A166-4CFA-AA47-30F79EECD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Overview of Methods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9DDA82A-75C9-4E61-9792-B5031B9E7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491619"/>
              </p:ext>
            </p:extLst>
          </p:nvPr>
        </p:nvGraphicFramePr>
        <p:xfrm>
          <a:off x="268014" y="731520"/>
          <a:ext cx="11923985" cy="57302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579570">
                  <a:extLst>
                    <a:ext uri="{9D8B030D-6E8A-4147-A177-3AD203B41FA5}">
                      <a16:colId xmlns:a16="http://schemas.microsoft.com/office/drawing/2014/main" val="568296"/>
                    </a:ext>
                  </a:extLst>
                </a:gridCol>
                <a:gridCol w="2378270">
                  <a:extLst>
                    <a:ext uri="{9D8B030D-6E8A-4147-A177-3AD203B41FA5}">
                      <a16:colId xmlns:a16="http://schemas.microsoft.com/office/drawing/2014/main" val="2163684006"/>
                    </a:ext>
                  </a:extLst>
                </a:gridCol>
                <a:gridCol w="2436274">
                  <a:extLst>
                    <a:ext uri="{9D8B030D-6E8A-4147-A177-3AD203B41FA5}">
                      <a16:colId xmlns:a16="http://schemas.microsoft.com/office/drawing/2014/main" val="2440158645"/>
                    </a:ext>
                  </a:extLst>
                </a:gridCol>
                <a:gridCol w="1549631">
                  <a:extLst>
                    <a:ext uri="{9D8B030D-6E8A-4147-A177-3AD203B41FA5}">
                      <a16:colId xmlns:a16="http://schemas.microsoft.com/office/drawing/2014/main" val="3858558921"/>
                    </a:ext>
                  </a:extLst>
                </a:gridCol>
                <a:gridCol w="1980240">
                  <a:extLst>
                    <a:ext uri="{9D8B030D-6E8A-4147-A177-3AD203B41FA5}">
                      <a16:colId xmlns:a16="http://schemas.microsoft.com/office/drawing/2014/main" val="3034980138"/>
                    </a:ext>
                  </a:extLst>
                </a:gridCol>
              </a:tblGrid>
              <a:tr h="3280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Method</a:t>
                      </a:r>
                    </a:p>
                  </a:txBody>
                  <a:tcPr anchor="ctr">
                    <a:solidFill>
                      <a:srgbClr val="4C88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Advantage</a:t>
                      </a:r>
                    </a:p>
                  </a:txBody>
                  <a:tcPr anchor="ctr">
                    <a:solidFill>
                      <a:srgbClr val="4C88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Drawback</a:t>
                      </a:r>
                    </a:p>
                  </a:txBody>
                  <a:tcPr anchor="ctr">
                    <a:solidFill>
                      <a:srgbClr val="4C88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SNS Use Case</a:t>
                      </a:r>
                    </a:p>
                  </a:txBody>
                  <a:tcPr anchor="ctr">
                    <a:solidFill>
                      <a:srgbClr val="4C88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Comments</a:t>
                      </a:r>
                    </a:p>
                  </a:txBody>
                  <a:tcPr anchor="ctr">
                    <a:solidFill>
                      <a:srgbClr val="4C8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989249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Non-NN ML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More interpretability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Poor performance on large dataset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BB/Target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128407"/>
                  </a:ext>
                </a:extLst>
              </a:tr>
              <a:tr h="328077">
                <a:tc>
                  <a:txBody>
                    <a:bodyPr/>
                    <a:lstStyle/>
                    <a:p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Gaussian Process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Easy implementation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Non-scalable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BB/Target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05285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r>
                        <a:rPr lang="en-US" sz="1600" b="1" dirty="0"/>
                        <a:t>Multi-layer </a:t>
                      </a:r>
                      <a:r>
                        <a:rPr lang="en-US" sz="1600" b="1" dirty="0" err="1"/>
                        <a:t>Perceptrons</a:t>
                      </a:r>
                      <a:endParaRPr lang="en-US" sz="16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Simple input-output mapping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Structural redundancy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BB/Target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07636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Convolutional Neural Networks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Automatic feature extraction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 hungry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BB/HVCM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7601728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r>
                        <a:rPr lang="en-US" sz="1600" b="1" dirty="0"/>
                        <a:t>Recurrent Neural Networks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Ability to model time-series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Vanishing/exploding gradient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BB/HVCM/</a:t>
                      </a:r>
                    </a:p>
                    <a:p>
                      <a:r>
                        <a:rPr lang="en-US" sz="1600" dirty="0"/>
                        <a:t>CMS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910299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AutoEncoders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 representation in reduced dimension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Destroys interpretability of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BB/HVCM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0271439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r>
                        <a:rPr lang="en-US" sz="1600" b="1" dirty="0"/>
                        <a:t>Siamese Networks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Can work with imbalanced data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Sensitive to input variations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BB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545039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Generative Adversarial Networks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Useful when more data needed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Unstable 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HVCM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0595933"/>
                  </a:ext>
                </a:extLst>
              </a:tr>
              <a:tr h="328077">
                <a:tc>
                  <a:txBody>
                    <a:bodyPr/>
                    <a:lstStyle/>
                    <a:p>
                      <a:r>
                        <a:rPr lang="en-US" sz="1600" b="1" dirty="0"/>
                        <a:t>Customized Neural Networks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Customizable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Specific models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HVCM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507924"/>
                  </a:ext>
                </a:extLst>
              </a:tr>
              <a:tr h="328077">
                <a:tc>
                  <a:txBody>
                    <a:bodyPr/>
                    <a:lstStyle/>
                    <a:p>
                      <a:r>
                        <a:rPr lang="en-US" sz="1600" b="1" dirty="0"/>
                        <a:t>Physics-informed Neural Networks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Reduced data need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Some physics needed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64915"/>
                  </a:ext>
                </a:extLst>
              </a:tr>
              <a:tr h="328077">
                <a:tc>
                  <a:txBody>
                    <a:bodyPr/>
                    <a:lstStyle/>
                    <a:p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Reinforcement Learning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Controls modeling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Expensive training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648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544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6097-813A-434A-9203-D575CC15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synthetic data with GAN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B1F84-449F-4F9D-9C0F-491B7CB7E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005665"/>
            <a:ext cx="3797000" cy="3228984"/>
          </a:xfrm>
        </p:spPr>
        <p:txBody>
          <a:bodyPr/>
          <a:lstStyle/>
          <a:p>
            <a:r>
              <a:rPr lang="en-US" sz="2000" dirty="0"/>
              <a:t>Due to the data limitation, we use </a:t>
            </a:r>
            <a:r>
              <a:rPr lang="en-US" sz="2000" b="1" dirty="0"/>
              <a:t>generative adversarial networks (GAN) to generate synthetic data that mimic real data.</a:t>
            </a:r>
          </a:p>
          <a:p>
            <a:endParaRPr lang="en-US" sz="2000" b="1" dirty="0"/>
          </a:p>
        </p:txBody>
      </p:sp>
      <p:pic>
        <p:nvPicPr>
          <p:cNvPr id="1026" name="Picture 2" descr="A Short Introduction to Generative Adversarial Networks - Thalles' blog">
            <a:extLst>
              <a:ext uri="{FF2B5EF4-FFF2-40B4-BE49-F238E27FC236}">
                <a16:creationId xmlns:a16="http://schemas.microsoft.com/office/drawing/2014/main" id="{C4F4F632-8714-4275-9E81-1E0B752AB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97" y="1005665"/>
            <a:ext cx="6934303" cy="30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nxlwm/tensorflow-MNIST-GAN-DCGAN - Giters">
            <a:extLst>
              <a:ext uri="{FF2B5EF4-FFF2-40B4-BE49-F238E27FC236}">
                <a16:creationId xmlns:a16="http://schemas.microsoft.com/office/drawing/2014/main" id="{14F5C068-3E1C-4569-82D9-A068F232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91" y="2883158"/>
            <a:ext cx="3974842" cy="39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61B8863-EEC7-4A3D-985F-1EAF0AFE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22" y="5348122"/>
            <a:ext cx="5716944" cy="100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24994C-956A-4508-A574-2A7E5057ADC2}"/>
              </a:ext>
            </a:extLst>
          </p:cNvPr>
          <p:cNvSpPr txBox="1"/>
          <p:nvPr/>
        </p:nvSpPr>
        <p:spPr>
          <a:xfrm>
            <a:off x="5492063" y="4249810"/>
            <a:ext cx="61068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Mulish"/>
              </a:rPr>
              <a:t>Discriminator penalizes itself for misclassifying a real image as fake, or a fake image (created by the  generator) as real, by maximizing the below function.</a:t>
            </a:r>
          </a:p>
          <a:p>
            <a:br>
              <a:rPr lang="en-US" b="0" i="0" dirty="0">
                <a:solidFill>
                  <a:srgbClr val="212529"/>
                </a:solidFill>
                <a:effectLst/>
                <a:latin typeface="Mulish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48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1964-1356-433A-BD1D-07A38F5B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 Architecture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F710-0D6F-416D-9840-DA48EBCFE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CE3D61C-D747-422E-8910-F8E7CF07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332" y="1063700"/>
            <a:ext cx="3827668" cy="2551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DD3C09-ABE0-46FB-9E15-26E63DBFB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0" y="2172606"/>
            <a:ext cx="2317248" cy="4573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B8989-0E49-45E2-8086-E83C3EA2C8EB}"/>
              </a:ext>
            </a:extLst>
          </p:cNvPr>
          <p:cNvSpPr txBox="1"/>
          <p:nvPr/>
        </p:nvSpPr>
        <p:spPr>
          <a:xfrm>
            <a:off x="268000" y="4151804"/>
            <a:ext cx="94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FCE0F-30DA-4150-903D-DFB9CB9FB1DB}"/>
              </a:ext>
            </a:extLst>
          </p:cNvPr>
          <p:cNvSpPr txBox="1"/>
          <p:nvPr/>
        </p:nvSpPr>
        <p:spPr>
          <a:xfrm>
            <a:off x="2967208" y="2762919"/>
            <a:ext cx="147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Waveforms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E6048-F660-4412-B315-950A3397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384" y="3615479"/>
            <a:ext cx="5492726" cy="2641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94A1F-53EE-42F9-A138-5F2FB50E2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63004" y="3543719"/>
            <a:ext cx="2233695" cy="1526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F38B9D-A8D2-4144-B4A7-2419A3273B4F}"/>
              </a:ext>
            </a:extLst>
          </p:cNvPr>
          <p:cNvSpPr txBox="1"/>
          <p:nvPr/>
        </p:nvSpPr>
        <p:spPr>
          <a:xfrm>
            <a:off x="723326" y="2191656"/>
            <a:ext cx="213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Generator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58AA6-07E8-4375-ABAA-9B10CBD85626}"/>
              </a:ext>
            </a:extLst>
          </p:cNvPr>
          <p:cNvSpPr txBox="1"/>
          <p:nvPr/>
        </p:nvSpPr>
        <p:spPr>
          <a:xfrm>
            <a:off x="5728743" y="2976539"/>
            <a:ext cx="213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Discriminator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93CFCD-7CBA-4CBF-A03F-B191F7923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627" y="191083"/>
            <a:ext cx="1341236" cy="9754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1E90D7-B414-4EC3-8749-08B418DBC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799" y="428356"/>
            <a:ext cx="2245956" cy="6545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32CE6A-7031-4AD9-94AC-25C82A35FED0}"/>
              </a:ext>
            </a:extLst>
          </p:cNvPr>
          <p:cNvSpPr txBox="1"/>
          <p:nvPr/>
        </p:nvSpPr>
        <p:spPr>
          <a:xfrm>
            <a:off x="3613212" y="6188720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https://this-person-does-not-exist.com/en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2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8E65-ACB5-4F79-B616-453A0E2E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0F49E-1FC0-4170-9BC9-FAEC935C3F9E}"/>
              </a:ext>
            </a:extLst>
          </p:cNvPr>
          <p:cNvCxnSpPr/>
          <p:nvPr/>
        </p:nvCxnSpPr>
        <p:spPr>
          <a:xfrm>
            <a:off x="5983014" y="1631731"/>
            <a:ext cx="0" cy="41778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0E3E49-9206-49EE-93A1-2C70099CB83D}"/>
              </a:ext>
            </a:extLst>
          </p:cNvPr>
          <p:cNvSpPr txBox="1"/>
          <p:nvPr/>
        </p:nvSpPr>
        <p:spPr>
          <a:xfrm>
            <a:off x="930166" y="1165847"/>
            <a:ext cx="45877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Advantages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Generative models that can generate very realistic data.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GAN does not require labelled data.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Drawbacks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Needs a lot of data to work and to generalize.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Expensive to train (&gt; 50,000 epochs)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E94F42-EC6A-46AE-98B4-FD06CD98396F}"/>
              </a:ext>
            </a:extLst>
          </p:cNvPr>
          <p:cNvSpPr txBox="1"/>
          <p:nvPr/>
        </p:nvSpPr>
        <p:spPr>
          <a:xfrm>
            <a:off x="6763406" y="1165847"/>
            <a:ext cx="48478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Application Fields: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Image recognition.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Anomaly detection.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Image-to-Image Translation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Text-to-Image Translation</a:t>
            </a: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SNS Use Cases: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Useful for HVCM &amp; BB for generating synthetic signals.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Useful for HVCM &amp; BB for direct application to anomaly detection. </a:t>
            </a:r>
            <a:endParaRPr lang="en-US" sz="2000" b="1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 err="1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9824F-1C1D-434E-858D-D7632F694BE8}"/>
              </a:ext>
            </a:extLst>
          </p:cNvPr>
          <p:cNvSpPr txBox="1"/>
          <p:nvPr/>
        </p:nvSpPr>
        <p:spPr>
          <a:xfrm>
            <a:off x="6501365" y="5967161"/>
            <a:ext cx="61078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Xia, Xuan, et al. "GAN-based Anomaly Detection: A Review."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Neurocomputing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(2022).</a:t>
            </a:r>
            <a:endParaRPr lang="en-US" sz="10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5AA563-E0F5-4E66-A3DC-3AF08994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65" y="4728071"/>
            <a:ext cx="5400580" cy="10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90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6864-B093-43A9-A75A-203BD748E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DE157-CD65-4B48-BBCC-24CAE8F61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r>
              <a:rPr lang="en-US" dirty="0"/>
              <a:t>Reinforcement Learning</a:t>
            </a:r>
          </a:p>
          <a:p>
            <a:r>
              <a:rPr lang="en-US" dirty="0"/>
              <a:t>Generative Adversarial Networks</a:t>
            </a:r>
          </a:p>
          <a:p>
            <a:r>
              <a:rPr lang="en-US" dirty="0">
                <a:solidFill>
                  <a:srgbClr val="00B050"/>
                </a:solidFill>
              </a:rPr>
              <a:t>Gaussian Processes</a:t>
            </a:r>
          </a:p>
          <a:p>
            <a:r>
              <a:rPr lang="en-US" dirty="0"/>
              <a:t>Random Forests</a:t>
            </a:r>
          </a:p>
        </p:txBody>
      </p:sp>
    </p:spTree>
    <p:extLst>
      <p:ext uri="{BB962C8B-B14F-4D97-AF65-F5344CB8AC3E}">
        <p14:creationId xmlns:p14="http://schemas.microsoft.com/office/powerpoint/2010/main" val="896063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0F45-7B68-4ACA-B8FE-009F96D7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Gaussian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14FC0-6496-410E-B055-25B72C04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24</a:t>
            </a:fld>
            <a:endParaRPr lang="en-US" dirty="0"/>
          </a:p>
        </p:txBody>
      </p:sp>
      <p:pic>
        <p:nvPicPr>
          <p:cNvPr id="1028" name="Picture 4" descr="http://inverseprobability.com/talks/slides/diagrams/gp/gp_rejection_sample003.png">
            <a:extLst>
              <a:ext uri="{FF2B5EF4-FFF2-40B4-BE49-F238E27FC236}">
                <a16:creationId xmlns:a16="http://schemas.microsoft.com/office/drawing/2014/main" id="{FDDCC6FD-E254-4A9D-8225-647B13865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7" y="900114"/>
            <a:ext cx="3561148" cy="213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nverseprobability.com/talks/slides/diagrams/gp/gp_rejection_sample004.png">
            <a:extLst>
              <a:ext uri="{FF2B5EF4-FFF2-40B4-BE49-F238E27FC236}">
                <a16:creationId xmlns:a16="http://schemas.microsoft.com/office/drawing/2014/main" id="{B814BC31-1F05-4D24-BA15-2DCA0D289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75" y="2224436"/>
            <a:ext cx="3760355" cy="2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nverseprobability.com/talks/slides/diagrams/gp/gp_rejection_sample005.png">
            <a:extLst>
              <a:ext uri="{FF2B5EF4-FFF2-40B4-BE49-F238E27FC236}">
                <a16:creationId xmlns:a16="http://schemas.microsoft.com/office/drawing/2014/main" id="{8B7B1BFE-BA79-4CC1-A352-AE25EFF2C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62" y="3776765"/>
            <a:ext cx="3595712" cy="21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AB0BB0-CBE3-4372-8C01-4151011FDF4C}"/>
              </a:ext>
            </a:extLst>
          </p:cNvPr>
          <p:cNvSpPr txBox="1"/>
          <p:nvPr/>
        </p:nvSpPr>
        <p:spPr>
          <a:xfrm>
            <a:off x="727080" y="2980212"/>
            <a:ext cx="254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number of possible 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0F923-D05A-42BE-AED8-6269BF02613E}"/>
              </a:ext>
            </a:extLst>
          </p:cNvPr>
          <p:cNvSpPr txBox="1"/>
          <p:nvPr/>
        </p:nvSpPr>
        <p:spPr>
          <a:xfrm>
            <a:off x="4591609" y="3880484"/>
            <a:ext cx="2540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observing new data, narrow the functions to the best that fits data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ABCA67-965D-4305-837A-A5FBD541865B}"/>
              </a:ext>
            </a:extLst>
          </p:cNvPr>
          <p:cNvSpPr txBox="1"/>
          <p:nvPr/>
        </p:nvSpPr>
        <p:spPr>
          <a:xfrm>
            <a:off x="7902554" y="5387833"/>
            <a:ext cx="3787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 a new surrogate (</a:t>
            </a:r>
            <a:r>
              <a:rPr lang="en-US" dirty="0">
                <a:solidFill>
                  <a:srgbClr val="0070C0"/>
                </a:solidFill>
              </a:rPr>
              <a:t>blue line</a:t>
            </a:r>
            <a:r>
              <a:rPr lang="en-US" dirty="0"/>
              <a:t>) as the mean and standard deviation </a:t>
            </a:r>
            <a:r>
              <a:rPr lang="en-US" dirty="0">
                <a:solidFill>
                  <a:srgbClr val="C00000"/>
                </a:solidFill>
              </a:rPr>
              <a:t>(red bars)</a:t>
            </a:r>
            <a:r>
              <a:rPr lang="en-US" dirty="0"/>
              <a:t> of these best functions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4E0315B6-C3A9-42F9-9371-AB8870471CE7}"/>
              </a:ext>
            </a:extLst>
          </p:cNvPr>
          <p:cNvSpPr/>
          <p:nvPr/>
        </p:nvSpPr>
        <p:spPr>
          <a:xfrm>
            <a:off x="5683974" y="5694017"/>
            <a:ext cx="1993093" cy="4803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9C1E20-DB80-4E99-9D1E-4A760A16F4FA}"/>
              </a:ext>
            </a:extLst>
          </p:cNvPr>
          <p:cNvSpPr txBox="1"/>
          <p:nvPr/>
        </p:nvSpPr>
        <p:spPr>
          <a:xfrm>
            <a:off x="3267724" y="5651146"/>
            <a:ext cx="254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Get more data</a:t>
            </a:r>
          </a:p>
        </p:txBody>
      </p:sp>
    </p:spTree>
    <p:extLst>
      <p:ext uri="{BB962C8B-B14F-4D97-AF65-F5344CB8AC3E}">
        <p14:creationId xmlns:p14="http://schemas.microsoft.com/office/powerpoint/2010/main" val="399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6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F0C6-73DD-49D0-94A9-F40BDF93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Gaussian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12211-699A-4E56-B524-B3A7731B3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25</a:t>
            </a:fld>
            <a:endParaRPr lang="en-US" dirty="0"/>
          </a:p>
        </p:txBody>
      </p:sp>
      <p:pic>
        <p:nvPicPr>
          <p:cNvPr id="4098" name="Picture 2" descr="https://miro.medium.com/max/2888/1*YAPmNXea5gKoH3uyRrtITQ.png">
            <a:extLst>
              <a:ext uri="{FF2B5EF4-FFF2-40B4-BE49-F238E27FC236}">
                <a16:creationId xmlns:a16="http://schemas.microsoft.com/office/drawing/2014/main" id="{7F78A636-8F8D-44DE-828B-B823BFF8D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14" y="1069355"/>
            <a:ext cx="7184397" cy="190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iro.medium.com/max/1493/1*9xMQMnSPnAFkWqIY2jvIpQ.png">
            <a:extLst>
              <a:ext uri="{FF2B5EF4-FFF2-40B4-BE49-F238E27FC236}">
                <a16:creationId xmlns:a16="http://schemas.microsoft.com/office/drawing/2014/main" id="{81809FF8-3ADE-40C3-A69C-CAA1B529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32" y="3051082"/>
            <a:ext cx="3549311" cy="18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miro.medium.com/max/2888/1*zNQg-o-C2JELQFQjEEDrLw.png">
            <a:extLst>
              <a:ext uri="{FF2B5EF4-FFF2-40B4-BE49-F238E27FC236}">
                <a16:creationId xmlns:a16="http://schemas.microsoft.com/office/drawing/2014/main" id="{FDE52FAB-3BCB-4125-B8E6-D2751F0D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15" y="4948381"/>
            <a:ext cx="7184397" cy="190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0DC11C-F249-4A81-AC6F-0D0C01AAC15A}"/>
              </a:ext>
            </a:extLst>
          </p:cNvPr>
          <p:cNvSpPr/>
          <p:nvPr/>
        </p:nvSpPr>
        <p:spPr>
          <a:xfrm>
            <a:off x="478417" y="1145555"/>
            <a:ext cx="4160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92929"/>
                </a:solidFill>
                <a:latin typeface="charter"/>
              </a:rPr>
              <a:t>Prior belief about the function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E9CFC1-15EC-46C5-99CF-830D965B586A}"/>
              </a:ext>
            </a:extLst>
          </p:cNvPr>
          <p:cNvSpPr/>
          <p:nvPr/>
        </p:nvSpPr>
        <p:spPr>
          <a:xfrm>
            <a:off x="165167" y="5868887"/>
            <a:ext cx="4473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92929"/>
                </a:solidFill>
                <a:latin typeface="charter"/>
              </a:rPr>
              <a:t>Posterior belief about the function to fit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9FF914-8502-4BC3-95E2-CAF2C6532A1F}"/>
              </a:ext>
            </a:extLst>
          </p:cNvPr>
          <p:cNvSpPr/>
          <p:nvPr/>
        </p:nvSpPr>
        <p:spPr>
          <a:xfrm>
            <a:off x="9218668" y="621689"/>
            <a:ext cx="1775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92929"/>
                </a:solidFill>
                <a:latin typeface="charter"/>
              </a:rPr>
              <a:t>Mean/Std of left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9C75E1-FB3F-4443-AB57-E50BC31545C6}"/>
              </a:ext>
            </a:extLst>
          </p:cNvPr>
          <p:cNvSpPr/>
          <p:nvPr/>
        </p:nvSpPr>
        <p:spPr>
          <a:xfrm>
            <a:off x="4605780" y="423024"/>
            <a:ext cx="3633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92929"/>
                </a:solidFill>
                <a:latin typeface="charter"/>
              </a:rPr>
              <a:t>Samples drawn from </a:t>
            </a:r>
          </a:p>
          <a:p>
            <a:pPr algn="ctr"/>
            <a:r>
              <a:rPr lang="en-US" b="1" dirty="0">
                <a:solidFill>
                  <a:srgbClr val="292929"/>
                </a:solidFill>
                <a:latin typeface="charter"/>
              </a:rPr>
              <a:t>Distribution of functions (Prior)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FF8351-EF0E-481B-96BD-A2D862069357}"/>
              </a:ext>
            </a:extLst>
          </p:cNvPr>
          <p:cNvSpPr/>
          <p:nvPr/>
        </p:nvSpPr>
        <p:spPr>
          <a:xfrm>
            <a:off x="1585926" y="2391592"/>
            <a:ext cx="1449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92929"/>
                </a:solidFill>
                <a:latin typeface="charter"/>
              </a:rPr>
              <a:t>New data</a:t>
            </a:r>
          </a:p>
        </p:txBody>
      </p:sp>
      <p:pic>
        <p:nvPicPr>
          <p:cNvPr id="4104" name="Picture 8" descr="Quick Start to Gaussian Process Regression | by Hilarie Sit | Towards Data  Science">
            <a:extLst>
              <a:ext uri="{FF2B5EF4-FFF2-40B4-BE49-F238E27FC236}">
                <a16:creationId xmlns:a16="http://schemas.microsoft.com/office/drawing/2014/main" id="{AE16503B-2B68-41E6-9826-431BB886F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09" y="3987747"/>
            <a:ext cx="4160482" cy="11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9563738A-5A6D-42E2-B525-534F49A4D1B9}"/>
              </a:ext>
            </a:extLst>
          </p:cNvPr>
          <p:cNvSpPr/>
          <p:nvPr/>
        </p:nvSpPr>
        <p:spPr>
          <a:xfrm>
            <a:off x="2046432" y="1594442"/>
            <a:ext cx="264160" cy="7483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E284434-DD5D-48BC-9BF7-7E24F2100BF1}"/>
              </a:ext>
            </a:extLst>
          </p:cNvPr>
          <p:cNvSpPr/>
          <p:nvPr/>
        </p:nvSpPr>
        <p:spPr>
          <a:xfrm>
            <a:off x="2046432" y="2840479"/>
            <a:ext cx="264160" cy="7483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D498853-FA34-4C8A-9283-602ACC5E9BF2}"/>
              </a:ext>
            </a:extLst>
          </p:cNvPr>
          <p:cNvSpPr/>
          <p:nvPr/>
        </p:nvSpPr>
        <p:spPr>
          <a:xfrm>
            <a:off x="2130234" y="5263558"/>
            <a:ext cx="271798" cy="6351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9849C7-4245-4A6E-BA5C-C00BD6876A11}"/>
              </a:ext>
            </a:extLst>
          </p:cNvPr>
          <p:cNvSpPr/>
          <p:nvPr/>
        </p:nvSpPr>
        <p:spPr>
          <a:xfrm>
            <a:off x="1453846" y="3563567"/>
            <a:ext cx="1449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92929"/>
                </a:solidFill>
                <a:latin typeface="charter"/>
              </a:rPr>
              <a:t>Bayes Rule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E39ADA-F0D1-452B-AE8E-33E0D5659434}"/>
              </a:ext>
            </a:extLst>
          </p:cNvPr>
          <p:cNvSpPr/>
          <p:nvPr/>
        </p:nvSpPr>
        <p:spPr>
          <a:xfrm>
            <a:off x="9218668" y="4737340"/>
            <a:ext cx="1775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92929"/>
                </a:solidFill>
                <a:latin typeface="charter"/>
              </a:rPr>
              <a:t>Mean/Std of left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A39D24-3C38-4FD3-B3A2-83D0E5772683}"/>
              </a:ext>
            </a:extLst>
          </p:cNvPr>
          <p:cNvSpPr/>
          <p:nvPr/>
        </p:nvSpPr>
        <p:spPr>
          <a:xfrm>
            <a:off x="4453627" y="4561018"/>
            <a:ext cx="3745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92929"/>
                </a:solidFill>
                <a:latin typeface="charter"/>
              </a:rPr>
              <a:t>Samples drawn from </a:t>
            </a:r>
          </a:p>
          <a:p>
            <a:pPr algn="ctr"/>
            <a:r>
              <a:rPr lang="en-US" b="1" dirty="0">
                <a:solidFill>
                  <a:srgbClr val="292929"/>
                </a:solidFill>
                <a:latin typeface="charter"/>
              </a:rPr>
              <a:t>Distribution of functions (Posterior)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53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B7AE437-5A0C-4193-8EFC-FB625C177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9036" y="6032535"/>
            <a:ext cx="3490616" cy="647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2C65DD-49A6-47A0-8CDE-77127068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49" y="14170"/>
            <a:ext cx="4306455" cy="734002"/>
          </a:xfrm>
        </p:spPr>
        <p:txBody>
          <a:bodyPr>
            <a:noAutofit/>
          </a:bodyPr>
          <a:lstStyle/>
          <a:p>
            <a:r>
              <a:rPr lang="en-US" sz="3600" dirty="0"/>
              <a:t>Deep GPs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BD7D59-F807-4DCA-8AB8-A5A14AED7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9058" y="1368029"/>
            <a:ext cx="4654088" cy="6266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90B9B-C3F3-40BE-B01C-CE1FCD71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09619-162F-4A94-B0E0-B41D4A19B28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734EA-DC26-4383-9B4B-D66E7D69E1CC}"/>
              </a:ext>
            </a:extLst>
          </p:cNvPr>
          <p:cNvSpPr txBox="1"/>
          <p:nvPr/>
        </p:nvSpPr>
        <p:spPr>
          <a:xfrm>
            <a:off x="8150013" y="1085944"/>
            <a:ext cx="385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 this integration!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D2805-B07E-4006-9701-BDAB7171894D}"/>
              </a:ext>
            </a:extLst>
          </p:cNvPr>
          <p:cNvSpPr/>
          <p:nvPr/>
        </p:nvSpPr>
        <p:spPr>
          <a:xfrm>
            <a:off x="6836984" y="1070147"/>
            <a:ext cx="5078237" cy="910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73C4C9-9BDA-4266-9C53-3D79928FF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384" y="2059648"/>
            <a:ext cx="4135837" cy="34373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D3D959-57FB-4E98-ADC1-E219A09EA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7534" y="5538298"/>
            <a:ext cx="2692418" cy="4997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BE7AE0-7ACC-40E3-9C00-D9C2D7473D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1624" y="344824"/>
            <a:ext cx="6210376" cy="4406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23E9C7D-9A14-4AFC-9E23-E13FA05DB8AB}"/>
              </a:ext>
            </a:extLst>
          </p:cNvPr>
          <p:cNvSpPr/>
          <p:nvPr/>
        </p:nvSpPr>
        <p:spPr>
          <a:xfrm>
            <a:off x="479988" y="761458"/>
            <a:ext cx="528949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Calibri (Body)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(Body)"/>
                <a:cs typeface="Times New Roman" panose="02020603050405020304" pitchFamily="18" charset="0"/>
              </a:rPr>
              <a:t>Deep GP retains the advantage of GP but </a:t>
            </a:r>
            <a:r>
              <a:rPr lang="en-US" sz="2600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allowing more depth to capture more complex relationships</a:t>
            </a:r>
            <a:r>
              <a:rPr lang="en-US" sz="2600" dirty="0">
                <a:latin typeface="Calibri (Body)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(Body)"/>
                <a:cs typeface="Times New Roman" panose="02020603050405020304" pitchFamily="18" charset="0"/>
              </a:rPr>
              <a:t>Handles </a:t>
            </a:r>
            <a:r>
              <a:rPr lang="en-US" sz="2600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big data</a:t>
            </a:r>
            <a:r>
              <a:rPr lang="en-US" sz="2600" dirty="0">
                <a:latin typeface="Calibri (Body)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alibri (Body)"/>
                <a:cs typeface="Times New Roman" panose="02020603050405020304" pitchFamily="18" charset="0"/>
              </a:rPr>
              <a:t>Can mimic </a:t>
            </a:r>
            <a:r>
              <a:rPr lang="en-US" sz="2600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deep neural networks</a:t>
            </a:r>
            <a:r>
              <a:rPr lang="en-US" sz="2600" dirty="0">
                <a:latin typeface="Calibri (Body)"/>
                <a:cs typeface="Times New Roman" panose="02020603050405020304" pitchFamily="18" charset="0"/>
              </a:rPr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libri (Body)"/>
                <a:cs typeface="Times New Roman" panose="02020603050405020304" pitchFamily="18" charset="0"/>
              </a:rPr>
              <a:t>DeepGP</a:t>
            </a:r>
            <a:r>
              <a:rPr lang="en-US" sz="2600" dirty="0">
                <a:latin typeface="Calibri (Body)"/>
                <a:cs typeface="Times New Roman" panose="02020603050405020304" pitchFamily="18" charset="0"/>
              </a:rPr>
              <a:t> uses the novelty of variational inference to optimize the deep model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Number of nodes in hidden layers is automatically determined!</a:t>
            </a:r>
          </a:p>
          <a:p>
            <a:endParaRPr lang="en-US" sz="2600" dirty="0">
              <a:latin typeface="Calibri (Body)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5B90A3-7EA6-447E-B880-8C3E98EF1F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1558" y="1010550"/>
            <a:ext cx="609898" cy="17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3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8E65-ACB5-4F79-B616-453A0E2E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Gaussian Processes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0F49E-1FC0-4170-9BC9-FAEC935C3F9E}"/>
              </a:ext>
            </a:extLst>
          </p:cNvPr>
          <p:cNvCxnSpPr/>
          <p:nvPr/>
        </p:nvCxnSpPr>
        <p:spPr>
          <a:xfrm>
            <a:off x="5983014" y="1631731"/>
            <a:ext cx="0" cy="41778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0E3E49-9206-49EE-93A1-2C70099CB83D}"/>
              </a:ext>
            </a:extLst>
          </p:cNvPr>
          <p:cNvSpPr txBox="1"/>
          <p:nvPr/>
        </p:nvSpPr>
        <p:spPr>
          <a:xfrm>
            <a:off x="930166" y="1165847"/>
            <a:ext cx="4587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Advantages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Ability to predict with uncertainty.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Use Bayesian and variational inference to infer number of nodes.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Works well with limited data. 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Drawbacks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More expensive to train.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More complex to implement.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Do not scale well with data like neural networks.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E94F42-EC6A-46AE-98B4-FD06CD98396F}"/>
              </a:ext>
            </a:extLst>
          </p:cNvPr>
          <p:cNvSpPr txBox="1"/>
          <p:nvPr/>
        </p:nvSpPr>
        <p:spPr>
          <a:xfrm>
            <a:off x="6763407" y="978931"/>
            <a:ext cx="48478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Application Fields: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Surrogate modeling.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Regression problems.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Classification (more limited).</a:t>
            </a: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SNS Use Cases: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Can be used for the target given limited data/simulation capacity.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Test the GP surrogate with limited data for the R-P model and compare with neural networks.    </a:t>
            </a:r>
          </a:p>
          <a:p>
            <a:pPr algn="l">
              <a:lnSpc>
                <a:spcPct val="90000"/>
              </a:lnSpc>
            </a:pPr>
            <a:endParaRPr lang="en-US" sz="2000" b="1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 err="1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F5E29-F196-4AB3-90B2-FC07AA5655C4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485934" y="4580879"/>
            <a:ext cx="2971959" cy="2045582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4504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6864-B093-43A9-A75A-203BD748E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DE157-CD65-4B48-BBCC-24CAE8F61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r>
              <a:rPr lang="en-US" dirty="0"/>
              <a:t>Reinforcement Learning</a:t>
            </a:r>
          </a:p>
          <a:p>
            <a:r>
              <a:rPr lang="en-US" dirty="0"/>
              <a:t>Generative Adversarial Networks</a:t>
            </a:r>
          </a:p>
          <a:p>
            <a:r>
              <a:rPr lang="en-US" dirty="0"/>
              <a:t>Gaussian Processes</a:t>
            </a:r>
          </a:p>
          <a:p>
            <a:r>
              <a:rPr lang="en-US" dirty="0">
                <a:solidFill>
                  <a:srgbClr val="00B050"/>
                </a:solidFill>
              </a:rPr>
              <a:t>Random Forests</a:t>
            </a:r>
          </a:p>
        </p:txBody>
      </p:sp>
    </p:spTree>
    <p:extLst>
      <p:ext uri="{BB962C8B-B14F-4D97-AF65-F5344CB8AC3E}">
        <p14:creationId xmlns:p14="http://schemas.microsoft.com/office/powerpoint/2010/main" val="112423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8E65-ACB5-4F79-B616-453A0E2E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Random Forest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1CC1E-6780-4D85-8882-E69E7AB4DA04}"/>
              </a:ext>
            </a:extLst>
          </p:cNvPr>
          <p:cNvSpPr txBox="1"/>
          <p:nvPr/>
        </p:nvSpPr>
        <p:spPr>
          <a:xfrm>
            <a:off x="7193310" y="393015"/>
            <a:ext cx="4782306" cy="55410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Decision Tree: </a:t>
            </a: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Well-established “shallow” ML method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Sequence of decisions at “internal node” based on comparison between “feature” against “split variables”, till a “leaf node” is reached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Random Forest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Ensemble of decision trees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Trained by “bagging” – “boosted aggregating”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Name coined by Leo </a:t>
            </a:r>
            <a:r>
              <a:rPr lang="en-US" sz="2000" dirty="0" err="1">
                <a:latin typeface="+mn-lt"/>
              </a:rPr>
              <a:t>Breiman</a:t>
            </a:r>
            <a:r>
              <a:rPr lang="en-US" sz="2000" dirty="0">
                <a:latin typeface="+mn-lt"/>
              </a:rPr>
              <a:t> and Adele Cutler. Attributed to Tin Kam Ho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Math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Each node is a one-liner</a:t>
            </a:r>
            <a:endParaRPr lang="en-US" sz="2000" baseline="-25000" dirty="0">
              <a:latin typeface="Helvetica" pitchFamily="2" charset="0"/>
            </a:endParaRPr>
          </a:p>
        </p:txBody>
      </p:sp>
      <p:grpSp>
        <p:nvGrpSpPr>
          <p:cNvPr id="55" name="Group">
            <a:extLst>
              <a:ext uri="{FF2B5EF4-FFF2-40B4-BE49-F238E27FC236}">
                <a16:creationId xmlns:a16="http://schemas.microsoft.com/office/drawing/2014/main" id="{8525B5AD-7DCF-B54F-A602-FB1FC9C8C98A}"/>
              </a:ext>
            </a:extLst>
          </p:cNvPr>
          <p:cNvGrpSpPr>
            <a:grpSpLocks noChangeAspect="1"/>
          </p:cNvGrpSpPr>
          <p:nvPr/>
        </p:nvGrpSpPr>
        <p:grpSpPr>
          <a:xfrm>
            <a:off x="554636" y="1112747"/>
            <a:ext cx="6348864" cy="3988781"/>
            <a:chOff x="0" y="0"/>
            <a:chExt cx="13829120" cy="8688379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BFE3F095-0413-734A-B373-B8B2BEAD5496}"/>
                </a:ext>
              </a:extLst>
            </p:cNvPr>
            <p:cNvSpPr/>
            <p:nvPr/>
          </p:nvSpPr>
          <p:spPr>
            <a:xfrm>
              <a:off x="2307852" y="958845"/>
              <a:ext cx="1039098" cy="1039098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" name="Circle">
              <a:extLst>
                <a:ext uri="{FF2B5EF4-FFF2-40B4-BE49-F238E27FC236}">
                  <a16:creationId xmlns:a16="http://schemas.microsoft.com/office/drawing/2014/main" id="{17A7E04F-FDC9-FE4B-A79A-D85F8EE2E5B7}"/>
                </a:ext>
              </a:extLst>
            </p:cNvPr>
            <p:cNvSpPr/>
            <p:nvPr/>
          </p:nvSpPr>
          <p:spPr>
            <a:xfrm>
              <a:off x="1048704" y="2747826"/>
              <a:ext cx="1039098" cy="1039098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" name="Circle">
              <a:extLst>
                <a:ext uri="{FF2B5EF4-FFF2-40B4-BE49-F238E27FC236}">
                  <a16:creationId xmlns:a16="http://schemas.microsoft.com/office/drawing/2014/main" id="{ECD81E01-CB0D-054D-907B-8F6CD185E73D}"/>
                </a:ext>
              </a:extLst>
            </p:cNvPr>
            <p:cNvSpPr/>
            <p:nvPr/>
          </p:nvSpPr>
          <p:spPr>
            <a:xfrm>
              <a:off x="3561240" y="2747826"/>
              <a:ext cx="1039098" cy="1039098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" name="Circle">
              <a:extLst>
                <a:ext uri="{FF2B5EF4-FFF2-40B4-BE49-F238E27FC236}">
                  <a16:creationId xmlns:a16="http://schemas.microsoft.com/office/drawing/2014/main" id="{A9F22CDB-E10C-FB45-85B0-3C441C7D8812}"/>
                </a:ext>
              </a:extLst>
            </p:cNvPr>
            <p:cNvSpPr/>
            <p:nvPr/>
          </p:nvSpPr>
          <p:spPr>
            <a:xfrm>
              <a:off x="1886155" y="4348572"/>
              <a:ext cx="1039098" cy="1039098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" name="Square">
              <a:extLst>
                <a:ext uri="{FF2B5EF4-FFF2-40B4-BE49-F238E27FC236}">
                  <a16:creationId xmlns:a16="http://schemas.microsoft.com/office/drawing/2014/main" id="{F3BBD523-0516-AE4A-B100-311F76DC1C1F}"/>
                </a:ext>
              </a:extLst>
            </p:cNvPr>
            <p:cNvSpPr/>
            <p:nvPr/>
          </p:nvSpPr>
          <p:spPr>
            <a:xfrm>
              <a:off x="2716445" y="5997527"/>
              <a:ext cx="668414" cy="668413"/>
            </a:xfrm>
            <a:prstGeom prst="rect">
              <a:avLst/>
            </a:prstGeom>
            <a:solidFill>
              <a:srgbClr val="00A2FF">
                <a:lumOff val="-13575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" name="Square">
              <a:extLst>
                <a:ext uri="{FF2B5EF4-FFF2-40B4-BE49-F238E27FC236}">
                  <a16:creationId xmlns:a16="http://schemas.microsoft.com/office/drawing/2014/main" id="{62945988-A714-F244-A835-8F368BE5A09F}"/>
                </a:ext>
              </a:extLst>
            </p:cNvPr>
            <p:cNvSpPr/>
            <p:nvPr/>
          </p:nvSpPr>
          <p:spPr>
            <a:xfrm>
              <a:off x="139624" y="4496005"/>
              <a:ext cx="668414" cy="668413"/>
            </a:xfrm>
            <a:prstGeom prst="rect">
              <a:avLst/>
            </a:prstGeom>
            <a:solidFill>
              <a:srgbClr val="61D836">
                <a:hueOff val="914337"/>
                <a:satOff val="31515"/>
                <a:lumOff val="-30790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62" name="Connection Line">
              <a:extLst>
                <a:ext uri="{FF2B5EF4-FFF2-40B4-BE49-F238E27FC236}">
                  <a16:creationId xmlns:a16="http://schemas.microsoft.com/office/drawing/2014/main" id="{D07BED2F-8943-A54C-AC3A-880758DA64C8}"/>
                </a:ext>
              </a:extLst>
            </p:cNvPr>
            <p:cNvCxnSpPr>
              <a:cxnSpLocks/>
              <a:endCxn id="66" idx="0"/>
            </p:cNvCxnSpPr>
            <p:nvPr/>
          </p:nvCxnSpPr>
          <p:spPr>
            <a:xfrm>
              <a:off x="4360658" y="3786924"/>
              <a:ext cx="442467" cy="932333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cxnSp>
          <p:nvCxnSpPr>
            <p:cNvPr id="63" name="Connection Line">
              <a:extLst>
                <a:ext uri="{FF2B5EF4-FFF2-40B4-BE49-F238E27FC236}">
                  <a16:creationId xmlns:a16="http://schemas.microsoft.com/office/drawing/2014/main" id="{0A99EB0F-C01E-5B47-B652-899D6A4B926D}"/>
                </a:ext>
              </a:extLst>
            </p:cNvPr>
            <p:cNvCxnSpPr>
              <a:cxnSpLocks/>
              <a:endCxn id="56" idx="3"/>
            </p:cNvCxnSpPr>
            <p:nvPr/>
          </p:nvCxnSpPr>
          <p:spPr>
            <a:xfrm flipV="1">
              <a:off x="1788303" y="1845771"/>
              <a:ext cx="671721" cy="976787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64" name="Connection Line">
              <a:extLst>
                <a:ext uri="{FF2B5EF4-FFF2-40B4-BE49-F238E27FC236}">
                  <a16:creationId xmlns:a16="http://schemas.microsoft.com/office/drawing/2014/main" id="{4C375C56-9B14-6745-9F4A-A34C09E16A99}"/>
                </a:ext>
              </a:extLst>
            </p:cNvPr>
            <p:cNvCxnSpPr>
              <a:cxnSpLocks/>
              <a:stCxn id="56" idx="5"/>
            </p:cNvCxnSpPr>
            <p:nvPr/>
          </p:nvCxnSpPr>
          <p:spPr>
            <a:xfrm>
              <a:off x="3194778" y="1845771"/>
              <a:ext cx="600075" cy="902055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cxnSp>
          <p:nvCxnSpPr>
            <p:cNvPr id="65" name="Connection Line">
              <a:extLst>
                <a:ext uri="{FF2B5EF4-FFF2-40B4-BE49-F238E27FC236}">
                  <a16:creationId xmlns:a16="http://schemas.microsoft.com/office/drawing/2014/main" id="{3AF6C990-E4DC-034C-85BB-0D24B6E39B79}"/>
                </a:ext>
              </a:extLst>
            </p:cNvPr>
            <p:cNvCxnSpPr>
              <a:cxnSpLocks/>
            </p:cNvCxnSpPr>
            <p:nvPr/>
          </p:nvCxnSpPr>
          <p:spPr>
            <a:xfrm>
              <a:off x="1886155" y="3786924"/>
              <a:ext cx="326215" cy="709082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sp>
          <p:nvSpPr>
            <p:cNvPr id="66" name="Square">
              <a:extLst>
                <a:ext uri="{FF2B5EF4-FFF2-40B4-BE49-F238E27FC236}">
                  <a16:creationId xmlns:a16="http://schemas.microsoft.com/office/drawing/2014/main" id="{139827F2-3A31-194F-A11F-0794844AF136}"/>
                </a:ext>
              </a:extLst>
            </p:cNvPr>
            <p:cNvSpPr/>
            <p:nvPr/>
          </p:nvSpPr>
          <p:spPr>
            <a:xfrm>
              <a:off x="4468918" y="4719256"/>
              <a:ext cx="668414" cy="668413"/>
            </a:xfrm>
            <a:prstGeom prst="rect">
              <a:avLst/>
            </a:prstGeom>
            <a:solidFill>
              <a:srgbClr val="00A2FF">
                <a:lumOff val="-13575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" name="Square">
              <a:extLst>
                <a:ext uri="{FF2B5EF4-FFF2-40B4-BE49-F238E27FC236}">
                  <a16:creationId xmlns:a16="http://schemas.microsoft.com/office/drawing/2014/main" id="{848A4EF7-CF64-3C43-AB22-2C2FAAD97044}"/>
                </a:ext>
              </a:extLst>
            </p:cNvPr>
            <p:cNvSpPr/>
            <p:nvPr/>
          </p:nvSpPr>
          <p:spPr>
            <a:xfrm>
              <a:off x="1234046" y="5997527"/>
              <a:ext cx="668414" cy="668413"/>
            </a:xfrm>
            <a:prstGeom prst="rect">
              <a:avLst/>
            </a:prstGeom>
            <a:solidFill>
              <a:srgbClr val="61D836">
                <a:hueOff val="914337"/>
                <a:satOff val="31515"/>
                <a:lumOff val="-30790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" name="Square">
              <a:extLst>
                <a:ext uri="{FF2B5EF4-FFF2-40B4-BE49-F238E27FC236}">
                  <a16:creationId xmlns:a16="http://schemas.microsoft.com/office/drawing/2014/main" id="{299B03DC-5FE2-794C-9FE5-D049B5F87748}"/>
                </a:ext>
              </a:extLst>
            </p:cNvPr>
            <p:cNvSpPr/>
            <p:nvPr/>
          </p:nvSpPr>
          <p:spPr>
            <a:xfrm>
              <a:off x="3126440" y="4719256"/>
              <a:ext cx="668413" cy="668413"/>
            </a:xfrm>
            <a:prstGeom prst="rect">
              <a:avLst/>
            </a:prstGeom>
            <a:solidFill>
              <a:srgbClr val="61D836">
                <a:hueOff val="914337"/>
                <a:satOff val="31515"/>
                <a:lumOff val="-30790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69" name="Connection Line">
              <a:extLst>
                <a:ext uri="{FF2B5EF4-FFF2-40B4-BE49-F238E27FC236}">
                  <a16:creationId xmlns:a16="http://schemas.microsoft.com/office/drawing/2014/main" id="{A538F617-D3D4-334F-AA09-913F4BB8CA9B}"/>
                </a:ext>
              </a:extLst>
            </p:cNvPr>
            <p:cNvCxnSpPr>
              <a:cxnSpLocks/>
              <a:stCxn id="61" idx="0"/>
              <a:endCxn id="57" idx="3"/>
            </p:cNvCxnSpPr>
            <p:nvPr/>
          </p:nvCxnSpPr>
          <p:spPr>
            <a:xfrm flipV="1">
              <a:off x="473831" y="3634752"/>
              <a:ext cx="727045" cy="861254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70" name="Connection Line">
              <a:extLst>
                <a:ext uri="{FF2B5EF4-FFF2-40B4-BE49-F238E27FC236}">
                  <a16:creationId xmlns:a16="http://schemas.microsoft.com/office/drawing/2014/main" id="{DE68ADA6-EECD-864B-9C8D-0B6CC77788BE}"/>
                </a:ext>
              </a:extLst>
            </p:cNvPr>
            <p:cNvCxnSpPr>
              <a:cxnSpLocks/>
              <a:stCxn id="67" idx="0"/>
              <a:endCxn id="59" idx="3"/>
            </p:cNvCxnSpPr>
            <p:nvPr/>
          </p:nvCxnSpPr>
          <p:spPr>
            <a:xfrm flipV="1">
              <a:off x="1568253" y="5235498"/>
              <a:ext cx="470074" cy="762029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71" name="Connection Line">
              <a:extLst>
                <a:ext uri="{FF2B5EF4-FFF2-40B4-BE49-F238E27FC236}">
                  <a16:creationId xmlns:a16="http://schemas.microsoft.com/office/drawing/2014/main" id="{13846734-E0DD-4040-96CE-6AFF2E820174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>
              <a:off x="2716445" y="5349759"/>
              <a:ext cx="334207" cy="647768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cxnSp>
          <p:nvCxnSpPr>
            <p:cNvPr id="72" name="Connection Line">
              <a:extLst>
                <a:ext uri="{FF2B5EF4-FFF2-40B4-BE49-F238E27FC236}">
                  <a16:creationId xmlns:a16="http://schemas.microsoft.com/office/drawing/2014/main" id="{1E631366-F105-6449-AB87-974E224B4E7F}"/>
                </a:ext>
              </a:extLst>
            </p:cNvPr>
            <p:cNvCxnSpPr>
              <a:cxnSpLocks/>
              <a:stCxn id="68" idx="0"/>
            </p:cNvCxnSpPr>
            <p:nvPr/>
          </p:nvCxnSpPr>
          <p:spPr>
            <a:xfrm flipV="1">
              <a:off x="3460646" y="3786924"/>
              <a:ext cx="426287" cy="932333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sp>
          <p:nvSpPr>
            <p:cNvPr id="74" name="Circle">
              <a:extLst>
                <a:ext uri="{FF2B5EF4-FFF2-40B4-BE49-F238E27FC236}">
                  <a16:creationId xmlns:a16="http://schemas.microsoft.com/office/drawing/2014/main" id="{355C44EC-3F3C-E149-AA76-8BE5A9477858}"/>
                </a:ext>
              </a:extLst>
            </p:cNvPr>
            <p:cNvSpPr/>
            <p:nvPr/>
          </p:nvSpPr>
          <p:spPr>
            <a:xfrm>
              <a:off x="9455896" y="958845"/>
              <a:ext cx="1039097" cy="1039098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5" name="Circle">
              <a:extLst>
                <a:ext uri="{FF2B5EF4-FFF2-40B4-BE49-F238E27FC236}">
                  <a16:creationId xmlns:a16="http://schemas.microsoft.com/office/drawing/2014/main" id="{B76187A7-184F-454B-A60C-E7E6B1745AC1}"/>
                </a:ext>
              </a:extLst>
            </p:cNvPr>
            <p:cNvSpPr/>
            <p:nvPr/>
          </p:nvSpPr>
          <p:spPr>
            <a:xfrm>
              <a:off x="8164780" y="2747826"/>
              <a:ext cx="1039098" cy="1039098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6" name="Circle">
              <a:extLst>
                <a:ext uri="{FF2B5EF4-FFF2-40B4-BE49-F238E27FC236}">
                  <a16:creationId xmlns:a16="http://schemas.microsoft.com/office/drawing/2014/main" id="{35B360D1-B490-3F45-803B-A82039382ABD}"/>
                </a:ext>
              </a:extLst>
            </p:cNvPr>
            <p:cNvSpPr/>
            <p:nvPr/>
          </p:nvSpPr>
          <p:spPr>
            <a:xfrm>
              <a:off x="10795405" y="2747826"/>
              <a:ext cx="1039097" cy="1039098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7" name="Circle">
              <a:extLst>
                <a:ext uri="{FF2B5EF4-FFF2-40B4-BE49-F238E27FC236}">
                  <a16:creationId xmlns:a16="http://schemas.microsoft.com/office/drawing/2014/main" id="{DE91D1DF-2A45-DC4A-8770-A14A6BE785D5}"/>
                </a:ext>
              </a:extLst>
            </p:cNvPr>
            <p:cNvSpPr/>
            <p:nvPr/>
          </p:nvSpPr>
          <p:spPr>
            <a:xfrm>
              <a:off x="7138007" y="4310663"/>
              <a:ext cx="1039098" cy="1039097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8" name="Square">
              <a:extLst>
                <a:ext uri="{FF2B5EF4-FFF2-40B4-BE49-F238E27FC236}">
                  <a16:creationId xmlns:a16="http://schemas.microsoft.com/office/drawing/2014/main" id="{D59448D5-B9D4-1748-8CC0-42DA1705E48A}"/>
                </a:ext>
              </a:extLst>
            </p:cNvPr>
            <p:cNvSpPr/>
            <p:nvPr/>
          </p:nvSpPr>
          <p:spPr>
            <a:xfrm>
              <a:off x="11708673" y="4496005"/>
              <a:ext cx="668414" cy="668413"/>
            </a:xfrm>
            <a:prstGeom prst="rect">
              <a:avLst/>
            </a:prstGeom>
            <a:solidFill>
              <a:srgbClr val="00A2FF">
                <a:lumOff val="-13575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9" name="Square">
              <a:extLst>
                <a:ext uri="{FF2B5EF4-FFF2-40B4-BE49-F238E27FC236}">
                  <a16:creationId xmlns:a16="http://schemas.microsoft.com/office/drawing/2014/main" id="{9AFDFFB2-74E3-0445-AF27-DD77A3240AB5}"/>
                </a:ext>
              </a:extLst>
            </p:cNvPr>
            <p:cNvSpPr/>
            <p:nvPr/>
          </p:nvSpPr>
          <p:spPr>
            <a:xfrm>
              <a:off x="10333486" y="4496005"/>
              <a:ext cx="668413" cy="668413"/>
            </a:xfrm>
            <a:prstGeom prst="rect">
              <a:avLst/>
            </a:prstGeom>
            <a:solidFill>
              <a:srgbClr val="61D836">
                <a:hueOff val="914337"/>
                <a:satOff val="31515"/>
                <a:lumOff val="-30790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0" name="Square">
              <a:extLst>
                <a:ext uri="{FF2B5EF4-FFF2-40B4-BE49-F238E27FC236}">
                  <a16:creationId xmlns:a16="http://schemas.microsoft.com/office/drawing/2014/main" id="{E3448745-7639-554B-8536-B1DD04BEBFF4}"/>
                </a:ext>
              </a:extLst>
            </p:cNvPr>
            <p:cNvSpPr/>
            <p:nvPr/>
          </p:nvSpPr>
          <p:spPr>
            <a:xfrm>
              <a:off x="8958298" y="4496005"/>
              <a:ext cx="668413" cy="668413"/>
            </a:xfrm>
            <a:prstGeom prst="rect">
              <a:avLst/>
            </a:prstGeom>
            <a:solidFill>
              <a:srgbClr val="00A2FF">
                <a:lumOff val="-13575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2" name="Square">
              <a:extLst>
                <a:ext uri="{FF2B5EF4-FFF2-40B4-BE49-F238E27FC236}">
                  <a16:creationId xmlns:a16="http://schemas.microsoft.com/office/drawing/2014/main" id="{3BCE38A6-F999-B741-B543-B3F87E56D355}"/>
                </a:ext>
              </a:extLst>
            </p:cNvPr>
            <p:cNvSpPr/>
            <p:nvPr/>
          </p:nvSpPr>
          <p:spPr>
            <a:xfrm>
              <a:off x="7961766" y="5997527"/>
              <a:ext cx="668414" cy="668413"/>
            </a:xfrm>
            <a:prstGeom prst="rect">
              <a:avLst/>
            </a:prstGeom>
            <a:solidFill>
              <a:srgbClr val="00A2FF">
                <a:lumOff val="-13575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3" name="Square">
              <a:extLst>
                <a:ext uri="{FF2B5EF4-FFF2-40B4-BE49-F238E27FC236}">
                  <a16:creationId xmlns:a16="http://schemas.microsoft.com/office/drawing/2014/main" id="{65C4914C-6257-7B46-8F9D-39660DA586C2}"/>
                </a:ext>
              </a:extLst>
            </p:cNvPr>
            <p:cNvSpPr/>
            <p:nvPr/>
          </p:nvSpPr>
          <p:spPr>
            <a:xfrm>
              <a:off x="6597454" y="5997527"/>
              <a:ext cx="668414" cy="668413"/>
            </a:xfrm>
            <a:prstGeom prst="rect">
              <a:avLst/>
            </a:prstGeom>
            <a:solidFill>
              <a:srgbClr val="61D836">
                <a:hueOff val="914337"/>
                <a:satOff val="31515"/>
                <a:lumOff val="-30790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84" name="Connection Line">
              <a:extLst>
                <a:ext uri="{FF2B5EF4-FFF2-40B4-BE49-F238E27FC236}">
                  <a16:creationId xmlns:a16="http://schemas.microsoft.com/office/drawing/2014/main" id="{8B2EF7DF-A8C7-ED41-B259-C11D71717322}"/>
                </a:ext>
              </a:extLst>
            </p:cNvPr>
            <p:cNvCxnSpPr>
              <a:cxnSpLocks/>
              <a:endCxn id="80" idx="0"/>
            </p:cNvCxnSpPr>
            <p:nvPr/>
          </p:nvCxnSpPr>
          <p:spPr>
            <a:xfrm>
              <a:off x="8945940" y="3757854"/>
              <a:ext cx="346565" cy="738152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cxnSp>
          <p:nvCxnSpPr>
            <p:cNvPr id="85" name="Connection Line">
              <a:extLst>
                <a:ext uri="{FF2B5EF4-FFF2-40B4-BE49-F238E27FC236}">
                  <a16:creationId xmlns:a16="http://schemas.microsoft.com/office/drawing/2014/main" id="{505649A2-967D-E940-AA06-D3BB0168FD16}"/>
                </a:ext>
              </a:extLst>
            </p:cNvPr>
            <p:cNvCxnSpPr>
              <a:cxnSpLocks/>
              <a:endCxn id="74" idx="3"/>
            </p:cNvCxnSpPr>
            <p:nvPr/>
          </p:nvCxnSpPr>
          <p:spPr>
            <a:xfrm flipV="1">
              <a:off x="8930170" y="1845771"/>
              <a:ext cx="677898" cy="986700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86" name="Connection Line">
              <a:extLst>
                <a:ext uri="{FF2B5EF4-FFF2-40B4-BE49-F238E27FC236}">
                  <a16:creationId xmlns:a16="http://schemas.microsoft.com/office/drawing/2014/main" id="{9383B79F-DF2B-7D4B-8730-E5F464B09CA9}"/>
                </a:ext>
              </a:extLst>
            </p:cNvPr>
            <p:cNvCxnSpPr>
              <a:cxnSpLocks/>
              <a:stCxn id="74" idx="5"/>
            </p:cNvCxnSpPr>
            <p:nvPr/>
          </p:nvCxnSpPr>
          <p:spPr>
            <a:xfrm>
              <a:off x="10342821" y="1845771"/>
              <a:ext cx="671721" cy="976787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cxnSp>
          <p:nvCxnSpPr>
            <p:cNvPr id="87" name="Connection Line">
              <a:extLst>
                <a:ext uri="{FF2B5EF4-FFF2-40B4-BE49-F238E27FC236}">
                  <a16:creationId xmlns:a16="http://schemas.microsoft.com/office/drawing/2014/main" id="{0DB5965E-2D52-FB48-BEA7-17D5C50A84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6842" y="3757854"/>
              <a:ext cx="460725" cy="614779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88" name="Connection Line">
              <a:extLst>
                <a:ext uri="{FF2B5EF4-FFF2-40B4-BE49-F238E27FC236}">
                  <a16:creationId xmlns:a16="http://schemas.microsoft.com/office/drawing/2014/main" id="{EABD1C31-AEF6-3C4C-B3DE-385AFD01E8F7}"/>
                </a:ext>
              </a:extLst>
            </p:cNvPr>
            <p:cNvCxnSpPr>
              <a:cxnSpLocks/>
              <a:stCxn id="83" idx="0"/>
            </p:cNvCxnSpPr>
            <p:nvPr/>
          </p:nvCxnSpPr>
          <p:spPr>
            <a:xfrm flipV="1">
              <a:off x="6931661" y="5268957"/>
              <a:ext cx="550989" cy="728570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89" name="Connection Line">
              <a:extLst>
                <a:ext uri="{FF2B5EF4-FFF2-40B4-BE49-F238E27FC236}">
                  <a16:creationId xmlns:a16="http://schemas.microsoft.com/office/drawing/2014/main" id="{C4945D93-7E88-534C-BE0D-46026C9D688B}"/>
                </a:ext>
              </a:extLst>
            </p:cNvPr>
            <p:cNvCxnSpPr>
              <a:cxnSpLocks/>
              <a:endCxn id="82" idx="0"/>
            </p:cNvCxnSpPr>
            <p:nvPr/>
          </p:nvCxnSpPr>
          <p:spPr>
            <a:xfrm>
              <a:off x="7863903" y="5349759"/>
              <a:ext cx="432070" cy="647768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cxnSp>
          <p:nvCxnSpPr>
            <p:cNvPr id="90" name="Connection Line">
              <a:extLst>
                <a:ext uri="{FF2B5EF4-FFF2-40B4-BE49-F238E27FC236}">
                  <a16:creationId xmlns:a16="http://schemas.microsoft.com/office/drawing/2014/main" id="{6C3FF3FE-B12F-2B4E-8DD7-9B501A82B671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V="1">
              <a:off x="10667692" y="3757854"/>
              <a:ext cx="382563" cy="738152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91" name="Connection Line">
              <a:extLst>
                <a:ext uri="{FF2B5EF4-FFF2-40B4-BE49-F238E27FC236}">
                  <a16:creationId xmlns:a16="http://schemas.microsoft.com/office/drawing/2014/main" id="{9D31AF98-4E73-7B48-BA03-FDB24CA6CD5C}"/>
                </a:ext>
              </a:extLst>
            </p:cNvPr>
            <p:cNvCxnSpPr>
              <a:cxnSpLocks/>
              <a:endCxn id="78" idx="0"/>
            </p:cNvCxnSpPr>
            <p:nvPr/>
          </p:nvCxnSpPr>
          <p:spPr>
            <a:xfrm>
              <a:off x="11600178" y="3757854"/>
              <a:ext cx="442702" cy="738152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sp>
          <p:nvSpPr>
            <p:cNvPr id="92" name="Line">
              <a:extLst>
                <a:ext uri="{FF2B5EF4-FFF2-40B4-BE49-F238E27FC236}">
                  <a16:creationId xmlns:a16="http://schemas.microsoft.com/office/drawing/2014/main" id="{645AC197-BB07-3141-BB5F-37E4A62CCD92}"/>
                </a:ext>
              </a:extLst>
            </p:cNvPr>
            <p:cNvSpPr/>
            <p:nvPr/>
          </p:nvSpPr>
          <p:spPr>
            <a:xfrm>
              <a:off x="5135701" y="4213301"/>
              <a:ext cx="1613425" cy="1"/>
            </a:xfrm>
            <a:prstGeom prst="line">
              <a:avLst/>
            </a:prstGeom>
            <a:noFill/>
            <a:ln w="165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aggregation module">
              <a:extLst>
                <a:ext uri="{FF2B5EF4-FFF2-40B4-BE49-F238E27FC236}">
                  <a16:creationId xmlns:a16="http://schemas.microsoft.com/office/drawing/2014/main" id="{6D882C87-DA6D-6C4C-B356-9C2BB65A110B}"/>
                </a:ext>
              </a:extLst>
            </p:cNvPr>
            <p:cNvSpPr/>
            <p:nvPr/>
          </p:nvSpPr>
          <p:spPr>
            <a:xfrm>
              <a:off x="0" y="7738298"/>
              <a:ext cx="13089372" cy="950081"/>
            </a:xfrm>
            <a:prstGeom prst="roundRect">
              <a:avLst>
                <a:gd name="adj" fmla="val 20051"/>
              </a:avLst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aggregation module</a:t>
              </a:r>
            </a:p>
          </p:txBody>
        </p:sp>
        <p:sp>
          <p:nvSpPr>
            <p:cNvPr id="94" name="Line">
              <a:extLst>
                <a:ext uri="{FF2B5EF4-FFF2-40B4-BE49-F238E27FC236}">
                  <a16:creationId xmlns:a16="http://schemas.microsoft.com/office/drawing/2014/main" id="{7C7AF4DA-C1B6-EE49-8711-37E0E883EFBE}"/>
                </a:ext>
              </a:extLst>
            </p:cNvPr>
            <p:cNvSpPr/>
            <p:nvPr/>
          </p:nvSpPr>
          <p:spPr>
            <a:xfrm>
              <a:off x="3050652" y="6979033"/>
              <a:ext cx="1" cy="81391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5" name="Line">
              <a:extLst>
                <a:ext uri="{FF2B5EF4-FFF2-40B4-BE49-F238E27FC236}">
                  <a16:creationId xmlns:a16="http://schemas.microsoft.com/office/drawing/2014/main" id="{A8ADDCBB-E3B1-E047-AD58-1A22CA71EAE8}"/>
                </a:ext>
              </a:extLst>
            </p:cNvPr>
            <p:cNvSpPr/>
            <p:nvPr/>
          </p:nvSpPr>
          <p:spPr>
            <a:xfrm>
              <a:off x="9975445" y="6979033"/>
              <a:ext cx="1" cy="81391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Line">
              <a:extLst>
                <a:ext uri="{FF2B5EF4-FFF2-40B4-BE49-F238E27FC236}">
                  <a16:creationId xmlns:a16="http://schemas.microsoft.com/office/drawing/2014/main" id="{B6CF9DF2-858F-C54E-8B36-486133EAC004}"/>
                </a:ext>
              </a:extLst>
            </p:cNvPr>
            <p:cNvSpPr/>
            <p:nvPr/>
          </p:nvSpPr>
          <p:spPr>
            <a:xfrm>
              <a:off x="5942413" y="6979033"/>
              <a:ext cx="1" cy="81391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7" name="Line">
              <a:extLst>
                <a:ext uri="{FF2B5EF4-FFF2-40B4-BE49-F238E27FC236}">
                  <a16:creationId xmlns:a16="http://schemas.microsoft.com/office/drawing/2014/main" id="{B7C77A85-BB18-E843-BA96-4630536E554B}"/>
                </a:ext>
              </a:extLst>
            </p:cNvPr>
            <p:cNvSpPr/>
            <p:nvPr/>
          </p:nvSpPr>
          <p:spPr>
            <a:xfrm flipV="1">
              <a:off x="948448" y="0"/>
              <a:ext cx="1" cy="1039097"/>
            </a:xfrm>
            <a:prstGeom prst="line">
              <a:avLst/>
            </a:prstGeom>
            <a:noFill/>
            <a:ln w="381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8" name="Line">
              <a:extLst>
                <a:ext uri="{FF2B5EF4-FFF2-40B4-BE49-F238E27FC236}">
                  <a16:creationId xmlns:a16="http://schemas.microsoft.com/office/drawing/2014/main" id="{85941BE2-C1C0-B54B-BE05-D2EC7B4E56A7}"/>
                </a:ext>
              </a:extLst>
            </p:cNvPr>
            <p:cNvSpPr/>
            <p:nvPr/>
          </p:nvSpPr>
          <p:spPr>
            <a:xfrm flipV="1">
              <a:off x="12042881" y="0"/>
              <a:ext cx="1" cy="1039097"/>
            </a:xfrm>
            <a:prstGeom prst="line">
              <a:avLst/>
            </a:prstGeom>
            <a:noFill/>
            <a:ln w="381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9" name="Line">
              <a:extLst>
                <a:ext uri="{FF2B5EF4-FFF2-40B4-BE49-F238E27FC236}">
                  <a16:creationId xmlns:a16="http://schemas.microsoft.com/office/drawing/2014/main" id="{BB06ACB5-BD96-1D4B-8575-B6DB4D53CBAF}"/>
                </a:ext>
              </a:extLst>
            </p:cNvPr>
            <p:cNvSpPr/>
            <p:nvPr/>
          </p:nvSpPr>
          <p:spPr>
            <a:xfrm>
              <a:off x="12790023" y="1478393"/>
              <a:ext cx="1039097" cy="1"/>
            </a:xfrm>
            <a:prstGeom prst="line">
              <a:avLst/>
            </a:prstGeom>
            <a:noFill/>
            <a:ln w="381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0" name="Line">
              <a:extLst>
                <a:ext uri="{FF2B5EF4-FFF2-40B4-BE49-F238E27FC236}">
                  <a16:creationId xmlns:a16="http://schemas.microsoft.com/office/drawing/2014/main" id="{CD4A8597-942A-DC4D-9A50-BA35847608BB}"/>
                </a:ext>
              </a:extLst>
            </p:cNvPr>
            <p:cNvSpPr/>
            <p:nvPr/>
          </p:nvSpPr>
          <p:spPr>
            <a:xfrm>
              <a:off x="12790023" y="5723139"/>
              <a:ext cx="1039097" cy="1"/>
            </a:xfrm>
            <a:prstGeom prst="line">
              <a:avLst/>
            </a:prstGeom>
            <a:noFill/>
            <a:ln w="381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1" name="Line">
              <a:extLst>
                <a:ext uri="{FF2B5EF4-FFF2-40B4-BE49-F238E27FC236}">
                  <a16:creationId xmlns:a16="http://schemas.microsoft.com/office/drawing/2014/main" id="{612F41D0-BB9A-6E4E-B6E7-944957170777}"/>
                </a:ext>
              </a:extLst>
            </p:cNvPr>
            <p:cNvSpPr/>
            <p:nvPr/>
          </p:nvSpPr>
          <p:spPr>
            <a:xfrm>
              <a:off x="1006330" y="519548"/>
              <a:ext cx="10978669" cy="1"/>
            </a:xfrm>
            <a:prstGeom prst="line">
              <a:avLst/>
            </a:prstGeom>
            <a:noFill/>
            <a:ln w="38100" cap="flat">
              <a:solidFill>
                <a:srgbClr val="D5D5D5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2" name="# decision trees = N">
              <a:extLst>
                <a:ext uri="{FF2B5EF4-FFF2-40B4-BE49-F238E27FC236}">
                  <a16:creationId xmlns:a16="http://schemas.microsoft.com/office/drawing/2014/main" id="{2A39C9AC-6F85-6040-96A7-106EB0E56CFB}"/>
                </a:ext>
              </a:extLst>
            </p:cNvPr>
            <p:cNvSpPr txBox="1"/>
            <p:nvPr/>
          </p:nvSpPr>
          <p:spPr>
            <a:xfrm>
              <a:off x="3754071" y="72614"/>
              <a:ext cx="4979117" cy="8938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 # decision trees = </a:t>
              </a:r>
              <a:r>
                <a:rPr kumimoji="0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 </a:t>
              </a:r>
              <a:r>
                <a:rPr kumimoji="0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kumimoji="0" sz="3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3" name="Line">
              <a:extLst>
                <a:ext uri="{FF2B5EF4-FFF2-40B4-BE49-F238E27FC236}">
                  <a16:creationId xmlns:a16="http://schemas.microsoft.com/office/drawing/2014/main" id="{92A872F6-8437-FB48-A49A-FB67D9EDF755}"/>
                </a:ext>
              </a:extLst>
            </p:cNvPr>
            <p:cNvSpPr/>
            <p:nvPr/>
          </p:nvSpPr>
          <p:spPr>
            <a:xfrm flipV="1">
              <a:off x="13309572" y="1504799"/>
              <a:ext cx="1" cy="4256510"/>
            </a:xfrm>
            <a:prstGeom prst="line">
              <a:avLst/>
            </a:prstGeom>
            <a:noFill/>
            <a:ln w="38100" cap="flat">
              <a:solidFill>
                <a:srgbClr val="D5D5D5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4" name="max depth = D">
              <a:extLst>
                <a:ext uri="{FF2B5EF4-FFF2-40B4-BE49-F238E27FC236}">
                  <a16:creationId xmlns:a16="http://schemas.microsoft.com/office/drawing/2014/main" id="{134BC720-1764-954B-8E97-B07F9959DCE7}"/>
                </a:ext>
              </a:extLst>
            </p:cNvPr>
            <p:cNvSpPr txBox="1"/>
            <p:nvPr/>
          </p:nvSpPr>
          <p:spPr>
            <a:xfrm rot="16200000">
              <a:off x="11792039" y="3254389"/>
              <a:ext cx="2908068" cy="6927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max depth = D</a:t>
              </a: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0034D906-1FBD-6A4B-A566-23AD3F7989AA}"/>
              </a:ext>
            </a:extLst>
          </p:cNvPr>
          <p:cNvSpPr txBox="1"/>
          <p:nvPr/>
        </p:nvSpPr>
        <p:spPr>
          <a:xfrm>
            <a:off x="7664706" y="5881898"/>
            <a:ext cx="3839513" cy="341632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Helvetica" pitchFamily="2" charset="0"/>
              </a:rPr>
              <a:t>Next = </a:t>
            </a:r>
            <a:r>
              <a:rPr lang="en-US" dirty="0" err="1">
                <a:latin typeface="Helvetica" pitchFamily="2" charset="0"/>
              </a:rPr>
              <a:t>Left</a:t>
            </a:r>
            <a:r>
              <a:rPr lang="en-US" baseline="-25000" dirty="0" err="1">
                <a:latin typeface="Helvetica" pitchFamily="2" charset="0"/>
              </a:rPr>
              <a:t>m</a:t>
            </a:r>
            <a:r>
              <a:rPr lang="en-US" dirty="0">
                <a:latin typeface="Helvetica" pitchFamily="2" charset="0"/>
              </a:rPr>
              <a:t> if </a:t>
            </a:r>
            <a:r>
              <a:rPr lang="en-US" dirty="0" err="1">
                <a:latin typeface="Helvetica" pitchFamily="2" charset="0"/>
              </a:rPr>
              <a:t>f</a:t>
            </a:r>
            <a:r>
              <a:rPr lang="en-US" baseline="-25000" dirty="0" err="1">
                <a:latin typeface="Helvetica" pitchFamily="2" charset="0"/>
              </a:rPr>
              <a:t>k</a:t>
            </a:r>
            <a:r>
              <a:rPr lang="en-US" dirty="0">
                <a:latin typeface="Helvetica" pitchFamily="2" charset="0"/>
              </a:rPr>
              <a:t> &lt; </a:t>
            </a:r>
            <a:r>
              <a:rPr lang="en-US" dirty="0" err="1">
                <a:latin typeface="Helvetica" pitchFamily="2" charset="0"/>
              </a:rPr>
              <a:t>split</a:t>
            </a:r>
            <a:r>
              <a:rPr lang="en-US" baseline="-25000" dirty="0" err="1">
                <a:latin typeface="Helvetica" pitchFamily="2" charset="0"/>
              </a:rPr>
              <a:t>m</a:t>
            </a:r>
            <a:r>
              <a:rPr lang="en-US" dirty="0">
                <a:latin typeface="Helvetica" pitchFamily="2" charset="0"/>
              </a:rPr>
              <a:t> else </a:t>
            </a:r>
            <a:r>
              <a:rPr lang="en-US" dirty="0" err="1">
                <a:latin typeface="Helvetica" pitchFamily="2" charset="0"/>
              </a:rPr>
              <a:t>Right</a:t>
            </a:r>
            <a:r>
              <a:rPr lang="en-US" baseline="-25000" dirty="0" err="1">
                <a:latin typeface="Helvetica" pitchFamily="2" charset="0"/>
              </a:rPr>
              <a:t>m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5686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6864-B093-43A9-A75A-203BD748E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DE157-CD65-4B48-BBCC-24CAE8F61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Convolutional Neural Networks</a:t>
            </a:r>
          </a:p>
          <a:p>
            <a:r>
              <a:rPr lang="en-US" dirty="0"/>
              <a:t>Reinforcement Learning</a:t>
            </a:r>
          </a:p>
          <a:p>
            <a:r>
              <a:rPr lang="en-US" dirty="0"/>
              <a:t>Generative Adversarial Networks</a:t>
            </a:r>
          </a:p>
          <a:p>
            <a:r>
              <a:rPr lang="en-US" dirty="0"/>
              <a:t>Gaussian Processes</a:t>
            </a:r>
          </a:p>
          <a:p>
            <a:r>
              <a:rPr lang="en-US" dirty="0"/>
              <a:t>Random Forests</a:t>
            </a:r>
          </a:p>
        </p:txBody>
      </p:sp>
    </p:spTree>
    <p:extLst>
      <p:ext uri="{BB962C8B-B14F-4D97-AF65-F5344CB8AC3E}">
        <p14:creationId xmlns:p14="http://schemas.microsoft.com/office/powerpoint/2010/main" val="2765118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8E65-ACB5-4F79-B616-453A0E2E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Technique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0F49E-1FC0-4170-9BC9-FAEC935C3F9E}"/>
              </a:ext>
            </a:extLst>
          </p:cNvPr>
          <p:cNvCxnSpPr/>
          <p:nvPr/>
        </p:nvCxnSpPr>
        <p:spPr>
          <a:xfrm>
            <a:off x="5983014" y="1631731"/>
            <a:ext cx="0" cy="41778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0E3E49-9206-49EE-93A1-2C70099CB83D}"/>
              </a:ext>
            </a:extLst>
          </p:cNvPr>
          <p:cNvSpPr txBox="1"/>
          <p:nvPr/>
        </p:nvSpPr>
        <p:spPr>
          <a:xfrm>
            <a:off x="930166" y="1165847"/>
            <a:ext cx="45877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Advantages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Easy to train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Less requirement on training data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Good accuracy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(ensemble of trees &gt;&gt; single tree)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Really fast inference (easy but not obvious, see next page)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Drawbacks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“Shallow” method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Not as powerful as “deep” models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Lose some of the explainable nature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Usually requires some feature engineering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E94F42-EC6A-46AE-98B4-FD06CD98396F}"/>
              </a:ext>
            </a:extLst>
          </p:cNvPr>
          <p:cNvSpPr txBox="1"/>
          <p:nvPr/>
        </p:nvSpPr>
        <p:spPr>
          <a:xfrm>
            <a:off x="6763406" y="1165847"/>
            <a:ext cx="48478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Application Fields: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All over the place. Usually the first choice for ML practitioners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One of the most popular ML methods</a:t>
            </a: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SNS Use Cases: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Errant beam prediction based on DCM readings (</a:t>
            </a:r>
            <a:r>
              <a:rPr lang="en-US" sz="2000" dirty="0" err="1">
                <a:latin typeface="+mn-lt"/>
              </a:rPr>
              <a:t>Rescic</a:t>
            </a:r>
            <a:r>
              <a:rPr lang="en-US" sz="2000" dirty="0">
                <a:latin typeface="+mn-lt"/>
              </a:rPr>
              <a:t> et al)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Integrated with DCM on FPGA</a:t>
            </a:r>
          </a:p>
          <a:p>
            <a:pPr algn="l">
              <a:lnSpc>
                <a:spcPct val="90000"/>
              </a:lnSpc>
            </a:pPr>
            <a:endParaRPr lang="en-US" sz="2000" b="1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7522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8E65-ACB5-4F79-B616-453A0E2E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Really Fast Random Forest Evaluation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65F82D-BB50-9444-983C-053633F400AB}"/>
              </a:ext>
            </a:extLst>
          </p:cNvPr>
          <p:cNvGrpSpPr/>
          <p:nvPr/>
        </p:nvGrpSpPr>
        <p:grpSpPr>
          <a:xfrm>
            <a:off x="2189402" y="1428429"/>
            <a:ext cx="2653394" cy="2620092"/>
            <a:chOff x="4108142" y="1398449"/>
            <a:chExt cx="2653394" cy="2620092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92C3CAFA-50E7-EE48-B2C5-E87EDAA02047}"/>
                </a:ext>
              </a:extLst>
            </p:cNvPr>
            <p:cNvSpPr/>
            <p:nvPr/>
          </p:nvSpPr>
          <p:spPr>
            <a:xfrm>
              <a:off x="5420435" y="1398449"/>
              <a:ext cx="477043" cy="477043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7E169B31-5A01-5247-83D8-D06171E5D5E5}"/>
                </a:ext>
              </a:extLst>
            </p:cNvPr>
            <p:cNvSpPr/>
            <p:nvPr/>
          </p:nvSpPr>
          <p:spPr>
            <a:xfrm>
              <a:off x="4827691" y="2219759"/>
              <a:ext cx="477044" cy="477043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A93DC509-0142-F241-94DF-BA7854AC1376}"/>
                </a:ext>
              </a:extLst>
            </p:cNvPr>
            <p:cNvSpPr/>
            <p:nvPr/>
          </p:nvSpPr>
          <p:spPr>
            <a:xfrm>
              <a:off x="6035395" y="2219759"/>
              <a:ext cx="477043" cy="477043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67F337A2-9ED9-BD48-BD50-23B4F373F0C9}"/>
                </a:ext>
              </a:extLst>
            </p:cNvPr>
            <p:cNvSpPr/>
            <p:nvPr/>
          </p:nvSpPr>
          <p:spPr>
            <a:xfrm>
              <a:off x="4356306" y="2937248"/>
              <a:ext cx="477044" cy="477043"/>
            </a:xfrm>
            <a:prstGeom prst="ellipse">
              <a:avLst/>
            </a:prstGeom>
            <a:solidFill>
              <a:srgbClr val="FF644E">
                <a:lumOff val="-29866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" name="Square">
              <a:extLst>
                <a:ext uri="{FF2B5EF4-FFF2-40B4-BE49-F238E27FC236}">
                  <a16:creationId xmlns:a16="http://schemas.microsoft.com/office/drawing/2014/main" id="{F380B989-D0FD-DC45-A27A-4427FAF41CAC}"/>
                </a:ext>
              </a:extLst>
            </p:cNvPr>
            <p:cNvSpPr/>
            <p:nvPr/>
          </p:nvSpPr>
          <p:spPr>
            <a:xfrm>
              <a:off x="6454671" y="3022337"/>
              <a:ext cx="306865" cy="306864"/>
            </a:xfrm>
            <a:prstGeom prst="rect">
              <a:avLst/>
            </a:prstGeom>
            <a:solidFill>
              <a:srgbClr val="00A2FF">
                <a:lumOff val="-13575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0" name="Square">
              <a:extLst>
                <a:ext uri="{FF2B5EF4-FFF2-40B4-BE49-F238E27FC236}">
                  <a16:creationId xmlns:a16="http://schemas.microsoft.com/office/drawing/2014/main" id="{B74DF3C2-3A55-E84D-BC73-DB093DF547BB}"/>
                </a:ext>
              </a:extLst>
            </p:cNvPr>
            <p:cNvSpPr/>
            <p:nvPr/>
          </p:nvSpPr>
          <p:spPr>
            <a:xfrm>
              <a:off x="5823331" y="3022337"/>
              <a:ext cx="306864" cy="306864"/>
            </a:xfrm>
            <a:prstGeom prst="rect">
              <a:avLst/>
            </a:prstGeom>
            <a:solidFill>
              <a:srgbClr val="61D836">
                <a:hueOff val="914337"/>
                <a:satOff val="31515"/>
                <a:lumOff val="-30790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" name="Square">
              <a:extLst>
                <a:ext uri="{FF2B5EF4-FFF2-40B4-BE49-F238E27FC236}">
                  <a16:creationId xmlns:a16="http://schemas.microsoft.com/office/drawing/2014/main" id="{FDCCD1CB-5C42-F845-ABF1-6EEA1E3A3C5A}"/>
                </a:ext>
              </a:extLst>
            </p:cNvPr>
            <p:cNvSpPr/>
            <p:nvPr/>
          </p:nvSpPr>
          <p:spPr>
            <a:xfrm>
              <a:off x="5191991" y="3022337"/>
              <a:ext cx="306864" cy="306864"/>
            </a:xfrm>
            <a:prstGeom prst="rect">
              <a:avLst/>
            </a:prstGeom>
            <a:solidFill>
              <a:srgbClr val="00A2FF">
                <a:lumOff val="-13575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" name="Square">
              <a:extLst>
                <a:ext uri="{FF2B5EF4-FFF2-40B4-BE49-F238E27FC236}">
                  <a16:creationId xmlns:a16="http://schemas.microsoft.com/office/drawing/2014/main" id="{95EDBCA2-2C2F-4545-8950-9B1BF0F2DA96}"/>
                </a:ext>
              </a:extLst>
            </p:cNvPr>
            <p:cNvSpPr/>
            <p:nvPr/>
          </p:nvSpPr>
          <p:spPr>
            <a:xfrm>
              <a:off x="4734489" y="3711677"/>
              <a:ext cx="306865" cy="306864"/>
            </a:xfrm>
            <a:prstGeom prst="rect">
              <a:avLst/>
            </a:prstGeom>
            <a:solidFill>
              <a:srgbClr val="00A2FF">
                <a:lumOff val="-13575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3" name="Square">
              <a:extLst>
                <a:ext uri="{FF2B5EF4-FFF2-40B4-BE49-F238E27FC236}">
                  <a16:creationId xmlns:a16="http://schemas.microsoft.com/office/drawing/2014/main" id="{97E61F81-E044-F241-A079-606B22FE6733}"/>
                </a:ext>
              </a:extLst>
            </p:cNvPr>
            <p:cNvSpPr/>
            <p:nvPr/>
          </p:nvSpPr>
          <p:spPr>
            <a:xfrm>
              <a:off x="4108142" y="3711677"/>
              <a:ext cx="306865" cy="306864"/>
            </a:xfrm>
            <a:prstGeom prst="rect">
              <a:avLst/>
            </a:prstGeom>
            <a:solidFill>
              <a:srgbClr val="61D836">
                <a:hueOff val="914337"/>
                <a:satOff val="31515"/>
                <a:lumOff val="-30790"/>
              </a:srgbClr>
            </a:solidFill>
            <a:ln w="12700" cap="flat">
              <a:noFill/>
              <a:miter lim="400000"/>
            </a:ln>
            <a:effectLst>
              <a:outerShdw blurRad="1016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34" name="Connection Line">
              <a:extLst>
                <a:ext uri="{FF2B5EF4-FFF2-40B4-BE49-F238E27FC236}">
                  <a16:creationId xmlns:a16="http://schemas.microsoft.com/office/drawing/2014/main" id="{D756A080-23E2-C349-9E47-6C40DCDAE23C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5186317" y="2683457"/>
              <a:ext cx="159106" cy="338881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cxnSp>
          <p:nvCxnSpPr>
            <p:cNvPr id="35" name="Connection Line">
              <a:extLst>
                <a:ext uri="{FF2B5EF4-FFF2-40B4-BE49-F238E27FC236}">
                  <a16:creationId xmlns:a16="http://schemas.microsoft.com/office/drawing/2014/main" id="{1AE20650-7C0D-5241-AE5B-F514CBD80EE6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V="1">
              <a:off x="5179077" y="1805631"/>
              <a:ext cx="311219" cy="452988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36" name="Connection Line">
              <a:extLst>
                <a:ext uri="{FF2B5EF4-FFF2-40B4-BE49-F238E27FC236}">
                  <a16:creationId xmlns:a16="http://schemas.microsoft.com/office/drawing/2014/main" id="{03F6952C-7276-2A44-946B-4153993CBAD9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>
              <a:off x="5827617" y="1805631"/>
              <a:ext cx="308383" cy="448437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cxnSp>
          <p:nvCxnSpPr>
            <p:cNvPr id="37" name="Connection Line">
              <a:extLst>
                <a:ext uri="{FF2B5EF4-FFF2-40B4-BE49-F238E27FC236}">
                  <a16:creationId xmlns:a16="http://schemas.microsoft.com/office/drawing/2014/main" id="{163CECC9-A08A-7648-A685-C128C97E2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9274" y="2683457"/>
              <a:ext cx="211516" cy="282241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38" name="Connection Line">
              <a:extLst>
                <a:ext uri="{FF2B5EF4-FFF2-40B4-BE49-F238E27FC236}">
                  <a16:creationId xmlns:a16="http://schemas.microsoft.com/office/drawing/2014/main" id="{B23F1756-670A-D641-898E-F7CEDDC6E81F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V="1">
              <a:off x="4261574" y="3377195"/>
              <a:ext cx="252956" cy="334482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39" name="Connection Line">
              <a:extLst>
                <a:ext uri="{FF2B5EF4-FFF2-40B4-BE49-F238E27FC236}">
                  <a16:creationId xmlns:a16="http://schemas.microsoft.com/office/drawing/2014/main" id="{75D94282-C54F-474F-A320-719BA13210A5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>
              <a:off x="4689561" y="3414290"/>
              <a:ext cx="198361" cy="297386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  <p:cxnSp>
          <p:nvCxnSpPr>
            <p:cNvPr id="40" name="Connection Line">
              <a:extLst>
                <a:ext uri="{FF2B5EF4-FFF2-40B4-BE49-F238E27FC236}">
                  <a16:creationId xmlns:a16="http://schemas.microsoft.com/office/drawing/2014/main" id="{231607CD-D9EF-D948-B6A6-1C2B726DDD72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5976763" y="2683457"/>
              <a:ext cx="175632" cy="338881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</p:cxnSp>
        <p:cxnSp>
          <p:nvCxnSpPr>
            <p:cNvPr id="41" name="Connection Line">
              <a:extLst>
                <a:ext uri="{FF2B5EF4-FFF2-40B4-BE49-F238E27FC236}">
                  <a16:creationId xmlns:a16="http://schemas.microsoft.com/office/drawing/2014/main" id="{94C49509-9B65-4647-B8F4-6708483EB52D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>
              <a:off x="6404861" y="2683457"/>
              <a:ext cx="203242" cy="338881"/>
            </a:xfrm>
            <a:prstGeom prst="straightConnector1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</p:cxnSp>
      </p:grpSp>
      <p:sp>
        <p:nvSpPr>
          <p:cNvPr id="4" name="Down Arrow 3">
            <a:extLst>
              <a:ext uri="{FF2B5EF4-FFF2-40B4-BE49-F238E27FC236}">
                <a16:creationId xmlns:a16="http://schemas.microsoft.com/office/drawing/2014/main" id="{429A55A8-E8A7-EA48-B490-145A7E726294}"/>
              </a:ext>
            </a:extLst>
          </p:cNvPr>
          <p:cNvSpPr/>
          <p:nvPr/>
        </p:nvSpPr>
        <p:spPr>
          <a:xfrm>
            <a:off x="5689701" y="1428429"/>
            <a:ext cx="494288" cy="248836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5F88804-323B-4647-AD55-81DE9357A2E8}"/>
              </a:ext>
            </a:extLst>
          </p:cNvPr>
          <p:cNvGrpSpPr/>
          <p:nvPr/>
        </p:nvGrpSpPr>
        <p:grpSpPr>
          <a:xfrm>
            <a:off x="1415231" y="3004993"/>
            <a:ext cx="942232" cy="425501"/>
            <a:chOff x="1415231" y="3004993"/>
            <a:chExt cx="942232" cy="42550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F948B5A-F79D-9B45-A802-0732EC07ACF1}"/>
                </a:ext>
              </a:extLst>
            </p:cNvPr>
            <p:cNvSpPr txBox="1"/>
            <p:nvPr/>
          </p:nvSpPr>
          <p:spPr>
            <a:xfrm>
              <a:off x="1415231" y="3004993"/>
              <a:ext cx="498855" cy="425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latin typeface="Skeena" pitchFamily="2" charset="0"/>
                </a:rPr>
                <a:t>f</a:t>
              </a:r>
              <a:r>
                <a:rPr lang="en-US" sz="2400" baseline="-25000" dirty="0">
                  <a:latin typeface="Skeena" pitchFamily="2" charset="0"/>
                </a:rPr>
                <a:t>21</a:t>
              </a:r>
              <a:endParaRPr lang="en-US" baseline="-25000" dirty="0">
                <a:latin typeface="Skeena" pitchFamily="2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55A7347-F690-8B4A-8402-0DA6BE8905AD}"/>
                </a:ext>
              </a:extLst>
            </p:cNvPr>
            <p:cNvCxnSpPr>
              <a:stCxn id="55" idx="3"/>
            </p:cNvCxnSpPr>
            <p:nvPr/>
          </p:nvCxnSpPr>
          <p:spPr>
            <a:xfrm flipV="1">
              <a:off x="1914086" y="3205749"/>
              <a:ext cx="443377" cy="1199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15DE1C-9B2C-A544-BA20-D19D478F3CAF}"/>
              </a:ext>
            </a:extLst>
          </p:cNvPr>
          <p:cNvGrpSpPr/>
          <p:nvPr/>
        </p:nvGrpSpPr>
        <p:grpSpPr>
          <a:xfrm>
            <a:off x="1415231" y="2301281"/>
            <a:ext cx="942232" cy="425501"/>
            <a:chOff x="1415231" y="3004993"/>
            <a:chExt cx="942232" cy="42550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B5C0F22-E992-0041-84FD-2802D5916711}"/>
                </a:ext>
              </a:extLst>
            </p:cNvPr>
            <p:cNvSpPr txBox="1"/>
            <p:nvPr/>
          </p:nvSpPr>
          <p:spPr>
            <a:xfrm>
              <a:off x="1415231" y="3004993"/>
              <a:ext cx="723275" cy="425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latin typeface="Skeena" pitchFamily="2" charset="0"/>
                </a:rPr>
                <a:t>f</a:t>
              </a:r>
              <a:r>
                <a:rPr lang="en-US" sz="2400" baseline="-25000" dirty="0">
                  <a:latin typeface="Skeena" pitchFamily="2" charset="0"/>
                </a:rPr>
                <a:t>2031</a:t>
              </a:r>
              <a:endParaRPr lang="en-US" baseline="-25000" dirty="0">
                <a:latin typeface="Skeena" pitchFamily="2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D1A587-30C3-C240-B976-1CF90A21CDBC}"/>
                </a:ext>
              </a:extLst>
            </p:cNvPr>
            <p:cNvCxnSpPr>
              <a:stCxn id="61" idx="3"/>
            </p:cNvCxnSpPr>
            <p:nvPr/>
          </p:nvCxnSpPr>
          <p:spPr>
            <a:xfrm flipV="1">
              <a:off x="2138506" y="3205749"/>
              <a:ext cx="218957" cy="1199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3809F04-744C-3847-8E06-ED7A39FF43BD}"/>
              </a:ext>
            </a:extLst>
          </p:cNvPr>
          <p:cNvGrpSpPr/>
          <p:nvPr/>
        </p:nvGrpSpPr>
        <p:grpSpPr>
          <a:xfrm>
            <a:off x="1415231" y="1523924"/>
            <a:ext cx="942232" cy="425501"/>
            <a:chOff x="1415231" y="3004993"/>
            <a:chExt cx="942232" cy="42550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8851C1A-88FE-D643-85FD-1E0CA2A296CC}"/>
                </a:ext>
              </a:extLst>
            </p:cNvPr>
            <p:cNvSpPr txBox="1"/>
            <p:nvPr/>
          </p:nvSpPr>
          <p:spPr>
            <a:xfrm>
              <a:off x="1415231" y="3004993"/>
              <a:ext cx="611065" cy="425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latin typeface="Skeena" pitchFamily="2" charset="0"/>
                </a:rPr>
                <a:t>f</a:t>
              </a:r>
              <a:r>
                <a:rPr lang="en-US" sz="2400" baseline="-25000" dirty="0">
                  <a:latin typeface="Skeena" pitchFamily="2" charset="0"/>
                </a:rPr>
                <a:t>615</a:t>
              </a:r>
              <a:endParaRPr lang="en-US" baseline="-25000" dirty="0">
                <a:latin typeface="Skeena" pitchFamily="2" charset="0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EB8B6CF-96FE-5444-B799-D7AB94E25DFC}"/>
                </a:ext>
              </a:extLst>
            </p:cNvPr>
            <p:cNvCxnSpPr>
              <a:stCxn id="64" idx="3"/>
            </p:cNvCxnSpPr>
            <p:nvPr/>
          </p:nvCxnSpPr>
          <p:spPr>
            <a:xfrm flipV="1">
              <a:off x="2026296" y="3205749"/>
              <a:ext cx="331167" cy="1199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446E66D-50E4-9D42-9033-A9723E4080B3}"/>
              </a:ext>
            </a:extLst>
          </p:cNvPr>
          <p:cNvSpPr txBox="1"/>
          <p:nvPr/>
        </p:nvSpPr>
        <p:spPr>
          <a:xfrm>
            <a:off x="6088324" y="1711304"/>
            <a:ext cx="431560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Evaluate based on topological order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From top to bottom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Easy to understand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Need to store all features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EC72E0E-D495-104F-B6F6-8A8B9F381F4C}"/>
              </a:ext>
            </a:extLst>
          </p:cNvPr>
          <p:cNvSpPr txBox="1"/>
          <p:nvPr/>
        </p:nvSpPr>
        <p:spPr>
          <a:xfrm>
            <a:off x="3537592" y="1528863"/>
            <a:ext cx="4411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</a:t>
            </a:r>
            <a:r>
              <a:rPr lang="en-US" b="1" baseline="-25000" dirty="0">
                <a:latin typeface="+mn-lt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0C08ED-6059-1F48-B1DE-5675D4985DE2}"/>
              </a:ext>
            </a:extLst>
          </p:cNvPr>
          <p:cNvSpPr txBox="1"/>
          <p:nvPr/>
        </p:nvSpPr>
        <p:spPr>
          <a:xfrm>
            <a:off x="2956965" y="2357041"/>
            <a:ext cx="44275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</a:t>
            </a:r>
            <a:r>
              <a:rPr lang="en-US" b="1" baseline="-25000" dirty="0">
                <a:latin typeface="+mn-lt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2CCBF8-C54E-464A-BF1B-593425F9939F}"/>
              </a:ext>
            </a:extLst>
          </p:cNvPr>
          <p:cNvSpPr txBox="1"/>
          <p:nvPr/>
        </p:nvSpPr>
        <p:spPr>
          <a:xfrm>
            <a:off x="2448858" y="3046927"/>
            <a:ext cx="44275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</a:t>
            </a:r>
            <a:r>
              <a:rPr lang="en-US" b="1" baseline="-25000" dirty="0">
                <a:latin typeface="+mn-lt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2878E6-7691-964B-9834-01E252C365E6}"/>
              </a:ext>
            </a:extLst>
          </p:cNvPr>
          <p:cNvSpPr txBox="1"/>
          <p:nvPr/>
        </p:nvSpPr>
        <p:spPr>
          <a:xfrm>
            <a:off x="2294559" y="4365388"/>
            <a:ext cx="3526928" cy="183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“Out-of-order” evaluation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Evaluate by the ordering of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input features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Avoid storing of features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Simpler and faster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Almost instantaneous</a:t>
            </a:r>
          </a:p>
        </p:txBody>
      </p:sp>
      <p:sp>
        <p:nvSpPr>
          <p:cNvPr id="67" name="Bent Arrow 66">
            <a:extLst>
              <a:ext uri="{FF2B5EF4-FFF2-40B4-BE49-F238E27FC236}">
                <a16:creationId xmlns:a16="http://schemas.microsoft.com/office/drawing/2014/main" id="{CE6EC12E-058B-5049-AB88-FFF4AE312FC0}"/>
              </a:ext>
            </a:extLst>
          </p:cNvPr>
          <p:cNvSpPr/>
          <p:nvPr/>
        </p:nvSpPr>
        <p:spPr>
          <a:xfrm rot="16200000">
            <a:off x="1431363" y="3920308"/>
            <a:ext cx="990600" cy="633296"/>
          </a:xfrm>
          <a:prstGeom prst="bentArrow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5478C7D-8AA2-D645-924E-3671A895C81F}"/>
              </a:ext>
            </a:extLst>
          </p:cNvPr>
          <p:cNvSpPr txBox="1"/>
          <p:nvPr/>
        </p:nvSpPr>
        <p:spPr>
          <a:xfrm>
            <a:off x="6243137" y="4294095"/>
            <a:ext cx="3327578" cy="369332"/>
          </a:xfrm>
          <a:prstGeom prst="rect">
            <a:avLst/>
          </a:prstGeom>
          <a:solidFill>
            <a:schemeClr val="bg2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Skeena" pitchFamily="2" charset="0"/>
              </a:rPr>
              <a:t>Result</a:t>
            </a:r>
            <a:r>
              <a:rPr lang="en-US" sz="2000" dirty="0">
                <a:latin typeface="+mn-lt"/>
              </a:rPr>
              <a:t> = </a:t>
            </a:r>
            <a:r>
              <a:rPr lang="en-US" sz="2000" dirty="0">
                <a:latin typeface="Skeena" pitchFamily="2" charset="0"/>
              </a:rPr>
              <a:t>N</a:t>
            </a:r>
            <a:r>
              <a:rPr lang="en-US" sz="2000" baseline="-25000" dirty="0">
                <a:latin typeface="Skeena" pitchFamily="2" charset="0"/>
              </a:rPr>
              <a:t>0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Helvetica" pitchFamily="2" charset="0"/>
              </a:rPr>
              <a:t>AND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latin typeface="Skeena" pitchFamily="2" charset="0"/>
              </a:rPr>
              <a:t>N</a:t>
            </a:r>
            <a:r>
              <a:rPr lang="en-US" sz="2000" baseline="-25000" dirty="0">
                <a:latin typeface="Skeena" pitchFamily="2" charset="0"/>
              </a:rPr>
              <a:t>2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Helvetica" pitchFamily="2" charset="0"/>
              </a:rPr>
              <a:t>AND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latin typeface="Skeena" pitchFamily="2" charset="0"/>
              </a:rPr>
              <a:t>N</a:t>
            </a:r>
            <a:r>
              <a:rPr lang="en-US" sz="2000" baseline="-25000" dirty="0">
                <a:latin typeface="Skeena" pitchFamily="2" charset="0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60DB5D8-F48E-CC4C-BF89-FE7D0FC3224A}"/>
              </a:ext>
            </a:extLst>
          </p:cNvPr>
          <p:cNvSpPr txBox="1"/>
          <p:nvPr/>
        </p:nvSpPr>
        <p:spPr>
          <a:xfrm>
            <a:off x="5966419" y="4820530"/>
            <a:ext cx="6170279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Tree evaluation is a long sequence of logic AND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operations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u="sng" dirty="0">
                <a:latin typeface="+mn-lt"/>
              </a:rPr>
              <a:t>Commutative</a:t>
            </a:r>
            <a:r>
              <a:rPr lang="en-US" dirty="0">
                <a:latin typeface="+mn-lt"/>
              </a:rPr>
              <a:t> and </a:t>
            </a:r>
            <a:r>
              <a:rPr lang="en-US" u="sng" dirty="0">
                <a:latin typeface="+mn-lt"/>
              </a:rPr>
              <a:t>associative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Can be carried out in different orders. The trick is to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avoid storing exponential number of nodes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simple data structure turns out to do the job</a:t>
            </a:r>
          </a:p>
        </p:txBody>
      </p:sp>
    </p:spTree>
    <p:extLst>
      <p:ext uri="{BB962C8B-B14F-4D97-AF65-F5344CB8AC3E}">
        <p14:creationId xmlns:p14="http://schemas.microsoft.com/office/powerpoint/2010/main" val="760771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1181-4B83-4201-A14E-2D14C1F4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Non-NN (Backup)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EFC5C-2D8B-4BDF-8950-669903926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29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D47C5-B52D-43E0-A37F-F7B4178D8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Linear Regression vs Support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31CE43-143B-46A1-93D8-87FC233028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8640" y="1238597"/>
                <a:ext cx="6697549" cy="4938366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Support Vector Regression is similar to Linear Regression in that the equation of the line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In SVR, this straight line is referred to as </a:t>
                </a:r>
                <a:r>
                  <a:rPr lang="en-US" b="1" i="1" dirty="0">
                    <a:solidFill>
                      <a:srgbClr val="C00000"/>
                    </a:solidFill>
                  </a:rPr>
                  <a:t>hyperplane</a:t>
                </a:r>
                <a:r>
                  <a:rPr lang="en-US" dirty="0"/>
                  <a:t>. </a:t>
                </a:r>
              </a:p>
              <a:p>
                <a:r>
                  <a:rPr lang="en-US" dirty="0"/>
                  <a:t>The data points on either side of the hyperplane that are closest to the hyperplane are called </a:t>
                </a:r>
                <a:r>
                  <a:rPr lang="en-US" b="1" i="1" dirty="0">
                    <a:solidFill>
                      <a:srgbClr val="C00000"/>
                    </a:solidFill>
                  </a:rPr>
                  <a:t>Support Vectors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which is used to distinguish the decision boundary lines.</a:t>
                </a:r>
              </a:p>
              <a:p>
                <a:r>
                  <a:rPr lang="en-US" dirty="0"/>
                  <a:t>Unlike other linear regression models that try to minimize the error between the real and predicted values, </a:t>
                </a:r>
                <a:r>
                  <a:rPr lang="en-US" b="1" dirty="0">
                    <a:solidFill>
                      <a:srgbClr val="C00000"/>
                    </a:solidFill>
                  </a:rPr>
                  <a:t>the SVR tries to fit the best line within a threshold value (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). </a:t>
                </a:r>
                <a:endParaRPr lang="en-US" b="1" dirty="0"/>
              </a:p>
              <a:p>
                <a:r>
                  <a:rPr lang="en-US" dirty="0"/>
                  <a:t>For a non-linear regression, </a:t>
                </a:r>
                <a:r>
                  <a:rPr lang="en-US" b="1" dirty="0">
                    <a:solidFill>
                      <a:srgbClr val="C00000"/>
                    </a:solidFill>
                  </a:rPr>
                  <a:t>the kernel function</a:t>
                </a:r>
                <a:r>
                  <a:rPr lang="en-US" dirty="0"/>
                  <a:t> transforms the data to a higher dimensional space and performs the linear separation.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31CE43-143B-46A1-93D8-87FC233028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40" y="1238597"/>
                <a:ext cx="6697549" cy="4938366"/>
              </a:xfrm>
              <a:blipFill>
                <a:blip r:embed="rId2"/>
                <a:stretch>
                  <a:fillRect l="-910" t="-2840" r="-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02" name="Picture 2" descr="https://cdn-images-1.medium.com/max/800/1*jN-CLMcEWjtxgju3Jv3zKg.png">
            <a:extLst>
              <a:ext uri="{FF2B5EF4-FFF2-40B4-BE49-F238E27FC236}">
                <a16:creationId xmlns:a16="http://schemas.microsoft.com/office/drawing/2014/main" id="{50B7F5FD-2DF7-4FE8-9319-40B6C240F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380" y="2922258"/>
            <a:ext cx="4646759" cy="307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07AD5-F533-48E7-A130-7B045558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835" y="817939"/>
            <a:ext cx="4219281" cy="2204602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B79BAE4A-4B35-4C26-9D97-5A5FF27EE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46221"/>
            <a:ext cx="92398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4E3688B-A8F2-40BD-91AD-F5E6300AD47A}"/>
                  </a:ext>
                </a:extLst>
              </p:cNvPr>
              <p:cNvSpPr/>
              <p:nvPr/>
            </p:nvSpPr>
            <p:spPr>
              <a:xfrm>
                <a:off x="9421742" y="4619159"/>
                <a:ext cx="3506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4E3688B-A8F2-40BD-91AD-F5E6300AD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742" y="4619159"/>
                <a:ext cx="35067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C93B1E-8B2D-450C-8CDF-7A9406018DB7}"/>
                  </a:ext>
                </a:extLst>
              </p:cNvPr>
              <p:cNvSpPr/>
              <p:nvPr/>
            </p:nvSpPr>
            <p:spPr>
              <a:xfrm>
                <a:off x="9103580" y="3666090"/>
                <a:ext cx="3506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C93B1E-8B2D-450C-8CDF-7A9406018D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580" y="3666090"/>
                <a:ext cx="35067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304DD74-7742-44FD-A0A9-4808D4CC3EE5}"/>
              </a:ext>
            </a:extLst>
          </p:cNvPr>
          <p:cNvSpPr txBox="1"/>
          <p:nvPr/>
        </p:nvSpPr>
        <p:spPr>
          <a:xfrm>
            <a:off x="5497481" y="5954495"/>
            <a:ext cx="6605849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SVM: Support Vector Machines are used for classification problems</a:t>
            </a:r>
          </a:p>
          <a:p>
            <a:r>
              <a:rPr lang="en-US" b="1" dirty="0"/>
              <a:t>SVR: Support Vector Regression are used for regression problems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FF0B1-FC2F-473B-A35D-932094F7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91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E260A56-3BC1-40F1-A599-CE1A71B08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513" y="4169530"/>
            <a:ext cx="3018057" cy="1439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1D89F-4EE1-4503-8F65-C9D2D12C9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Kernel Trick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064DA-263D-461F-B13E-7423996E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238597"/>
            <a:ext cx="5327615" cy="493836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One of the genius tricks in Machine Learning to find </a:t>
            </a:r>
            <a:r>
              <a:rPr lang="en-US" sz="2000" b="1" dirty="0">
                <a:solidFill>
                  <a:srgbClr val="C00000"/>
                </a:solidFill>
              </a:rPr>
              <a:t>a linearly separable data in a higher dimensional space</a:t>
            </a:r>
            <a:r>
              <a:rPr lang="en-US" sz="2000" dirty="0"/>
              <a:t>.</a:t>
            </a:r>
          </a:p>
          <a:p>
            <a:r>
              <a:rPr lang="en-US" sz="2000" dirty="0"/>
              <a:t>If the data is not linearly separable in the original, or input space then we apply </a:t>
            </a:r>
            <a:r>
              <a:rPr lang="en-US" sz="2000" b="1" dirty="0">
                <a:solidFill>
                  <a:srgbClr val="C00000"/>
                </a:solidFill>
              </a:rPr>
              <a:t>transformations</a:t>
            </a:r>
            <a:r>
              <a:rPr lang="en-US" sz="2000" dirty="0"/>
              <a:t> to the data. </a:t>
            </a:r>
          </a:p>
          <a:p>
            <a:r>
              <a:rPr lang="en-US" sz="2000" dirty="0"/>
              <a:t>The transformation </a:t>
            </a:r>
            <a:r>
              <a:rPr lang="en-US" sz="2000" b="1" dirty="0">
                <a:solidFill>
                  <a:srgbClr val="C00000"/>
                </a:solidFill>
              </a:rPr>
              <a:t>maps the data from the original space into a higher dimensional feature space</a:t>
            </a:r>
            <a:r>
              <a:rPr lang="en-US" sz="2000" dirty="0"/>
              <a:t>. </a:t>
            </a:r>
          </a:p>
          <a:p>
            <a:r>
              <a:rPr lang="en-US" sz="2000" dirty="0"/>
              <a:t>The goal is that </a:t>
            </a:r>
            <a:r>
              <a:rPr lang="en-US" sz="2000" b="1" dirty="0">
                <a:solidFill>
                  <a:srgbClr val="C00000"/>
                </a:solidFill>
              </a:rPr>
              <a:t>after the kernel transformation</a:t>
            </a:r>
            <a:r>
              <a:rPr lang="en-US" sz="2000" dirty="0"/>
              <a:t> to the higher dimensional space, </a:t>
            </a:r>
            <a:r>
              <a:rPr lang="en-US" sz="2000" b="1" dirty="0">
                <a:solidFill>
                  <a:srgbClr val="C00000"/>
                </a:solidFill>
              </a:rPr>
              <a:t>the data is now linearly separable</a:t>
            </a:r>
            <a:r>
              <a:rPr lang="en-US" sz="2000" dirty="0"/>
              <a:t>. </a:t>
            </a:r>
          </a:p>
          <a:p>
            <a:r>
              <a:rPr lang="en-US" sz="2000" dirty="0"/>
              <a:t>We can then fit a decision boundary and hyperplane </a:t>
            </a:r>
            <a:r>
              <a:rPr lang="en-US" sz="2000" b="1" dirty="0">
                <a:solidFill>
                  <a:srgbClr val="C00000"/>
                </a:solidFill>
              </a:rPr>
              <a:t>to separate the classes or to make regression</a:t>
            </a:r>
            <a:r>
              <a:rPr lang="en-US" sz="2000" dirty="0"/>
              <a:t>. </a:t>
            </a:r>
          </a:p>
          <a:p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7D8464-C8CC-405E-83A7-1062F8FF2328}"/>
              </a:ext>
            </a:extLst>
          </p:cNvPr>
          <p:cNvSpPr/>
          <p:nvPr/>
        </p:nvSpPr>
        <p:spPr>
          <a:xfrm>
            <a:off x="1314544" y="6005530"/>
            <a:ext cx="8912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hlinkClick r:id="rId3"/>
            </a:endParaRPr>
          </a:p>
          <a:p>
            <a:r>
              <a:rPr lang="en-US" dirty="0">
                <a:hlinkClick r:id="rId4"/>
              </a:rPr>
              <a:t>https://medium.com/@zxr.nju/what-is-the-kernel-trick-why-is-it-important-98a98db0961d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FDAF0-5AA5-44C5-9B0B-BA6DFD77163A}"/>
              </a:ext>
            </a:extLst>
          </p:cNvPr>
          <p:cNvSpPr txBox="1"/>
          <p:nvPr/>
        </p:nvSpPr>
        <p:spPr>
          <a:xfrm>
            <a:off x="1298218" y="5949303"/>
            <a:ext cx="34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See also for math explanation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EC4CC-F16D-4E9C-93FF-4FB53C47B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131" y="458069"/>
            <a:ext cx="4979132" cy="1913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BE014C-E2D8-4C1C-A1E8-5F93C883D138}"/>
              </a:ext>
            </a:extLst>
          </p:cNvPr>
          <p:cNvSpPr txBox="1"/>
          <p:nvPr/>
        </p:nvSpPr>
        <p:spPr>
          <a:xfrm>
            <a:off x="7016436" y="2302950"/>
            <a:ext cx="2589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1D space </a:t>
            </a:r>
          </a:p>
          <a:p>
            <a:pPr algn="ctr"/>
            <a:r>
              <a:rPr lang="en-US" sz="1400" b="1" dirty="0"/>
              <a:t>(NOT linearly separable)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DF932-3BAA-4424-AC6F-6F02AE64D8AC}"/>
              </a:ext>
            </a:extLst>
          </p:cNvPr>
          <p:cNvSpPr txBox="1"/>
          <p:nvPr/>
        </p:nvSpPr>
        <p:spPr>
          <a:xfrm>
            <a:off x="9421502" y="2310910"/>
            <a:ext cx="287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2D space </a:t>
            </a:r>
          </a:p>
          <a:p>
            <a:pPr algn="ctr"/>
            <a:r>
              <a:rPr lang="en-US" sz="1400" b="1" dirty="0"/>
              <a:t>(Linearly separable by red dash line)</a:t>
            </a:r>
          </a:p>
        </p:txBody>
      </p:sp>
      <p:pic>
        <p:nvPicPr>
          <p:cNvPr id="4100" name="Picture 4" descr="Image for post">
            <a:extLst>
              <a:ext uri="{FF2B5EF4-FFF2-40B4-BE49-F238E27FC236}">
                <a16:creationId xmlns:a16="http://schemas.microsoft.com/office/drawing/2014/main" id="{584ADEDA-C30F-4B72-9B61-520E4C94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16" y="3713284"/>
            <a:ext cx="2800539" cy="208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BE04D-9C82-4A92-8EBB-8272BF889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307" y="3638787"/>
            <a:ext cx="1445584" cy="659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rrow: Curved Down 9">
                <a:extLst>
                  <a:ext uri="{FF2B5EF4-FFF2-40B4-BE49-F238E27FC236}">
                    <a16:creationId xmlns:a16="http://schemas.microsoft.com/office/drawing/2014/main" id="{1AE278EC-30B9-4BF4-A6E6-6A2D6BA7183A}"/>
                  </a:ext>
                </a:extLst>
              </p:cNvPr>
              <p:cNvSpPr/>
              <p:nvPr/>
            </p:nvSpPr>
            <p:spPr>
              <a:xfrm>
                <a:off x="7903675" y="164380"/>
                <a:ext cx="2716040" cy="514630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Arrow: Curved Down 9">
                <a:extLst>
                  <a:ext uri="{FF2B5EF4-FFF2-40B4-BE49-F238E27FC236}">
                    <a16:creationId xmlns:a16="http://schemas.microsoft.com/office/drawing/2014/main" id="{1AE278EC-30B9-4BF4-A6E6-6A2D6BA71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675" y="164380"/>
                <a:ext cx="2716040" cy="514630"/>
              </a:xfrm>
              <a:prstGeom prst="curvedDown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6F37BFE-712E-4C70-ADE2-CC55DDB4B75A}"/>
              </a:ext>
            </a:extLst>
          </p:cNvPr>
          <p:cNvSpPr txBox="1"/>
          <p:nvPr/>
        </p:nvSpPr>
        <p:spPr>
          <a:xfrm>
            <a:off x="8519311" y="8153"/>
            <a:ext cx="210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Polynomial kernel</a:t>
            </a: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24BD4D20-8F8D-455D-91F4-CB727B4E4322}"/>
              </a:ext>
            </a:extLst>
          </p:cNvPr>
          <p:cNvSpPr/>
          <p:nvPr/>
        </p:nvSpPr>
        <p:spPr>
          <a:xfrm>
            <a:off x="7823656" y="3550700"/>
            <a:ext cx="2716040" cy="51463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D3B24F-49C4-4F3A-BAC3-7D4ABAB53991}"/>
              </a:ext>
            </a:extLst>
          </p:cNvPr>
          <p:cNvSpPr txBox="1"/>
          <p:nvPr/>
        </p:nvSpPr>
        <p:spPr>
          <a:xfrm>
            <a:off x="8262796" y="3213943"/>
            <a:ext cx="210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Polynomial kernel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7E0B44-730F-4C29-B907-443DAE0580C9}"/>
              </a:ext>
            </a:extLst>
          </p:cNvPr>
          <p:cNvSpPr txBox="1"/>
          <p:nvPr/>
        </p:nvSpPr>
        <p:spPr>
          <a:xfrm>
            <a:off x="5876255" y="5687693"/>
            <a:ext cx="340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2D space </a:t>
            </a:r>
          </a:p>
          <a:p>
            <a:pPr algn="ctr"/>
            <a:r>
              <a:rPr lang="en-US" sz="1400" b="1" dirty="0"/>
              <a:t>(NOT linearly separable)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0E5C52-F94A-4DEC-9DDB-91535D78FB16}"/>
              </a:ext>
            </a:extLst>
          </p:cNvPr>
          <p:cNvSpPr txBox="1"/>
          <p:nvPr/>
        </p:nvSpPr>
        <p:spPr>
          <a:xfrm>
            <a:off x="8752240" y="5671774"/>
            <a:ext cx="340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3D space </a:t>
            </a:r>
          </a:p>
          <a:p>
            <a:pPr algn="ctr"/>
            <a:r>
              <a:rPr lang="en-US" sz="1400" b="1" dirty="0"/>
              <a:t>(Linearly separable by the </a:t>
            </a:r>
            <a:r>
              <a:rPr lang="en-US" sz="1400" b="1" dirty="0">
                <a:solidFill>
                  <a:srgbClr val="C00000"/>
                </a:solidFill>
              </a:rPr>
              <a:t>red</a:t>
            </a:r>
            <a:r>
              <a:rPr lang="en-US" sz="1400" b="1" dirty="0"/>
              <a:t> dash line)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431CC6-FA09-4FFD-A133-9D35036E34B2}"/>
              </a:ext>
            </a:extLst>
          </p:cNvPr>
          <p:cNvCxnSpPr/>
          <p:nvPr/>
        </p:nvCxnSpPr>
        <p:spPr>
          <a:xfrm>
            <a:off x="9352230" y="4644428"/>
            <a:ext cx="1010970" cy="57942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08A473F-DFD1-46E5-A7CC-635C9187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0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8" grpId="0" animBg="1"/>
      <p:bldP spid="19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5F30-41F7-43E5-90E8-5C74AE52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SVM/SVR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8C2AF-6308-467D-B9B6-F871C82A8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Pros</a:t>
            </a:r>
          </a:p>
          <a:p>
            <a:pPr lvl="1"/>
            <a:r>
              <a:rPr lang="en-US" dirty="0"/>
              <a:t>SVR can be very </a:t>
            </a:r>
            <a:r>
              <a:rPr lang="en-US" b="1" dirty="0">
                <a:solidFill>
                  <a:srgbClr val="C00000"/>
                </a:solidFill>
              </a:rPr>
              <a:t>efficient</a:t>
            </a:r>
            <a:r>
              <a:rPr lang="en-US" dirty="0"/>
              <a:t>, because it uses only a subset of the training data, only </a:t>
            </a:r>
            <a:r>
              <a:rPr lang="en-US" b="1" dirty="0">
                <a:solidFill>
                  <a:srgbClr val="C00000"/>
                </a:solidFill>
              </a:rPr>
              <a:t>the support vectors.</a:t>
            </a:r>
          </a:p>
          <a:p>
            <a:pPr lvl="1"/>
            <a:r>
              <a:rPr lang="en-US" dirty="0"/>
              <a:t>Works very well on </a:t>
            </a:r>
            <a:r>
              <a:rPr lang="en-US" b="1" dirty="0">
                <a:solidFill>
                  <a:srgbClr val="C00000"/>
                </a:solidFill>
              </a:rPr>
              <a:t>smaller datasets</a:t>
            </a:r>
            <a:r>
              <a:rPr lang="en-US" b="1" dirty="0"/>
              <a:t>, </a:t>
            </a:r>
            <a:r>
              <a:rPr lang="en-US" dirty="0"/>
              <a:t>on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non-linear datasets</a:t>
            </a:r>
            <a:r>
              <a:rPr lang="en-US" b="1" dirty="0"/>
              <a:t>,</a:t>
            </a:r>
            <a:r>
              <a:rPr lang="en-US" dirty="0"/>
              <a:t> and </a:t>
            </a:r>
            <a:r>
              <a:rPr lang="en-US" b="1" dirty="0">
                <a:solidFill>
                  <a:srgbClr val="C00000"/>
                </a:solidFill>
              </a:rPr>
              <a:t>high dimensional spaces.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Maybe </a:t>
            </a:r>
            <a:r>
              <a:rPr lang="en-US" b="1" dirty="0">
                <a:solidFill>
                  <a:srgbClr val="C00000"/>
                </a:solidFill>
              </a:rPr>
              <a:t>effective</a:t>
            </a:r>
            <a:r>
              <a:rPr lang="en-US" dirty="0"/>
              <a:t> in cases when </a:t>
            </a:r>
            <a:r>
              <a:rPr lang="en-US" b="1" dirty="0">
                <a:solidFill>
                  <a:srgbClr val="C00000"/>
                </a:solidFill>
              </a:rPr>
              <a:t>number of dimensions/features is greater than the number of samples</a:t>
            </a:r>
            <a:r>
              <a:rPr lang="en-US" b="1" dirty="0"/>
              <a:t>.</a:t>
            </a:r>
            <a:endParaRPr lang="en-US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NOT</a:t>
            </a:r>
            <a:r>
              <a:rPr lang="en-US" dirty="0"/>
              <a:t> very sensitive to </a:t>
            </a:r>
            <a:r>
              <a:rPr lang="en-US" b="1" dirty="0">
                <a:solidFill>
                  <a:srgbClr val="C00000"/>
                </a:solidFill>
              </a:rPr>
              <a:t>overfitting</a:t>
            </a:r>
            <a:r>
              <a:rPr lang="en-US" dirty="0"/>
              <a:t>.</a:t>
            </a:r>
          </a:p>
          <a:p>
            <a:r>
              <a:rPr lang="en-US" b="1" dirty="0"/>
              <a:t>Cons</a:t>
            </a:r>
          </a:p>
          <a:p>
            <a:pPr lvl="1"/>
            <a:r>
              <a:rPr lang="en-US" dirty="0"/>
              <a:t>Training time is </a:t>
            </a:r>
            <a:r>
              <a:rPr lang="en-US" b="1" dirty="0">
                <a:solidFill>
                  <a:srgbClr val="C00000"/>
                </a:solidFill>
              </a:rPr>
              <a:t>high</a:t>
            </a:r>
            <a:r>
              <a:rPr lang="en-US" dirty="0"/>
              <a:t> for </a:t>
            </a:r>
            <a:r>
              <a:rPr lang="en-US" b="1" dirty="0">
                <a:solidFill>
                  <a:srgbClr val="C00000"/>
                </a:solidFill>
              </a:rPr>
              <a:t>large datasets</a:t>
            </a:r>
          </a:p>
          <a:p>
            <a:pPr lvl="1"/>
            <a:r>
              <a:rPr lang="en-US" dirty="0"/>
              <a:t>When the data set has </a:t>
            </a:r>
            <a:r>
              <a:rPr lang="en-US" b="1" dirty="0">
                <a:solidFill>
                  <a:srgbClr val="C00000"/>
                </a:solidFill>
              </a:rPr>
              <a:t>noise</a:t>
            </a:r>
            <a:r>
              <a:rPr lang="en-US" dirty="0"/>
              <a:t> (i.e. data points are overlapping), </a:t>
            </a:r>
            <a:r>
              <a:rPr lang="en-US" b="1" dirty="0">
                <a:solidFill>
                  <a:srgbClr val="C00000"/>
                </a:solidFill>
              </a:rPr>
              <a:t>SVM doesn’t perform well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9196E-32C2-4AF2-9892-D490D5E2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07D4-704D-4221-81E3-9E6B8186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DT Cost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4CA11-7CC3-40F1-AE62-639F54AF8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17" y="1260842"/>
            <a:ext cx="5208558" cy="802577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111564-86F7-45F0-A9D4-0AFC54BE666F}"/>
                  </a:ext>
                </a:extLst>
              </p:cNvPr>
              <p:cNvSpPr txBox="1"/>
              <p:nvPr/>
            </p:nvSpPr>
            <p:spPr>
              <a:xfrm>
                <a:off x="406712" y="2211321"/>
                <a:ext cx="57374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/>
                  <a:t>Find the value of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i="1" dirty="0"/>
                  <a:t> that minimizes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𝑮</m:t>
                    </m:r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err="1" smtClean="0"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en-US" b="1" i="1" baseline="-25000" dirty="0" err="1" smtClean="0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b="1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en-US" b="1" i="1" dirty="0"/>
                  <a:t>, call it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b="1" i="1" baseline="30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111564-86F7-45F0-A9D4-0AFC54BE6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12" y="2211321"/>
                <a:ext cx="5737486" cy="369332"/>
              </a:xfrm>
              <a:prstGeom prst="rect">
                <a:avLst/>
              </a:prstGeom>
              <a:blipFill>
                <a:blip r:embed="rId4"/>
                <a:stretch>
                  <a:fillRect l="-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8CB2840-7F78-4E85-A5E6-A3F73BAEA987}"/>
              </a:ext>
            </a:extLst>
          </p:cNvPr>
          <p:cNvSpPr txBox="1"/>
          <p:nvPr/>
        </p:nvSpPr>
        <p:spPr>
          <a:xfrm>
            <a:off x="2157397" y="437594"/>
            <a:ext cx="5423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24BF9F-89AB-442E-BBDC-5CAFB3045AAB}"/>
                  </a:ext>
                </a:extLst>
              </p:cNvPr>
              <p:cNvSpPr/>
              <p:nvPr/>
            </p:nvSpPr>
            <p:spPr>
              <a:xfrm>
                <a:off x="406712" y="2546715"/>
                <a:ext cx="6173292" cy="703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rgbClr val="212529"/>
                    </a:solidFill>
                    <a:latin typeface="-apple-system"/>
                  </a:rPr>
                  <a:t>Recurse for subsets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</a:rPr>
                          <m:t>𝒍𝒆𝒇𝒕</m:t>
                        </m:r>
                      </m:sup>
                    </m:sSubSup>
                    <m:r>
                      <a:rPr lang="en-US" b="1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i="1" dirty="0">
                    <a:solidFill>
                      <a:srgbClr val="212529"/>
                    </a:solidFill>
                    <a:latin typeface="-apple-system"/>
                  </a:rPr>
                  <a:t> and </a:t>
                </a:r>
                <a:r>
                  <a:rPr lang="en-US" b="1" i="1" dirty="0">
                    <a:solidFill>
                      <a:srgbClr val="212529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b="1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</a:rPr>
                          <m:t>𝒓𝒊𝒈𝒉𝒕</m:t>
                        </m:r>
                      </m:sup>
                    </m:sSubSup>
                    <m:r>
                      <a:rPr lang="en-US" b="1" i="1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1" i="1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i="1" dirty="0">
                    <a:solidFill>
                      <a:srgbClr val="212529"/>
                    </a:solidFill>
                    <a:latin typeface="-apple-system"/>
                  </a:rPr>
                  <a:t> until the maximum allowable depth is reached.</a:t>
                </a:r>
                <a:endParaRPr lang="en-US" b="1" i="1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24BF9F-89AB-442E-BBDC-5CAFB3045A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12" y="2546715"/>
                <a:ext cx="6173292" cy="703654"/>
              </a:xfrm>
              <a:prstGeom prst="rect">
                <a:avLst/>
              </a:prstGeom>
              <a:blipFill>
                <a:blip r:embed="rId5"/>
                <a:stretch>
                  <a:fillRect l="-889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F7644F-30CE-4A53-B93C-F9B50B7F11CD}"/>
                  </a:ext>
                </a:extLst>
              </p:cNvPr>
              <p:cNvSpPr txBox="1"/>
              <p:nvPr/>
            </p:nvSpPr>
            <p:spPr>
              <a:xfrm>
                <a:off x="557903" y="3506032"/>
                <a:ext cx="5952744" cy="1207575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: node index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baseline="-25000" dirty="0" err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𝑛𝑜𝑑𝑒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𝑡𝑜𝑡𝑎𝑙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𝑠𝑖𝑧𝑒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21252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212529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12529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212529"/>
                              </a:solidFill>
                              <a:latin typeface="Cambria Math" panose="02040503050406030204" pitchFamily="18" charset="0"/>
                            </a:rPr>
                            <m:t>𝑙𝑒𝑓𝑡</m:t>
                          </m:r>
                        </m:sup>
                      </m:sSubSup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𝑛𝑜𝑑𝑒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𝑙𝑒𝑓𝑡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𝑠𝑢𝑏𝑠𝑒𝑡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𝑠𝑖𝑧𝑒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𝑙𝑒𝑓𝑡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21252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212529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12529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212529"/>
                              </a:solidFill>
                              <a:latin typeface="Cambria Math" panose="02040503050406030204" pitchFamily="18" charset="0"/>
                            </a:rPr>
                            <m:t>𝑙𝑒𝑓𝑡</m:t>
                          </m:r>
                        </m:sup>
                      </m:sSubSup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𝑛𝑜𝑑𝑒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𝑟𝑖𝑔h𝑡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𝑠𝑢𝑏𝑠𝑒𝑡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𝑠𝑖𝑧𝑒</m:t>
                      </m:r>
                      <m:r>
                        <a:rPr lang="en-US" i="1">
                          <a:solidFill>
                            <a:srgbClr val="21252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𝑟𝑖𝑔h𝑡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F7644F-30CE-4A53-B93C-F9B50B7F1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03" y="3506032"/>
                <a:ext cx="5952744" cy="1207575"/>
              </a:xfrm>
              <a:prstGeom prst="rect">
                <a:avLst/>
              </a:prstGeom>
              <a:blipFill>
                <a:blip r:embed="rId6"/>
                <a:stretch>
                  <a:fillRect l="-1636" t="-6000" r="-307" b="-6500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51004E2-11B7-4CFC-808C-49C4B13CF78B}"/>
                  </a:ext>
                </a:extLst>
              </p:cNvPr>
              <p:cNvSpPr/>
              <p:nvPr/>
            </p:nvSpPr>
            <p:spPr>
              <a:xfrm>
                <a:off x="557903" y="5018193"/>
                <a:ext cx="6854014" cy="92333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For each candidate split,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𝑤h𝑖𝑐h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𝑎𝑟𝑒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𝑚𝑜𝑑𝑒𝑙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𝑝𝑎𝑟𝑎𝑚𝑒𝑡𝑒𝑟𝑠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: is the feature index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baseline="30000" dirty="0">
                    <a:ea typeface="Cambria Math" panose="02040503050406030204" pitchFamily="18" charset="0"/>
                  </a:rPr>
                  <a:t>:  </a:t>
                </a:r>
                <a:r>
                  <a:rPr lang="en-US" dirty="0"/>
                  <a:t>threshold value</a:t>
                </a:r>
                <a:endParaRPr lang="en-US" baseline="-25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51004E2-11B7-4CFC-808C-49C4B13CF7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03" y="5018193"/>
                <a:ext cx="6854014" cy="923330"/>
              </a:xfrm>
              <a:prstGeom prst="rect">
                <a:avLst/>
              </a:prstGeom>
              <a:blipFill>
                <a:blip r:embed="rId7"/>
                <a:stretch>
                  <a:fillRect l="-710" t="-2597" b="-844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loud 10">
                <a:extLst>
                  <a:ext uri="{FF2B5EF4-FFF2-40B4-BE49-F238E27FC236}">
                    <a16:creationId xmlns:a16="http://schemas.microsoft.com/office/drawing/2014/main" id="{56010F64-949B-4BDD-8D6B-87F99A9CF86B}"/>
                  </a:ext>
                </a:extLst>
              </p:cNvPr>
              <p:cNvSpPr/>
              <p:nvPr/>
            </p:nvSpPr>
            <p:spPr>
              <a:xfrm>
                <a:off x="8607509" y="4252068"/>
                <a:ext cx="2842789" cy="1401019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What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i="1" dirty="0"/>
                  <a:t>(.)?</a:t>
                </a:r>
              </a:p>
            </p:txBody>
          </p:sp>
        </mc:Choice>
        <mc:Fallback xmlns="">
          <p:sp>
            <p:nvSpPr>
              <p:cNvPr id="11" name="Cloud 10">
                <a:extLst>
                  <a:ext uri="{FF2B5EF4-FFF2-40B4-BE49-F238E27FC236}">
                    <a16:creationId xmlns:a16="http://schemas.microsoft.com/office/drawing/2014/main" id="{56010F64-949B-4BDD-8D6B-87F99A9CF8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509" y="4252068"/>
                <a:ext cx="2842789" cy="140101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Image for post">
            <a:extLst>
              <a:ext uri="{FF2B5EF4-FFF2-40B4-BE49-F238E27FC236}">
                <a16:creationId xmlns:a16="http://schemas.microsoft.com/office/drawing/2014/main" id="{C932E25A-CF36-4B93-9684-BD415609D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05" y="180344"/>
            <a:ext cx="5611996" cy="312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6A394-67E6-4B79-B61C-11535884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36</a:t>
            </a:fld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EB2D2B-EAC7-4260-96BE-93D3F49FF9FF}"/>
              </a:ext>
            </a:extLst>
          </p:cNvPr>
          <p:cNvCxnSpPr>
            <a:cxnSpLocks/>
          </p:cNvCxnSpPr>
          <p:nvPr/>
        </p:nvCxnSpPr>
        <p:spPr>
          <a:xfrm>
            <a:off x="4581190" y="1746090"/>
            <a:ext cx="4186022" cy="2531258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48227C-3CCF-4E71-9318-39927E8B4F31}"/>
              </a:ext>
            </a:extLst>
          </p:cNvPr>
          <p:cNvCxnSpPr>
            <a:cxnSpLocks/>
          </p:cNvCxnSpPr>
          <p:nvPr/>
        </p:nvCxnSpPr>
        <p:spPr>
          <a:xfrm>
            <a:off x="2486648" y="1861882"/>
            <a:ext cx="6120861" cy="2636598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9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9D11AB-4A8A-4A25-805C-85BFCE30BC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78417" y="215902"/>
                <a:ext cx="11155680" cy="68421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effectLst/>
                  </a:rPr>
                  <a:t>Impurity/loss function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F9D11AB-4A8A-4A25-805C-85BFCE30BC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78417" y="215902"/>
                <a:ext cx="11155680" cy="684212"/>
              </a:xfrm>
              <a:blipFill>
                <a:blip r:embed="rId2"/>
                <a:stretch>
                  <a:fillRect l="-1366" t="-19469" b="-1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093115F-E632-423E-8B3D-93621AB23331}"/>
              </a:ext>
            </a:extLst>
          </p:cNvPr>
          <p:cNvSpPr/>
          <p:nvPr/>
        </p:nvSpPr>
        <p:spPr>
          <a:xfrm>
            <a:off x="545040" y="1165376"/>
            <a:ext cx="1859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212529"/>
                </a:solidFill>
                <a:latin typeface="-apple-system"/>
              </a:rPr>
              <a:t>Classification</a:t>
            </a:r>
            <a:endParaRPr lang="en-US" sz="2400" b="1" i="0" u="sng" dirty="0">
              <a:solidFill>
                <a:srgbClr val="212529"/>
              </a:solidFill>
              <a:effectLst/>
              <a:latin typeface="-apple-syste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5D721C-BAB9-4D24-9B1E-F7ECE5DD9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2" y="4298823"/>
            <a:ext cx="2652590" cy="617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68762F-6438-43C0-B7BC-06AF42191506}"/>
              </a:ext>
            </a:extLst>
          </p:cNvPr>
          <p:cNvSpPr txBox="1"/>
          <p:nvPr/>
        </p:nvSpPr>
        <p:spPr>
          <a:xfrm>
            <a:off x="545040" y="3898713"/>
            <a:ext cx="146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Gini index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162434-1316-4FC6-BDEA-8DDC7FFEE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22" y="5425461"/>
            <a:ext cx="2734072" cy="533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916A87-EBC5-4B96-AF7F-99E11F4C3759}"/>
              </a:ext>
            </a:extLst>
          </p:cNvPr>
          <p:cNvSpPr txBox="1"/>
          <p:nvPr/>
        </p:nvSpPr>
        <p:spPr>
          <a:xfrm>
            <a:off x="506170" y="5025350"/>
            <a:ext cx="204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Entropy index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5D580-FAB7-40F7-A584-D6E1B6F53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543" y="2976508"/>
            <a:ext cx="2600259" cy="12178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A4DDD5-2DC5-4B27-84A9-81FD26632AD5}"/>
              </a:ext>
            </a:extLst>
          </p:cNvPr>
          <p:cNvSpPr/>
          <p:nvPr/>
        </p:nvSpPr>
        <p:spPr>
          <a:xfrm>
            <a:off x="5231501" y="1122649"/>
            <a:ext cx="1568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212529"/>
                </a:solidFill>
                <a:latin typeface="-apple-system"/>
              </a:rPr>
              <a:t>Regression</a:t>
            </a:r>
            <a:endParaRPr lang="en-US" sz="2400" b="1" i="0" u="sng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E0361-3DFB-4F20-A26D-2A9F73B32F82}"/>
              </a:ext>
            </a:extLst>
          </p:cNvPr>
          <p:cNvSpPr txBox="1"/>
          <p:nvPr/>
        </p:nvSpPr>
        <p:spPr>
          <a:xfrm>
            <a:off x="5128868" y="2714722"/>
            <a:ext cx="656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D2B6A8-903C-49B7-8EB3-38FDCEB63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624" y="4968193"/>
            <a:ext cx="2921433" cy="9335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1E1E1F-0B6C-4280-95D0-DB2F497DC96D}"/>
              </a:ext>
            </a:extLst>
          </p:cNvPr>
          <p:cNvSpPr txBox="1"/>
          <p:nvPr/>
        </p:nvSpPr>
        <p:spPr>
          <a:xfrm>
            <a:off x="5128868" y="4510169"/>
            <a:ext cx="146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873ACA8-0384-47FB-AC17-724289E625A9}"/>
                  </a:ext>
                </a:extLst>
              </p:cNvPr>
              <p:cNvSpPr/>
              <p:nvPr/>
            </p:nvSpPr>
            <p:spPr>
              <a:xfrm>
                <a:off x="5219607" y="1746194"/>
                <a:ext cx="292143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212529"/>
                    </a:solidFill>
                    <a:latin typeface="-apple-system"/>
                  </a:rPr>
                  <a:t>If the target is a continuous value, then for node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212529"/>
                    </a:solidFill>
                    <a:latin typeface="-apple-system"/>
                  </a:rPr>
                  <a:t> </a:t>
                </a:r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873ACA8-0384-47FB-AC17-724289E625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607" y="1746194"/>
                <a:ext cx="2921433" cy="646331"/>
              </a:xfrm>
              <a:prstGeom prst="rect">
                <a:avLst/>
              </a:prstGeom>
              <a:blipFill>
                <a:blip r:embed="rId7"/>
                <a:stretch>
                  <a:fillRect l="-167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AA6F03B-62B5-489B-B181-23FDE0791475}"/>
                  </a:ext>
                </a:extLst>
              </p:cNvPr>
              <p:cNvSpPr/>
              <p:nvPr/>
            </p:nvSpPr>
            <p:spPr>
              <a:xfrm>
                <a:off x="483863" y="1678087"/>
                <a:ext cx="402115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212529"/>
                    </a:solidFill>
                    <a:latin typeface="-apple-system"/>
                  </a:rPr>
                  <a:t>If a target is a classification outcome taking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0, 1,…, </m:t>
                    </m:r>
                    <m:r>
                      <a:rPr lang="en-US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>
                    <a:solidFill>
                      <a:srgbClr val="212529"/>
                    </a:solidFill>
                    <a:latin typeface="-apple-system"/>
                  </a:rPr>
                  <a:t>, for node 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212529"/>
                    </a:solidFill>
                    <a:latin typeface="-apple-system"/>
                  </a:rPr>
                  <a:t>, and a total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rgbClr val="212529"/>
                    </a:solidFill>
                    <a:latin typeface="-apple-system"/>
                  </a:rPr>
                  <a:t> classes, then</a:t>
                </a:r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AA6F03B-62B5-489B-B181-23FDE07914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63" y="1678087"/>
                <a:ext cx="4021155" cy="923330"/>
              </a:xfrm>
              <a:prstGeom prst="rect">
                <a:avLst/>
              </a:prstGeom>
              <a:blipFill>
                <a:blip r:embed="rId8"/>
                <a:stretch>
                  <a:fillRect l="-1212" t="-3289" r="-121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00CDF848-CC4B-47E0-8F84-F5784B69B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040" y="2707510"/>
            <a:ext cx="2292159" cy="606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E9B055A-A780-435B-9AA6-F00BE8B677C5}"/>
                  </a:ext>
                </a:extLst>
              </p:cNvPr>
              <p:cNvSpPr/>
              <p:nvPr/>
            </p:nvSpPr>
            <p:spPr>
              <a:xfrm>
                <a:off x="587361" y="3293715"/>
                <a:ext cx="352466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i="1" dirty="0">
                    <a:solidFill>
                      <a:srgbClr val="212529"/>
                    </a:solidFill>
                    <a:latin typeface="-apple-system"/>
                  </a:rPr>
                  <a:t>is the proportion of class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i="1" dirty="0">
                    <a:solidFill>
                      <a:srgbClr val="212529"/>
                    </a:solidFill>
                    <a:latin typeface="-apple-system"/>
                  </a:rPr>
                  <a:t> observations in node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E9B055A-A780-435B-9AA6-F00BE8B677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61" y="3293715"/>
                <a:ext cx="3524668" cy="646331"/>
              </a:xfrm>
              <a:prstGeom prst="rect">
                <a:avLst/>
              </a:prstGeom>
              <a:blipFill>
                <a:blip r:embed="rId10"/>
                <a:stretch>
                  <a:fillRect l="-138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3A96FEB1-96FB-4037-925B-2449CDC2A215}"/>
              </a:ext>
            </a:extLst>
          </p:cNvPr>
          <p:cNvSpPr/>
          <p:nvPr/>
        </p:nvSpPr>
        <p:spPr>
          <a:xfrm>
            <a:off x="530623" y="1125851"/>
            <a:ext cx="3720362" cy="483308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7188E4-147A-4A3F-8B75-5BB5F77DBD75}"/>
              </a:ext>
            </a:extLst>
          </p:cNvPr>
          <p:cNvSpPr/>
          <p:nvPr/>
        </p:nvSpPr>
        <p:spPr>
          <a:xfrm>
            <a:off x="5111076" y="1122649"/>
            <a:ext cx="3125179" cy="483629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Image for post">
            <a:extLst>
              <a:ext uri="{FF2B5EF4-FFF2-40B4-BE49-F238E27FC236}">
                <a16:creationId xmlns:a16="http://schemas.microsoft.com/office/drawing/2014/main" id="{DC54DFDC-F411-4F0F-85B6-558BE7409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949" y="97446"/>
            <a:ext cx="3931051" cy="282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for post">
            <a:extLst>
              <a:ext uri="{FF2B5EF4-FFF2-40B4-BE49-F238E27FC236}">
                <a16:creationId xmlns:a16="http://schemas.microsoft.com/office/drawing/2014/main" id="{E992C28E-F3D6-42F6-B514-83E401C4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948" y="3215374"/>
            <a:ext cx="3931052" cy="246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C634F-9B28-4CC0-880D-47A4495E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1BA1A-5E54-4A9E-B200-903D7A4347FE}"/>
              </a:ext>
            </a:extLst>
          </p:cNvPr>
          <p:cNvSpPr/>
          <p:nvPr/>
        </p:nvSpPr>
        <p:spPr>
          <a:xfrm>
            <a:off x="4973443" y="6379568"/>
            <a:ext cx="5472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Note that MAE fits much slower than the MSE criterion.</a:t>
            </a:r>
          </a:p>
        </p:txBody>
      </p:sp>
    </p:spTree>
    <p:extLst>
      <p:ext uri="{BB962C8B-B14F-4D97-AF65-F5344CB8AC3E}">
        <p14:creationId xmlns:p14="http://schemas.microsoft.com/office/powerpoint/2010/main" val="3119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random forest ensemble">
            <a:extLst>
              <a:ext uri="{FF2B5EF4-FFF2-40B4-BE49-F238E27FC236}">
                <a16:creationId xmlns:a16="http://schemas.microsoft.com/office/drawing/2014/main" id="{41850E36-DA35-44C3-8873-5C77AAEA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39" y="2002562"/>
            <a:ext cx="7058025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5728C7-8182-4636-A837-35E20A57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96925-2531-4F83-8A9D-6EBC91B0D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238597"/>
            <a:ext cx="3706262" cy="4938366"/>
          </a:xfrm>
        </p:spPr>
        <p:txBody>
          <a:bodyPr/>
          <a:lstStyle/>
          <a:p>
            <a:r>
              <a:rPr lang="en-US" dirty="0"/>
              <a:t>What If a decision tree is not Enough?</a:t>
            </a:r>
          </a:p>
          <a:p>
            <a:r>
              <a:rPr lang="en-US" dirty="0"/>
              <a:t>Try to make a forest!</a:t>
            </a:r>
          </a:p>
          <a:p>
            <a:endParaRPr lang="en-US" dirty="0"/>
          </a:p>
        </p:txBody>
      </p:sp>
      <p:pic>
        <p:nvPicPr>
          <p:cNvPr id="19458" name="Picture 2" descr="Image for post">
            <a:extLst>
              <a:ext uri="{FF2B5EF4-FFF2-40B4-BE49-F238E27FC236}">
                <a16:creationId xmlns:a16="http://schemas.microsoft.com/office/drawing/2014/main" id="{8AEC5192-212F-4AFB-A370-95A5227D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738" y="6265"/>
            <a:ext cx="3706262" cy="24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82E11A-737E-463A-A04E-697E22116118}"/>
              </a:ext>
            </a:extLst>
          </p:cNvPr>
          <p:cNvSpPr/>
          <p:nvPr/>
        </p:nvSpPr>
        <p:spPr>
          <a:xfrm>
            <a:off x="8881448" y="4768975"/>
            <a:ext cx="35127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3333"/>
                </a:solidFill>
                <a:latin typeface="georgia" panose="02040502050405020303" pitchFamily="18" charset="0"/>
              </a:rPr>
              <a:t>The Random Forest Algorithm combines the output of multiple (randomly created) Decision Trees to generate the final output.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82CD7-FE26-4251-BFF8-1205DA4C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37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1E4E3-B9D6-4078-9C12-4592F0CB4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Pros/Cons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11962-E2F4-4EB2-9188-E6EE79B8E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Advantages to using DT/RF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Easy to interpret (DT mainly) and make for straightforward visualizations.</a:t>
            </a:r>
          </a:p>
          <a:p>
            <a:pPr lvl="1"/>
            <a:r>
              <a:rPr lang="en-US" dirty="0"/>
              <a:t>Can handle both numerical and categorical data.</a:t>
            </a:r>
          </a:p>
          <a:p>
            <a:pPr lvl="1"/>
            <a:r>
              <a:rPr lang="en-US" dirty="0"/>
              <a:t>Perform well on large datasets</a:t>
            </a:r>
          </a:p>
          <a:p>
            <a:pPr lvl="1"/>
            <a:r>
              <a:rPr lang="en-US" dirty="0"/>
              <a:t>Are very fast</a:t>
            </a:r>
          </a:p>
          <a:p>
            <a:r>
              <a:rPr lang="en-US" b="1" dirty="0"/>
              <a:t>Disadvantages to using DT/RF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Building decision trees is a greedy approach, meaning it makes the most optimal decision at each step, but does not take into account the global optimum. </a:t>
            </a:r>
          </a:p>
          <a:p>
            <a:pPr lvl="1"/>
            <a:r>
              <a:rPr lang="en-US" dirty="0"/>
              <a:t>DT/RF are prone to overfitting, especially when a tree is particularly deep and the problem has many features. </a:t>
            </a:r>
          </a:p>
          <a:p>
            <a:pPr lvl="2"/>
            <a:r>
              <a:rPr lang="en-US" dirty="0"/>
              <a:t>The greedy approach leads to smaller sample of events that try to meet the data, but not necessarily enough to generalize to new events. </a:t>
            </a:r>
          </a:p>
          <a:p>
            <a:pPr lvl="2"/>
            <a:r>
              <a:rPr lang="en-US" dirty="0"/>
              <a:t>This is why </a:t>
            </a:r>
            <a:r>
              <a:rPr lang="en-US" dirty="0" err="1">
                <a:solidFill>
                  <a:srgbClr val="9400D2"/>
                </a:solidFill>
              </a:rPr>
              <a:t>max_depth</a:t>
            </a:r>
            <a:r>
              <a:rPr lang="en-US" dirty="0">
                <a:solidFill>
                  <a:srgbClr val="9400D2"/>
                </a:solidFill>
              </a:rPr>
              <a:t>  </a:t>
            </a:r>
            <a:r>
              <a:rPr lang="en-US" dirty="0"/>
              <a:t>and </a:t>
            </a:r>
            <a:r>
              <a:rPr lang="en-US" dirty="0" err="1">
                <a:solidFill>
                  <a:srgbClr val="9400D2"/>
                </a:solidFill>
              </a:rPr>
              <a:t>max_features</a:t>
            </a:r>
            <a:r>
              <a:rPr lang="en-US" dirty="0">
                <a:solidFill>
                  <a:srgbClr val="9400D2"/>
                </a:solidFill>
              </a:rPr>
              <a:t> </a:t>
            </a:r>
            <a:r>
              <a:rPr lang="en-US" dirty="0"/>
              <a:t>in are introduced to alleviate the overfitting issue.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B31C2-ADCB-4FA9-9558-0AEAC9FD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68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8196-AE0C-44CF-89CB-FAD70BBBF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CNN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9A593-88A4-4850-BA40-B06741141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238597"/>
            <a:ext cx="10971416" cy="210404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Initial layers of convolution learn generic information </a:t>
            </a:r>
          </a:p>
          <a:p>
            <a:r>
              <a:rPr lang="en-US" dirty="0"/>
              <a:t>last layers learn more specific/complex features. </a:t>
            </a:r>
          </a:p>
          <a:p>
            <a:r>
              <a:rPr lang="en-US" dirty="0"/>
              <a:t>After the final </a:t>
            </a:r>
            <a:r>
              <a:rPr lang="en-US" dirty="0">
                <a:solidFill>
                  <a:srgbClr val="C00000"/>
                </a:solidFill>
              </a:rPr>
              <a:t>convolutional Layer</a:t>
            </a:r>
            <a:r>
              <a:rPr lang="en-US" dirty="0"/>
              <a:t>, the output feature map will be converted into vector: </a:t>
            </a:r>
            <a:r>
              <a:rPr lang="en-US" i="1" dirty="0">
                <a:solidFill>
                  <a:srgbClr val="C00000"/>
                </a:solidFill>
              </a:rPr>
              <a:t>one dimensional flattened array</a:t>
            </a:r>
            <a:r>
              <a:rPr lang="en-US" dirty="0"/>
              <a:t>. </a:t>
            </a:r>
          </a:p>
          <a:p>
            <a:r>
              <a:rPr lang="en-US" dirty="0"/>
              <a:t>Then fully-connected layers convert the flattened array into a classification or regression output depending on the last activation.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93A72-19E0-40A3-876C-085F3F29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2" descr="Convolutional Neural Network | Deep Learning | Developers Breach">
            <a:extLst>
              <a:ext uri="{FF2B5EF4-FFF2-40B4-BE49-F238E27FC236}">
                <a16:creationId xmlns:a16="http://schemas.microsoft.com/office/drawing/2014/main" id="{B3F50F7A-2ECC-44DF-83FF-C8DA97AA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3963908"/>
            <a:ext cx="6156960" cy="28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DFF186-42EE-4F9C-8E9A-B1E1BF04C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257" y="4636982"/>
            <a:ext cx="6115585" cy="195698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4768BE-4AE0-4CE1-89D4-804DD815BAF6}"/>
              </a:ext>
            </a:extLst>
          </p:cNvPr>
          <p:cNvCxnSpPr>
            <a:cxnSpLocks/>
          </p:cNvCxnSpPr>
          <p:nvPr/>
        </p:nvCxnSpPr>
        <p:spPr>
          <a:xfrm>
            <a:off x="2901820" y="2967135"/>
            <a:ext cx="1856611" cy="1804613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4A575A-75D6-4DAF-8017-5CA5DDE46864}"/>
              </a:ext>
            </a:extLst>
          </p:cNvPr>
          <p:cNvCxnSpPr>
            <a:cxnSpLocks/>
          </p:cNvCxnSpPr>
          <p:nvPr/>
        </p:nvCxnSpPr>
        <p:spPr>
          <a:xfrm flipH="1">
            <a:off x="3932808" y="2594554"/>
            <a:ext cx="1238282" cy="2101733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53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638F0-22E3-4EA3-A457-F277622F2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GP Intuition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1FFAE-3BA5-4F82-A4BE-822AA262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6" descr="https://miro.medium.com/max/2888/1*zNQg-o-C2JELQFQjEEDrLw.png">
            <a:extLst>
              <a:ext uri="{FF2B5EF4-FFF2-40B4-BE49-F238E27FC236}">
                <a16:creationId xmlns:a16="http://schemas.microsoft.com/office/drawing/2014/main" id="{FB6260B5-F298-4FF4-8BC1-9301E6A3E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40" y="4181586"/>
            <a:ext cx="8676871" cy="2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49F178-1C70-4926-841C-BB019D9604C5}"/>
              </a:ext>
            </a:extLst>
          </p:cNvPr>
          <p:cNvSpPr/>
          <p:nvPr/>
        </p:nvSpPr>
        <p:spPr>
          <a:xfrm>
            <a:off x="377911" y="1197094"/>
            <a:ext cx="112095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  <a:cs typeface="Times New Roman" panose="02020603050405020304" pitchFamily="18" charset="0"/>
              </a:rPr>
              <a:t>Narrower distribution of functions means </a:t>
            </a:r>
            <a:r>
              <a:rPr lang="en-US" sz="2400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more certain degree of belief</a:t>
            </a:r>
            <a:r>
              <a:rPr lang="en-US" sz="2400" dirty="0">
                <a:latin typeface="Calibri (Body)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  <a:cs typeface="Times New Roman" panose="02020603050405020304" pitchFamily="18" charset="0"/>
              </a:rPr>
              <a:t>The updated GP process is </a:t>
            </a:r>
            <a:r>
              <a:rPr lang="en-US" sz="2400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constrained to the possible functions </a:t>
            </a:r>
            <a:r>
              <a:rPr lang="en-US" sz="2400" dirty="0">
                <a:latin typeface="Calibri (Body)"/>
                <a:cs typeface="Times New Roman" panose="02020603050405020304" pitchFamily="18" charset="0"/>
              </a:rPr>
              <a:t>that fit our training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The </a:t>
            </a:r>
            <a:r>
              <a:rPr lang="en-US" sz="2400" dirty="0">
                <a:solidFill>
                  <a:srgbClr val="C00000"/>
                </a:solidFill>
                <a:latin typeface="Calibri (Body)"/>
              </a:rPr>
              <a:t>mean</a:t>
            </a:r>
            <a:r>
              <a:rPr lang="en-US" sz="2400" dirty="0">
                <a:latin typeface="Calibri (Body)"/>
              </a:rPr>
              <a:t> of the (right) goes through all training points, and so does every </a:t>
            </a:r>
            <a:r>
              <a:rPr lang="en-US" sz="2400" dirty="0">
                <a:solidFill>
                  <a:srgbClr val="C00000"/>
                </a:solidFill>
                <a:latin typeface="Calibri (Body)"/>
              </a:rPr>
              <a:t>sampled function</a:t>
            </a:r>
            <a:r>
              <a:rPr lang="en-US" sz="2400" dirty="0">
                <a:latin typeface="Calibri (Body)"/>
              </a:rPr>
              <a:t> (left).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(Body)"/>
              </a:rPr>
              <a:t>Model uncertainty (Standard deviation) is </a:t>
            </a:r>
            <a:r>
              <a:rPr lang="en-US" sz="2400" b="1" dirty="0">
                <a:solidFill>
                  <a:srgbClr val="C00000"/>
                </a:solidFill>
                <a:latin typeface="Calibri (Body)"/>
              </a:rPr>
              <a:t>higher away from the training data</a:t>
            </a:r>
            <a:r>
              <a:rPr lang="en-US" sz="2400" dirty="0">
                <a:latin typeface="Calibri (Body)"/>
              </a:rPr>
              <a:t>, which reflects our lack of knowledge about these areas.</a:t>
            </a:r>
            <a:endParaRPr lang="en-US" sz="2400" dirty="0">
              <a:latin typeface="Calibri (Body)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675B75-2822-41F0-ACA4-832D40BBFFF3}"/>
              </a:ext>
            </a:extLst>
          </p:cNvPr>
          <p:cNvCxnSpPr>
            <a:cxnSpLocks/>
          </p:cNvCxnSpPr>
          <p:nvPr/>
        </p:nvCxnSpPr>
        <p:spPr>
          <a:xfrm>
            <a:off x="7102990" y="3439905"/>
            <a:ext cx="4668520" cy="14122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88C4BB-61F6-4C04-8362-7EBB079C846F}"/>
              </a:ext>
            </a:extLst>
          </p:cNvPr>
          <p:cNvCxnSpPr>
            <a:cxnSpLocks/>
          </p:cNvCxnSpPr>
          <p:nvPr/>
        </p:nvCxnSpPr>
        <p:spPr>
          <a:xfrm>
            <a:off x="7102990" y="3439905"/>
            <a:ext cx="1061720" cy="18542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06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8E65-ACB5-4F79-B616-453A0E2E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Technique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0F49E-1FC0-4170-9BC9-FAEC935C3F9E}"/>
              </a:ext>
            </a:extLst>
          </p:cNvPr>
          <p:cNvCxnSpPr/>
          <p:nvPr/>
        </p:nvCxnSpPr>
        <p:spPr>
          <a:xfrm>
            <a:off x="5983014" y="1631731"/>
            <a:ext cx="0" cy="41778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0E3E49-9206-49EE-93A1-2C70099CB83D}"/>
              </a:ext>
            </a:extLst>
          </p:cNvPr>
          <p:cNvSpPr txBox="1"/>
          <p:nvPr/>
        </p:nvSpPr>
        <p:spPr>
          <a:xfrm>
            <a:off x="930166" y="1165847"/>
            <a:ext cx="45877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Advantages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Drawbacks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E94F42-EC6A-46AE-98B4-FD06CD98396F}"/>
              </a:ext>
            </a:extLst>
          </p:cNvPr>
          <p:cNvSpPr txBox="1"/>
          <p:nvPr/>
        </p:nvSpPr>
        <p:spPr>
          <a:xfrm>
            <a:off x="6763406" y="1165847"/>
            <a:ext cx="48478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Application Fields: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Different fields the method is popularly applied to</a:t>
            </a: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000" u="sng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SNS Use Cases: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How do (or can) SNS use cases benefit from the method</a:t>
            </a:r>
          </a:p>
          <a:p>
            <a:pPr algn="l">
              <a:lnSpc>
                <a:spcPct val="90000"/>
              </a:lnSpc>
            </a:pPr>
            <a:endParaRPr lang="en-US" sz="2000" b="1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53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8494-DB94-48F7-8A2D-F279CFAB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Operation on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CE834-D267-4D30-B3DB-1CCF2EE6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19AD899-FDDE-487C-AF0A-9871C6A6CC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8639" y="1238597"/>
                <a:ext cx="11218711" cy="493836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For a two-dimensional image matrix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, define convolution by a kernel/filter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baseline="-25000" dirty="0" err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 baseline="-25000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baseline="-25000" dirty="0" err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400" baseline="-25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Convolution of a </a:t>
                </a:r>
                <a:r>
                  <a:rPr lang="en-US" sz="2400" dirty="0">
                    <a:solidFill>
                      <a:srgbClr val="009A00"/>
                    </a:solidFill>
                  </a:rPr>
                  <a:t>5 x 5 </a:t>
                </a:r>
                <a:r>
                  <a:rPr lang="en-US" sz="2400" dirty="0"/>
                  <a:t>image and a </a:t>
                </a:r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3 x 3 </a:t>
                </a:r>
                <a:r>
                  <a:rPr lang="en-US" sz="2400" dirty="0"/>
                  <a:t>kernel/filter</a:t>
                </a:r>
                <a:endParaRPr lang="en-US" sz="2400" b="1" baseline="-25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19AD899-FDDE-487C-AF0A-9871C6A6CC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39" y="1238597"/>
                <a:ext cx="11218711" cy="4938366"/>
              </a:xfrm>
              <a:blipFill>
                <a:blip r:embed="rId2"/>
                <a:stretch>
                  <a:fillRect l="-652" t="-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48FA597-D567-4E04-BF17-CCB6209A1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595" y="1624309"/>
            <a:ext cx="7944035" cy="944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EFF02-1506-4EBC-8B67-057ADE94B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4" y="3759769"/>
            <a:ext cx="12192000" cy="2654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EF887-DD87-4393-89BF-C2BB03E6A540}"/>
              </a:ext>
            </a:extLst>
          </p:cNvPr>
          <p:cNvSpPr txBox="1"/>
          <p:nvPr/>
        </p:nvSpPr>
        <p:spPr>
          <a:xfrm>
            <a:off x="2141846" y="3143951"/>
            <a:ext cx="2120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1*1 + 1*0 + 1*1 + </a:t>
            </a:r>
          </a:p>
          <a:p>
            <a:r>
              <a:rPr lang="en-US" dirty="0"/>
              <a:t>0*0 + 1*1 + 1*0 + </a:t>
            </a:r>
          </a:p>
          <a:p>
            <a:r>
              <a:rPr lang="en-US" dirty="0"/>
              <a:t>0*1 + 0*0 + 1*1 = </a:t>
            </a:r>
            <a:r>
              <a:rPr lang="en-US" b="1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89C14-27EE-477B-94B2-35189140F92B}"/>
              </a:ext>
            </a:extLst>
          </p:cNvPr>
          <p:cNvSpPr txBox="1"/>
          <p:nvPr/>
        </p:nvSpPr>
        <p:spPr>
          <a:xfrm>
            <a:off x="6549775" y="3337525"/>
            <a:ext cx="239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Confirm this yourself!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703B3-5268-4B74-ABCC-655056AF68D7}"/>
              </a:ext>
            </a:extLst>
          </p:cNvPr>
          <p:cNvSpPr txBox="1"/>
          <p:nvPr/>
        </p:nvSpPr>
        <p:spPr>
          <a:xfrm>
            <a:off x="10356401" y="3169873"/>
            <a:ext cx="239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Confirm this yourself!</a:t>
            </a:r>
          </a:p>
        </p:txBody>
      </p:sp>
    </p:spTree>
    <p:extLst>
      <p:ext uri="{BB962C8B-B14F-4D97-AF65-F5344CB8AC3E}">
        <p14:creationId xmlns:p14="http://schemas.microsoft.com/office/powerpoint/2010/main" val="18742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3C1D-B173-4557-91FB-069E0E44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Operations on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8FAF-FD8E-4D94-8468-2322A5164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2294B-070F-4BCA-9F2B-B06DD10B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2" descr="https://miro.medium.com/max/1903/1*32zCSTBi3giSApz1oQV-zA.gif">
            <a:extLst>
              <a:ext uri="{FF2B5EF4-FFF2-40B4-BE49-F238E27FC236}">
                <a16:creationId xmlns:a16="http://schemas.microsoft.com/office/drawing/2014/main" id="{EF5C7B1F-B046-401E-91B0-D3A43C1310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82" y="2280639"/>
            <a:ext cx="6491757" cy="43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FCD4A-0D3C-4C04-93F6-8F43C3AB84CD}"/>
              </a:ext>
            </a:extLst>
          </p:cNvPr>
          <p:cNvSpPr txBox="1"/>
          <p:nvPr/>
        </p:nvSpPr>
        <p:spPr>
          <a:xfrm>
            <a:off x="3637280" y="1445004"/>
            <a:ext cx="491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6x6 Image &amp; 3x3 filter/kernel</a:t>
            </a:r>
          </a:p>
        </p:txBody>
      </p:sp>
    </p:spTree>
    <p:extLst>
      <p:ext uri="{BB962C8B-B14F-4D97-AF65-F5344CB8AC3E}">
        <p14:creationId xmlns:p14="http://schemas.microsoft.com/office/powerpoint/2010/main" val="100586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7FD91D-1300-44D0-9691-40087524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14" y="897886"/>
            <a:ext cx="11104485" cy="5611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BC2A6-6A24-4A33-A556-C70151BA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CNN Applications: Handwritten Classification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2C6E2-631E-46B7-997F-C8B547C96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08" y="5109409"/>
            <a:ext cx="1376331" cy="1393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A721DE-30D6-4EE2-B759-2AB4CD9340CB}"/>
              </a:ext>
            </a:extLst>
          </p:cNvPr>
          <p:cNvSpPr txBox="1"/>
          <p:nvPr/>
        </p:nvSpPr>
        <p:spPr>
          <a:xfrm>
            <a:off x="10636149" y="5652337"/>
            <a:ext cx="1018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Input layer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C22EB-5D0D-47F3-B6D6-F8E1A1C50848}"/>
              </a:ext>
            </a:extLst>
          </p:cNvPr>
          <p:cNvSpPr txBox="1"/>
          <p:nvPr/>
        </p:nvSpPr>
        <p:spPr>
          <a:xfrm>
            <a:off x="10330846" y="4091472"/>
            <a:ext cx="1709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Convolution layer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0549E2-F82A-4510-86F5-F72686FB7391}"/>
              </a:ext>
            </a:extLst>
          </p:cNvPr>
          <p:cNvSpPr txBox="1"/>
          <p:nvPr/>
        </p:nvSpPr>
        <p:spPr>
          <a:xfrm>
            <a:off x="10430375" y="3146162"/>
            <a:ext cx="1543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Pooling layer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52A60-9EAA-4B2F-9530-CD00D4CD7852}"/>
              </a:ext>
            </a:extLst>
          </p:cNvPr>
          <p:cNvSpPr txBox="1"/>
          <p:nvPr/>
        </p:nvSpPr>
        <p:spPr>
          <a:xfrm>
            <a:off x="10398909" y="2633685"/>
            <a:ext cx="1709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Convolution layer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A8A7E3-1230-4218-AC6E-064CAEE9D0A9}"/>
              </a:ext>
            </a:extLst>
          </p:cNvPr>
          <p:cNvSpPr txBox="1"/>
          <p:nvPr/>
        </p:nvSpPr>
        <p:spPr>
          <a:xfrm>
            <a:off x="10398909" y="2135374"/>
            <a:ext cx="1478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Pooling layer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8D6C3C-913D-4907-87BE-6B3493E6100D}"/>
              </a:ext>
            </a:extLst>
          </p:cNvPr>
          <p:cNvSpPr txBox="1"/>
          <p:nvPr/>
        </p:nvSpPr>
        <p:spPr>
          <a:xfrm>
            <a:off x="9933811" y="1725247"/>
            <a:ext cx="207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Fully-connected layer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F32239-E29C-4CFF-A5A7-3D34504511E9}"/>
              </a:ext>
            </a:extLst>
          </p:cNvPr>
          <p:cNvSpPr txBox="1"/>
          <p:nvPr/>
        </p:nvSpPr>
        <p:spPr>
          <a:xfrm>
            <a:off x="9899780" y="1372769"/>
            <a:ext cx="207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Fully-connected layer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EB6EB7-8863-40AB-804E-0F73A7C8B636}"/>
              </a:ext>
            </a:extLst>
          </p:cNvPr>
          <p:cNvSpPr txBox="1"/>
          <p:nvPr/>
        </p:nvSpPr>
        <p:spPr>
          <a:xfrm>
            <a:off x="10566174" y="950925"/>
            <a:ext cx="1868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Output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8DA81C-85EB-4285-BD0E-47E5BA035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009" y="897886"/>
            <a:ext cx="1118380" cy="4501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0AB1DB-FE4A-429E-A353-95157E057DF7}"/>
              </a:ext>
            </a:extLst>
          </p:cNvPr>
          <p:cNvSpPr txBox="1"/>
          <p:nvPr/>
        </p:nvSpPr>
        <p:spPr>
          <a:xfrm>
            <a:off x="119255" y="4733412"/>
            <a:ext cx="196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My handwritten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273EA22-F5CA-43DE-82B2-C9F5D4DC8E87}"/>
              </a:ext>
            </a:extLst>
          </p:cNvPr>
          <p:cNvSpPr/>
          <p:nvPr/>
        </p:nvSpPr>
        <p:spPr>
          <a:xfrm>
            <a:off x="1743132" y="5686606"/>
            <a:ext cx="3139586" cy="273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CDCA74F-0B55-4EB6-BDF2-142B55A72ED0}"/>
              </a:ext>
            </a:extLst>
          </p:cNvPr>
          <p:cNvSpPr/>
          <p:nvPr/>
        </p:nvSpPr>
        <p:spPr>
          <a:xfrm>
            <a:off x="5971937" y="950925"/>
            <a:ext cx="2022404" cy="273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BDDFC91-141C-4BE7-9C87-FD98D4BE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48E027-3463-4C96-8568-E1FB79B49EA0}"/>
              </a:ext>
            </a:extLst>
          </p:cNvPr>
          <p:cNvSpPr/>
          <p:nvPr/>
        </p:nvSpPr>
        <p:spPr>
          <a:xfrm>
            <a:off x="5249719" y="6488668"/>
            <a:ext cx="5369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https://www.cs.ryerson.ca/~aharley/vis/conv/flat.html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799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6C8C7-4A1C-4A2D-B89F-65F36A5B2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CNN Applications: Neural Paintings</a:t>
            </a:r>
          </a:p>
        </p:txBody>
      </p:sp>
      <p:pic>
        <p:nvPicPr>
          <p:cNvPr id="11266" name="Picture 2" descr="https://miro.medium.com/max/2323/1*VAQs1KSfbysnloPah_fHGQ.gif">
            <a:extLst>
              <a:ext uri="{FF2B5EF4-FFF2-40B4-BE49-F238E27FC236}">
                <a16:creationId xmlns:a16="http://schemas.microsoft.com/office/drawing/2014/main" id="{719AFB51-423F-4F33-9B77-FC1EFA80A4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54" y="900114"/>
            <a:ext cx="6377438" cy="589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93A83C-0F89-477A-8D0C-C4E1B2BE6846}"/>
              </a:ext>
            </a:extLst>
          </p:cNvPr>
          <p:cNvSpPr/>
          <p:nvPr/>
        </p:nvSpPr>
        <p:spPr>
          <a:xfrm>
            <a:off x="5326602" y="6610300"/>
            <a:ext cx="7393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https://towardsdatascience.com/art-with-ai-turning-photographs-into-artwork-with-neural-style-transfer-8144ece44bed</a:t>
            </a:r>
            <a:r>
              <a:rPr lang="en-US" sz="1000" dirty="0"/>
              <a:t> </a:t>
            </a:r>
          </a:p>
        </p:txBody>
      </p:sp>
      <p:pic>
        <p:nvPicPr>
          <p:cNvPr id="6" name="Picture 4" descr="https://miro.medium.com/max/1750/1*t8DJSGj67oDDqCqoBKTcDg.jpeg">
            <a:extLst>
              <a:ext uri="{FF2B5EF4-FFF2-40B4-BE49-F238E27FC236}">
                <a16:creationId xmlns:a16="http://schemas.microsoft.com/office/drawing/2014/main" id="{5CEED0C8-5467-467A-9C99-0EC16094F9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7" y="1020647"/>
            <a:ext cx="5121409" cy="558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404EA-313E-4B7D-8481-E7ED320A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6D2-69D1-4719-B5E5-C11C07B582E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8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BA0D-0329-46A7-BDAB-BA57D88B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168" y="215902"/>
            <a:ext cx="6890928" cy="6842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Applications in Radiology: X-ray Image Processing</a:t>
            </a:r>
          </a:p>
        </p:txBody>
      </p: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EC05F148-4D73-4E29-9B9B-41D1E5AF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" y="577852"/>
            <a:ext cx="1923392" cy="11496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B41F18-BAD8-403B-8C3E-BDAA749BE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4" y="1152659"/>
            <a:ext cx="1677404" cy="10503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3445FC-F123-4766-9B77-C165C2991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" y="3628104"/>
            <a:ext cx="6283960" cy="32298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9E5464-8016-4F26-AD8E-3EEB41B46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52" y="1682863"/>
            <a:ext cx="1906322" cy="1149614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44D86F23-8694-4A49-9A6F-68522FC352A2}"/>
              </a:ext>
            </a:extLst>
          </p:cNvPr>
          <p:cNvSpPr/>
          <p:nvPr/>
        </p:nvSpPr>
        <p:spPr>
          <a:xfrm rot="5400000">
            <a:off x="1485380" y="3457485"/>
            <a:ext cx="1320800" cy="27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C12594B-5534-4406-B6B7-18C4BE794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33" y="2730995"/>
            <a:ext cx="1706213" cy="153862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A15E25C-32AA-42E4-ADE7-2F4D9A5AB85D}"/>
              </a:ext>
            </a:extLst>
          </p:cNvPr>
          <p:cNvSpPr txBox="1"/>
          <p:nvPr/>
        </p:nvSpPr>
        <p:spPr>
          <a:xfrm>
            <a:off x="8974434" y="3195348"/>
            <a:ext cx="126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Normal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3170319-C3B3-44D1-AC7D-B9E854BDA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190" y="4779965"/>
            <a:ext cx="1713059" cy="153862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0160ED8-0E02-48CD-B05B-F8E01D024956}"/>
              </a:ext>
            </a:extLst>
          </p:cNvPr>
          <p:cNvSpPr txBox="1"/>
          <p:nvPr/>
        </p:nvSpPr>
        <p:spPr>
          <a:xfrm>
            <a:off x="9249541" y="4061273"/>
            <a:ext cx="238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Infected with Bacterial or Viral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EF18B96-E18F-48A7-9007-DAE58752E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595" y="5276558"/>
            <a:ext cx="1642782" cy="1538625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316A8A88-664F-40B4-826F-5E119EED9D46}"/>
              </a:ext>
            </a:extLst>
          </p:cNvPr>
          <p:cNvSpPr/>
          <p:nvPr/>
        </p:nvSpPr>
        <p:spPr>
          <a:xfrm rot="18656854">
            <a:off x="6183536" y="4192011"/>
            <a:ext cx="1158393" cy="3085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1B23C1F9-7EA2-4E76-B2CB-39249E3D0231}"/>
              </a:ext>
            </a:extLst>
          </p:cNvPr>
          <p:cNvSpPr/>
          <p:nvPr/>
        </p:nvSpPr>
        <p:spPr>
          <a:xfrm>
            <a:off x="6623928" y="5382212"/>
            <a:ext cx="2357511" cy="273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73839A2A-2903-4C02-86FA-64A059E2666E}"/>
              </a:ext>
            </a:extLst>
          </p:cNvPr>
          <p:cNvSpPr/>
          <p:nvPr/>
        </p:nvSpPr>
        <p:spPr>
          <a:xfrm rot="5400000">
            <a:off x="-100165" y="2692777"/>
            <a:ext cx="1320800" cy="27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8FD0A2FB-ED63-414D-8A3B-7CEDD8D08E15}"/>
              </a:ext>
            </a:extLst>
          </p:cNvPr>
          <p:cNvSpPr/>
          <p:nvPr/>
        </p:nvSpPr>
        <p:spPr>
          <a:xfrm rot="5400000">
            <a:off x="708349" y="3012874"/>
            <a:ext cx="1320800" cy="27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6C6020B1-2E23-4C2E-9FD5-6354B124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9861" y="6414541"/>
            <a:ext cx="2743200" cy="365125"/>
          </a:xfrm>
        </p:spPr>
        <p:txBody>
          <a:bodyPr/>
          <a:lstStyle/>
          <a:p>
            <a:fld id="{4000C6D2-69D1-4719-B5E5-C11C07B582EF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12979-D232-429B-A8BB-0C4690D66272}"/>
              </a:ext>
            </a:extLst>
          </p:cNvPr>
          <p:cNvSpPr txBox="1"/>
          <p:nvPr/>
        </p:nvSpPr>
        <p:spPr>
          <a:xfrm>
            <a:off x="8067397" y="1556650"/>
            <a:ext cx="36486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Classification accuracy 85-87%</a:t>
            </a:r>
          </a:p>
        </p:txBody>
      </p:sp>
    </p:spTree>
    <p:extLst>
      <p:ext uri="{BB962C8B-B14F-4D97-AF65-F5344CB8AC3E}">
        <p14:creationId xmlns:p14="http://schemas.microsoft.com/office/powerpoint/2010/main" val="3024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37" grpId="0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F9565AB3-4DE1-B348-8520-9879295B4D3C}" vid="{6EC99CAD-E740-694A-AF3C-21AF25BCA0B5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A1F8FACE1F99428C06DCA838C05B83" ma:contentTypeVersion="2" ma:contentTypeDescription="Create a new document." ma:contentTypeScope="" ma:versionID="98f3728f7159859adc6220edadcbeeab">
  <xsd:schema xmlns:xsd="http://www.w3.org/2001/XMLSchema" xmlns:xs="http://www.w3.org/2001/XMLSchema" xmlns:p="http://schemas.microsoft.com/office/2006/metadata/properties" xmlns:ns2="69fbb70a-400a-4393-801d-6c885acc4b1f" targetNamespace="http://schemas.microsoft.com/office/2006/metadata/properties" ma:root="true" ma:fieldsID="713936044d81efe868d126d7875817cb" ns2:_="">
    <xsd:import namespace="69fbb70a-400a-4393-801d-6c885acc4b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bb70a-400a-4393-801d-6c885acc4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ABC137-F478-48AF-94F1-527234D6D2C9}">
  <ds:schemaRefs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38e4deb0-de08-4adb-aafc-d8ff0254417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3C392B-055E-4669-85A2-2273AB72F935}"/>
</file>

<file path=docProps/app.xml><?xml version="1.0" encoding="utf-8"?>
<Properties xmlns="http://schemas.openxmlformats.org/officeDocument/2006/extended-properties" xmlns:vt="http://schemas.openxmlformats.org/officeDocument/2006/docPropsVTypes">
  <Template>ML_Template_Jef</Template>
  <TotalTime>18411</TotalTime>
  <Words>2661</Words>
  <Application>Microsoft Office PowerPoint</Application>
  <PresentationFormat>Widescreen</PresentationFormat>
  <Paragraphs>454</Paragraphs>
  <Slides>41</Slides>
  <Notes>1</Notes>
  <HiddenSlides>1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Andalus</vt:lpstr>
      <vt:lpstr>-apple-system</vt:lpstr>
      <vt:lpstr>Arial</vt:lpstr>
      <vt:lpstr>Arial Black</vt:lpstr>
      <vt:lpstr>Calibri (Body)</vt:lpstr>
      <vt:lpstr>Cambria Math</vt:lpstr>
      <vt:lpstr>Century Gothic</vt:lpstr>
      <vt:lpstr>charter</vt:lpstr>
      <vt:lpstr>georgia</vt:lpstr>
      <vt:lpstr>Helvetica</vt:lpstr>
      <vt:lpstr>Helvetica Neue</vt:lpstr>
      <vt:lpstr>Helvetica Neue Medium</vt:lpstr>
      <vt:lpstr>inherit</vt:lpstr>
      <vt:lpstr>Lato</vt:lpstr>
      <vt:lpstr>Mulish</vt:lpstr>
      <vt:lpstr>Skeena</vt:lpstr>
      <vt:lpstr>Times New Roman</vt:lpstr>
      <vt:lpstr>ORNL</vt:lpstr>
      <vt:lpstr>ML Techniques for SNS Part I</vt:lpstr>
      <vt:lpstr>Overview of Methods</vt:lpstr>
      <vt:lpstr>Content</vt:lpstr>
      <vt:lpstr>CNN Concept</vt:lpstr>
      <vt:lpstr>Convolutional Operation on Image</vt:lpstr>
      <vt:lpstr>Convolutional Operations on Image</vt:lpstr>
      <vt:lpstr>CNN Applications: Handwritten Classification</vt:lpstr>
      <vt:lpstr>CNN Applications: Neural Paintings</vt:lpstr>
      <vt:lpstr>Applications in Radiology: X-ray Image Processing</vt:lpstr>
      <vt:lpstr>CNN</vt:lpstr>
      <vt:lpstr>Content</vt:lpstr>
      <vt:lpstr>Reinforcement Learning </vt:lpstr>
      <vt:lpstr>RL: Value-based vs Policy-Based vs Actor-Critic</vt:lpstr>
      <vt:lpstr>RL Algorthims</vt:lpstr>
      <vt:lpstr>PowerPoint Presentation</vt:lpstr>
      <vt:lpstr>PowerPoint Presentation</vt:lpstr>
      <vt:lpstr>Plasma control with RL</vt:lpstr>
      <vt:lpstr>Reinforcement Learning</vt:lpstr>
      <vt:lpstr>Content</vt:lpstr>
      <vt:lpstr>Generate synthetic data with GAN</vt:lpstr>
      <vt:lpstr>GAN Architecture</vt:lpstr>
      <vt:lpstr>GANs</vt:lpstr>
      <vt:lpstr>Content</vt:lpstr>
      <vt:lpstr>Gaussian Processes</vt:lpstr>
      <vt:lpstr>Gaussian Processes</vt:lpstr>
      <vt:lpstr>Deep GPs</vt:lpstr>
      <vt:lpstr>Gaussian Processes</vt:lpstr>
      <vt:lpstr>Content</vt:lpstr>
      <vt:lpstr>Random Forest</vt:lpstr>
      <vt:lpstr>Technique Name</vt:lpstr>
      <vt:lpstr>Really Fast Random Forest Evaluation</vt:lpstr>
      <vt:lpstr>Non-NN (Backup)</vt:lpstr>
      <vt:lpstr>Linear Regression vs Support Vector</vt:lpstr>
      <vt:lpstr>The Kernel Trick</vt:lpstr>
      <vt:lpstr>SVM/SVR Tips</vt:lpstr>
      <vt:lpstr>DT Cost Function</vt:lpstr>
      <vt:lpstr>Impurity/loss function (H)</vt:lpstr>
      <vt:lpstr>Random Forests</vt:lpstr>
      <vt:lpstr>Pros/Cons</vt:lpstr>
      <vt:lpstr>GP Intuition </vt:lpstr>
      <vt:lpstr>Technique Name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Radaideh, Majdi I.</dc:creator>
  <cp:keywords/>
  <dc:description/>
  <cp:lastModifiedBy>Radaideh, Majdi</cp:lastModifiedBy>
  <cp:revision>419</cp:revision>
  <dcterms:created xsi:type="dcterms:W3CDTF">2021-11-15T14:32:18Z</dcterms:created>
  <dcterms:modified xsi:type="dcterms:W3CDTF">2022-04-21T17:45:30Z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0x01010074A1F8FACE1F99428C06DCA838C05B83</vt:lpwstr>
  </property>
  <property fmtid="{D5CDD505-2E9C-101B-9397-08002B2CF9AE}" pid="3" name="Order">
    <vt:r8>17300</vt:r8>
  </property>
  <property fmtid="{D5CDD505-2E9C-101B-9397-08002B2CF9AE}" pid="4" name="GUID">
    <vt:lpwstr>bb69fda7-5db3-433c-83c0-81aabe30515a</vt:lpwstr>
  </property>
</Properties>
</file>