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74" r:id="rId2"/>
    <p:sldId id="323" r:id="rId3"/>
    <p:sldId id="412" r:id="rId4"/>
    <p:sldId id="416" r:id="rId5"/>
    <p:sldId id="320" r:id="rId6"/>
    <p:sldId id="321" r:id="rId7"/>
    <p:sldId id="410" r:id="rId8"/>
    <p:sldId id="411" r:id="rId9"/>
    <p:sldId id="364" r:id="rId10"/>
    <p:sldId id="418" r:id="rId11"/>
    <p:sldId id="277" r:id="rId12"/>
    <p:sldId id="275" r:id="rId13"/>
    <p:sldId id="256" r:id="rId14"/>
    <p:sldId id="415" r:id="rId15"/>
    <p:sldId id="402" r:id="rId16"/>
    <p:sldId id="413" r:id="rId17"/>
    <p:sldId id="419" r:id="rId18"/>
    <p:sldId id="414" r:id="rId19"/>
    <p:sldId id="417" r:id="rId20"/>
    <p:sldId id="259" r:id="rId21"/>
    <p:sldId id="397" r:id="rId22"/>
    <p:sldId id="270" r:id="rId23"/>
    <p:sldId id="283" r:id="rId24"/>
    <p:sldId id="284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97D"/>
    <a:srgbClr val="96378D"/>
    <a:srgbClr val="FCFDFE"/>
    <a:srgbClr val="FF7F0E"/>
    <a:srgbClr val="C593B8"/>
    <a:srgbClr val="3C3CFF"/>
    <a:srgbClr val="792000"/>
    <a:srgbClr val="DD78DD"/>
    <a:srgbClr val="FF4848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C06BC-9774-4991-9961-2D8C1025FC94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CD3F0-6FB1-47E2-93BF-D7E299ED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7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 flip="none" rotWithShape="1">
          <a:gsLst>
            <a:gs pos="1000">
              <a:schemeClr val="accent1">
                <a:lumMod val="50000"/>
              </a:schemeClr>
            </a:gs>
            <a:gs pos="22000">
              <a:srgbClr val="F9FCFE"/>
            </a:gs>
            <a:gs pos="29000">
              <a:schemeClr val="bg1"/>
            </a:gs>
            <a:gs pos="26000">
              <a:srgbClr val="1F4E79"/>
            </a:gs>
            <a:gs pos="4000">
              <a:schemeClr val="bg1"/>
            </a:gs>
            <a:gs pos="93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2296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557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598-CA16-4F61-BCCB-3E18C5D7F69D}" type="datetime1">
              <a:rPr lang="el-GR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" y="314287"/>
            <a:ext cx="1164657" cy="113951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054290" y="692669"/>
            <a:ext cx="6137710" cy="761131"/>
          </a:xfrm>
        </p:spPr>
        <p:txBody>
          <a:bodyPr>
            <a:normAutofit/>
          </a:bodyPr>
          <a:lstStyle>
            <a:lvl1pPr marL="0" indent="0" algn="ctr">
              <a:buNone/>
              <a:defRPr sz="2200" i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619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8F32-C5A9-4204-9BB0-D057BD271ADE}" type="datetime1">
              <a:rPr lang="el-GR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5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7F80-31C7-4364-ACFB-5BC6067A9EA0}" type="datetime1">
              <a:rPr lang="el-GR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9F5-0E15-4188-A36C-0B226AF2572C}" type="datetime1">
              <a:rPr lang="el-GR" smtClean="0"/>
              <a:t>24/10/2022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Asvesta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5BE1B3-8AFC-4A6B-A388-DC23A38756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-8468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6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7DE2-E2B1-4870-9192-870168772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830B2-9A3D-4F4B-8579-1777A465E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55F3C-D70C-4B86-9C8B-DFE8F8F5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A7C-BF0E-496C-B1AF-79FC71B0A0B5}" type="datetime1">
              <a:rPr lang="el-GR" smtClean="0"/>
              <a:t>24/10/2022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A22-D5FB-4F98-8E39-A9589D32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Asvesta et al.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7AA57-43A2-4F8C-AEB5-E9617E5A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4F3E-1A1F-4C14-A6C0-0CD1885EB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0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88000">
              <a:srgbClr val="FBFDFE"/>
            </a:gs>
            <a:gs pos="1000">
              <a:schemeClr val="accent1">
                <a:lumMod val="50000"/>
              </a:schemeClr>
            </a:gs>
            <a:gs pos="15000">
              <a:srgbClr val="F9FCFE"/>
            </a:gs>
            <a:gs pos="20000">
              <a:schemeClr val="bg1"/>
            </a:gs>
            <a:gs pos="18000">
              <a:srgbClr val="1F4E79"/>
            </a:gs>
            <a:gs pos="4000">
              <a:schemeClr val="bg1"/>
            </a:gs>
            <a:gs pos="93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88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1F2-C4FF-47E3-9BBF-706363612E26}" type="datetime1">
              <a:rPr lang="el-GR" smtClean="0"/>
              <a:t>24/10/2022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5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573-9FBF-45F5-ACF0-3E7BE42DA03B}" type="datetime1">
              <a:rPr lang="el-GR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0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C2EF-BAA1-403B-956D-F06A825C205F}" type="datetime1">
              <a:rPr lang="el-GR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66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4E1-E887-4197-82E5-D8F4198500BE}" type="datetime1">
              <a:rPr lang="el-GR" smtClean="0"/>
              <a:t>24/10/2022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0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90A1-0520-497D-B2D7-F20F056913F2}" type="datetime1">
              <a:rPr lang="el-GR" smtClean="0"/>
              <a:t>24/10/2022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3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2002-ADFF-46E2-A4FB-9C580CC31699}" type="datetime1">
              <a:rPr lang="el-GR" smtClean="0"/>
              <a:t>24/10/2022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3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03" y="35543"/>
            <a:ext cx="11076997" cy="1206850"/>
          </a:xfrm>
        </p:spPr>
        <p:txBody>
          <a:bodyPr anchor="b">
            <a:normAutofit/>
          </a:bodyPr>
          <a:lstStyle>
            <a:lvl1pPr>
              <a:lnSpc>
                <a:spcPct val="2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0" y="14109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03" y="189357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86B-4A6A-40B2-A8CB-344824CF3540}" type="datetime1">
              <a:rPr lang="el-GR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9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9" y="0"/>
            <a:ext cx="11001291" cy="1207008"/>
          </a:xfrm>
        </p:spPr>
        <p:txBody>
          <a:bodyPr anchor="b">
            <a:normAutofit/>
          </a:bodyPr>
          <a:lstStyle>
            <a:lvl1pPr>
              <a:lnSpc>
                <a:spcPct val="2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4500" y="14109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408" y="187588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7AB0-E551-4DEE-91F9-6D45C0012B72}" type="datetime1">
              <a:rPr lang="el-GR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0"/>
              </a:schemeClr>
            </a:gs>
            <a:gs pos="15000">
              <a:srgbClr val="F9FCFE"/>
            </a:gs>
            <a:gs pos="20000">
              <a:schemeClr val="bg1"/>
            </a:gs>
            <a:gs pos="18000">
              <a:srgbClr val="1F4E79"/>
            </a:gs>
            <a:gs pos="4000">
              <a:schemeClr val="bg1"/>
            </a:gs>
            <a:gs pos="93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BE9086A-D718-4E6A-96A0-B7E5465FDDAD}" type="datetime1">
              <a:rPr lang="el-GR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/>
              <a:t>F. Asvesta et al.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93C701D-BCC0-4459-93AF-D12B7C9F2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02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s://indico.cern.ch/event/1154909/contributions/4849623/attachments/2435826/4171667/PSB_MPC66_TransverseTails2022.pdf" TargetMode="Externa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cern.ch/vkain/acc-app-optimisation" TargetMode="External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0482-7F2B-9764-E31E-967AE8EA4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43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Resonance Compensation for High Brightness Beams </a:t>
            </a:r>
            <a:br>
              <a:rPr lang="en-GB" dirty="0"/>
            </a:br>
            <a:r>
              <a:rPr lang="en-GB" dirty="0"/>
              <a:t>in the CERN PSB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00659-7E5F-10AD-7AE8-474DFDD19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19567"/>
            <a:ext cx="12192000" cy="1445764"/>
          </a:xfrm>
        </p:spPr>
        <p:txBody>
          <a:bodyPr>
            <a:normAutofit/>
          </a:bodyPr>
          <a:lstStyle/>
          <a:p>
            <a:r>
              <a:rPr lang="en-US" sz="2000" u="sng" dirty="0"/>
              <a:t>F. Asvesta</a:t>
            </a:r>
          </a:p>
          <a:p>
            <a:r>
              <a:rPr lang="en-GB" sz="2000" dirty="0"/>
              <a:t>S. Albright, F. Antoniou, H. </a:t>
            </a:r>
            <a:r>
              <a:rPr lang="en-GB" sz="2000" dirty="0" err="1"/>
              <a:t>Bartosik</a:t>
            </a:r>
            <a:r>
              <a:rPr lang="en-GB" sz="2000" dirty="0"/>
              <a:t>, C. Bracco, G.P. Di Giovanni, T. </a:t>
            </a:r>
            <a:r>
              <a:rPr lang="en-GB" sz="2000" dirty="0" err="1"/>
              <a:t>Prebibaj</a:t>
            </a:r>
            <a:r>
              <a:rPr lang="en-GB" sz="2000" dirty="0"/>
              <a:t>, D. </a:t>
            </a:r>
            <a:r>
              <a:rPr lang="en-GB" sz="2000" dirty="0" err="1"/>
              <a:t>Zeitz</a:t>
            </a:r>
            <a:endParaRPr lang="en-GB" sz="2000" dirty="0"/>
          </a:p>
          <a:p>
            <a:r>
              <a:rPr lang="en-GB" sz="2000" dirty="0"/>
              <a:t>PSB-OP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7A94E-A00C-2F9B-97D6-42FF372888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algn="r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ICFA Mini-Workshop on Space Charge – Oak Ridge 2022</a:t>
            </a:r>
          </a:p>
          <a:p>
            <a:pPr algn="r"/>
            <a:r>
              <a:rPr lang="en-US" dirty="0"/>
              <a:t>24/10/2022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38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C6DD-28D1-E87A-E37B-FCA9C994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High Brightness beams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15F51-A844-7B4F-32C7-76B9C848C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5" y="1498224"/>
            <a:ext cx="6504709" cy="46624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LIU target</a:t>
            </a:r>
            <a:r>
              <a:rPr lang="en-US" sz="2000" dirty="0"/>
              <a:t> for the LHC brightness already </a:t>
            </a:r>
            <a:r>
              <a:rPr lang="en-US" sz="2000" b="1" dirty="0"/>
              <a:t>achieved</a:t>
            </a:r>
            <a:r>
              <a:rPr lang="en-US" sz="2000" dirty="0"/>
              <a:t> using the </a:t>
            </a:r>
            <a:r>
              <a:rPr lang="en-US" sz="2000" b="1" dirty="0">
                <a:solidFill>
                  <a:srgbClr val="0070C0"/>
                </a:solidFill>
              </a:rPr>
              <a:t>individual resonance compensation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settings</a:t>
            </a:r>
          </a:p>
          <a:p>
            <a:pPr lvl="1">
              <a:lnSpc>
                <a:spcPct val="100000"/>
              </a:lnSpc>
            </a:pPr>
            <a:r>
              <a:rPr lang="en-US" sz="2000" i="1" dirty="0"/>
              <a:t>Changing correctors while crossing resonances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LIU target</a:t>
            </a:r>
            <a:r>
              <a:rPr lang="en-US" sz="2000" dirty="0"/>
              <a:t> </a:t>
            </a:r>
            <a:r>
              <a:rPr lang="en-US" sz="2000" b="1" dirty="0"/>
              <a:t>exceeded</a:t>
            </a:r>
            <a:r>
              <a:rPr lang="en-US" sz="2000" dirty="0"/>
              <a:t> when including 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global resonance compensation	</a:t>
            </a:r>
          </a:p>
          <a:p>
            <a:pPr lvl="1">
              <a:lnSpc>
                <a:spcPct val="100000"/>
              </a:lnSpc>
            </a:pP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-beating correction 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applying the design working point evolution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Large transverse tails </a:t>
            </a:r>
            <a:r>
              <a:rPr lang="en-US" sz="2000" dirty="0"/>
              <a:t>are observed causing losses at LHC injection – especially for “</a:t>
            </a:r>
            <a:r>
              <a:rPr lang="en-US" sz="2000" b="1" dirty="0"/>
              <a:t>BCMS</a:t>
            </a:r>
            <a:r>
              <a:rPr lang="en-US" sz="2000" dirty="0"/>
              <a:t>” regime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5CAFF-0688-8764-BC62-41362BFE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D1D-654E-4658-8E4C-E499E834DDBF}" type="datetime1">
              <a:rPr lang="el-GR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FC974-4E86-B37D-3018-E946F576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6112B-6EA7-259D-A015-D749C68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10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0FB174-8D34-33FD-8C71-87D6AD442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00" y="1719028"/>
            <a:ext cx="4800000" cy="3600000"/>
          </a:xfrm>
          <a:prstGeom prst="rect">
            <a:avLst/>
          </a:prstGeom>
        </p:spPr>
      </p:pic>
      <p:pic>
        <p:nvPicPr>
          <p:cNvPr id="8" name="Picture 2" descr="zoom">
            <a:extLst>
              <a:ext uri="{FF2B5EF4-FFF2-40B4-BE49-F238E27FC236}">
                <a16:creationId xmlns:a16="http://schemas.microsoft.com/office/drawing/2014/main" id="{F4063EF6-02E7-3AEF-830B-249E184AE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8496" r="30217" b="39769"/>
          <a:stretch/>
        </p:blipFill>
        <p:spPr bwMode="auto">
          <a:xfrm>
            <a:off x="4725519" y="4559533"/>
            <a:ext cx="2805430" cy="17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82BBBC-36A6-A312-F7B2-893358231407}"/>
              </a:ext>
            </a:extLst>
          </p:cNvPr>
          <p:cNvSpPr txBox="1"/>
          <p:nvPr/>
        </p:nvSpPr>
        <p:spPr>
          <a:xfrm>
            <a:off x="391341" y="5060390"/>
            <a:ext cx="3647259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/>
              <a:t>note </a:t>
            </a:r>
            <a:r>
              <a:rPr lang="en-150" b="1" i="1" dirty="0"/>
              <a:t>emittance</a:t>
            </a:r>
            <a:r>
              <a:rPr lang="en-US" sz="1800" b="1" i="1" dirty="0"/>
              <a:t> plateau </a:t>
            </a:r>
            <a:r>
              <a:rPr lang="en-US" sz="1800" i="1" dirty="0"/>
              <a:t>for the BCMS regime up to ~150e10 (</a:t>
            </a:r>
            <a:r>
              <a:rPr lang="en-150" i="1" dirty="0"/>
              <a:t>injected emittance</a:t>
            </a:r>
            <a:r>
              <a:rPr lang="en-US" i="1" dirty="0"/>
              <a:t> &amp;</a:t>
            </a:r>
            <a:r>
              <a:rPr lang="en-150" i="1" dirty="0"/>
              <a:t> foil scattering</a:t>
            </a:r>
            <a:r>
              <a:rPr lang="en-US" sz="1800" i="1" dirty="0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6BF7C-6FCF-838A-8B40-E041468EA45C}"/>
              </a:ext>
            </a:extLst>
          </p:cNvPr>
          <p:cNvSpPr/>
          <p:nvPr/>
        </p:nvSpPr>
        <p:spPr>
          <a:xfrm>
            <a:off x="8692868" y="3448256"/>
            <a:ext cx="1106913" cy="69474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1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17585F-2F8B-09F8-9B26-B5168ED3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86"/>
            <a:ext cx="10515600" cy="1325563"/>
          </a:xfrm>
        </p:spPr>
        <p:txBody>
          <a:bodyPr/>
          <a:lstStyle/>
          <a:p>
            <a:r>
              <a:rPr lang="en-US" dirty="0"/>
              <a:t>High Brightness beams – Transverse tails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F5E0AA6-037A-E79E-53E6-51600F71E599}"/>
              </a:ext>
            </a:extLst>
          </p:cNvPr>
          <p:cNvSpPr txBox="1">
            <a:spLocks/>
          </p:cNvSpPr>
          <p:nvPr/>
        </p:nvSpPr>
        <p:spPr>
          <a:xfrm>
            <a:off x="-9236" y="1415597"/>
            <a:ext cx="6779490" cy="2435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i="1" dirty="0">
                <a:solidFill>
                  <a:srgbClr val="0070C0"/>
                </a:solidFill>
              </a:rPr>
              <a:t>High Injection Tunes </a:t>
            </a:r>
            <a:r>
              <a:rPr lang="en-GB" sz="2000" i="1" dirty="0">
                <a:solidFill>
                  <a:srgbClr val="0070C0"/>
                </a:solidFill>
              </a:rPr>
              <a:t>(4.4/4.45)</a:t>
            </a:r>
            <a:r>
              <a:rPr lang="en-GB" sz="2000" b="1" i="1" dirty="0"/>
              <a:t>:</a:t>
            </a:r>
            <a:r>
              <a:rPr lang="en-GB" sz="2000" dirty="0"/>
              <a:t>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>	</a:t>
            </a:r>
            <a:r>
              <a:rPr lang="en-GB" sz="1800" dirty="0"/>
              <a:t>minimizing interaction with integer resonances for low 	energy that causes: 	</a:t>
            </a:r>
            <a:r>
              <a:rPr lang="en-GB" sz="1800" b="1" dirty="0">
                <a:solidFill>
                  <a:srgbClr val="0070C0"/>
                </a:solidFill>
              </a:rPr>
              <a:t>significant emittance blow-up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i="1" dirty="0">
                <a:solidFill>
                  <a:srgbClr val="0070C0"/>
                </a:solidFill>
              </a:rPr>
              <a:t>Ramp to resonance free space </a:t>
            </a:r>
            <a:r>
              <a:rPr lang="en-GB" sz="2000" i="1" dirty="0">
                <a:solidFill>
                  <a:srgbClr val="0070C0"/>
                </a:solidFill>
              </a:rPr>
              <a:t>(4.17/4.23)</a:t>
            </a:r>
            <a:r>
              <a:rPr lang="en-GB" sz="2000" dirty="0"/>
              <a:t>: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>	</a:t>
            </a:r>
            <a:r>
              <a:rPr lang="en-GB" sz="1800" dirty="0"/>
              <a:t>minimizing interaction with higher order resonances 	that can cause:	</a:t>
            </a:r>
            <a:r>
              <a:rPr lang="en-GB" sz="1800" b="1" dirty="0">
                <a:solidFill>
                  <a:srgbClr val="0070C0"/>
                </a:solidFill>
              </a:rPr>
              <a:t>Losses 							Emittance blow-up</a:t>
            </a:r>
            <a:r>
              <a:rPr lang="en-GB" sz="1800" dirty="0">
                <a:solidFill>
                  <a:srgbClr val="0070C0"/>
                </a:solidFill>
              </a:rPr>
              <a:t>						</a:t>
            </a:r>
            <a:r>
              <a:rPr lang="en-GB" sz="1800" b="1" dirty="0">
                <a:solidFill>
                  <a:srgbClr val="0070C0"/>
                </a:solidFill>
              </a:rPr>
              <a:t>Transverse 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C2754-7952-E95D-908C-703760BF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E46-C438-445E-AA90-83DACACF55D5}" type="datetime1">
              <a:rPr lang="el-GR" smtClean="0"/>
              <a:t>24/10/2022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AA6DD3-EC9E-1C82-7239-129744B5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A061D4C-6AC2-AED4-D527-A905100F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1D67-05B2-4E34-9365-2147D393D289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 descr="Chart, histogram&#10;&#10;Description automatically generated with medium confidence">
            <a:extLst>
              <a:ext uri="{FF2B5EF4-FFF2-40B4-BE49-F238E27FC236}">
                <a16:creationId xmlns:a16="http://schemas.microsoft.com/office/drawing/2014/main" id="{D6D40591-7C7F-93A1-9DBF-688CC68D1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38" y="1597657"/>
            <a:ext cx="5554285" cy="4320000"/>
          </a:xfrm>
          <a:prstGeom prst="rect">
            <a:avLst/>
          </a:prstGeom>
        </p:spPr>
      </p:pic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5FAA6AB2-7CFF-3A00-EF36-8DB6C7128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38" y="1597657"/>
            <a:ext cx="5554285" cy="432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CA2635-80D8-6E58-267C-FFC1A5781154}"/>
              </a:ext>
            </a:extLst>
          </p:cNvPr>
          <p:cNvSpPr txBox="1"/>
          <p:nvPr/>
        </p:nvSpPr>
        <p:spPr>
          <a:xfrm>
            <a:off x="0" y="4440736"/>
            <a:ext cx="62622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i="1" dirty="0"/>
              <a:t>Smaller </a:t>
            </a:r>
            <a:r>
              <a:rPr lang="en-US" i="1" dirty="0"/>
              <a:t>space charge tune shift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7030A0"/>
                </a:solidFill>
              </a:rPr>
              <a:t>lower injection tunes </a:t>
            </a:r>
            <a:r>
              <a:rPr lang="en-US" i="1" dirty="0">
                <a:solidFill>
                  <a:srgbClr val="7030A0"/>
                </a:solidFill>
              </a:rPr>
              <a:t>(4.37/4.28)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7030A0"/>
                </a:solidFill>
              </a:rPr>
              <a:t>faster ramp down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i="1" dirty="0"/>
              <a:t> </a:t>
            </a:r>
            <a:r>
              <a:rPr lang="en-US" i="1" dirty="0"/>
              <a:t>ramping down </a:t>
            </a:r>
            <a:r>
              <a:rPr lang="en-US" b="1" i="1" dirty="0">
                <a:solidFill>
                  <a:srgbClr val="C00000"/>
                </a:solidFill>
              </a:rPr>
              <a:t>even faster - minor blow-up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1AEC74-989A-C2AA-E5BF-BC8FA63C0038}"/>
              </a:ext>
            </a:extLst>
          </p:cNvPr>
          <p:cNvSpPr txBox="1"/>
          <p:nvPr/>
        </p:nvSpPr>
        <p:spPr>
          <a:xfrm rot="20307301">
            <a:off x="4012066" y="4625032"/>
            <a:ext cx="8168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dirty="0" err="1">
                <a:solidFill>
                  <a:srgbClr val="7030A0"/>
                </a:solidFill>
              </a:rPr>
              <a:t>OptB</a:t>
            </a:r>
            <a:endParaRPr lang="en-US" sz="1800" i="1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8AC486-6E4A-0139-B50F-68CBCE030FB6}"/>
              </a:ext>
            </a:extLst>
          </p:cNvPr>
          <p:cNvSpPr txBox="1"/>
          <p:nvPr/>
        </p:nvSpPr>
        <p:spPr>
          <a:xfrm rot="20307301">
            <a:off x="278838" y="2955230"/>
            <a:ext cx="8168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dirty="0">
                <a:solidFill>
                  <a:srgbClr val="0070C0"/>
                </a:solidFill>
              </a:rPr>
              <a:t>Nom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ABAF08-5D32-942D-B8EF-AE19A53B2E5F}"/>
              </a:ext>
            </a:extLst>
          </p:cNvPr>
          <p:cNvSpPr txBox="1"/>
          <p:nvPr/>
        </p:nvSpPr>
        <p:spPr>
          <a:xfrm rot="20307301">
            <a:off x="5506871" y="5189992"/>
            <a:ext cx="8168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dirty="0" err="1">
                <a:solidFill>
                  <a:srgbClr val="C00000"/>
                </a:solidFill>
              </a:rPr>
              <a:t>OptT</a:t>
            </a:r>
            <a:endParaRPr lang="en-US" sz="1800" i="1" dirty="0">
              <a:solidFill>
                <a:srgbClr val="C00000"/>
              </a:solidFill>
            </a:endParaRPr>
          </a:p>
        </p:txBody>
      </p:sp>
      <p:pic>
        <p:nvPicPr>
          <p:cNvPr id="34" name="Picture 33" descr="Chart, line chart, histogram&#10;&#10;Description automatically generated">
            <a:extLst>
              <a:ext uri="{FF2B5EF4-FFF2-40B4-BE49-F238E27FC236}">
                <a16:creationId xmlns:a16="http://schemas.microsoft.com/office/drawing/2014/main" id="{776A6AA6-136A-B1BE-F846-B20181233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37" y="1599366"/>
            <a:ext cx="5554285" cy="4320000"/>
          </a:xfrm>
          <a:prstGeom prst="rect">
            <a:avLst/>
          </a:prstGeom>
        </p:spPr>
      </p:pic>
      <p:pic>
        <p:nvPicPr>
          <p:cNvPr id="36" name="Picture 35" descr="Chart, line chart, histogram&#10;&#10;Description automatically generated">
            <a:extLst>
              <a:ext uri="{FF2B5EF4-FFF2-40B4-BE49-F238E27FC236}">
                <a16:creationId xmlns:a16="http://schemas.microsoft.com/office/drawing/2014/main" id="{38724F54-A199-8464-7A22-3D06769A6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30" y="1597657"/>
            <a:ext cx="5554285" cy="43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76B28E-BC5A-671A-488A-6F317CFB1CFE}"/>
              </a:ext>
            </a:extLst>
          </p:cNvPr>
          <p:cNvSpPr txBox="1"/>
          <p:nvPr/>
        </p:nvSpPr>
        <p:spPr>
          <a:xfrm>
            <a:off x="173877" y="3961484"/>
            <a:ext cx="5996014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/>
              <a:t>note </a:t>
            </a:r>
            <a:r>
              <a:rPr lang="en-150" b="1" i="1" dirty="0"/>
              <a:t>emittance</a:t>
            </a:r>
            <a:r>
              <a:rPr lang="en-US" sz="1800" b="1" i="1" dirty="0"/>
              <a:t> plateau </a:t>
            </a:r>
            <a:r>
              <a:rPr lang="en-US" sz="1800" i="1" dirty="0"/>
              <a:t>for the BCMS regime up to ~150e10</a:t>
            </a:r>
          </a:p>
        </p:txBody>
      </p:sp>
    </p:spTree>
    <p:extLst>
      <p:ext uri="{BB962C8B-B14F-4D97-AF65-F5344CB8AC3E}">
        <p14:creationId xmlns:p14="http://schemas.microsoft.com/office/powerpoint/2010/main" val="5904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1A88-C71A-DD27-3C42-CDFD040F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Transverse tails characterization – </a:t>
            </a:r>
            <a:r>
              <a:rPr lang="en-US" sz="4400" dirty="0" err="1"/>
              <a:t>qGausian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1A1F5-92B7-AFBE-DC25-D4C13E50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E3DF-C0C6-44C9-8385-3D0F054A4C5E}" type="datetime1">
              <a:rPr lang="el-GR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8E3D8-9508-8244-731A-62047C5F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8990-1841-13E5-77CC-8A8BC250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9E0E92-A7B6-B19D-8399-9FBA3BCE2E38}"/>
                  </a:ext>
                </a:extLst>
              </p:cNvPr>
              <p:cNvSpPr txBox="1"/>
              <p:nvPr/>
            </p:nvSpPr>
            <p:spPr>
              <a:xfrm>
                <a:off x="0" y="1576478"/>
                <a:ext cx="5726546" cy="3985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CH" sz="2000" dirty="0"/>
                  <a:t>Generalized Gaussian function:       </a:t>
                </a:r>
              </a:p>
              <a:p>
                <a:endParaRPr lang="en-CH" sz="200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CH" sz="2000" dirty="0"/>
                  <a:t>q-factor characterizes the tail population: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: Gaussian tails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: overpopulated tails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: underpopulated tails</a:t>
                </a:r>
              </a:p>
              <a:p>
                <a:pPr lvl="2"/>
                <a:endParaRPr lang="en-US" sz="1400" b="1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CH" sz="2000" dirty="0"/>
                  <a:t> controls the height/width:</a:t>
                </a:r>
                <a:endParaRPr lang="en-US" sz="1600" dirty="0">
                  <a:latin typeface="Cambria Math" panose="02040503050406030204" pitchFamily="18" charset="0"/>
                </a:endParaRPr>
              </a:p>
              <a:p>
                <a:r>
                  <a:rPr lang="en-US" sz="160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  <m:t>5−3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&lt;5/3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∞,                    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𝑢𝑛𝑑𝑒𝑓𝑖𝑛𝑒𝑑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  2≤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&lt;3</m:t>
                            </m:r>
                          </m:e>
                        </m:eqArr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9E0E92-A7B6-B19D-8399-9FBA3BCE2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6478"/>
                <a:ext cx="5726546" cy="3985835"/>
              </a:xfrm>
              <a:prstGeom prst="rect">
                <a:avLst/>
              </a:prstGeom>
              <a:blipFill>
                <a:blip r:embed="rId2"/>
                <a:stretch>
                  <a:fillRect l="-958" t="-1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211103C-5579-CA2C-B549-E9C19E654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338" y="3880629"/>
            <a:ext cx="3004363" cy="244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6810BB-A3F1-1478-EE13-CAC28656C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338" y="1404908"/>
            <a:ext cx="3067303" cy="244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DB3B9D-78A8-78AC-C430-36A0015D4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287" y="3908350"/>
            <a:ext cx="3048344" cy="244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F76836-F668-E906-5898-5203A6853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744" y="1404908"/>
            <a:ext cx="3039887" cy="244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906984-0B00-7241-8E55-E195B1D7BB10}"/>
              </a:ext>
            </a:extLst>
          </p:cNvPr>
          <p:cNvSpPr txBox="1"/>
          <p:nvPr/>
        </p:nvSpPr>
        <p:spPr>
          <a:xfrm>
            <a:off x="0" y="5574999"/>
            <a:ext cx="450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T. Prebibaj </a:t>
            </a:r>
            <a:r>
              <a:rPr lang="en-US" dirty="0"/>
              <a:t>et al.: </a:t>
            </a:r>
            <a:r>
              <a:rPr lang="en-US" dirty="0">
                <a:hlinkClick r:id="rId7"/>
              </a:rPr>
              <a:t>LN4/PSB MPC #66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82833-D5E4-19A7-07AF-22B210C64480}"/>
              </a:ext>
            </a:extLst>
          </p:cNvPr>
          <p:cNvSpPr/>
          <p:nvPr/>
        </p:nvSpPr>
        <p:spPr>
          <a:xfrm>
            <a:off x="1126836" y="2456873"/>
            <a:ext cx="2911764" cy="670126"/>
          </a:xfrm>
          <a:prstGeom prst="rect">
            <a:avLst/>
          </a:prstGeom>
          <a:noFill/>
          <a:ln w="38100">
            <a:solidFill>
              <a:srgbClr val="2F497D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DAFF1D-1ED3-4F69-36B7-67F450E6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86"/>
            <a:ext cx="10515600" cy="1325563"/>
          </a:xfrm>
        </p:spPr>
        <p:txBody>
          <a:bodyPr/>
          <a:lstStyle/>
          <a:p>
            <a:r>
              <a:rPr lang="en-US" dirty="0"/>
              <a:t>High Brightness beams – Transverse tails (</a:t>
            </a:r>
            <a:r>
              <a:rPr lang="en-US" b="1" i="1" dirty="0"/>
              <a:t>V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383F08-8158-1876-1AF9-0651C99952CF}"/>
              </a:ext>
            </a:extLst>
          </p:cNvPr>
          <p:cNvSpPr txBox="1"/>
          <p:nvPr/>
        </p:nvSpPr>
        <p:spPr>
          <a:xfrm>
            <a:off x="323269" y="1398040"/>
            <a:ext cx="11545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Checking the different configurations (</a:t>
            </a:r>
            <a:r>
              <a:rPr lang="en-US" sz="1800" b="1" i="1" dirty="0">
                <a:solidFill>
                  <a:srgbClr val="0070C0"/>
                </a:solidFill>
              </a:rPr>
              <a:t>Nom</a:t>
            </a:r>
            <a:r>
              <a:rPr lang="en-US" dirty="0"/>
              <a:t>, </a:t>
            </a:r>
            <a:r>
              <a:rPr lang="en-US" sz="1800" b="1" i="1" dirty="0" err="1">
                <a:solidFill>
                  <a:srgbClr val="7030A0"/>
                </a:solidFill>
              </a:rPr>
              <a:t>OptB</a:t>
            </a:r>
            <a:r>
              <a:rPr lang="en-US" dirty="0"/>
              <a:t>, </a:t>
            </a:r>
            <a:r>
              <a:rPr lang="en-US" sz="1800" b="1" i="1" dirty="0" err="1">
                <a:solidFill>
                  <a:srgbClr val="C00000"/>
                </a:solidFill>
              </a:rPr>
              <a:t>OptT</a:t>
            </a:r>
            <a:r>
              <a:rPr lang="en-US" sz="1800" dirty="0"/>
              <a:t>, &amp;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OptT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b="1" i="1" dirty="0"/>
              <a:t>+ S</a:t>
            </a:r>
            <a:r>
              <a:rPr lang="en-US" i="1" dirty="0"/>
              <a:t>havers</a:t>
            </a:r>
            <a:r>
              <a:rPr lang="en-US" dirty="0"/>
              <a:t>) in the PSB: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Minor impact on emittances </a:t>
            </a:r>
            <a:r>
              <a:rPr lang="en-GB" dirty="0"/>
              <a:t>(brightness)</a:t>
            </a:r>
            <a:r>
              <a:rPr lang="en-GB" b="1" dirty="0"/>
              <a:t> </a:t>
            </a:r>
            <a:r>
              <a:rPr lang="en-GB" dirty="0"/>
              <a:t>for the nominal BCMS intensity (~</a:t>
            </a:r>
            <a:r>
              <a:rPr lang="en-GB" b="1" dirty="0"/>
              <a:t>85e10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Tail content reduces </a:t>
            </a:r>
            <a:r>
              <a:rPr lang="en-US" dirty="0"/>
              <a:t>in all rings – </a:t>
            </a:r>
            <a:r>
              <a:rPr lang="en-GB" dirty="0"/>
              <a:t>from ~1.4 to 1.2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Variation</a:t>
            </a:r>
            <a:r>
              <a:rPr lang="en-GB" dirty="0"/>
              <a:t> of tail content per ring – </a:t>
            </a:r>
            <a:r>
              <a:rPr lang="en-GB" i="1" dirty="0"/>
              <a:t>R4 seems to always behave worse than the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Shaving </a:t>
            </a:r>
            <a:r>
              <a:rPr lang="en-GB" dirty="0"/>
              <a:t>doesn’t give any substantial impact (for rings other than R4)</a:t>
            </a:r>
          </a:p>
          <a:p>
            <a:endParaRPr lang="en-GB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F5FFAB84-6777-015A-BEBD-FF1E3D90A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54" y="2961647"/>
            <a:ext cx="4320000" cy="3240000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71F5735-4267-63EC-9B75-B106A3BDC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5" y="2961647"/>
            <a:ext cx="4320000" cy="3240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CB67A-8ED6-EAEF-AE0F-F0435DE8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42E4-2633-4E0E-829A-42A2857FEEEF}" type="datetime1">
              <a:rPr lang="el-GR" smtClean="0"/>
              <a:t>24/10/2022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14392-4CF7-70F5-5E60-EDA04EAA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AFC39-8D0A-C319-8381-B0B0FDBA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3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DAFF1D-1ED3-4F69-36B7-67F450E6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86"/>
            <a:ext cx="10515600" cy="1325563"/>
          </a:xfrm>
        </p:spPr>
        <p:txBody>
          <a:bodyPr/>
          <a:lstStyle/>
          <a:p>
            <a:r>
              <a:rPr lang="en-US" dirty="0"/>
              <a:t>High Brightness beams – Transverse tails (</a:t>
            </a:r>
            <a:r>
              <a:rPr lang="en-US" b="1" i="1" dirty="0"/>
              <a:t>V</a:t>
            </a:r>
            <a:r>
              <a:rPr lang="en-US" dirty="0"/>
              <a:t>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CB67A-8ED6-EAEF-AE0F-F0435DE8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7B6-118B-4878-924C-0ECA3EA879D5}" type="datetime1">
              <a:rPr lang="el-GR" smtClean="0"/>
              <a:t>24/10/2022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14392-4CF7-70F5-5E60-EDA04EAA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AFC39-8D0A-C319-8381-B0B0FDBA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14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719AD3-2EBD-7CA0-E377-D137BECE524E}"/>
              </a:ext>
            </a:extLst>
          </p:cNvPr>
          <p:cNvSpPr txBox="1"/>
          <p:nvPr/>
        </p:nvSpPr>
        <p:spPr>
          <a:xfrm>
            <a:off x="266464" y="1725372"/>
            <a:ext cx="411480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Comparison</a:t>
            </a:r>
            <a:r>
              <a:rPr lang="en-US" sz="2000" b="1" dirty="0"/>
              <a:t> </a:t>
            </a:r>
            <a:r>
              <a:rPr lang="en-US" sz="2000" dirty="0"/>
              <a:t>of the vertical profiles in all rings for the </a:t>
            </a:r>
            <a:r>
              <a:rPr lang="en-US" sz="2000" b="1" dirty="0">
                <a:solidFill>
                  <a:srgbClr val="0070C0"/>
                </a:solidFill>
              </a:rPr>
              <a:t>Nominal (Nom)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C00000"/>
                </a:solidFill>
              </a:rPr>
              <a:t>Optimized Tails (</a:t>
            </a:r>
            <a:r>
              <a:rPr lang="en-US" sz="2000" b="1" dirty="0" err="1">
                <a:solidFill>
                  <a:srgbClr val="C00000"/>
                </a:solidFill>
              </a:rPr>
              <a:t>OptT</a:t>
            </a:r>
            <a:r>
              <a:rPr lang="en-US" sz="2000" b="1" dirty="0">
                <a:solidFill>
                  <a:srgbClr val="C00000"/>
                </a:solidFill>
              </a:rPr>
              <a:t>) </a:t>
            </a:r>
            <a:r>
              <a:rPr lang="en-US" sz="2000" dirty="0"/>
              <a:t>variants show </a:t>
            </a:r>
            <a:r>
              <a:rPr lang="en-US" sz="2000" b="1" dirty="0"/>
              <a:t>reduction of the transverse tails</a:t>
            </a:r>
          </a:p>
          <a:p>
            <a:endParaRPr lang="en-US" sz="2000" b="1" dirty="0"/>
          </a:p>
          <a:p>
            <a:r>
              <a:rPr lang="en-US" sz="2000" i="1" dirty="0"/>
              <a:t>Plotting in </a:t>
            </a:r>
            <a:r>
              <a:rPr lang="en-US" sz="2000" b="1" i="1" dirty="0"/>
              <a:t>logscale</a:t>
            </a:r>
            <a:r>
              <a:rPr lang="en-US" sz="2000" i="1" dirty="0"/>
              <a:t> to better characterize the tails </a:t>
            </a:r>
            <a:r>
              <a:rPr lang="en-US" sz="2000" b="1" i="1" dirty="0"/>
              <a:t>– </a:t>
            </a:r>
            <a:r>
              <a:rPr lang="en-US" sz="2000" b="1" i="1" dirty="0">
                <a:solidFill>
                  <a:srgbClr val="00B0F0"/>
                </a:solidFill>
              </a:rPr>
              <a:t>Gaussian</a:t>
            </a:r>
            <a:r>
              <a:rPr lang="en-US" sz="2000" b="1" i="1" dirty="0"/>
              <a:t> </a:t>
            </a:r>
            <a:r>
              <a:rPr lang="en-US" sz="2000" i="1" dirty="0"/>
              <a:t>for reference</a:t>
            </a:r>
            <a:endParaRPr lang="en-GB" sz="2000" i="1" dirty="0"/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R1 &amp; R2</a:t>
            </a:r>
            <a:r>
              <a:rPr lang="en-GB" sz="2000" dirty="0"/>
              <a:t> seem to benefit the most showing the largest tail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R3 &amp; R4 </a:t>
            </a:r>
            <a:r>
              <a:rPr lang="en-GB" sz="2000" dirty="0"/>
              <a:t>show some improvements but less significant.</a:t>
            </a:r>
          </a:p>
        </p:txBody>
      </p:sp>
      <p:pic>
        <p:nvPicPr>
          <p:cNvPr id="20" name="Picture 19" descr="Chart, diagram&#10;&#10;Description automatically generated">
            <a:extLst>
              <a:ext uri="{FF2B5EF4-FFF2-40B4-BE49-F238E27FC236}">
                <a16:creationId xmlns:a16="http://schemas.microsoft.com/office/drawing/2014/main" id="{73D960FE-F0D8-8B4D-B250-49E9F416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35" y="3840218"/>
            <a:ext cx="3264000" cy="2448000"/>
          </a:xfrm>
          <a:prstGeom prst="rect">
            <a:avLst/>
          </a:prstGeom>
        </p:spPr>
      </p:pic>
      <p:pic>
        <p:nvPicPr>
          <p:cNvPr id="24" name="Picture 23" descr="Chart, diagram&#10;&#10;Description automatically generated">
            <a:extLst>
              <a:ext uri="{FF2B5EF4-FFF2-40B4-BE49-F238E27FC236}">
                <a16:creationId xmlns:a16="http://schemas.microsoft.com/office/drawing/2014/main" id="{AEE155AB-8C7A-A25F-B4F4-D782A6B46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35" y="1405953"/>
            <a:ext cx="3264000" cy="2448000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8455187-E13D-926C-4DAB-241BFF0E6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35" y="3836350"/>
            <a:ext cx="3264000" cy="2448000"/>
          </a:xfrm>
          <a:prstGeom prst="rect">
            <a:avLst/>
          </a:prstGeom>
        </p:spPr>
      </p:pic>
      <p:pic>
        <p:nvPicPr>
          <p:cNvPr id="26" name="Picture 25" descr="Chart, diagram&#10;&#10;Description automatically generated">
            <a:extLst>
              <a:ext uri="{FF2B5EF4-FFF2-40B4-BE49-F238E27FC236}">
                <a16:creationId xmlns:a16="http://schemas.microsoft.com/office/drawing/2014/main" id="{14CAE307-6B50-3101-E913-2B0385B1E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35" y="1397152"/>
            <a:ext cx="3264000" cy="2448000"/>
          </a:xfrm>
          <a:prstGeom prst="rect">
            <a:avLst/>
          </a:prstGeom>
        </p:spPr>
      </p:pic>
      <p:pic>
        <p:nvPicPr>
          <p:cNvPr id="9" name="Picture 8" descr="Chart, diagram&#10;&#10;Description automatically generated">
            <a:extLst>
              <a:ext uri="{FF2B5EF4-FFF2-40B4-BE49-F238E27FC236}">
                <a16:creationId xmlns:a16="http://schemas.microsoft.com/office/drawing/2014/main" id="{F78EC0E4-499B-D31C-5D27-1AAC67969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35" y="1387284"/>
            <a:ext cx="3264000" cy="244800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180FBEE-88F5-7EE3-6AFE-D2E454039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35" y="3831417"/>
            <a:ext cx="3264000" cy="2448000"/>
          </a:xfrm>
          <a:prstGeom prst="rect">
            <a:avLst/>
          </a:prstGeom>
        </p:spPr>
      </p:pic>
      <p:pic>
        <p:nvPicPr>
          <p:cNvPr id="13" name="Picture 12" descr="Chart, diagram, histogram&#10;&#10;Description automatically generated">
            <a:extLst>
              <a:ext uri="{FF2B5EF4-FFF2-40B4-BE49-F238E27FC236}">
                <a16:creationId xmlns:a16="http://schemas.microsoft.com/office/drawing/2014/main" id="{5C87A788-170F-45C4-0ACA-B2DC63FE78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35" y="1397152"/>
            <a:ext cx="3264000" cy="2448000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997DAC89-83CD-AF26-7C95-180DDC4BE2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35" y="3845152"/>
            <a:ext cx="3264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52" y="-19886"/>
            <a:ext cx="10508848" cy="1325563"/>
          </a:xfrm>
        </p:spPr>
        <p:txBody>
          <a:bodyPr/>
          <a:lstStyle/>
          <a:p>
            <a:r>
              <a:rPr lang="en-US" dirty="0"/>
              <a:t>Summary &amp; </a:t>
            </a:r>
            <a:r>
              <a:rPr lang="en-US" i="1" dirty="0">
                <a:solidFill>
                  <a:srgbClr val="C00000"/>
                </a:solidFill>
              </a:rPr>
              <a:t>Outlook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42A-15C9-454C-80D2-DE322208EB03}" type="datetime1">
              <a:rPr lang="el-GR" smtClean="0"/>
              <a:t>24/10/2022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F. Asvesta et al.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DA3E-CF2D-46A3-8598-E42118D25E7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AC1C0-F46E-4CB7-A209-380E508BEA4D}"/>
              </a:ext>
            </a:extLst>
          </p:cNvPr>
          <p:cNvSpPr txBox="1"/>
          <p:nvPr/>
        </p:nvSpPr>
        <p:spPr>
          <a:xfrm>
            <a:off x="28281" y="1404620"/>
            <a:ext cx="1204291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Studies for </a:t>
            </a:r>
            <a:r>
              <a:rPr lang="en-GB" sz="2200" b="1" dirty="0"/>
              <a:t>resonance identification </a:t>
            </a:r>
            <a:r>
              <a:rPr lang="en-GB" sz="2200" dirty="0"/>
              <a:t>revealed excited resonances </a:t>
            </a:r>
            <a:r>
              <a:rPr lang="en-GB" sz="2200" b="1" dirty="0"/>
              <a:t>up to 4</a:t>
            </a:r>
            <a:r>
              <a:rPr lang="en-GB" sz="2200" b="1" baseline="30000" dirty="0"/>
              <a:t>th</a:t>
            </a:r>
            <a:r>
              <a:rPr lang="en-GB" sz="2200" b="1" dirty="0"/>
              <a:t> order </a:t>
            </a:r>
            <a:r>
              <a:rPr lang="en-GB" sz="2200" dirty="0"/>
              <a:t>in all PSB rings.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Through compensation studies combining </a:t>
            </a:r>
            <a:r>
              <a:rPr lang="en-GB" sz="2200" b="1" dirty="0"/>
              <a:t>analytical, experimental techniques</a:t>
            </a:r>
            <a:r>
              <a:rPr lang="en-GB" sz="2200" dirty="0"/>
              <a:t> &amp; the </a:t>
            </a:r>
            <a:r>
              <a:rPr lang="en-GB" sz="2200" b="1" dirty="0"/>
              <a:t>optimizer: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Compensation (full or partial) of all observed resonances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Schemes for the </a:t>
            </a:r>
            <a:r>
              <a:rPr lang="en-GB" sz="2200" b="1" dirty="0"/>
              <a:t>simultaneous compensation </a:t>
            </a:r>
            <a:r>
              <a:rPr lang="en-GB" sz="2200" dirty="0"/>
              <a:t>of multiple resonances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Target LHC brightness </a:t>
            </a:r>
            <a:r>
              <a:rPr lang="en-GB" sz="2200" dirty="0"/>
              <a:t>achieved with satisfactory compensation of all observed resonances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Working point &amp; resonance compensation modifications for the LHC </a:t>
            </a:r>
            <a:r>
              <a:rPr lang="en-GB" sz="2200" b="1" dirty="0"/>
              <a:t>beam reduced the transverse tails </a:t>
            </a:r>
            <a:r>
              <a:rPr lang="en-GB" sz="2200" dirty="0"/>
              <a:t>in all rings (q-factors: </a:t>
            </a:r>
            <a:r>
              <a:rPr lang="en-GB" sz="2200" i="1" dirty="0"/>
              <a:t>1.4 -&gt; 1.2 still not Gaussian!</a:t>
            </a:r>
            <a:r>
              <a:rPr lang="en-GB" sz="22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Ring-to-ring variations are observed</a:t>
            </a:r>
            <a:endParaRPr lang="en-GB" sz="2200" i="1" dirty="0">
              <a:solidFill>
                <a:srgbClr val="C0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i="1" dirty="0">
                <a:solidFill>
                  <a:srgbClr val="C00000"/>
                </a:solidFill>
              </a:rPr>
              <a:t>Include </a:t>
            </a:r>
            <a:r>
              <a:rPr lang="en-GB" sz="2200" b="1" i="1" dirty="0">
                <a:solidFill>
                  <a:srgbClr val="C00000"/>
                </a:solidFill>
              </a:rPr>
              <a:t>measured errors </a:t>
            </a:r>
            <a:r>
              <a:rPr lang="en-GB" sz="2200" i="1" dirty="0">
                <a:solidFill>
                  <a:srgbClr val="C00000"/>
                </a:solidFill>
              </a:rPr>
              <a:t>(through compensation values) </a:t>
            </a:r>
            <a:r>
              <a:rPr lang="en-GB" sz="2200" b="1" i="1" dirty="0">
                <a:solidFill>
                  <a:srgbClr val="C00000"/>
                </a:solidFill>
              </a:rPr>
              <a:t>in simulations </a:t>
            </a:r>
            <a:r>
              <a:rPr lang="en-GB" sz="2200" i="1" dirty="0">
                <a:solidFill>
                  <a:srgbClr val="C00000"/>
                </a:solidFill>
              </a:rPr>
              <a:t>to improve the model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i="1" dirty="0">
                <a:solidFill>
                  <a:srgbClr val="C00000"/>
                </a:solidFill>
              </a:rPr>
              <a:t>using the machine model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b="1" i="1" dirty="0">
                <a:solidFill>
                  <a:srgbClr val="C00000"/>
                </a:solidFill>
              </a:rPr>
              <a:t>Refine compensation schemes </a:t>
            </a:r>
            <a:r>
              <a:rPr lang="en-GB" sz="2200" i="1" dirty="0">
                <a:solidFill>
                  <a:srgbClr val="C00000"/>
                </a:solidFill>
              </a:rPr>
              <a:t>&amp;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i="1" dirty="0">
                <a:solidFill>
                  <a:srgbClr val="C00000"/>
                </a:solidFill>
              </a:rPr>
              <a:t>Investigate </a:t>
            </a:r>
            <a:r>
              <a:rPr lang="en-GB" sz="2200" b="1" i="1" dirty="0">
                <a:solidFill>
                  <a:srgbClr val="C00000"/>
                </a:solidFill>
              </a:rPr>
              <a:t>different configurations </a:t>
            </a:r>
            <a:r>
              <a:rPr lang="en-GB" sz="2200" i="1" dirty="0">
                <a:solidFill>
                  <a:srgbClr val="C00000"/>
                </a:solidFill>
              </a:rPr>
              <a:t>for the compensation that can be </a:t>
            </a:r>
            <a:r>
              <a:rPr lang="en-GB" sz="2200" b="1" i="1" dirty="0">
                <a:solidFill>
                  <a:srgbClr val="C00000"/>
                </a:solidFill>
              </a:rPr>
              <a:t>scaled with energy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b="1" i="1" dirty="0">
                <a:solidFill>
                  <a:srgbClr val="C00000"/>
                </a:solidFill>
              </a:rPr>
              <a:t>Investigate ways for reducing the transverse tails with higher brightness – S. Albright talk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9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mountain range&#10;&#10;Description automatically generated with low confidence">
            <a:extLst>
              <a:ext uri="{FF2B5EF4-FFF2-40B4-BE49-F238E27FC236}">
                <a16:creationId xmlns:a16="http://schemas.microsoft.com/office/drawing/2014/main" id="{48AA8D09-1546-435D-8680-2455E741B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1CB041-B86F-490F-87EE-C487BE1B9470}"/>
              </a:ext>
            </a:extLst>
          </p:cNvPr>
          <p:cNvSpPr/>
          <p:nvPr/>
        </p:nvSpPr>
        <p:spPr>
          <a:xfrm>
            <a:off x="288680" y="1105376"/>
            <a:ext cx="11614639" cy="5462478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A1279-67B1-49A2-A702-9F9ADE918742}"/>
              </a:ext>
            </a:extLst>
          </p:cNvPr>
          <p:cNvSpPr txBox="1"/>
          <p:nvPr/>
        </p:nvSpPr>
        <p:spPr>
          <a:xfrm>
            <a:off x="569855" y="1161938"/>
            <a:ext cx="110522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</a:rPr>
              <a:t>In 1-2 sentences, summarize the content of this presentation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+mj-lt"/>
              </a:rPr>
              <a:t>(</a:t>
            </a:r>
            <a:r>
              <a:rPr lang="en-US" sz="2400" dirty="0">
                <a:effectLst/>
                <a:latin typeface="+mj-lt"/>
              </a:rPr>
              <a:t>If relevant, specify type of facility, species, tune shift):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The CERN PSB defines the maximum brightness for the proton chain while operating on a maximum space charge tune shift of -0.5/-0.6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latin typeface="+mj-lt"/>
              </a:rPr>
              <a:t>Identification &amp; compensation of multiple non-linear resonances both individually &amp; globally to maximize brightness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latin typeface="+mj-lt"/>
              </a:rPr>
              <a:t>Proposal of alternative operational scenarios to balance brightness &amp; transverse distribution quality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</a:rPr>
              <a:t>From your perspective, where is the gap regarding space charge effects? (understanding/control/mitigation/prediction/?</a:t>
            </a:r>
            <a:r>
              <a:rPr lang="en-US" sz="2400" dirty="0">
                <a:latin typeface="+mj-lt"/>
              </a:rPr>
              <a:t>)</a:t>
            </a:r>
            <a:endParaRPr lang="en-US" sz="2400" dirty="0">
              <a:effectLst/>
              <a:latin typeface="+mj-lt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Refining &amp; understanding the modeling of the higher order nonlinearities to better predict (&amp; overcome) limitations imposed from their interplay with the strong space charge effects</a:t>
            </a:r>
            <a:endParaRPr lang="en-US" sz="2400" dirty="0">
              <a:effectLst/>
              <a:latin typeface="+mj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</a:rPr>
              <a:t>What is needed to bridge this gap?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Measurements of the nonlinear components, with independent methods to get the most accurate description (e.g., through induced losses &amp; compensation, beam spectrum, magnetic measurements)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Benchmarking experiments to validate simulation models and characterize the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Resources for lengthy space charge simulations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142F1-FA3C-4D06-B62E-FC6657AA15E5}"/>
              </a:ext>
            </a:extLst>
          </p:cNvPr>
          <p:cNvSpPr txBox="1"/>
          <p:nvPr/>
        </p:nvSpPr>
        <p:spPr>
          <a:xfrm>
            <a:off x="665230" y="151269"/>
            <a:ext cx="10772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 slide, 5</a:t>
            </a:r>
            <a:r>
              <a:rPr lang="en-US" sz="2800" baseline="30000" dirty="0"/>
              <a:t>th</a:t>
            </a:r>
            <a:r>
              <a:rPr lang="en-US" sz="2800" dirty="0"/>
              <a:t> ICFA mini-workshop on Space Charge</a:t>
            </a:r>
          </a:p>
          <a:p>
            <a:r>
              <a:rPr lang="en-US" sz="2800" dirty="0"/>
              <a:t>Theme: Bridging the gap in space charge dynamics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7F6D4-0301-44F7-8BDF-9AA8B5BE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C666-748D-42E3-A4CA-275E7229D8FF}" type="datetime1">
              <a:rPr lang="el-GR" smtClean="0"/>
              <a:t>24/10/2022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598D0-85B6-D3BA-0FAF-B29B9272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Asvesta et 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3ACC5-7878-6989-D5BC-13154DA2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4F3E-1A1F-4C14-A6C0-0CD1885EB2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3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779DE41-AB76-A182-7CF7-D193DE98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>
                <a:solidFill>
                  <a:schemeClr val="accent1">
                    <a:lumMod val="75000"/>
                  </a:schemeClr>
                </a:solidFill>
              </a:rPr>
              <a:t>Thank you for your attention!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A0D86F-168E-FC05-FD28-AC478FCBE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C6F72-C1CE-EF52-012D-5FEBBCF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1F2-C4FF-47E3-9BBF-706363612E26}" type="datetime1">
              <a:rPr lang="el-GR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59F2A-00F2-8DE0-A2E3-1FF998D4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AB76F-848B-F828-259B-F7BF107F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44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28C0692-B79E-85C6-1B78-D31E0D110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40" y="1400866"/>
            <a:ext cx="3780000" cy="2520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6F4B980-F515-4AB9-941A-BE30DE4C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606"/>
            <a:ext cx="10515600" cy="1325563"/>
          </a:xfrm>
        </p:spPr>
        <p:txBody>
          <a:bodyPr/>
          <a:lstStyle/>
          <a:p>
            <a:r>
              <a:rPr lang="en-US" dirty="0"/>
              <a:t>Resonance Compensation – Individually </a:t>
            </a:r>
            <a:endParaRPr lang="en-GB" dirty="0"/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0F7FD94F-28E0-429F-88F1-7F19EF09DA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/>
          <a:stretch/>
        </p:blipFill>
        <p:spPr>
          <a:xfrm>
            <a:off x="4660440" y="3851576"/>
            <a:ext cx="3680229" cy="25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D673F9-7F63-42FB-B794-EAF015FCD87E}"/>
              </a:ext>
            </a:extLst>
          </p:cNvPr>
          <p:cNvSpPr txBox="1"/>
          <p:nvPr/>
        </p:nvSpPr>
        <p:spPr>
          <a:xfrm rot="19580745">
            <a:off x="5340601" y="3898301"/>
            <a:ext cx="99356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GB" b="1" spc="-1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3</a:t>
            </a:r>
            <a:r>
              <a:rPr lang="en-GB" b="1" spc="-1" baseline="30000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rd</a:t>
            </a:r>
            <a:endParaRPr lang="en-GB" b="1" spc="-1" dirty="0">
              <a:solidFill>
                <a:schemeClr val="bg1"/>
              </a:solidFill>
              <a:uFill>
                <a:solidFill>
                  <a:schemeClr val="accent1">
                    <a:lumMod val="50000"/>
                  </a:schemeClr>
                </a:solidFill>
              </a:uFill>
              <a:cs typeface="Times New Roman" panose="02020603050405020304" pitchFamily="18" charset="0"/>
            </a:endParaRPr>
          </a:p>
          <a:p>
            <a:r>
              <a:rPr lang="en-GB" b="1" spc="-1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7A56F-589C-4BCE-96E5-EE88403ACEAC}"/>
              </a:ext>
            </a:extLst>
          </p:cNvPr>
          <p:cNvSpPr txBox="1"/>
          <p:nvPr/>
        </p:nvSpPr>
        <p:spPr>
          <a:xfrm>
            <a:off x="90505" y="1804862"/>
            <a:ext cx="368022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For each resonance</a:t>
            </a:r>
            <a:r>
              <a:rPr lang="en-GB" sz="2000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:	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Resonances dynamically crossed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Identified </a:t>
            </a:r>
            <a:r>
              <a:rPr lang="en-GB" sz="2000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suitable correctors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Vary currents </a:t>
            </a: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while monitoring losses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Verify </a:t>
            </a: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configuration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Partial compensation of 2Qy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Full compensation of all 3</a:t>
            </a:r>
            <a:r>
              <a:rPr lang="en-GB" sz="2000" spc="-1" baseline="30000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rd</a:t>
            </a: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order resonances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Partial compensation of 4</a:t>
            </a:r>
            <a:r>
              <a:rPr lang="en-GB" sz="2000" spc="-1" baseline="30000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th</a:t>
            </a: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order resonances due to current limitations</a:t>
            </a:r>
            <a:endParaRPr lang="en-US" sz="2000" b="1" i="1" spc="-1" dirty="0">
              <a:solidFill>
                <a:srgbClr val="C00000"/>
              </a:solidFill>
              <a:uFill>
                <a:solidFill>
                  <a:schemeClr val="accent1">
                    <a:lumMod val="50000"/>
                  </a:schemeClr>
                </a:solidFill>
              </a:uFill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69F6C0-4CDC-4914-89A8-8EFA3246A7C6}"/>
              </a:ext>
            </a:extLst>
          </p:cNvPr>
          <p:cNvSpPr txBox="1"/>
          <p:nvPr/>
        </p:nvSpPr>
        <p:spPr>
          <a:xfrm rot="819263">
            <a:off x="6307978" y="1748191"/>
            <a:ext cx="1193159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GB" b="1" spc="-1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2</a:t>
            </a:r>
            <a:r>
              <a:rPr lang="en-GB" b="1" spc="-1" baseline="30000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nd</a:t>
            </a:r>
            <a:r>
              <a:rPr lang="en-GB" b="1" spc="-1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Normal</a:t>
            </a:r>
          </a:p>
        </p:txBody>
      </p:sp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0141897-EAE2-68EE-C710-7BC76B381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69" y="3688324"/>
            <a:ext cx="3780000" cy="25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310D71-FB09-43D2-9364-F1AA5A65337C}"/>
              </a:ext>
            </a:extLst>
          </p:cNvPr>
          <p:cNvSpPr txBox="1"/>
          <p:nvPr/>
        </p:nvSpPr>
        <p:spPr>
          <a:xfrm rot="1517087">
            <a:off x="9803869" y="4134756"/>
            <a:ext cx="128567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GB" b="1" spc="-1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4</a:t>
            </a:r>
            <a:r>
              <a:rPr lang="en-GB" b="1" spc="-1" baseline="30000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th</a:t>
            </a:r>
            <a:r>
              <a:rPr lang="en-GB" b="1" spc="-1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Normal </a:t>
            </a:r>
          </a:p>
          <a:p>
            <a:r>
              <a:rPr lang="en-GB" b="1" spc="-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Current</a:t>
            </a:r>
            <a:r>
              <a:rPr lang="en-GB" b="1" spc="-1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</a:t>
            </a:r>
          </a:p>
          <a:p>
            <a:r>
              <a:rPr lang="en-GB" b="1" spc="-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limitations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1E1CB-19B2-5D54-34A0-3BBD34D5BC48}"/>
              </a:ext>
            </a:extLst>
          </p:cNvPr>
          <p:cNvSpPr txBox="1"/>
          <p:nvPr/>
        </p:nvSpPr>
        <p:spPr>
          <a:xfrm rot="1600105">
            <a:off x="10212783" y="1880155"/>
            <a:ext cx="99356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GB" b="1" spc="-1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3</a:t>
            </a:r>
            <a:r>
              <a:rPr lang="en-GB" b="1" spc="-1" baseline="30000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rd</a:t>
            </a:r>
            <a:endParaRPr lang="en-GB" b="1" spc="-1" dirty="0">
              <a:solidFill>
                <a:schemeClr val="bg1"/>
              </a:solidFill>
              <a:uFill>
                <a:solidFill>
                  <a:schemeClr val="accent1">
                    <a:lumMod val="50000"/>
                  </a:schemeClr>
                </a:solidFill>
              </a:uFill>
              <a:cs typeface="Times New Roman" panose="02020603050405020304" pitchFamily="18" charset="0"/>
            </a:endParaRPr>
          </a:p>
          <a:p>
            <a:r>
              <a:rPr lang="en-GB" b="1" spc="-1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Skew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CC33D5E1-D61A-0503-3B27-E39273E40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95" y="1375182"/>
            <a:ext cx="3780000" cy="25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E0A7EA-5DF5-7B36-E67D-97085DA22B23}"/>
              </a:ext>
            </a:extLst>
          </p:cNvPr>
          <p:cNvSpPr txBox="1"/>
          <p:nvPr/>
        </p:nvSpPr>
        <p:spPr>
          <a:xfrm rot="1600105">
            <a:off x="10212783" y="1884238"/>
            <a:ext cx="99356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GB" b="1" spc="-1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3</a:t>
            </a:r>
            <a:r>
              <a:rPr lang="en-GB" b="1" spc="-1" baseline="30000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rd</a:t>
            </a:r>
            <a:endParaRPr lang="en-GB" b="1" spc="-1" dirty="0">
              <a:solidFill>
                <a:schemeClr val="bg1"/>
              </a:solidFill>
              <a:uFill>
                <a:solidFill>
                  <a:schemeClr val="accent1">
                    <a:lumMod val="50000"/>
                  </a:schemeClr>
                </a:solidFill>
              </a:uFill>
              <a:cs typeface="Times New Roman" panose="02020603050405020304" pitchFamily="18" charset="0"/>
            </a:endParaRPr>
          </a:p>
          <a:p>
            <a:r>
              <a:rPr lang="en-GB" b="1" spc="-1" dirty="0">
                <a:solidFill>
                  <a:schemeClr val="bg1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Skew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FC15DB-AEB9-CE1E-02FA-A85C342F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650-D5EE-4757-9300-13CE573E4B5E}" type="datetime1">
              <a:rPr lang="el-GR" smtClean="0"/>
              <a:t>24/10/2022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697B5-E601-0B14-5939-FC847885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B65C5-4874-4BED-C659-44A3F1EB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067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D2B9C3C-41FC-4E68-9B1E-FA60B6779DB8}"/>
              </a:ext>
            </a:extLst>
          </p:cNvPr>
          <p:cNvSpPr/>
          <p:nvPr/>
        </p:nvSpPr>
        <p:spPr>
          <a:xfrm>
            <a:off x="67082" y="2507264"/>
            <a:ext cx="11891582" cy="263836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6F4B980-F515-4AB9-941A-BE30DE4C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606"/>
            <a:ext cx="10515600" cy="1325563"/>
          </a:xfrm>
        </p:spPr>
        <p:txBody>
          <a:bodyPr/>
          <a:lstStyle/>
          <a:p>
            <a:r>
              <a:rPr lang="en-US" dirty="0"/>
              <a:t>Resonance Compensation</a:t>
            </a:r>
            <a:endParaRPr lang="en-GB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9D63B757-083D-4DCF-BC32-A9D70DA2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6"/>
          </a:xfrm>
        </p:spPr>
        <p:txBody>
          <a:bodyPr/>
          <a:lstStyle/>
          <a:p>
            <a:fld id="{EB397117-1D00-41FC-875B-4F75B642B06A}" type="datetime1">
              <a:rPr lang="el-GR" smtClean="0"/>
              <a:t>24/10/2022</a:t>
            </a:fld>
            <a:endParaRPr lang="en-GB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EFFCEC3-B159-48E5-BE85-64AC8648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6"/>
          </a:xfrm>
        </p:spPr>
        <p:txBody>
          <a:bodyPr/>
          <a:lstStyle/>
          <a:p>
            <a:r>
              <a:rPr lang="en-GB"/>
              <a:t>F. Asvesta et al. 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AA8D7B0-22F8-421C-81F7-F7D4BF0C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6"/>
          </a:xfrm>
        </p:spPr>
        <p:txBody>
          <a:bodyPr/>
          <a:lstStyle/>
          <a:p>
            <a:fld id="{52F54045-7412-4E83-B93C-DDCE471259E0}" type="slidenum">
              <a:rPr lang="en-GB" smtClean="0"/>
              <a:t>19</a:t>
            </a:fld>
            <a:endParaRPr lang="en-GB" dirty="0"/>
          </a:p>
        </p:txBody>
      </p:sp>
      <p:graphicFrame>
        <p:nvGraphicFramePr>
          <p:cNvPr id="34" name="Table 20">
            <a:extLst>
              <a:ext uri="{FF2B5EF4-FFF2-40B4-BE49-F238E27FC236}">
                <a16:creationId xmlns:a16="http://schemas.microsoft.com/office/drawing/2014/main" id="{C5817E6B-050E-475B-8552-F6A39EE5F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47932"/>
              </p:ext>
            </p:extLst>
          </p:nvPr>
        </p:nvGraphicFramePr>
        <p:xfrm>
          <a:off x="258314" y="2894787"/>
          <a:ext cx="919687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35">
                  <a:extLst>
                    <a:ext uri="{9D8B030D-6E8A-4147-A177-3AD203B41FA5}">
                      <a16:colId xmlns:a16="http://schemas.microsoft.com/office/drawing/2014/main" val="2222115605"/>
                    </a:ext>
                  </a:extLst>
                </a:gridCol>
                <a:gridCol w="670754">
                  <a:extLst>
                    <a:ext uri="{9D8B030D-6E8A-4147-A177-3AD203B41FA5}">
                      <a16:colId xmlns:a16="http://schemas.microsoft.com/office/drawing/2014/main" val="1262555330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1082121778"/>
                    </a:ext>
                  </a:extLst>
                </a:gridCol>
                <a:gridCol w="670754">
                  <a:extLst>
                    <a:ext uri="{9D8B030D-6E8A-4147-A177-3AD203B41FA5}">
                      <a16:colId xmlns:a16="http://schemas.microsoft.com/office/drawing/2014/main" val="1712356048"/>
                    </a:ext>
                  </a:extLst>
                </a:gridCol>
                <a:gridCol w="674229">
                  <a:extLst>
                    <a:ext uri="{9D8B030D-6E8A-4147-A177-3AD203B41FA5}">
                      <a16:colId xmlns:a16="http://schemas.microsoft.com/office/drawing/2014/main" val="1863546480"/>
                    </a:ext>
                  </a:extLst>
                </a:gridCol>
                <a:gridCol w="670754">
                  <a:extLst>
                    <a:ext uri="{9D8B030D-6E8A-4147-A177-3AD203B41FA5}">
                      <a16:colId xmlns:a16="http://schemas.microsoft.com/office/drawing/2014/main" val="1521073759"/>
                    </a:ext>
                  </a:extLst>
                </a:gridCol>
                <a:gridCol w="670754">
                  <a:extLst>
                    <a:ext uri="{9D8B030D-6E8A-4147-A177-3AD203B41FA5}">
                      <a16:colId xmlns:a16="http://schemas.microsoft.com/office/drawing/2014/main" val="1232789786"/>
                    </a:ext>
                  </a:extLst>
                </a:gridCol>
                <a:gridCol w="670754">
                  <a:extLst>
                    <a:ext uri="{9D8B030D-6E8A-4147-A177-3AD203B41FA5}">
                      <a16:colId xmlns:a16="http://schemas.microsoft.com/office/drawing/2014/main" val="1188493349"/>
                    </a:ext>
                  </a:extLst>
                </a:gridCol>
                <a:gridCol w="670754">
                  <a:extLst>
                    <a:ext uri="{9D8B030D-6E8A-4147-A177-3AD203B41FA5}">
                      <a16:colId xmlns:a16="http://schemas.microsoft.com/office/drawing/2014/main" val="3453155807"/>
                    </a:ext>
                  </a:extLst>
                </a:gridCol>
                <a:gridCol w="670754">
                  <a:extLst>
                    <a:ext uri="{9D8B030D-6E8A-4147-A177-3AD203B41FA5}">
                      <a16:colId xmlns:a16="http://schemas.microsoft.com/office/drawing/2014/main" val="402128562"/>
                    </a:ext>
                  </a:extLst>
                </a:gridCol>
                <a:gridCol w="670754">
                  <a:extLst>
                    <a:ext uri="{9D8B030D-6E8A-4147-A177-3AD203B41FA5}">
                      <a16:colId xmlns:a16="http://schemas.microsoft.com/office/drawing/2014/main" val="3912701544"/>
                    </a:ext>
                  </a:extLst>
                </a:gridCol>
                <a:gridCol w="1082706">
                  <a:extLst>
                    <a:ext uri="{9D8B030D-6E8A-4147-A177-3AD203B41FA5}">
                      <a16:colId xmlns:a16="http://schemas.microsoft.com/office/drawing/2014/main" val="4071751229"/>
                    </a:ext>
                  </a:extLst>
                </a:gridCol>
                <a:gridCol w="969718">
                  <a:extLst>
                    <a:ext uri="{9D8B030D-6E8A-4147-A177-3AD203B41FA5}">
                      <a16:colId xmlns:a16="http://schemas.microsoft.com/office/drawing/2014/main" val="4000274650"/>
                    </a:ext>
                  </a:extLst>
                </a:gridCol>
              </a:tblGrid>
              <a:tr h="25639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Normal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Sextupole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00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Skew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Sextupole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Octupole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76163"/>
                  </a:ext>
                </a:extLst>
              </a:tr>
              <a:tr h="222649">
                <a:tc rowSpan="2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2Qy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Qx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+ 2Qy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3Qx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2Qx +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Qy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3Qy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4Qx / 2Qx+2Qy / 4Qy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33369"/>
                  </a:ext>
                </a:extLst>
              </a:tr>
              <a:tr h="349634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QNO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412L3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QNO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816L3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XNO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4L1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XNO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9L1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XNO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4L1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XNO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9L1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XSK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2L4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XSK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6L4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XSK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2L4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XSK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6L4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ONO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4L1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816L1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07167"/>
                  </a:ext>
                </a:extLst>
              </a:tr>
              <a:tr h="233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R1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9.16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-3.11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-10.56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8.57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-20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-3.67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2.15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-44.7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-49.9(12L1)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12200"/>
                  </a:ext>
                </a:extLst>
              </a:tr>
              <a:tr h="233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10.5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-3.1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-12.85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25.7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-34.99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4.83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-1.33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-1.19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- 46.66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47.77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110741"/>
                  </a:ext>
                </a:extLst>
              </a:tr>
              <a:tr h="233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7.83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-2.9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3.58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-39.99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10.9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-39.64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2.37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-3.95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-1.33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2.78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-39.5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-44.7(12L1)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80090"/>
                  </a:ext>
                </a:extLst>
              </a:tr>
              <a:tr h="233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9.51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-2.23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-9.44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-17.14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-4.67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-2.43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-1.86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-49.9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-49.9(12L1)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4826"/>
                  </a:ext>
                </a:extLst>
              </a:tr>
            </a:tbl>
          </a:graphicData>
        </a:graphic>
      </p:graphicFrame>
      <p:graphicFrame>
        <p:nvGraphicFramePr>
          <p:cNvPr id="35" name="Table 10">
            <a:extLst>
              <a:ext uri="{FF2B5EF4-FFF2-40B4-BE49-F238E27FC236}">
                <a16:creationId xmlns:a16="http://schemas.microsoft.com/office/drawing/2014/main" id="{24B44B9E-5C18-42AB-8FDA-D8EC4E4D2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76953"/>
              </p:ext>
            </p:extLst>
          </p:nvPr>
        </p:nvGraphicFramePr>
        <p:xfrm>
          <a:off x="9624157" y="2894787"/>
          <a:ext cx="2157914" cy="2131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914">
                  <a:extLst>
                    <a:ext uri="{9D8B030D-6E8A-4147-A177-3AD203B41FA5}">
                      <a16:colId xmlns:a16="http://schemas.microsoft.com/office/drawing/2014/main" val="2322136596"/>
                    </a:ext>
                  </a:extLst>
                </a:gridCol>
              </a:tblGrid>
              <a:tr h="4741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Similar</a:t>
                      </a:r>
                      <a:r>
                        <a:rPr lang="en-US" sz="1600" dirty="0"/>
                        <a:t> to Pre-LS2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80368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Different</a:t>
                      </a:r>
                      <a:r>
                        <a:rPr lang="en-US" sz="1600" dirty="0"/>
                        <a:t> from Pre-LS2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99243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New</a:t>
                      </a:r>
                      <a:r>
                        <a:rPr lang="en-US" sz="1600" dirty="0"/>
                        <a:t> resonances</a:t>
                      </a:r>
                      <a:endParaRPr lang="en-GB" sz="1600" dirty="0"/>
                    </a:p>
                  </a:txBody>
                  <a:tcPr>
                    <a:solidFill>
                      <a:srgbClr val="FD9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935800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Correctors connected in 2021</a:t>
                      </a:r>
                      <a:endParaRPr lang="en-GB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162589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 values in </a:t>
                      </a:r>
                      <a:r>
                        <a:rPr lang="en-US" sz="1600" b="1" dirty="0"/>
                        <a:t>Amps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623664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D8D9018F-58B3-4294-96F3-17F72343F294}"/>
              </a:ext>
            </a:extLst>
          </p:cNvPr>
          <p:cNvSpPr txBox="1"/>
          <p:nvPr/>
        </p:nvSpPr>
        <p:spPr>
          <a:xfrm>
            <a:off x="258315" y="2502846"/>
            <a:ext cx="4257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spc="-1" dirty="0">
                <a:solidFill>
                  <a:srgbClr val="C00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Individual</a:t>
            </a:r>
            <a:r>
              <a:rPr lang="en-US" sz="2000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resonance compensation</a:t>
            </a:r>
          </a:p>
        </p:txBody>
      </p:sp>
    </p:spTree>
    <p:extLst>
      <p:ext uri="{BB962C8B-B14F-4D97-AF65-F5344CB8AC3E}">
        <p14:creationId xmlns:p14="http://schemas.microsoft.com/office/powerpoint/2010/main" val="30802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A939-B0A1-4310-8580-5AD69CCC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642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B45D0D33-67D6-482D-A938-513B38F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9787-D0A5-4E56-A03A-1E1D361E27FF}" type="datetime1">
              <a:rPr lang="el-GR" smtClean="0"/>
              <a:t>24/10/2022</a:t>
            </a:fld>
            <a:endParaRPr lang="en-GB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B5AE8350-79B2-4B98-9999-1C3C3C4D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73C74A1-2B5A-449E-9D47-1281F45D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D7D9-1027-4309-95E4-622526F969A1}" type="slidenum">
              <a:rPr lang="en-GB" smtClean="0"/>
              <a:t>2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A9B7CE-1FE9-4679-ABCE-8D92E2990D61}"/>
              </a:ext>
            </a:extLst>
          </p:cNvPr>
          <p:cNvSpPr txBox="1"/>
          <p:nvPr/>
        </p:nvSpPr>
        <p:spPr>
          <a:xfrm>
            <a:off x="250625" y="1535026"/>
            <a:ext cx="11690750" cy="4552219"/>
          </a:xfrm>
          <a:prstGeom prst="rect">
            <a:avLst/>
          </a:prstGeom>
          <a:noFill/>
          <a:ln w="38100">
            <a:noFill/>
          </a:ln>
          <a:effectLst>
            <a:glow rad="127000">
              <a:schemeClr val="accent1">
                <a:lumMod val="75000"/>
                <a:alpha val="25000"/>
              </a:schemeClr>
            </a:glow>
          </a:effectLst>
        </p:spPr>
        <p:txBody>
          <a:bodyPr wrap="square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Identification of resonances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Loss maps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Resonance compensation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Resonance-by-resonance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Global settings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Impact on High Brightness Beams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/>
              <a:t>Emittance &amp; profile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Summary &amp; Outlook</a:t>
            </a:r>
          </a:p>
        </p:txBody>
      </p:sp>
    </p:spTree>
    <p:extLst>
      <p:ext uri="{BB962C8B-B14F-4D97-AF65-F5344CB8AC3E}">
        <p14:creationId xmlns:p14="http://schemas.microsoft.com/office/powerpoint/2010/main" val="222729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6CF36251-8DDB-AE93-6B65-ECAC73038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59" y="1564018"/>
            <a:ext cx="6240000" cy="468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17585F-2F8B-09F8-9B26-B5168ED3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86"/>
            <a:ext cx="10515600" cy="1325563"/>
          </a:xfrm>
        </p:spPr>
        <p:txBody>
          <a:bodyPr/>
          <a:lstStyle/>
          <a:p>
            <a:r>
              <a:rPr lang="en-US" dirty="0"/>
              <a:t>High Brightness beams – Transverse tails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1484E-6AD1-4802-8372-2DE22EF08F7E}"/>
              </a:ext>
            </a:extLst>
          </p:cNvPr>
          <p:cNvSpPr txBox="1"/>
          <p:nvPr/>
        </p:nvSpPr>
        <p:spPr>
          <a:xfrm>
            <a:off x="438269" y="1950771"/>
            <a:ext cx="5434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92D050"/>
                </a:highlight>
              </a:rPr>
              <a:t>Typical operation</a:t>
            </a:r>
            <a:r>
              <a:rPr lang="en-US" sz="2000" dirty="0"/>
              <a:t>, excited resonances are crossed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600C6"/>
                </a:solidFill>
              </a:rPr>
              <a:t>Normal sextupoles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92000"/>
                </a:solidFill>
              </a:rPr>
              <a:t>Skew sextupoles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A300"/>
                </a:solidFill>
              </a:rPr>
              <a:t>Normal octupoles</a:t>
            </a:r>
          </a:p>
          <a:p>
            <a:r>
              <a:rPr lang="en-US" sz="2000" b="1" dirty="0">
                <a:highlight>
                  <a:srgbClr val="FFFF00"/>
                </a:highlight>
              </a:rPr>
              <a:t>Improved situation </a:t>
            </a:r>
            <a:r>
              <a:rPr lang="en-US" sz="2000" i="1" dirty="0"/>
              <a:t>only </a:t>
            </a:r>
            <a:r>
              <a:rPr lang="en-US" sz="2000" b="1" i="1" dirty="0"/>
              <a:t>1 resonance of each sextupole type</a:t>
            </a:r>
            <a:r>
              <a:rPr lang="en-US" sz="2000" i="1" dirty="0"/>
              <a:t> is crossed:</a:t>
            </a: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Less correctors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Lower power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i="1" dirty="0"/>
              <a:t>allows ramping corrections</a:t>
            </a:r>
            <a:r>
              <a:rPr lang="en-GB" sz="2000" i="1" dirty="0"/>
              <a:t> to follow the ramp of the main magnets </a:t>
            </a:r>
          </a:p>
          <a:p>
            <a:endParaRPr lang="en-GB" sz="20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i="1" dirty="0"/>
              <a:t>Better control of resonances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25977D40-2A6B-49D6-B8FB-7D51B7B02849}"/>
              </a:ext>
            </a:extLst>
          </p:cNvPr>
          <p:cNvSpPr/>
          <p:nvPr/>
        </p:nvSpPr>
        <p:spPr>
          <a:xfrm>
            <a:off x="8571616" y="2677757"/>
            <a:ext cx="352247" cy="3800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7D63524-838E-4BA0-B32C-F4C4FA3F85D1}"/>
              </a:ext>
            </a:extLst>
          </p:cNvPr>
          <p:cNvSpPr/>
          <p:nvPr/>
        </p:nvSpPr>
        <p:spPr>
          <a:xfrm>
            <a:off x="9189124" y="2487722"/>
            <a:ext cx="352247" cy="380075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0C1EA-F11C-3DC2-654D-25011D94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B6D6-1DDE-4E59-84DB-67C65E895887}" type="datetime1">
              <a:rPr lang="el-GR" smtClean="0"/>
              <a:t>24/10/2022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42B7DC-56DA-530B-D7DE-0215D9C5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8BF94BC-E630-1487-E7DD-9DD65B0C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1D67-05B2-4E34-9365-2147D393D289}" type="slidenum">
              <a:rPr lang="en-GB" smtClean="0"/>
              <a:t>20</a:t>
            </a:fld>
            <a:endParaRPr lang="en-GB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079799C0-232C-B53D-9321-29B86EE81596}"/>
              </a:ext>
            </a:extLst>
          </p:cNvPr>
          <p:cNvSpPr/>
          <p:nvPr/>
        </p:nvSpPr>
        <p:spPr>
          <a:xfrm>
            <a:off x="7816746" y="3831013"/>
            <a:ext cx="352247" cy="380075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128BDA-E96A-9807-C5C4-6B736682FD42}"/>
              </a:ext>
            </a:extLst>
          </p:cNvPr>
          <p:cNvCxnSpPr>
            <a:stCxn id="19" idx="4"/>
            <a:endCxn id="15" idx="2"/>
          </p:cNvCxnSpPr>
          <p:nvPr/>
        </p:nvCxnSpPr>
        <p:spPr>
          <a:xfrm flipV="1">
            <a:off x="8168993" y="2867796"/>
            <a:ext cx="1087404" cy="1108392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6AAB5F-6D86-1924-9C74-B434DF4481AC}"/>
              </a:ext>
            </a:extLst>
          </p:cNvPr>
          <p:cNvCxnSpPr>
            <a:cxnSpLocks/>
          </p:cNvCxnSpPr>
          <p:nvPr/>
        </p:nvCxnSpPr>
        <p:spPr>
          <a:xfrm flipV="1">
            <a:off x="9099987" y="2133600"/>
            <a:ext cx="0" cy="3445164"/>
          </a:xfrm>
          <a:prstGeom prst="line">
            <a:avLst/>
          </a:prstGeom>
          <a:ln w="38100">
            <a:solidFill>
              <a:srgbClr val="C600C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09869A-032F-3ED4-CFA9-3EDEC297CCC9}"/>
              </a:ext>
            </a:extLst>
          </p:cNvPr>
          <p:cNvCxnSpPr>
            <a:cxnSpLocks/>
          </p:cNvCxnSpPr>
          <p:nvPr/>
        </p:nvCxnSpPr>
        <p:spPr>
          <a:xfrm flipH="1" flipV="1">
            <a:off x="6844145" y="2133600"/>
            <a:ext cx="3426691" cy="1697413"/>
          </a:xfrm>
          <a:prstGeom prst="line">
            <a:avLst/>
          </a:prstGeom>
          <a:ln w="38100">
            <a:solidFill>
              <a:srgbClr val="C600C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853972-E880-5E81-566C-71D2E71758EF}"/>
              </a:ext>
            </a:extLst>
          </p:cNvPr>
          <p:cNvCxnSpPr>
            <a:cxnSpLocks/>
          </p:cNvCxnSpPr>
          <p:nvPr/>
        </p:nvCxnSpPr>
        <p:spPr>
          <a:xfrm flipH="1" flipV="1">
            <a:off x="8513478" y="2133600"/>
            <a:ext cx="1757358" cy="3445164"/>
          </a:xfrm>
          <a:prstGeom prst="line">
            <a:avLst/>
          </a:prstGeom>
          <a:ln w="38100">
            <a:solidFill>
              <a:srgbClr val="792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C492A6-AED8-D720-771E-B10781625E34}"/>
              </a:ext>
            </a:extLst>
          </p:cNvPr>
          <p:cNvCxnSpPr>
            <a:cxnSpLocks/>
          </p:cNvCxnSpPr>
          <p:nvPr/>
        </p:nvCxnSpPr>
        <p:spPr>
          <a:xfrm flipH="1">
            <a:off x="6818855" y="3270744"/>
            <a:ext cx="3451981" cy="0"/>
          </a:xfrm>
          <a:prstGeom prst="line">
            <a:avLst/>
          </a:prstGeom>
          <a:ln w="38100">
            <a:solidFill>
              <a:srgbClr val="792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16217F-F704-E1F9-1DE5-D97E6D6BC77E}"/>
              </a:ext>
            </a:extLst>
          </p:cNvPr>
          <p:cNvCxnSpPr>
            <a:cxnSpLocks/>
          </p:cNvCxnSpPr>
          <p:nvPr/>
        </p:nvCxnSpPr>
        <p:spPr>
          <a:xfrm flipH="1" flipV="1">
            <a:off x="6844145" y="2133600"/>
            <a:ext cx="3426691" cy="3445164"/>
          </a:xfrm>
          <a:prstGeom prst="line">
            <a:avLst/>
          </a:prstGeom>
          <a:ln w="38100">
            <a:solidFill>
              <a:srgbClr val="FFA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8EE7D6-520F-3628-4909-8EDDCA73611C}"/>
              </a:ext>
            </a:extLst>
          </p:cNvPr>
          <p:cNvCxnSpPr>
            <a:cxnSpLocks/>
          </p:cNvCxnSpPr>
          <p:nvPr/>
        </p:nvCxnSpPr>
        <p:spPr>
          <a:xfrm flipH="1" flipV="1">
            <a:off x="8513478" y="2133600"/>
            <a:ext cx="31367" cy="3445164"/>
          </a:xfrm>
          <a:prstGeom prst="line">
            <a:avLst/>
          </a:prstGeom>
          <a:ln w="38100">
            <a:solidFill>
              <a:srgbClr val="FFA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406301-A72C-47EE-7324-9BED41EA3B9C}"/>
              </a:ext>
            </a:extLst>
          </p:cNvPr>
          <p:cNvCxnSpPr>
            <a:cxnSpLocks/>
          </p:cNvCxnSpPr>
          <p:nvPr/>
        </p:nvCxnSpPr>
        <p:spPr>
          <a:xfrm flipH="1" flipV="1">
            <a:off x="6844145" y="3831013"/>
            <a:ext cx="3426691" cy="25169"/>
          </a:xfrm>
          <a:prstGeom prst="line">
            <a:avLst/>
          </a:prstGeom>
          <a:ln w="38100">
            <a:solidFill>
              <a:srgbClr val="FFA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E6EE3BD0-E014-CBBA-1008-65EA13DBFFCB}"/>
              </a:ext>
            </a:extLst>
          </p:cNvPr>
          <p:cNvSpPr/>
          <p:nvPr/>
        </p:nvSpPr>
        <p:spPr>
          <a:xfrm>
            <a:off x="7810389" y="3828474"/>
            <a:ext cx="352247" cy="3800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690993F-4346-2F25-5916-2FB92DDC0168}"/>
              </a:ext>
            </a:extLst>
          </p:cNvPr>
          <p:cNvCxnSpPr>
            <a:cxnSpLocks/>
            <a:stCxn id="43" idx="4"/>
            <a:endCxn id="2" idx="2"/>
          </p:cNvCxnSpPr>
          <p:nvPr/>
        </p:nvCxnSpPr>
        <p:spPr>
          <a:xfrm flipV="1">
            <a:off x="8162636" y="3057831"/>
            <a:ext cx="476253" cy="91581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9F2B-E04D-4CF5-AF93-18831EC1D3B7}" type="datetime1">
              <a:rPr lang="el-GR" smtClean="0"/>
              <a:t>24/10/2022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Asvesta et al. 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0" y="-39757"/>
            <a:ext cx="12192000" cy="1325563"/>
          </a:xfrm>
        </p:spPr>
        <p:txBody>
          <a:bodyPr/>
          <a:lstStyle/>
          <a:p>
            <a:r>
              <a:rPr lang="en-US" dirty="0"/>
              <a:t>  Resonances Along the Cycle</a:t>
            </a:r>
            <a:endParaRPr lang="en-US" i="1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F133365D-9323-4E27-81FA-88CCE79C4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34" y="1534627"/>
            <a:ext cx="4165714" cy="324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77935B2D-5FA5-4BF7-9326-105BCC0E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56" y="3027121"/>
            <a:ext cx="3801444" cy="324000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E8BBB9-0866-450B-B5D0-39BDF3DF67A7}"/>
              </a:ext>
            </a:extLst>
          </p:cNvPr>
          <p:cNvSpPr txBox="1"/>
          <p:nvPr/>
        </p:nvSpPr>
        <p:spPr>
          <a:xfrm>
            <a:off x="130335" y="1570356"/>
            <a:ext cx="46305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Resonance compensation settings are defined at injection energy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1" dirty="0"/>
              <a:t>Should the settings scale with energy?</a:t>
            </a:r>
          </a:p>
          <a:p>
            <a:endParaRPr lang="en-US" sz="2000" i="1" dirty="0"/>
          </a:p>
          <a:p>
            <a:r>
              <a:rPr lang="en-US" sz="2000" dirty="0"/>
              <a:t>3Qx &amp; Qx+2Qy </a:t>
            </a:r>
            <a:r>
              <a:rPr lang="en-US" sz="2000" b="1" dirty="0"/>
              <a:t>perfectly compensated @</a:t>
            </a:r>
            <a:r>
              <a:rPr lang="en-US" sz="2000" b="1" dirty="0">
                <a:solidFill>
                  <a:srgbClr val="FF0000"/>
                </a:solidFill>
              </a:rPr>
              <a:t>160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Constant I </a:t>
            </a:r>
            <a:r>
              <a:rPr lang="en-US" sz="2000" b="1" dirty="0"/>
              <a:t>@ </a:t>
            </a:r>
            <a:r>
              <a:rPr lang="en-US" sz="2000" b="1" dirty="0">
                <a:solidFill>
                  <a:srgbClr val="00B050"/>
                </a:solidFill>
              </a:rPr>
              <a:t>320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Partial</a:t>
            </a:r>
            <a:r>
              <a:rPr lang="en-US" sz="2000" dirty="0"/>
              <a:t> compensation of the resonance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Constant K </a:t>
            </a:r>
            <a:r>
              <a:rPr lang="en-US" sz="2000" b="1" dirty="0"/>
              <a:t>@ </a:t>
            </a:r>
            <a:r>
              <a:rPr lang="en-US" sz="2000" b="1" dirty="0">
                <a:solidFill>
                  <a:srgbClr val="00B050"/>
                </a:solidFill>
              </a:rPr>
              <a:t>320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Not possible to test due to </a:t>
            </a:r>
            <a:r>
              <a:rPr lang="en-US" sz="2000" b="1" dirty="0"/>
              <a:t>current limitations</a:t>
            </a:r>
          </a:p>
          <a:p>
            <a:pPr lvl="1"/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1" dirty="0"/>
              <a:t>Investigate different options for scaling the compensation 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4612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DAFF1D-1ED3-4F69-36B7-67F450E6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86"/>
            <a:ext cx="10515600" cy="1325563"/>
          </a:xfrm>
        </p:spPr>
        <p:txBody>
          <a:bodyPr/>
          <a:lstStyle/>
          <a:p>
            <a:r>
              <a:rPr lang="en-US" dirty="0"/>
              <a:t>High Brightness beams – Transverse tails (</a:t>
            </a:r>
            <a:r>
              <a:rPr lang="en-US" b="1" i="1" dirty="0"/>
              <a:t>H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383F08-8158-1876-1AF9-0651C99952CF}"/>
              </a:ext>
            </a:extLst>
          </p:cNvPr>
          <p:cNvSpPr txBox="1"/>
          <p:nvPr/>
        </p:nvSpPr>
        <p:spPr>
          <a:xfrm>
            <a:off x="323269" y="1481168"/>
            <a:ext cx="11545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Checking the different configurations (</a:t>
            </a:r>
            <a:r>
              <a:rPr lang="en-US" sz="1800" b="1" i="1" dirty="0">
                <a:solidFill>
                  <a:srgbClr val="0070C0"/>
                </a:solidFill>
              </a:rPr>
              <a:t>Nom</a:t>
            </a:r>
            <a:r>
              <a:rPr lang="en-US" dirty="0"/>
              <a:t>, </a:t>
            </a:r>
            <a:r>
              <a:rPr lang="en-US" sz="1800" b="1" i="1" dirty="0" err="1">
                <a:solidFill>
                  <a:srgbClr val="7030A0"/>
                </a:solidFill>
              </a:rPr>
              <a:t>OptB</a:t>
            </a:r>
            <a:r>
              <a:rPr lang="en-US" dirty="0"/>
              <a:t>, </a:t>
            </a:r>
            <a:r>
              <a:rPr lang="en-US" sz="1800" b="1" i="1" dirty="0" err="1">
                <a:solidFill>
                  <a:srgbClr val="C00000"/>
                </a:solidFill>
              </a:rPr>
              <a:t>OptT</a:t>
            </a:r>
            <a:r>
              <a:rPr lang="en-US" sz="1800" dirty="0"/>
              <a:t>, &amp;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</a:rPr>
              <a:t>OptT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b="1" i="1" dirty="0"/>
              <a:t>+ S</a:t>
            </a:r>
            <a:r>
              <a:rPr lang="en-US" i="1" dirty="0"/>
              <a:t>havers</a:t>
            </a:r>
            <a:r>
              <a:rPr lang="en-US" dirty="0"/>
              <a:t>) in the PSB: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Minor impact on emittances </a:t>
            </a:r>
            <a:r>
              <a:rPr lang="en-GB" dirty="0"/>
              <a:t>(brightness)</a:t>
            </a:r>
            <a:r>
              <a:rPr lang="en-GB" b="1" dirty="0"/>
              <a:t> </a:t>
            </a:r>
            <a:r>
              <a:rPr lang="en-GB" dirty="0"/>
              <a:t>for the nominal BCMS intensity (~</a:t>
            </a:r>
            <a:r>
              <a:rPr lang="en-GB" b="1" dirty="0"/>
              <a:t>85e10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No variation</a:t>
            </a:r>
            <a:r>
              <a:rPr lang="en-GB" dirty="0"/>
              <a:t> of tail content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Tails in the horizontal plane cannot be seen in the PSB due to </a:t>
            </a:r>
            <a:r>
              <a:rPr lang="en-GB" b="1" dirty="0">
                <a:solidFill>
                  <a:srgbClr val="FF0000"/>
                </a:solidFill>
              </a:rPr>
              <a:t>dispersion &amp; </a:t>
            </a:r>
            <a:r>
              <a:rPr lang="en-GB" b="1" dirty="0" err="1">
                <a:solidFill>
                  <a:srgbClr val="FF0000"/>
                </a:solidFill>
              </a:rPr>
              <a:t>dp</a:t>
            </a:r>
            <a:r>
              <a:rPr lang="en-GB" b="1" dirty="0">
                <a:solidFill>
                  <a:srgbClr val="FF0000"/>
                </a:solidFill>
              </a:rPr>
              <a:t>/p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Testing with </a:t>
            </a:r>
            <a:r>
              <a:rPr lang="en-GB" b="1" dirty="0">
                <a:solidFill>
                  <a:srgbClr val="FF0000"/>
                </a:solidFill>
              </a:rPr>
              <a:t>&lt;</a:t>
            </a:r>
            <a:r>
              <a:rPr lang="en-GB" b="1" dirty="0" err="1">
                <a:solidFill>
                  <a:srgbClr val="FF0000"/>
                </a:solidFill>
              </a:rPr>
              <a:t>dp</a:t>
            </a:r>
            <a:r>
              <a:rPr lang="en-GB" b="1" dirty="0">
                <a:solidFill>
                  <a:srgbClr val="FF0000"/>
                </a:solidFill>
              </a:rPr>
              <a:t>/p </a:t>
            </a:r>
            <a:r>
              <a:rPr lang="en-GB" dirty="0"/>
              <a:t>again</a:t>
            </a:r>
            <a:r>
              <a:rPr lang="en-GB" b="1" dirty="0">
                <a:solidFill>
                  <a:srgbClr val="FF0000"/>
                </a:solidFill>
              </a:rPr>
              <a:t> not possible to observe tails</a:t>
            </a: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4DB13251-4A88-A773-4B00-4108CCE71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00" y="3116350"/>
            <a:ext cx="4320000" cy="3240000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5A51525E-A491-EBFF-05F2-80262C5C0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00" y="3116350"/>
            <a:ext cx="4320000" cy="3240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963A1-99B4-019E-F85F-5C66EF8B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F0D9-7654-432C-8F1E-1C34C5141ECA}" type="datetime1">
              <a:rPr lang="el-GR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B780D-E0FC-F590-55E3-851790B1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06FE9-213F-E61B-9F4F-C133E115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E3F24E90-94C7-BFC3-E5BF-2D3833362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99" y="3661853"/>
            <a:ext cx="3840000" cy="2880000"/>
          </a:xfr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547D1474-08E3-D232-BBBD-1539CA1E6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20" y="549000"/>
            <a:ext cx="3840000" cy="2880000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AE96B453-22F5-5B39-720D-2055ABD2A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99" y="642895"/>
            <a:ext cx="3840000" cy="2880000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33895C66-2056-12DD-1AA2-EFBD5D7A7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20" y="3661853"/>
            <a:ext cx="3840000" cy="2880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E2E90-98BE-855E-7026-53DC9D38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AD40-2026-4D9A-A442-D09652D5F01C}" type="datetime1">
              <a:rPr lang="el-GR" smtClean="0"/>
              <a:t>24/10/2022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2CF76-1569-B498-8936-B3A5ED31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22C99-E224-85B0-B46B-B32656CD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36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Brightness curve – “realistic” simulations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EF5E-7B48-455E-BB8E-55E50F1AB8A2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Asvesta et al.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DA3E-CF2D-46A3-8598-E42118D25E7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57B5F3DD-76B8-2E10-44BC-B3A265983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2247344"/>
            <a:ext cx="3840000" cy="28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31867-FB90-57D7-2BA8-4BA360600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344"/>
            <a:ext cx="3840000" cy="28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3DE0BB-ADEC-DDEB-2C94-C97FA5F7E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799" y="2247344"/>
            <a:ext cx="3602028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98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83"/>
    </mc:Choice>
    <mc:Fallback xmlns="">
      <p:transition spd="slow" advTm="3738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C6DD-28D1-E87A-E37B-FCA9C994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5CAFF-0688-8764-BC62-41362BFE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D1D-654E-4658-8E4C-E499E834DDBF}" type="datetime1">
              <a:rPr lang="el-GR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FC974-4E86-B37D-3018-E946F576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6112B-6EA7-259D-A015-D749C68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25</a:t>
            </a:fld>
            <a:endParaRPr lang="en-GB"/>
          </a:p>
        </p:txBody>
      </p:sp>
      <p:pic>
        <p:nvPicPr>
          <p:cNvPr id="14" name="Content Placeholder 13" descr="Chart, radar chart&#10;&#10;Description automatically generated">
            <a:extLst>
              <a:ext uri="{FF2B5EF4-FFF2-40B4-BE49-F238E27FC236}">
                <a16:creationId xmlns:a16="http://schemas.microsoft.com/office/drawing/2014/main" id="{E72CD69B-BD9F-3ECB-EDC0-C80E87D08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40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0015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FEF881-52BA-43C3-EFE3-369508901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3"/>
          <a:stretch/>
        </p:blipFill>
        <p:spPr bwMode="auto">
          <a:xfrm>
            <a:off x="3405585" y="3008196"/>
            <a:ext cx="377915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17585F-2F8B-09F8-9B26-B5168ED3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305"/>
            <a:ext cx="10515600" cy="1325563"/>
          </a:xfrm>
        </p:spPr>
        <p:txBody>
          <a:bodyPr/>
          <a:lstStyle/>
          <a:p>
            <a:r>
              <a:rPr lang="en-US" sz="4400" dirty="0"/>
              <a:t>Motivation – LIU Upgrade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AF5E0AA6-037A-E79E-53E6-51600F71E5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655" y="1500896"/>
                <a:ext cx="677949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000" b="1" dirty="0">
                    <a:solidFill>
                      <a:srgbClr val="C593B8"/>
                    </a:solidFill>
                  </a:rPr>
                  <a:t>PSB</a:t>
                </a:r>
                <a:r>
                  <a:rPr lang="en-GB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GB" sz="2000" dirty="0"/>
                  <a:t>is the first synchrotron of the CERN injector chain for protons:</a:t>
                </a:r>
              </a:p>
              <a:p>
                <a:r>
                  <a:rPr lang="en-GB" sz="2000" dirty="0"/>
                  <a:t>Defines the </a:t>
                </a:r>
                <a:r>
                  <a:rPr lang="en-GB" sz="2000" b="1" dirty="0">
                    <a:solidFill>
                      <a:srgbClr val="FF7F0E"/>
                    </a:solidFill>
                  </a:rPr>
                  <a:t>maximum brightness </a:t>
                </a:r>
                <a:r>
                  <a:rPr lang="en-GB" sz="2000" dirty="0"/>
                  <a:t>for the full complex operating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,−0.6</m:t>
                    </m:r>
                  </m:oMath>
                </a14:m>
                <a:endParaRPr lang="en-GB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AF5E0AA6-037A-E79E-53E6-51600F71E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5" y="1500896"/>
                <a:ext cx="6779490" cy="1325563"/>
              </a:xfrm>
              <a:prstGeom prst="rect">
                <a:avLst/>
              </a:prstGeom>
              <a:blipFill>
                <a:blip r:embed="rId3"/>
                <a:stretch>
                  <a:fillRect l="-898" t="-4587" b="-7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C2754-7952-E95D-908C-703760BF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CB5C-9009-4546-89EE-CB841763BFC1}" type="datetime1">
              <a:rPr lang="el-GR" smtClean="0"/>
              <a:t>24/10/2022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AA6DD3-EC9E-1C82-7239-129744B5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A061D4C-6AC2-AED4-D527-A905100F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1D67-05B2-4E34-9365-2147D393D289}" type="slidenum">
              <a:rPr lang="en-GB" smtClean="0"/>
              <a:t>3</a:t>
            </a:fld>
            <a:endParaRPr lang="en-GB"/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169EC013-AB44-E873-4B08-9E8FB5F98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36" y="1938941"/>
            <a:ext cx="4800000" cy="360000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BCF4C3B2-95C3-A62C-90E4-7C5FC15D4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36" y="1938941"/>
            <a:ext cx="4800000" cy="3600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689F8FD-5ECF-3169-13AA-734E6C2F6182}"/>
              </a:ext>
            </a:extLst>
          </p:cNvPr>
          <p:cNvSpPr/>
          <p:nvPr/>
        </p:nvSpPr>
        <p:spPr>
          <a:xfrm>
            <a:off x="5043058" y="4664364"/>
            <a:ext cx="489524" cy="288000"/>
          </a:xfrm>
          <a:prstGeom prst="rect">
            <a:avLst/>
          </a:prstGeom>
          <a:noFill/>
          <a:ln w="57150">
            <a:solidFill>
              <a:srgbClr val="C59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88829E97-1CE2-FD63-6DD9-CA58BDD55E2F}"/>
              </a:ext>
            </a:extLst>
          </p:cNvPr>
          <p:cNvSpPr txBox="1">
            <a:spLocks/>
          </p:cNvSpPr>
          <p:nvPr/>
        </p:nvSpPr>
        <p:spPr>
          <a:xfrm>
            <a:off x="191655" y="3008196"/>
            <a:ext cx="3389745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Aim of the </a:t>
            </a:r>
            <a:r>
              <a:rPr lang="en-GB" sz="2000" b="1" dirty="0"/>
              <a:t>LIU project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/>
              <a:t>Double the brightness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Maintain similar space charge tune shifts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Increased injection energy                             50 MeV → 160 MeV with the new </a:t>
            </a:r>
            <a:r>
              <a:rPr lang="en-GB" sz="2000" b="1" dirty="0">
                <a:solidFill>
                  <a:srgbClr val="96378D"/>
                </a:solidFill>
              </a:rPr>
              <a:t>LINAC4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</a:t>
            </a:r>
            <a:r>
              <a:rPr lang="en-150" sz="2000" dirty="0" err="1"/>
              <a:t>ncreased</a:t>
            </a:r>
            <a:r>
              <a:rPr lang="en-150" sz="2000" dirty="0"/>
              <a:t> extraction energy from 1.4 GeV to 2 GeV</a:t>
            </a:r>
            <a:endParaRPr lang="en-GB" sz="2000" b="1" dirty="0">
              <a:solidFill>
                <a:srgbClr val="96378D"/>
              </a:solidFill>
            </a:endParaRPr>
          </a:p>
          <a:p>
            <a:endParaRPr lang="en-GB" sz="20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2744D3-26E4-2A19-D03C-41729BBD3E6E}"/>
              </a:ext>
            </a:extLst>
          </p:cNvPr>
          <p:cNvCxnSpPr/>
          <p:nvPr/>
        </p:nvCxnSpPr>
        <p:spPr>
          <a:xfrm flipV="1">
            <a:off x="9845964" y="3738941"/>
            <a:ext cx="1302327" cy="849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90C7A66-86E1-789A-DAD9-AC881E214C7E}"/>
              </a:ext>
            </a:extLst>
          </p:cNvPr>
          <p:cNvSpPr/>
          <p:nvPr/>
        </p:nvSpPr>
        <p:spPr>
          <a:xfrm>
            <a:off x="4659748" y="5082426"/>
            <a:ext cx="489524" cy="288000"/>
          </a:xfrm>
          <a:prstGeom prst="rect">
            <a:avLst/>
          </a:prstGeom>
          <a:noFill/>
          <a:ln w="57150">
            <a:solidFill>
              <a:srgbClr val="963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histogram&#10;&#10;Description automatically generated with medium confidence">
            <a:extLst>
              <a:ext uri="{FF2B5EF4-FFF2-40B4-BE49-F238E27FC236}">
                <a16:creationId xmlns:a16="http://schemas.microsoft.com/office/drawing/2014/main" id="{B878C6E9-FB51-D82C-8C59-48CE0CACC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72" y="1917745"/>
            <a:ext cx="5091428" cy="396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17585F-2F8B-09F8-9B26-B5168ED3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86"/>
            <a:ext cx="10515600" cy="1325563"/>
          </a:xfrm>
        </p:spPr>
        <p:txBody>
          <a:bodyPr/>
          <a:lstStyle/>
          <a:p>
            <a:r>
              <a:rPr lang="en-US" sz="4400" dirty="0"/>
              <a:t>Motivation – Maximize brightness</a:t>
            </a: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F5E0AA6-037A-E79E-53E6-51600F71E599}"/>
              </a:ext>
            </a:extLst>
          </p:cNvPr>
          <p:cNvSpPr txBox="1">
            <a:spLocks/>
          </p:cNvSpPr>
          <p:nvPr/>
        </p:nvSpPr>
        <p:spPr>
          <a:xfrm>
            <a:off x="38984" y="1489292"/>
            <a:ext cx="6779490" cy="1209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Space charge remains the main brightness limitation </a:t>
            </a:r>
            <a:r>
              <a:rPr lang="en-GB" sz="2000" dirty="0"/>
              <a:t>in the PSB – the </a:t>
            </a:r>
            <a:r>
              <a:rPr lang="en-GB" sz="2000" b="1" dirty="0"/>
              <a:t>working point evolution </a:t>
            </a:r>
            <a:r>
              <a:rPr lang="en-GB" sz="2000" dirty="0"/>
              <a:t>is defined in order to </a:t>
            </a:r>
            <a:r>
              <a:rPr lang="en-GB" sz="2000" b="1" dirty="0"/>
              <a:t>preserve the brightness</a:t>
            </a:r>
            <a:r>
              <a:rPr lang="en-GB" sz="2000" dirty="0"/>
              <a:t>:</a:t>
            </a:r>
          </a:p>
          <a:p>
            <a:r>
              <a:rPr lang="en-GB" sz="2000" b="1" i="1" dirty="0">
                <a:solidFill>
                  <a:srgbClr val="C00000"/>
                </a:solidFill>
              </a:rPr>
              <a:t>High Injection Tunes </a:t>
            </a:r>
            <a:r>
              <a:rPr lang="en-GB" sz="2000" i="1" dirty="0">
                <a:solidFill>
                  <a:srgbClr val="C00000"/>
                </a:solidFill>
              </a:rPr>
              <a:t>(4.4/4.45)</a:t>
            </a:r>
            <a:r>
              <a:rPr lang="en-GB" sz="2000" b="1" i="1" dirty="0"/>
              <a:t>:</a:t>
            </a:r>
            <a:r>
              <a:rPr lang="en-GB" sz="2000" dirty="0"/>
              <a:t>		</a:t>
            </a:r>
          </a:p>
          <a:p>
            <a:pPr marL="0" indent="0">
              <a:buNone/>
            </a:pPr>
            <a:r>
              <a:rPr lang="en-GB" sz="2000" dirty="0"/>
              <a:t>	minimizing interaction with integer resonances for low 	energy that causes:				</a:t>
            </a:r>
            <a:r>
              <a:rPr lang="en-GB" sz="2000" b="1" dirty="0">
                <a:solidFill>
                  <a:srgbClr val="C00000"/>
                </a:solidFill>
              </a:rPr>
              <a:t>significant emittance blow-up</a:t>
            </a:r>
          </a:p>
          <a:p>
            <a:r>
              <a:rPr lang="en-GB" sz="2000" b="1" i="1" dirty="0">
                <a:solidFill>
                  <a:srgbClr val="0070C0"/>
                </a:solidFill>
              </a:rPr>
              <a:t>Ramp to resonance free space </a:t>
            </a:r>
            <a:r>
              <a:rPr lang="en-GB" sz="2000" i="1" dirty="0">
                <a:solidFill>
                  <a:srgbClr val="0070C0"/>
                </a:solidFill>
              </a:rPr>
              <a:t>(4.17/4.23)</a:t>
            </a:r>
            <a:r>
              <a:rPr lang="en-GB" sz="2000" dirty="0"/>
              <a:t>:	</a:t>
            </a:r>
          </a:p>
          <a:p>
            <a:pPr marL="0" indent="0">
              <a:buNone/>
            </a:pPr>
            <a:r>
              <a:rPr lang="en-GB" sz="2000" dirty="0"/>
              <a:t>	minimizing interaction with higher order resonances 	that can cause:					</a:t>
            </a:r>
            <a:r>
              <a:rPr lang="en-GB" sz="2000" b="1" dirty="0">
                <a:solidFill>
                  <a:srgbClr val="0070C0"/>
                </a:solidFill>
              </a:rPr>
              <a:t>Losses 							Emittance blow-up</a:t>
            </a:r>
            <a:r>
              <a:rPr lang="en-GB" sz="2000" dirty="0">
                <a:solidFill>
                  <a:srgbClr val="0070C0"/>
                </a:solidFill>
              </a:rPr>
              <a:t>					</a:t>
            </a:r>
            <a:r>
              <a:rPr lang="en-GB" sz="2000" b="1" dirty="0">
                <a:solidFill>
                  <a:srgbClr val="0070C0"/>
                </a:solidFill>
              </a:rPr>
              <a:t>Transverse tails</a:t>
            </a:r>
          </a:p>
          <a:p>
            <a:pPr lvl="1"/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C2754-7952-E95D-908C-703760BF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11C9-1364-4000-AE3E-EC4E1DF29E26}" type="datetime1">
              <a:rPr lang="el-GR" smtClean="0"/>
              <a:t>24/10/2022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AA6DD3-EC9E-1C82-7239-129744B5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A061D4C-6AC2-AED4-D527-A905100F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1D67-05B2-4E34-9365-2147D393D289}" type="slidenum">
              <a:rPr lang="en-GB" smtClean="0"/>
              <a:t>4</a:t>
            </a:fld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3F108E-6E5A-9092-CBE2-2BC6BDE8C662}"/>
              </a:ext>
            </a:extLst>
          </p:cNvPr>
          <p:cNvSpPr/>
          <p:nvPr/>
        </p:nvSpPr>
        <p:spPr>
          <a:xfrm>
            <a:off x="7615876" y="2926756"/>
            <a:ext cx="1075048" cy="4872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CBD015-841D-D9D5-FB5C-F26DB900CFDF}"/>
              </a:ext>
            </a:extLst>
          </p:cNvPr>
          <p:cNvSpPr/>
          <p:nvPr/>
        </p:nvSpPr>
        <p:spPr>
          <a:xfrm>
            <a:off x="10349058" y="4129107"/>
            <a:ext cx="1075048" cy="48724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486EBFA-5086-6F4F-CE3D-AC5E00BFCED3}"/>
              </a:ext>
            </a:extLst>
          </p:cNvPr>
          <p:cNvSpPr/>
          <p:nvPr/>
        </p:nvSpPr>
        <p:spPr>
          <a:xfrm rot="13474528">
            <a:off x="7837299" y="3488237"/>
            <a:ext cx="288726" cy="749314"/>
          </a:xfrm>
          <a:prstGeom prst="downArrow">
            <a:avLst>
              <a:gd name="adj1" fmla="val 27414"/>
              <a:gd name="adj2" fmla="val 50000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009780-2F84-44A8-C4D3-161B996A8AA2}"/>
              </a:ext>
            </a:extLst>
          </p:cNvPr>
          <p:cNvGrpSpPr/>
          <p:nvPr/>
        </p:nvGrpSpPr>
        <p:grpSpPr>
          <a:xfrm>
            <a:off x="2148466" y="1754569"/>
            <a:ext cx="4746344" cy="4135241"/>
            <a:chOff x="3095329" y="2108541"/>
            <a:chExt cx="4746344" cy="41352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375B10-68E7-DF9F-9DFA-8C5EB0EB2C67}"/>
                </a:ext>
              </a:extLst>
            </p:cNvPr>
            <p:cNvSpPr/>
            <p:nvPr/>
          </p:nvSpPr>
          <p:spPr>
            <a:xfrm flipH="1">
              <a:off x="3095329" y="2108541"/>
              <a:ext cx="4746344" cy="41352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buNone/>
              </a:pPr>
              <a:r>
                <a:rPr lang="en-GB" sz="1800"/>
                <a:t>During the tune ramp, a large variety of </a:t>
              </a:r>
              <a:r>
                <a:rPr lang="en-GB" sz="1800" b="1"/>
                <a:t>resonances are crossed.</a:t>
              </a:r>
              <a:endParaRPr lang="en-GB" sz="1800" b="1" dirty="0"/>
            </a:p>
          </p:txBody>
        </p:sp>
        <p:pic>
          <p:nvPicPr>
            <p:cNvPr id="2" name="Picture 1" descr="Chart, radar chart&#10;&#10;Description automatically generated">
              <a:extLst>
                <a:ext uri="{FF2B5EF4-FFF2-40B4-BE49-F238E27FC236}">
                  <a16:creationId xmlns:a16="http://schemas.microsoft.com/office/drawing/2014/main" id="{59FD9F82-31F6-79DB-5C22-4921245B4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5" r="18924"/>
            <a:stretch/>
          </p:blipFill>
          <p:spPr>
            <a:xfrm>
              <a:off x="3192690" y="3718756"/>
              <a:ext cx="2483009" cy="24574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501264-6772-055F-55D5-988BF3F7B546}"/>
                </a:ext>
              </a:extLst>
            </p:cNvPr>
            <p:cNvSpPr txBox="1"/>
            <p:nvPr/>
          </p:nvSpPr>
          <p:spPr>
            <a:xfrm>
              <a:off x="3095329" y="2139026"/>
              <a:ext cx="465397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accent4">
                      <a:lumMod val="75000"/>
                    </a:schemeClr>
                  </a:solidFill>
                </a:rPr>
                <a:t>At low energy </a:t>
              </a:r>
              <a:r>
                <a:rPr lang="en-GB" sz="1800" dirty="0"/>
                <a:t>many resonances are overlapped due to space charge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800" dirty="0"/>
                <a:t>During</a:t>
              </a:r>
              <a:r>
                <a:rPr lang="en-GB" sz="1800" b="1" dirty="0"/>
                <a:t> the tune ramp, </a:t>
              </a:r>
              <a:r>
                <a:rPr lang="en-GB" sz="1800" dirty="0"/>
                <a:t>the</a:t>
              </a:r>
              <a:r>
                <a:rPr lang="en-GB" sz="1800" b="1" dirty="0"/>
                <a:t> </a:t>
              </a:r>
              <a:r>
                <a:rPr lang="en-GB" sz="1800" dirty="0"/>
                <a:t>resonances are being crossed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</a:rPr>
                <a:t>At high energy </a:t>
              </a:r>
              <a:r>
                <a:rPr lang="en-GB" dirty="0"/>
                <a:t>no impact from resonances &amp; space charge is expected</a:t>
              </a:r>
              <a:endParaRPr lang="en-GB" sz="1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CBC1CAD-756A-D7EB-8EEA-AF53EC42F059}"/>
              </a:ext>
            </a:extLst>
          </p:cNvPr>
          <p:cNvSpPr txBox="1"/>
          <p:nvPr/>
        </p:nvSpPr>
        <p:spPr>
          <a:xfrm>
            <a:off x="4812145" y="3897745"/>
            <a:ext cx="20805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Resonance identification </a:t>
            </a:r>
            <a:r>
              <a:rPr lang="en-US" sz="1800" dirty="0"/>
              <a:t>&amp; </a:t>
            </a:r>
            <a:r>
              <a:rPr lang="en-US" sz="1800" b="1" dirty="0"/>
              <a:t>compensation</a:t>
            </a:r>
            <a:r>
              <a:rPr lang="en-US" sz="1800" dirty="0"/>
              <a:t> studies needed!</a:t>
            </a:r>
          </a:p>
        </p:txBody>
      </p:sp>
    </p:spTree>
    <p:extLst>
      <p:ext uri="{BB962C8B-B14F-4D97-AF65-F5344CB8AC3E}">
        <p14:creationId xmlns:p14="http://schemas.microsoft.com/office/powerpoint/2010/main" val="20552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3C9EAEB-7335-4727-BD6F-1EB91DC5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556"/>
            <a:ext cx="10515600" cy="1325563"/>
          </a:xfrm>
        </p:spPr>
        <p:txBody>
          <a:bodyPr/>
          <a:lstStyle/>
          <a:p>
            <a:r>
              <a:rPr lang="en-US" dirty="0"/>
              <a:t>Resonance Identification</a:t>
            </a:r>
            <a:endParaRPr lang="en-GB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9D63B757-083D-4DCF-BC32-A9D70DA2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419E-C180-46A8-A041-1ECCC99F1EA5}" type="datetime1">
              <a:rPr lang="el-GR" smtClean="0"/>
              <a:t>24/10/2022</a:t>
            </a:fld>
            <a:endParaRPr lang="en-GB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EFFCEC3-B159-48E5-BE85-64AC8648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AA8D7B0-22F8-421C-81F7-F7D4BF0C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045-7412-4E83-B93C-DDCE471259E0}" type="slidenum">
              <a:rPr lang="en-GB" smtClean="0"/>
              <a:t>5</a:t>
            </a:fld>
            <a:endParaRPr lang="en-GB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2656C52E-4FBE-49CF-8603-E4F84B418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52" y="3844135"/>
            <a:ext cx="2784000" cy="208800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092B9E81-4FC7-4A49-BCCC-425FBA86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85" y="1600846"/>
            <a:ext cx="2784000" cy="2088000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5B160019-C959-4CA4-8F8F-959194C01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52" y="1600846"/>
            <a:ext cx="2784000" cy="2088000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433A7AAB-4F4B-43F3-9E4B-A83B851F0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38178"/>
            <a:ext cx="2784000" cy="20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CE514D-89C6-473E-A5A0-EDE9F6C8C23F}"/>
                  </a:ext>
                </a:extLst>
              </p:cNvPr>
              <p:cNvSpPr txBox="1"/>
              <p:nvPr/>
            </p:nvSpPr>
            <p:spPr>
              <a:xfrm>
                <a:off x="120789" y="1495301"/>
                <a:ext cx="5809730" cy="229909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One tune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2000" b="1" dirty="0"/>
                  <a:t> </a:t>
                </a:r>
                <a:r>
                  <a:rPr lang="en-US" sz="2000" b="1" i="1" dirty="0">
                    <a:solidFill>
                      <a:srgbClr val="C00000"/>
                    </a:solidFill>
                  </a:rPr>
                  <a:t>or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2000" dirty="0"/>
                  <a:t>) is being varied during C350-700ms from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(and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vice versa</a:t>
                </a:r>
                <a:r>
                  <a:rPr lang="en-US" sz="2000" dirty="0"/>
                  <a:t>) while the other is kept constant.</a:t>
                </a:r>
              </a:p>
              <a:p>
                <a:r>
                  <a:rPr lang="en-US" sz="2000" dirty="0"/>
                  <a:t>The resonances can be seen through the loss rate calculated from the intensity curve.</a:t>
                </a:r>
              </a:p>
              <a:p>
                <a:r>
                  <a:rPr lang="en-US" sz="2000" dirty="0"/>
                  <a:t>The study is done on a </a:t>
                </a:r>
                <a:r>
                  <a:rPr lang="en-US" sz="2000" b="1" dirty="0"/>
                  <a:t>flat cycle </a:t>
                </a:r>
                <a:r>
                  <a:rPr lang="en-US" sz="2000" dirty="0"/>
                  <a:t>with a </a:t>
                </a:r>
                <a:r>
                  <a:rPr lang="en-US" sz="2000" b="1" dirty="0"/>
                  <a:t>low brightness </a:t>
                </a:r>
                <a:r>
                  <a:rPr lang="en-US" sz="2000" dirty="0"/>
                  <a:t>beam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−0.035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CE514D-89C6-473E-A5A0-EDE9F6C8C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89" y="1495301"/>
                <a:ext cx="5809730" cy="2299091"/>
              </a:xfrm>
              <a:prstGeom prst="rect">
                <a:avLst/>
              </a:prstGeom>
              <a:blipFill>
                <a:blip r:embed="rId6"/>
                <a:stretch>
                  <a:fillRect l="-1154" t="-1061" r="-1574" b="-291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DDB648-5C68-4564-B15F-1BED178428F4}"/>
              </a:ext>
            </a:extLst>
          </p:cNvPr>
          <p:cNvSpPr txBox="1"/>
          <p:nvPr/>
        </p:nvSpPr>
        <p:spPr>
          <a:xfrm>
            <a:off x="120789" y="3779094"/>
            <a:ext cx="5743055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→ </a:t>
            </a:r>
            <a:r>
              <a:rPr lang="en-US" sz="2000" b="1" dirty="0">
                <a:solidFill>
                  <a:srgbClr val="C00000"/>
                </a:solidFill>
              </a:rPr>
              <a:t>All</a:t>
            </a:r>
            <a:r>
              <a:rPr lang="en-US" sz="2000" b="1" dirty="0"/>
              <a:t> </a:t>
            </a:r>
            <a:r>
              <a:rPr lang="en-US" sz="2000" b="1" dirty="0" err="1"/>
              <a:t>sextupole</a:t>
            </a:r>
            <a:r>
              <a:rPr lang="en-US" sz="2000" b="1" dirty="0"/>
              <a:t> </a:t>
            </a:r>
            <a:r>
              <a:rPr lang="en-US" sz="2000" dirty="0"/>
              <a:t>&amp; </a:t>
            </a:r>
            <a:r>
              <a:rPr lang="en-US" sz="2000" b="1" dirty="0"/>
              <a:t>octupole</a:t>
            </a:r>
            <a:r>
              <a:rPr lang="en-US" sz="2000" dirty="0"/>
              <a:t> resonances can be seen in </a:t>
            </a:r>
            <a:r>
              <a:rPr lang="en-US" sz="2000" b="1" dirty="0">
                <a:solidFill>
                  <a:srgbClr val="C00000"/>
                </a:solidFill>
              </a:rPr>
              <a:t>all</a:t>
            </a:r>
            <a:r>
              <a:rPr lang="en-US" sz="2000" b="1" dirty="0"/>
              <a:t> rings</a:t>
            </a:r>
          </a:p>
          <a:p>
            <a:r>
              <a:rPr lang="en-US" sz="2000" dirty="0"/>
              <a:t>→ </a:t>
            </a:r>
            <a:r>
              <a:rPr lang="en-US" sz="2000" b="1" dirty="0"/>
              <a:t>Normal </a:t>
            </a:r>
            <a:r>
              <a:rPr lang="en-US" sz="2000" b="1" dirty="0" err="1"/>
              <a:t>sextupole</a:t>
            </a:r>
            <a:r>
              <a:rPr lang="en-US" sz="2000" b="1" dirty="0"/>
              <a:t> </a:t>
            </a:r>
            <a:r>
              <a:rPr lang="en-US" sz="2000" dirty="0"/>
              <a:t>resonances are stronger in </a:t>
            </a:r>
            <a:r>
              <a:rPr lang="en-US" sz="2000" b="1" dirty="0"/>
              <a:t>R2, R3 &amp; R4</a:t>
            </a:r>
          </a:p>
          <a:p>
            <a:r>
              <a:rPr lang="en-US" sz="2000" dirty="0"/>
              <a:t>→ </a:t>
            </a:r>
            <a:r>
              <a:rPr lang="en-US" sz="2000" b="1" dirty="0"/>
              <a:t>Skew </a:t>
            </a:r>
            <a:r>
              <a:rPr lang="en-US" sz="2000" b="1" dirty="0" err="1"/>
              <a:t>sextupole</a:t>
            </a:r>
            <a:r>
              <a:rPr lang="en-US" sz="2000" b="1" dirty="0"/>
              <a:t> </a:t>
            </a:r>
            <a:r>
              <a:rPr lang="en-US" sz="2000" dirty="0"/>
              <a:t>resonances are stronger in </a:t>
            </a:r>
            <a:r>
              <a:rPr lang="en-US" sz="2000" b="1" dirty="0"/>
              <a:t>R1</a:t>
            </a:r>
          </a:p>
          <a:p>
            <a:r>
              <a:rPr lang="en-US" sz="2000" dirty="0"/>
              <a:t>→ </a:t>
            </a:r>
            <a:r>
              <a:rPr lang="en-US" sz="2000" b="1" dirty="0"/>
              <a:t>Octupole </a:t>
            </a:r>
            <a:r>
              <a:rPr lang="en-US" sz="2000" dirty="0"/>
              <a:t>resonances are strong in </a:t>
            </a:r>
            <a:r>
              <a:rPr lang="en-US" sz="2000" b="1" dirty="0"/>
              <a:t>all rings</a:t>
            </a:r>
          </a:p>
        </p:txBody>
      </p:sp>
      <p:sp>
        <p:nvSpPr>
          <p:cNvPr id="3" name="Arrow: Quad 2">
            <a:extLst>
              <a:ext uri="{FF2B5EF4-FFF2-40B4-BE49-F238E27FC236}">
                <a16:creationId xmlns:a16="http://schemas.microsoft.com/office/drawing/2014/main" id="{D7690285-6E74-469E-8EEB-FB979E9274AD}"/>
              </a:ext>
            </a:extLst>
          </p:cNvPr>
          <p:cNvSpPr/>
          <p:nvPr/>
        </p:nvSpPr>
        <p:spPr>
          <a:xfrm>
            <a:off x="8442512" y="3026064"/>
            <a:ext cx="1299077" cy="1325563"/>
          </a:xfrm>
          <a:prstGeom prst="quadArrow">
            <a:avLst>
              <a:gd name="adj1" fmla="val 9968"/>
              <a:gd name="adj2" fmla="val 9969"/>
              <a:gd name="adj3" fmla="val 13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4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86F4B980-F515-4AB9-941A-BE30DE4C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887"/>
            <a:ext cx="10515600" cy="1325563"/>
          </a:xfrm>
        </p:spPr>
        <p:txBody>
          <a:bodyPr/>
          <a:lstStyle/>
          <a:p>
            <a:r>
              <a:rPr lang="en-US" dirty="0"/>
              <a:t>Resonance Compensation – Individually 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7A56F-589C-4BCE-96E5-EE88403ACEAC}"/>
              </a:ext>
            </a:extLst>
          </p:cNvPr>
          <p:cNvSpPr txBox="1"/>
          <p:nvPr/>
        </p:nvSpPr>
        <p:spPr>
          <a:xfrm>
            <a:off x="14673" y="1422871"/>
            <a:ext cx="49200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For each resonance</a:t>
            </a:r>
            <a:r>
              <a:rPr lang="en-GB" sz="2000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:	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Resonances dynamically crossed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Identified </a:t>
            </a:r>
            <a:r>
              <a:rPr lang="en-GB" sz="2000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suitable correctors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Vary currents </a:t>
            </a: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while monitoring losses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Verify </a:t>
            </a:r>
            <a:r>
              <a:rPr lang="en-GB" sz="2000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configuration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2D1D5D3-ECEE-5898-94C3-EAD7E22C5A5B}"/>
              </a:ext>
            </a:extLst>
          </p:cNvPr>
          <p:cNvGrpSpPr/>
          <p:nvPr/>
        </p:nvGrpSpPr>
        <p:grpSpPr>
          <a:xfrm>
            <a:off x="5507925" y="1396915"/>
            <a:ext cx="4809212" cy="2229461"/>
            <a:chOff x="266932" y="4025099"/>
            <a:chExt cx="4809212" cy="22294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49D02E4-9E9A-1236-C159-D36763D85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14082" r="28132" b="10876"/>
            <a:stretch/>
          </p:blipFill>
          <p:spPr>
            <a:xfrm>
              <a:off x="2304414" y="4046621"/>
              <a:ext cx="2560016" cy="2160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4D411B-DB4D-60F3-F271-5C93480ECF1B}"/>
                </a:ext>
              </a:extLst>
            </p:cNvPr>
            <p:cNvSpPr txBox="1"/>
            <p:nvPr/>
          </p:nvSpPr>
          <p:spPr>
            <a:xfrm>
              <a:off x="266932" y="4636216"/>
              <a:ext cx="203748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For every observed resonance, </a:t>
              </a:r>
              <a:r>
                <a:rPr lang="en-US" dirty="0"/>
                <a:t>identify (RDT, MADX-PTC) complementary corrector pairs</a:t>
              </a:r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49600E-8EA8-974F-92A6-CF71A5E780BC}"/>
                </a:ext>
              </a:extLst>
            </p:cNvPr>
            <p:cNvSpPr/>
            <p:nvPr/>
          </p:nvSpPr>
          <p:spPr>
            <a:xfrm>
              <a:off x="275593" y="4025099"/>
              <a:ext cx="4800551" cy="222946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FC64BA-07A9-6622-B208-A22D29BFCFE7}"/>
                </a:ext>
              </a:extLst>
            </p:cNvPr>
            <p:cNvSpPr txBox="1"/>
            <p:nvPr/>
          </p:nvSpPr>
          <p:spPr>
            <a:xfrm>
              <a:off x="275593" y="4025099"/>
              <a:ext cx="2192125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2. RDT/MADX-PTC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5EBE0B-4F7B-6B57-2703-39E97A4871D4}"/>
              </a:ext>
            </a:extLst>
          </p:cNvPr>
          <p:cNvGrpSpPr/>
          <p:nvPr/>
        </p:nvGrpSpPr>
        <p:grpSpPr>
          <a:xfrm>
            <a:off x="610577" y="3776571"/>
            <a:ext cx="3036731" cy="2604216"/>
            <a:chOff x="5219585" y="1449712"/>
            <a:chExt cx="3036731" cy="260421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716FFC2-DCC9-D1B7-B54A-9FD7F004E2BC}"/>
                </a:ext>
              </a:extLst>
            </p:cNvPr>
            <p:cNvSpPr/>
            <p:nvPr/>
          </p:nvSpPr>
          <p:spPr>
            <a:xfrm>
              <a:off x="5219586" y="1449712"/>
              <a:ext cx="3036730" cy="2604216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406164-0E96-DC48-07E8-C9ECD1395108}"/>
                </a:ext>
              </a:extLst>
            </p:cNvPr>
            <p:cNvSpPr txBox="1"/>
            <p:nvPr/>
          </p:nvSpPr>
          <p:spPr>
            <a:xfrm>
              <a:off x="5219585" y="1449712"/>
              <a:ext cx="2500968" cy="40011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1. Cross dynamically</a:t>
              </a:r>
            </a:p>
          </p:txBody>
        </p:sp>
        <p:pic>
          <p:nvPicPr>
            <p:cNvPr id="47" name="Picture 46" descr="Chart, line chart&#10;&#10;Description automatically generated">
              <a:extLst>
                <a:ext uri="{FF2B5EF4-FFF2-40B4-BE49-F238E27FC236}">
                  <a16:creationId xmlns:a16="http://schemas.microsoft.com/office/drawing/2014/main" id="{CE735A6B-3E38-7015-1261-E74F3B6B4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306" y="1850626"/>
              <a:ext cx="2777143" cy="21600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8AC1F26-75D2-70BC-D138-648B839771CB}"/>
              </a:ext>
            </a:extLst>
          </p:cNvPr>
          <p:cNvGrpSpPr/>
          <p:nvPr/>
        </p:nvGrpSpPr>
        <p:grpSpPr>
          <a:xfrm>
            <a:off x="4619584" y="3776571"/>
            <a:ext cx="3089127" cy="2604216"/>
            <a:chOff x="3608672" y="3722323"/>
            <a:chExt cx="3089127" cy="2604216"/>
          </a:xfrm>
        </p:grpSpPr>
        <p:pic>
          <p:nvPicPr>
            <p:cNvPr id="51" name="Picture 50" descr="A picture containing text, star&#10;&#10;Description automatically generated">
              <a:extLst>
                <a:ext uri="{FF2B5EF4-FFF2-40B4-BE49-F238E27FC236}">
                  <a16:creationId xmlns:a16="http://schemas.microsoft.com/office/drawing/2014/main" id="{31E3267C-454A-2255-B836-1ECFEBEDC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799" y="4070592"/>
              <a:ext cx="2880000" cy="2160000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A9BD10B-D29B-A96B-3B1E-0762F07F2468}"/>
                </a:ext>
              </a:extLst>
            </p:cNvPr>
            <p:cNvSpPr/>
            <p:nvPr/>
          </p:nvSpPr>
          <p:spPr>
            <a:xfrm>
              <a:off x="3622105" y="3722323"/>
              <a:ext cx="3036730" cy="2604216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4658CBF-B190-83C4-9D17-92672C203CFA}"/>
                </a:ext>
              </a:extLst>
            </p:cNvPr>
            <p:cNvSpPr txBox="1"/>
            <p:nvPr/>
          </p:nvSpPr>
          <p:spPr>
            <a:xfrm>
              <a:off x="3608672" y="3722323"/>
              <a:ext cx="1899253" cy="4001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3. Vary currents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3A29DED-D397-D398-4DBE-F82DD5CD725B}"/>
              </a:ext>
            </a:extLst>
          </p:cNvPr>
          <p:cNvGrpSpPr/>
          <p:nvPr/>
        </p:nvGrpSpPr>
        <p:grpSpPr>
          <a:xfrm>
            <a:off x="8667554" y="3722323"/>
            <a:ext cx="3050163" cy="2604216"/>
            <a:chOff x="8667554" y="3722323"/>
            <a:chExt cx="3050163" cy="260421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E8D93A-3F14-2B23-513E-C8E9EBCDD40F}"/>
                </a:ext>
              </a:extLst>
            </p:cNvPr>
            <p:cNvSpPr/>
            <p:nvPr/>
          </p:nvSpPr>
          <p:spPr>
            <a:xfrm>
              <a:off x="8680987" y="3722323"/>
              <a:ext cx="3036730" cy="2604216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40E29A-BA3B-AE32-A52E-D77ABF59177D}"/>
                </a:ext>
              </a:extLst>
            </p:cNvPr>
            <p:cNvSpPr txBox="1"/>
            <p:nvPr/>
          </p:nvSpPr>
          <p:spPr>
            <a:xfrm>
              <a:off x="8667554" y="3722323"/>
              <a:ext cx="1899253" cy="4001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4. Validation</a:t>
              </a:r>
            </a:p>
          </p:txBody>
        </p:sp>
        <p:pic>
          <p:nvPicPr>
            <p:cNvPr id="61" name="Picture 60" descr="Chart, line chart&#10;&#10;Description automatically generated">
              <a:extLst>
                <a:ext uri="{FF2B5EF4-FFF2-40B4-BE49-F238E27FC236}">
                  <a16:creationId xmlns:a16="http://schemas.microsoft.com/office/drawing/2014/main" id="{137E0D5D-B089-9024-2962-4A27CCAC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780" y="4146161"/>
              <a:ext cx="2777143" cy="216000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DA4EC-D311-9D56-913C-8DFB4355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DFBD-294F-4414-A9A7-D575327BB5B8}" type="datetime1">
              <a:rPr lang="el-GR" smtClean="0"/>
              <a:t>24/10/2022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1A52C-66B5-23B4-34EE-9D04AD4D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DF9D8-AA3F-2B54-C235-A5E89B2A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86F4B980-F515-4AB9-941A-BE30DE4C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024"/>
            <a:ext cx="10515600" cy="1325563"/>
          </a:xfrm>
        </p:spPr>
        <p:txBody>
          <a:bodyPr/>
          <a:lstStyle/>
          <a:p>
            <a:r>
              <a:rPr lang="en-US" dirty="0"/>
              <a:t>Resonance Compensation – Globally </a:t>
            </a:r>
            <a:endParaRPr lang="en-GB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9D63B757-083D-4DCF-BC32-A9D70DA2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4C26-532B-4547-B40E-4BB95D9F14BA}" type="datetime1">
              <a:rPr lang="el-GR" smtClean="0"/>
              <a:t>24/10/2022</a:t>
            </a:fld>
            <a:endParaRPr lang="en-GB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EFFCEC3-B159-48E5-BE85-64AC8648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AA8D7B0-22F8-421C-81F7-F7D4BF0C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045-7412-4E83-B93C-DDCE471259E0}" type="slidenum">
              <a:rPr lang="en-GB" smtClean="0"/>
              <a:t>7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0BAB8F-783C-47CF-BC40-6814FFBCDE3C}"/>
              </a:ext>
            </a:extLst>
          </p:cNvPr>
          <p:cNvGrpSpPr/>
          <p:nvPr/>
        </p:nvGrpSpPr>
        <p:grpSpPr>
          <a:xfrm>
            <a:off x="4206986" y="2563340"/>
            <a:ext cx="7596521" cy="1476932"/>
            <a:chOff x="48840" y="1246239"/>
            <a:chExt cx="7596521" cy="147693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A55620-6274-4E76-B236-1F6B824B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0" y="1643171"/>
              <a:ext cx="7596521" cy="108000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5238F8-5694-46B0-BE2D-FAC5101F1B20}"/>
                </a:ext>
              </a:extLst>
            </p:cNvPr>
            <p:cNvSpPr/>
            <p:nvPr/>
          </p:nvSpPr>
          <p:spPr>
            <a:xfrm>
              <a:off x="5506989" y="1730561"/>
              <a:ext cx="607418" cy="9503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33EE9E-3698-4BFA-8EB0-32D7B71CD572}"/>
                </a:ext>
              </a:extLst>
            </p:cNvPr>
            <p:cNvSpPr txBox="1"/>
            <p:nvPr/>
          </p:nvSpPr>
          <p:spPr>
            <a:xfrm>
              <a:off x="4310083" y="1246239"/>
              <a:ext cx="29738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1" spc="-1" dirty="0">
                  <a:solidFill>
                    <a:srgbClr val="C00000"/>
                  </a:solidFill>
                  <a:uFill>
                    <a:solidFill>
                      <a:schemeClr val="accent1">
                        <a:lumMod val="50000"/>
                      </a:schemeClr>
                    </a:solidFill>
                  </a:uFill>
                  <a:cs typeface="Times New Roman" panose="02020603050405020304" pitchFamily="18" charset="0"/>
                </a:rPr>
                <a:t>Global solutions estimated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881D47-C679-32D7-F5A2-16157B07CE77}"/>
              </a:ext>
            </a:extLst>
          </p:cNvPr>
          <p:cNvGrpSpPr/>
          <p:nvPr/>
        </p:nvGrpSpPr>
        <p:grpSpPr>
          <a:xfrm>
            <a:off x="65584" y="1369352"/>
            <a:ext cx="3955103" cy="4046898"/>
            <a:chOff x="8227660" y="1342236"/>
            <a:chExt cx="3955103" cy="404689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879E92-5025-4112-930F-87D160AE6C26}"/>
                </a:ext>
              </a:extLst>
            </p:cNvPr>
            <p:cNvSpPr/>
            <p:nvPr/>
          </p:nvSpPr>
          <p:spPr>
            <a:xfrm flipH="1">
              <a:off x="8227660" y="1389679"/>
              <a:ext cx="3922724" cy="3999455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500EF6-592D-447A-B7F3-5B8705BC0FF3}"/>
                </a:ext>
              </a:extLst>
            </p:cNvPr>
            <p:cNvSpPr txBox="1"/>
            <p:nvPr/>
          </p:nvSpPr>
          <p:spPr>
            <a:xfrm>
              <a:off x="8260039" y="1342236"/>
              <a:ext cx="392272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spc="-1" dirty="0">
                  <a:solidFill>
                    <a:schemeClr val="accent6">
                      <a:lumMod val="75000"/>
                    </a:schemeClr>
                  </a:solidFill>
                  <a:uFill>
                    <a:solidFill>
                      <a:schemeClr val="accent1">
                        <a:lumMod val="50000"/>
                      </a:schemeClr>
                    </a:solidFill>
                  </a:uFill>
                  <a:cs typeface="Times New Roman" panose="02020603050405020304" pitchFamily="18" charset="0"/>
                </a:rPr>
                <a:t>4</a:t>
              </a:r>
              <a:r>
                <a:rPr lang="en-US" b="1" spc="-1" baseline="30000" dirty="0">
                  <a:solidFill>
                    <a:schemeClr val="accent6">
                      <a:lumMod val="75000"/>
                    </a:schemeClr>
                  </a:solidFill>
                  <a:uFill>
                    <a:solidFill>
                      <a:schemeClr val="accent1">
                        <a:lumMod val="50000"/>
                      </a:schemeClr>
                    </a:solidFill>
                  </a:uFill>
                  <a:cs typeface="Times New Roman" panose="02020603050405020304" pitchFamily="18" charset="0"/>
                </a:rPr>
                <a:t>th</a:t>
              </a:r>
              <a:r>
                <a:rPr lang="en-US" b="1" spc="-1" dirty="0">
                  <a:solidFill>
                    <a:schemeClr val="accent6">
                      <a:lumMod val="75000"/>
                    </a:schemeClr>
                  </a:solidFill>
                  <a:uFill>
                    <a:solidFill>
                      <a:schemeClr val="accent1">
                        <a:lumMod val="50000"/>
                      </a:schemeClr>
                    </a:solidFill>
                  </a:uFill>
                  <a:cs typeface="Times New Roman" panose="02020603050405020304" pitchFamily="18" charset="0"/>
                </a:rPr>
                <a:t> order normal </a:t>
              </a:r>
              <a:r>
                <a:rPr lang="en-US" b="1" spc="-1" dirty="0">
                  <a:uFill>
                    <a:solidFill>
                      <a:schemeClr val="accent1">
                        <a:lumMod val="50000"/>
                      </a:schemeClr>
                    </a:solidFill>
                  </a:uFill>
                  <a:cs typeface="Times New Roman" panose="02020603050405020304" pitchFamily="18" charset="0"/>
                </a:rPr>
                <a:t>resonances:</a:t>
              </a:r>
            </a:p>
            <a:p>
              <a:r>
                <a:rPr lang="en-US" spc="-1" dirty="0">
                  <a:uFill>
                    <a:solidFill>
                      <a:schemeClr val="accent1">
                        <a:lumMod val="50000"/>
                      </a:schemeClr>
                    </a:solidFill>
                  </a:uFill>
                  <a:cs typeface="Times New Roman" panose="02020603050405020304" pitchFamily="18" charset="0"/>
                </a:rPr>
                <a:t>The compensation values estimated experimentally seem identical for all resonances</a:t>
              </a:r>
            </a:p>
          </p:txBody>
        </p:sp>
        <p:pic>
          <p:nvPicPr>
            <p:cNvPr id="3" name="Picture 2" descr="Chart&#10;&#10;Description automatically generated">
              <a:extLst>
                <a:ext uri="{FF2B5EF4-FFF2-40B4-BE49-F238E27FC236}">
                  <a16:creationId xmlns:a16="http://schemas.microsoft.com/office/drawing/2014/main" id="{B6264BEC-5CD7-DC8C-2D2D-5D6024281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4604" y="3914076"/>
              <a:ext cx="1920000" cy="1440000"/>
            </a:xfrm>
            <a:prstGeom prst="rect">
              <a:avLst/>
            </a:prstGeom>
          </p:spPr>
        </p:pic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572B4268-768D-6D47-8F3F-20894D3C3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604" y="3898518"/>
              <a:ext cx="1920000" cy="1440000"/>
            </a:xfrm>
            <a:prstGeom prst="rect">
              <a:avLst/>
            </a:prstGeom>
          </p:spPr>
        </p:pic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A18846AD-3A85-39EE-DE42-124A86FFC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4604" y="2474076"/>
              <a:ext cx="1920000" cy="1440000"/>
            </a:xfrm>
            <a:prstGeom prst="rect">
              <a:avLst/>
            </a:prstGeom>
          </p:spPr>
        </p:pic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521031A6-5EE7-720F-DB91-C925EF06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604" y="2474076"/>
              <a:ext cx="1920000" cy="1440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D04771B-65C0-F645-6CF7-934882AE6C23}"/>
              </a:ext>
            </a:extLst>
          </p:cNvPr>
          <p:cNvSpPr txBox="1"/>
          <p:nvPr/>
        </p:nvSpPr>
        <p:spPr>
          <a:xfrm>
            <a:off x="4100874" y="1455146"/>
            <a:ext cx="76864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spc="-1" dirty="0">
                <a:solidFill>
                  <a:srgbClr val="C00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3</a:t>
            </a:r>
            <a:r>
              <a:rPr lang="en-US" b="1" spc="-1" baseline="30000" dirty="0">
                <a:solidFill>
                  <a:srgbClr val="C00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rd</a:t>
            </a:r>
            <a:r>
              <a:rPr lang="en-US" b="1" spc="-1" dirty="0">
                <a:solidFill>
                  <a:srgbClr val="C00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order normal </a:t>
            </a: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resonances:</a:t>
            </a:r>
            <a:endParaRPr lang="en-US" spc="-1" dirty="0">
              <a:uFill>
                <a:solidFill>
                  <a:schemeClr val="accent1">
                    <a:lumMod val="50000"/>
                  </a:schemeClr>
                </a:solidFill>
              </a:uFill>
              <a:cs typeface="Times New Roman" panose="02020603050405020304" pitchFamily="18" charset="0"/>
            </a:endParaRPr>
          </a:p>
          <a:p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Using </a:t>
            </a: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PTC and the MADX model </a:t>
            </a: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where the resonances are crossing each other: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Calculate the RDTs of the resonances based on the </a:t>
            </a: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compensation values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Calculate the RDTs of </a:t>
            </a: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each available magnet</a:t>
            </a: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for all resonances of interest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7485E-D4C6-98A0-532E-DAE15A470ACA}"/>
              </a:ext>
            </a:extLst>
          </p:cNvPr>
          <p:cNvSpPr/>
          <p:nvPr/>
        </p:nvSpPr>
        <p:spPr>
          <a:xfrm flipH="1">
            <a:off x="4069961" y="1416795"/>
            <a:ext cx="8062189" cy="46849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621412-508B-6AD1-3D45-5412BD1B2897}"/>
              </a:ext>
            </a:extLst>
          </p:cNvPr>
          <p:cNvGrpSpPr/>
          <p:nvPr/>
        </p:nvGrpSpPr>
        <p:grpSpPr>
          <a:xfrm>
            <a:off x="4110023" y="4066070"/>
            <a:ext cx="8022130" cy="1853105"/>
            <a:chOff x="83506" y="4101204"/>
            <a:chExt cx="8022130" cy="1853105"/>
          </a:xfrm>
        </p:grpSpPr>
        <p:pic>
          <p:nvPicPr>
            <p:cNvPr id="15" name="Picture 14" descr="Chart&#10;&#10;Description automatically generated">
              <a:extLst>
                <a:ext uri="{FF2B5EF4-FFF2-40B4-BE49-F238E27FC236}">
                  <a16:creationId xmlns:a16="http://schemas.microsoft.com/office/drawing/2014/main" id="{EDB7CAAE-97A3-EF36-AEFA-5B2449379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848" y="4511085"/>
              <a:ext cx="1920000" cy="1440000"/>
            </a:xfrm>
            <a:prstGeom prst="rect">
              <a:avLst/>
            </a:prstGeom>
          </p:spPr>
        </p:pic>
        <p:pic>
          <p:nvPicPr>
            <p:cNvPr id="16" name="Picture 15" descr="Chart&#10;&#10;Description automatically generated">
              <a:extLst>
                <a:ext uri="{FF2B5EF4-FFF2-40B4-BE49-F238E27FC236}">
                  <a16:creationId xmlns:a16="http://schemas.microsoft.com/office/drawing/2014/main" id="{D110301F-C44F-E34D-E47A-A38A30747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69" y="4511085"/>
              <a:ext cx="1920000" cy="1440000"/>
            </a:xfrm>
            <a:prstGeom prst="rect">
              <a:avLst/>
            </a:prstGeom>
          </p:spPr>
        </p:pic>
        <p:pic>
          <p:nvPicPr>
            <p:cNvPr id="19" name="Picture 18" descr="Chart&#10;&#10;Description automatically generated">
              <a:extLst>
                <a:ext uri="{FF2B5EF4-FFF2-40B4-BE49-F238E27FC236}">
                  <a16:creationId xmlns:a16="http://schemas.microsoft.com/office/drawing/2014/main" id="{AF4339F6-5E24-5F94-E444-08415D467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320" y="4511085"/>
              <a:ext cx="1920000" cy="1440000"/>
            </a:xfrm>
            <a:prstGeom prst="rect">
              <a:avLst/>
            </a:prstGeom>
          </p:spPr>
        </p:pic>
        <p:pic>
          <p:nvPicPr>
            <p:cNvPr id="21" name="Picture 20" descr="Chart&#10;&#10;Description automatically generated">
              <a:extLst>
                <a:ext uri="{FF2B5EF4-FFF2-40B4-BE49-F238E27FC236}">
                  <a16:creationId xmlns:a16="http://schemas.microsoft.com/office/drawing/2014/main" id="{8F0F8BF6-0760-D978-637B-B6390A3CC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320" y="4514309"/>
              <a:ext cx="1920000" cy="1440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7B615E-5CAB-FB89-A9CA-9A76ADC6EDA7}"/>
                </a:ext>
              </a:extLst>
            </p:cNvPr>
            <p:cNvSpPr txBox="1"/>
            <p:nvPr/>
          </p:nvSpPr>
          <p:spPr>
            <a:xfrm>
              <a:off x="83506" y="4101204"/>
              <a:ext cx="80221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spc="-1" dirty="0">
                  <a:solidFill>
                    <a:srgbClr val="C00000"/>
                  </a:solidFill>
                  <a:uFill>
                    <a:solidFill>
                      <a:schemeClr val="accent1">
                        <a:lumMod val="50000"/>
                      </a:schemeClr>
                    </a:solidFill>
                  </a:uFill>
                  <a:cs typeface="Times New Roman" panose="02020603050405020304" pitchFamily="18" charset="0"/>
                </a:rPr>
                <a:t>Significant suppression </a:t>
              </a:r>
              <a:r>
                <a:rPr lang="en-US" b="1" spc="-1" dirty="0">
                  <a:uFill>
                    <a:solidFill>
                      <a:schemeClr val="accent1">
                        <a:lumMod val="50000"/>
                      </a:schemeClr>
                    </a:solidFill>
                  </a:uFill>
                  <a:cs typeface="Times New Roman" panose="02020603050405020304" pitchFamily="18" charset="0"/>
                </a:rPr>
                <a:t>of both resonances </a:t>
              </a:r>
              <a:r>
                <a:rPr lang="en-US" spc="-1" dirty="0">
                  <a:uFill>
                    <a:solidFill>
                      <a:schemeClr val="accent1">
                        <a:lumMod val="50000"/>
                      </a:schemeClr>
                    </a:solidFill>
                  </a:uFill>
                  <a:cs typeface="Times New Roman" panose="02020603050405020304" pitchFamily="18" charset="0"/>
                </a:rPr>
                <a:t>in all rings but R2 (current limitation)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331E830-10F2-A4D4-79B9-234F5B020E33}"/>
              </a:ext>
            </a:extLst>
          </p:cNvPr>
          <p:cNvSpPr/>
          <p:nvPr/>
        </p:nvSpPr>
        <p:spPr>
          <a:xfrm flipH="1">
            <a:off x="443372" y="5512401"/>
            <a:ext cx="2943296" cy="7094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6D9112-019C-F7E1-EF0C-A16C69E6C8D3}"/>
              </a:ext>
            </a:extLst>
          </p:cNvPr>
          <p:cNvSpPr txBox="1"/>
          <p:nvPr/>
        </p:nvSpPr>
        <p:spPr>
          <a:xfrm>
            <a:off x="525025" y="5524869"/>
            <a:ext cx="2779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spc="-1" dirty="0">
                <a:solidFill>
                  <a:srgbClr val="0070C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3</a:t>
            </a:r>
            <a:r>
              <a:rPr lang="en-US" b="1" spc="-1" baseline="30000" dirty="0">
                <a:solidFill>
                  <a:srgbClr val="0070C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rd</a:t>
            </a:r>
            <a:r>
              <a:rPr lang="en-US" b="1" spc="-1" dirty="0">
                <a:solidFill>
                  <a:srgbClr val="0070C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order skew </a:t>
            </a: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resonances </a:t>
            </a:r>
            <a:r>
              <a:rPr lang="en-US" i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not enough correctors…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954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7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86F4B980-F515-4AB9-941A-BE30DE4C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024"/>
            <a:ext cx="10515600" cy="1325563"/>
          </a:xfrm>
        </p:spPr>
        <p:txBody>
          <a:bodyPr/>
          <a:lstStyle/>
          <a:p>
            <a:r>
              <a:rPr lang="en-US" dirty="0"/>
              <a:t>Resonance Compensation – Globally </a:t>
            </a:r>
            <a:endParaRPr lang="en-GB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9D63B757-083D-4DCF-BC32-A9D70DA2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0C28-1187-4B42-81FE-A23ED4D37DCC}" type="datetime1">
              <a:rPr lang="el-GR" smtClean="0"/>
              <a:t>24/10/2022</a:t>
            </a:fld>
            <a:endParaRPr lang="en-GB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EFFCEC3-B159-48E5-BE85-64AC8648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AA8D7B0-22F8-421C-81F7-F7D4BF0C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045-7412-4E83-B93C-DDCE471259E0}" type="slidenum">
              <a:rPr lang="en-GB" smtClean="0"/>
              <a:t>8</a:t>
            </a:fld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03C379-8FB3-D2E3-3844-2A9F18EE08BB}"/>
              </a:ext>
            </a:extLst>
          </p:cNvPr>
          <p:cNvGrpSpPr/>
          <p:nvPr/>
        </p:nvGrpSpPr>
        <p:grpSpPr>
          <a:xfrm>
            <a:off x="151353" y="1390019"/>
            <a:ext cx="4901589" cy="4966670"/>
            <a:chOff x="7863717" y="1389680"/>
            <a:chExt cx="4901589" cy="4966670"/>
          </a:xfrm>
        </p:grpSpPr>
        <p:pic>
          <p:nvPicPr>
            <p:cNvPr id="6" name="Picture 5" descr="Chart&#10;&#10;Description automatically generated">
              <a:extLst>
                <a:ext uri="{FF2B5EF4-FFF2-40B4-BE49-F238E27FC236}">
                  <a16:creationId xmlns:a16="http://schemas.microsoft.com/office/drawing/2014/main" id="{AFBDF223-CD1C-7A33-91F3-482303744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499" y="4840555"/>
              <a:ext cx="1920000" cy="1440000"/>
            </a:xfrm>
            <a:prstGeom prst="rect">
              <a:avLst/>
            </a:prstGeom>
          </p:spPr>
        </p:pic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2340370A-4223-8FD0-B499-4EC1A081E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045" y="3400555"/>
              <a:ext cx="1920000" cy="1440000"/>
            </a:xfrm>
            <a:prstGeom prst="rect">
              <a:avLst/>
            </a:prstGeom>
          </p:spPr>
        </p:pic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29228126-D7BC-AD24-05D3-E08DA1871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499" y="3394391"/>
              <a:ext cx="1920000" cy="1440000"/>
            </a:xfrm>
            <a:prstGeom prst="rect">
              <a:avLst/>
            </a:prstGeom>
          </p:spPr>
        </p:pic>
        <p:pic>
          <p:nvPicPr>
            <p:cNvPr id="14" name="Picture 13" descr="Chart&#10;&#10;Description automatically generated">
              <a:extLst>
                <a:ext uri="{FF2B5EF4-FFF2-40B4-BE49-F238E27FC236}">
                  <a16:creationId xmlns:a16="http://schemas.microsoft.com/office/drawing/2014/main" id="{046BF8E4-C495-668C-0454-1F937F268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045" y="4834391"/>
              <a:ext cx="1920000" cy="14400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D1C769-0ED6-68A1-2F61-D9237D201E86}"/>
                </a:ext>
              </a:extLst>
            </p:cNvPr>
            <p:cNvSpPr/>
            <p:nvPr/>
          </p:nvSpPr>
          <p:spPr>
            <a:xfrm flipH="1">
              <a:off x="7863717" y="1389680"/>
              <a:ext cx="4901589" cy="496667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E59B122-E232-0CC0-32B5-6027C6CD53F6}"/>
              </a:ext>
            </a:extLst>
          </p:cNvPr>
          <p:cNvSpPr txBox="1"/>
          <p:nvPr/>
        </p:nvSpPr>
        <p:spPr>
          <a:xfrm>
            <a:off x="224593" y="1380931"/>
            <a:ext cx="49015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Testing the </a:t>
            </a:r>
            <a:r>
              <a:rPr lang="en-US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global configurations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Significant </a:t>
            </a: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suppression</a:t>
            </a: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current limitations</a:t>
            </a: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&amp;/or </a:t>
            </a: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limited # of correctors</a:t>
            </a:r>
            <a:endParaRPr lang="en-US" spc="-1" dirty="0">
              <a:uFill>
                <a:solidFill>
                  <a:schemeClr val="accent1">
                    <a:lumMod val="50000"/>
                  </a:schemeClr>
                </a:solidFill>
              </a:uFill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Not possible to refine solutions for </a:t>
            </a: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partially compensated </a:t>
            </a: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resonances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Significant</a:t>
            </a: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 cross-talk </a:t>
            </a: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of corrections &amp; resonances – misalignment &amp; </a:t>
            </a:r>
            <a:r>
              <a:rPr lang="en-US" spc="-1" dirty="0" err="1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FeedDown</a:t>
            </a:r>
            <a:endParaRPr lang="en-US" spc="-1" dirty="0">
              <a:uFill>
                <a:solidFill>
                  <a:schemeClr val="accent1">
                    <a:lumMod val="50000"/>
                  </a:schemeClr>
                </a:solidFill>
              </a:uFill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2FCA1C-BD9C-CEDA-E4DC-7A89F9EBDB94}"/>
              </a:ext>
            </a:extLst>
          </p:cNvPr>
          <p:cNvSpPr txBox="1"/>
          <p:nvPr/>
        </p:nvSpPr>
        <p:spPr>
          <a:xfrm>
            <a:off x="5334302" y="1380931"/>
            <a:ext cx="65525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</a:rPr>
              <a:t>Optimization Framework </a:t>
            </a:r>
            <a:r>
              <a:rPr lang="en-US" b="1" spc="-1" dirty="0" err="1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  <a:hlinkClick r:id="rId6"/>
              </a:rPr>
              <a:t>GeOFF</a:t>
            </a:r>
            <a:r>
              <a:rPr lang="en-US" b="1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  <a:hlinkClick r:id="rId6"/>
              </a:rPr>
              <a:t> </a:t>
            </a:r>
            <a:r>
              <a:rPr lang="en-US" spc="-1" dirty="0">
                <a:uFill>
                  <a:solidFill>
                    <a:schemeClr val="accent1">
                      <a:lumMod val="50000"/>
                    </a:schemeClr>
                  </a:solidFill>
                </a:uFill>
                <a:cs typeface="Times New Roman" panose="02020603050405020304" pitchFamily="18" charset="0"/>
                <a:hlinkClick r:id="rId6"/>
              </a:rPr>
              <a:t> </a:t>
            </a:r>
            <a:endParaRPr lang="en-US" spc="-1" dirty="0">
              <a:uFill>
                <a:solidFill>
                  <a:schemeClr val="accent1">
                    <a:lumMod val="50000"/>
                  </a:schemeClr>
                </a:solidFill>
              </a:uFill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1" spc="-1" dirty="0">
                <a:uFill>
                  <a:solidFill>
                    <a:srgbClr val="5B9BD5">
                      <a:lumMod val="50000"/>
                    </a:srgbClr>
                  </a:solidFill>
                </a:uFill>
                <a:latin typeface="Calibri" panose="020F0502020204030204"/>
                <a:cs typeface="Times New Roman" panose="02020603050405020304" pitchFamily="18" charset="0"/>
              </a:rPr>
              <a:t>Fast convergence </a:t>
            </a:r>
            <a:r>
              <a:rPr lang="en-US" spc="-1" dirty="0">
                <a:uFill>
                  <a:solidFill>
                    <a:srgbClr val="5B9BD5">
                      <a:lumMod val="50000"/>
                    </a:srgbClr>
                  </a:solidFill>
                </a:uFill>
                <a:latin typeface="Calibri" panose="020F0502020204030204"/>
                <a:cs typeface="Times New Roman" panose="02020603050405020304" pitchFamily="18" charset="0"/>
              </a:rPr>
              <a:t>for individual resonances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5B9BD5">
                      <a:lumMod val="50000"/>
                    </a:srgbClr>
                  </a:solidFill>
                </a:uFill>
                <a:latin typeface="Calibri" panose="020F0502020204030204"/>
                <a:ea typeface="+mn-ea"/>
                <a:cs typeface="Times New Roman" panose="02020603050405020304" pitchFamily="18" charset="0"/>
              </a:rPr>
              <a:t>Flexible</a:t>
            </a: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5B9BD5">
                      <a:lumMod val="50000"/>
                    </a:srgbClr>
                  </a:solidFill>
                </a:uFill>
                <a:latin typeface="Calibri" panose="020F0502020204030204"/>
                <a:ea typeface="+mn-ea"/>
                <a:cs typeface="Times New Roman" panose="02020603050405020304" pitchFamily="18" charset="0"/>
              </a:rPr>
              <a:t> to add extra correct</a:t>
            </a:r>
            <a:r>
              <a:rPr lang="en-US" spc="-1" dirty="0">
                <a:uFill>
                  <a:solidFill>
                    <a:srgbClr val="5B9BD5">
                      <a:lumMod val="50000"/>
                    </a:srgbClr>
                  </a:solidFill>
                </a:uFill>
                <a:latin typeface="Calibri" panose="020F0502020204030204"/>
                <a:cs typeface="Times New Roman" panose="02020603050405020304" pitchFamily="18" charset="0"/>
              </a:rPr>
              <a:t>or magnets either for investigations of individual resonances or global settings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b="1" spc="-1" dirty="0">
                <a:solidFill>
                  <a:srgbClr val="C00000"/>
                </a:solidFill>
                <a:uFill>
                  <a:solidFill>
                    <a:srgbClr val="5B9BD5">
                      <a:lumMod val="50000"/>
                    </a:srgbClr>
                  </a:solidFill>
                </a:uFill>
                <a:latin typeface="Calibri" panose="020F0502020204030204"/>
                <a:cs typeface="Times New Roman" panose="02020603050405020304" pitchFamily="18" charset="0"/>
              </a:rPr>
              <a:t>Better compensation </a:t>
            </a:r>
            <a:r>
              <a:rPr lang="en-US" spc="-1" dirty="0">
                <a:uFill>
                  <a:solidFill>
                    <a:srgbClr val="5B9BD5">
                      <a:lumMod val="50000"/>
                    </a:srgbClr>
                  </a:solidFill>
                </a:uFill>
                <a:latin typeface="Calibri" panose="020F0502020204030204"/>
                <a:cs typeface="Times New Roman" panose="02020603050405020304" pitchFamily="18" charset="0"/>
              </a:rPr>
              <a:t>of partially corrected resonances using more correctors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b="1" spc="-1" dirty="0">
                <a:solidFill>
                  <a:srgbClr val="C00000"/>
                </a:solidFill>
                <a:uFill>
                  <a:solidFill>
                    <a:srgbClr val="5B9BD5">
                      <a:lumMod val="50000"/>
                    </a:srgbClr>
                  </a:solidFill>
                </a:uFill>
                <a:latin typeface="Calibri" panose="020F0502020204030204"/>
                <a:cs typeface="Times New Roman" panose="02020603050405020304" pitchFamily="18" charset="0"/>
              </a:rPr>
              <a:t>Global settings </a:t>
            </a:r>
            <a:r>
              <a:rPr lang="en-US" spc="-1" dirty="0">
                <a:uFill>
                  <a:solidFill>
                    <a:srgbClr val="5B9BD5">
                      <a:lumMod val="50000"/>
                    </a:srgbClr>
                  </a:solidFill>
                </a:uFill>
                <a:latin typeface="Calibri" panose="020F0502020204030204"/>
                <a:cs typeface="Times New Roman" panose="02020603050405020304" pitchFamily="18" charset="0"/>
              </a:rPr>
              <a:t>for all rings (including cross-talks)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4A691D-FA33-CB3A-800A-70AE3374A273}"/>
              </a:ext>
            </a:extLst>
          </p:cNvPr>
          <p:cNvSpPr/>
          <p:nvPr/>
        </p:nvSpPr>
        <p:spPr>
          <a:xfrm>
            <a:off x="5199422" y="1390019"/>
            <a:ext cx="6743750" cy="497575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AA5FFE60-879E-B13B-486D-CFBB78A6B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17" y="4840894"/>
            <a:ext cx="1920000" cy="1440000"/>
          </a:xfrm>
          <a:prstGeom prst="rect">
            <a:avLst/>
          </a:prstGeom>
        </p:spPr>
      </p:pic>
      <p:pic>
        <p:nvPicPr>
          <p:cNvPr id="29" name="Picture 28" descr="Chart&#10;&#10;Description automatically generated">
            <a:extLst>
              <a:ext uri="{FF2B5EF4-FFF2-40B4-BE49-F238E27FC236}">
                <a16:creationId xmlns:a16="http://schemas.microsoft.com/office/drawing/2014/main" id="{1151AEC5-AAB0-EDDF-EA23-F159903CD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77" y="4840894"/>
            <a:ext cx="1920000" cy="1440000"/>
          </a:xfrm>
          <a:prstGeom prst="rect">
            <a:avLst/>
          </a:prstGeom>
        </p:spPr>
      </p:pic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2D8343CD-EE83-F882-FABC-FF05DF05A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77" y="3412988"/>
            <a:ext cx="1920000" cy="1440000"/>
          </a:xfrm>
          <a:prstGeom prst="rect">
            <a:avLst/>
          </a:prstGeom>
        </p:spPr>
      </p:pic>
      <p:pic>
        <p:nvPicPr>
          <p:cNvPr id="34" name="Picture 33" descr="Chart&#10;&#10;Description automatically generated">
            <a:extLst>
              <a:ext uri="{FF2B5EF4-FFF2-40B4-BE49-F238E27FC236}">
                <a16:creationId xmlns:a16="http://schemas.microsoft.com/office/drawing/2014/main" id="{CB168391-2CF4-47E5-3AF5-16134B35CE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17" y="3403818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86F4B980-F515-4AB9-941A-BE30DE4C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606"/>
            <a:ext cx="10515600" cy="1325563"/>
          </a:xfrm>
        </p:spPr>
        <p:txBody>
          <a:bodyPr/>
          <a:lstStyle/>
          <a:p>
            <a:r>
              <a:rPr lang="en-US" dirty="0"/>
              <a:t>Resonance Compensation - Summary</a:t>
            </a:r>
            <a:endParaRPr lang="en-GB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9D63B757-083D-4DCF-BC32-A9D70DA2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766D-8DE6-4F53-BB0A-50C2DFA950CC}" type="datetime1">
              <a:rPr lang="el-GR" smtClean="0"/>
              <a:t>24/10/2022</a:t>
            </a:fld>
            <a:endParaRPr lang="en-GB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EFFCEC3-B159-48E5-BE85-64AC8648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 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AA8D7B0-22F8-421C-81F7-F7D4BF0C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045-7412-4E83-B93C-DDCE471259E0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AB6275-3F45-4E87-96DC-F0A09812E259}"/>
              </a:ext>
            </a:extLst>
          </p:cNvPr>
          <p:cNvGrpSpPr/>
          <p:nvPr/>
        </p:nvGrpSpPr>
        <p:grpSpPr>
          <a:xfrm>
            <a:off x="-11493" y="1468972"/>
            <a:ext cx="4050093" cy="3914291"/>
            <a:chOff x="84862" y="1737458"/>
            <a:chExt cx="4050093" cy="3914291"/>
          </a:xfrm>
        </p:grpSpPr>
        <p:pic>
          <p:nvPicPr>
            <p:cNvPr id="24" name="Picture 23" descr="Chart&#10;&#10;Description automatically generated">
              <a:extLst>
                <a:ext uri="{FF2B5EF4-FFF2-40B4-BE49-F238E27FC236}">
                  <a16:creationId xmlns:a16="http://schemas.microsoft.com/office/drawing/2014/main" id="{4267F5C0-F586-4CCD-B876-000A86375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63" y="4042864"/>
              <a:ext cx="2016000" cy="1512000"/>
            </a:xfrm>
            <a:prstGeom prst="rect">
              <a:avLst/>
            </a:prstGeom>
          </p:spPr>
        </p:pic>
        <p:pic>
          <p:nvPicPr>
            <p:cNvPr id="25" name="Picture 24" descr="Chart&#10;&#10;Description automatically generated">
              <a:extLst>
                <a:ext uri="{FF2B5EF4-FFF2-40B4-BE49-F238E27FC236}">
                  <a16:creationId xmlns:a16="http://schemas.microsoft.com/office/drawing/2014/main" id="{20BD7548-4870-4E72-AF09-B028854A4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3" y="2530864"/>
              <a:ext cx="2016000" cy="1512000"/>
            </a:xfrm>
            <a:prstGeom prst="rect">
              <a:avLst/>
            </a:prstGeom>
          </p:spPr>
        </p:pic>
        <p:pic>
          <p:nvPicPr>
            <p:cNvPr id="26" name="Picture 25" descr="Chart&#10;&#10;Description automatically generated">
              <a:extLst>
                <a:ext uri="{FF2B5EF4-FFF2-40B4-BE49-F238E27FC236}">
                  <a16:creationId xmlns:a16="http://schemas.microsoft.com/office/drawing/2014/main" id="{89CA70D7-18D2-42BE-AAB3-4491A7119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63" y="2530864"/>
              <a:ext cx="2016000" cy="1512000"/>
            </a:xfrm>
            <a:prstGeom prst="rect">
              <a:avLst/>
            </a:prstGeom>
          </p:spPr>
        </p:pic>
        <p:pic>
          <p:nvPicPr>
            <p:cNvPr id="27" name="Picture 26" descr="Chart&#10;&#10;Description automatically generated">
              <a:extLst>
                <a:ext uri="{FF2B5EF4-FFF2-40B4-BE49-F238E27FC236}">
                  <a16:creationId xmlns:a16="http://schemas.microsoft.com/office/drawing/2014/main" id="{C41EE56F-D1BB-4F4C-B71D-774F4E174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2" y="4042864"/>
              <a:ext cx="2016000" cy="1512000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6C257B-5B76-4592-93EB-4D3F43CB35BE}"/>
                </a:ext>
              </a:extLst>
            </p:cNvPr>
            <p:cNvSpPr/>
            <p:nvPr/>
          </p:nvSpPr>
          <p:spPr>
            <a:xfrm>
              <a:off x="108055" y="1737458"/>
              <a:ext cx="4026900" cy="3914291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6A82032A-2166-4B78-83E9-AFFFD768C584}"/>
                </a:ext>
              </a:extLst>
            </p:cNvPr>
            <p:cNvSpPr txBox="1">
              <a:spLocks/>
            </p:cNvSpPr>
            <p:nvPr/>
          </p:nvSpPr>
          <p:spPr>
            <a:xfrm>
              <a:off x="868599" y="2026057"/>
              <a:ext cx="2732637" cy="4565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600" b="1" dirty="0">
                  <a:solidFill>
                    <a:srgbClr val="2E75B6"/>
                  </a:solidFill>
                </a:rPr>
                <a:t>Natural excitation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5A8F9F7-C227-43C7-97B3-6DE1993DBB66}"/>
              </a:ext>
            </a:extLst>
          </p:cNvPr>
          <p:cNvGrpSpPr/>
          <p:nvPr/>
        </p:nvGrpSpPr>
        <p:grpSpPr>
          <a:xfrm>
            <a:off x="4062185" y="2356702"/>
            <a:ext cx="4045512" cy="3948242"/>
            <a:chOff x="4469853" y="1737459"/>
            <a:chExt cx="4045512" cy="3948242"/>
          </a:xfrm>
        </p:grpSpPr>
        <p:pic>
          <p:nvPicPr>
            <p:cNvPr id="36" name="Picture 35" descr="Chart&#10;&#10;Description automatically generated">
              <a:extLst>
                <a:ext uri="{FF2B5EF4-FFF2-40B4-BE49-F238E27FC236}">
                  <a16:creationId xmlns:a16="http://schemas.microsoft.com/office/drawing/2014/main" id="{B0AB51A1-0344-44D6-9365-517A217B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854" y="4076815"/>
              <a:ext cx="2016001" cy="1512000"/>
            </a:xfrm>
            <a:prstGeom prst="rect">
              <a:avLst/>
            </a:prstGeom>
          </p:spPr>
        </p:pic>
        <p:pic>
          <p:nvPicPr>
            <p:cNvPr id="37" name="Picture 36" descr="Chart&#10;&#10;Description automatically generated">
              <a:extLst>
                <a:ext uri="{FF2B5EF4-FFF2-40B4-BE49-F238E27FC236}">
                  <a16:creationId xmlns:a16="http://schemas.microsoft.com/office/drawing/2014/main" id="{78086595-E9A9-4A09-8211-67DA20E1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854" y="2564815"/>
              <a:ext cx="2016001" cy="1512000"/>
            </a:xfrm>
            <a:prstGeom prst="rect">
              <a:avLst/>
            </a:prstGeom>
          </p:spPr>
        </p:pic>
        <p:pic>
          <p:nvPicPr>
            <p:cNvPr id="38" name="Picture 37" descr="Chart&#10;&#10;Description automatically generated">
              <a:extLst>
                <a:ext uri="{FF2B5EF4-FFF2-40B4-BE49-F238E27FC236}">
                  <a16:creationId xmlns:a16="http://schemas.microsoft.com/office/drawing/2014/main" id="{4A94D1D1-4922-4C94-B047-1855F3C95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854" y="2521955"/>
              <a:ext cx="2016001" cy="1512000"/>
            </a:xfrm>
            <a:prstGeom prst="rect">
              <a:avLst/>
            </a:prstGeom>
          </p:spPr>
        </p:pic>
        <p:pic>
          <p:nvPicPr>
            <p:cNvPr id="39" name="Picture 38" descr="Chart&#10;&#10;Description automatically generated">
              <a:extLst>
                <a:ext uri="{FF2B5EF4-FFF2-40B4-BE49-F238E27FC236}">
                  <a16:creationId xmlns:a16="http://schemas.microsoft.com/office/drawing/2014/main" id="{800F805D-49D1-4F26-845F-4B103C1F4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853" y="4042864"/>
              <a:ext cx="2016001" cy="151200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879E92-5025-4112-930F-87D160AE6C26}"/>
                </a:ext>
              </a:extLst>
            </p:cNvPr>
            <p:cNvSpPr/>
            <p:nvPr/>
          </p:nvSpPr>
          <p:spPr>
            <a:xfrm flipH="1">
              <a:off x="4488465" y="1737459"/>
              <a:ext cx="4026900" cy="3948242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377B3953-0F56-4A58-B5B7-610169D15D72}"/>
                </a:ext>
              </a:extLst>
            </p:cNvPr>
            <p:cNvSpPr txBox="1">
              <a:spLocks/>
            </p:cNvSpPr>
            <p:nvPr/>
          </p:nvSpPr>
          <p:spPr>
            <a:xfrm>
              <a:off x="4950373" y="1975283"/>
              <a:ext cx="3329912" cy="5684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600" b="1" dirty="0">
                  <a:solidFill>
                    <a:schemeClr val="accent6">
                      <a:lumMod val="75000"/>
                    </a:schemeClr>
                  </a:solidFill>
                </a:rPr>
                <a:t>Analytical estimations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882B9B-039F-40C5-A4F3-1A00BE6ABD70}"/>
              </a:ext>
            </a:extLst>
          </p:cNvPr>
          <p:cNvGrpSpPr/>
          <p:nvPr/>
        </p:nvGrpSpPr>
        <p:grpSpPr>
          <a:xfrm>
            <a:off x="8158370" y="1388312"/>
            <a:ext cx="4042866" cy="4058081"/>
            <a:chOff x="8165101" y="1468973"/>
            <a:chExt cx="4042866" cy="4058081"/>
          </a:xfrm>
        </p:grpSpPr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DA77C783-0093-409A-A339-3ABAA41E9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1177" y="3411957"/>
              <a:ext cx="2016000" cy="1512000"/>
            </a:xfrm>
            <a:prstGeom prst="rect">
              <a:avLst/>
            </a:prstGeom>
          </p:spPr>
        </p:pic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302A03E2-2FB8-4794-83DE-E4F5EA700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904" y="3416314"/>
              <a:ext cx="2016000" cy="1512000"/>
            </a:xfrm>
            <a:prstGeom prst="rect">
              <a:avLst/>
            </a:prstGeom>
          </p:spPr>
        </p:pic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13D6C9A6-07F9-40F8-840A-79CDD40C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81" y="1904314"/>
              <a:ext cx="2016000" cy="1512000"/>
            </a:xfrm>
            <a:prstGeom prst="rect">
              <a:avLst/>
            </a:prstGeom>
          </p:spPr>
        </p:pic>
        <p:pic>
          <p:nvPicPr>
            <p:cNvPr id="14" name="Picture 13" descr="Chart&#10;&#10;Description automatically generated">
              <a:extLst>
                <a:ext uri="{FF2B5EF4-FFF2-40B4-BE49-F238E27FC236}">
                  <a16:creationId xmlns:a16="http://schemas.microsoft.com/office/drawing/2014/main" id="{C2E7A1AF-6108-4C03-A948-525144209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000" y="1904280"/>
              <a:ext cx="2016000" cy="1512000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26BF73-1F44-43DB-83EF-0ED08CF814F4}"/>
                </a:ext>
              </a:extLst>
            </p:cNvPr>
            <p:cNvSpPr/>
            <p:nvPr/>
          </p:nvSpPr>
          <p:spPr>
            <a:xfrm>
              <a:off x="8165101" y="1468973"/>
              <a:ext cx="4026899" cy="405808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2C5D3197-F578-4CC4-98D5-4656DE617A7F}"/>
                </a:ext>
              </a:extLst>
            </p:cNvPr>
            <p:cNvSpPr txBox="1">
              <a:spLocks/>
            </p:cNvSpPr>
            <p:nvPr/>
          </p:nvSpPr>
          <p:spPr>
            <a:xfrm>
              <a:off x="8812231" y="1793055"/>
              <a:ext cx="2732637" cy="4565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endParaRPr lang="en-US" sz="2600" b="1" dirty="0">
                <a:solidFill>
                  <a:srgbClr val="2E75B6"/>
                </a:solidFill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AAD23B6E-5B39-4522-9EA7-9F087E3994B2}"/>
                </a:ext>
              </a:extLst>
            </p:cNvPr>
            <p:cNvSpPr txBox="1">
              <a:spLocks/>
            </p:cNvSpPr>
            <p:nvPr/>
          </p:nvSpPr>
          <p:spPr>
            <a:xfrm>
              <a:off x="8797059" y="1591411"/>
              <a:ext cx="2852954" cy="4565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600" b="1" dirty="0">
                  <a:solidFill>
                    <a:srgbClr val="C00000"/>
                  </a:solidFill>
                </a:rPr>
                <a:t>Final configuration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3EDE0E-0D85-43F7-92E8-FD09CE617D09}"/>
                </a:ext>
              </a:extLst>
            </p:cNvPr>
            <p:cNvSpPr txBox="1"/>
            <p:nvPr/>
          </p:nvSpPr>
          <p:spPr>
            <a:xfrm>
              <a:off x="8239105" y="4880723"/>
              <a:ext cx="39688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en-US" b="1" spc="-1" dirty="0">
                  <a:solidFill>
                    <a:srgbClr val="C00000"/>
                  </a:solidFill>
                  <a:uFill>
                    <a:solidFill>
                      <a:srgbClr val="5B9BD5">
                        <a:lumMod val="50000"/>
                      </a:srgbClr>
                    </a:solidFill>
                  </a:uFill>
                  <a:latin typeface="Calibri" panose="020F0502020204030204"/>
                  <a:cs typeface="Times New Roman" panose="02020603050405020304" pitchFamily="18" charset="0"/>
                </a:rPr>
                <a:t>All resonances suppressed in the operational regime</a:t>
              </a:r>
            </a:p>
          </p:txBody>
        </p:sp>
      </p:grp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33D26DC1-DFFB-42CD-A77F-6CC3E6244380}"/>
              </a:ext>
            </a:extLst>
          </p:cNvPr>
          <p:cNvSpPr/>
          <p:nvPr/>
        </p:nvSpPr>
        <p:spPr>
          <a:xfrm rot="5400000">
            <a:off x="2601198" y="4823535"/>
            <a:ext cx="690269" cy="2015999"/>
          </a:xfrm>
          <a:prstGeom prst="bentUpArrow">
            <a:avLst>
              <a:gd name="adj1" fmla="val 25000"/>
              <a:gd name="adj2" fmla="val 25000"/>
              <a:gd name="adj3" fmla="val 4569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Bent-Up 46">
            <a:extLst>
              <a:ext uri="{FF2B5EF4-FFF2-40B4-BE49-F238E27FC236}">
                <a16:creationId xmlns:a16="http://schemas.microsoft.com/office/drawing/2014/main" id="{C68BCCE5-9840-4814-9650-A94F9CA67B2C}"/>
              </a:ext>
            </a:extLst>
          </p:cNvPr>
          <p:cNvSpPr/>
          <p:nvPr/>
        </p:nvSpPr>
        <p:spPr>
          <a:xfrm rot="5400000" flipH="1">
            <a:off x="6675715" y="929990"/>
            <a:ext cx="691200" cy="2015999"/>
          </a:xfrm>
          <a:prstGeom prst="bentUpArrow">
            <a:avLst>
              <a:gd name="adj1" fmla="val 25000"/>
              <a:gd name="adj2" fmla="val 25000"/>
              <a:gd name="adj3" fmla="val 456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A973D-A98A-1016-899A-3346F77609B3}"/>
              </a:ext>
            </a:extLst>
          </p:cNvPr>
          <p:cNvSpPr txBox="1"/>
          <p:nvPr/>
        </p:nvSpPr>
        <p:spPr>
          <a:xfrm>
            <a:off x="8380800" y="5510956"/>
            <a:ext cx="338460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spc="-1" dirty="0">
                <a:uFill>
                  <a:solidFill>
                    <a:srgbClr val="5B9BD5">
                      <a:lumMod val="50000"/>
                    </a:srgbClr>
                  </a:solidFill>
                </a:uFill>
                <a:latin typeface="Calibri" panose="020F0502020204030204"/>
                <a:cs typeface="Times New Roman" panose="02020603050405020304" pitchFamily="18" charset="0"/>
              </a:rPr>
              <a:t>All studies at low energy </a:t>
            </a:r>
            <a:r>
              <a:rPr lang="en-US" i="1" spc="-1" dirty="0">
                <a:uFill>
                  <a:solidFill>
                    <a:srgbClr val="5B9BD5">
                      <a:lumMod val="50000"/>
                    </a:srgbClr>
                  </a:solidFill>
                </a:uFill>
                <a:latin typeface="Calibri" panose="020F0502020204030204"/>
                <a:cs typeface="Times New Roman" panose="02020603050405020304" pitchFamily="18" charset="0"/>
              </a:rPr>
              <a:t>– global configuration cannot be scaled (corrector current limitations)</a:t>
            </a:r>
          </a:p>
        </p:txBody>
      </p:sp>
    </p:spTree>
    <p:extLst>
      <p:ext uri="{BB962C8B-B14F-4D97-AF65-F5344CB8AC3E}">
        <p14:creationId xmlns:p14="http://schemas.microsoft.com/office/powerpoint/2010/main" val="425188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7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9|4.8|11.9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5.5"/>
</p:tagLst>
</file>

<file path=ppt/theme/theme1.xml><?xml version="1.0" encoding="utf-8"?>
<a:theme xmlns:a="http://schemas.openxmlformats.org/drawingml/2006/main" name="my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Theme" id="{899F6280-2BE4-4DD5-A5B0-159715941157}" vid="{F155C959-0A22-418E-9258-B4201F3817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myTheme</Template>
  <TotalTime>17593</TotalTime>
  <Words>1999</Words>
  <Application>Microsoft Office PowerPoint</Application>
  <PresentationFormat>Widescreen</PresentationFormat>
  <Paragraphs>366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Wingdings</vt:lpstr>
      <vt:lpstr>myTheme</vt:lpstr>
      <vt:lpstr>Resonance Compensation for High Brightness Beams  in the CERN PSB</vt:lpstr>
      <vt:lpstr>Overview</vt:lpstr>
      <vt:lpstr>Motivation – LIU Upgrade</vt:lpstr>
      <vt:lpstr>Motivation – Maximize brightness</vt:lpstr>
      <vt:lpstr>Resonance Identification</vt:lpstr>
      <vt:lpstr>Resonance Compensation – Individually </vt:lpstr>
      <vt:lpstr>Resonance Compensation – Globally </vt:lpstr>
      <vt:lpstr>Resonance Compensation – Globally </vt:lpstr>
      <vt:lpstr>Resonance Compensation - Summary</vt:lpstr>
      <vt:lpstr>High Brightness beams</vt:lpstr>
      <vt:lpstr>High Brightness beams – Transverse tails</vt:lpstr>
      <vt:lpstr>Transverse tails characterization – qGausian</vt:lpstr>
      <vt:lpstr>High Brightness beams – Transverse tails (V)</vt:lpstr>
      <vt:lpstr>High Brightness beams – Transverse tails (V)</vt:lpstr>
      <vt:lpstr>Summary &amp; Outlook</vt:lpstr>
      <vt:lpstr>PowerPoint Presentation</vt:lpstr>
      <vt:lpstr>Thank you for your attention!</vt:lpstr>
      <vt:lpstr>Resonance Compensation – Individually </vt:lpstr>
      <vt:lpstr>Resonance Compensation</vt:lpstr>
      <vt:lpstr>High Brightness beams – Transverse tails</vt:lpstr>
      <vt:lpstr>  Resonances Along the Cycle</vt:lpstr>
      <vt:lpstr>High Brightness beams – Transverse tails (H)</vt:lpstr>
      <vt:lpstr>PowerPoint Presentation</vt:lpstr>
      <vt:lpstr>Brightness curve – “realistic” simulations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BCMS tails in the PSB</dc:title>
  <dc:creator>fotini as</dc:creator>
  <cp:lastModifiedBy>fotini as</cp:lastModifiedBy>
  <cp:revision>58</cp:revision>
  <dcterms:created xsi:type="dcterms:W3CDTF">2022-08-24T13:47:21Z</dcterms:created>
  <dcterms:modified xsi:type="dcterms:W3CDTF">2022-10-24T13:13:25Z</dcterms:modified>
</cp:coreProperties>
</file>