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6"/>
  </p:notesMasterIdLst>
  <p:handoutMasterIdLst>
    <p:handoutMasterId r:id="rId37"/>
  </p:handoutMasterIdLst>
  <p:sldIdLst>
    <p:sldId id="256" r:id="rId5"/>
    <p:sldId id="257" r:id="rId6"/>
    <p:sldId id="271" r:id="rId7"/>
    <p:sldId id="386" r:id="rId8"/>
    <p:sldId id="387" r:id="rId9"/>
    <p:sldId id="348" r:id="rId10"/>
    <p:sldId id="264" r:id="rId11"/>
    <p:sldId id="390" r:id="rId12"/>
    <p:sldId id="388" r:id="rId13"/>
    <p:sldId id="267" r:id="rId14"/>
    <p:sldId id="263" r:id="rId15"/>
    <p:sldId id="347" r:id="rId16"/>
    <p:sldId id="273" r:id="rId17"/>
    <p:sldId id="275" r:id="rId18"/>
    <p:sldId id="258" r:id="rId19"/>
    <p:sldId id="268" r:id="rId20"/>
    <p:sldId id="260" r:id="rId21"/>
    <p:sldId id="382" r:id="rId22"/>
    <p:sldId id="385" r:id="rId23"/>
    <p:sldId id="384" r:id="rId24"/>
    <p:sldId id="303" r:id="rId25"/>
    <p:sldId id="342" r:id="rId26"/>
    <p:sldId id="270" r:id="rId27"/>
    <p:sldId id="262" r:id="rId28"/>
    <p:sldId id="345" r:id="rId29"/>
    <p:sldId id="391" r:id="rId30"/>
    <p:sldId id="392" r:id="rId31"/>
    <p:sldId id="389" r:id="rId32"/>
    <p:sldId id="344" r:id="rId33"/>
    <p:sldId id="350" r:id="rId34"/>
    <p:sldId id="351" r:id="rId35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0000"/>
    <a:srgbClr val="FF973C"/>
    <a:srgbClr val="9A9B9D"/>
    <a:srgbClr val="AEB0AF"/>
    <a:srgbClr val="CEC7C1"/>
    <a:srgbClr val="8C8D90"/>
    <a:srgbClr val="D25350"/>
    <a:srgbClr val="808184"/>
    <a:srgbClr val="757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5541" autoAdjust="0"/>
  </p:normalViewPr>
  <p:slideViewPr>
    <p:cSldViewPr snapToGrid="0" showGuides="1">
      <p:cViewPr varScale="1">
        <p:scale>
          <a:sx n="62" d="100"/>
          <a:sy n="62" d="100"/>
        </p:scale>
        <p:origin x="836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10/25/2022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10/25/2022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1861B-043A-4329-A7F1-4F67DC6D0D9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260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was highlighted in 2019 SC workshop talk; I didn’t imagine we’d be in this boat today.</a:t>
            </a:r>
          </a:p>
          <a:p>
            <a:endParaRPr lang="en-US" dirty="0"/>
          </a:p>
          <a:p>
            <a:r>
              <a:rPr lang="en-US" dirty="0"/>
              <a:t>2 reasons: Focus on high-dim over lattice benchmarking due to impending configuration (some questions about dipoles raised….so get rid of dipoles?)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564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Simulation includes dispersion, Orbit offset at HZ04: </a:t>
            </a:r>
          </a:p>
          <a:p>
            <a:r>
              <a:rPr lang="en-US" dirty="0"/>
              <a:t>Y0 = 6.17 mm</a:t>
            </a:r>
          </a:p>
          <a:p>
            <a:r>
              <a:rPr lang="en-US" dirty="0"/>
              <a:t>Y0’ = -2.2 </a:t>
            </a:r>
            <a:r>
              <a:rPr lang="en-US" dirty="0" err="1"/>
              <a:t>mrad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17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704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0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this so hard?</a:t>
            </a:r>
          </a:p>
          <a:p>
            <a:r>
              <a:rPr lang="en-US" dirty="0"/>
              <a:t>High phase advance (103 deg/cell)</a:t>
            </a:r>
          </a:p>
          <a:p>
            <a:r>
              <a:rPr lang="en-US" dirty="0"/>
              <a:t>Initially low diagnostics per cell.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31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</a:t>
            </a:r>
            <a:r>
              <a:rPr lang="en-US" dirty="0" err="1"/>
              <a:t>Scaes</a:t>
            </a:r>
            <a:r>
              <a:rPr lang="en-US" dirty="0"/>
              <a:t> are the same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176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was highlighted in 2019 SC workshop talk; I didn’t imagine we’d be in this boat today.</a:t>
            </a:r>
          </a:p>
          <a:p>
            <a:endParaRPr lang="en-US" dirty="0"/>
          </a:p>
          <a:p>
            <a:r>
              <a:rPr lang="en-US" dirty="0"/>
              <a:t>2 reasons: Focus on high-dim over lattice benchmarking due to impending configuration (some questions about dipoles raised….so get rid of dipoles?)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721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 We will be sensitive to 10’s of keV offset in output energy from RFQ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20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this so hard?</a:t>
            </a:r>
          </a:p>
          <a:p>
            <a:r>
              <a:rPr lang="en-US" dirty="0"/>
              <a:t>High phase advance (103 deg/cell)</a:t>
            </a:r>
          </a:p>
          <a:p>
            <a:r>
              <a:rPr lang="en-US" dirty="0"/>
              <a:t>Initially low diagnostics per cell.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896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things: cavity modeling;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180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always get asked about repeatability, stability;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42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D65A6-E3E9-42D4-9D2D-8127E19551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49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Gap is a software bug, not a machine fault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954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IMPACT simulations; distributions simulated starting at plasma boundary of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92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FAE28-FB65-4BF4-A509-0F2D3C6A8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B3EED-B1B8-4243-AE99-AEEC8028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C25AD-C392-487A-AA0B-A21B6926D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89D04-ED3E-40E2-A3B4-4B719DDD2D8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3924A-0698-4DD1-B01E-0D9A0A88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151AC-3E08-4005-BF3C-31543364F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611AE-C591-4AF9-97B5-0A158899E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9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0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5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240.png"/><Relationship Id="rId10" Type="http://schemas.openxmlformats.org/officeDocument/2006/relationships/image" Target="../media/image182.png"/><Relationship Id="rId4" Type="http://schemas.openxmlformats.org/officeDocument/2006/relationships/image" Target="../media/image160.png"/><Relationship Id="rId9" Type="http://schemas.openxmlformats.org/officeDocument/2006/relationships/image" Target="../media/image1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1.png"/><Relationship Id="rId7" Type="http://schemas.openxmlformats.org/officeDocument/2006/relationships/image" Target="../media/image2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Relationship Id="rId9" Type="http://schemas.openxmlformats.org/officeDocument/2006/relationships/image" Target="../media/image2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0.png"/><Relationship Id="rId13" Type="http://schemas.openxmlformats.org/officeDocument/2006/relationships/image" Target="../media/image2200.png"/><Relationship Id="rId3" Type="http://schemas.openxmlformats.org/officeDocument/2006/relationships/image" Target="../media/image1500.png"/><Relationship Id="rId7" Type="http://schemas.openxmlformats.org/officeDocument/2006/relationships/image" Target="../media/image59.png"/><Relationship Id="rId12" Type="http://schemas.openxmlformats.org/officeDocument/2006/relationships/image" Target="../media/image6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4" Type="http://schemas.openxmlformats.org/officeDocument/2006/relationships/image" Target="../media/image1600.png"/><Relationship Id="rId9" Type="http://schemas.openxmlformats.org/officeDocument/2006/relationships/image" Target="../media/image18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tiff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3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9.tif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7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10" Type="http://schemas.openxmlformats.org/officeDocument/2006/relationships/image" Target="../media/image29.tif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7698122" cy="978729"/>
          </a:xfrm>
        </p:spPr>
        <p:txBody>
          <a:bodyPr/>
          <a:lstStyle/>
          <a:p>
            <a:r>
              <a:rPr lang="en-US" dirty="0"/>
              <a:t>Exploring Initial Distributions at the Beam Test Facility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Kiersten Ruisard</a:t>
            </a:r>
          </a:p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ICFA mini-workshop on Space Charge Oct 25, 2022</a:t>
            </a:r>
          </a:p>
        </p:txBody>
      </p:sp>
    </p:spTree>
    <p:extLst>
      <p:ext uri="{BB962C8B-B14F-4D97-AF65-F5344CB8AC3E}">
        <p14:creationId xmlns:p14="http://schemas.microsoft.com/office/powerpoint/2010/main" val="417264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28D58-80D6-1AE4-36D2-3FA20CD9A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 err="1"/>
              <a:t>Py</a:t>
            </a:r>
            <a:r>
              <a:rPr lang="en-US" dirty="0"/>
              <a:t>-orbit multi-bunch solver is required to get space charge right, </a:t>
            </a:r>
          </a:p>
        </p:txBody>
      </p:sp>
      <p:pic>
        <p:nvPicPr>
          <p:cNvPr id="3" name="Picture 2" descr="A picture containing sitting, different, row&#10;&#10;Description automatically generated">
            <a:extLst>
              <a:ext uri="{FF2B5EF4-FFF2-40B4-BE49-F238E27FC236}">
                <a16:creationId xmlns:a16="http://schemas.microsoft.com/office/drawing/2014/main" id="{EF449E85-E21F-BB30-2A2D-380A273B3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0" y="2606129"/>
            <a:ext cx="6858000" cy="1131337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8C3EB280-DE0F-269E-D3DF-59CB6A142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80" y="3818595"/>
            <a:ext cx="6858000" cy="10968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B471C7F-D9E3-F98F-F190-4ECA96AF527E}"/>
              </a:ext>
            </a:extLst>
          </p:cNvPr>
          <p:cNvGrpSpPr/>
          <p:nvPr/>
        </p:nvGrpSpPr>
        <p:grpSpPr>
          <a:xfrm>
            <a:off x="1653339" y="2278555"/>
            <a:ext cx="1683571" cy="706601"/>
            <a:chOff x="438990" y="6342245"/>
            <a:chExt cx="5247082" cy="706601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866C34E-750A-3A76-2DED-0C255209D108}"/>
                </a:ext>
              </a:extLst>
            </p:cNvPr>
            <p:cNvCxnSpPr>
              <a:cxnSpLocks/>
            </p:cNvCxnSpPr>
            <p:nvPr/>
          </p:nvCxnSpPr>
          <p:spPr>
            <a:xfrm>
              <a:off x="438990" y="7048846"/>
              <a:ext cx="191001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D7E5BC-CDD3-113F-376F-7826E414D347}"/>
                </a:ext>
              </a:extLst>
            </p:cNvPr>
            <p:cNvSpPr txBox="1"/>
            <p:nvPr/>
          </p:nvSpPr>
          <p:spPr>
            <a:xfrm>
              <a:off x="549269" y="6342245"/>
              <a:ext cx="5136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T=2.48 ns</a:t>
              </a: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ED20C895-1456-4858-8983-118E90C3E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593" y="1190037"/>
            <a:ext cx="330517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05D9F-6C77-A926-FA3E-7C5B036CBC30}"/>
              </a:ext>
            </a:extLst>
          </p:cNvPr>
          <p:cNvSpPr txBox="1"/>
          <p:nvPr/>
        </p:nvSpPr>
        <p:spPr>
          <a:xfrm>
            <a:off x="8873413" y="4616282"/>
            <a:ext cx="1735901" cy="4801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+mn-lt"/>
              </a:rPr>
              <a:t>Implemented,</a:t>
            </a:r>
          </a:p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FF973C"/>
                </a:solidFill>
                <a:latin typeface="+mn-lt"/>
              </a:rPr>
              <a:t>Not implemented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20531E-D913-731A-EA4E-E8A862A63EA4}"/>
                  </a:ext>
                </a:extLst>
              </p:cNvPr>
              <p:cNvSpPr txBox="1"/>
              <p:nvPr/>
            </p:nvSpPr>
            <p:spPr>
              <a:xfrm>
                <a:off x="648460" y="1559300"/>
                <a:ext cx="5193792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Beam rms width at FODO entrance &gt;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dirty="0"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20531E-D913-731A-EA4E-E8A862A63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60" y="1559300"/>
                <a:ext cx="5193792" cy="341632"/>
              </a:xfrm>
              <a:prstGeom prst="rect">
                <a:avLst/>
              </a:prstGeom>
              <a:blipFill>
                <a:blip r:embed="rId5"/>
                <a:stretch>
                  <a:fillRect l="-939" t="-19643" b="-26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106E583-A5DD-A83B-508E-E45B23C6ADFC}"/>
              </a:ext>
            </a:extLst>
          </p:cNvPr>
          <p:cNvSpPr txBox="1"/>
          <p:nvPr/>
        </p:nvSpPr>
        <p:spPr>
          <a:xfrm>
            <a:off x="429767" y="2830165"/>
            <a:ext cx="69365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RFQ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EBCE1-A11D-29C0-C04B-37C367B0BE1C}"/>
              </a:ext>
            </a:extLst>
          </p:cNvPr>
          <p:cNvSpPr txBox="1"/>
          <p:nvPr/>
        </p:nvSpPr>
        <p:spPr>
          <a:xfrm>
            <a:off x="330297" y="4025401"/>
            <a:ext cx="89259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FODO</a:t>
            </a:r>
          </a:p>
        </p:txBody>
      </p:sp>
    </p:spTree>
    <p:extLst>
      <p:ext uri="{BB962C8B-B14F-4D97-AF65-F5344CB8AC3E}">
        <p14:creationId xmlns:p14="http://schemas.microsoft.com/office/powerpoint/2010/main" val="1930439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09B4DA12-78CC-49F2-C14E-969D7AE29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9692" y="1268236"/>
            <a:ext cx="5763767" cy="241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155D90-AE8B-C86D-B85E-3ACB316A9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Residual vertical dispersion explains asymmetry in vertical phase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6DD19-84C0-816B-2ECD-9334910922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016" y="1306131"/>
            <a:ext cx="4700971" cy="23895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57189E-1EA2-9FE0-5929-C9AA0654A775}"/>
              </a:ext>
            </a:extLst>
          </p:cNvPr>
          <p:cNvSpPr txBox="1"/>
          <p:nvPr/>
        </p:nvSpPr>
        <p:spPr>
          <a:xfrm>
            <a:off x="6229349" y="1479460"/>
            <a:ext cx="17907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orbit=0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627AEC-C26D-868B-8E9A-F5E7BFBD814D}"/>
              </a:ext>
            </a:extLst>
          </p:cNvPr>
          <p:cNvGrpSpPr/>
          <p:nvPr/>
        </p:nvGrpSpPr>
        <p:grpSpPr>
          <a:xfrm>
            <a:off x="6286499" y="1479460"/>
            <a:ext cx="2152651" cy="1809750"/>
            <a:chOff x="6276974" y="1504950"/>
            <a:chExt cx="2152651" cy="180975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47D138C-B936-0F29-33B3-69A0A9054D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76974" y="1504950"/>
              <a:ext cx="2152651" cy="180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6535A0-1B22-E805-4E2E-7D24170B3610}"/>
                </a:ext>
              </a:extLst>
            </p:cNvPr>
            <p:cNvSpPr txBox="1"/>
            <p:nvPr/>
          </p:nvSpPr>
          <p:spPr>
            <a:xfrm>
              <a:off x="6276974" y="1504950"/>
              <a:ext cx="179070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  <a:latin typeface="+mn-lt"/>
                </a:rPr>
                <a:t>orbit≠0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09FE5C-DCEC-411E-66AF-D5386AFC3735}"/>
              </a:ext>
            </a:extLst>
          </p:cNvPr>
          <p:cNvGrpSpPr/>
          <p:nvPr/>
        </p:nvGrpSpPr>
        <p:grpSpPr>
          <a:xfrm>
            <a:off x="7934982" y="3897399"/>
            <a:ext cx="3290068" cy="2522784"/>
            <a:chOff x="8739654" y="3897399"/>
            <a:chExt cx="3290068" cy="2522784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AA856414-F946-4A64-B7EB-F3D66AAF9D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9654" y="3897399"/>
              <a:ext cx="2537409" cy="2522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C5D8CC-C443-0BE4-97C3-6371EA94EC3A}"/>
                </a:ext>
              </a:extLst>
            </p:cNvPr>
            <p:cNvSpPr txBox="1"/>
            <p:nvPr/>
          </p:nvSpPr>
          <p:spPr>
            <a:xfrm>
              <a:off x="10857195" y="4322384"/>
              <a:ext cx="1172527" cy="4801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b="1" dirty="0">
                  <a:solidFill>
                    <a:srgbClr val="0070C0"/>
                  </a:solidFill>
                  <a:latin typeface="+mn-lt"/>
                </a:rPr>
                <a:t>Orbit error,</a:t>
              </a:r>
            </a:p>
            <a:p>
              <a:pPr algn="l">
                <a:lnSpc>
                  <a:spcPct val="90000"/>
                </a:lnSpc>
              </a:pPr>
              <a:r>
                <a:rPr lang="en-US" sz="1400" b="1" dirty="0">
                  <a:solidFill>
                    <a:srgbClr val="FF973C"/>
                  </a:solidFill>
                  <a:latin typeface="+mn-lt"/>
                </a:rPr>
                <a:t>No error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F6F87EB-6EA7-29BA-D391-0AD495AD421D}"/>
              </a:ext>
            </a:extLst>
          </p:cNvPr>
          <p:cNvSpPr txBox="1"/>
          <p:nvPr/>
        </p:nvSpPr>
        <p:spPr>
          <a:xfrm rot="16200000">
            <a:off x="-348847" y="2274742"/>
            <a:ext cx="2194776" cy="2862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latin typeface="+mn-lt"/>
              </a:rPr>
              <a:t>vertical dispersion [m]</a:t>
            </a:r>
          </a:p>
        </p:txBody>
      </p:sp>
    </p:spTree>
    <p:extLst>
      <p:ext uri="{BB962C8B-B14F-4D97-AF65-F5344CB8AC3E}">
        <p14:creationId xmlns:p14="http://schemas.microsoft.com/office/powerpoint/2010/main" val="262452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10D8-367B-20D4-5E49-6E544B9E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08509-AF7E-650B-1F7C-22502A0B5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13338"/>
            <a:ext cx="6517824" cy="4488175"/>
          </a:xfrm>
        </p:spPr>
        <p:txBody>
          <a:bodyPr/>
          <a:lstStyle/>
          <a:p>
            <a:r>
              <a:rPr lang="en-US" dirty="0"/>
              <a:t>Motivation: predicting halo extent</a:t>
            </a:r>
          </a:p>
          <a:p>
            <a:r>
              <a:rPr lang="en-US" dirty="0"/>
              <a:t>Initial bunch: core-hollowed due to nonlinear space charge</a:t>
            </a:r>
          </a:p>
          <a:p>
            <a:r>
              <a:rPr lang="en-US" dirty="0"/>
              <a:t>Status: Lattice model errors exceed distribution errors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EF2E98-E80B-0947-383F-86FB8585E46F}"/>
              </a:ext>
            </a:extLst>
          </p:cNvPr>
          <p:cNvSpPr txBox="1">
            <a:spLocks/>
          </p:cNvSpPr>
          <p:nvPr/>
        </p:nvSpPr>
        <p:spPr bwMode="auto">
          <a:xfrm>
            <a:off x="7086610" y="1188297"/>
            <a:ext cx="5316768" cy="415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Ranked importance:</a:t>
            </a:r>
          </a:p>
          <a:p>
            <a:pPr lvl="1"/>
            <a:r>
              <a:rPr lang="en-US" dirty="0"/>
              <a:t>Field profile for PM quads</a:t>
            </a:r>
          </a:p>
          <a:p>
            <a:pPr lvl="1"/>
            <a:r>
              <a:rPr lang="en-US" u="sng" dirty="0"/>
              <a:t>Overlapping bunches</a:t>
            </a:r>
          </a:p>
          <a:p>
            <a:pPr lvl="1"/>
            <a:r>
              <a:rPr lang="en-US" dirty="0"/>
              <a:t>Dipole model?</a:t>
            </a:r>
          </a:p>
          <a:p>
            <a:pPr lvl="1"/>
            <a:r>
              <a:rPr lang="en-US" dirty="0"/>
              <a:t>Residual dispersion</a:t>
            </a:r>
          </a:p>
          <a:p>
            <a:pPr lvl="1"/>
            <a:r>
              <a:rPr lang="en-US" dirty="0"/>
              <a:t>Energy, via chromaticity</a:t>
            </a:r>
          </a:p>
          <a:p>
            <a:pPr lvl="1"/>
            <a:r>
              <a:rPr lang="en-US" dirty="0"/>
              <a:t>Field profile for electromagnet quads</a:t>
            </a:r>
          </a:p>
          <a:p>
            <a:pPr lvl="1"/>
            <a:r>
              <a:rPr lang="en-US" u="sng" dirty="0"/>
              <a:t>6D initial distribution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946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over a mountain range&#10;&#10;Description automatically generated with low confidence">
            <a:extLst>
              <a:ext uri="{FF2B5EF4-FFF2-40B4-BE49-F238E27FC236}">
                <a16:creationId xmlns:a16="http://schemas.microsoft.com/office/drawing/2014/main" id="{48AA8D09-1546-435D-8680-2455E741B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1CB041-B86F-490F-87EE-C487BE1B9470}"/>
              </a:ext>
            </a:extLst>
          </p:cNvPr>
          <p:cNvSpPr/>
          <p:nvPr/>
        </p:nvSpPr>
        <p:spPr>
          <a:xfrm>
            <a:off x="316522" y="1105376"/>
            <a:ext cx="11614639" cy="5462478"/>
          </a:xfrm>
          <a:prstGeom prst="rect">
            <a:avLst/>
          </a:prstGeom>
          <a:solidFill>
            <a:srgbClr val="FFFFFF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A1279-67B1-49A2-A702-9F9ADE918742}"/>
              </a:ext>
            </a:extLst>
          </p:cNvPr>
          <p:cNvSpPr txBox="1"/>
          <p:nvPr/>
        </p:nvSpPr>
        <p:spPr>
          <a:xfrm>
            <a:off x="665230" y="1105894"/>
            <a:ext cx="110021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+mj-lt"/>
              </a:rPr>
              <a:t>Summary: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+mj-lt"/>
              </a:rPr>
              <a:t>This talk presented a study of the initial distribution and transport of (up to) 50 mA, 402.5 MHz H</a:t>
            </a:r>
            <a:r>
              <a:rPr lang="en-US" sz="2000" baseline="30000" dirty="0">
                <a:latin typeface="+mj-lt"/>
              </a:rPr>
              <a:t>-</a:t>
            </a:r>
            <a:r>
              <a:rPr lang="en-US" sz="2000" dirty="0">
                <a:latin typeface="+mj-lt"/>
              </a:rPr>
              <a:t> bunches at the SNS Beam Test Facility. The purpose of this work is to demonstrate prediction of beam halo + halo losses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+mj-lt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+mj-lt"/>
              </a:rPr>
              <a:t>From your perspective, where is the gap regarding space charge effects?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+mj-lt"/>
              </a:rPr>
              <a:t>The gap is in our ability to predict beam evolution </a:t>
            </a:r>
            <a:r>
              <a:rPr lang="en-US" sz="2000" i="1" dirty="0">
                <a:effectLst/>
                <a:latin typeface="+mj-lt"/>
              </a:rPr>
              <a:t>with space charge </a:t>
            </a:r>
            <a:r>
              <a:rPr lang="en-US" sz="2000" dirty="0">
                <a:effectLst/>
                <a:latin typeface="+mj-lt"/>
              </a:rPr>
              <a:t>with desired accuracy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+mj-lt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+mj-lt"/>
              </a:rPr>
              <a:t>What is needed to bridge this gap?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en-US" sz="2000" dirty="0">
                <a:effectLst/>
                <a:latin typeface="+mj-lt"/>
              </a:rPr>
              <a:t>Careful validation of models, including initial beam distribution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>
                <a:latin typeface="+mj-lt"/>
              </a:rPr>
              <a:t>Sufficient diagnostics 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>
                <a:latin typeface="+mj-lt"/>
              </a:rPr>
              <a:t>efficient methods for calibration and error identification</a:t>
            </a:r>
            <a:endParaRPr lang="en-US" sz="2000" dirty="0">
              <a:effectLst/>
              <a:latin typeface="+mj-lt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en-US" sz="2000" dirty="0">
                <a:effectLst/>
                <a:latin typeface="+mj-lt"/>
              </a:rPr>
              <a:t>Responsive simulation development (e.g., multi-bunch solver)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rabicParenBoth"/>
            </a:pPr>
            <a:r>
              <a:rPr lang="en-US" sz="2000" dirty="0">
                <a:effectLst/>
                <a:latin typeface="+mj-lt"/>
              </a:rPr>
              <a:t>Other effects for </a:t>
            </a:r>
            <a:r>
              <a:rPr lang="en-US" sz="2000" dirty="0" err="1">
                <a:effectLst/>
                <a:latin typeface="+mj-lt"/>
              </a:rPr>
              <a:t>linacs</a:t>
            </a:r>
            <a:r>
              <a:rPr lang="en-US" sz="2000" dirty="0">
                <a:effectLst/>
                <a:latin typeface="+mj-lt"/>
              </a:rPr>
              <a:t>: Cavity models, longitudinal dynamics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rabicParenBoth"/>
            </a:pPr>
            <a:endParaRPr lang="en-US" sz="2400" dirty="0"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9142F1-FA3C-4D06-B62E-FC6657AA15E5}"/>
              </a:ext>
            </a:extLst>
          </p:cNvPr>
          <p:cNvSpPr txBox="1"/>
          <p:nvPr/>
        </p:nvSpPr>
        <p:spPr>
          <a:xfrm>
            <a:off x="665230" y="151269"/>
            <a:ext cx="10772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Summary slide, 5</a:t>
            </a:r>
            <a:r>
              <a:rPr lang="en-US" sz="2800" baseline="30000" dirty="0"/>
              <a:t>th</a:t>
            </a:r>
            <a:r>
              <a:rPr lang="en-US" sz="2800" dirty="0"/>
              <a:t> ICFA mini-workshop on Space Charge</a:t>
            </a:r>
          </a:p>
          <a:p>
            <a:r>
              <a:rPr lang="en-US" sz="2800" dirty="0"/>
              <a:t>Theme: Bridging the gap in space charge dynamics</a:t>
            </a:r>
          </a:p>
        </p:txBody>
      </p:sp>
    </p:spTree>
    <p:extLst>
      <p:ext uri="{BB962C8B-B14F-4D97-AF65-F5344CB8AC3E}">
        <p14:creationId xmlns:p14="http://schemas.microsoft.com/office/powerpoint/2010/main" val="403503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07DAA-DF95-3726-E933-34A273061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535531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AF84E-CFE4-D523-7B6B-08B4BC9641B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93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45584-B7A1-F7E3-6B87-C88839E8B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0B5F7-8F62-311F-9260-1CE484F2F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18304"/>
            <a:ext cx="11430000" cy="1833384"/>
          </a:xfrm>
        </p:spPr>
        <p:txBody>
          <a:bodyPr/>
          <a:lstStyle/>
          <a:p>
            <a:r>
              <a:rPr lang="en-US" dirty="0"/>
              <a:t>Shutdown August 2022</a:t>
            </a:r>
          </a:p>
          <a:p>
            <a:r>
              <a:rPr lang="en-US" dirty="0"/>
              <a:t>New RFQ commissioning </a:t>
            </a:r>
          </a:p>
          <a:p>
            <a:pPr lvl="1"/>
            <a:r>
              <a:rPr lang="en-US" dirty="0"/>
              <a:t>~Nov 2022</a:t>
            </a:r>
          </a:p>
          <a:p>
            <a:r>
              <a:rPr lang="en-US" dirty="0"/>
              <a:t>Straight BTF in 2023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249C6-DD3E-6718-BA20-BB916556A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06" y="274320"/>
            <a:ext cx="5413469" cy="2138990"/>
          </a:xfrm>
          <a:prstGeom prst="rect">
            <a:avLst/>
          </a:prstGeom>
        </p:spPr>
      </p:pic>
      <p:pic>
        <p:nvPicPr>
          <p:cNvPr id="5" name="Picture 2" descr="Machine generated alternative text:&#10;06 &#10;08 &#10;QIO &#10;Q12 &#10;QII &#10;Q13 ">
            <a:extLst>
              <a:ext uri="{FF2B5EF4-FFF2-40B4-BE49-F238E27FC236}">
                <a16:creationId xmlns:a16="http://schemas.microsoft.com/office/drawing/2014/main" id="{078C4B11-1FAF-9B6E-9224-F86C6177B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47" y="4572827"/>
            <a:ext cx="5489428" cy="183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63F3DD-A028-63AF-0E53-0638AAFFC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725" y="2646847"/>
            <a:ext cx="5349629" cy="166507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2DBF6CD-C198-E0FF-28FE-F5222E6BF2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638312"/>
              </p:ext>
            </p:extLst>
          </p:nvPr>
        </p:nvGraphicFramePr>
        <p:xfrm>
          <a:off x="960896" y="3634323"/>
          <a:ext cx="4099301" cy="2262885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52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485">
                <a:tc>
                  <a:txBody>
                    <a:bodyPr/>
                    <a:lstStyle/>
                    <a:p>
                      <a:r>
                        <a:rPr lang="en-US" sz="1600" b="1" dirty="0"/>
                        <a:t>Species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</a:t>
                      </a:r>
                      <a:r>
                        <a:rPr lang="en-US" sz="1600" baseline="30000" dirty="0"/>
                        <a:t>-</a:t>
                      </a:r>
                      <a:endParaRPr lang="en-US" sz="16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431">
                <a:tc>
                  <a:txBody>
                    <a:bodyPr/>
                    <a:lstStyle/>
                    <a:p>
                      <a:r>
                        <a:rPr lang="en-US" sz="1600" b="1" dirty="0"/>
                        <a:t>Energy (MEBT)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2.5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431">
                <a:tc>
                  <a:txBody>
                    <a:bodyPr/>
                    <a:lstStyle/>
                    <a:p>
                      <a:r>
                        <a:rPr lang="en-US" sz="1600" b="1" dirty="0"/>
                        <a:t>Energy (LEBT)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65 keV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5920264"/>
                  </a:ext>
                </a:extLst>
              </a:tr>
              <a:tr h="571268">
                <a:tc>
                  <a:txBody>
                    <a:bodyPr/>
                    <a:lstStyle/>
                    <a:p>
                      <a:r>
                        <a:rPr lang="en-US" sz="1600" b="1" dirty="0"/>
                        <a:t>RFQ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449 cells</a:t>
                      </a:r>
                    </a:p>
                    <a:p>
                      <a:r>
                        <a:rPr lang="en-US" sz="1600" dirty="0"/>
                        <a:t>402.5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418">
                <a:tc>
                  <a:txBody>
                    <a:bodyPr/>
                    <a:lstStyle/>
                    <a:p>
                      <a:r>
                        <a:rPr lang="en-US" sz="1600" b="1" dirty="0"/>
                        <a:t>Beam current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Up to 50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86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514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079E-3E3F-3C1A-8210-188F85847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error (chromatic effect)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BC5236-8909-0AA6-4F10-A68D343F0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641" y="1785935"/>
            <a:ext cx="330517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C7DDCF7-8D57-614F-436E-9B2D67A3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66" y="1785936"/>
            <a:ext cx="330517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009EB7-978F-44FC-66F2-C23764C338E9}"/>
              </a:ext>
            </a:extLst>
          </p:cNvPr>
          <p:cNvSpPr txBox="1"/>
          <p:nvPr/>
        </p:nvSpPr>
        <p:spPr>
          <a:xfrm>
            <a:off x="7574319" y="2034073"/>
            <a:ext cx="330517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Orange is 2.5 MeV-20 keV 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Blue is 2.5 MeV</a:t>
            </a:r>
          </a:p>
        </p:txBody>
      </p:sp>
    </p:spTree>
    <p:extLst>
      <p:ext uri="{BB962C8B-B14F-4D97-AF65-F5344CB8AC3E}">
        <p14:creationId xmlns:p14="http://schemas.microsoft.com/office/powerpoint/2010/main" val="184151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B026D-E29D-4F25-BB98-D1064E752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dirty="0"/>
              <a:t>5D method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DFE8EF-DF59-444C-A0D8-220128E64E97}"/>
              </a:ext>
            </a:extLst>
          </p:cNvPr>
          <p:cNvGrpSpPr/>
          <p:nvPr/>
        </p:nvGrpSpPr>
        <p:grpSpPr>
          <a:xfrm>
            <a:off x="933117" y="1887202"/>
            <a:ext cx="7887365" cy="3808575"/>
            <a:chOff x="800016" y="2201319"/>
            <a:chExt cx="7887365" cy="38085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C76620-3C6C-47E0-A762-95903A6FA84A}"/>
                </a:ext>
              </a:extLst>
            </p:cNvPr>
            <p:cNvGrpSpPr/>
            <p:nvPr/>
          </p:nvGrpSpPr>
          <p:grpSpPr>
            <a:xfrm>
              <a:off x="800016" y="2201319"/>
              <a:ext cx="7887365" cy="3808575"/>
              <a:chOff x="1031257" y="2330500"/>
              <a:chExt cx="7887365" cy="3808575"/>
            </a:xfrm>
          </p:grpSpPr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7C6DA003-4F3B-44A8-B01E-8E6775F70B50}"/>
                  </a:ext>
                </a:extLst>
              </p:cNvPr>
              <p:cNvSpPr/>
              <p:nvPr/>
            </p:nvSpPr>
            <p:spPr>
              <a:xfrm>
                <a:off x="6157025" y="2499470"/>
                <a:ext cx="1679375" cy="1732092"/>
              </a:xfrm>
              <a:prstGeom prst="rtTriangle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7DA743F-2397-408D-AEE5-9EC39D7AC11A}"/>
                  </a:ext>
                </a:extLst>
              </p:cNvPr>
              <p:cNvCxnSpPr/>
              <p:nvPr/>
            </p:nvCxnSpPr>
            <p:spPr>
              <a:xfrm>
                <a:off x="1454744" y="3450916"/>
                <a:ext cx="4702283" cy="0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C1AEDE6-497D-4AE3-BBDC-3A1B5E3210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29561" y="4207870"/>
                <a:ext cx="16292" cy="533836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F8A17A91-3199-4208-A51B-246A910A730F}"/>
                      </a:ext>
                    </a:extLst>
                  </p:cNvPr>
                  <p:cNvSpPr txBox="1"/>
                  <p:nvPr/>
                </p:nvSpPr>
                <p:spPr>
                  <a:xfrm>
                    <a:off x="2771242" y="2383896"/>
                    <a:ext cx="638188" cy="2462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sz="1600" b="0" dirty="0"/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E6DC1DD8-8F95-4E67-B26B-70B07E34F91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71242" y="2383896"/>
                    <a:ext cx="638188" cy="24622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846" r="-2885" b="-175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87EA38B5-E16A-4C44-89AD-8C06A0A4FEC9}"/>
                      </a:ext>
                    </a:extLst>
                  </p:cNvPr>
                  <p:cNvSpPr txBox="1"/>
                  <p:nvPr/>
                </p:nvSpPr>
                <p:spPr>
                  <a:xfrm>
                    <a:off x="4515965" y="2526312"/>
                    <a:ext cx="612475" cy="2462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~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F3D16331-FE4F-45AA-927A-68394094515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15965" y="2526312"/>
                    <a:ext cx="612475" cy="24622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4000" r="-9000" b="-14634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FFE495B0-14B2-472A-A80C-0746A48A9C2F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6552657" y="2944811"/>
                    <a:ext cx="1356648" cy="445245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90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oMath>
                    </a14:m>
                    <a:r>
                      <a:rPr lang="en-US" sz="1600" dirty="0"/>
                      <a:t>dipole</a:t>
                    </a:r>
                  </a:p>
                </p:txBody>
              </p:sp>
            </mc:Choice>
            <mc:Fallback xmlns=""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ED733B7F-B6CA-404A-9780-861E7A3E4C5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700000">
                    <a:off x="6552657" y="2944811"/>
                    <a:ext cx="1356648" cy="44524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BC838D6-7571-4AC1-A832-38F9C8995FA1}"/>
                  </a:ext>
                </a:extLst>
              </p:cNvPr>
              <p:cNvGrpSpPr/>
              <p:nvPr/>
            </p:nvGrpSpPr>
            <p:grpSpPr>
              <a:xfrm>
                <a:off x="1031257" y="2947579"/>
                <a:ext cx="6339597" cy="1769709"/>
                <a:chOff x="230144" y="4188376"/>
                <a:chExt cx="4820487" cy="1345648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7A6C5687-4F13-4AF3-9683-E7D44A105BC8}"/>
                    </a:ext>
                  </a:extLst>
                </p:cNvPr>
                <p:cNvSpPr/>
                <p:nvPr/>
              </p:nvSpPr>
              <p:spPr>
                <a:xfrm>
                  <a:off x="230144" y="4188376"/>
                  <a:ext cx="1049034" cy="636747"/>
                </a:xfrm>
                <a:prstGeom prst="rect">
                  <a:avLst/>
                </a:prstGeom>
                <a:solidFill>
                  <a:srgbClr val="CCFF66"/>
                </a:solidFill>
                <a:ln w="3810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Isosceles Triangle 35">
                  <a:extLst>
                    <a:ext uri="{FF2B5EF4-FFF2-40B4-BE49-F238E27FC236}">
                      <a16:creationId xmlns:a16="http://schemas.microsoft.com/office/drawing/2014/main" id="{6300CD75-D53D-4FB6-A41B-2C7354BDD780}"/>
                    </a:ext>
                  </a:extLst>
                </p:cNvPr>
                <p:cNvSpPr/>
                <p:nvPr/>
              </p:nvSpPr>
              <p:spPr>
                <a:xfrm rot="16200000">
                  <a:off x="1536775" y="3627110"/>
                  <a:ext cx="636678" cy="1867140"/>
                </a:xfrm>
                <a:prstGeom prst="triangle">
                  <a:avLst/>
                </a:prstGeom>
                <a:solidFill>
                  <a:srgbClr val="CCFF66"/>
                </a:solidFill>
                <a:ln w="3810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BBD6B25-6428-4A98-844D-297E1C1AD68A}"/>
                    </a:ext>
                  </a:extLst>
                </p:cNvPr>
                <p:cNvSpPr/>
                <p:nvPr/>
              </p:nvSpPr>
              <p:spPr>
                <a:xfrm>
                  <a:off x="2788682" y="4484390"/>
                  <a:ext cx="1397556" cy="146245"/>
                </a:xfrm>
                <a:prstGeom prst="rect">
                  <a:avLst/>
                </a:prstGeom>
                <a:solidFill>
                  <a:srgbClr val="CCFF66"/>
                </a:solidFill>
                <a:ln w="3810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7B261DB0-3307-4DBB-81BD-52E5BC1A007C}"/>
                    </a:ext>
                  </a:extLst>
                </p:cNvPr>
                <p:cNvSpPr/>
                <p:nvPr/>
              </p:nvSpPr>
              <p:spPr>
                <a:xfrm>
                  <a:off x="4160044" y="4483893"/>
                  <a:ext cx="890587" cy="1050131"/>
                </a:xfrm>
                <a:custGeom>
                  <a:avLst/>
                  <a:gdLst>
                    <a:gd name="connsiteX0" fmla="*/ 21432 w 895350"/>
                    <a:gd name="connsiteY0" fmla="*/ 0 h 1054894"/>
                    <a:gd name="connsiteX1" fmla="*/ 257175 w 895350"/>
                    <a:gd name="connsiteY1" fmla="*/ 0 h 1054894"/>
                    <a:gd name="connsiteX2" fmla="*/ 569119 w 895350"/>
                    <a:gd name="connsiteY2" fmla="*/ 138112 h 1054894"/>
                    <a:gd name="connsiteX3" fmla="*/ 738188 w 895350"/>
                    <a:gd name="connsiteY3" fmla="*/ 400050 h 1054894"/>
                    <a:gd name="connsiteX4" fmla="*/ 850107 w 895350"/>
                    <a:gd name="connsiteY4" fmla="*/ 619125 h 1054894"/>
                    <a:gd name="connsiteX5" fmla="*/ 852488 w 895350"/>
                    <a:gd name="connsiteY5" fmla="*/ 685800 h 1054894"/>
                    <a:gd name="connsiteX6" fmla="*/ 895350 w 895350"/>
                    <a:gd name="connsiteY6" fmla="*/ 1050131 h 1054894"/>
                    <a:gd name="connsiteX7" fmla="*/ 223838 w 895350"/>
                    <a:gd name="connsiteY7" fmla="*/ 1054894 h 1054894"/>
                    <a:gd name="connsiteX8" fmla="*/ 207169 w 895350"/>
                    <a:gd name="connsiteY8" fmla="*/ 676275 h 1054894"/>
                    <a:gd name="connsiteX9" fmla="*/ 200025 w 895350"/>
                    <a:gd name="connsiteY9" fmla="*/ 523875 h 1054894"/>
                    <a:gd name="connsiteX10" fmla="*/ 176213 w 895350"/>
                    <a:gd name="connsiteY10" fmla="*/ 392906 h 1054894"/>
                    <a:gd name="connsiteX11" fmla="*/ 130969 w 895350"/>
                    <a:gd name="connsiteY11" fmla="*/ 266700 h 1054894"/>
                    <a:gd name="connsiteX12" fmla="*/ 54769 w 895350"/>
                    <a:gd name="connsiteY12" fmla="*/ 150019 h 1054894"/>
                    <a:gd name="connsiteX13" fmla="*/ 0 w 895350"/>
                    <a:gd name="connsiteY13" fmla="*/ 128587 h 1054894"/>
                    <a:gd name="connsiteX14" fmla="*/ 21432 w 895350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400050 h 1054894"/>
                    <a:gd name="connsiteX4" fmla="*/ 845344 w 890587"/>
                    <a:gd name="connsiteY4" fmla="*/ 619125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219075 w 890587"/>
                    <a:gd name="connsiteY7" fmla="*/ 1054894 h 1054894"/>
                    <a:gd name="connsiteX8" fmla="*/ 202406 w 890587"/>
                    <a:gd name="connsiteY8" fmla="*/ 676275 h 1054894"/>
                    <a:gd name="connsiteX9" fmla="*/ 195262 w 890587"/>
                    <a:gd name="connsiteY9" fmla="*/ 523875 h 1054894"/>
                    <a:gd name="connsiteX10" fmla="*/ 171450 w 890587"/>
                    <a:gd name="connsiteY10" fmla="*/ 392906 h 1054894"/>
                    <a:gd name="connsiteX11" fmla="*/ 126206 w 890587"/>
                    <a:gd name="connsiteY11" fmla="*/ 266700 h 1054894"/>
                    <a:gd name="connsiteX12" fmla="*/ 50006 w 890587"/>
                    <a:gd name="connsiteY12" fmla="*/ 150019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400050 h 1054894"/>
                    <a:gd name="connsiteX4" fmla="*/ 845344 w 890587"/>
                    <a:gd name="connsiteY4" fmla="*/ 619125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219075 w 890587"/>
                    <a:gd name="connsiteY7" fmla="*/ 1054894 h 1054894"/>
                    <a:gd name="connsiteX8" fmla="*/ 202406 w 890587"/>
                    <a:gd name="connsiteY8" fmla="*/ 676275 h 1054894"/>
                    <a:gd name="connsiteX9" fmla="*/ 195262 w 890587"/>
                    <a:gd name="connsiteY9" fmla="*/ 523875 h 1054894"/>
                    <a:gd name="connsiteX10" fmla="*/ 171450 w 890587"/>
                    <a:gd name="connsiteY10" fmla="*/ 392906 h 1054894"/>
                    <a:gd name="connsiteX11" fmla="*/ 126206 w 890587"/>
                    <a:gd name="connsiteY11" fmla="*/ 266700 h 1054894"/>
                    <a:gd name="connsiteX12" fmla="*/ 50006 w 890587"/>
                    <a:gd name="connsiteY12" fmla="*/ 150019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400050 h 1054894"/>
                    <a:gd name="connsiteX4" fmla="*/ 845344 w 890587"/>
                    <a:gd name="connsiteY4" fmla="*/ 619125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219075 w 890587"/>
                    <a:gd name="connsiteY7" fmla="*/ 1054894 h 1054894"/>
                    <a:gd name="connsiteX8" fmla="*/ 202406 w 890587"/>
                    <a:gd name="connsiteY8" fmla="*/ 676275 h 1054894"/>
                    <a:gd name="connsiteX9" fmla="*/ 195262 w 890587"/>
                    <a:gd name="connsiteY9" fmla="*/ 523875 h 1054894"/>
                    <a:gd name="connsiteX10" fmla="*/ 171450 w 890587"/>
                    <a:gd name="connsiteY10" fmla="*/ 392906 h 1054894"/>
                    <a:gd name="connsiteX11" fmla="*/ 126206 w 890587"/>
                    <a:gd name="connsiteY11" fmla="*/ 266700 h 1054894"/>
                    <a:gd name="connsiteX12" fmla="*/ 50006 w 890587"/>
                    <a:gd name="connsiteY12" fmla="*/ 150019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400050 h 1054894"/>
                    <a:gd name="connsiteX4" fmla="*/ 845344 w 890587"/>
                    <a:gd name="connsiteY4" fmla="*/ 619125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219075 w 890587"/>
                    <a:gd name="connsiteY7" fmla="*/ 1054894 h 1054894"/>
                    <a:gd name="connsiteX8" fmla="*/ 202406 w 890587"/>
                    <a:gd name="connsiteY8" fmla="*/ 676275 h 1054894"/>
                    <a:gd name="connsiteX9" fmla="*/ 195262 w 890587"/>
                    <a:gd name="connsiteY9" fmla="*/ 523875 h 1054894"/>
                    <a:gd name="connsiteX10" fmla="*/ 171450 w 890587"/>
                    <a:gd name="connsiteY10" fmla="*/ 392906 h 1054894"/>
                    <a:gd name="connsiteX11" fmla="*/ 126206 w 890587"/>
                    <a:gd name="connsiteY11" fmla="*/ 266700 h 1054894"/>
                    <a:gd name="connsiteX12" fmla="*/ 50006 w 890587"/>
                    <a:gd name="connsiteY12" fmla="*/ 150019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400050 h 1054894"/>
                    <a:gd name="connsiteX4" fmla="*/ 845344 w 890587"/>
                    <a:gd name="connsiteY4" fmla="*/ 619125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219075 w 890587"/>
                    <a:gd name="connsiteY7" fmla="*/ 1054894 h 1054894"/>
                    <a:gd name="connsiteX8" fmla="*/ 202406 w 890587"/>
                    <a:gd name="connsiteY8" fmla="*/ 676275 h 1054894"/>
                    <a:gd name="connsiteX9" fmla="*/ 195262 w 890587"/>
                    <a:gd name="connsiteY9" fmla="*/ 523875 h 1054894"/>
                    <a:gd name="connsiteX10" fmla="*/ 171450 w 890587"/>
                    <a:gd name="connsiteY10" fmla="*/ 392906 h 1054894"/>
                    <a:gd name="connsiteX11" fmla="*/ 126206 w 890587"/>
                    <a:gd name="connsiteY11" fmla="*/ 266700 h 1054894"/>
                    <a:gd name="connsiteX12" fmla="*/ 50006 w 890587"/>
                    <a:gd name="connsiteY12" fmla="*/ 150019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400050 h 1054894"/>
                    <a:gd name="connsiteX4" fmla="*/ 845344 w 890587"/>
                    <a:gd name="connsiteY4" fmla="*/ 619125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219075 w 890587"/>
                    <a:gd name="connsiteY7" fmla="*/ 1054894 h 1054894"/>
                    <a:gd name="connsiteX8" fmla="*/ 202406 w 890587"/>
                    <a:gd name="connsiteY8" fmla="*/ 676275 h 1054894"/>
                    <a:gd name="connsiteX9" fmla="*/ 195262 w 890587"/>
                    <a:gd name="connsiteY9" fmla="*/ 523875 h 1054894"/>
                    <a:gd name="connsiteX10" fmla="*/ 171450 w 890587"/>
                    <a:gd name="connsiteY10" fmla="*/ 392906 h 1054894"/>
                    <a:gd name="connsiteX11" fmla="*/ 126206 w 890587"/>
                    <a:gd name="connsiteY11" fmla="*/ 266700 h 1054894"/>
                    <a:gd name="connsiteX12" fmla="*/ 50006 w 890587"/>
                    <a:gd name="connsiteY12" fmla="*/ 150019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400050 h 1054894"/>
                    <a:gd name="connsiteX4" fmla="*/ 826294 w 890587"/>
                    <a:gd name="connsiteY4" fmla="*/ 619125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219075 w 890587"/>
                    <a:gd name="connsiteY7" fmla="*/ 1054894 h 1054894"/>
                    <a:gd name="connsiteX8" fmla="*/ 202406 w 890587"/>
                    <a:gd name="connsiteY8" fmla="*/ 676275 h 1054894"/>
                    <a:gd name="connsiteX9" fmla="*/ 195262 w 890587"/>
                    <a:gd name="connsiteY9" fmla="*/ 523875 h 1054894"/>
                    <a:gd name="connsiteX10" fmla="*/ 171450 w 890587"/>
                    <a:gd name="connsiteY10" fmla="*/ 392906 h 1054894"/>
                    <a:gd name="connsiteX11" fmla="*/ 126206 w 890587"/>
                    <a:gd name="connsiteY11" fmla="*/ 266700 h 1054894"/>
                    <a:gd name="connsiteX12" fmla="*/ 50006 w 890587"/>
                    <a:gd name="connsiteY12" fmla="*/ 150019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400050 h 1054894"/>
                    <a:gd name="connsiteX4" fmla="*/ 828675 w 890587"/>
                    <a:gd name="connsiteY4" fmla="*/ 609600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219075 w 890587"/>
                    <a:gd name="connsiteY7" fmla="*/ 1054894 h 1054894"/>
                    <a:gd name="connsiteX8" fmla="*/ 202406 w 890587"/>
                    <a:gd name="connsiteY8" fmla="*/ 676275 h 1054894"/>
                    <a:gd name="connsiteX9" fmla="*/ 195262 w 890587"/>
                    <a:gd name="connsiteY9" fmla="*/ 523875 h 1054894"/>
                    <a:gd name="connsiteX10" fmla="*/ 171450 w 890587"/>
                    <a:gd name="connsiteY10" fmla="*/ 392906 h 1054894"/>
                    <a:gd name="connsiteX11" fmla="*/ 126206 w 890587"/>
                    <a:gd name="connsiteY11" fmla="*/ 266700 h 1054894"/>
                    <a:gd name="connsiteX12" fmla="*/ 50006 w 890587"/>
                    <a:gd name="connsiteY12" fmla="*/ 150019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400050 h 1054894"/>
                    <a:gd name="connsiteX4" fmla="*/ 828675 w 890587"/>
                    <a:gd name="connsiteY4" fmla="*/ 609600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219075 w 890587"/>
                    <a:gd name="connsiteY7" fmla="*/ 1054894 h 1054894"/>
                    <a:gd name="connsiteX8" fmla="*/ 202406 w 890587"/>
                    <a:gd name="connsiteY8" fmla="*/ 676275 h 1054894"/>
                    <a:gd name="connsiteX9" fmla="*/ 195262 w 890587"/>
                    <a:gd name="connsiteY9" fmla="*/ 523875 h 1054894"/>
                    <a:gd name="connsiteX10" fmla="*/ 171450 w 890587"/>
                    <a:gd name="connsiteY10" fmla="*/ 392906 h 1054894"/>
                    <a:gd name="connsiteX11" fmla="*/ 126206 w 890587"/>
                    <a:gd name="connsiteY11" fmla="*/ 266700 h 1054894"/>
                    <a:gd name="connsiteX12" fmla="*/ 50006 w 890587"/>
                    <a:gd name="connsiteY12" fmla="*/ 150019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392907 h 1054894"/>
                    <a:gd name="connsiteX4" fmla="*/ 828675 w 890587"/>
                    <a:gd name="connsiteY4" fmla="*/ 609600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219075 w 890587"/>
                    <a:gd name="connsiteY7" fmla="*/ 1054894 h 1054894"/>
                    <a:gd name="connsiteX8" fmla="*/ 202406 w 890587"/>
                    <a:gd name="connsiteY8" fmla="*/ 676275 h 1054894"/>
                    <a:gd name="connsiteX9" fmla="*/ 195262 w 890587"/>
                    <a:gd name="connsiteY9" fmla="*/ 523875 h 1054894"/>
                    <a:gd name="connsiteX10" fmla="*/ 171450 w 890587"/>
                    <a:gd name="connsiteY10" fmla="*/ 392906 h 1054894"/>
                    <a:gd name="connsiteX11" fmla="*/ 126206 w 890587"/>
                    <a:gd name="connsiteY11" fmla="*/ 266700 h 1054894"/>
                    <a:gd name="connsiteX12" fmla="*/ 50006 w 890587"/>
                    <a:gd name="connsiteY12" fmla="*/ 150019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392907 h 1054894"/>
                    <a:gd name="connsiteX4" fmla="*/ 828675 w 890587"/>
                    <a:gd name="connsiteY4" fmla="*/ 609600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173832 w 890587"/>
                    <a:gd name="connsiteY7" fmla="*/ 1054894 h 1054894"/>
                    <a:gd name="connsiteX8" fmla="*/ 202406 w 890587"/>
                    <a:gd name="connsiteY8" fmla="*/ 676275 h 1054894"/>
                    <a:gd name="connsiteX9" fmla="*/ 195262 w 890587"/>
                    <a:gd name="connsiteY9" fmla="*/ 523875 h 1054894"/>
                    <a:gd name="connsiteX10" fmla="*/ 171450 w 890587"/>
                    <a:gd name="connsiteY10" fmla="*/ 392906 h 1054894"/>
                    <a:gd name="connsiteX11" fmla="*/ 126206 w 890587"/>
                    <a:gd name="connsiteY11" fmla="*/ 266700 h 1054894"/>
                    <a:gd name="connsiteX12" fmla="*/ 50006 w 890587"/>
                    <a:gd name="connsiteY12" fmla="*/ 150019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392907 h 1054894"/>
                    <a:gd name="connsiteX4" fmla="*/ 828675 w 890587"/>
                    <a:gd name="connsiteY4" fmla="*/ 609600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173832 w 890587"/>
                    <a:gd name="connsiteY7" fmla="*/ 1054894 h 1054894"/>
                    <a:gd name="connsiteX8" fmla="*/ 202406 w 890587"/>
                    <a:gd name="connsiteY8" fmla="*/ 676275 h 1054894"/>
                    <a:gd name="connsiteX9" fmla="*/ 195262 w 890587"/>
                    <a:gd name="connsiteY9" fmla="*/ 523875 h 1054894"/>
                    <a:gd name="connsiteX10" fmla="*/ 171450 w 890587"/>
                    <a:gd name="connsiteY10" fmla="*/ 392906 h 1054894"/>
                    <a:gd name="connsiteX11" fmla="*/ 126206 w 890587"/>
                    <a:gd name="connsiteY11" fmla="*/ 266700 h 1054894"/>
                    <a:gd name="connsiteX12" fmla="*/ 119063 w 890587"/>
                    <a:gd name="connsiteY12" fmla="*/ 185738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392907 h 1054894"/>
                    <a:gd name="connsiteX4" fmla="*/ 828675 w 890587"/>
                    <a:gd name="connsiteY4" fmla="*/ 609600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173832 w 890587"/>
                    <a:gd name="connsiteY7" fmla="*/ 1054894 h 1054894"/>
                    <a:gd name="connsiteX8" fmla="*/ 202406 w 890587"/>
                    <a:gd name="connsiteY8" fmla="*/ 676275 h 1054894"/>
                    <a:gd name="connsiteX9" fmla="*/ 195262 w 890587"/>
                    <a:gd name="connsiteY9" fmla="*/ 523875 h 1054894"/>
                    <a:gd name="connsiteX10" fmla="*/ 171450 w 890587"/>
                    <a:gd name="connsiteY10" fmla="*/ 392906 h 1054894"/>
                    <a:gd name="connsiteX11" fmla="*/ 180974 w 890587"/>
                    <a:gd name="connsiteY11" fmla="*/ 271463 h 1054894"/>
                    <a:gd name="connsiteX12" fmla="*/ 119063 w 890587"/>
                    <a:gd name="connsiteY12" fmla="*/ 185738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392907 h 1054894"/>
                    <a:gd name="connsiteX4" fmla="*/ 828675 w 890587"/>
                    <a:gd name="connsiteY4" fmla="*/ 609600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173832 w 890587"/>
                    <a:gd name="connsiteY7" fmla="*/ 1054894 h 1054894"/>
                    <a:gd name="connsiteX8" fmla="*/ 202406 w 890587"/>
                    <a:gd name="connsiteY8" fmla="*/ 676275 h 1054894"/>
                    <a:gd name="connsiteX9" fmla="*/ 195262 w 890587"/>
                    <a:gd name="connsiteY9" fmla="*/ 523875 h 1054894"/>
                    <a:gd name="connsiteX10" fmla="*/ 247650 w 890587"/>
                    <a:gd name="connsiteY10" fmla="*/ 400050 h 1054894"/>
                    <a:gd name="connsiteX11" fmla="*/ 180974 w 890587"/>
                    <a:gd name="connsiteY11" fmla="*/ 271463 h 1054894"/>
                    <a:gd name="connsiteX12" fmla="*/ 119063 w 890587"/>
                    <a:gd name="connsiteY12" fmla="*/ 185738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392907 h 1054894"/>
                    <a:gd name="connsiteX4" fmla="*/ 828675 w 890587"/>
                    <a:gd name="connsiteY4" fmla="*/ 609600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173832 w 890587"/>
                    <a:gd name="connsiteY7" fmla="*/ 1054894 h 1054894"/>
                    <a:gd name="connsiteX8" fmla="*/ 202406 w 890587"/>
                    <a:gd name="connsiteY8" fmla="*/ 676275 h 1054894"/>
                    <a:gd name="connsiteX9" fmla="*/ 245269 w 890587"/>
                    <a:gd name="connsiteY9" fmla="*/ 542925 h 1054894"/>
                    <a:gd name="connsiteX10" fmla="*/ 247650 w 890587"/>
                    <a:gd name="connsiteY10" fmla="*/ 400050 h 1054894"/>
                    <a:gd name="connsiteX11" fmla="*/ 180974 w 890587"/>
                    <a:gd name="connsiteY11" fmla="*/ 271463 h 1054894"/>
                    <a:gd name="connsiteX12" fmla="*/ 119063 w 890587"/>
                    <a:gd name="connsiteY12" fmla="*/ 185738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4894"/>
                    <a:gd name="connsiteX1" fmla="*/ 252412 w 890587"/>
                    <a:gd name="connsiteY1" fmla="*/ 0 h 1054894"/>
                    <a:gd name="connsiteX2" fmla="*/ 564356 w 890587"/>
                    <a:gd name="connsiteY2" fmla="*/ 138112 h 1054894"/>
                    <a:gd name="connsiteX3" fmla="*/ 733425 w 890587"/>
                    <a:gd name="connsiteY3" fmla="*/ 392907 h 1054894"/>
                    <a:gd name="connsiteX4" fmla="*/ 828675 w 890587"/>
                    <a:gd name="connsiteY4" fmla="*/ 609600 h 1054894"/>
                    <a:gd name="connsiteX5" fmla="*/ 847725 w 890587"/>
                    <a:gd name="connsiteY5" fmla="*/ 685800 h 1054894"/>
                    <a:gd name="connsiteX6" fmla="*/ 890587 w 890587"/>
                    <a:gd name="connsiteY6" fmla="*/ 1050131 h 1054894"/>
                    <a:gd name="connsiteX7" fmla="*/ 173832 w 890587"/>
                    <a:gd name="connsiteY7" fmla="*/ 1054894 h 1054894"/>
                    <a:gd name="connsiteX8" fmla="*/ 216694 w 890587"/>
                    <a:gd name="connsiteY8" fmla="*/ 678657 h 1054894"/>
                    <a:gd name="connsiteX9" fmla="*/ 245269 w 890587"/>
                    <a:gd name="connsiteY9" fmla="*/ 542925 h 1054894"/>
                    <a:gd name="connsiteX10" fmla="*/ 247650 w 890587"/>
                    <a:gd name="connsiteY10" fmla="*/ 400050 h 1054894"/>
                    <a:gd name="connsiteX11" fmla="*/ 180974 w 890587"/>
                    <a:gd name="connsiteY11" fmla="*/ 271463 h 1054894"/>
                    <a:gd name="connsiteX12" fmla="*/ 119063 w 890587"/>
                    <a:gd name="connsiteY12" fmla="*/ 185738 h 1054894"/>
                    <a:gd name="connsiteX13" fmla="*/ 0 w 890587"/>
                    <a:gd name="connsiteY13" fmla="*/ 147637 h 1054894"/>
                    <a:gd name="connsiteX14" fmla="*/ 16669 w 890587"/>
                    <a:gd name="connsiteY14" fmla="*/ 0 h 1054894"/>
                    <a:gd name="connsiteX0" fmla="*/ 16669 w 890587"/>
                    <a:gd name="connsiteY0" fmla="*/ 0 h 1050131"/>
                    <a:gd name="connsiteX1" fmla="*/ 252412 w 890587"/>
                    <a:gd name="connsiteY1" fmla="*/ 0 h 1050131"/>
                    <a:gd name="connsiteX2" fmla="*/ 564356 w 890587"/>
                    <a:gd name="connsiteY2" fmla="*/ 138112 h 1050131"/>
                    <a:gd name="connsiteX3" fmla="*/ 733425 w 890587"/>
                    <a:gd name="connsiteY3" fmla="*/ 392907 h 1050131"/>
                    <a:gd name="connsiteX4" fmla="*/ 828675 w 890587"/>
                    <a:gd name="connsiteY4" fmla="*/ 609600 h 1050131"/>
                    <a:gd name="connsiteX5" fmla="*/ 847725 w 890587"/>
                    <a:gd name="connsiteY5" fmla="*/ 685800 h 1050131"/>
                    <a:gd name="connsiteX6" fmla="*/ 890587 w 890587"/>
                    <a:gd name="connsiteY6" fmla="*/ 1050131 h 1050131"/>
                    <a:gd name="connsiteX7" fmla="*/ 157163 w 890587"/>
                    <a:gd name="connsiteY7" fmla="*/ 1047751 h 1050131"/>
                    <a:gd name="connsiteX8" fmla="*/ 216694 w 890587"/>
                    <a:gd name="connsiteY8" fmla="*/ 678657 h 1050131"/>
                    <a:gd name="connsiteX9" fmla="*/ 245269 w 890587"/>
                    <a:gd name="connsiteY9" fmla="*/ 542925 h 1050131"/>
                    <a:gd name="connsiteX10" fmla="*/ 247650 w 890587"/>
                    <a:gd name="connsiteY10" fmla="*/ 400050 h 1050131"/>
                    <a:gd name="connsiteX11" fmla="*/ 180974 w 890587"/>
                    <a:gd name="connsiteY11" fmla="*/ 271463 h 1050131"/>
                    <a:gd name="connsiteX12" fmla="*/ 119063 w 890587"/>
                    <a:gd name="connsiteY12" fmla="*/ 185738 h 1050131"/>
                    <a:gd name="connsiteX13" fmla="*/ 0 w 890587"/>
                    <a:gd name="connsiteY13" fmla="*/ 147637 h 1050131"/>
                    <a:gd name="connsiteX14" fmla="*/ 16669 w 890587"/>
                    <a:gd name="connsiteY14" fmla="*/ 0 h 10501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890587" h="1050131">
                      <a:moveTo>
                        <a:pt x="16669" y="0"/>
                      </a:moveTo>
                      <a:lnTo>
                        <a:pt x="252412" y="0"/>
                      </a:lnTo>
                      <a:cubicBezTo>
                        <a:pt x="377824" y="31749"/>
                        <a:pt x="474662" y="82550"/>
                        <a:pt x="564356" y="138112"/>
                      </a:cubicBezTo>
                      <a:cubicBezTo>
                        <a:pt x="635000" y="223043"/>
                        <a:pt x="688975" y="303212"/>
                        <a:pt x="733425" y="392907"/>
                      </a:cubicBezTo>
                      <a:cubicBezTo>
                        <a:pt x="773112" y="484982"/>
                        <a:pt x="798513" y="522287"/>
                        <a:pt x="828675" y="609600"/>
                      </a:cubicBezTo>
                      <a:cubicBezTo>
                        <a:pt x="829469" y="631825"/>
                        <a:pt x="846931" y="663575"/>
                        <a:pt x="847725" y="685800"/>
                      </a:cubicBezTo>
                      <a:lnTo>
                        <a:pt x="890587" y="1050131"/>
                      </a:lnTo>
                      <a:lnTo>
                        <a:pt x="157163" y="1047751"/>
                      </a:lnTo>
                      <a:lnTo>
                        <a:pt x="216694" y="678657"/>
                      </a:lnTo>
                      <a:lnTo>
                        <a:pt x="245269" y="542925"/>
                      </a:lnTo>
                      <a:cubicBezTo>
                        <a:pt x="246063" y="495300"/>
                        <a:pt x="246856" y="447675"/>
                        <a:pt x="247650" y="400050"/>
                      </a:cubicBezTo>
                      <a:lnTo>
                        <a:pt x="180974" y="271463"/>
                      </a:lnTo>
                      <a:lnTo>
                        <a:pt x="119063" y="185738"/>
                      </a:lnTo>
                      <a:lnTo>
                        <a:pt x="0" y="147637"/>
                      </a:lnTo>
                      <a:lnTo>
                        <a:pt x="16669" y="0"/>
                      </a:lnTo>
                      <a:close/>
                    </a:path>
                  </a:pathLst>
                </a:custGeom>
                <a:solidFill>
                  <a:srgbClr val="CCFF66"/>
                </a:solidFill>
                <a:ln w="38100">
                  <a:noFill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6E09DC-A7E3-4CC0-9163-F7C32C8A79F6}"/>
                  </a:ext>
                </a:extLst>
              </p:cNvPr>
              <p:cNvSpPr txBox="1"/>
              <p:nvPr/>
            </p:nvSpPr>
            <p:spPr>
              <a:xfrm>
                <a:off x="1108965" y="3189775"/>
                <a:ext cx="1343253" cy="44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beam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4A898CE-2955-477F-A6DA-A12B3DC16FEF}"/>
                  </a:ext>
                </a:extLst>
              </p:cNvPr>
              <p:cNvGrpSpPr/>
              <p:nvPr/>
            </p:nvGrpSpPr>
            <p:grpSpPr>
              <a:xfrm>
                <a:off x="2272023" y="2383896"/>
                <a:ext cx="224915" cy="1970019"/>
                <a:chOff x="2492093" y="2427193"/>
                <a:chExt cx="160171" cy="1970019"/>
              </a:xfrm>
              <a:solidFill>
                <a:schemeClr val="tx1"/>
              </a:solidFill>
            </p:grpSpPr>
            <p:sp>
              <p:nvSpPr>
                <p:cNvPr id="33" name="Parallelogram 32">
                  <a:extLst>
                    <a:ext uri="{FF2B5EF4-FFF2-40B4-BE49-F238E27FC236}">
                      <a16:creationId xmlns:a16="http://schemas.microsoft.com/office/drawing/2014/main" id="{ACA4D8B3-CF4F-43AB-825F-66C0DA0AA31F}"/>
                    </a:ext>
                  </a:extLst>
                </p:cNvPr>
                <p:cNvSpPr/>
                <p:nvPr/>
              </p:nvSpPr>
              <p:spPr>
                <a:xfrm rot="16200000">
                  <a:off x="2094677" y="3839625"/>
                  <a:ext cx="958681" cy="156493"/>
                </a:xfrm>
                <a:prstGeom prst="parallelogram">
                  <a:avLst>
                    <a:gd name="adj" fmla="val 67384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Parallelogram 33">
                  <a:extLst>
                    <a:ext uri="{FF2B5EF4-FFF2-40B4-BE49-F238E27FC236}">
                      <a16:creationId xmlns:a16="http://schemas.microsoft.com/office/drawing/2014/main" id="{DE51278C-2802-4AE0-9BB7-C5960558A717}"/>
                    </a:ext>
                  </a:extLst>
                </p:cNvPr>
                <p:cNvSpPr/>
                <p:nvPr/>
              </p:nvSpPr>
              <p:spPr>
                <a:xfrm rot="16200000">
                  <a:off x="2090999" y="2828287"/>
                  <a:ext cx="958681" cy="156493"/>
                </a:xfrm>
                <a:prstGeom prst="parallelogram">
                  <a:avLst>
                    <a:gd name="adj" fmla="val 67384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6981645-1497-46F6-9CA5-49159C8F1111}"/>
                  </a:ext>
                </a:extLst>
              </p:cNvPr>
              <p:cNvGrpSpPr/>
              <p:nvPr/>
            </p:nvGrpSpPr>
            <p:grpSpPr>
              <a:xfrm>
                <a:off x="2071017" y="2330500"/>
                <a:ext cx="596510" cy="2034808"/>
                <a:chOff x="2588886" y="2408014"/>
                <a:chExt cx="336034" cy="2034808"/>
              </a:xfrm>
            </p:grpSpPr>
            <p:sp>
              <p:nvSpPr>
                <p:cNvPr id="31" name="Parallelogram 30">
                  <a:extLst>
                    <a:ext uri="{FF2B5EF4-FFF2-40B4-BE49-F238E27FC236}">
                      <a16:creationId xmlns:a16="http://schemas.microsoft.com/office/drawing/2014/main" id="{54691FA2-7715-469E-964C-E4572ADE620E}"/>
                    </a:ext>
                  </a:extLst>
                </p:cNvPr>
                <p:cNvSpPr/>
                <p:nvPr/>
              </p:nvSpPr>
              <p:spPr>
                <a:xfrm rot="16200000">
                  <a:off x="1939284" y="3457186"/>
                  <a:ext cx="1823547" cy="147725"/>
                </a:xfrm>
                <a:prstGeom prst="parallelogram">
                  <a:avLst>
                    <a:gd name="adj" fmla="val 67384"/>
                  </a:avLst>
                </a:prstGeom>
                <a:solidFill>
                  <a:srgbClr val="000000">
                    <a:alpha val="50196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Parallelogram 31">
                  <a:extLst>
                    <a:ext uri="{FF2B5EF4-FFF2-40B4-BE49-F238E27FC236}">
                      <a16:creationId xmlns:a16="http://schemas.microsoft.com/office/drawing/2014/main" id="{F3D964C6-64EF-4FC1-A177-3E1E3AD3B91D}"/>
                    </a:ext>
                  </a:extLst>
                </p:cNvPr>
                <p:cNvSpPr/>
                <p:nvPr/>
              </p:nvSpPr>
              <p:spPr>
                <a:xfrm rot="16200000">
                  <a:off x="1750974" y="3245926"/>
                  <a:ext cx="1823547" cy="147724"/>
                </a:xfrm>
                <a:prstGeom prst="parallelogram">
                  <a:avLst>
                    <a:gd name="adj" fmla="val 67384"/>
                  </a:avLst>
                </a:prstGeom>
                <a:solidFill>
                  <a:srgbClr val="000000">
                    <a:alpha val="50196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E1A2B72-4A87-45A1-BC6E-7C12BC8742EA}"/>
                  </a:ext>
                </a:extLst>
              </p:cNvPr>
              <p:cNvGrpSpPr/>
              <p:nvPr/>
            </p:nvGrpSpPr>
            <p:grpSpPr>
              <a:xfrm>
                <a:off x="4227488" y="2394562"/>
                <a:ext cx="224915" cy="1970019"/>
                <a:chOff x="2492093" y="2427193"/>
                <a:chExt cx="160171" cy="1970019"/>
              </a:xfrm>
              <a:solidFill>
                <a:schemeClr val="tx1"/>
              </a:solidFill>
            </p:grpSpPr>
            <p:sp>
              <p:nvSpPr>
                <p:cNvPr id="29" name="Parallelogram 28">
                  <a:extLst>
                    <a:ext uri="{FF2B5EF4-FFF2-40B4-BE49-F238E27FC236}">
                      <a16:creationId xmlns:a16="http://schemas.microsoft.com/office/drawing/2014/main" id="{2715A139-67BF-4B01-AE64-2A9C705BC005}"/>
                    </a:ext>
                  </a:extLst>
                </p:cNvPr>
                <p:cNvSpPr/>
                <p:nvPr/>
              </p:nvSpPr>
              <p:spPr>
                <a:xfrm rot="16200000">
                  <a:off x="2094677" y="3839625"/>
                  <a:ext cx="958681" cy="156493"/>
                </a:xfrm>
                <a:prstGeom prst="parallelogram">
                  <a:avLst>
                    <a:gd name="adj" fmla="val 67384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Parallelogram 29">
                  <a:extLst>
                    <a:ext uri="{FF2B5EF4-FFF2-40B4-BE49-F238E27FC236}">
                      <a16:creationId xmlns:a16="http://schemas.microsoft.com/office/drawing/2014/main" id="{20E8781D-60C5-4188-9CBD-AE6BFA7FF775}"/>
                    </a:ext>
                  </a:extLst>
                </p:cNvPr>
                <p:cNvSpPr/>
                <p:nvPr/>
              </p:nvSpPr>
              <p:spPr>
                <a:xfrm rot="16200000">
                  <a:off x="2090999" y="2828287"/>
                  <a:ext cx="958681" cy="156493"/>
                </a:xfrm>
                <a:prstGeom prst="parallelogram">
                  <a:avLst>
                    <a:gd name="adj" fmla="val 67384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05B25CE-D3F8-4064-A868-F0CC10FB3B7A}"/>
                  </a:ext>
                </a:extLst>
              </p:cNvPr>
              <p:cNvGrpSpPr/>
              <p:nvPr/>
            </p:nvGrpSpPr>
            <p:grpSpPr>
              <a:xfrm>
                <a:off x="6107205" y="4704776"/>
                <a:ext cx="1646799" cy="1115256"/>
                <a:chOff x="6107205" y="4704776"/>
                <a:chExt cx="1646799" cy="1115256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2451025-D31C-4699-8E07-97A67338C752}"/>
                    </a:ext>
                  </a:extLst>
                </p:cNvPr>
                <p:cNvSpPr/>
                <p:nvPr/>
              </p:nvSpPr>
              <p:spPr>
                <a:xfrm rot="5400000">
                  <a:off x="6372977" y="4439004"/>
                  <a:ext cx="1115256" cy="1646799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99DBB640-47A6-4365-A0B3-B05CE4B128D5}"/>
                    </a:ext>
                  </a:extLst>
                </p:cNvPr>
                <p:cNvSpPr/>
                <p:nvPr/>
              </p:nvSpPr>
              <p:spPr>
                <a:xfrm>
                  <a:off x="6503589" y="5140269"/>
                  <a:ext cx="779813" cy="24426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DA97AE7E-9AF2-4CF6-B76A-206D831F5A34}"/>
                    </a:ext>
                  </a:extLst>
                </p:cNvPr>
                <p:cNvSpPr/>
                <p:nvPr/>
              </p:nvSpPr>
              <p:spPr>
                <a:xfrm>
                  <a:off x="6573189" y="5219196"/>
                  <a:ext cx="640611" cy="96747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DCE25E18-CAF0-44E3-B8DB-77FB76EA0724}"/>
                      </a:ext>
                    </a:extLst>
                  </p:cNvPr>
                  <p:cNvSpPr txBox="1"/>
                  <p:nvPr/>
                </p:nvSpPr>
                <p:spPr>
                  <a:xfrm>
                    <a:off x="5390760" y="4811754"/>
                    <a:ext cx="621067" cy="2462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~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7FC32B2A-81B5-4881-BB72-8E711E56B3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90760" y="4811754"/>
                    <a:ext cx="621067" cy="24622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6863" t="-2439" r="-10784" b="-36585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36435E37-A729-455C-BA46-7B7AF4DA944E}"/>
                      </a:ext>
                    </a:extLst>
                  </p:cNvPr>
                  <p:cNvSpPr txBox="1"/>
                  <p:nvPr/>
                </p:nvSpPr>
                <p:spPr>
                  <a:xfrm>
                    <a:off x="7283402" y="5892854"/>
                    <a:ext cx="663771" cy="24622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m:rPr>
                              <m:sty m:val="p"/>
                            </m:rPr>
                            <a:rPr lang="en-US" sz="16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91064B86-27F8-4FDB-B6C5-8305FC3C6D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83402" y="5892854"/>
                    <a:ext cx="663771" cy="24622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670" r="-4587" b="-14634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A8A1B753-82C7-4088-8AB8-DF9F444449A4}"/>
                  </a:ext>
                </a:extLst>
              </p:cNvPr>
              <p:cNvCxnSpPr/>
              <p:nvPr/>
            </p:nvCxnSpPr>
            <p:spPr>
              <a:xfrm>
                <a:off x="5855163" y="6022151"/>
                <a:ext cx="131237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9ED64DD-4678-47B6-BDE6-625C6476DE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47054" y="5112643"/>
                <a:ext cx="16218" cy="9121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DA598AE-D38E-4AAF-8489-0750F7B19079}"/>
                  </a:ext>
                </a:extLst>
              </p:cNvPr>
              <p:cNvSpPr txBox="1"/>
              <p:nvPr/>
            </p:nvSpPr>
            <p:spPr>
              <a:xfrm>
                <a:off x="6297961" y="4716343"/>
                <a:ext cx="2620661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solidFill>
                      <a:schemeClr val="bg1"/>
                    </a:solidFill>
                    <a:latin typeface="+mn-lt"/>
                  </a:rPr>
                  <a:t>viewscreen</a:t>
                </a:r>
              </a:p>
            </p:txBody>
          </p:sp>
        </p:grp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32A8066-B7D2-4E70-8AE2-4D2E96686F53}"/>
                </a:ext>
              </a:extLst>
            </p:cNvPr>
            <p:cNvCxnSpPr>
              <a:cxnSpLocks/>
            </p:cNvCxnSpPr>
            <p:nvPr/>
          </p:nvCxnSpPr>
          <p:spPr>
            <a:xfrm>
              <a:off x="1763689" y="4168259"/>
              <a:ext cx="672598" cy="407335"/>
            </a:xfrm>
            <a:prstGeom prst="straightConnector1">
              <a:avLst/>
            </a:prstGeom>
            <a:ln>
              <a:headEnd type="triangle"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F041D56-0FCC-4006-821C-EE4AAC9BCB5E}"/>
                </a:ext>
              </a:extLst>
            </p:cNvPr>
            <p:cNvCxnSpPr>
              <a:cxnSpLocks/>
            </p:cNvCxnSpPr>
            <p:nvPr/>
          </p:nvCxnSpPr>
          <p:spPr>
            <a:xfrm>
              <a:off x="2622554" y="2734055"/>
              <a:ext cx="0" cy="1262866"/>
            </a:xfrm>
            <a:prstGeom prst="straightConnector1">
              <a:avLst/>
            </a:prstGeom>
            <a:ln>
              <a:headEnd type="triangle"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77D7DCA-C909-4D96-8FE2-152B6DA0EF48}"/>
                </a:ext>
              </a:extLst>
            </p:cNvPr>
            <p:cNvCxnSpPr>
              <a:cxnSpLocks/>
            </p:cNvCxnSpPr>
            <p:nvPr/>
          </p:nvCxnSpPr>
          <p:spPr>
            <a:xfrm>
              <a:off x="4409021" y="2734055"/>
              <a:ext cx="0" cy="1262866"/>
            </a:xfrm>
            <a:prstGeom prst="straightConnector1">
              <a:avLst/>
            </a:prstGeom>
            <a:ln>
              <a:headEnd type="triangle" w="lg" len="lg"/>
              <a:tailEnd type="triangle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1D26026B-9AF9-4129-8A90-3AAF929B6ADD}"/>
                    </a:ext>
                  </a:extLst>
                </p:cNvPr>
                <p:cNvSpPr txBox="1"/>
                <p:nvPr/>
              </p:nvSpPr>
              <p:spPr>
                <a:xfrm>
                  <a:off x="1214165" y="3897576"/>
                  <a:ext cx="644087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sz="1600" b="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468DDA7-8685-4F57-9DCE-001A5345C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4165" y="3897576"/>
                  <a:ext cx="644087" cy="246221"/>
                </a:xfrm>
                <a:prstGeom prst="rect">
                  <a:avLst/>
                </a:prstGeom>
                <a:blipFill>
                  <a:blip r:embed="rId11"/>
                  <a:stretch>
                    <a:fillRect l="-6667" r="-5714" b="-2439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F031FBC-9BE1-472B-A862-296D1C69F0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19" y="1919307"/>
            <a:ext cx="2727067" cy="194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2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71"/>
    </mc:Choice>
    <mc:Fallback xmlns="">
      <p:transition spd="slow" advTm="5877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47580-AA6B-4C27-933A-E2F864F24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6D apparatus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3FA13DF-5759-4CE8-9642-2132CAE979E3}"/>
              </a:ext>
            </a:extLst>
          </p:cNvPr>
          <p:cNvGrpSpPr/>
          <p:nvPr/>
        </p:nvGrpSpPr>
        <p:grpSpPr>
          <a:xfrm>
            <a:off x="1220622" y="1062550"/>
            <a:ext cx="7898478" cy="5018995"/>
            <a:chOff x="728253" y="1106512"/>
            <a:chExt cx="7898478" cy="5018995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05A7F8B8-C18E-4D8E-BF98-8C753CEEA58F}"/>
                </a:ext>
              </a:extLst>
            </p:cNvPr>
            <p:cNvSpPr/>
            <p:nvPr/>
          </p:nvSpPr>
          <p:spPr>
            <a:xfrm>
              <a:off x="5776315" y="1275482"/>
              <a:ext cx="1679375" cy="1732092"/>
            </a:xfrm>
            <a:prstGeom prst="rtTriangl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75D61C4-F986-44A3-8FD9-FBCC9E8244CE}"/>
                </a:ext>
              </a:extLst>
            </p:cNvPr>
            <p:cNvCxnSpPr/>
            <p:nvPr/>
          </p:nvCxnSpPr>
          <p:spPr>
            <a:xfrm>
              <a:off x="1074034" y="2226928"/>
              <a:ext cx="4702283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5F0B735-012C-4AA1-BAB3-16D9F13C1552}"/>
                    </a:ext>
                  </a:extLst>
                </p:cNvPr>
                <p:cNvSpPr txBox="1"/>
                <p:nvPr/>
              </p:nvSpPr>
              <p:spPr>
                <a:xfrm>
                  <a:off x="2390532" y="1159908"/>
                  <a:ext cx="638188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1600" b="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5F0B735-012C-4AA1-BAB3-16D9F13C15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0532" y="1159908"/>
                  <a:ext cx="638188" cy="246221"/>
                </a:xfrm>
                <a:prstGeom prst="rect">
                  <a:avLst/>
                </a:prstGeom>
                <a:blipFill>
                  <a:blip r:embed="rId3"/>
                  <a:stretch>
                    <a:fillRect l="-3810" r="-1905" b="-17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B4B6C85-E524-449F-BDF5-A9BFF68CA02D}"/>
                    </a:ext>
                  </a:extLst>
                </p:cNvPr>
                <p:cNvSpPr txBox="1"/>
                <p:nvPr/>
              </p:nvSpPr>
              <p:spPr>
                <a:xfrm>
                  <a:off x="4135255" y="1302324"/>
                  <a:ext cx="612475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~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B4B6C85-E524-449F-BDF5-A9BFF68CA0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5255" y="1302324"/>
                  <a:ext cx="612475" cy="246221"/>
                </a:xfrm>
                <a:prstGeom prst="rect">
                  <a:avLst/>
                </a:prstGeom>
                <a:blipFill>
                  <a:blip r:embed="rId4"/>
                  <a:stretch>
                    <a:fillRect l="-2970" r="-7921" b="-146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3F9237B-A808-4BDA-8C24-6EFA5B59AA07}"/>
                    </a:ext>
                  </a:extLst>
                </p:cNvPr>
                <p:cNvSpPr/>
                <p:nvPr/>
              </p:nvSpPr>
              <p:spPr>
                <a:xfrm rot="2700000">
                  <a:off x="6171947" y="1720823"/>
                  <a:ext cx="1356648" cy="445245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90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a14:m>
                  <a:r>
                    <a:rPr lang="en-US" sz="1600" dirty="0"/>
                    <a:t>dipole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3F9237B-A808-4BDA-8C24-6EFA5B59AA0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700000">
                  <a:off x="6171947" y="1720823"/>
                  <a:ext cx="1356648" cy="44524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009FF5B-663E-4398-BC9F-9B52215DF5B9}"/>
                </a:ext>
              </a:extLst>
            </p:cNvPr>
            <p:cNvGrpSpPr/>
            <p:nvPr/>
          </p:nvGrpSpPr>
          <p:grpSpPr>
            <a:xfrm>
              <a:off x="728253" y="1794562"/>
              <a:ext cx="6269391" cy="1732930"/>
              <a:chOff x="289230" y="4242341"/>
              <a:chExt cx="4767104" cy="1317682"/>
            </a:xfrm>
            <a:solidFill>
              <a:schemeClr val="bg1">
                <a:lumMod val="65000"/>
              </a:schemeClr>
            </a:solidFill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8EDE78C-D12D-4B83-9247-603AE8512D9B}"/>
                  </a:ext>
                </a:extLst>
              </p:cNvPr>
              <p:cNvSpPr/>
              <p:nvPr/>
            </p:nvSpPr>
            <p:spPr>
              <a:xfrm>
                <a:off x="289230" y="4249271"/>
                <a:ext cx="1049034" cy="636747"/>
              </a:xfrm>
              <a:prstGeom prst="rect">
                <a:avLst/>
              </a:prstGeom>
              <a:solidFill>
                <a:srgbClr val="CCFF66"/>
              </a:solidFill>
              <a:ln w="3810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D7D21F89-1E56-4545-905A-BA04B2EE8143}"/>
                  </a:ext>
                </a:extLst>
              </p:cNvPr>
              <p:cNvSpPr/>
              <p:nvPr/>
            </p:nvSpPr>
            <p:spPr>
              <a:xfrm rot="16200000">
                <a:off x="1536775" y="3627110"/>
                <a:ext cx="636678" cy="1867140"/>
              </a:xfrm>
              <a:prstGeom prst="triangle">
                <a:avLst/>
              </a:prstGeom>
              <a:solidFill>
                <a:srgbClr val="CCFF66"/>
              </a:solidFill>
              <a:ln w="3810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86839CF-7047-4F03-8CA1-33215A0977FB}"/>
                  </a:ext>
                </a:extLst>
              </p:cNvPr>
              <p:cNvSpPr/>
              <p:nvPr/>
            </p:nvSpPr>
            <p:spPr>
              <a:xfrm>
                <a:off x="2788682" y="4484390"/>
                <a:ext cx="1397556" cy="146245"/>
              </a:xfrm>
              <a:prstGeom prst="rect">
                <a:avLst/>
              </a:prstGeom>
              <a:solidFill>
                <a:srgbClr val="CCFF66"/>
              </a:solidFill>
              <a:ln w="3810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34EBE2E-7E55-4FF4-9A40-79A76790E10B}"/>
                  </a:ext>
                </a:extLst>
              </p:cNvPr>
              <p:cNvSpPr/>
              <p:nvPr/>
            </p:nvSpPr>
            <p:spPr>
              <a:xfrm>
                <a:off x="4165747" y="4483895"/>
                <a:ext cx="890587" cy="1076128"/>
              </a:xfrm>
              <a:custGeom>
                <a:avLst/>
                <a:gdLst>
                  <a:gd name="connsiteX0" fmla="*/ 21432 w 895350"/>
                  <a:gd name="connsiteY0" fmla="*/ 0 h 1054894"/>
                  <a:gd name="connsiteX1" fmla="*/ 257175 w 895350"/>
                  <a:gd name="connsiteY1" fmla="*/ 0 h 1054894"/>
                  <a:gd name="connsiteX2" fmla="*/ 569119 w 895350"/>
                  <a:gd name="connsiteY2" fmla="*/ 138112 h 1054894"/>
                  <a:gd name="connsiteX3" fmla="*/ 738188 w 895350"/>
                  <a:gd name="connsiteY3" fmla="*/ 400050 h 1054894"/>
                  <a:gd name="connsiteX4" fmla="*/ 850107 w 895350"/>
                  <a:gd name="connsiteY4" fmla="*/ 619125 h 1054894"/>
                  <a:gd name="connsiteX5" fmla="*/ 852488 w 895350"/>
                  <a:gd name="connsiteY5" fmla="*/ 685800 h 1054894"/>
                  <a:gd name="connsiteX6" fmla="*/ 895350 w 895350"/>
                  <a:gd name="connsiteY6" fmla="*/ 1050131 h 1054894"/>
                  <a:gd name="connsiteX7" fmla="*/ 223838 w 895350"/>
                  <a:gd name="connsiteY7" fmla="*/ 1054894 h 1054894"/>
                  <a:gd name="connsiteX8" fmla="*/ 207169 w 895350"/>
                  <a:gd name="connsiteY8" fmla="*/ 676275 h 1054894"/>
                  <a:gd name="connsiteX9" fmla="*/ 200025 w 895350"/>
                  <a:gd name="connsiteY9" fmla="*/ 523875 h 1054894"/>
                  <a:gd name="connsiteX10" fmla="*/ 176213 w 895350"/>
                  <a:gd name="connsiteY10" fmla="*/ 392906 h 1054894"/>
                  <a:gd name="connsiteX11" fmla="*/ 130969 w 895350"/>
                  <a:gd name="connsiteY11" fmla="*/ 266700 h 1054894"/>
                  <a:gd name="connsiteX12" fmla="*/ 54769 w 895350"/>
                  <a:gd name="connsiteY12" fmla="*/ 150019 h 1054894"/>
                  <a:gd name="connsiteX13" fmla="*/ 0 w 895350"/>
                  <a:gd name="connsiteY13" fmla="*/ 128587 h 1054894"/>
                  <a:gd name="connsiteX14" fmla="*/ 21432 w 895350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400050 h 1054894"/>
                  <a:gd name="connsiteX4" fmla="*/ 845344 w 890587"/>
                  <a:gd name="connsiteY4" fmla="*/ 619125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219075 w 890587"/>
                  <a:gd name="connsiteY7" fmla="*/ 1054894 h 1054894"/>
                  <a:gd name="connsiteX8" fmla="*/ 202406 w 890587"/>
                  <a:gd name="connsiteY8" fmla="*/ 676275 h 1054894"/>
                  <a:gd name="connsiteX9" fmla="*/ 195262 w 890587"/>
                  <a:gd name="connsiteY9" fmla="*/ 523875 h 1054894"/>
                  <a:gd name="connsiteX10" fmla="*/ 171450 w 890587"/>
                  <a:gd name="connsiteY10" fmla="*/ 392906 h 1054894"/>
                  <a:gd name="connsiteX11" fmla="*/ 126206 w 890587"/>
                  <a:gd name="connsiteY11" fmla="*/ 266700 h 1054894"/>
                  <a:gd name="connsiteX12" fmla="*/ 50006 w 890587"/>
                  <a:gd name="connsiteY12" fmla="*/ 150019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400050 h 1054894"/>
                  <a:gd name="connsiteX4" fmla="*/ 845344 w 890587"/>
                  <a:gd name="connsiteY4" fmla="*/ 619125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219075 w 890587"/>
                  <a:gd name="connsiteY7" fmla="*/ 1054894 h 1054894"/>
                  <a:gd name="connsiteX8" fmla="*/ 202406 w 890587"/>
                  <a:gd name="connsiteY8" fmla="*/ 676275 h 1054894"/>
                  <a:gd name="connsiteX9" fmla="*/ 195262 w 890587"/>
                  <a:gd name="connsiteY9" fmla="*/ 523875 h 1054894"/>
                  <a:gd name="connsiteX10" fmla="*/ 171450 w 890587"/>
                  <a:gd name="connsiteY10" fmla="*/ 392906 h 1054894"/>
                  <a:gd name="connsiteX11" fmla="*/ 126206 w 890587"/>
                  <a:gd name="connsiteY11" fmla="*/ 266700 h 1054894"/>
                  <a:gd name="connsiteX12" fmla="*/ 50006 w 890587"/>
                  <a:gd name="connsiteY12" fmla="*/ 150019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400050 h 1054894"/>
                  <a:gd name="connsiteX4" fmla="*/ 845344 w 890587"/>
                  <a:gd name="connsiteY4" fmla="*/ 619125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219075 w 890587"/>
                  <a:gd name="connsiteY7" fmla="*/ 1054894 h 1054894"/>
                  <a:gd name="connsiteX8" fmla="*/ 202406 w 890587"/>
                  <a:gd name="connsiteY8" fmla="*/ 676275 h 1054894"/>
                  <a:gd name="connsiteX9" fmla="*/ 195262 w 890587"/>
                  <a:gd name="connsiteY9" fmla="*/ 523875 h 1054894"/>
                  <a:gd name="connsiteX10" fmla="*/ 171450 w 890587"/>
                  <a:gd name="connsiteY10" fmla="*/ 392906 h 1054894"/>
                  <a:gd name="connsiteX11" fmla="*/ 126206 w 890587"/>
                  <a:gd name="connsiteY11" fmla="*/ 266700 h 1054894"/>
                  <a:gd name="connsiteX12" fmla="*/ 50006 w 890587"/>
                  <a:gd name="connsiteY12" fmla="*/ 150019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400050 h 1054894"/>
                  <a:gd name="connsiteX4" fmla="*/ 845344 w 890587"/>
                  <a:gd name="connsiteY4" fmla="*/ 619125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219075 w 890587"/>
                  <a:gd name="connsiteY7" fmla="*/ 1054894 h 1054894"/>
                  <a:gd name="connsiteX8" fmla="*/ 202406 w 890587"/>
                  <a:gd name="connsiteY8" fmla="*/ 676275 h 1054894"/>
                  <a:gd name="connsiteX9" fmla="*/ 195262 w 890587"/>
                  <a:gd name="connsiteY9" fmla="*/ 523875 h 1054894"/>
                  <a:gd name="connsiteX10" fmla="*/ 171450 w 890587"/>
                  <a:gd name="connsiteY10" fmla="*/ 392906 h 1054894"/>
                  <a:gd name="connsiteX11" fmla="*/ 126206 w 890587"/>
                  <a:gd name="connsiteY11" fmla="*/ 266700 h 1054894"/>
                  <a:gd name="connsiteX12" fmla="*/ 50006 w 890587"/>
                  <a:gd name="connsiteY12" fmla="*/ 150019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400050 h 1054894"/>
                  <a:gd name="connsiteX4" fmla="*/ 845344 w 890587"/>
                  <a:gd name="connsiteY4" fmla="*/ 619125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219075 w 890587"/>
                  <a:gd name="connsiteY7" fmla="*/ 1054894 h 1054894"/>
                  <a:gd name="connsiteX8" fmla="*/ 202406 w 890587"/>
                  <a:gd name="connsiteY8" fmla="*/ 676275 h 1054894"/>
                  <a:gd name="connsiteX9" fmla="*/ 195262 w 890587"/>
                  <a:gd name="connsiteY9" fmla="*/ 523875 h 1054894"/>
                  <a:gd name="connsiteX10" fmla="*/ 171450 w 890587"/>
                  <a:gd name="connsiteY10" fmla="*/ 392906 h 1054894"/>
                  <a:gd name="connsiteX11" fmla="*/ 126206 w 890587"/>
                  <a:gd name="connsiteY11" fmla="*/ 266700 h 1054894"/>
                  <a:gd name="connsiteX12" fmla="*/ 50006 w 890587"/>
                  <a:gd name="connsiteY12" fmla="*/ 150019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400050 h 1054894"/>
                  <a:gd name="connsiteX4" fmla="*/ 845344 w 890587"/>
                  <a:gd name="connsiteY4" fmla="*/ 619125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219075 w 890587"/>
                  <a:gd name="connsiteY7" fmla="*/ 1054894 h 1054894"/>
                  <a:gd name="connsiteX8" fmla="*/ 202406 w 890587"/>
                  <a:gd name="connsiteY8" fmla="*/ 676275 h 1054894"/>
                  <a:gd name="connsiteX9" fmla="*/ 195262 w 890587"/>
                  <a:gd name="connsiteY9" fmla="*/ 523875 h 1054894"/>
                  <a:gd name="connsiteX10" fmla="*/ 171450 w 890587"/>
                  <a:gd name="connsiteY10" fmla="*/ 392906 h 1054894"/>
                  <a:gd name="connsiteX11" fmla="*/ 126206 w 890587"/>
                  <a:gd name="connsiteY11" fmla="*/ 266700 h 1054894"/>
                  <a:gd name="connsiteX12" fmla="*/ 50006 w 890587"/>
                  <a:gd name="connsiteY12" fmla="*/ 150019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400050 h 1054894"/>
                  <a:gd name="connsiteX4" fmla="*/ 826294 w 890587"/>
                  <a:gd name="connsiteY4" fmla="*/ 619125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219075 w 890587"/>
                  <a:gd name="connsiteY7" fmla="*/ 1054894 h 1054894"/>
                  <a:gd name="connsiteX8" fmla="*/ 202406 w 890587"/>
                  <a:gd name="connsiteY8" fmla="*/ 676275 h 1054894"/>
                  <a:gd name="connsiteX9" fmla="*/ 195262 w 890587"/>
                  <a:gd name="connsiteY9" fmla="*/ 523875 h 1054894"/>
                  <a:gd name="connsiteX10" fmla="*/ 171450 w 890587"/>
                  <a:gd name="connsiteY10" fmla="*/ 392906 h 1054894"/>
                  <a:gd name="connsiteX11" fmla="*/ 126206 w 890587"/>
                  <a:gd name="connsiteY11" fmla="*/ 266700 h 1054894"/>
                  <a:gd name="connsiteX12" fmla="*/ 50006 w 890587"/>
                  <a:gd name="connsiteY12" fmla="*/ 150019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400050 h 1054894"/>
                  <a:gd name="connsiteX4" fmla="*/ 828675 w 890587"/>
                  <a:gd name="connsiteY4" fmla="*/ 609600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219075 w 890587"/>
                  <a:gd name="connsiteY7" fmla="*/ 1054894 h 1054894"/>
                  <a:gd name="connsiteX8" fmla="*/ 202406 w 890587"/>
                  <a:gd name="connsiteY8" fmla="*/ 676275 h 1054894"/>
                  <a:gd name="connsiteX9" fmla="*/ 195262 w 890587"/>
                  <a:gd name="connsiteY9" fmla="*/ 523875 h 1054894"/>
                  <a:gd name="connsiteX10" fmla="*/ 171450 w 890587"/>
                  <a:gd name="connsiteY10" fmla="*/ 392906 h 1054894"/>
                  <a:gd name="connsiteX11" fmla="*/ 126206 w 890587"/>
                  <a:gd name="connsiteY11" fmla="*/ 266700 h 1054894"/>
                  <a:gd name="connsiteX12" fmla="*/ 50006 w 890587"/>
                  <a:gd name="connsiteY12" fmla="*/ 150019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400050 h 1054894"/>
                  <a:gd name="connsiteX4" fmla="*/ 828675 w 890587"/>
                  <a:gd name="connsiteY4" fmla="*/ 609600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219075 w 890587"/>
                  <a:gd name="connsiteY7" fmla="*/ 1054894 h 1054894"/>
                  <a:gd name="connsiteX8" fmla="*/ 202406 w 890587"/>
                  <a:gd name="connsiteY8" fmla="*/ 676275 h 1054894"/>
                  <a:gd name="connsiteX9" fmla="*/ 195262 w 890587"/>
                  <a:gd name="connsiteY9" fmla="*/ 523875 h 1054894"/>
                  <a:gd name="connsiteX10" fmla="*/ 171450 w 890587"/>
                  <a:gd name="connsiteY10" fmla="*/ 392906 h 1054894"/>
                  <a:gd name="connsiteX11" fmla="*/ 126206 w 890587"/>
                  <a:gd name="connsiteY11" fmla="*/ 266700 h 1054894"/>
                  <a:gd name="connsiteX12" fmla="*/ 50006 w 890587"/>
                  <a:gd name="connsiteY12" fmla="*/ 150019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392907 h 1054894"/>
                  <a:gd name="connsiteX4" fmla="*/ 828675 w 890587"/>
                  <a:gd name="connsiteY4" fmla="*/ 609600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219075 w 890587"/>
                  <a:gd name="connsiteY7" fmla="*/ 1054894 h 1054894"/>
                  <a:gd name="connsiteX8" fmla="*/ 202406 w 890587"/>
                  <a:gd name="connsiteY8" fmla="*/ 676275 h 1054894"/>
                  <a:gd name="connsiteX9" fmla="*/ 195262 w 890587"/>
                  <a:gd name="connsiteY9" fmla="*/ 523875 h 1054894"/>
                  <a:gd name="connsiteX10" fmla="*/ 171450 w 890587"/>
                  <a:gd name="connsiteY10" fmla="*/ 392906 h 1054894"/>
                  <a:gd name="connsiteX11" fmla="*/ 126206 w 890587"/>
                  <a:gd name="connsiteY11" fmla="*/ 266700 h 1054894"/>
                  <a:gd name="connsiteX12" fmla="*/ 50006 w 890587"/>
                  <a:gd name="connsiteY12" fmla="*/ 150019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392907 h 1054894"/>
                  <a:gd name="connsiteX4" fmla="*/ 828675 w 890587"/>
                  <a:gd name="connsiteY4" fmla="*/ 609600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173832 w 890587"/>
                  <a:gd name="connsiteY7" fmla="*/ 1054894 h 1054894"/>
                  <a:gd name="connsiteX8" fmla="*/ 202406 w 890587"/>
                  <a:gd name="connsiteY8" fmla="*/ 676275 h 1054894"/>
                  <a:gd name="connsiteX9" fmla="*/ 195262 w 890587"/>
                  <a:gd name="connsiteY9" fmla="*/ 523875 h 1054894"/>
                  <a:gd name="connsiteX10" fmla="*/ 171450 w 890587"/>
                  <a:gd name="connsiteY10" fmla="*/ 392906 h 1054894"/>
                  <a:gd name="connsiteX11" fmla="*/ 126206 w 890587"/>
                  <a:gd name="connsiteY11" fmla="*/ 266700 h 1054894"/>
                  <a:gd name="connsiteX12" fmla="*/ 50006 w 890587"/>
                  <a:gd name="connsiteY12" fmla="*/ 150019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392907 h 1054894"/>
                  <a:gd name="connsiteX4" fmla="*/ 828675 w 890587"/>
                  <a:gd name="connsiteY4" fmla="*/ 609600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173832 w 890587"/>
                  <a:gd name="connsiteY7" fmla="*/ 1054894 h 1054894"/>
                  <a:gd name="connsiteX8" fmla="*/ 202406 w 890587"/>
                  <a:gd name="connsiteY8" fmla="*/ 676275 h 1054894"/>
                  <a:gd name="connsiteX9" fmla="*/ 195262 w 890587"/>
                  <a:gd name="connsiteY9" fmla="*/ 523875 h 1054894"/>
                  <a:gd name="connsiteX10" fmla="*/ 171450 w 890587"/>
                  <a:gd name="connsiteY10" fmla="*/ 392906 h 1054894"/>
                  <a:gd name="connsiteX11" fmla="*/ 126206 w 890587"/>
                  <a:gd name="connsiteY11" fmla="*/ 266700 h 1054894"/>
                  <a:gd name="connsiteX12" fmla="*/ 119063 w 890587"/>
                  <a:gd name="connsiteY12" fmla="*/ 185738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392907 h 1054894"/>
                  <a:gd name="connsiteX4" fmla="*/ 828675 w 890587"/>
                  <a:gd name="connsiteY4" fmla="*/ 609600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173832 w 890587"/>
                  <a:gd name="connsiteY7" fmla="*/ 1054894 h 1054894"/>
                  <a:gd name="connsiteX8" fmla="*/ 202406 w 890587"/>
                  <a:gd name="connsiteY8" fmla="*/ 676275 h 1054894"/>
                  <a:gd name="connsiteX9" fmla="*/ 195262 w 890587"/>
                  <a:gd name="connsiteY9" fmla="*/ 523875 h 1054894"/>
                  <a:gd name="connsiteX10" fmla="*/ 171450 w 890587"/>
                  <a:gd name="connsiteY10" fmla="*/ 392906 h 1054894"/>
                  <a:gd name="connsiteX11" fmla="*/ 180974 w 890587"/>
                  <a:gd name="connsiteY11" fmla="*/ 271463 h 1054894"/>
                  <a:gd name="connsiteX12" fmla="*/ 119063 w 890587"/>
                  <a:gd name="connsiteY12" fmla="*/ 185738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392907 h 1054894"/>
                  <a:gd name="connsiteX4" fmla="*/ 828675 w 890587"/>
                  <a:gd name="connsiteY4" fmla="*/ 609600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173832 w 890587"/>
                  <a:gd name="connsiteY7" fmla="*/ 1054894 h 1054894"/>
                  <a:gd name="connsiteX8" fmla="*/ 202406 w 890587"/>
                  <a:gd name="connsiteY8" fmla="*/ 676275 h 1054894"/>
                  <a:gd name="connsiteX9" fmla="*/ 195262 w 890587"/>
                  <a:gd name="connsiteY9" fmla="*/ 523875 h 1054894"/>
                  <a:gd name="connsiteX10" fmla="*/ 247650 w 890587"/>
                  <a:gd name="connsiteY10" fmla="*/ 400050 h 1054894"/>
                  <a:gd name="connsiteX11" fmla="*/ 180974 w 890587"/>
                  <a:gd name="connsiteY11" fmla="*/ 271463 h 1054894"/>
                  <a:gd name="connsiteX12" fmla="*/ 119063 w 890587"/>
                  <a:gd name="connsiteY12" fmla="*/ 185738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392907 h 1054894"/>
                  <a:gd name="connsiteX4" fmla="*/ 828675 w 890587"/>
                  <a:gd name="connsiteY4" fmla="*/ 609600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173832 w 890587"/>
                  <a:gd name="connsiteY7" fmla="*/ 1054894 h 1054894"/>
                  <a:gd name="connsiteX8" fmla="*/ 202406 w 890587"/>
                  <a:gd name="connsiteY8" fmla="*/ 676275 h 1054894"/>
                  <a:gd name="connsiteX9" fmla="*/ 245269 w 890587"/>
                  <a:gd name="connsiteY9" fmla="*/ 542925 h 1054894"/>
                  <a:gd name="connsiteX10" fmla="*/ 247650 w 890587"/>
                  <a:gd name="connsiteY10" fmla="*/ 400050 h 1054894"/>
                  <a:gd name="connsiteX11" fmla="*/ 180974 w 890587"/>
                  <a:gd name="connsiteY11" fmla="*/ 271463 h 1054894"/>
                  <a:gd name="connsiteX12" fmla="*/ 119063 w 890587"/>
                  <a:gd name="connsiteY12" fmla="*/ 185738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4894"/>
                  <a:gd name="connsiteX1" fmla="*/ 252412 w 890587"/>
                  <a:gd name="connsiteY1" fmla="*/ 0 h 1054894"/>
                  <a:gd name="connsiteX2" fmla="*/ 564356 w 890587"/>
                  <a:gd name="connsiteY2" fmla="*/ 138112 h 1054894"/>
                  <a:gd name="connsiteX3" fmla="*/ 733425 w 890587"/>
                  <a:gd name="connsiteY3" fmla="*/ 392907 h 1054894"/>
                  <a:gd name="connsiteX4" fmla="*/ 828675 w 890587"/>
                  <a:gd name="connsiteY4" fmla="*/ 609600 h 1054894"/>
                  <a:gd name="connsiteX5" fmla="*/ 847725 w 890587"/>
                  <a:gd name="connsiteY5" fmla="*/ 685800 h 1054894"/>
                  <a:gd name="connsiteX6" fmla="*/ 890587 w 890587"/>
                  <a:gd name="connsiteY6" fmla="*/ 1050131 h 1054894"/>
                  <a:gd name="connsiteX7" fmla="*/ 173832 w 890587"/>
                  <a:gd name="connsiteY7" fmla="*/ 1054894 h 1054894"/>
                  <a:gd name="connsiteX8" fmla="*/ 216694 w 890587"/>
                  <a:gd name="connsiteY8" fmla="*/ 678657 h 1054894"/>
                  <a:gd name="connsiteX9" fmla="*/ 245269 w 890587"/>
                  <a:gd name="connsiteY9" fmla="*/ 542925 h 1054894"/>
                  <a:gd name="connsiteX10" fmla="*/ 247650 w 890587"/>
                  <a:gd name="connsiteY10" fmla="*/ 400050 h 1054894"/>
                  <a:gd name="connsiteX11" fmla="*/ 180974 w 890587"/>
                  <a:gd name="connsiteY11" fmla="*/ 271463 h 1054894"/>
                  <a:gd name="connsiteX12" fmla="*/ 119063 w 890587"/>
                  <a:gd name="connsiteY12" fmla="*/ 185738 h 1054894"/>
                  <a:gd name="connsiteX13" fmla="*/ 0 w 890587"/>
                  <a:gd name="connsiteY13" fmla="*/ 147637 h 1054894"/>
                  <a:gd name="connsiteX14" fmla="*/ 16669 w 890587"/>
                  <a:gd name="connsiteY14" fmla="*/ 0 h 1054894"/>
                  <a:gd name="connsiteX0" fmla="*/ 16669 w 890587"/>
                  <a:gd name="connsiteY0" fmla="*/ 0 h 1050131"/>
                  <a:gd name="connsiteX1" fmla="*/ 252412 w 890587"/>
                  <a:gd name="connsiteY1" fmla="*/ 0 h 1050131"/>
                  <a:gd name="connsiteX2" fmla="*/ 564356 w 890587"/>
                  <a:gd name="connsiteY2" fmla="*/ 138112 h 1050131"/>
                  <a:gd name="connsiteX3" fmla="*/ 733425 w 890587"/>
                  <a:gd name="connsiteY3" fmla="*/ 392907 h 1050131"/>
                  <a:gd name="connsiteX4" fmla="*/ 828675 w 890587"/>
                  <a:gd name="connsiteY4" fmla="*/ 609600 h 1050131"/>
                  <a:gd name="connsiteX5" fmla="*/ 847725 w 890587"/>
                  <a:gd name="connsiteY5" fmla="*/ 685800 h 1050131"/>
                  <a:gd name="connsiteX6" fmla="*/ 890587 w 890587"/>
                  <a:gd name="connsiteY6" fmla="*/ 1050131 h 1050131"/>
                  <a:gd name="connsiteX7" fmla="*/ 157163 w 890587"/>
                  <a:gd name="connsiteY7" fmla="*/ 1047751 h 1050131"/>
                  <a:gd name="connsiteX8" fmla="*/ 216694 w 890587"/>
                  <a:gd name="connsiteY8" fmla="*/ 678657 h 1050131"/>
                  <a:gd name="connsiteX9" fmla="*/ 245269 w 890587"/>
                  <a:gd name="connsiteY9" fmla="*/ 542925 h 1050131"/>
                  <a:gd name="connsiteX10" fmla="*/ 247650 w 890587"/>
                  <a:gd name="connsiteY10" fmla="*/ 400050 h 1050131"/>
                  <a:gd name="connsiteX11" fmla="*/ 180974 w 890587"/>
                  <a:gd name="connsiteY11" fmla="*/ 271463 h 1050131"/>
                  <a:gd name="connsiteX12" fmla="*/ 119063 w 890587"/>
                  <a:gd name="connsiteY12" fmla="*/ 185738 h 1050131"/>
                  <a:gd name="connsiteX13" fmla="*/ 0 w 890587"/>
                  <a:gd name="connsiteY13" fmla="*/ 147637 h 1050131"/>
                  <a:gd name="connsiteX14" fmla="*/ 16669 w 890587"/>
                  <a:gd name="connsiteY14" fmla="*/ 0 h 105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90587" h="1050131">
                    <a:moveTo>
                      <a:pt x="16669" y="0"/>
                    </a:moveTo>
                    <a:lnTo>
                      <a:pt x="252412" y="0"/>
                    </a:lnTo>
                    <a:cubicBezTo>
                      <a:pt x="377824" y="31749"/>
                      <a:pt x="474662" y="82550"/>
                      <a:pt x="564356" y="138112"/>
                    </a:cubicBezTo>
                    <a:cubicBezTo>
                      <a:pt x="635000" y="223043"/>
                      <a:pt x="688975" y="303212"/>
                      <a:pt x="733425" y="392907"/>
                    </a:cubicBezTo>
                    <a:cubicBezTo>
                      <a:pt x="773112" y="484982"/>
                      <a:pt x="798513" y="522287"/>
                      <a:pt x="828675" y="609600"/>
                    </a:cubicBezTo>
                    <a:cubicBezTo>
                      <a:pt x="829469" y="631825"/>
                      <a:pt x="846931" y="663575"/>
                      <a:pt x="847725" y="685800"/>
                    </a:cubicBezTo>
                    <a:lnTo>
                      <a:pt x="890587" y="1050131"/>
                    </a:lnTo>
                    <a:lnTo>
                      <a:pt x="157163" y="1047751"/>
                    </a:lnTo>
                    <a:lnTo>
                      <a:pt x="216694" y="678657"/>
                    </a:lnTo>
                    <a:lnTo>
                      <a:pt x="245269" y="542925"/>
                    </a:lnTo>
                    <a:cubicBezTo>
                      <a:pt x="246063" y="495300"/>
                      <a:pt x="246856" y="447675"/>
                      <a:pt x="247650" y="400050"/>
                    </a:cubicBezTo>
                    <a:lnTo>
                      <a:pt x="180974" y="271463"/>
                    </a:lnTo>
                    <a:lnTo>
                      <a:pt x="119063" y="185738"/>
                    </a:lnTo>
                    <a:lnTo>
                      <a:pt x="0" y="147637"/>
                    </a:lnTo>
                    <a:lnTo>
                      <a:pt x="16669" y="0"/>
                    </a:lnTo>
                    <a:close/>
                  </a:path>
                </a:pathLst>
              </a:custGeom>
              <a:solidFill>
                <a:srgbClr val="CCFF66"/>
              </a:solidFill>
              <a:ln w="3810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F01929-E0E3-495A-A510-9082823007E5}"/>
                </a:ext>
              </a:extLst>
            </p:cNvPr>
            <p:cNvSpPr txBox="1"/>
            <p:nvPr/>
          </p:nvSpPr>
          <p:spPr>
            <a:xfrm>
              <a:off x="728255" y="1965787"/>
              <a:ext cx="1343253" cy="449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beam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3D0C63C-6E6C-433C-A0F5-D35BC80C7CEB}"/>
                </a:ext>
              </a:extLst>
            </p:cNvPr>
            <p:cNvGrpSpPr/>
            <p:nvPr/>
          </p:nvGrpSpPr>
          <p:grpSpPr>
            <a:xfrm>
              <a:off x="1891313" y="1159908"/>
              <a:ext cx="224915" cy="1970019"/>
              <a:chOff x="2492093" y="2427193"/>
              <a:chExt cx="160171" cy="1970019"/>
            </a:xfrm>
            <a:solidFill>
              <a:schemeClr val="tx1"/>
            </a:solidFill>
          </p:grpSpPr>
          <p:sp>
            <p:nvSpPr>
              <p:cNvPr id="28" name="Parallelogram 27">
                <a:extLst>
                  <a:ext uri="{FF2B5EF4-FFF2-40B4-BE49-F238E27FC236}">
                    <a16:creationId xmlns:a16="http://schemas.microsoft.com/office/drawing/2014/main" id="{28019CDC-5BCE-4512-93A2-B8AE40A659A9}"/>
                  </a:ext>
                </a:extLst>
              </p:cNvPr>
              <p:cNvSpPr/>
              <p:nvPr/>
            </p:nvSpPr>
            <p:spPr>
              <a:xfrm rot="16200000">
                <a:off x="2094677" y="3839625"/>
                <a:ext cx="958681" cy="156493"/>
              </a:xfrm>
              <a:prstGeom prst="parallelogram">
                <a:avLst>
                  <a:gd name="adj" fmla="val 6738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Parallelogram 28">
                <a:extLst>
                  <a:ext uri="{FF2B5EF4-FFF2-40B4-BE49-F238E27FC236}">
                    <a16:creationId xmlns:a16="http://schemas.microsoft.com/office/drawing/2014/main" id="{8C0FA6A9-10F0-465A-BDB8-A303C24ADACD}"/>
                  </a:ext>
                </a:extLst>
              </p:cNvPr>
              <p:cNvSpPr/>
              <p:nvPr/>
            </p:nvSpPr>
            <p:spPr>
              <a:xfrm rot="16200000">
                <a:off x="2090999" y="2828287"/>
                <a:ext cx="958681" cy="156493"/>
              </a:xfrm>
              <a:prstGeom prst="parallelogram">
                <a:avLst>
                  <a:gd name="adj" fmla="val 6738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E83F7C-54F0-456D-8A6A-67D80FC54F0D}"/>
                </a:ext>
              </a:extLst>
            </p:cNvPr>
            <p:cNvGrpSpPr/>
            <p:nvPr/>
          </p:nvGrpSpPr>
          <p:grpSpPr>
            <a:xfrm>
              <a:off x="1690307" y="1106512"/>
              <a:ext cx="596510" cy="2034808"/>
              <a:chOff x="2588886" y="2408014"/>
              <a:chExt cx="336034" cy="2034808"/>
            </a:xfrm>
          </p:grpSpPr>
          <p:sp>
            <p:nvSpPr>
              <p:cNvPr id="26" name="Parallelogram 25">
                <a:extLst>
                  <a:ext uri="{FF2B5EF4-FFF2-40B4-BE49-F238E27FC236}">
                    <a16:creationId xmlns:a16="http://schemas.microsoft.com/office/drawing/2014/main" id="{1E05208C-DCBD-442B-A1BA-080A66CD83C2}"/>
                  </a:ext>
                </a:extLst>
              </p:cNvPr>
              <p:cNvSpPr/>
              <p:nvPr/>
            </p:nvSpPr>
            <p:spPr>
              <a:xfrm rot="16200000">
                <a:off x="1939284" y="3457186"/>
                <a:ext cx="1823547" cy="147725"/>
              </a:xfrm>
              <a:prstGeom prst="parallelogram">
                <a:avLst>
                  <a:gd name="adj" fmla="val 67384"/>
                </a:avLst>
              </a:prstGeom>
              <a:solidFill>
                <a:srgbClr val="000000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Parallelogram 26">
                <a:extLst>
                  <a:ext uri="{FF2B5EF4-FFF2-40B4-BE49-F238E27FC236}">
                    <a16:creationId xmlns:a16="http://schemas.microsoft.com/office/drawing/2014/main" id="{F4715D71-DD89-4DBF-B8EB-9F3B02B39C8F}"/>
                  </a:ext>
                </a:extLst>
              </p:cNvPr>
              <p:cNvSpPr/>
              <p:nvPr/>
            </p:nvSpPr>
            <p:spPr>
              <a:xfrm rot="16200000">
                <a:off x="1750974" y="3245926"/>
                <a:ext cx="1823547" cy="147724"/>
              </a:xfrm>
              <a:prstGeom prst="parallelogram">
                <a:avLst>
                  <a:gd name="adj" fmla="val 67384"/>
                </a:avLst>
              </a:prstGeom>
              <a:solidFill>
                <a:srgbClr val="000000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87FF58B-76C5-4C8B-8111-ACB6CAE35ACC}"/>
                </a:ext>
              </a:extLst>
            </p:cNvPr>
            <p:cNvGrpSpPr/>
            <p:nvPr/>
          </p:nvGrpSpPr>
          <p:grpSpPr>
            <a:xfrm>
              <a:off x="3846778" y="1170574"/>
              <a:ext cx="224915" cy="1970019"/>
              <a:chOff x="2492093" y="2427193"/>
              <a:chExt cx="160171" cy="1970019"/>
            </a:xfrm>
            <a:solidFill>
              <a:schemeClr val="tx1"/>
            </a:solidFill>
          </p:grpSpPr>
          <p:sp>
            <p:nvSpPr>
              <p:cNvPr id="24" name="Parallelogram 23">
                <a:extLst>
                  <a:ext uri="{FF2B5EF4-FFF2-40B4-BE49-F238E27FC236}">
                    <a16:creationId xmlns:a16="http://schemas.microsoft.com/office/drawing/2014/main" id="{2D8E5B4A-2E12-4BDD-8FBE-E9E5291E36B2}"/>
                  </a:ext>
                </a:extLst>
              </p:cNvPr>
              <p:cNvSpPr/>
              <p:nvPr/>
            </p:nvSpPr>
            <p:spPr>
              <a:xfrm rot="16200000">
                <a:off x="2094677" y="3839625"/>
                <a:ext cx="958681" cy="156493"/>
              </a:xfrm>
              <a:prstGeom prst="parallelogram">
                <a:avLst>
                  <a:gd name="adj" fmla="val 6738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Parallelogram 24">
                <a:extLst>
                  <a:ext uri="{FF2B5EF4-FFF2-40B4-BE49-F238E27FC236}">
                    <a16:creationId xmlns:a16="http://schemas.microsoft.com/office/drawing/2014/main" id="{C823D146-70AB-4AEC-B2D0-BBD2A005D7AE}"/>
                  </a:ext>
                </a:extLst>
              </p:cNvPr>
              <p:cNvSpPr/>
              <p:nvPr/>
            </p:nvSpPr>
            <p:spPr>
              <a:xfrm rot="16200000">
                <a:off x="2090999" y="2828287"/>
                <a:ext cx="958681" cy="156493"/>
              </a:xfrm>
              <a:prstGeom prst="parallelogram">
                <a:avLst>
                  <a:gd name="adj" fmla="val 67384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C3BB8FE-59CA-4FF6-A2A5-36E907DC3FA5}"/>
                </a:ext>
              </a:extLst>
            </p:cNvPr>
            <p:cNvSpPr/>
            <p:nvPr/>
          </p:nvSpPr>
          <p:spPr>
            <a:xfrm rot="5400000">
              <a:off x="5913007" y="4522538"/>
              <a:ext cx="1115256" cy="164679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D3C7344-DF16-4F20-8D93-B70B6527DBAD}"/>
                    </a:ext>
                  </a:extLst>
                </p:cNvPr>
                <p:cNvSpPr txBox="1"/>
                <p:nvPr/>
              </p:nvSpPr>
              <p:spPr>
                <a:xfrm>
                  <a:off x="7318809" y="4124434"/>
                  <a:ext cx="1307922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𝐵𝑆𝑀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𝑤𝑖𝑟𝑒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~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D3C7344-DF16-4F20-8D93-B70B6527DB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8809" y="4124434"/>
                  <a:ext cx="1307922" cy="246221"/>
                </a:xfrm>
                <a:prstGeom prst="rect">
                  <a:avLst/>
                </a:prstGeom>
                <a:blipFill>
                  <a:blip r:embed="rId6"/>
                  <a:stretch>
                    <a:fillRect l="-2326" t="-2439" r="-4651" b="-365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FC2FB58-BEC4-480B-B163-B100C911D99D}"/>
                    </a:ext>
                  </a:extLst>
                </p:cNvPr>
                <p:cNvSpPr txBox="1"/>
                <p:nvPr/>
              </p:nvSpPr>
              <p:spPr>
                <a:xfrm>
                  <a:off x="7487337" y="3369244"/>
                  <a:ext cx="663771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m:rPr>
                            <m:sty m:val="p"/>
                          </m:rPr>
                          <a:rPr lang="en-US" sz="16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FC2FB58-BEC4-480B-B163-B100C911D9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7337" y="3369244"/>
                  <a:ext cx="663771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2752" r="-5505" b="-146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D9065DB-ED3E-4AEE-AA32-8FA9E264A88B}"/>
                </a:ext>
              </a:extLst>
            </p:cNvPr>
            <p:cNvCxnSpPr/>
            <p:nvPr/>
          </p:nvCxnSpPr>
          <p:spPr>
            <a:xfrm>
              <a:off x="5667192" y="6018877"/>
              <a:ext cx="131237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74198F6-F773-4293-ACAD-0EB121EF2ED8}"/>
                </a:ext>
              </a:extLst>
            </p:cNvPr>
            <p:cNvSpPr/>
            <p:nvPr/>
          </p:nvSpPr>
          <p:spPr>
            <a:xfrm rot="5400000">
              <a:off x="6087834" y="3814081"/>
              <a:ext cx="765604" cy="192426"/>
            </a:xfrm>
            <a:prstGeom prst="rect">
              <a:avLst/>
            </a:prstGeom>
            <a:solidFill>
              <a:srgbClr val="CCFF66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FDA6FD9-F834-44C3-B562-68DCD8D28C09}"/>
                </a:ext>
              </a:extLst>
            </p:cNvPr>
            <p:cNvCxnSpPr/>
            <p:nvPr/>
          </p:nvCxnSpPr>
          <p:spPr>
            <a:xfrm>
              <a:off x="5776315" y="4293096"/>
              <a:ext cx="1511427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1261E32-C0E7-4BB8-B2A5-56B51E8C3988}"/>
                </a:ext>
              </a:extLst>
            </p:cNvPr>
            <p:cNvGrpSpPr/>
            <p:nvPr/>
          </p:nvGrpSpPr>
          <p:grpSpPr>
            <a:xfrm rot="16200000">
              <a:off x="6155865" y="2440250"/>
              <a:ext cx="692925" cy="1970019"/>
              <a:chOff x="2492093" y="2427193"/>
              <a:chExt cx="160173" cy="1970019"/>
            </a:xfrm>
            <a:solidFill>
              <a:schemeClr val="tx1"/>
            </a:solidFill>
          </p:grpSpPr>
          <p:sp>
            <p:nvSpPr>
              <p:cNvPr id="35" name="Parallelogram 34">
                <a:extLst>
                  <a:ext uri="{FF2B5EF4-FFF2-40B4-BE49-F238E27FC236}">
                    <a16:creationId xmlns:a16="http://schemas.microsoft.com/office/drawing/2014/main" id="{F35B0FC2-3082-4D2A-A3B6-FBB251F72B91}"/>
                  </a:ext>
                </a:extLst>
              </p:cNvPr>
              <p:cNvSpPr/>
              <p:nvPr/>
            </p:nvSpPr>
            <p:spPr>
              <a:xfrm rot="16200000">
                <a:off x="2094679" y="3839625"/>
                <a:ext cx="958681" cy="156493"/>
              </a:xfrm>
              <a:prstGeom prst="parallelogram">
                <a:avLst>
                  <a:gd name="adj" fmla="val 14137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Parallelogram 35">
                <a:extLst>
                  <a:ext uri="{FF2B5EF4-FFF2-40B4-BE49-F238E27FC236}">
                    <a16:creationId xmlns:a16="http://schemas.microsoft.com/office/drawing/2014/main" id="{921D6251-8BB7-4FDF-86FD-C2EA96006CB9}"/>
                  </a:ext>
                </a:extLst>
              </p:cNvPr>
              <p:cNvSpPr/>
              <p:nvPr/>
            </p:nvSpPr>
            <p:spPr>
              <a:xfrm rot="16200000">
                <a:off x="2090999" y="2828287"/>
                <a:ext cx="958681" cy="156493"/>
              </a:xfrm>
              <a:prstGeom prst="parallelogram">
                <a:avLst>
                  <a:gd name="adj" fmla="val 14137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3462E2A2-ECFF-4B8D-B5DC-880BFC6C37EF}"/>
                </a:ext>
              </a:extLst>
            </p:cNvPr>
            <p:cNvSpPr/>
            <p:nvPr/>
          </p:nvSpPr>
          <p:spPr>
            <a:xfrm>
              <a:off x="6213205" y="3963857"/>
              <a:ext cx="564698" cy="1252210"/>
            </a:xfrm>
            <a:prstGeom prst="triangle">
              <a:avLst>
                <a:gd name="adj" fmla="val 45414"/>
              </a:avLst>
            </a:prstGeom>
            <a:solidFill>
              <a:srgbClr val="CCFF66"/>
            </a:solidFill>
            <a:ln w="3810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F29053C-B357-492C-8150-899187AD526B}"/>
                </a:ext>
              </a:extLst>
            </p:cNvPr>
            <p:cNvSpPr/>
            <p:nvPr/>
          </p:nvSpPr>
          <p:spPr>
            <a:xfrm rot="5400000">
              <a:off x="6088582" y="4965683"/>
              <a:ext cx="779813" cy="743564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635E197-51BF-4039-B1BE-70C2D2E7AC2A}"/>
                </a:ext>
              </a:extLst>
            </p:cNvPr>
            <p:cNvSpPr/>
            <p:nvPr/>
          </p:nvSpPr>
          <p:spPr>
            <a:xfrm rot="5400000">
              <a:off x="6150329" y="5190213"/>
              <a:ext cx="640611" cy="2945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644D8F1-3927-4803-B176-92D20FB0B872}"/>
                    </a:ext>
                  </a:extLst>
                </p:cNvPr>
                <p:cNvSpPr txBox="1"/>
                <p:nvPr/>
              </p:nvSpPr>
              <p:spPr>
                <a:xfrm>
                  <a:off x="7007996" y="5879286"/>
                  <a:ext cx="201594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644D8F1-3927-4803-B176-92D20FB0B8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7996" y="5879286"/>
                  <a:ext cx="201594" cy="246221"/>
                </a:xfrm>
                <a:prstGeom prst="rect">
                  <a:avLst/>
                </a:prstGeom>
                <a:blipFill>
                  <a:blip r:embed="rId8"/>
                  <a:stretch>
                    <a:fillRect l="-30303" r="-33333" b="-3414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BD8D0BD-FFC9-4A74-BC4A-481B88FE5F9E}"/>
                </a:ext>
              </a:extLst>
            </p:cNvPr>
            <p:cNvSpPr txBox="1"/>
            <p:nvPr/>
          </p:nvSpPr>
          <p:spPr>
            <a:xfrm>
              <a:off x="6645332" y="4437408"/>
              <a:ext cx="47814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RF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50ABE4D-EFA0-4EDB-B881-B6E1F7EBF205}"/>
                </a:ext>
              </a:extLst>
            </p:cNvPr>
            <p:cNvCxnSpPr>
              <a:cxnSpLocks/>
            </p:cNvCxnSpPr>
            <p:nvPr/>
          </p:nvCxnSpPr>
          <p:spPr>
            <a:xfrm>
              <a:off x="6305039" y="4608224"/>
              <a:ext cx="346897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D267DE2-3F62-447B-95C3-80D309174E5E}"/>
              </a:ext>
            </a:extLst>
          </p:cNvPr>
          <p:cNvCxnSpPr>
            <a:cxnSpLocks/>
          </p:cNvCxnSpPr>
          <p:nvPr/>
        </p:nvCxnSpPr>
        <p:spPr>
          <a:xfrm>
            <a:off x="2001874" y="2879504"/>
            <a:ext cx="672598" cy="407335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540EC4E-E157-4F35-A9BC-4EE248AA13C1}"/>
                  </a:ext>
                </a:extLst>
              </p:cNvPr>
              <p:cNvSpPr txBox="1"/>
              <p:nvPr/>
            </p:nvSpPr>
            <p:spPr>
              <a:xfrm>
                <a:off x="1452350" y="2608821"/>
                <a:ext cx="644087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540EC4E-E157-4F35-A9BC-4EE248AA1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350" y="2608821"/>
                <a:ext cx="644087" cy="246221"/>
              </a:xfrm>
              <a:prstGeom prst="rect">
                <a:avLst/>
              </a:prstGeom>
              <a:blipFill>
                <a:blip r:embed="rId9"/>
                <a:stretch>
                  <a:fillRect l="-6604" r="-4717" b="-27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76D3EAE5-979D-43BF-ABAC-68CE8CF0E3D2}"/>
              </a:ext>
            </a:extLst>
          </p:cNvPr>
          <p:cNvSpPr txBox="1"/>
          <p:nvPr/>
        </p:nvSpPr>
        <p:spPr>
          <a:xfrm>
            <a:off x="4122750" y="380737"/>
            <a:ext cx="10678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grid 9x 9 x 9 x 9 x 9 x 512, ~24 hours</a:t>
            </a:r>
          </a:p>
        </p:txBody>
      </p:sp>
    </p:spTree>
    <p:extLst>
      <p:ext uri="{BB962C8B-B14F-4D97-AF65-F5344CB8AC3E}">
        <p14:creationId xmlns:p14="http://schemas.microsoft.com/office/powerpoint/2010/main" val="2279318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16F89-5597-4B12-A20C-CF12B6F8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current during 7.6-hour scan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6978D09-907B-47C5-81FA-63D62B19F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035" y="1890024"/>
            <a:ext cx="4552593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/>
              <a:t>average BCM current = -26.73 +- 0.06 mA  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9A21520-DF7A-4479-AA57-95413D841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8" y="2326238"/>
            <a:ext cx="10630069" cy="23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01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444D6-CCAA-1066-A4B3-6320F1A76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and Motivation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8EDA7-7621-46FB-1B6B-A63ACC64B4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39" y="2048771"/>
            <a:ext cx="9766189" cy="382417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E83EC5F-E53C-D6EC-2107-C92254F5616F}"/>
              </a:ext>
            </a:extLst>
          </p:cNvPr>
          <p:cNvSpPr/>
          <p:nvPr/>
        </p:nvSpPr>
        <p:spPr>
          <a:xfrm>
            <a:off x="2656165" y="4152127"/>
            <a:ext cx="471341" cy="464594"/>
          </a:xfrm>
          <a:prstGeom prst="ellipse">
            <a:avLst/>
          </a:prstGeom>
          <a:noFill/>
          <a:ln w="3810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9B78F4-10E0-7C18-177D-9E94E0173315}"/>
              </a:ext>
            </a:extLst>
          </p:cNvPr>
          <p:cNvSpPr txBox="1"/>
          <p:nvPr/>
        </p:nvSpPr>
        <p:spPr>
          <a:xfrm>
            <a:off x="5835057" y="864506"/>
            <a:ext cx="752112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Broad goals: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predictive modeling for beam distribution with halo 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better understanding of beam losses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</p:txBody>
      </p:sp>
      <p:pic>
        <p:nvPicPr>
          <p:cNvPr id="7" name="Content Placeholder 82">
            <a:extLst>
              <a:ext uri="{FF2B5EF4-FFF2-40B4-BE49-F238E27FC236}">
                <a16:creationId xmlns:a16="http://schemas.microsoft.com/office/drawing/2014/main" id="{69CEAD88-743B-9E1B-85EB-9AFC5A770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5" y="1083419"/>
            <a:ext cx="5596762" cy="279910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E3963CD-E6D6-399C-C584-791618270B30}"/>
              </a:ext>
            </a:extLst>
          </p:cNvPr>
          <p:cNvGrpSpPr/>
          <p:nvPr/>
        </p:nvGrpSpPr>
        <p:grpSpPr>
          <a:xfrm>
            <a:off x="3127506" y="5015316"/>
            <a:ext cx="4377310" cy="1302721"/>
            <a:chOff x="2168639" y="4946242"/>
            <a:chExt cx="4377310" cy="13027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4424CD-32A5-B39F-784C-7EE691A3C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68639" y="5004360"/>
              <a:ext cx="4377310" cy="1244603"/>
            </a:xfrm>
            <a:prstGeom prst="rect">
              <a:avLst/>
            </a:prstGeom>
          </p:spPr>
        </p:pic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CC2B3330-10F1-5FC8-F2E0-C2A12080F52A}"/>
                </a:ext>
              </a:extLst>
            </p:cNvPr>
            <p:cNvSpPr/>
            <p:nvPr/>
          </p:nvSpPr>
          <p:spPr>
            <a:xfrm rot="5400000">
              <a:off x="5579390" y="5017490"/>
              <a:ext cx="410705" cy="268210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87C0CD9-1801-AF5F-9B83-34B46EE663A7}"/>
              </a:ext>
            </a:extLst>
          </p:cNvPr>
          <p:cNvSpPr txBox="1"/>
          <p:nvPr/>
        </p:nvSpPr>
        <p:spPr>
          <a:xfrm>
            <a:off x="468181" y="5084390"/>
            <a:ext cx="311011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Beam Test Facility (BTF)</a:t>
            </a:r>
          </a:p>
        </p:txBody>
      </p:sp>
    </p:spTree>
    <p:extLst>
      <p:ext uri="{BB962C8B-B14F-4D97-AF65-F5344CB8AC3E}">
        <p14:creationId xmlns:p14="http://schemas.microsoft.com/office/powerpoint/2010/main" val="4263925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745631-06E5-4FF2-943D-7E31213A9380}"/>
              </a:ext>
            </a:extLst>
          </p:cNvPr>
          <p:cNvSpPr txBox="1"/>
          <p:nvPr/>
        </p:nvSpPr>
        <p:spPr>
          <a:xfrm>
            <a:off x="7407715" y="843677"/>
            <a:ext cx="34707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2 datasets taken 2 weeks apart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5D scan (integrated along other 3 dimensions)</a:t>
            </a:r>
          </a:p>
          <a:p>
            <a:r>
              <a:rPr lang="en-US" dirty="0">
                <a:solidFill>
                  <a:srgbClr val="FF0000"/>
                </a:solidFill>
              </a:rPr>
              <a:t>7.6 hours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2D scan</a:t>
            </a:r>
          </a:p>
          <a:p>
            <a:r>
              <a:rPr lang="en-US" dirty="0">
                <a:solidFill>
                  <a:srgbClr val="0070C0"/>
                </a:solidFill>
              </a:rPr>
              <a:t>~15 minutes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B6CA0AA-1A0A-4E05-B3AF-EC2ECCBDCC6F}"/>
              </a:ext>
            </a:extLst>
          </p:cNvPr>
          <p:cNvGrpSpPr/>
          <p:nvPr/>
        </p:nvGrpSpPr>
        <p:grpSpPr>
          <a:xfrm>
            <a:off x="631071" y="345329"/>
            <a:ext cx="6126334" cy="5846207"/>
            <a:chOff x="2889079" y="690562"/>
            <a:chExt cx="6126334" cy="5846207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86F66A27-6892-44E9-A9B9-B068EE49BF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6588" y="690563"/>
              <a:ext cx="5838825" cy="5476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E94E36-AA59-4664-8604-3D1321245453}"/>
                </a:ext>
              </a:extLst>
            </p:cNvPr>
            <p:cNvSpPr txBox="1"/>
            <p:nvPr/>
          </p:nvSpPr>
          <p:spPr>
            <a:xfrm>
              <a:off x="5161935" y="6167437"/>
              <a:ext cx="2231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 [mm]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29C206-3E9F-458B-97B3-899192EB9906}"/>
                </a:ext>
              </a:extLst>
            </p:cNvPr>
            <p:cNvSpPr txBox="1"/>
            <p:nvPr/>
          </p:nvSpPr>
          <p:spPr>
            <a:xfrm rot="16200000">
              <a:off x="1957783" y="3134816"/>
              <a:ext cx="2231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X’ [</a:t>
              </a:r>
              <a:r>
                <a:rPr lang="en-US" dirty="0" err="1"/>
                <a:t>mrad</a:t>
              </a:r>
              <a:r>
                <a:rPr lang="en-US" dirty="0"/>
                <a:t>]</a:t>
              </a:r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648CDA04-2435-424B-8AA0-6D4DBDBB4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6587" y="690562"/>
              <a:ext cx="5838825" cy="5476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8606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32AA1-7A6E-40BF-8816-0F78864CE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BTF follows footsteps of earlier attempts to benchmark medium-energy beam evolution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1CD5C-3ACC-473E-A9A5-49240B292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3" y="2476442"/>
            <a:ext cx="4992058" cy="1490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451276-D214-42B2-9734-00C7A5D9D4EE}"/>
              </a:ext>
            </a:extLst>
          </p:cNvPr>
          <p:cNvSpPr txBox="1"/>
          <p:nvPr/>
        </p:nvSpPr>
        <p:spPr>
          <a:xfrm>
            <a:off x="3573232" y="4116426"/>
            <a:ext cx="903366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err="1">
                <a:latin typeface="+mj-lt"/>
              </a:rPr>
              <a:t>Qiang</a:t>
            </a:r>
            <a:r>
              <a:rPr lang="en-US" sz="1400" dirty="0">
                <a:latin typeface="+mj-lt"/>
              </a:rPr>
              <a:t>, J., </a:t>
            </a:r>
            <a:r>
              <a:rPr lang="en-US" sz="1400" dirty="0" err="1">
                <a:latin typeface="+mj-lt"/>
              </a:rPr>
              <a:t>Colestock</a:t>
            </a:r>
            <a:r>
              <a:rPr lang="en-US" sz="1400" dirty="0">
                <a:latin typeface="+mj-lt"/>
              </a:rPr>
              <a:t>, P. L., </a:t>
            </a:r>
            <a:r>
              <a:rPr lang="en-US" sz="1400" dirty="0" err="1">
                <a:latin typeface="+mj-lt"/>
              </a:rPr>
              <a:t>Gilpatrick</a:t>
            </a:r>
            <a:r>
              <a:rPr lang="en-US" sz="1400" dirty="0">
                <a:latin typeface="+mj-lt"/>
              </a:rPr>
              <a:t>, D., Smith, H. V., </a:t>
            </a:r>
            <a:r>
              <a:rPr lang="en-US" sz="1400" dirty="0" err="1">
                <a:latin typeface="+mj-lt"/>
              </a:rPr>
              <a:t>Wangler</a:t>
            </a:r>
            <a:r>
              <a:rPr lang="en-US" sz="1400" dirty="0">
                <a:latin typeface="+mj-lt"/>
              </a:rPr>
              <a:t>, T. P., &amp; Schulze, M. E. (2002). Macroparticle simulation studies of a proton beam halo experiment. </a:t>
            </a:r>
            <a:r>
              <a:rPr lang="en-US" sz="1400" i="1" dirty="0">
                <a:latin typeface="+mj-lt"/>
              </a:rPr>
              <a:t>Phys Rev ST-AB</a:t>
            </a:r>
            <a:r>
              <a:rPr lang="en-US" sz="1400" dirty="0">
                <a:latin typeface="+mj-lt"/>
              </a:rPr>
              <a:t>, </a:t>
            </a:r>
            <a:r>
              <a:rPr lang="en-US" sz="1400" i="1" dirty="0">
                <a:latin typeface="+mj-lt"/>
              </a:rPr>
              <a:t>5</a:t>
            </a:r>
            <a:r>
              <a:rPr lang="en-US" sz="1400" dirty="0">
                <a:latin typeface="+mj-lt"/>
              </a:rPr>
              <a:t>(12), 35–47 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825ED6-B2B1-4553-BF57-1D37E2F36E5B}"/>
              </a:ext>
            </a:extLst>
          </p:cNvPr>
          <p:cNvGrpSpPr/>
          <p:nvPr/>
        </p:nvGrpSpPr>
        <p:grpSpPr>
          <a:xfrm>
            <a:off x="8436763" y="1211776"/>
            <a:ext cx="3755237" cy="2783461"/>
            <a:chOff x="6468615" y="947167"/>
            <a:chExt cx="2567279" cy="19029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91980E-8FB1-41E7-9CDF-587481E80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8615" y="1130560"/>
              <a:ext cx="2567279" cy="171952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70FBAD-CD6C-4388-A2E6-0D8AC90C7930}"/>
                </a:ext>
              </a:extLst>
            </p:cNvPr>
            <p:cNvSpPr txBox="1"/>
            <p:nvPr/>
          </p:nvSpPr>
          <p:spPr>
            <a:xfrm>
              <a:off x="7189445" y="947167"/>
              <a:ext cx="175384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solidFill>
                    <a:srgbClr val="FF0000"/>
                  </a:solidFill>
                  <a:latin typeface="+mn-lt"/>
                </a:rPr>
                <a:t>mismatched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05E914-0731-4AEB-94C0-576BE176BB57}"/>
              </a:ext>
            </a:extLst>
          </p:cNvPr>
          <p:cNvGrpSpPr/>
          <p:nvPr/>
        </p:nvGrpSpPr>
        <p:grpSpPr>
          <a:xfrm>
            <a:off x="5871366" y="1255893"/>
            <a:ext cx="3169920" cy="2761491"/>
            <a:chOff x="8983577" y="952756"/>
            <a:chExt cx="2167125" cy="18879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43BBAB-5813-454A-98C3-D74D1DD91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3577" y="1084924"/>
              <a:ext cx="1753841" cy="17557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A1662E-5285-4FF1-848D-17A4E2F4B3A9}"/>
                </a:ext>
              </a:extLst>
            </p:cNvPr>
            <p:cNvSpPr txBox="1"/>
            <p:nvPr/>
          </p:nvSpPr>
          <p:spPr>
            <a:xfrm>
              <a:off x="9396861" y="952756"/>
              <a:ext cx="175384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600" dirty="0">
                  <a:solidFill>
                    <a:srgbClr val="FF0000"/>
                  </a:solidFill>
                  <a:latin typeface="+mn-lt"/>
                </a:rPr>
                <a:t>matched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538F446-6EBD-48B2-8CB6-1A624058824D}"/>
              </a:ext>
            </a:extLst>
          </p:cNvPr>
          <p:cNvSpPr txBox="1"/>
          <p:nvPr/>
        </p:nvSpPr>
        <p:spPr>
          <a:xfrm>
            <a:off x="850118" y="4788537"/>
            <a:ext cx="6597161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Simulations of high-intensity ion front-ends benchmarked to RMS agreement but cannot reproduce tails/halo.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i="1" dirty="0">
                <a:latin typeface="+mn-lt"/>
              </a:rPr>
              <a:t>Hypothesis: Limited knowledge of initial distribution to blame for discrepancies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774AB9-5DF4-4C5D-9B3E-D894460E5603}"/>
              </a:ext>
            </a:extLst>
          </p:cNvPr>
          <p:cNvSpPr txBox="1"/>
          <p:nvPr/>
        </p:nvSpPr>
        <p:spPr>
          <a:xfrm>
            <a:off x="816180" y="1864347"/>
            <a:ext cx="505518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LEDA @ LANL: extensive simulations aimed at benchmarking halo evolution measurements </a:t>
            </a:r>
          </a:p>
        </p:txBody>
      </p:sp>
    </p:spTree>
    <p:extLst>
      <p:ext uri="{BB962C8B-B14F-4D97-AF65-F5344CB8AC3E}">
        <p14:creationId xmlns:p14="http://schemas.microsoft.com/office/powerpoint/2010/main" val="3558717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F65E3-DFA9-4467-AE71-825CCD1B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input distribution based on 2D projections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E47BDD-F759-439D-86E0-8CE022CC8F05}"/>
              </a:ext>
            </a:extLst>
          </p:cNvPr>
          <p:cNvGrpSpPr/>
          <p:nvPr/>
        </p:nvGrpSpPr>
        <p:grpSpPr>
          <a:xfrm>
            <a:off x="905602" y="2519388"/>
            <a:ext cx="3101820" cy="2662163"/>
            <a:chOff x="984563" y="1516682"/>
            <a:chExt cx="3101820" cy="2662163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6D47C6E-D186-4DCB-8E4A-92C6269A29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2063" y="1537783"/>
              <a:ext cx="0" cy="1862176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F9DFB72-A0FA-4D5B-BAAB-684104B8FD4E}"/>
                    </a:ext>
                  </a:extLst>
                </p:cNvPr>
                <p:cNvSpPr txBox="1"/>
                <p:nvPr/>
              </p:nvSpPr>
              <p:spPr>
                <a:xfrm rot="16200000">
                  <a:off x="99908" y="2401337"/>
                  <a:ext cx="2055542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 ±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mrad</m:t>
                        </m:r>
                      </m:oMath>
                    </m:oMathPara>
                  </a14:m>
                  <a:endParaRPr lang="en-US" sz="14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F9DFB72-A0FA-4D5B-BAAB-684104B8FD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99908" y="2401337"/>
                  <a:ext cx="2055542" cy="2862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3920D84-FA14-4442-BC2A-C820BF3684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1599" y="3892613"/>
              <a:ext cx="2504784" cy="2976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FC94470-ECBC-4D71-BDEF-AA2DFE3D1C95}"/>
                    </a:ext>
                  </a:extLst>
                </p:cNvPr>
                <p:cNvSpPr txBox="1"/>
                <p:nvPr/>
              </p:nvSpPr>
              <p:spPr>
                <a:xfrm>
                  <a:off x="1732985" y="3892613"/>
                  <a:ext cx="2055542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 ±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oMath>
                    </m:oMathPara>
                  </a14:m>
                  <a:endParaRPr lang="en-US" sz="14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FC94470-ECBC-4D71-BDEF-AA2DFE3D1C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32985" y="3892613"/>
                  <a:ext cx="2055542" cy="2862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A31C885-924E-4B49-ADD4-258A780B6AF2}"/>
              </a:ext>
            </a:extLst>
          </p:cNvPr>
          <p:cNvGrpSpPr/>
          <p:nvPr/>
        </p:nvGrpSpPr>
        <p:grpSpPr>
          <a:xfrm>
            <a:off x="4454499" y="2489015"/>
            <a:ext cx="3134367" cy="2709157"/>
            <a:chOff x="4619847" y="1326572"/>
            <a:chExt cx="3134367" cy="2709157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D744121-E4C4-4AC2-99B4-3E8746941A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67347" y="1347673"/>
              <a:ext cx="0" cy="1862176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3025FC4-94BD-424B-87B1-50E90A32C294}"/>
                    </a:ext>
                  </a:extLst>
                </p:cNvPr>
                <p:cNvSpPr txBox="1"/>
                <p:nvPr/>
              </p:nvSpPr>
              <p:spPr>
                <a:xfrm rot="16200000">
                  <a:off x="3735192" y="2211227"/>
                  <a:ext cx="2055542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 ±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mrad</m:t>
                        </m:r>
                      </m:oMath>
                    </m:oMathPara>
                  </a14:m>
                  <a:endParaRPr lang="en-US" sz="14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3025FC4-94BD-424B-87B1-50E90A32C2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735192" y="2211227"/>
                  <a:ext cx="2055542" cy="286232"/>
                </a:xfrm>
                <a:prstGeom prst="rect">
                  <a:avLst/>
                </a:prstGeom>
                <a:blipFill>
                  <a:blip r:embed="rId4"/>
                  <a:stretch>
                    <a:fillRect r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A234626-3D63-46DD-8579-E0B6A1E7E7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9430" y="3749497"/>
              <a:ext cx="2504784" cy="2976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3AF29A1-AF81-4469-8AB2-5C675E5ED62D}"/>
                    </a:ext>
                  </a:extLst>
                </p:cNvPr>
                <p:cNvSpPr txBox="1"/>
                <p:nvPr/>
              </p:nvSpPr>
              <p:spPr>
                <a:xfrm>
                  <a:off x="5400816" y="3749497"/>
                  <a:ext cx="2055542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 ±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oMath>
                    </m:oMathPara>
                  </a14:m>
                  <a:endParaRPr lang="en-US" sz="14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3AF29A1-AF81-4469-8AB2-5C675E5ED6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0816" y="3749497"/>
                  <a:ext cx="2055542" cy="286232"/>
                </a:xfrm>
                <a:prstGeom prst="rect">
                  <a:avLst/>
                </a:prstGeom>
                <a:blipFill>
                  <a:blip r:embed="rId7"/>
                  <a:stretch>
                    <a:fillRect b="-42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238F86D-DB38-47B1-ABB4-3D47A52750B2}"/>
              </a:ext>
            </a:extLst>
          </p:cNvPr>
          <p:cNvGrpSpPr/>
          <p:nvPr/>
        </p:nvGrpSpPr>
        <p:grpSpPr>
          <a:xfrm>
            <a:off x="8071549" y="2543830"/>
            <a:ext cx="3087299" cy="2742927"/>
            <a:chOff x="9057410" y="1463856"/>
            <a:chExt cx="3087299" cy="274292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F016C5C-3F7E-481E-A70A-179C1C6180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4910" y="1484957"/>
              <a:ext cx="0" cy="1862176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678D52E-D109-4DF3-BA07-A56933D7AF8C}"/>
                    </a:ext>
                  </a:extLst>
                </p:cNvPr>
                <p:cNvSpPr txBox="1"/>
                <p:nvPr/>
              </p:nvSpPr>
              <p:spPr>
                <a:xfrm rot="16200000">
                  <a:off x="8172755" y="2348511"/>
                  <a:ext cx="2055542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𝑑𝐸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 ±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400" dirty="0">
                      <a:latin typeface="+mn-lt"/>
                    </a:rPr>
                    <a:t>MeV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678D52E-D109-4DF3-BA07-A56933D7AF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8172755" y="2348511"/>
                  <a:ext cx="2055542" cy="286232"/>
                </a:xfrm>
                <a:prstGeom prst="rect">
                  <a:avLst/>
                </a:prstGeom>
                <a:blipFill>
                  <a:blip r:embed="rId8"/>
                  <a:stretch>
                    <a:fillRect l="-12766" r="-191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858484B-397E-4973-BE1E-84AE282526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39925" y="3861027"/>
              <a:ext cx="2504784" cy="2976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F42BAEF-69D8-44EB-80EC-ED35AD24E822}"/>
                    </a:ext>
                  </a:extLst>
                </p:cNvPr>
                <p:cNvSpPr txBox="1"/>
                <p:nvPr/>
              </p:nvSpPr>
              <p:spPr>
                <a:xfrm>
                  <a:off x="9864546" y="3920551"/>
                  <a:ext cx="2055542" cy="2862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 ±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130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∘</m:t>
                            </m:r>
                          </m:sup>
                        </m:sSup>
                      </m:oMath>
                    </m:oMathPara>
                  </a14:m>
                  <a:endParaRPr lang="en-US" sz="14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F42BAEF-69D8-44EB-80EC-ED35AD24E8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546" y="3920551"/>
                  <a:ext cx="2055542" cy="286232"/>
                </a:xfrm>
                <a:prstGeom prst="rect">
                  <a:avLst/>
                </a:prstGeom>
                <a:blipFill>
                  <a:blip r:embed="rId9"/>
                  <a:stretch>
                    <a:fillRect b="-10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9430061-6B52-4733-9778-F60204E8E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5772" y="2168152"/>
            <a:ext cx="2613117" cy="25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67848F36-88CF-47AB-ACA7-DD5D73052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9494" y="2125447"/>
            <a:ext cx="2527979" cy="262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1B9761-A04C-4C26-BFAE-F1D7125D77F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8183" y="2168152"/>
            <a:ext cx="2557683" cy="25839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4EBDD9B-6683-42F1-A810-9935CDDEA09B}"/>
                  </a:ext>
                </a:extLst>
              </p:cNvPr>
              <p:cNvSpPr/>
              <p:nvPr/>
            </p:nvSpPr>
            <p:spPr>
              <a:xfrm>
                <a:off x="2893072" y="1428792"/>
                <a:ext cx="6405856" cy="36933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:pPr marL="0" indent="0">
                  <a:buFont typeface="Century Gothic" panose="020B0502020202020204" pitchFamily="34" charset="0"/>
                  <a:buNone/>
                </a:pPr>
                <a:r>
                  <a:rPr lang="en-US" dirty="0"/>
                  <a:t>Assumption: </a:t>
                </a:r>
                <a14:m>
                  <m:oMath xmlns:m="http://schemas.openxmlformats.org/officeDocument/2006/math">
                    <m:r>
                      <a:rPr lang="ar-AE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ar-A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ar-A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ar-A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AE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ar-A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ar-A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ar-A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AE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ar-A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ar-AE" i="1">
                            <a:latin typeface="Cambria Math" panose="02040503050406030204" pitchFamily="18" charset="0"/>
                          </a:rPr>
                          <m:t>𝑑𝐸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ar-A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ar-A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ar-AE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ar-AE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ar-AE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ar-A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ar-AE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ar-AE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ar-AE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ar-AE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ar-AE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ar-AE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ar-AE" i="1">
                        <a:latin typeface="Cambria Math" panose="02040503050406030204" pitchFamily="18" charset="0"/>
                      </a:rPr>
                      <m:t>𝑑𝐸</m:t>
                    </m:r>
                    <m:r>
                      <a:rPr lang="ar-AE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ar-AE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4EBDD9B-6683-42F1-A810-9935CDDEA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072" y="1428792"/>
                <a:ext cx="6405856" cy="369332"/>
              </a:xfrm>
              <a:prstGeom prst="rect">
                <a:avLst/>
              </a:prstGeom>
              <a:blipFill>
                <a:blip r:embed="rId13"/>
                <a:stretch>
                  <a:fillRect l="-760" t="-6349" b="-222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9708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9176-D487-47AF-B070-3F7CE0101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5800551" cy="535531"/>
          </a:xfrm>
        </p:spPr>
        <p:txBody>
          <a:bodyPr/>
          <a:lstStyle/>
          <a:p>
            <a:r>
              <a:rPr lang="en-US" dirty="0"/>
              <a:t>After RFQ, core is hollowed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B5E765-F574-4CD7-835F-3E4A1F4411AD}"/>
              </a:ext>
            </a:extLst>
          </p:cNvPr>
          <p:cNvGrpSpPr/>
          <p:nvPr/>
        </p:nvGrpSpPr>
        <p:grpSpPr>
          <a:xfrm>
            <a:off x="4442606" y="1429330"/>
            <a:ext cx="2682485" cy="2265893"/>
            <a:chOff x="7992358" y="2110355"/>
            <a:chExt cx="3368978" cy="28457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6548A28-EE6C-4F02-A143-CD1D7F61B09A}"/>
                </a:ext>
              </a:extLst>
            </p:cNvPr>
            <p:cNvGrpSpPr/>
            <p:nvPr/>
          </p:nvGrpSpPr>
          <p:grpSpPr>
            <a:xfrm>
              <a:off x="8008538" y="2850912"/>
              <a:ext cx="3352798" cy="1377959"/>
              <a:chOff x="8008538" y="2850912"/>
              <a:chExt cx="3352798" cy="1377959"/>
            </a:xfrm>
          </p:grpSpPr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60C8DFA9-BBF4-4CDC-A51B-646E08A344A1}"/>
                  </a:ext>
                </a:extLst>
              </p:cNvPr>
              <p:cNvSpPr/>
              <p:nvPr/>
            </p:nvSpPr>
            <p:spPr>
              <a:xfrm rot="5400000" flipV="1">
                <a:off x="8995959" y="1863493"/>
                <a:ext cx="1377956" cy="3352798"/>
              </a:xfrm>
              <a:prstGeom prst="arc">
                <a:avLst>
                  <a:gd name="adj1" fmla="val 10795679"/>
                  <a:gd name="adj2" fmla="val 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Arc 32">
                <a:extLst>
                  <a:ext uri="{FF2B5EF4-FFF2-40B4-BE49-F238E27FC236}">
                    <a16:creationId xmlns:a16="http://schemas.microsoft.com/office/drawing/2014/main" id="{741EFBC6-953E-404B-8D14-CD4422D6DFE4}"/>
                  </a:ext>
                </a:extLst>
              </p:cNvPr>
              <p:cNvSpPr/>
              <p:nvPr/>
            </p:nvSpPr>
            <p:spPr>
              <a:xfrm rot="5400000">
                <a:off x="8957188" y="3144871"/>
                <a:ext cx="1377959" cy="790042"/>
              </a:xfrm>
              <a:prstGeom prst="arc">
                <a:avLst>
                  <a:gd name="adj1" fmla="val 10768291"/>
                  <a:gd name="adj2" fmla="val 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A079D870-CE5F-4AB8-9379-001D6157BC38}"/>
                </a:ext>
              </a:extLst>
            </p:cNvPr>
            <p:cNvSpPr/>
            <p:nvPr/>
          </p:nvSpPr>
          <p:spPr>
            <a:xfrm rot="5400000" flipV="1">
              <a:off x="8223280" y="2919251"/>
              <a:ext cx="2845773" cy="1227981"/>
            </a:xfrm>
            <a:prstGeom prst="parallelogram">
              <a:avLst>
                <a:gd name="adj" fmla="val 63987"/>
              </a:avLst>
            </a:prstGeom>
            <a:solidFill>
              <a:srgbClr val="E7E6E6">
                <a:alpha val="83137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0000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4C357F8-CFCB-44D5-805D-2AFE1FA22D55}"/>
                </a:ext>
              </a:extLst>
            </p:cNvPr>
            <p:cNvGrpSpPr/>
            <p:nvPr/>
          </p:nvGrpSpPr>
          <p:grpSpPr>
            <a:xfrm>
              <a:off x="7992358" y="2846717"/>
              <a:ext cx="3352798" cy="1382299"/>
              <a:chOff x="7992358" y="2846717"/>
              <a:chExt cx="3352798" cy="1382299"/>
            </a:xfrm>
          </p:grpSpPr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712550CF-AE53-4931-9169-A9871C609556}"/>
                  </a:ext>
                </a:extLst>
              </p:cNvPr>
              <p:cNvSpPr/>
              <p:nvPr/>
            </p:nvSpPr>
            <p:spPr>
              <a:xfrm rot="5400000" flipV="1">
                <a:off x="9006185" y="3139808"/>
                <a:ext cx="1382299" cy="796118"/>
              </a:xfrm>
              <a:prstGeom prst="arc">
                <a:avLst>
                  <a:gd name="adj1" fmla="val 10774377"/>
                  <a:gd name="adj2" fmla="val 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22EC022A-AA47-4F77-B034-9C03D2516972}"/>
                  </a:ext>
                </a:extLst>
              </p:cNvPr>
              <p:cNvSpPr/>
              <p:nvPr/>
            </p:nvSpPr>
            <p:spPr>
              <a:xfrm rot="5400000">
                <a:off x="8979777" y="1863523"/>
                <a:ext cx="1377959" cy="3352798"/>
              </a:xfrm>
              <a:prstGeom prst="arc">
                <a:avLst>
                  <a:gd name="adj1" fmla="val 10809928"/>
                  <a:gd name="adj2" fmla="val 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3F07135-3C2A-49FA-90CA-42BE9D801C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89891" y="4570682"/>
              <a:ext cx="609214" cy="0"/>
            </a:xfrm>
            <a:prstGeom prst="straightConnector1">
              <a:avLst/>
            </a:prstGeom>
            <a:ln w="28575">
              <a:solidFill>
                <a:srgbClr val="9A9B9D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733882-868C-4639-9E78-7ED55BFAF20A}"/>
              </a:ext>
            </a:extLst>
          </p:cNvPr>
          <p:cNvGrpSpPr/>
          <p:nvPr/>
        </p:nvGrpSpPr>
        <p:grpSpPr>
          <a:xfrm>
            <a:off x="7354737" y="1746321"/>
            <a:ext cx="1145045" cy="1531722"/>
            <a:chOff x="7698913" y="3527824"/>
            <a:chExt cx="1145045" cy="153172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FC33C95-95B8-4340-B29F-61AEFBF0009E}"/>
                </a:ext>
              </a:extLst>
            </p:cNvPr>
            <p:cNvCxnSpPr/>
            <p:nvPr/>
          </p:nvCxnSpPr>
          <p:spPr>
            <a:xfrm>
              <a:off x="7855921" y="4782382"/>
              <a:ext cx="6519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EDEA96F-866C-48F8-85B1-DEC1407212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5921" y="4123657"/>
              <a:ext cx="0" cy="6626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4B1A031-202F-4228-994E-4C41C743D3E9}"/>
                    </a:ext>
                  </a:extLst>
                </p:cNvPr>
                <p:cNvSpPr txBox="1"/>
                <p:nvPr/>
              </p:nvSpPr>
              <p:spPr>
                <a:xfrm>
                  <a:off x="8536720" y="4474771"/>
                  <a:ext cx="307238" cy="584775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4B1A031-202F-4228-994E-4C41C743D3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6720" y="4474771"/>
                  <a:ext cx="307238" cy="584775"/>
                </a:xfrm>
                <a:prstGeom prst="rect">
                  <a:avLst/>
                </a:prstGeom>
                <a:blipFill>
                  <a:blip r:embed="rId2"/>
                  <a:stretch>
                    <a:fillRect r="-92000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3C3206-E772-44B3-AA99-E542C22E0090}"/>
                </a:ext>
              </a:extLst>
            </p:cNvPr>
            <p:cNvSpPr txBox="1"/>
            <p:nvPr/>
          </p:nvSpPr>
          <p:spPr>
            <a:xfrm>
              <a:off x="7698913" y="3527824"/>
              <a:ext cx="290987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D28492-569E-4EC0-905A-E5B12DD2AD0A}"/>
                </a:ext>
              </a:extLst>
            </p:cNvPr>
            <p:cNvSpPr txBox="1"/>
            <p:nvPr/>
          </p:nvSpPr>
          <p:spPr>
            <a:xfrm>
              <a:off x="8176680" y="3973847"/>
              <a:ext cx="307238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</a:rPr>
                <a:t>x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0580131-8ECA-42DB-B321-904CCD8BDF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5921" y="4529742"/>
              <a:ext cx="307238" cy="2629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 descr="A picture containing monitor, light, line&#10;&#10;Description automatically generated">
            <a:extLst>
              <a:ext uri="{FF2B5EF4-FFF2-40B4-BE49-F238E27FC236}">
                <a16:creationId xmlns:a16="http://schemas.microsoft.com/office/drawing/2014/main" id="{008CB213-D8AA-437D-AA71-E8883D273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29" y="4020957"/>
            <a:ext cx="10857142" cy="2349206"/>
          </a:xfrm>
          <a:prstGeom prst="rect">
            <a:avLst/>
          </a:prstGeom>
        </p:spPr>
      </p:pic>
      <p:pic>
        <p:nvPicPr>
          <p:cNvPr id="34" name="Picture 18">
            <a:extLst>
              <a:ext uri="{FF2B5EF4-FFF2-40B4-BE49-F238E27FC236}">
                <a16:creationId xmlns:a16="http://schemas.microsoft.com/office/drawing/2014/main" id="{F052E89A-5ACD-466D-8238-F9208A3D2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4681" y="1452909"/>
            <a:ext cx="2299758" cy="211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CEFDC5-B043-2A80-AE83-BF9609A518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8350" y="179326"/>
            <a:ext cx="4377310" cy="1244603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F33C799A-138A-E686-7677-D90A77A58F73}"/>
              </a:ext>
            </a:extLst>
          </p:cNvPr>
          <p:cNvSpPr/>
          <p:nvPr/>
        </p:nvSpPr>
        <p:spPr>
          <a:xfrm rot="5400000">
            <a:off x="10389402" y="345568"/>
            <a:ext cx="410705" cy="26821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29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03222-1E4D-A6F2-8E59-4203D2DE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Right now, lattice errors far exceed sensitivity needed to examine effect of 6D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5FA32E-3F43-8605-44FC-1E353888E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3096" y="2767240"/>
            <a:ext cx="5398936" cy="155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1BF128-EAF3-6BE1-9DFF-95A8630679D3}"/>
              </a:ext>
            </a:extLst>
          </p:cNvPr>
          <p:cNvSpPr txBox="1"/>
          <p:nvPr/>
        </p:nvSpPr>
        <p:spPr>
          <a:xfrm>
            <a:off x="9622039" y="2620786"/>
            <a:ext cx="1433593" cy="4801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0070C0"/>
                </a:solidFill>
                <a:latin typeface="+mn-lt"/>
              </a:rPr>
              <a:t>Correlated,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chemeClr val="accent4"/>
                </a:solidFill>
                <a:latin typeface="+mn-lt"/>
              </a:rPr>
              <a:t>De-correlated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2E45CD-2E64-AAE0-EB1A-E9DC4D8F8C8C}"/>
              </a:ext>
            </a:extLst>
          </p:cNvPr>
          <p:cNvSpPr txBox="1"/>
          <p:nvPr/>
        </p:nvSpPr>
        <p:spPr>
          <a:xfrm>
            <a:off x="793974" y="1780557"/>
            <a:ext cx="220494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Initial bunch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from PARMTEQ,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8M particles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2B8849-8E63-6588-CE5E-08F671C541A0}"/>
              </a:ext>
            </a:extLst>
          </p:cNvPr>
          <p:cNvCxnSpPr>
            <a:cxnSpLocks/>
          </p:cNvCxnSpPr>
          <p:nvPr/>
        </p:nvCxnSpPr>
        <p:spPr>
          <a:xfrm>
            <a:off x="1619722" y="2620786"/>
            <a:ext cx="54244" cy="37927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43AF900-5E18-F75D-799B-1B08BC0C7418}"/>
              </a:ext>
            </a:extLst>
          </p:cNvPr>
          <p:cNvSpPr txBox="1"/>
          <p:nvPr/>
        </p:nvSpPr>
        <p:spPr>
          <a:xfrm>
            <a:off x="5092835" y="2519219"/>
            <a:ext cx="220494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output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C63096-CC88-6E25-7278-10B1B3780AC7}"/>
              </a:ext>
            </a:extLst>
          </p:cNvPr>
          <p:cNvCxnSpPr>
            <a:cxnSpLocks/>
          </p:cNvCxnSpPr>
          <p:nvPr/>
        </p:nvCxnSpPr>
        <p:spPr>
          <a:xfrm>
            <a:off x="6016637" y="2756570"/>
            <a:ext cx="217980" cy="53021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819D2C-4B08-873D-2A93-88B4A770B20F}"/>
              </a:ext>
            </a:extLst>
          </p:cNvPr>
          <p:cNvCxnSpPr>
            <a:cxnSpLocks/>
          </p:cNvCxnSpPr>
          <p:nvPr/>
        </p:nvCxnSpPr>
        <p:spPr>
          <a:xfrm>
            <a:off x="6035634" y="2636466"/>
            <a:ext cx="780856" cy="17649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ADEB7445-C678-7337-B093-B105628C1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507" y="2458462"/>
            <a:ext cx="2859057" cy="194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544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E82BD-2DC3-370F-266A-451C4EF45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High-dimensional benchmark at end of beamline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217FA-ACCF-2D88-8EBF-191CAE13C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7" y="988626"/>
            <a:ext cx="5616410" cy="548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A93E0E-CA3C-6828-7F08-13B626F6C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46" y="988626"/>
            <a:ext cx="5616409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C290C7-54FD-48AE-4290-EB3FF032086D}"/>
              </a:ext>
            </a:extLst>
          </p:cNvPr>
          <p:cNvSpPr txBox="1"/>
          <p:nvPr/>
        </p:nvSpPr>
        <p:spPr>
          <a:xfrm>
            <a:off x="8954690" y="984061"/>
            <a:ext cx="122020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BDC027-CA41-64A3-932B-96658CAE525B}"/>
              </a:ext>
            </a:extLst>
          </p:cNvPr>
          <p:cNvSpPr txBox="1"/>
          <p:nvPr/>
        </p:nvSpPr>
        <p:spPr>
          <a:xfrm>
            <a:off x="2710230" y="984061"/>
            <a:ext cx="152746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Measurement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EC4904-24D7-6F8B-54E7-DF5FE93E01A9}"/>
              </a:ext>
            </a:extLst>
          </p:cNvPr>
          <p:cNvSpPr/>
          <p:nvPr/>
        </p:nvSpPr>
        <p:spPr>
          <a:xfrm>
            <a:off x="960895" y="1061634"/>
            <a:ext cx="1123627" cy="111587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1C385E-2C43-3FDB-D22A-CA291AF91455}"/>
              </a:ext>
            </a:extLst>
          </p:cNvPr>
          <p:cNvSpPr/>
          <p:nvPr/>
        </p:nvSpPr>
        <p:spPr>
          <a:xfrm>
            <a:off x="7087891" y="1061634"/>
            <a:ext cx="1123627" cy="111587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73F5AD-2727-3F46-D93B-68DA00BA5DCB}"/>
              </a:ext>
            </a:extLst>
          </p:cNvPr>
          <p:cNvSpPr/>
          <p:nvPr/>
        </p:nvSpPr>
        <p:spPr>
          <a:xfrm>
            <a:off x="3577526" y="3655017"/>
            <a:ext cx="1123627" cy="111587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A22388-8718-6EBB-A6E0-DF38BBF8754D}"/>
              </a:ext>
            </a:extLst>
          </p:cNvPr>
          <p:cNvSpPr/>
          <p:nvPr/>
        </p:nvSpPr>
        <p:spPr>
          <a:xfrm>
            <a:off x="9704522" y="3655017"/>
            <a:ext cx="1123627" cy="111587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8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483F2-2DD5-5BFC-6ABE-168F9CAAE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" y="4452338"/>
            <a:ext cx="11286309" cy="2194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C51E2F-196C-1713-2CEA-384EC6814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projected phase space viewed at energy slices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0F8B6C-D0F6-E6B0-87AD-509FB39BB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" y="1575307"/>
            <a:ext cx="11286309" cy="219456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FFA429-063D-FDB0-9170-9A98FE1B2CBF}"/>
              </a:ext>
            </a:extLst>
          </p:cNvPr>
          <p:cNvSpPr txBox="1"/>
          <p:nvPr/>
        </p:nvSpPr>
        <p:spPr>
          <a:xfrm>
            <a:off x="1051997" y="1248749"/>
            <a:ext cx="152746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Measurement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56C6F-B4B0-BE05-A1DA-995F26312D28}"/>
              </a:ext>
            </a:extLst>
          </p:cNvPr>
          <p:cNvSpPr txBox="1"/>
          <p:nvPr/>
        </p:nvSpPr>
        <p:spPr>
          <a:xfrm>
            <a:off x="1051997" y="4109052"/>
            <a:ext cx="122020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388730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AF0351-B27B-39FB-D296-261F5D25A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1572768"/>
            <a:ext cx="11286309" cy="2194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B2292B-E1C4-A27F-F223-3BCFA5022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projected phase space viewed at energy slices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F383DF-C316-B423-ED52-8AF4EE685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7" y="4453128"/>
            <a:ext cx="11286309" cy="2194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9D2BD1-E494-28BB-AF07-D63B9A9D42F3}"/>
              </a:ext>
            </a:extLst>
          </p:cNvPr>
          <p:cNvSpPr txBox="1"/>
          <p:nvPr/>
        </p:nvSpPr>
        <p:spPr>
          <a:xfrm>
            <a:off x="1051997" y="1248749"/>
            <a:ext cx="152746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Measurement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07D029-98FD-9324-4DB6-896E5ABC25E7}"/>
              </a:ext>
            </a:extLst>
          </p:cNvPr>
          <p:cNvSpPr txBox="1"/>
          <p:nvPr/>
        </p:nvSpPr>
        <p:spPr>
          <a:xfrm>
            <a:off x="1051997" y="4109052"/>
            <a:ext cx="122020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2817420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E69E1CE-7198-36AF-CB4D-3D0101ED2E19}"/>
              </a:ext>
            </a:extLst>
          </p:cNvPr>
          <p:cNvGrpSpPr/>
          <p:nvPr/>
        </p:nvGrpSpPr>
        <p:grpSpPr>
          <a:xfrm>
            <a:off x="1549887" y="979979"/>
            <a:ext cx="9092225" cy="3424855"/>
            <a:chOff x="965653" y="3329987"/>
            <a:chExt cx="9092225" cy="342485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276485-AE2E-6BED-C0E8-ABA8BA6D8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5653" y="3495224"/>
              <a:ext cx="9092225" cy="101906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29C886A-A5E0-4B41-BE62-0674BD783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7180" y="4733924"/>
              <a:ext cx="1848274" cy="2020918"/>
            </a:xfrm>
            <a:prstGeom prst="rect">
              <a:avLst/>
            </a:prstGeom>
          </p:spPr>
        </p:pic>
        <p:sp>
          <p:nvSpPr>
            <p:cNvPr id="49" name="Left Bracket 48">
              <a:extLst>
                <a:ext uri="{FF2B5EF4-FFF2-40B4-BE49-F238E27FC236}">
                  <a16:creationId xmlns:a16="http://schemas.microsoft.com/office/drawing/2014/main" id="{1BC466FB-7C62-D652-F417-A11165148845}"/>
                </a:ext>
              </a:extLst>
            </p:cNvPr>
            <p:cNvSpPr/>
            <p:nvPr/>
          </p:nvSpPr>
          <p:spPr>
            <a:xfrm rot="16200000">
              <a:off x="3600427" y="2715731"/>
              <a:ext cx="324585" cy="3502251"/>
            </a:xfrm>
            <a:prstGeom prst="leftBracket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7CADFB5-45B9-97EC-C1CF-00949A991356}"/>
                </a:ext>
              </a:extLst>
            </p:cNvPr>
            <p:cNvSpPr txBox="1"/>
            <p:nvPr/>
          </p:nvSpPr>
          <p:spPr>
            <a:xfrm>
              <a:off x="1605686" y="3329987"/>
              <a:ext cx="150333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collimate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EDB1E30-4886-790C-9A75-F94C30DCF38B}"/>
                </a:ext>
              </a:extLst>
            </p:cNvPr>
            <p:cNvCxnSpPr>
              <a:cxnSpLocks/>
            </p:cNvCxnSpPr>
            <p:nvPr/>
          </p:nvCxnSpPr>
          <p:spPr>
            <a:xfrm>
              <a:off x="2011594" y="3671619"/>
              <a:ext cx="0" cy="301129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764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1F206-7D66-B194-130F-CB13F4B8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Chromaticity in FODO 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>
                <a:extLst>
                  <a:ext uri="{FF2B5EF4-FFF2-40B4-BE49-F238E27FC236}">
                    <a16:creationId xmlns:a16="http://schemas.microsoft.com/office/drawing/2014/main" id="{11AB3630-35D0-F3A9-1549-228FE6F5F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03452" y="1196721"/>
                <a:ext cx="4568879" cy="7386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ar(--jp-code-font-family)"/>
                  </a:rPr>
                  <a:t>Per FODO cell, C = -0.00007 / keV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en-US" altLang="en-US" sz="1600" dirty="0">
                  <a:latin typeface="var(--jp-code-font-family)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ar(--jp-code-font-family)"/>
                  </a:rPr>
                  <a:t>For 50 keV RMS</a:t>
                </a:r>
                <a:r>
                  <a:rPr kumimoji="0" lang="en-US" altLang="en-US" sz="16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ar(--jp-code-font-family)"/>
                  </a:rPr>
                  <a:t> </a:t>
                </a:r>
                <a:r>
                  <a: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ar(--jp-code-font-family)"/>
                  </a:rPr>
                  <a:t>width and 9.5 cell FODO,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r>
                      <a:rPr kumimoji="0" lang="en-US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𝜈</m:t>
                    </m:r>
                    <m:r>
                      <a:rPr kumimoji="0" lang="en-US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12.5</m:t>
                        </m:r>
                      </m:e>
                      <m:sup>
                        <m: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kumimoji="0" lang="en-US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1">
                <a:extLst>
                  <a:ext uri="{FF2B5EF4-FFF2-40B4-BE49-F238E27FC236}">
                    <a16:creationId xmlns:a16="http://schemas.microsoft.com/office/drawing/2014/main" id="{11AB3630-35D0-F3A9-1549-228FE6F5F2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03452" y="1196721"/>
                <a:ext cx="4568879" cy="738664"/>
              </a:xfrm>
              <a:prstGeom prst="rect">
                <a:avLst/>
              </a:prstGeom>
              <a:blipFill>
                <a:blip r:embed="rId2"/>
                <a:stretch>
                  <a:fillRect l="-2667" t="-8264" b="-16529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1B25421-D0F8-B55E-C586-FEE9D77CB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9" y="1192126"/>
            <a:ext cx="5413469" cy="2138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A4E6F7-F4FD-AA74-7510-F61C767A15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912" y="3697367"/>
            <a:ext cx="1934160" cy="1340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2AE286-BE94-D835-272D-ADC064E9C6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5864" y="3624185"/>
            <a:ext cx="1934160" cy="1403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E226B-0BC9-4726-5240-742E38039D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5557" y="3514241"/>
            <a:ext cx="1934160" cy="148783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4BB39C-F4BB-9598-FCF6-FACDE8D28FCC}"/>
              </a:ext>
            </a:extLst>
          </p:cNvPr>
          <p:cNvCxnSpPr>
            <a:cxnSpLocks/>
          </p:cNvCxnSpPr>
          <p:nvPr/>
        </p:nvCxnSpPr>
        <p:spPr>
          <a:xfrm flipV="1">
            <a:off x="2230794" y="2859438"/>
            <a:ext cx="569537" cy="7647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7B8F59-F58D-1CB4-32E3-AFDA4F5E58D8}"/>
              </a:ext>
            </a:extLst>
          </p:cNvPr>
          <p:cNvCxnSpPr>
            <a:cxnSpLocks/>
          </p:cNvCxnSpPr>
          <p:nvPr/>
        </p:nvCxnSpPr>
        <p:spPr>
          <a:xfrm flipV="1">
            <a:off x="3706374" y="2859438"/>
            <a:ext cx="106570" cy="764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76660A-BAC7-B7C6-B5DA-ADCF7C3BB9B5}"/>
              </a:ext>
            </a:extLst>
          </p:cNvPr>
          <p:cNvCxnSpPr>
            <a:cxnSpLocks/>
          </p:cNvCxnSpPr>
          <p:nvPr/>
        </p:nvCxnSpPr>
        <p:spPr>
          <a:xfrm flipH="1" flipV="1">
            <a:off x="4885816" y="2859438"/>
            <a:ext cx="265598" cy="791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769462-53D8-5BE5-C84D-42B35332BD40}"/>
              </a:ext>
            </a:extLst>
          </p:cNvPr>
          <p:cNvCxnSpPr/>
          <p:nvPr/>
        </p:nvCxnSpPr>
        <p:spPr>
          <a:xfrm>
            <a:off x="1425844" y="5191932"/>
            <a:ext cx="720671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8908856-4B23-CFFE-9A06-ADAB9465E346}"/>
              </a:ext>
            </a:extLst>
          </p:cNvPr>
          <p:cNvSpPr txBox="1"/>
          <p:nvPr/>
        </p:nvSpPr>
        <p:spPr>
          <a:xfrm>
            <a:off x="831084" y="5274826"/>
            <a:ext cx="201478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8 mm ~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??</a:t>
            </a:r>
            <a:r>
              <a:rPr lang="en-US" dirty="0">
                <a:latin typeface="+mn-lt"/>
              </a:rPr>
              <a:t> keV</a:t>
            </a:r>
          </a:p>
        </p:txBody>
      </p:sp>
    </p:spTree>
    <p:extLst>
      <p:ext uri="{BB962C8B-B14F-4D97-AF65-F5344CB8AC3E}">
        <p14:creationId xmlns:p14="http://schemas.microsoft.com/office/powerpoint/2010/main" val="1918578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FFF79-9F3D-42FB-AA16-3BB3CE3B0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7248273" cy="535531"/>
          </a:xfrm>
        </p:spPr>
        <p:txBody>
          <a:bodyPr/>
          <a:lstStyle/>
          <a:p>
            <a:r>
              <a:rPr lang="en-US" dirty="0"/>
              <a:t>After RFQ, beam core is hollowed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C30D05-FC38-4EE7-9547-954BBCFF1C8B}"/>
              </a:ext>
            </a:extLst>
          </p:cNvPr>
          <p:cNvGrpSpPr/>
          <p:nvPr/>
        </p:nvGrpSpPr>
        <p:grpSpPr>
          <a:xfrm>
            <a:off x="2889289" y="4765116"/>
            <a:ext cx="2727262" cy="836660"/>
            <a:chOff x="21221317" y="13583240"/>
            <a:chExt cx="4471003" cy="1371599"/>
          </a:xfrm>
        </p:grpSpPr>
        <p:sp>
          <p:nvSpPr>
            <p:cNvPr id="4" name="Arc 3">
              <a:extLst>
                <a:ext uri="{FF2B5EF4-FFF2-40B4-BE49-F238E27FC236}">
                  <a16:creationId xmlns:a16="http://schemas.microsoft.com/office/drawing/2014/main" id="{64B15AD1-C63F-40A2-891E-3FB6FE8DA1A9}"/>
                </a:ext>
              </a:extLst>
            </p:cNvPr>
            <p:cNvSpPr/>
            <p:nvPr/>
          </p:nvSpPr>
          <p:spPr>
            <a:xfrm>
              <a:off x="21791513" y="13966732"/>
              <a:ext cx="3352800" cy="604616"/>
            </a:xfrm>
            <a:prstGeom prst="arc">
              <a:avLst>
                <a:gd name="adj1" fmla="val 10768291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5" name="Arc 4">
              <a:extLst>
                <a:ext uri="{FF2B5EF4-FFF2-40B4-BE49-F238E27FC236}">
                  <a16:creationId xmlns:a16="http://schemas.microsoft.com/office/drawing/2014/main" id="{946972DC-7784-48DC-93E5-893F7988466D}"/>
                </a:ext>
              </a:extLst>
            </p:cNvPr>
            <p:cNvSpPr/>
            <p:nvPr/>
          </p:nvSpPr>
          <p:spPr>
            <a:xfrm flipV="1">
              <a:off x="21791158" y="13583240"/>
              <a:ext cx="3352800" cy="1371599"/>
            </a:xfrm>
            <a:prstGeom prst="arc">
              <a:avLst>
                <a:gd name="adj1" fmla="val 10795679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5BC48359-E3A0-4E9B-BA7C-52CCEA966801}"/>
                </a:ext>
              </a:extLst>
            </p:cNvPr>
            <p:cNvSpPr/>
            <p:nvPr/>
          </p:nvSpPr>
          <p:spPr>
            <a:xfrm>
              <a:off x="21221317" y="13853902"/>
              <a:ext cx="4471003" cy="918001"/>
            </a:xfrm>
            <a:prstGeom prst="parallelogram">
              <a:avLst>
                <a:gd name="adj" fmla="val 63987"/>
              </a:avLst>
            </a:prstGeom>
            <a:solidFill>
              <a:srgbClr val="E7E6E6">
                <a:alpha val="83137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DAF7AA11-CAE0-47F8-AE07-280540FAD68E}"/>
                </a:ext>
              </a:extLst>
            </p:cNvPr>
            <p:cNvSpPr/>
            <p:nvPr/>
          </p:nvSpPr>
          <p:spPr>
            <a:xfrm>
              <a:off x="21791158" y="13583240"/>
              <a:ext cx="3352800" cy="1371599"/>
            </a:xfrm>
            <a:prstGeom prst="arc">
              <a:avLst>
                <a:gd name="adj1" fmla="val 10809928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0000"/>
                </a:solidFill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E2EDF57-B45C-48CF-8531-7CBC5FC460E3}"/>
                </a:ext>
              </a:extLst>
            </p:cNvPr>
            <p:cNvCxnSpPr>
              <a:cxnSpLocks/>
            </p:cNvCxnSpPr>
            <p:nvPr/>
          </p:nvCxnSpPr>
          <p:spPr>
            <a:xfrm>
              <a:off x="21222466" y="13853902"/>
              <a:ext cx="0" cy="748689"/>
            </a:xfrm>
            <a:prstGeom prst="straightConnector1">
              <a:avLst/>
            </a:prstGeom>
            <a:ln w="28575">
              <a:solidFill>
                <a:srgbClr val="9A9B9D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FB13D099-AA8B-4122-82BF-C6DE2DED793C}"/>
                </a:ext>
              </a:extLst>
            </p:cNvPr>
            <p:cNvSpPr/>
            <p:nvPr/>
          </p:nvSpPr>
          <p:spPr>
            <a:xfrm flipV="1">
              <a:off x="21791513" y="13966732"/>
              <a:ext cx="3352800" cy="604616"/>
            </a:xfrm>
            <a:prstGeom prst="arc">
              <a:avLst>
                <a:gd name="adj1" fmla="val 10774377"/>
                <a:gd name="adj2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0A017A-9DE1-D1CE-47D5-DF2308D9CDAA}"/>
              </a:ext>
            </a:extLst>
          </p:cNvPr>
          <p:cNvGrpSpPr/>
          <p:nvPr/>
        </p:nvGrpSpPr>
        <p:grpSpPr>
          <a:xfrm>
            <a:off x="2180342" y="1518260"/>
            <a:ext cx="9541602" cy="2237436"/>
            <a:chOff x="1020825" y="1219105"/>
            <a:chExt cx="9541602" cy="2237436"/>
          </a:xfrm>
        </p:grpSpPr>
        <p:pic>
          <p:nvPicPr>
            <p:cNvPr id="15" name="Picture 14" descr="A picture containing text, monitor, light&#10;&#10;Description automatically generated">
              <a:extLst>
                <a:ext uri="{FF2B5EF4-FFF2-40B4-BE49-F238E27FC236}">
                  <a16:creationId xmlns:a16="http://schemas.microsoft.com/office/drawing/2014/main" id="{ABABBF1B-A373-4DCC-951F-95DE6F428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9"/>
            <a:stretch/>
          </p:blipFill>
          <p:spPr>
            <a:xfrm>
              <a:off x="1163941" y="1352478"/>
              <a:ext cx="9398486" cy="210406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5E42DF5-1D6B-427C-A008-FF49DCDD6557}"/>
                    </a:ext>
                  </a:extLst>
                </p:cNvPr>
                <p:cNvSpPr txBox="1"/>
                <p:nvPr/>
              </p:nvSpPr>
              <p:spPr>
                <a:xfrm rot="16200000">
                  <a:off x="148601" y="2091329"/>
                  <a:ext cx="2030680" cy="2862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keV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14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5E42DF5-1D6B-427C-A008-FF49DCDD65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48601" y="2091329"/>
                  <a:ext cx="2030680" cy="286232"/>
                </a:xfrm>
                <a:prstGeom prst="rect">
                  <a:avLst/>
                </a:prstGeom>
                <a:blipFill>
                  <a:blip r:embed="rId3"/>
                  <a:stretch>
                    <a:fillRect r="-10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C70368-5944-4CB3-8EBF-6860A483EDF4}"/>
              </a:ext>
            </a:extLst>
          </p:cNvPr>
          <p:cNvGrpSpPr/>
          <p:nvPr/>
        </p:nvGrpSpPr>
        <p:grpSpPr>
          <a:xfrm>
            <a:off x="5628952" y="4163993"/>
            <a:ext cx="1145045" cy="1531722"/>
            <a:chOff x="7698913" y="3527824"/>
            <a:chExt cx="1145045" cy="1531722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F404929-4F93-45E2-869C-B9C503C6B7A9}"/>
                </a:ext>
              </a:extLst>
            </p:cNvPr>
            <p:cNvCxnSpPr/>
            <p:nvPr/>
          </p:nvCxnSpPr>
          <p:spPr>
            <a:xfrm>
              <a:off x="7855921" y="4782382"/>
              <a:ext cx="65192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0858526-C162-421F-ACF7-765D77FFC5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5921" y="4123657"/>
              <a:ext cx="0" cy="66263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E0F349E-34A8-4575-A020-027DD5AB9C64}"/>
                    </a:ext>
                  </a:extLst>
                </p:cNvPr>
                <p:cNvSpPr txBox="1"/>
                <p:nvPr/>
              </p:nvSpPr>
              <p:spPr>
                <a:xfrm>
                  <a:off x="8536720" y="4474771"/>
                  <a:ext cx="307238" cy="584775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oMath>
                    </m:oMathPara>
                  </a14:m>
                  <a:endParaRPr lang="en-US" sz="32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E0F349E-34A8-4575-A020-027DD5AB9C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6720" y="4474771"/>
                  <a:ext cx="307238" cy="584775"/>
                </a:xfrm>
                <a:prstGeom prst="rect">
                  <a:avLst/>
                </a:prstGeom>
                <a:blipFill>
                  <a:blip r:embed="rId4"/>
                  <a:stretch>
                    <a:fillRect r="-88235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C83081A-AC20-4DD8-86CD-534718EF4FDA}"/>
                </a:ext>
              </a:extLst>
            </p:cNvPr>
            <p:cNvSpPr txBox="1"/>
            <p:nvPr/>
          </p:nvSpPr>
          <p:spPr>
            <a:xfrm>
              <a:off x="7698913" y="3527824"/>
              <a:ext cx="290987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979951-8A31-4461-8492-16999484D857}"/>
                </a:ext>
              </a:extLst>
            </p:cNvPr>
            <p:cNvSpPr txBox="1"/>
            <p:nvPr/>
          </p:nvSpPr>
          <p:spPr>
            <a:xfrm>
              <a:off x="8176680" y="3973847"/>
              <a:ext cx="307238" cy="58477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</a:rPr>
                <a:t>x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167527E-C9F4-4039-AFE0-2C1B20B0AA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5921" y="4529742"/>
              <a:ext cx="307238" cy="2629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Chart, histogram, surface chart&#10;&#10;Description automatically generated">
            <a:extLst>
              <a:ext uri="{FF2B5EF4-FFF2-40B4-BE49-F238E27FC236}">
                <a16:creationId xmlns:a16="http://schemas.microsoft.com/office/drawing/2014/main" id="{AAC1D12B-C701-F74C-7C2F-D1BEC9EEC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362" y="3905843"/>
            <a:ext cx="3337670" cy="24450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59F067-3029-867E-1656-C5AC61610D81}"/>
              </a:ext>
            </a:extLst>
          </p:cNvPr>
          <p:cNvSpPr txBox="1"/>
          <p:nvPr/>
        </p:nvSpPr>
        <p:spPr>
          <a:xfrm>
            <a:off x="7569178" y="3564211"/>
            <a:ext cx="403114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This is dependent on charge: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E4E631-9EF9-3E38-732A-C6E4D9D35E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3362" y="179326"/>
            <a:ext cx="3252297" cy="92472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2B0EDCF2-4ACC-58EC-6C53-774CB361731B}"/>
              </a:ext>
            </a:extLst>
          </p:cNvPr>
          <p:cNvSpPr/>
          <p:nvPr/>
        </p:nvSpPr>
        <p:spPr>
          <a:xfrm rot="5400000">
            <a:off x="10590880" y="250574"/>
            <a:ext cx="410705" cy="26821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534F536C-4223-D4DE-4FB7-14CD65489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9768" y="1956674"/>
            <a:ext cx="1584097" cy="149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69200FE-5702-D1D2-3F1D-7EA65C0DC82E}"/>
              </a:ext>
            </a:extLst>
          </p:cNvPr>
          <p:cNvSpPr txBox="1"/>
          <p:nvPr/>
        </p:nvSpPr>
        <p:spPr>
          <a:xfrm>
            <a:off x="470056" y="1364967"/>
            <a:ext cx="187221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Full projection: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319151-96EB-E902-AEBB-65B97E8D881D}"/>
              </a:ext>
            </a:extLst>
          </p:cNvPr>
          <p:cNvSpPr txBox="1"/>
          <p:nvPr/>
        </p:nvSpPr>
        <p:spPr>
          <a:xfrm>
            <a:off x="6158152" y="1394784"/>
            <a:ext cx="187221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Slices in y:</a:t>
            </a:r>
          </a:p>
        </p:txBody>
      </p:sp>
    </p:spTree>
    <p:extLst>
      <p:ext uri="{BB962C8B-B14F-4D97-AF65-F5344CB8AC3E}">
        <p14:creationId xmlns:p14="http://schemas.microsoft.com/office/powerpoint/2010/main" val="1756242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B7C6-FCDA-4062-A22C-76CB3A267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dirty="0"/>
              <a:t>RFQ Benchmark, full-projection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C6B23BD-9EF9-4E6E-92A3-856243156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47" y="1567836"/>
            <a:ext cx="4960957" cy="4362450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BC31660-C401-4A3D-8EA0-799879C23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3" y="1481768"/>
            <a:ext cx="5079178" cy="44485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CC9BF6-F88D-460A-B7F6-BF557D34894F}"/>
              </a:ext>
            </a:extLst>
          </p:cNvPr>
          <p:cNvSpPr txBox="1"/>
          <p:nvPr/>
        </p:nvSpPr>
        <p:spPr>
          <a:xfrm>
            <a:off x="1118711" y="1068274"/>
            <a:ext cx="498995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Measured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2073F-E471-41CF-A266-34A8217E6635}"/>
              </a:ext>
            </a:extLst>
          </p:cNvPr>
          <p:cNvSpPr txBox="1"/>
          <p:nvPr/>
        </p:nvSpPr>
        <p:spPr>
          <a:xfrm>
            <a:off x="6767703" y="1140136"/>
            <a:ext cx="498995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Simulated</a:t>
            </a:r>
          </a:p>
        </p:txBody>
      </p:sp>
    </p:spTree>
    <p:extLst>
      <p:ext uri="{BB962C8B-B14F-4D97-AF65-F5344CB8AC3E}">
        <p14:creationId xmlns:p14="http://schemas.microsoft.com/office/powerpoint/2010/main" val="40483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28"/>
    </mc:Choice>
    <mc:Fallback xmlns="">
      <p:transition spd="slow" advTm="49928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C3A7-FC45-4623-8898-9009D7276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 Benchmark, slices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ECD9371F-94DE-4E43-8D58-AE884B0FF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80" y="1472542"/>
            <a:ext cx="10863995" cy="137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1CD77378-BEC1-4B34-9DFC-D4AA6AA7C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9" y="3805422"/>
            <a:ext cx="11572254" cy="198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AA0C6CE-A4BF-431B-B999-F19850943E68}"/>
              </a:ext>
            </a:extLst>
          </p:cNvPr>
          <p:cNvCxnSpPr>
            <a:cxnSpLocks/>
          </p:cNvCxnSpPr>
          <p:nvPr/>
        </p:nvCxnSpPr>
        <p:spPr>
          <a:xfrm>
            <a:off x="5403187" y="1238881"/>
            <a:ext cx="1838325" cy="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67FC43-A3DC-40B9-801F-4A35045E411B}"/>
                  </a:ext>
                </a:extLst>
              </p:cNvPr>
              <p:cNvSpPr txBox="1"/>
              <p:nvPr/>
            </p:nvSpPr>
            <p:spPr>
              <a:xfrm>
                <a:off x="7095732" y="1066616"/>
                <a:ext cx="733530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67FC43-A3DC-40B9-801F-4A35045E4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732" y="1066616"/>
                <a:ext cx="733530" cy="3416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B55C30C-A56A-4CDC-991E-FCFA406C93E7}"/>
              </a:ext>
            </a:extLst>
          </p:cNvPr>
          <p:cNvSpPr txBox="1"/>
          <p:nvPr/>
        </p:nvSpPr>
        <p:spPr>
          <a:xfrm>
            <a:off x="1064580" y="1066616"/>
            <a:ext cx="228074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measured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C41D06-10BF-4412-96BF-D1B00EC234AC}"/>
              </a:ext>
            </a:extLst>
          </p:cNvPr>
          <p:cNvSpPr txBox="1"/>
          <p:nvPr/>
        </p:nvSpPr>
        <p:spPr>
          <a:xfrm>
            <a:off x="1010792" y="3493138"/>
            <a:ext cx="228074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>
                <a:latin typeface="+mn-lt"/>
              </a:rPr>
              <a:t>simulated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86FDFB1-CEDB-4196-9FD5-850DCE389EF9}"/>
              </a:ext>
            </a:extLst>
          </p:cNvPr>
          <p:cNvGrpSpPr/>
          <p:nvPr/>
        </p:nvGrpSpPr>
        <p:grpSpPr>
          <a:xfrm>
            <a:off x="578277" y="1361547"/>
            <a:ext cx="2027213" cy="1924797"/>
            <a:chOff x="1250306" y="387393"/>
            <a:chExt cx="2027213" cy="1924797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AD11E43-2AEF-4954-9000-DF95CD0A14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2530" y="925417"/>
              <a:ext cx="0" cy="10451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05A7F6F-763F-4921-9522-A63F92940F17}"/>
                    </a:ext>
                  </a:extLst>
                </p:cNvPr>
                <p:cNvSpPr txBox="1"/>
                <p:nvPr/>
              </p:nvSpPr>
              <p:spPr>
                <a:xfrm rot="16200000">
                  <a:off x="578331" y="1059368"/>
                  <a:ext cx="1685581" cy="3416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y,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>
                      <a:latin typeface="+mn-lt"/>
                    </a:rPr>
                    <a:t>mm 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05A7F6F-763F-4921-9522-A63F92940F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78331" y="1059368"/>
                  <a:ext cx="1685581" cy="341632"/>
                </a:xfrm>
                <a:prstGeom prst="rect">
                  <a:avLst/>
                </a:prstGeom>
                <a:blipFill>
                  <a:blip r:embed="rId6"/>
                  <a:stretch>
                    <a:fillRect l="-19643" r="-26786" b="-28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4487E55-F7CC-4B0A-B85A-38F41953AA1F}"/>
                    </a:ext>
                  </a:extLst>
                </p:cNvPr>
                <p:cNvSpPr txBox="1"/>
                <p:nvPr/>
              </p:nvSpPr>
              <p:spPr>
                <a:xfrm>
                  <a:off x="1591938" y="1970558"/>
                  <a:ext cx="1685581" cy="3416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r>
                    <a:rPr lang="en-US" dirty="0">
                      <a:latin typeface="+mn-lt"/>
                    </a:rPr>
                    <a:t>x,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>
                      <a:latin typeface="+mn-lt"/>
                    </a:rPr>
                    <a:t>mm 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4487E55-F7CC-4B0A-B85A-38F41953AA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91938" y="1970558"/>
                  <a:ext cx="1685581" cy="341632"/>
                </a:xfrm>
                <a:prstGeom prst="rect">
                  <a:avLst/>
                </a:prstGeom>
                <a:blipFill>
                  <a:blip r:embed="rId7"/>
                  <a:stretch>
                    <a:fillRect l="-3261" t="-17857" b="-267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727E416-738F-42C5-B948-E458B3FA486E}"/>
                </a:ext>
              </a:extLst>
            </p:cNvPr>
            <p:cNvCxnSpPr>
              <a:cxnSpLocks/>
            </p:cNvCxnSpPr>
            <p:nvPr/>
          </p:nvCxnSpPr>
          <p:spPr>
            <a:xfrm>
              <a:off x="1652530" y="1970558"/>
              <a:ext cx="117880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532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02"/>
    </mc:Choice>
    <mc:Fallback xmlns="">
      <p:transition spd="slow" advTm="4450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E785C-5824-4109-9468-589E15997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In simulation of MEBT, we predict that neglecting correlations will affect rms sizes and beam shoulders/tails</a:t>
            </a: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C9B6E668-E465-4870-A362-4A773FCA1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39" y="1809660"/>
            <a:ext cx="6473953" cy="210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7A2409-0FCA-47B1-9795-6355B1EB7FAD}"/>
              </a:ext>
            </a:extLst>
          </p:cNvPr>
          <p:cNvSpPr txBox="1"/>
          <p:nvPr/>
        </p:nvSpPr>
        <p:spPr>
          <a:xfrm>
            <a:off x="-1049893" y="1495728"/>
            <a:ext cx="11430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600" dirty="0" err="1">
                <a:latin typeface="+mn-lt"/>
              </a:rPr>
              <a:t>PyORBIT</a:t>
            </a:r>
            <a:r>
              <a:rPr lang="en-US" sz="1600" dirty="0">
                <a:latin typeface="+mn-lt"/>
              </a:rPr>
              <a:t> simulation of SNS </a:t>
            </a:r>
            <a:r>
              <a:rPr lang="en-US" sz="1600" dirty="0" err="1">
                <a:latin typeface="+mn-lt"/>
              </a:rPr>
              <a:t>linac</a:t>
            </a:r>
            <a:r>
              <a:rPr lang="en-US" sz="1600" dirty="0">
                <a:latin typeface="+mn-lt"/>
              </a:rPr>
              <a:t> (MEBT+DTL) </a:t>
            </a:r>
            <a:r>
              <a:rPr lang="en-US" sz="1600" b="1" dirty="0">
                <a:solidFill>
                  <a:srgbClr val="0070C0"/>
                </a:solidFill>
                <a:latin typeface="+mn-lt"/>
              </a:rPr>
              <a:t>with</a:t>
            </a:r>
            <a:r>
              <a:rPr lang="en-US" sz="1600" b="1" dirty="0">
                <a:latin typeface="+mn-lt"/>
              </a:rPr>
              <a:t>/</a:t>
            </a:r>
            <a:r>
              <a:rPr lang="en-US" sz="1600" b="1" dirty="0">
                <a:solidFill>
                  <a:srgbClr val="FF9933"/>
                </a:solidFill>
                <a:latin typeface="+mn-lt"/>
              </a:rPr>
              <a:t>without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interplane correlation: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D7BB55-213E-4BE5-9B90-D53B73CBD16F}"/>
              </a:ext>
            </a:extLst>
          </p:cNvPr>
          <p:cNvSpPr txBox="1"/>
          <p:nvPr/>
        </p:nvSpPr>
        <p:spPr>
          <a:xfrm>
            <a:off x="333807" y="4077178"/>
            <a:ext cx="714412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Initial simulation bunch from </a:t>
            </a:r>
            <a:r>
              <a:rPr lang="en-US" dirty="0" err="1">
                <a:latin typeface="+mn-lt"/>
              </a:rPr>
              <a:t>Parmteq</a:t>
            </a:r>
            <a:r>
              <a:rPr lang="en-US" dirty="0">
                <a:latin typeface="+mn-lt"/>
              </a:rPr>
              <a:t> simulation: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A43ED-9207-65BA-4FAD-9C6D866686CD}"/>
              </a:ext>
            </a:extLst>
          </p:cNvPr>
          <p:cNvSpPr txBox="1"/>
          <p:nvPr/>
        </p:nvSpPr>
        <p:spPr>
          <a:xfrm>
            <a:off x="9671840" y="4903743"/>
            <a:ext cx="2304739" cy="4801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+mn-lt"/>
              </a:rPr>
              <a:t>Fully correlated,</a:t>
            </a:r>
          </a:p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FF973C"/>
                </a:solidFill>
                <a:latin typeface="+mn-lt"/>
              </a:rPr>
              <a:t>Not fully correlated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A296CF6-E77B-CDBA-37A7-51AB5FC7F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765" y="4876684"/>
            <a:ext cx="1964605" cy="180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3023039-6849-A59A-407C-C38BE14EC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604" y="4883197"/>
            <a:ext cx="1964605" cy="180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E80F411-CED3-8E52-D63A-6037937D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876684"/>
            <a:ext cx="1882598" cy="171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1E6BF37-0C2B-0F20-4570-C64BE6696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159" y="4880845"/>
            <a:ext cx="1882598" cy="171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1FC44E-EC31-04EF-A288-A5000B7B92C2}"/>
              </a:ext>
            </a:extLst>
          </p:cNvPr>
          <p:cNvSpPr txBox="1"/>
          <p:nvPr/>
        </p:nvSpPr>
        <p:spPr>
          <a:xfrm>
            <a:off x="1581912" y="4541565"/>
            <a:ext cx="350215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Full projections: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CA36E9-C877-619A-BB9A-6D39F77FC8D6}"/>
              </a:ext>
            </a:extLst>
          </p:cNvPr>
          <p:cNvSpPr txBox="1"/>
          <p:nvPr/>
        </p:nvSpPr>
        <p:spPr>
          <a:xfrm>
            <a:off x="5983605" y="4292266"/>
            <a:ext cx="350215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Phase distribution for y=0,x’=0,y’=0 and x=x</a:t>
            </a:r>
            <a:r>
              <a:rPr lang="en-US" baseline="-25000" dirty="0">
                <a:latin typeface="+mn-lt"/>
              </a:rPr>
              <a:t>i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6704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>
            <a:extLst>
              <a:ext uri="{FF2B5EF4-FFF2-40B4-BE49-F238E27FC236}">
                <a16:creationId xmlns:a16="http://schemas.microsoft.com/office/drawing/2014/main" id="{88C67367-D3C6-EE13-86F2-E6AAAB77B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8935" y="4604175"/>
            <a:ext cx="5158457" cy="153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B03222-1E4D-A6F2-8E59-4203D2DE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For BTF experiment, we expect effect at 3 orders of magnitude below core density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2E45CD-2E64-AAE0-EB1A-E9DC4D8F8C8C}"/>
              </a:ext>
            </a:extLst>
          </p:cNvPr>
          <p:cNvSpPr txBox="1"/>
          <p:nvPr/>
        </p:nvSpPr>
        <p:spPr>
          <a:xfrm>
            <a:off x="552986" y="1915626"/>
            <a:ext cx="220494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Initial bunch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from PARMTEQ,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8M particles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2B8849-8E63-6588-CE5E-08F671C541A0}"/>
              </a:ext>
            </a:extLst>
          </p:cNvPr>
          <p:cNvCxnSpPr>
            <a:cxnSpLocks/>
          </p:cNvCxnSpPr>
          <p:nvPr/>
        </p:nvCxnSpPr>
        <p:spPr>
          <a:xfrm>
            <a:off x="1734725" y="4382577"/>
            <a:ext cx="54244" cy="37927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43AF900-5E18-F75D-799B-1B08BC0C7418}"/>
              </a:ext>
            </a:extLst>
          </p:cNvPr>
          <p:cNvSpPr txBox="1"/>
          <p:nvPr/>
        </p:nvSpPr>
        <p:spPr>
          <a:xfrm>
            <a:off x="5500777" y="4167793"/>
            <a:ext cx="220494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output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C63096-CC88-6E25-7278-10B1B3780AC7}"/>
              </a:ext>
            </a:extLst>
          </p:cNvPr>
          <p:cNvCxnSpPr>
            <a:cxnSpLocks/>
          </p:cNvCxnSpPr>
          <p:nvPr/>
        </p:nvCxnSpPr>
        <p:spPr>
          <a:xfrm>
            <a:off x="6131640" y="4518361"/>
            <a:ext cx="217980" cy="53021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819D2C-4B08-873D-2A93-88B4A770B20F}"/>
              </a:ext>
            </a:extLst>
          </p:cNvPr>
          <p:cNvCxnSpPr>
            <a:cxnSpLocks/>
          </p:cNvCxnSpPr>
          <p:nvPr/>
        </p:nvCxnSpPr>
        <p:spPr>
          <a:xfrm flipV="1">
            <a:off x="6044874" y="3398689"/>
            <a:ext cx="558375" cy="82156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C84FE0-8433-7578-7F0E-69797C6AAC6C}"/>
              </a:ext>
            </a:extLst>
          </p:cNvPr>
          <p:cNvCxnSpPr>
            <a:cxnSpLocks/>
          </p:cNvCxnSpPr>
          <p:nvPr/>
        </p:nvCxnSpPr>
        <p:spPr>
          <a:xfrm flipH="1" flipV="1">
            <a:off x="5599435" y="3718337"/>
            <a:ext cx="441148" cy="50711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0FBDC0A-CB14-6809-396E-C35E7DDEAD7F}"/>
              </a:ext>
            </a:extLst>
          </p:cNvPr>
          <p:cNvSpPr txBox="1"/>
          <p:nvPr/>
        </p:nvSpPr>
        <p:spPr>
          <a:xfrm>
            <a:off x="8467318" y="2600417"/>
            <a:ext cx="201275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Contours at 10%, 1%, .1%, .01% of peak</a:t>
            </a:r>
          </a:p>
        </p:txBody>
      </p:sp>
      <p:pic>
        <p:nvPicPr>
          <p:cNvPr id="6" name="Picture 2" descr="Machine generated alternative text:&#10;06 &#10;08 &#10;QIO &#10;Q12 &#10;QII &#10;Q13 ">
            <a:extLst>
              <a:ext uri="{FF2B5EF4-FFF2-40B4-BE49-F238E27FC236}">
                <a16:creationId xmlns:a16="http://schemas.microsoft.com/office/drawing/2014/main" id="{7BF53C72-2A6C-82EE-6DAC-662F65F42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661" y="4529031"/>
            <a:ext cx="3886217" cy="129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4D61E-630A-B3B2-4867-080E540C24AF}"/>
              </a:ext>
            </a:extLst>
          </p:cNvPr>
          <p:cNvSpPr txBox="1"/>
          <p:nvPr/>
        </p:nvSpPr>
        <p:spPr>
          <a:xfrm>
            <a:off x="8715139" y="1693005"/>
            <a:ext cx="2304739" cy="4801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+mn-lt"/>
              </a:rPr>
              <a:t>Fully correlated,</a:t>
            </a:r>
          </a:p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FF973C"/>
                </a:solidFill>
                <a:latin typeface="+mn-lt"/>
              </a:rPr>
              <a:t>Not fully correlated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5B24FF-31F3-872E-6801-818A2BDA7016}"/>
              </a:ext>
            </a:extLst>
          </p:cNvPr>
          <p:cNvSpPr txBox="1"/>
          <p:nvPr/>
        </p:nvSpPr>
        <p:spPr>
          <a:xfrm>
            <a:off x="2876969" y="4811650"/>
            <a:ext cx="1656638" cy="2862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 err="1">
                <a:solidFill>
                  <a:schemeClr val="tx2"/>
                </a:solidFill>
                <a:latin typeface="+mn-lt"/>
              </a:rPr>
              <a:t>xrms</a:t>
            </a:r>
            <a:r>
              <a:rPr lang="en-US" sz="1400" b="1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sz="1400" b="1" dirty="0" err="1">
                <a:solidFill>
                  <a:srgbClr val="C00000"/>
                </a:solidFill>
                <a:latin typeface="+mn-lt"/>
              </a:rPr>
              <a:t>yrms</a:t>
            </a:r>
            <a:r>
              <a:rPr lang="en-US" sz="1400" b="1" dirty="0">
                <a:solidFill>
                  <a:srgbClr val="FF973C"/>
                </a:solidFill>
                <a:latin typeface="+mn-lt"/>
              </a:rPr>
              <a:t> </a:t>
            </a:r>
            <a:r>
              <a:rPr lang="en-US" sz="1400" b="1" dirty="0">
                <a:latin typeface="+mn-lt"/>
              </a:rPr>
              <a:t>[cm]</a:t>
            </a:r>
            <a:endParaRPr lang="en-US" sz="1400" b="1" dirty="0">
              <a:solidFill>
                <a:srgbClr val="FF973C"/>
              </a:solidFill>
              <a:latin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196C970-65B2-678A-5526-25AC7E5EA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63" y="2740393"/>
            <a:ext cx="1725519" cy="164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9AE1143-EB50-3DBC-F477-42B499C2EFCA}"/>
              </a:ext>
            </a:extLst>
          </p:cNvPr>
          <p:cNvGrpSpPr/>
          <p:nvPr/>
        </p:nvGrpSpPr>
        <p:grpSpPr>
          <a:xfrm>
            <a:off x="3460716" y="1569962"/>
            <a:ext cx="2639500" cy="2508022"/>
            <a:chOff x="2829853" y="1523432"/>
            <a:chExt cx="2639500" cy="2508022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DEF9E64B-32E2-D0C2-ECFC-16AA86CA4C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63824" y="1523432"/>
              <a:ext cx="2305529" cy="2220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A6B6C7-7DF8-866D-9273-26FFB05BD24D}"/>
                </a:ext>
              </a:extLst>
            </p:cNvPr>
            <p:cNvSpPr txBox="1"/>
            <p:nvPr/>
          </p:nvSpPr>
          <p:spPr>
            <a:xfrm rot="16200000">
              <a:off x="2017999" y="2383072"/>
              <a:ext cx="1965340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Density [au]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5C87E1-7D60-58F5-EB59-B7AFA1A5CC77}"/>
                </a:ext>
              </a:extLst>
            </p:cNvPr>
            <p:cNvSpPr txBox="1"/>
            <p:nvPr/>
          </p:nvSpPr>
          <p:spPr>
            <a:xfrm>
              <a:off x="3534437" y="3689822"/>
              <a:ext cx="172551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x’ [</a:t>
              </a:r>
              <a:r>
                <a:rPr lang="en-US" dirty="0" err="1">
                  <a:latin typeface="+mn-lt"/>
                </a:rPr>
                <a:t>mrad</a:t>
              </a:r>
              <a:r>
                <a:rPr lang="en-US" dirty="0">
                  <a:latin typeface="+mn-lt"/>
                </a:rPr>
                <a:t>]</a:t>
              </a:r>
            </a:p>
          </p:txBody>
        </p:sp>
      </p:grpSp>
      <p:pic>
        <p:nvPicPr>
          <p:cNvPr id="2058" name="Picture 10">
            <a:extLst>
              <a:ext uri="{FF2B5EF4-FFF2-40B4-BE49-F238E27FC236}">
                <a16:creationId xmlns:a16="http://schemas.microsoft.com/office/drawing/2014/main" id="{B61E9AC4-74E9-1BBB-0650-4F14BB4A7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640" y="1619598"/>
            <a:ext cx="2304254" cy="209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828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F35D3-FF01-9CAC-FC42-BDF91BDB9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Right now, lattice errors far exceed sensitivity needed to examine effect of 6D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A31CB72-DF7B-AEE4-A878-230B7024F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09249" y="1521683"/>
            <a:ext cx="4949588" cy="2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81057B4-5AC3-93D5-DCB6-519124C19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09249" y="3926394"/>
            <a:ext cx="5033076" cy="21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2DC07F-9D7A-DFE7-B334-A23C9B5A230E}"/>
              </a:ext>
            </a:extLst>
          </p:cNvPr>
          <p:cNvSpPr txBox="1"/>
          <p:nvPr/>
        </p:nvSpPr>
        <p:spPr>
          <a:xfrm>
            <a:off x="8530381" y="3926394"/>
            <a:ext cx="2304739" cy="4801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+mn-lt"/>
              </a:rPr>
              <a:t>Fully correlated,</a:t>
            </a:r>
          </a:p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FF973C"/>
                </a:solidFill>
                <a:latin typeface="+mn-lt"/>
              </a:rPr>
              <a:t>Not fully correlated 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87C7955A-B35F-4B63-DF70-7C0238BB7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705" y="1728516"/>
            <a:ext cx="2304254" cy="209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672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F463A-1C44-B0BE-C837-5C721D195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8251804" cy="978729"/>
          </a:xfrm>
        </p:spPr>
        <p:txBody>
          <a:bodyPr/>
          <a:lstStyle/>
          <a:p>
            <a:r>
              <a:rPr lang="en-US" dirty="0"/>
              <a:t>High chromaticity in BTF causes sensitivity to RFQ output energy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5C5915-7884-D19A-B1ED-557807757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64" y="4361413"/>
            <a:ext cx="9741053" cy="2220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7FAD18-5EDF-29C8-87BC-84A789C90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584" y="2078572"/>
            <a:ext cx="9741053" cy="226990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26AA17-84EB-793C-52EE-0C5ACEFD809F}"/>
              </a:ext>
            </a:extLst>
          </p:cNvPr>
          <p:cNvGrpSpPr/>
          <p:nvPr/>
        </p:nvGrpSpPr>
        <p:grpSpPr>
          <a:xfrm>
            <a:off x="8681571" y="136656"/>
            <a:ext cx="3080662" cy="1347167"/>
            <a:chOff x="7687160" y="204826"/>
            <a:chExt cx="3080662" cy="13471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FDE8AB-6AE9-AD2D-6EA5-D109DDD68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160" y="204826"/>
              <a:ext cx="3080662" cy="1217243"/>
            </a:xfrm>
            <a:prstGeom prst="rect">
              <a:avLst/>
            </a:prstGeom>
          </p:spPr>
        </p:pic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70FDF7A2-6AE2-3CA2-1BA7-8FE3DD5D94B1}"/>
                </a:ext>
              </a:extLst>
            </p:cNvPr>
            <p:cNvSpPr/>
            <p:nvPr/>
          </p:nvSpPr>
          <p:spPr>
            <a:xfrm rot="16200000">
              <a:off x="8105614" y="1273718"/>
              <a:ext cx="302217" cy="254334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>
                <a:extLst>
                  <a:ext uri="{FF2B5EF4-FFF2-40B4-BE49-F238E27FC236}">
                    <a16:creationId xmlns:a16="http://schemas.microsoft.com/office/drawing/2014/main" id="{C7326171-609D-8349-7A87-36E58FF3A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259" y="1152823"/>
                <a:ext cx="4568879" cy="6129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ar(--jp-code-font-family)"/>
                  </a:rPr>
                  <a:t>Per FODO cell,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𝑐𝑒𝑙𝑙</m:t>
                        </m:r>
                      </m:sub>
                    </m:sSub>
                    <m:r>
                      <a:rPr kumimoji="0" lang="en-US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=−0.07 </m:t>
                    </m:r>
                    <m:d>
                      <m:dPr>
                        <m:begChr m:val="["/>
                        <m:endChr m:val="]"/>
                        <m:ctrlP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altLang="en-US" sz="16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altLang="en-US" sz="16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altLang="en-US" sz="16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𝑀𝑒𝑉</m:t>
                            </m:r>
                          </m:den>
                        </m:f>
                      </m:e>
                    </m:d>
                    <m:r>
                      <a:rPr kumimoji="0" lang="en-US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𝛿</m:t>
                    </m:r>
                    <m:r>
                      <a:rPr kumimoji="0" lang="en-US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altLang="en-US" sz="1600" dirty="0">
                  <a:latin typeface="var(--jp-code-font-family)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ar(--jp-code-font-family)"/>
                  </a:rPr>
                  <a:t>For 50 keV RMS</a:t>
                </a:r>
                <a:r>
                  <a:rPr kumimoji="0" lang="en-US" altLang="en-US" sz="16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ar(--jp-code-font-family)"/>
                  </a:rPr>
                  <a:t> </a:t>
                </a:r>
                <a:r>
                  <a:rPr kumimoji="0" lang="en-US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ar(--jp-code-font-family)"/>
                  </a:rPr>
                  <a:t>width and 9.5 cell FODO,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r>
                      <a:rPr kumimoji="0" lang="en-US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𝜈</m:t>
                    </m:r>
                    <m:r>
                      <a:rPr kumimoji="0" lang="en-US" altLang="en-US" sz="1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12.5</m:t>
                        </m:r>
                      </m:e>
                      <m:sup>
                        <m:r>
                          <a:rPr kumimoji="0" lang="en-US" altLang="en-US" sz="1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kumimoji="0" lang="en-US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1">
                <a:extLst>
                  <a:ext uri="{FF2B5EF4-FFF2-40B4-BE49-F238E27FC236}">
                    <a16:creationId xmlns:a16="http://schemas.microsoft.com/office/drawing/2014/main" id="{C7326171-609D-8349-7A87-36E58FF3A7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9259" y="1152823"/>
                <a:ext cx="4568879" cy="612925"/>
              </a:xfrm>
              <a:prstGeom prst="rect">
                <a:avLst/>
              </a:prstGeom>
              <a:blipFill>
                <a:blip r:embed="rId6"/>
                <a:stretch>
                  <a:fillRect l="-2804" b="-19802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216505B-0414-945D-805C-5CA722C0BFBE}"/>
              </a:ext>
            </a:extLst>
          </p:cNvPr>
          <p:cNvSpPr txBox="1"/>
          <p:nvPr/>
        </p:nvSpPr>
        <p:spPr>
          <a:xfrm>
            <a:off x="423491" y="1838013"/>
            <a:ext cx="187651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Full projection phase spaces: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F7EC2-2509-5CA6-3353-984C729ACA48}"/>
              </a:ext>
            </a:extLst>
          </p:cNvPr>
          <p:cNvSpPr txBox="1"/>
          <p:nvPr/>
        </p:nvSpPr>
        <p:spPr>
          <a:xfrm>
            <a:off x="2679152" y="1799678"/>
            <a:ext cx="546815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Phase space for different energy slices: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B84EA86-02FB-A7D2-70BA-4670F8B7D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43" y="4692876"/>
            <a:ext cx="2043041" cy="17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E946CC5-6DE5-7BF5-B3D6-27B776B26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43" y="2428943"/>
            <a:ext cx="1986289" cy="177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611B47-CF50-C93A-4DD3-EFBA85775CFC}"/>
              </a:ext>
            </a:extLst>
          </p:cNvPr>
          <p:cNvSpPr txBox="1"/>
          <p:nvPr/>
        </p:nvSpPr>
        <p:spPr>
          <a:xfrm>
            <a:off x="2794976" y="6355080"/>
            <a:ext cx="33010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* measurements</a:t>
            </a:r>
          </a:p>
        </p:txBody>
      </p:sp>
    </p:spTree>
    <p:extLst>
      <p:ext uri="{BB962C8B-B14F-4D97-AF65-F5344CB8AC3E}">
        <p14:creationId xmlns:p14="http://schemas.microsoft.com/office/powerpoint/2010/main" val="1504235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F4276485-AE2E-6BED-C0E8-ABA8BA6D82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6793" y="4751712"/>
            <a:ext cx="8794081" cy="93262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4358F5C-B687-AAFB-5961-89BCF21F8D6D}"/>
              </a:ext>
            </a:extLst>
          </p:cNvPr>
          <p:cNvGrpSpPr/>
          <p:nvPr/>
        </p:nvGrpSpPr>
        <p:grpSpPr>
          <a:xfrm>
            <a:off x="919329" y="1519422"/>
            <a:ext cx="9753009" cy="3226314"/>
            <a:chOff x="937617" y="376422"/>
            <a:chExt cx="10656976" cy="3525348"/>
          </a:xfrm>
        </p:grpSpPr>
        <p:pic>
          <p:nvPicPr>
            <p:cNvPr id="5" name="Picture 4" descr="Chart, scatter chart&#10;&#10;Description automatically generated">
              <a:extLst>
                <a:ext uri="{FF2B5EF4-FFF2-40B4-BE49-F238E27FC236}">
                  <a16:creationId xmlns:a16="http://schemas.microsoft.com/office/drawing/2014/main" id="{B6336DB7-B4D9-05E2-BAB1-A52CFF201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617" y="694944"/>
              <a:ext cx="10656976" cy="3206826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1FE6ED1-6BFC-5B4D-F106-8A0CEC0AF7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46513" y="1399308"/>
              <a:ext cx="1" cy="628631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5B8BD9F-7267-D33E-FF6C-AC76CF7854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5989" y="1399308"/>
              <a:ext cx="0" cy="794082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57E63C6-E99D-A7C4-A95A-AC7AF8495A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04548" y="1399308"/>
              <a:ext cx="0" cy="628631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C1381A-AC66-6ED6-5BEE-DEBFCD7388C2}"/>
                </a:ext>
              </a:extLst>
            </p:cNvPr>
            <p:cNvSpPr txBox="1"/>
            <p:nvPr/>
          </p:nvSpPr>
          <p:spPr>
            <a:xfrm>
              <a:off x="5616594" y="995316"/>
              <a:ext cx="5577839" cy="3416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viewscreens (collimated beam)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37A1E52-4D4C-4A4B-6BA2-EFCA30E0200E}"/>
                </a:ext>
              </a:extLst>
            </p:cNvPr>
            <p:cNvSpPr txBox="1"/>
            <p:nvPr/>
          </p:nvSpPr>
          <p:spPr>
            <a:xfrm>
              <a:off x="1542458" y="1686308"/>
              <a:ext cx="2325683" cy="373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2D phase spaces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B55AF68-1EE5-E2F3-5619-A56CF42621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8469" y="2193390"/>
              <a:ext cx="0" cy="385218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CEC94F6-F01A-31A5-B514-939CBE4F5931}"/>
                </a:ext>
              </a:extLst>
            </p:cNvPr>
            <p:cNvSpPr txBox="1"/>
            <p:nvPr/>
          </p:nvSpPr>
          <p:spPr>
            <a:xfrm>
              <a:off x="8980548" y="376422"/>
              <a:ext cx="2087954" cy="37329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Slits (full beam)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A8ECCE7-5CD4-1B5A-35A1-99AB617D96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85042" y="819424"/>
              <a:ext cx="0" cy="1208515"/>
            </a:xfrm>
            <a:prstGeom prst="straightConnector1">
              <a:avLst/>
            </a:prstGeom>
            <a:ln w="28575">
              <a:solidFill>
                <a:srgbClr val="FF0000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A0B4ABA-8A65-A7B6-EC89-CA8F804184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41918" y="789612"/>
              <a:ext cx="0" cy="947748"/>
            </a:xfrm>
            <a:prstGeom prst="straightConnector1">
              <a:avLst/>
            </a:prstGeom>
            <a:ln w="28575">
              <a:solidFill>
                <a:srgbClr val="FF0000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285DD5-7757-0E22-C38E-496A7D619C41}"/>
                </a:ext>
              </a:extLst>
            </p:cNvPr>
            <p:cNvSpPr txBox="1"/>
            <p:nvPr/>
          </p:nvSpPr>
          <p:spPr>
            <a:xfrm>
              <a:off x="3481494" y="574938"/>
              <a:ext cx="1487312" cy="31276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400" b="1" dirty="0">
                  <a:solidFill>
                    <a:srgbClr val="0070C0"/>
                  </a:solidFill>
                  <a:latin typeface="+mn-lt"/>
                </a:rPr>
                <a:t>X rms, </a:t>
              </a:r>
              <a:r>
                <a:rPr lang="en-US" sz="1400" b="1" dirty="0">
                  <a:solidFill>
                    <a:srgbClr val="FF973C"/>
                  </a:solidFill>
                  <a:latin typeface="+mn-lt"/>
                </a:rPr>
                <a:t>Y rms 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D18F2CF-4CA1-47A1-83AE-B7169CFD62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50340" y="1390164"/>
              <a:ext cx="0" cy="1042140"/>
            </a:xfrm>
            <a:prstGeom prst="straightConnector1">
              <a:avLst/>
            </a:prstGeom>
            <a:ln w="28575">
              <a:solidFill>
                <a:schemeClr val="tx1"/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Chart, scatter chart&#10;&#10;Description automatically generated">
              <a:extLst>
                <a:ext uri="{FF2B5EF4-FFF2-40B4-BE49-F238E27FC236}">
                  <a16:creationId xmlns:a16="http://schemas.microsoft.com/office/drawing/2014/main" id="{02D156CB-2373-DFE8-6F81-D8000DAFC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22244" y="529174"/>
              <a:ext cx="1759863" cy="870134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F3A4723-1239-E830-6304-8859964D6001}"/>
              </a:ext>
            </a:extLst>
          </p:cNvPr>
          <p:cNvSpPr txBox="1"/>
          <p:nvPr/>
        </p:nvSpPr>
        <p:spPr>
          <a:xfrm rot="16200000">
            <a:off x="242315" y="2966184"/>
            <a:ext cx="1628175" cy="212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1400" dirty="0">
                <a:latin typeface="+mn-lt"/>
              </a:rPr>
              <a:t>RMS size [mm]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F8571CE-F7F8-546A-543C-6C7D3FE5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Current benchmark status: there is no RMS agreement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83B3D50-594C-0331-929C-D614A1838386}"/>
              </a:ext>
            </a:extLst>
          </p:cNvPr>
          <p:cNvGrpSpPr/>
          <p:nvPr/>
        </p:nvGrpSpPr>
        <p:grpSpPr>
          <a:xfrm>
            <a:off x="8892178" y="5515026"/>
            <a:ext cx="3080662" cy="1217243"/>
            <a:chOff x="8892178" y="5515026"/>
            <a:chExt cx="3080662" cy="12172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1A9A93-DCEC-846A-1C2A-66AF987CE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2178" y="5515026"/>
              <a:ext cx="3080662" cy="1217243"/>
            </a:xfrm>
            <a:prstGeom prst="rect">
              <a:avLst/>
            </a:prstGeom>
          </p:spPr>
        </p:pic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6A401EB-63A5-B945-F020-79E8FBB95818}"/>
                </a:ext>
              </a:extLst>
            </p:cNvPr>
            <p:cNvSpPr/>
            <p:nvPr/>
          </p:nvSpPr>
          <p:spPr>
            <a:xfrm>
              <a:off x="8992436" y="5843872"/>
              <a:ext cx="2572539" cy="721520"/>
            </a:xfrm>
            <a:custGeom>
              <a:avLst/>
              <a:gdLst>
                <a:gd name="connsiteX0" fmla="*/ 1952932 w 2572539"/>
                <a:gd name="connsiteY0" fmla="*/ 8288 h 721520"/>
                <a:gd name="connsiteX1" fmla="*/ 2400988 w 2572539"/>
                <a:gd name="connsiteY1" fmla="*/ 17432 h 721520"/>
                <a:gd name="connsiteX2" fmla="*/ 2547292 w 2572539"/>
                <a:gd name="connsiteY2" fmla="*/ 163736 h 721520"/>
                <a:gd name="connsiteX3" fmla="*/ 2556436 w 2572539"/>
                <a:gd name="connsiteY3" fmla="*/ 428912 h 721520"/>
                <a:gd name="connsiteX4" fmla="*/ 2382700 w 2572539"/>
                <a:gd name="connsiteY4" fmla="*/ 584360 h 721520"/>
                <a:gd name="connsiteX5" fmla="*/ 1349428 w 2572539"/>
                <a:gd name="connsiteY5" fmla="*/ 584360 h 721520"/>
                <a:gd name="connsiteX6" fmla="*/ 178996 w 2572539"/>
                <a:gd name="connsiteY6" fmla="*/ 584360 h 721520"/>
                <a:gd name="connsiteX7" fmla="*/ 23548 w 2572539"/>
                <a:gd name="connsiteY7" fmla="*/ 721520 h 72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2539" h="721520">
                  <a:moveTo>
                    <a:pt x="1952932" y="8288"/>
                  </a:moveTo>
                  <a:cubicBezTo>
                    <a:pt x="2127430" y="-94"/>
                    <a:pt x="2301928" y="-8476"/>
                    <a:pt x="2400988" y="17432"/>
                  </a:cubicBezTo>
                  <a:cubicBezTo>
                    <a:pt x="2500048" y="43340"/>
                    <a:pt x="2521384" y="95156"/>
                    <a:pt x="2547292" y="163736"/>
                  </a:cubicBezTo>
                  <a:cubicBezTo>
                    <a:pt x="2573200" y="232316"/>
                    <a:pt x="2583868" y="358808"/>
                    <a:pt x="2556436" y="428912"/>
                  </a:cubicBezTo>
                  <a:cubicBezTo>
                    <a:pt x="2529004" y="499016"/>
                    <a:pt x="2583868" y="558452"/>
                    <a:pt x="2382700" y="584360"/>
                  </a:cubicBezTo>
                  <a:cubicBezTo>
                    <a:pt x="2181532" y="610268"/>
                    <a:pt x="1349428" y="584360"/>
                    <a:pt x="1349428" y="584360"/>
                  </a:cubicBezTo>
                  <a:cubicBezTo>
                    <a:pt x="982144" y="584360"/>
                    <a:pt x="399976" y="561500"/>
                    <a:pt x="178996" y="584360"/>
                  </a:cubicBezTo>
                  <a:cubicBezTo>
                    <a:pt x="-41984" y="607220"/>
                    <a:pt x="-9218" y="664370"/>
                    <a:pt x="23548" y="721520"/>
                  </a:cubicBezTo>
                </a:path>
              </a:pathLst>
            </a:custGeom>
            <a:noFill/>
            <a:ln w="76200">
              <a:solidFill>
                <a:srgbClr val="FFFF66">
                  <a:alpha val="72941"/>
                </a:srgb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6554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28D13-6EB9-407E-96E1-F811F1B93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Soft-edged field profiles matters for permanent magnets in FODO section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178BD1-E942-4B35-B669-8507D1DAF8D9}"/>
              </a:ext>
            </a:extLst>
          </p:cNvPr>
          <p:cNvGrpSpPr/>
          <p:nvPr/>
        </p:nvGrpSpPr>
        <p:grpSpPr>
          <a:xfrm>
            <a:off x="3768196" y="1667198"/>
            <a:ext cx="4574627" cy="1394635"/>
            <a:chOff x="1895798" y="3945296"/>
            <a:chExt cx="6981390" cy="2128368"/>
          </a:xfrm>
        </p:grpSpPr>
        <p:pic>
          <p:nvPicPr>
            <p:cNvPr id="6" name="Picture 5" descr="A close up of a map&#10;&#10;Description automatically generated">
              <a:extLst>
                <a:ext uri="{FF2B5EF4-FFF2-40B4-BE49-F238E27FC236}">
                  <a16:creationId xmlns:a16="http://schemas.microsoft.com/office/drawing/2014/main" id="{3679B9AB-3AF4-4152-BDEB-A3483FDB28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95798" y="3945296"/>
              <a:ext cx="6981390" cy="2128368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5F841EF-FD69-4D3E-9715-C6D67EF46F85}"/>
                </a:ext>
              </a:extLst>
            </p:cNvPr>
            <p:cNvCxnSpPr>
              <a:cxnSpLocks/>
            </p:cNvCxnSpPr>
            <p:nvPr/>
          </p:nvCxnSpPr>
          <p:spPr>
            <a:xfrm>
              <a:off x="2557824" y="5388134"/>
              <a:ext cx="1511073" cy="0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miter lim="800000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2BB9AE5-725F-4626-8D43-B4F1B59B8A78}"/>
                </a:ext>
              </a:extLst>
            </p:cNvPr>
            <p:cNvSpPr txBox="1"/>
            <p:nvPr/>
          </p:nvSpPr>
          <p:spPr>
            <a:xfrm>
              <a:off x="2996555" y="5478796"/>
              <a:ext cx="1072342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9”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C1FE3CD-5C4A-4979-BD2C-6FC6AF6D2A83}"/>
                    </a:ext>
                  </a:extLst>
                </p:cNvPr>
                <p:cNvSpPr txBox="1"/>
                <p:nvPr/>
              </p:nvSpPr>
              <p:spPr>
                <a:xfrm>
                  <a:off x="4327222" y="5448286"/>
                  <a:ext cx="3044590" cy="4464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∫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𝑐𝑜𝑛𝑠𝑡</m:t>
                        </m:r>
                      </m:oMath>
                    </m:oMathPara>
                  </a14:m>
                  <a:endParaRPr 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329A3F5-58EB-4862-BA7C-FB4C505215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7222" y="5448286"/>
                  <a:ext cx="3044590" cy="446488"/>
                </a:xfrm>
                <a:prstGeom prst="rect">
                  <a:avLst/>
                </a:prstGeom>
                <a:blipFill>
                  <a:blip r:embed="rId5"/>
                  <a:stretch>
                    <a:fillRect t="-3509" b="-228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F05B817-A03D-4010-A400-FC0D3AB1FB81}"/>
                    </a:ext>
                  </a:extLst>
                </p:cNvPr>
                <p:cNvSpPr txBox="1"/>
                <p:nvPr/>
              </p:nvSpPr>
              <p:spPr>
                <a:xfrm>
                  <a:off x="2557823" y="4227894"/>
                  <a:ext cx="2913774" cy="7279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448B4D8-550F-4102-BE83-9DD329B8AB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7823" y="4227894"/>
                  <a:ext cx="2913774" cy="72794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82001B-E681-47D9-9BAA-39FA5B50B081}"/>
              </a:ext>
            </a:extLst>
          </p:cNvPr>
          <p:cNvGrpSpPr/>
          <p:nvPr/>
        </p:nvGrpSpPr>
        <p:grpSpPr>
          <a:xfrm>
            <a:off x="579004" y="2308297"/>
            <a:ext cx="2980224" cy="2017794"/>
            <a:chOff x="-3272606" y="1771706"/>
            <a:chExt cx="2980224" cy="2017794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2876119F-4E24-4834-9F16-E19D044A0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72606" y="1771706"/>
              <a:ext cx="2690399" cy="2017794"/>
            </a:xfrm>
            <a:prstGeom prst="rect">
              <a:avLst/>
            </a:prstGeom>
            <a:noFill/>
            <a:ln w="38100" cap="flat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C46F06-0452-4F80-9AEC-F3EA06276B62}"/>
                </a:ext>
              </a:extLst>
            </p:cNvPr>
            <p:cNvSpPr txBox="1"/>
            <p:nvPr/>
          </p:nvSpPr>
          <p:spPr>
            <a:xfrm>
              <a:off x="-3272606" y="3198569"/>
              <a:ext cx="2980224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="1" dirty="0">
                  <a:latin typeface="+mn-lt"/>
                </a:rPr>
                <a:t>Halbach permanent magnet quad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6013A4FE-B10B-4FBF-8EB8-51FF9561A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611" y="826500"/>
            <a:ext cx="2739209" cy="272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ADAE2F4-2405-4261-84D3-982011D18745}"/>
              </a:ext>
            </a:extLst>
          </p:cNvPr>
          <p:cNvGrpSpPr/>
          <p:nvPr/>
        </p:nvGrpSpPr>
        <p:grpSpPr>
          <a:xfrm>
            <a:off x="2981220" y="3695829"/>
            <a:ext cx="7740599" cy="2723421"/>
            <a:chOff x="2981220" y="3695829"/>
            <a:chExt cx="7740599" cy="272342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35E7AF-360E-4190-9DD4-F5CBA825F8E2}"/>
                </a:ext>
              </a:extLst>
            </p:cNvPr>
            <p:cNvSpPr txBox="1"/>
            <p:nvPr/>
          </p:nvSpPr>
          <p:spPr>
            <a:xfrm>
              <a:off x="2981220" y="5504613"/>
              <a:ext cx="5103067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We still (mostly) trust hard-edged model for electro-magnet quads! Are we wrong?</a:t>
              </a:r>
            </a:p>
          </p:txBody>
        </p: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E51E02B9-2DEC-4F7C-A6EE-C5D88E09E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2610" y="3695829"/>
              <a:ext cx="2739209" cy="2723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4148649-B5F1-64ED-79FE-BA551D638E0F}"/>
              </a:ext>
            </a:extLst>
          </p:cNvPr>
          <p:cNvSpPr txBox="1"/>
          <p:nvPr/>
        </p:nvSpPr>
        <p:spPr>
          <a:xfrm>
            <a:off x="10275430" y="3320851"/>
            <a:ext cx="1735901" cy="4801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0070C0"/>
                </a:solidFill>
                <a:latin typeface="+mn-lt"/>
              </a:rPr>
              <a:t>Implemented,</a:t>
            </a:r>
          </a:p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FF973C"/>
                </a:solidFill>
                <a:latin typeface="+mn-lt"/>
              </a:rPr>
              <a:t>Not implemented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5E2AC7-8449-D45D-2FE8-7C4606871D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96" y="3196198"/>
            <a:ext cx="3588214" cy="141778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5F6D11D-3E93-A6DE-7842-0BACBF50CF7A}"/>
              </a:ext>
            </a:extLst>
          </p:cNvPr>
          <p:cNvSpPr/>
          <p:nvPr/>
        </p:nvSpPr>
        <p:spPr>
          <a:xfrm>
            <a:off x="4666011" y="4133855"/>
            <a:ext cx="1584571" cy="210518"/>
          </a:xfrm>
          <a:prstGeom prst="rect">
            <a:avLst/>
          </a:prstGeom>
          <a:solidFill>
            <a:srgbClr val="FFFF66">
              <a:alpha val="61176"/>
            </a:srgbClr>
          </a:solidFill>
          <a:ln w="1905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3D8C1B-13E1-F914-D6B8-CC7088005D4C}"/>
              </a:ext>
            </a:extLst>
          </p:cNvPr>
          <p:cNvSpPr txBox="1"/>
          <p:nvPr/>
        </p:nvSpPr>
        <p:spPr>
          <a:xfrm>
            <a:off x="10636169" y="2038333"/>
            <a:ext cx="2012751" cy="1228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Contours: 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60%, 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10%, 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1%, </a:t>
            </a:r>
          </a:p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.1% of peak</a:t>
            </a:r>
          </a:p>
        </p:txBody>
      </p:sp>
    </p:spTree>
    <p:extLst>
      <p:ext uri="{BB962C8B-B14F-4D97-AF65-F5344CB8AC3E}">
        <p14:creationId xmlns:p14="http://schemas.microsoft.com/office/powerpoint/2010/main" val="7158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A20C22-D077-412B-81BA-8B2541026FAD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5074</TotalTime>
  <Words>1281</Words>
  <Application>Microsoft Office PowerPoint</Application>
  <PresentationFormat>Widescreen</PresentationFormat>
  <Paragraphs>239</Paragraphs>
  <Slides>31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Cambria Math</vt:lpstr>
      <vt:lpstr>Century Gothic</vt:lpstr>
      <vt:lpstr>Helvetica Neue</vt:lpstr>
      <vt:lpstr>var(--jp-code-font-family)</vt:lpstr>
      <vt:lpstr>ORNL</vt:lpstr>
      <vt:lpstr>Exploring Initial Distributions at the Beam Test Facility </vt:lpstr>
      <vt:lpstr>Background and Motivation</vt:lpstr>
      <vt:lpstr>After RFQ, beam core is hollowed</vt:lpstr>
      <vt:lpstr>In simulation of MEBT, we predict that neglecting correlations will affect rms sizes and beam shoulders/tails</vt:lpstr>
      <vt:lpstr>For BTF experiment, we expect effect at 3 orders of magnitude below core density</vt:lpstr>
      <vt:lpstr>Right now, lattice errors far exceed sensitivity needed to examine effect of 6D</vt:lpstr>
      <vt:lpstr>High chromaticity in BTF causes sensitivity to RFQ output energy</vt:lpstr>
      <vt:lpstr>Current benchmark status: there is no RMS agreement</vt:lpstr>
      <vt:lpstr>Soft-edged field profiles matters for permanent magnets in FODO section</vt:lpstr>
      <vt:lpstr>Py-orbit multi-bunch solver is required to get space charge right, </vt:lpstr>
      <vt:lpstr>Residual vertical dispersion explains asymmetry in vertical phase space</vt:lpstr>
      <vt:lpstr>Summary #1</vt:lpstr>
      <vt:lpstr>PowerPoint Presentation</vt:lpstr>
      <vt:lpstr>Backup</vt:lpstr>
      <vt:lpstr>Project Status</vt:lpstr>
      <vt:lpstr>Energy error (chromatic effect)</vt:lpstr>
      <vt:lpstr>5D method</vt:lpstr>
      <vt:lpstr>6D apparatus</vt:lpstr>
      <vt:lpstr>Beam current during 7.6-hour scan</vt:lpstr>
      <vt:lpstr>PowerPoint Presentation</vt:lpstr>
      <vt:lpstr>BTF follows footsteps of earlier attempts to benchmark medium-energy beam evolution</vt:lpstr>
      <vt:lpstr>Typical input distribution based on 2D projections</vt:lpstr>
      <vt:lpstr>After RFQ, core is hollowed</vt:lpstr>
      <vt:lpstr>Right now, lattice errors far exceed sensitivity needed to examine effect of 6D</vt:lpstr>
      <vt:lpstr>High-dimensional benchmark at end of beamline</vt:lpstr>
      <vt:lpstr>2D projected phase space viewed at energy slices</vt:lpstr>
      <vt:lpstr>2D projected phase space viewed at energy slices</vt:lpstr>
      <vt:lpstr>PowerPoint Presentation</vt:lpstr>
      <vt:lpstr>Chromaticity in FODO line</vt:lpstr>
      <vt:lpstr>RFQ Benchmark, full-projection</vt:lpstr>
      <vt:lpstr>RFQ Benchmark, slices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BTF talk </dc:title>
  <dc:subject/>
  <dc:creator>Ruisard, Kiersten</dc:creator>
  <cp:keywords/>
  <dc:description/>
  <cp:lastModifiedBy>Ruisard, Kiersten</cp:lastModifiedBy>
  <cp:revision>30</cp:revision>
  <dcterms:created xsi:type="dcterms:W3CDTF">2022-10-13T20:30:32Z</dcterms:created>
  <dcterms:modified xsi:type="dcterms:W3CDTF">2022-10-25T16:37:38Z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