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0" r:id="rId6"/>
    <p:sldId id="271" r:id="rId7"/>
    <p:sldId id="262" r:id="rId8"/>
    <p:sldId id="275" r:id="rId9"/>
    <p:sldId id="268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2C026F-3ABB-3E9F-9DFA-55C3B80CED29}" name="Rotsch, Dave" initials="RD" userId="S::u9i@ornl.gov::ee781b8b-93ed-4423-a69c-1e9d4947ed88" providerId="AD"/>
  <p188:author id="{80185F81-DF94-3010-0BD2-9FC20CD3479B}" name="Griswold, Justin" initials="GJ" userId="S::jnv@ornl.gov::68bb2d4a-1963-427b-a5ce-4757131ee266" providerId="AD"/>
  <p188:author id="{E511BF9A-F644-CA6D-C905-F3FD25B88E65}" name="Stracener, Dan" initials="SD" userId="S::7dw@ornl.gov::fdb0d3cd-28ec-4dd5-98eb-6d2c73a035d2" providerId="AD"/>
  <p188:author id="{0DB2E3D8-7D63-98EE-1742-A17442F038FC}" name="Lee, Yong Joong" initials="LJ" userId="S::y9f@ornl.gov::8d007218-2bcc-4c75-9734-b702fefd29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67" autoAdjust="0"/>
  </p:normalViewPr>
  <p:slideViewPr>
    <p:cSldViewPr snapToGrid="0">
      <p:cViewPr varScale="1">
        <p:scale>
          <a:sx n="78" d="100"/>
          <a:sy n="78" d="100"/>
        </p:scale>
        <p:origin x="175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9/26/2023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infrastructure would be required to divert extra beam power?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methods for diverting beams that are already demonstrated.  The method chosen will depend on the location of the isotope target along the beamline and cost-effectiveness.  Since these methods are well understood and do not present a technical challenge, they will not be explored in this proposal.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5271673" cy="978729"/>
          </a:xfrm>
        </p:spPr>
        <p:txBody>
          <a:bodyPr/>
          <a:lstStyle/>
          <a:p>
            <a:r>
              <a:rPr lang="en-US" dirty="0"/>
              <a:t>Radioisotope Production at SNS (RIPS)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905407"/>
            <a:ext cx="4648361" cy="2028101"/>
          </a:xfrm>
        </p:spPr>
        <p:txBody>
          <a:bodyPr/>
          <a:lstStyle/>
          <a:p>
            <a:r>
              <a:rPr lang="en-US" dirty="0"/>
              <a:t>Justin Griswold, Sarah Cousineau, Sang-Ho Kim, Yong Joong Lee, Fulvia Pilat, Charlie Rasco, Dave Rotsch, Dan Stracener, </a:t>
            </a:r>
          </a:p>
          <a:p>
            <a:r>
              <a:rPr lang="en-US" dirty="0"/>
              <a:t>September 27,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F5CD-C360-1645-DD34-6A672CE5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41" y="161304"/>
            <a:ext cx="11430000" cy="978729"/>
          </a:xfrm>
        </p:spPr>
        <p:txBody>
          <a:bodyPr/>
          <a:lstStyle/>
          <a:p>
            <a:r>
              <a:rPr lang="en-US"/>
              <a:t>The SNS accelerator has existing dumps in the linear accelerator and a new beamline after the ring for STS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C4A05A-D099-6CD2-D72A-9ABC35061C47}"/>
              </a:ext>
            </a:extLst>
          </p:cNvPr>
          <p:cNvGrpSpPr/>
          <p:nvPr/>
        </p:nvGrpSpPr>
        <p:grpSpPr>
          <a:xfrm>
            <a:off x="940033" y="1316533"/>
            <a:ext cx="10413534" cy="5262571"/>
            <a:chOff x="889233" y="1006453"/>
            <a:chExt cx="10413534" cy="5262571"/>
          </a:xfrm>
        </p:grpSpPr>
        <p:pic>
          <p:nvPicPr>
            <p:cNvPr id="8" name="Picture 7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9590719E-1D15-6305-9C10-AFC36A1D9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5"/>
            <a:stretch/>
          </p:blipFill>
          <p:spPr>
            <a:xfrm>
              <a:off x="889233" y="1006453"/>
              <a:ext cx="10111671" cy="5105911"/>
            </a:xfrm>
            <a:prstGeom prst="rect">
              <a:avLst/>
            </a:prstGeom>
          </p:spPr>
        </p:pic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31E7C4C6-0AAB-CFA5-36C7-6233D3B2FDD5}"/>
                </a:ext>
              </a:extLst>
            </p:cNvPr>
            <p:cNvSpPr/>
            <p:nvPr/>
          </p:nvSpPr>
          <p:spPr>
            <a:xfrm>
              <a:off x="1703939" y="2980120"/>
              <a:ext cx="0" cy="239331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127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51317D-D971-6EE2-5B6E-D56CB7396D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7365" y="2666215"/>
              <a:ext cx="156574" cy="313905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381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1B988B-CE9F-55AA-18F4-E51C7F08EB49}"/>
                </a:ext>
              </a:extLst>
            </p:cNvPr>
            <p:cNvSpPr txBox="1"/>
            <p:nvPr/>
          </p:nvSpPr>
          <p:spPr>
            <a:xfrm>
              <a:off x="1046853" y="2536952"/>
              <a:ext cx="784175" cy="182660"/>
            </a:xfrm>
            <a:prstGeom prst="rect">
              <a:avLst/>
            </a:prstGeom>
            <a:solidFill>
              <a:srgbClr val="FFA626"/>
            </a:solidFill>
            <a:effectLst>
              <a:outerShdw blurRad="127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100" b="0" kern="1200">
                  <a:latin typeface="Century Gothic" panose="020B0502020202020204" pitchFamily="34" charset="0"/>
                </a:rPr>
                <a:t>H-Source</a:t>
              </a:r>
              <a:endParaRPr lang="en-US" sz="1100" kern="1200">
                <a:latin typeface="+mj-lt"/>
              </a:endParaRPr>
            </a:p>
          </p:txBody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CBAA2FFA-F11F-297F-F5FD-43354151E0B3}"/>
                </a:ext>
              </a:extLst>
            </p:cNvPr>
            <p:cNvSpPr/>
            <p:nvPr/>
          </p:nvSpPr>
          <p:spPr>
            <a:xfrm flipH="1">
              <a:off x="1833298" y="3291840"/>
              <a:ext cx="1" cy="527991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254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7D47DA-1C51-EBD6-F2C5-3A484AB46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7282" y="3819833"/>
              <a:ext cx="146018" cy="201754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127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EBA192-D804-265F-945E-F5476CCE0CB3}"/>
                </a:ext>
              </a:extLst>
            </p:cNvPr>
            <p:cNvSpPr txBox="1"/>
            <p:nvPr/>
          </p:nvSpPr>
          <p:spPr>
            <a:xfrm>
              <a:off x="1375961" y="4021471"/>
              <a:ext cx="516303" cy="1826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effectLst>
              <a:outerShdw blurRad="127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100" b="0" kern="1200">
                  <a:latin typeface="Century Gothic" panose="020B0502020202020204" pitchFamily="34" charset="0"/>
                </a:rPr>
                <a:t>RFQ</a:t>
              </a:r>
              <a:endParaRPr lang="en-US" sz="1100" kern="1200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E5B715D-B107-7919-D358-00C9D7C60B07}"/>
                </a:ext>
              </a:extLst>
            </p:cNvPr>
            <p:cNvSpPr/>
            <p:nvPr/>
          </p:nvSpPr>
          <p:spPr>
            <a:xfrm rot="2700000">
              <a:off x="1660085" y="3151650"/>
              <a:ext cx="87708" cy="87708"/>
            </a:xfrm>
            <a:prstGeom prst="ellipse">
              <a:avLst/>
            </a:prstGeom>
            <a:solidFill>
              <a:srgbClr val="FFA626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9A28AF-F370-C142-8C3D-2064420B116F}"/>
                </a:ext>
              </a:extLst>
            </p:cNvPr>
            <p:cNvSpPr/>
            <p:nvPr/>
          </p:nvSpPr>
          <p:spPr>
            <a:xfrm rot="2700000">
              <a:off x="1790678" y="3235183"/>
              <a:ext cx="87708" cy="8770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1523E5-AC55-8732-27BC-938234BD7CE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2391050" y="2715609"/>
              <a:ext cx="155485" cy="304460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127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9192A3-113A-3FE2-D09C-89C896E9B2DD}"/>
                </a:ext>
              </a:extLst>
            </p:cNvPr>
            <p:cNvSpPr txBox="1"/>
            <p:nvPr/>
          </p:nvSpPr>
          <p:spPr>
            <a:xfrm>
              <a:off x="2237165" y="2547597"/>
              <a:ext cx="938060" cy="182660"/>
            </a:xfrm>
            <a:prstGeom prst="rect">
              <a:avLst/>
            </a:prstGeom>
            <a:solidFill>
              <a:srgbClr val="C00000"/>
            </a:solidFill>
            <a:effectLst>
              <a:outerShdw blurRad="127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100" b="0" kern="1200">
                  <a:latin typeface="Century Gothic" panose="020B0502020202020204" pitchFamily="34" charset="0"/>
                </a:rPr>
                <a:t>Warm LINAC</a:t>
              </a:r>
              <a:endParaRPr lang="en-US" sz="1100" kern="1200">
                <a:latin typeface="+mj-lt"/>
              </a:endParaRPr>
            </a:p>
          </p:txBody>
        </p:sp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750C9329-A30C-6A3B-DE5A-22C2DDC97672}"/>
                </a:ext>
              </a:extLst>
            </p:cNvPr>
            <p:cNvSpPr/>
            <p:nvPr/>
          </p:nvSpPr>
          <p:spPr>
            <a:xfrm flipH="1">
              <a:off x="5104271" y="3303426"/>
              <a:ext cx="0" cy="291097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127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464F9D-C204-C5E9-F348-508B4851B817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4472061" y="3594523"/>
              <a:ext cx="632209" cy="931380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r="13200000" sx="104000" sy="104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845D21-542E-85F6-2B41-1739195A0179}"/>
                </a:ext>
              </a:extLst>
            </p:cNvPr>
            <p:cNvSpPr/>
            <p:nvPr/>
          </p:nvSpPr>
          <p:spPr>
            <a:xfrm rot="2700000">
              <a:off x="5060417" y="3220204"/>
              <a:ext cx="87708" cy="8770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3534E0-444C-DD17-4B5C-172E37918335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4148180" y="2700961"/>
              <a:ext cx="155485" cy="310414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127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226E4-1646-FC50-D4CB-92D16291EBD8}"/>
                </a:ext>
              </a:extLst>
            </p:cNvPr>
            <p:cNvSpPr txBox="1"/>
            <p:nvPr/>
          </p:nvSpPr>
          <p:spPr>
            <a:xfrm>
              <a:off x="3531326" y="2542369"/>
              <a:ext cx="1741699" cy="1826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127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100" b="0" kern="1200">
                  <a:latin typeface="Century Gothic" panose="020B0502020202020204" pitchFamily="34" charset="0"/>
                </a:rPr>
                <a:t>Superconducting LINAC</a:t>
              </a:r>
              <a:endParaRPr lang="en-US" sz="1100" kern="1200">
                <a:latin typeface="+mj-lt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CC5BABC6-31AF-7A32-8F33-3FA50ED5D5EE}"/>
                </a:ext>
              </a:extLst>
            </p:cNvPr>
            <p:cNvSpPr/>
            <p:nvPr/>
          </p:nvSpPr>
          <p:spPr>
            <a:xfrm flipH="1">
              <a:off x="7507250" y="2426468"/>
              <a:ext cx="0" cy="212459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254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68AC1E-32D4-22C9-E041-5BCF807281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4451" y="2632213"/>
              <a:ext cx="192799" cy="285974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127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08A8DD-5A83-9214-DF33-E64B368247BF}"/>
                </a:ext>
              </a:extLst>
            </p:cNvPr>
            <p:cNvSpPr/>
            <p:nvPr/>
          </p:nvSpPr>
          <p:spPr>
            <a:xfrm rot="2700000">
              <a:off x="7262226" y="2874333"/>
              <a:ext cx="87708" cy="8770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0F8947-6BC4-4F18-7197-471A7C7406A8}"/>
                </a:ext>
              </a:extLst>
            </p:cNvPr>
            <p:cNvSpPr/>
            <p:nvPr/>
          </p:nvSpPr>
          <p:spPr>
            <a:xfrm>
              <a:off x="7368099" y="1345026"/>
              <a:ext cx="1418166" cy="1081442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63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2D7AED3-E7D2-FEB5-7799-4F7561695951}"/>
                </a:ext>
              </a:extLst>
            </p:cNvPr>
            <p:cNvGrpSpPr/>
            <p:nvPr/>
          </p:nvGrpSpPr>
          <p:grpSpPr>
            <a:xfrm>
              <a:off x="7507250" y="1878060"/>
              <a:ext cx="1007576" cy="475896"/>
              <a:chOff x="7656819" y="2025596"/>
              <a:chExt cx="1097875" cy="630618"/>
            </a:xfrm>
          </p:grpSpPr>
          <p:sp>
            <p:nvSpPr>
              <p:cNvPr id="67" name="Rectangle 73">
                <a:extLst>
                  <a:ext uri="{FF2B5EF4-FFF2-40B4-BE49-F238E27FC236}">
                    <a16:creationId xmlns:a16="http://schemas.microsoft.com/office/drawing/2014/main" id="{F9B48772-66D8-1466-4965-67BCB3263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6741" y="2048692"/>
                <a:ext cx="45422" cy="601357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79">
                <a:extLst>
                  <a:ext uri="{FF2B5EF4-FFF2-40B4-BE49-F238E27FC236}">
                    <a16:creationId xmlns:a16="http://schemas.microsoft.com/office/drawing/2014/main" id="{1094C2C7-D426-FDC9-0344-92D55DEF7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6819" y="2025596"/>
                <a:ext cx="0" cy="6306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80">
                <a:extLst>
                  <a:ext uri="{FF2B5EF4-FFF2-40B4-BE49-F238E27FC236}">
                    <a16:creationId xmlns:a16="http://schemas.microsoft.com/office/drawing/2014/main" id="{C110DDEF-E451-F218-B975-6A03F29CC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3712" y="2650417"/>
                <a:ext cx="10909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5E2127-ABAD-C6B4-000F-A32694472D03}"/>
                </a:ext>
              </a:extLst>
            </p:cNvPr>
            <p:cNvSpPr/>
            <p:nvPr/>
          </p:nvSpPr>
          <p:spPr>
            <a:xfrm>
              <a:off x="2024495" y="4528560"/>
              <a:ext cx="3104479" cy="594309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63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F01E5D2-2A65-5523-2CC9-8557491122C5}"/>
                </a:ext>
              </a:extLst>
            </p:cNvPr>
            <p:cNvGrpSpPr/>
            <p:nvPr/>
          </p:nvGrpSpPr>
          <p:grpSpPr>
            <a:xfrm>
              <a:off x="2136805" y="4587946"/>
              <a:ext cx="925042" cy="453227"/>
              <a:chOff x="3700926" y="4596457"/>
              <a:chExt cx="925042" cy="453227"/>
            </a:xfrm>
          </p:grpSpPr>
          <p:sp>
            <p:nvSpPr>
              <p:cNvPr id="64" name="Line 79">
                <a:extLst>
                  <a:ext uri="{FF2B5EF4-FFF2-40B4-BE49-F238E27FC236}">
                    <a16:creationId xmlns:a16="http://schemas.microsoft.com/office/drawing/2014/main" id="{9BD99DCB-AFE0-8E12-18D6-E44CDFF89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576" y="4596457"/>
                <a:ext cx="1" cy="453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80">
                <a:extLst>
                  <a:ext uri="{FF2B5EF4-FFF2-40B4-BE49-F238E27FC236}">
                    <a16:creationId xmlns:a16="http://schemas.microsoft.com/office/drawing/2014/main" id="{CE9EDE52-9771-55C3-30AC-342A82867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0926" y="5037580"/>
                <a:ext cx="925042" cy="55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73">
                <a:extLst>
                  <a:ext uri="{FF2B5EF4-FFF2-40B4-BE49-F238E27FC236}">
                    <a16:creationId xmlns:a16="http://schemas.microsoft.com/office/drawing/2014/main" id="{4D649284-14E6-12D1-7610-25086AA55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728" y="4605383"/>
                <a:ext cx="720333" cy="432197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9997ED-5D07-7508-4777-3B21304EE81F}"/>
                </a:ext>
              </a:extLst>
            </p:cNvPr>
            <p:cNvSpPr txBox="1"/>
            <p:nvPr/>
          </p:nvSpPr>
          <p:spPr>
            <a:xfrm>
              <a:off x="1337693" y="5384373"/>
              <a:ext cx="5038545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>
                  <a:latin typeface="+mn-lt"/>
                </a:rPr>
                <a:t>@ </a:t>
              </a:r>
              <a:r>
                <a:rPr lang="en-US" sz="1400" b="1">
                  <a:latin typeface="+mn-lt"/>
                </a:rPr>
                <a:t>60 Hz</a:t>
              </a:r>
              <a:r>
                <a:rPr lang="en-US" sz="1400">
                  <a:latin typeface="+mn-lt"/>
                </a:rPr>
                <a:t>, this represents a </a:t>
              </a:r>
              <a:r>
                <a:rPr lang="en-US" sz="1400" b="1">
                  <a:latin typeface="+mn-lt"/>
                </a:rPr>
                <a:t>1.4 MW </a:t>
              </a:r>
              <a:r>
                <a:rPr lang="en-US" sz="1400">
                  <a:latin typeface="+mn-lt"/>
                </a:rPr>
                <a:t>proton beam power</a:t>
              </a:r>
            </a:p>
            <a:p>
              <a:pPr>
                <a:lnSpc>
                  <a:spcPct val="90000"/>
                </a:lnSpc>
              </a:pPr>
              <a:r>
                <a:rPr lang="en-US" sz="1400" b="1">
                  <a:latin typeface="+mn-lt"/>
                </a:rPr>
                <a:t>PPU</a:t>
              </a:r>
              <a:r>
                <a:rPr lang="en-US" sz="1400">
                  <a:latin typeface="+mn-lt"/>
                </a:rPr>
                <a:t> will double the beam power capability to </a:t>
              </a:r>
              <a:r>
                <a:rPr lang="en-US" sz="1400" b="1">
                  <a:latin typeface="+mn-lt"/>
                </a:rPr>
                <a:t>2.8 MW  </a:t>
              </a:r>
              <a:r>
                <a:rPr lang="en-US" sz="1400">
                  <a:latin typeface="+mn-lt"/>
                </a:rPr>
                <a:t>and deliver </a:t>
              </a:r>
              <a:r>
                <a:rPr lang="en-US" sz="1400" b="1">
                  <a:latin typeface="+mn-lt"/>
                </a:rPr>
                <a:t>2.0 MW </a:t>
              </a:r>
              <a:r>
                <a:rPr lang="en-US" sz="1400">
                  <a:latin typeface="+mn-lt"/>
                </a:rPr>
                <a:t>to the first target station</a:t>
              </a: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D2ADE0BF-4316-89D2-8954-7064C6D74A57}"/>
                </a:ext>
              </a:extLst>
            </p:cNvPr>
            <p:cNvSpPr/>
            <p:nvPr/>
          </p:nvSpPr>
          <p:spPr>
            <a:xfrm flipH="1">
              <a:off x="9789546" y="2451023"/>
              <a:ext cx="0" cy="113665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254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C7C818-76E2-6C02-0F70-F7C523665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6747" y="2557974"/>
              <a:ext cx="192799" cy="285974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127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2A5203A-2421-9E65-1F82-2566F58CBE0D}"/>
                </a:ext>
              </a:extLst>
            </p:cNvPr>
            <p:cNvSpPr/>
            <p:nvPr/>
          </p:nvSpPr>
          <p:spPr>
            <a:xfrm rot="2700000">
              <a:off x="9544522" y="2800094"/>
              <a:ext cx="87708" cy="877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3E2ABE-E0CE-4C56-B58C-38F94249DBC2}"/>
                </a:ext>
              </a:extLst>
            </p:cNvPr>
            <p:cNvSpPr txBox="1"/>
            <p:nvPr/>
          </p:nvSpPr>
          <p:spPr>
            <a:xfrm>
              <a:off x="3089681" y="4641357"/>
              <a:ext cx="203931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+mn-lt"/>
                </a:rPr>
                <a:t>The LINAC accelerates a 26 mA, ~1 msec long H</a:t>
              </a:r>
              <a:r>
                <a:rPr lang="en-US" sz="1000" baseline="30000">
                  <a:latin typeface="+mn-lt"/>
                </a:rPr>
                <a:t>-</a:t>
              </a:r>
              <a:r>
                <a:rPr lang="en-US" sz="1000">
                  <a:latin typeface="+mn-lt"/>
                </a:rPr>
                <a:t> beam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B8E713-30E4-3054-C847-0D15F2FA8C5E}"/>
                </a:ext>
              </a:extLst>
            </p:cNvPr>
            <p:cNvSpPr txBox="1"/>
            <p:nvPr/>
          </p:nvSpPr>
          <p:spPr>
            <a:xfrm>
              <a:off x="7410850" y="1381375"/>
              <a:ext cx="137542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+mn-lt"/>
                </a:rPr>
                <a:t>The accumulator ring compresses the pulse to ~700 </a:t>
              </a:r>
              <a:r>
                <a:rPr lang="en-US" sz="1000" err="1">
                  <a:latin typeface="+mn-lt"/>
                </a:rPr>
                <a:t>nsec</a:t>
              </a:r>
              <a:endParaRPr lang="en-US" sz="1000"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5638C0-2CFC-1CA8-44D8-D735F0784690}"/>
                </a:ext>
              </a:extLst>
            </p:cNvPr>
            <p:cNvSpPr/>
            <p:nvPr/>
          </p:nvSpPr>
          <p:spPr>
            <a:xfrm>
              <a:off x="1885872" y="3215464"/>
              <a:ext cx="886317" cy="45719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04B2EC-D245-0FAF-431C-ED93D92F3D3A}"/>
                </a:ext>
              </a:extLst>
            </p:cNvPr>
            <p:cNvSpPr/>
            <p:nvPr/>
          </p:nvSpPr>
          <p:spPr>
            <a:xfrm>
              <a:off x="2994722" y="3215464"/>
              <a:ext cx="1856915" cy="56398"/>
            </a:xfrm>
            <a:prstGeom prst="rect">
              <a:avLst/>
            </a:prstGeom>
            <a:solidFill>
              <a:schemeClr val="accent1">
                <a:lumMod val="75000"/>
                <a:alpha val="46000"/>
              </a:schemeClr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Straight Connector 39">
              <a:extLst>
                <a:ext uri="{FF2B5EF4-FFF2-40B4-BE49-F238E27FC236}">
                  <a16:creationId xmlns:a16="http://schemas.microsoft.com/office/drawing/2014/main" id="{6D9D2073-19D6-9AC2-C4A6-F881192693A0}"/>
                </a:ext>
              </a:extLst>
            </p:cNvPr>
            <p:cNvSpPr/>
            <p:nvPr/>
          </p:nvSpPr>
          <p:spPr>
            <a:xfrm>
              <a:off x="2778581" y="3020068"/>
              <a:ext cx="0" cy="239331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triangle"/>
            </a:ln>
            <a:effectLst>
              <a:outerShdw blurRad="25400" dist="127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F0C643-0B89-52F1-09D5-A057478815B3}"/>
                </a:ext>
              </a:extLst>
            </p:cNvPr>
            <p:cNvSpPr txBox="1"/>
            <p:nvPr/>
          </p:nvSpPr>
          <p:spPr>
            <a:xfrm>
              <a:off x="2778581" y="3001068"/>
              <a:ext cx="557325" cy="13241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>
                  <a:latin typeface="+mn-lt"/>
                </a:rPr>
                <a:t>186 MeV</a:t>
              </a:r>
            </a:p>
          </p:txBody>
        </p:sp>
        <p:sp>
          <p:nvSpPr>
            <p:cNvPr id="42" name="Straight Connector 41">
              <a:extLst>
                <a:ext uri="{FF2B5EF4-FFF2-40B4-BE49-F238E27FC236}">
                  <a16:creationId xmlns:a16="http://schemas.microsoft.com/office/drawing/2014/main" id="{DF35DE9F-424E-F950-90F6-E97D57485EC7}"/>
                </a:ext>
              </a:extLst>
            </p:cNvPr>
            <p:cNvSpPr/>
            <p:nvPr/>
          </p:nvSpPr>
          <p:spPr>
            <a:xfrm>
              <a:off x="4851639" y="3026937"/>
              <a:ext cx="0" cy="239331"/>
            </a:xfrm>
            <a:prstGeom prst="line">
              <a:avLst/>
            </a:prstGeom>
            <a:ln w="9525">
              <a:solidFill>
                <a:schemeClr val="tx1"/>
              </a:solidFill>
              <a:headEnd type="none"/>
              <a:tailEnd type="triangle"/>
            </a:ln>
            <a:effectLst>
              <a:outerShdw blurRad="25400" dist="127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4E31F6-E7DC-E452-CCC2-3210A2C19901}"/>
                </a:ext>
              </a:extLst>
            </p:cNvPr>
            <p:cNvSpPr txBox="1"/>
            <p:nvPr/>
          </p:nvSpPr>
          <p:spPr>
            <a:xfrm>
              <a:off x="4884574" y="3002708"/>
              <a:ext cx="557325" cy="13241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>
                  <a:latin typeface="+mn-lt"/>
                </a:rPr>
                <a:t>~1000 MeV</a:t>
              </a:r>
            </a:p>
          </p:txBody>
        </p:sp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CE7A9323-37A0-F51C-A9F3-14C9AB153C3D}"/>
                </a:ext>
              </a:extLst>
            </p:cNvPr>
            <p:cNvSpPr/>
            <p:nvPr/>
          </p:nvSpPr>
          <p:spPr>
            <a:xfrm>
              <a:off x="2391050" y="3020069"/>
              <a:ext cx="0" cy="245286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127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F8396B-5F40-E191-0EE8-DA74FF5FB481}"/>
                </a:ext>
              </a:extLst>
            </p:cNvPr>
            <p:cNvSpPr/>
            <p:nvPr/>
          </p:nvSpPr>
          <p:spPr>
            <a:xfrm rot="2700000">
              <a:off x="2347196" y="3221500"/>
              <a:ext cx="87708" cy="87708"/>
            </a:xfrm>
            <a:prstGeom prst="ellipse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Straight Connector 45">
              <a:extLst>
                <a:ext uri="{FF2B5EF4-FFF2-40B4-BE49-F238E27FC236}">
                  <a16:creationId xmlns:a16="http://schemas.microsoft.com/office/drawing/2014/main" id="{86038B3B-F0EB-3B11-15C2-C3B4105D3C73}"/>
                </a:ext>
              </a:extLst>
            </p:cNvPr>
            <p:cNvSpPr/>
            <p:nvPr/>
          </p:nvSpPr>
          <p:spPr>
            <a:xfrm>
              <a:off x="4148180" y="3011375"/>
              <a:ext cx="0" cy="239331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127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690253-8C31-BD8D-35EB-A18E026A1471}"/>
                </a:ext>
              </a:extLst>
            </p:cNvPr>
            <p:cNvSpPr/>
            <p:nvPr/>
          </p:nvSpPr>
          <p:spPr>
            <a:xfrm rot="2700000">
              <a:off x="4104326" y="3207551"/>
              <a:ext cx="87708" cy="877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218B4AD-966E-A5AF-B755-E37E52045C76}"/>
                </a:ext>
              </a:extLst>
            </p:cNvPr>
            <p:cNvSpPr/>
            <p:nvPr/>
          </p:nvSpPr>
          <p:spPr>
            <a:xfrm>
              <a:off x="9372482" y="2053989"/>
              <a:ext cx="1511953" cy="405684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63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16E7D33-446B-2FA0-7744-D8AC777BD10D}"/>
                </a:ext>
              </a:extLst>
            </p:cNvPr>
            <p:cNvSpPr txBox="1"/>
            <p:nvPr/>
          </p:nvSpPr>
          <p:spPr>
            <a:xfrm>
              <a:off x="9402006" y="2116008"/>
              <a:ext cx="1452903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latin typeface="+mn-lt"/>
                </a:rPr>
                <a:t>Future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>
                  <a:latin typeface="+mn-lt"/>
                </a:rPr>
                <a:t>Second Target Station</a:t>
              </a:r>
            </a:p>
          </p:txBody>
        </p: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8FA10B33-F533-4889-6E68-7B381312F896}"/>
                </a:ext>
              </a:extLst>
            </p:cNvPr>
            <p:cNvSpPr/>
            <p:nvPr/>
          </p:nvSpPr>
          <p:spPr>
            <a:xfrm>
              <a:off x="8166911" y="3695297"/>
              <a:ext cx="20842" cy="1011013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254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4C4F41-205A-916D-262A-88AC4789C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1736" y="4697799"/>
              <a:ext cx="146018" cy="201754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st="12700" dir="13200000" sx="109000" sy="109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6A27A3D-6E0E-BB19-8013-F67E16121EF6}"/>
                </a:ext>
              </a:extLst>
            </p:cNvPr>
            <p:cNvSpPr txBox="1"/>
            <p:nvPr/>
          </p:nvSpPr>
          <p:spPr>
            <a:xfrm>
              <a:off x="7602509" y="4903821"/>
              <a:ext cx="1434703" cy="1826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12700" dist="38100" dir="13500000" algn="br" rotWithShape="0">
                <a:prstClr val="black">
                  <a:alpha val="24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100" b="0" kern="1200">
                  <a:latin typeface="Century Gothic" panose="020B0502020202020204" pitchFamily="34" charset="0"/>
                </a:rPr>
                <a:t>Liquid Hg Target</a:t>
              </a:r>
              <a:endParaRPr lang="en-US" sz="1100" kern="1200"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8A4F4A0-9FBF-437B-5478-A0C7E24A8B19}"/>
                </a:ext>
              </a:extLst>
            </p:cNvPr>
            <p:cNvSpPr/>
            <p:nvPr/>
          </p:nvSpPr>
          <p:spPr>
            <a:xfrm rot="2700000">
              <a:off x="8124291" y="3638640"/>
              <a:ext cx="87708" cy="8770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9A3ED2-1F0F-8B34-ADDA-7A5C0821B1C0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 flipH="1">
              <a:off x="6982113" y="3416844"/>
              <a:ext cx="822978" cy="1224241"/>
            </a:xfrm>
            <a:prstGeom prst="line">
              <a:avLst/>
            </a:prstGeom>
            <a:ln w="15875">
              <a:solidFill>
                <a:schemeClr val="bg1"/>
              </a:solidFill>
              <a:miter lim="800000"/>
            </a:ln>
            <a:effectLst>
              <a:outerShdw blurRad="25400" dir="13200000" sx="103000" sy="103000" algn="br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traight Connector 58">
              <a:extLst>
                <a:ext uri="{FF2B5EF4-FFF2-40B4-BE49-F238E27FC236}">
                  <a16:creationId xmlns:a16="http://schemas.microsoft.com/office/drawing/2014/main" id="{20B752C5-E6BB-FCEE-05C2-6CA0F6EE9483}"/>
                </a:ext>
              </a:extLst>
            </p:cNvPr>
            <p:cNvSpPr/>
            <p:nvPr/>
          </p:nvSpPr>
          <p:spPr>
            <a:xfrm>
              <a:off x="6982113" y="4641085"/>
              <a:ext cx="0" cy="187190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25400" dist="12700" dir="10800000" sx="103000" sy="103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7BF4F01-2C75-BE5B-79D7-516F84B66FDE}"/>
                </a:ext>
              </a:extLst>
            </p:cNvPr>
            <p:cNvSpPr/>
            <p:nvPr/>
          </p:nvSpPr>
          <p:spPr>
            <a:xfrm rot="2700000">
              <a:off x="7787715" y="3350382"/>
              <a:ext cx="87708" cy="87708"/>
            </a:xfrm>
            <a:prstGeom prst="ellipse">
              <a:avLst/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77172F5-8297-481B-689C-2A1C3AECDF23}"/>
                </a:ext>
              </a:extLst>
            </p:cNvPr>
            <p:cNvSpPr/>
            <p:nvPr/>
          </p:nvSpPr>
          <p:spPr>
            <a:xfrm>
              <a:off x="5974589" y="4828275"/>
              <a:ext cx="1397177" cy="201754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63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CB3125E-8733-6E25-488B-4FCF2AF769EF}"/>
                </a:ext>
              </a:extLst>
            </p:cNvPr>
            <p:cNvSpPr txBox="1"/>
            <p:nvPr/>
          </p:nvSpPr>
          <p:spPr>
            <a:xfrm>
              <a:off x="5947247" y="4857183"/>
              <a:ext cx="1452903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>
                  <a:latin typeface="+mn-lt"/>
                </a:rPr>
                <a:t>First Target Station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699323-2F2C-18D1-3CAB-EFC4269ABD78}"/>
                </a:ext>
              </a:extLst>
            </p:cNvPr>
            <p:cNvSpPr txBox="1"/>
            <p:nvPr/>
          </p:nvSpPr>
          <p:spPr>
            <a:xfrm>
              <a:off x="10262047" y="6079741"/>
              <a:ext cx="104072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700">
                  <a:solidFill>
                    <a:schemeClr val="bg1">
                      <a:lumMod val="65000"/>
                    </a:schemeClr>
                  </a:solidFill>
                </a:rPr>
                <a:t>21-G02146/</a:t>
              </a:r>
              <a:r>
                <a:rPr lang="en-US" sz="700" err="1">
                  <a:solidFill>
                    <a:schemeClr val="bg1">
                      <a:lumMod val="65000"/>
                    </a:schemeClr>
                  </a:solidFill>
                </a:rPr>
                <a:t>gim</a:t>
              </a:r>
              <a:endParaRPr lang="en-US" sz="70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3732FCF-A0F5-623C-1049-8A64A10E919B}"/>
              </a:ext>
            </a:extLst>
          </p:cNvPr>
          <p:cNvSpPr/>
          <p:nvPr/>
        </p:nvSpPr>
        <p:spPr>
          <a:xfrm>
            <a:off x="5979559" y="2239767"/>
            <a:ext cx="369870" cy="36987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8C0D3D4-065F-416C-01D1-7B71443A8605}"/>
              </a:ext>
            </a:extLst>
          </p:cNvPr>
          <p:cNvSpPr/>
          <p:nvPr/>
        </p:nvSpPr>
        <p:spPr>
          <a:xfrm>
            <a:off x="5936750" y="3409309"/>
            <a:ext cx="369870" cy="36987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EF4E6F-B4E6-F3FC-5706-1BC913F62EF3}"/>
              </a:ext>
            </a:extLst>
          </p:cNvPr>
          <p:cNvSpPr txBox="1"/>
          <p:nvPr/>
        </p:nvSpPr>
        <p:spPr>
          <a:xfrm>
            <a:off x="5455579" y="1941817"/>
            <a:ext cx="1322798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FF0000"/>
                </a:solidFill>
                <a:latin typeface="+mn-lt"/>
              </a:rPr>
              <a:t>Injection Dump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3DFA27C-406C-1C63-1950-ECF04224AE90}"/>
              </a:ext>
            </a:extLst>
          </p:cNvPr>
          <p:cNvSpPr txBox="1"/>
          <p:nvPr/>
        </p:nvSpPr>
        <p:spPr>
          <a:xfrm>
            <a:off x="6357993" y="3717534"/>
            <a:ext cx="1111319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err="1">
                <a:solidFill>
                  <a:srgbClr val="FF0000"/>
                </a:solidFill>
                <a:latin typeface="+mn-lt"/>
              </a:rPr>
              <a:t>Linac</a:t>
            </a:r>
            <a:r>
              <a:rPr lang="en-US" sz="1200">
                <a:solidFill>
                  <a:srgbClr val="FF0000"/>
                </a:solidFill>
                <a:latin typeface="+mn-lt"/>
              </a:rPr>
              <a:t> Dump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5AA5654-358B-834B-093A-3E7509EAABE0}"/>
              </a:ext>
            </a:extLst>
          </p:cNvPr>
          <p:cNvSpPr txBox="1"/>
          <p:nvPr/>
        </p:nvSpPr>
        <p:spPr>
          <a:xfrm>
            <a:off x="8359741" y="3212389"/>
            <a:ext cx="1111319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FF0000"/>
                </a:solidFill>
                <a:latin typeface="+mn-lt"/>
              </a:rPr>
              <a:t>Future RTST</a:t>
            </a:r>
          </a:p>
          <a:p>
            <a:pPr algn="l">
              <a:lnSpc>
                <a:spcPct val="90000"/>
              </a:lnSpc>
            </a:pPr>
            <a:r>
              <a:rPr lang="en-US" sz="1200">
                <a:solidFill>
                  <a:srgbClr val="FF0000"/>
                </a:solidFill>
                <a:latin typeface="+mn-lt"/>
              </a:rPr>
              <a:t>beamline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FAC337A-F532-8C51-042A-0C708D78A3B6}"/>
              </a:ext>
            </a:extLst>
          </p:cNvPr>
          <p:cNvSpPr/>
          <p:nvPr/>
        </p:nvSpPr>
        <p:spPr>
          <a:xfrm rot="20222984">
            <a:off x="7383693" y="2873340"/>
            <a:ext cx="1493178" cy="36987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3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FFCE-DB83-69E2-8A7A-E56600B9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SNS will increase its excess power over the next decade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E975DB3-D58C-0254-D190-E3A5E62FA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521" y="1961766"/>
            <a:ext cx="4228084" cy="3207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2119F-4F7C-7CAE-5924-438A0FF18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11" y="2194396"/>
            <a:ext cx="1018178" cy="730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1679D-C2D8-CBEC-021E-00467B8427BA}"/>
              </a:ext>
            </a:extLst>
          </p:cNvPr>
          <p:cNvSpPr/>
          <p:nvPr/>
        </p:nvSpPr>
        <p:spPr>
          <a:xfrm rot="3575681" flipV="1">
            <a:off x="11116756" y="2519665"/>
            <a:ext cx="276307" cy="18176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F10F61-CE97-D504-96F9-8885385FE280}"/>
              </a:ext>
            </a:extLst>
          </p:cNvPr>
          <p:cNvCxnSpPr>
            <a:cxnSpLocks/>
          </p:cNvCxnSpPr>
          <p:nvPr/>
        </p:nvCxnSpPr>
        <p:spPr>
          <a:xfrm flipV="1">
            <a:off x="9920182" y="2647343"/>
            <a:ext cx="1251448" cy="659613"/>
          </a:xfrm>
          <a:prstGeom prst="straightConnector1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092D21-D60B-748A-3B87-69C7883DDBA7}"/>
              </a:ext>
            </a:extLst>
          </p:cNvPr>
          <p:cNvCxnSpPr>
            <a:cxnSpLocks/>
          </p:cNvCxnSpPr>
          <p:nvPr/>
        </p:nvCxnSpPr>
        <p:spPr>
          <a:xfrm flipH="1">
            <a:off x="9298114" y="2913722"/>
            <a:ext cx="195209" cy="1171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876797-7778-A1A8-F6DB-31D69BDA7199}"/>
              </a:ext>
            </a:extLst>
          </p:cNvPr>
          <p:cNvSpPr txBox="1"/>
          <p:nvPr/>
        </p:nvSpPr>
        <p:spPr>
          <a:xfrm>
            <a:off x="7592604" y="5219271"/>
            <a:ext cx="43356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latin typeface="+mn-lt"/>
              </a:rPr>
              <a:t>The PPU project will provide a “stub” for the future beamline.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0370A-5ED7-2270-DC4C-7B5421DFF577}"/>
              </a:ext>
            </a:extLst>
          </p:cNvPr>
          <p:cNvSpPr txBox="1"/>
          <p:nvPr/>
        </p:nvSpPr>
        <p:spPr>
          <a:xfrm>
            <a:off x="9534415" y="2712377"/>
            <a:ext cx="92365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  <a:latin typeface="+mn-lt"/>
              </a:rPr>
              <a:t>PPU stub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FD613-407E-DB62-15D5-E325D7B00E6D}"/>
              </a:ext>
            </a:extLst>
          </p:cNvPr>
          <p:cNvSpPr txBox="1"/>
          <p:nvPr/>
        </p:nvSpPr>
        <p:spPr>
          <a:xfrm>
            <a:off x="10510462" y="1989463"/>
            <a:ext cx="14589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>
                <a:latin typeface="+mn-lt"/>
              </a:rPr>
              <a:t>Possible isotope station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F8043-F670-0CC3-D266-BE5FB575EFEB}"/>
              </a:ext>
            </a:extLst>
          </p:cNvPr>
          <p:cNvSpPr txBox="1"/>
          <p:nvPr/>
        </p:nvSpPr>
        <p:spPr>
          <a:xfrm>
            <a:off x="610882" y="975741"/>
            <a:ext cx="6727919" cy="183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None of the existing dumps have infrastructure for radioisotope production experiments.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Energy</a:t>
            </a:r>
            <a:r>
              <a:rPr lang="en-US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lang="en-US" dirty="0">
                <a:latin typeface="+mn-lt"/>
                <a:cs typeface="Arial"/>
              </a:rPr>
              <a:t>degradation would be required for radioisotope production &lt; 1 GeV. </a:t>
            </a:r>
            <a:endParaRPr lang="en-US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Possible but not cost or energy efficient.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From accelerator infrastructure standpoint, radioisotope production at 1-1.3 GeV most attractive.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A0CEF385-496B-1243-2663-8E2902826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83091"/>
              </p:ext>
            </p:extLst>
          </p:nvPr>
        </p:nvGraphicFramePr>
        <p:xfrm>
          <a:off x="593619" y="3226562"/>
          <a:ext cx="654692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84">
                  <a:extLst>
                    <a:ext uri="{9D8B030D-6E8A-4147-A177-3AD203B41FA5}">
                      <a16:colId xmlns:a16="http://schemas.microsoft.com/office/drawing/2014/main" val="3948917806"/>
                    </a:ext>
                  </a:extLst>
                </a:gridCol>
                <a:gridCol w="1309384">
                  <a:extLst>
                    <a:ext uri="{9D8B030D-6E8A-4147-A177-3AD203B41FA5}">
                      <a16:colId xmlns:a16="http://schemas.microsoft.com/office/drawing/2014/main" val="974253309"/>
                    </a:ext>
                  </a:extLst>
                </a:gridCol>
                <a:gridCol w="1462355">
                  <a:extLst>
                    <a:ext uri="{9D8B030D-6E8A-4147-A177-3AD203B41FA5}">
                      <a16:colId xmlns:a16="http://schemas.microsoft.com/office/drawing/2014/main" val="2629702185"/>
                    </a:ext>
                  </a:extLst>
                </a:gridCol>
                <a:gridCol w="1156413">
                  <a:extLst>
                    <a:ext uri="{9D8B030D-6E8A-4147-A177-3AD203B41FA5}">
                      <a16:colId xmlns:a16="http://schemas.microsoft.com/office/drawing/2014/main" val="3517225794"/>
                    </a:ext>
                  </a:extLst>
                </a:gridCol>
                <a:gridCol w="1309384">
                  <a:extLst>
                    <a:ext uri="{9D8B030D-6E8A-4147-A177-3AD203B41FA5}">
                      <a16:colId xmlns:a16="http://schemas.microsoft.com/office/drawing/2014/main" val="1248933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 Capability</a:t>
                      </a:r>
                    </a:p>
                    <a:p>
                      <a:r>
                        <a:rPr lang="en-US"/>
                        <a:t>(predicted)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Approx. Power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Top Beam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1.55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1.1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9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2025 (post PPU)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2.8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1.3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2035 (post STS)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2.7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1.3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1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13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5D50FBC-67B5-BAD1-6BBF-B060D683D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0" t="39192" r="51172" b="9763"/>
          <a:stretch/>
        </p:blipFill>
        <p:spPr>
          <a:xfrm>
            <a:off x="8286595" y="4467784"/>
            <a:ext cx="3732494" cy="1866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CBB05B-C5A9-240C-B9CC-3F03584B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3" y="160147"/>
            <a:ext cx="11430000" cy="539496"/>
          </a:xfrm>
        </p:spPr>
        <p:txBody>
          <a:bodyPr/>
          <a:lstStyle/>
          <a:p>
            <a:r>
              <a:rPr lang="en-US" dirty="0"/>
              <a:t>Nation’s Need for Radioisotopes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2092-29BC-0300-73B7-3626C46B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3" y="865304"/>
            <a:ext cx="4212554" cy="4417462"/>
          </a:xfrm>
        </p:spPr>
        <p:txBody>
          <a:bodyPr/>
          <a:lstStyle/>
          <a:p>
            <a:r>
              <a:rPr lang="en-US" sz="2000" dirty="0"/>
              <a:t>Demand for radioisotopes continues to grow for medical, industrial, and space applications.</a:t>
            </a:r>
          </a:p>
          <a:p>
            <a:r>
              <a:rPr lang="en-US" sz="2000" dirty="0"/>
              <a:t>Primary US sources include lower power medical cyclotrons (private, university), higher power cyclotrons and linear accelerators (national labs), and research reactors (national labs, universities).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0DC10-43C0-7947-AB50-D63175135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50" y="788227"/>
            <a:ext cx="3055620" cy="2030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B53D5-3F60-7C4C-662E-199AE05A3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75" y="2882874"/>
            <a:ext cx="3080001" cy="1670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6AD63-8AB4-09CE-8105-D4569CFFD7CA}"/>
              </a:ext>
            </a:extLst>
          </p:cNvPr>
          <p:cNvSpPr txBox="1"/>
          <p:nvPr/>
        </p:nvSpPr>
        <p:spPr>
          <a:xfrm>
            <a:off x="8525691" y="749679"/>
            <a:ext cx="3544389" cy="35825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  <a:cs typeface="Arial"/>
              </a:rPr>
              <a:t>Accelerator systems currently used in novel radioisotope production in US: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BLIP at BNL </a:t>
            </a: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66 – 200 MeV protons (~150 µA)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IPF at LANL 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100 MeV protons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  <a:cs typeface="Arial"/>
              </a:rPr>
              <a:t>     (~275 µA)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Arial"/>
              </a:rPr>
              <a:t>LEAF at ANL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Up to 40 MeV photons (20 kW)</a:t>
            </a: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/>
              </a:rPr>
              <a:t>University cyclotrons at, U. Wash, U. Wis., UAB etc. </a:t>
            </a:r>
            <a:endParaRPr lang="en-US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074A87-D3B4-BE08-5622-0A7BC9C3A9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20"/>
          <a:stretch/>
        </p:blipFill>
        <p:spPr>
          <a:xfrm>
            <a:off x="1173344" y="4611349"/>
            <a:ext cx="2466839" cy="1637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F44461-AD3A-A994-E519-857585381F2A}"/>
              </a:ext>
            </a:extLst>
          </p:cNvPr>
          <p:cNvSpPr txBox="1"/>
          <p:nvPr/>
        </p:nvSpPr>
        <p:spPr>
          <a:xfrm>
            <a:off x="2406763" y="6337846"/>
            <a:ext cx="1019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latin typeface="+mn-lt"/>
              </a:rPr>
              <a:t>HFIR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139121-A027-2DAD-1A8F-CBE547210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100" y="4661410"/>
            <a:ext cx="3078480" cy="18938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2BF67-02D3-4960-9C1E-7256F7AFCFB8}"/>
              </a:ext>
            </a:extLst>
          </p:cNvPr>
          <p:cNvSpPr txBox="1"/>
          <p:nvPr/>
        </p:nvSpPr>
        <p:spPr>
          <a:xfrm>
            <a:off x="6576060" y="815340"/>
            <a:ext cx="1417320" cy="3416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n-lt"/>
              </a:rPr>
              <a:t>BLIP at BNL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08210-0BB4-9280-FA15-2F09B4A25733}"/>
              </a:ext>
            </a:extLst>
          </p:cNvPr>
          <p:cNvSpPr txBox="1"/>
          <p:nvPr/>
        </p:nvSpPr>
        <p:spPr>
          <a:xfrm>
            <a:off x="5021579" y="2903219"/>
            <a:ext cx="1417320" cy="3416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n-lt"/>
                <a:cs typeface="Arial"/>
              </a:rPr>
              <a:t>IPF at LANL</a:t>
            </a:r>
            <a:endParaRPr lang="en-US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35649-EFAA-DE6C-CA48-42F9B484D150}"/>
              </a:ext>
            </a:extLst>
          </p:cNvPr>
          <p:cNvSpPr txBox="1"/>
          <p:nvPr/>
        </p:nvSpPr>
        <p:spPr>
          <a:xfrm>
            <a:off x="6499859" y="6172199"/>
            <a:ext cx="1516380" cy="34925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entury Gothic"/>
                <a:cs typeface="Arial"/>
              </a:rPr>
              <a:t>LEAF at ANL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FFF8F-8D40-D356-8E17-B839E243CBD8}"/>
              </a:ext>
            </a:extLst>
          </p:cNvPr>
          <p:cNvSpPr txBox="1"/>
          <p:nvPr/>
        </p:nvSpPr>
        <p:spPr>
          <a:xfrm>
            <a:off x="10859694" y="5996341"/>
            <a:ext cx="1104900" cy="3416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entury Gothic"/>
                <a:cs typeface="Arial"/>
              </a:rPr>
              <a:t>U. Wash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3718-7DFF-E65B-9330-F0466F74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4DC-E6BB-4451-7172-E5D4E48C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813816"/>
            <a:ext cx="11430000" cy="488769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1) Define some unique, desirable radioisotopes that can be produced using high-energy protons incident upon various spallation targets.</a:t>
            </a:r>
          </a:p>
          <a:p>
            <a:pPr marL="0" indent="0">
              <a:buNone/>
            </a:pPr>
            <a:r>
              <a:rPr lang="en-US" sz="1800" dirty="0"/>
              <a:t>2) Determine how we can effectively isolate/separate the desired radionuclide(s).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800" dirty="0"/>
              <a:t>a) On-line mass separation?</a:t>
            </a:r>
          </a:p>
          <a:p>
            <a:pPr marL="0" indent="0">
              <a:buNone/>
            </a:pPr>
            <a:r>
              <a:rPr lang="en-US" sz="1800" dirty="0"/>
              <a:t>	b) Bulk post-irradiation chemical and mass separation?</a:t>
            </a:r>
          </a:p>
          <a:p>
            <a:pPr marL="0" indent="0">
              <a:buNone/>
            </a:pPr>
            <a:r>
              <a:rPr lang="en-US" sz="1800" dirty="0"/>
              <a:t>3) Identify the most challenging technological implementations and roadblocks.</a:t>
            </a:r>
          </a:p>
          <a:p>
            <a:pPr marL="0" indent="0">
              <a:buNone/>
            </a:pPr>
            <a:r>
              <a:rPr lang="en-US" sz="1800" dirty="0"/>
              <a:t>	a) What are the target technology limitations?</a:t>
            </a:r>
          </a:p>
          <a:p>
            <a:pPr marL="0" indent="0">
              <a:buNone/>
            </a:pPr>
            <a:r>
              <a:rPr lang="en-US" sz="1800" dirty="0"/>
              <a:t>	b) What is the target technical readiness?</a:t>
            </a:r>
          </a:p>
          <a:p>
            <a:pPr marL="896938" indent="0">
              <a:buNone/>
            </a:pPr>
            <a:r>
              <a:rPr lang="en-US" sz="1800" dirty="0"/>
              <a:t>	c) What target materials would be interesting in terms of production with either protons or neutrons and post-irradiation handling?</a:t>
            </a:r>
          </a:p>
          <a:p>
            <a:pPr marL="0" indent="0">
              <a:buNone/>
            </a:pPr>
            <a:r>
              <a:rPr lang="en-US" sz="1800" dirty="0"/>
              <a:t>4) Consider the regulatory aspects/challenges of adding isotope production to a facility (SNS) regulated by the Accelerator order.</a:t>
            </a:r>
          </a:p>
        </p:txBody>
      </p:sp>
    </p:spTree>
    <p:extLst>
      <p:ext uri="{BB962C8B-B14F-4D97-AF65-F5344CB8AC3E}">
        <p14:creationId xmlns:p14="http://schemas.microsoft.com/office/powerpoint/2010/main" val="10876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8C4F-CA46-BF6F-27E6-8C9CA116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B49BF-A94A-22CF-3BED-7D7DA449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" y="1234303"/>
            <a:ext cx="118205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785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06599565759418EB0472AAAECFF01" ma:contentTypeVersion="2" ma:contentTypeDescription="Create a new document." ma:contentTypeScope="" ma:versionID="01857231bfd24167dcfd28b5c3ac17b5">
  <xsd:schema xmlns:xsd="http://www.w3.org/2001/XMLSchema" xmlns:xs="http://www.w3.org/2001/XMLSchema" xmlns:p="http://schemas.microsoft.com/office/2006/metadata/properties" xmlns:ns2="88b41974-7625-42e3-b6e9-7233afbea535" targetNamespace="http://schemas.microsoft.com/office/2006/metadata/properties" ma:root="true" ma:fieldsID="c259bdefe28a9c3240a2cbb1f0b2bc72" ns2:_="">
    <xsd:import namespace="88b41974-7625-42e3-b6e9-7233afbea5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41974-7625-42e3-b6e9-7233afbea5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61C842-C6EA-4551-B091-DC5A28271D88}">
  <ds:schemaRefs>
    <ds:schemaRef ds:uri="88b41974-7625-42e3-b6e9-7233afbea5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88b41974-7625-42e3-b6e9-7233afbea53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279</TotalTime>
  <Words>592</Words>
  <Application>Microsoft Office PowerPoint</Application>
  <PresentationFormat>Widescreen</PresentationFormat>
  <Paragraphs>86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Century Gothic</vt:lpstr>
      <vt:lpstr>ORNL</vt:lpstr>
      <vt:lpstr>Radioisotope Production at SNS (RIPS) Workshop</vt:lpstr>
      <vt:lpstr>The SNS accelerator has existing dumps in the linear accelerator and a new beamline after the ring for STS</vt:lpstr>
      <vt:lpstr>SNS will increase its excess power over the next decade</vt:lpstr>
      <vt:lpstr>Nation’s Need for Radioisotopes</vt:lpstr>
      <vt:lpstr>Workshop Objectives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Radioisotope Production at SNS (RIPS)</dc:title>
  <dc:subject/>
  <dc:creator>Griswold, Justin</dc:creator>
  <cp:keywords/>
  <dc:description/>
  <cp:lastModifiedBy>Griswold, Justin</cp:lastModifiedBy>
  <cp:revision>4</cp:revision>
  <dcterms:created xsi:type="dcterms:W3CDTF">2023-05-31T22:09:08Z</dcterms:created>
  <dcterms:modified xsi:type="dcterms:W3CDTF">2023-09-26T16:01:52Z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0x010100AF306599565759418EB0472AAAECFF01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