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6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437" r:id="rId5"/>
    <p:sldId id="5280" r:id="rId6"/>
    <p:sldId id="5343" r:id="rId7"/>
    <p:sldId id="5322" r:id="rId8"/>
    <p:sldId id="5272" r:id="rId9"/>
    <p:sldId id="5294" r:id="rId10"/>
    <p:sldId id="5337" r:id="rId11"/>
    <p:sldId id="5344" r:id="rId12"/>
    <p:sldId id="5295" r:id="rId13"/>
    <p:sldId id="259" r:id="rId14"/>
    <p:sldId id="5284" r:id="rId15"/>
    <p:sldId id="5296" r:id="rId16"/>
    <p:sldId id="5321" r:id="rId17"/>
    <p:sldId id="5339" r:id="rId18"/>
    <p:sldId id="5318" r:id="rId19"/>
    <p:sldId id="5350" r:id="rId20"/>
    <p:sldId id="5283" r:id="rId21"/>
    <p:sldId id="5324" r:id="rId22"/>
    <p:sldId id="5266" r:id="rId2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C8861"/>
    <a:srgbClr val="48815C"/>
    <a:srgbClr val="F3773C"/>
    <a:srgbClr val="47B9F0"/>
    <a:srgbClr val="F5773B"/>
    <a:srgbClr val="DF0009"/>
    <a:srgbClr val="D25350"/>
    <a:srgbClr val="AEB0AF"/>
    <a:srgbClr val="9A9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3" autoAdjust="0"/>
    <p:restoredTop sz="90000" autoAdjust="0"/>
  </p:normalViewPr>
  <p:slideViewPr>
    <p:cSldViewPr snapToGrid="0" showGuides="1">
      <p:cViewPr>
        <p:scale>
          <a:sx n="150" d="100"/>
          <a:sy n="150" d="100"/>
        </p:scale>
        <p:origin x="864" y="-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3468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9/25/23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78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8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7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  <a:prstGeom prst="rect">
            <a:avLst/>
          </a:prstGeo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Rectangle 256">
            <a:extLst>
              <a:ext uri="{FF2B5EF4-FFF2-40B4-BE49-F238E27FC236}">
                <a16:creationId xmlns:a16="http://schemas.microsoft.com/office/drawing/2014/main" id="{932748F1-E1B0-46D5-A87D-7BFEAE12BA9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638384" y="6535105"/>
            <a:ext cx="10458880" cy="26186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Official use Only, Exemption 5 – Privileged Information 		</a:t>
            </a:r>
            <a:r>
              <a:rPr lang="en-US" sz="1000" dirty="0">
                <a:solidFill>
                  <a:schemeClr val="tx1"/>
                </a:solidFill>
                <a:latin typeface="+mn-lt"/>
                <a:cs typeface="Arial" pitchFamily="34" charset="0"/>
              </a:rPr>
              <a:t>ORNL  Isotope Program Director’s Review for a new Radioisotope Production Facility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prstGeom prst="rect">
            <a:avLst/>
          </a:prstGeo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  <a:prstGeom prst="rect">
            <a:avLst/>
          </a:prstGeo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  <a:prstGeom prst="rect">
            <a:avLst/>
          </a:prstGeo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prstGeom prst="rect">
            <a:avLst/>
          </a:prstGeo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prstGeom prst="rect">
            <a:avLst/>
          </a:prstGeo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prstGeom prst="rect">
            <a:avLst/>
          </a:prstGeo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prstGeom prst="rect">
            <a:avLst/>
          </a:prstGeo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prstGeom prst="rect">
            <a:avLst/>
          </a:prstGeo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prstGeom prst="rect">
            <a:avLst/>
          </a:prstGeo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prstGeom prst="rect">
            <a:avLst/>
          </a:prstGeo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prstGeom prst="rect">
            <a:avLst/>
          </a:prstGeo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prstGeom prst="rect">
            <a:avLst/>
          </a:prstGeo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prstGeom prst="rect">
            <a:avLst/>
          </a:prstGeo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prstGeom prst="rect">
            <a:avLst/>
          </a:prstGeo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prstGeom prst="rect">
            <a:avLst/>
          </a:prstGeo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prstGeom prst="rect">
            <a:avLst/>
          </a:prstGeo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prstGeom prst="rect">
            <a:avLst/>
          </a:prstGeo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prstGeom prst="rect">
            <a:avLst/>
          </a:prstGeo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prstGeom prst="rect">
            <a:avLst/>
          </a:prstGeo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prstGeom prst="rect">
            <a:avLst/>
          </a:prstGeo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prstGeom prst="rect">
            <a:avLst/>
          </a:prstGeo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  <a:prstGeom prst="rect">
            <a:avLst/>
          </a:prstGeo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  <a:prstGeom prst="rect">
            <a:avLst/>
          </a:prstGeo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Rectangle 256">
            <a:extLst>
              <a:ext uri="{FF2B5EF4-FFF2-40B4-BE49-F238E27FC236}">
                <a16:creationId xmlns:a16="http://schemas.microsoft.com/office/drawing/2014/main" id="{3461F2CC-EB55-40A9-8F08-5BD7A93FDFE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638384" y="6535105"/>
            <a:ext cx="10458880" cy="26186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Official use Only, Exemption 5 – Privileged Information 		</a:t>
            </a:r>
            <a:r>
              <a:rPr lang="en-US" sz="1000" dirty="0">
                <a:solidFill>
                  <a:schemeClr val="tx1"/>
                </a:solidFill>
                <a:latin typeface="+mn-lt"/>
                <a:cs typeface="Arial" pitchFamily="34" charset="0"/>
              </a:rPr>
              <a:t>ORNL  Isotope Program Director’s Review for a new Radioisotope Production Facility</a:t>
            </a: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  <a:prstGeom prst="rect">
            <a:avLst/>
          </a:prstGeo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  <a:prstGeom prst="rect">
            <a:avLst/>
          </a:prstGeo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prstGeom prst="rect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prstGeom prst="rect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prstGeom prst="rect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prstGeom prst="rect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prstGeom prst="rect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BCCD1-CC76-C04D-AACD-95D1ED1CF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ukecm@ornl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cid:e3843c2c-896a-4273-80ee-ea9a912ca036@namprd09.prod.outlook.com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35.tif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7E1E0-158A-AB42-9782-3E290BD50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480" y="1162074"/>
            <a:ext cx="10117815" cy="1754326"/>
          </a:xfrm>
        </p:spPr>
        <p:txBody>
          <a:bodyPr/>
          <a:lstStyle/>
          <a:p>
            <a:r>
              <a:rPr lang="en-US" sz="4000" dirty="0"/>
              <a:t>Nuclear Batteries: </a:t>
            </a:r>
            <a:br>
              <a:rPr lang="en-US" sz="4000" dirty="0"/>
            </a:br>
            <a:r>
              <a:rPr lang="en-US" sz="4000" dirty="0"/>
              <a:t>Possible Applications for SNS-produced Radioisotopes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3D94172-D07B-434C-B0AF-62DCE5F8C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5" y="5733415"/>
            <a:ext cx="4048838" cy="112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ts val="1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OFFICIAL USE ONLY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u="sng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</a:t>
            </a:r>
            <a:r>
              <a:rPr lang="en-US" sz="900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 exempt from public release under the Freedom of Information Act (5 U.S.C. 552), exemption number and category:  </a:t>
            </a:r>
            <a:r>
              <a:rPr lang="en-US" sz="900" u="sng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5, Privileged Information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Energy Review required before public release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Name/Org:  </a:t>
            </a:r>
            <a:r>
              <a:rPr lang="en-US" sz="900" u="sng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R. Johnson.</a:t>
            </a:r>
            <a:r>
              <a:rPr lang="en-US" sz="900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Date: </a:t>
            </a:r>
            <a:r>
              <a:rPr lang="en-US" sz="900" u="sng" dirty="0">
                <a:solidFill>
                  <a:srgbClr val="000000"/>
                </a:solidFill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April  18, 2022</a:t>
            </a:r>
            <a:r>
              <a:rPr lang="en-US" sz="900" u="sng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Guidance (if applicable):  </a:t>
            </a:r>
            <a:r>
              <a:rPr lang="en-US" sz="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ORNL Isotope Science &amp; Engineering  Office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1C647D-557C-C24F-89EE-F7885A615E01}"/>
              </a:ext>
            </a:extLst>
          </p:cNvPr>
          <p:cNvSpPr txBox="1">
            <a:spLocks/>
          </p:cNvSpPr>
          <p:nvPr/>
        </p:nvSpPr>
        <p:spPr>
          <a:xfrm>
            <a:off x="307561" y="3634307"/>
            <a:ext cx="5421066" cy="1636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Brad Johnson, PhD</a:t>
            </a:r>
          </a:p>
          <a:p>
            <a:pPr marL="182880">
              <a:spcBef>
                <a:spcPts val="0"/>
              </a:spcBef>
            </a:pPr>
            <a:r>
              <a:rPr lang="en-US" sz="1800" dirty="0"/>
              <a:t>Isotope Science and Engineering Directorate</a:t>
            </a:r>
          </a:p>
          <a:p>
            <a:pPr marL="182880">
              <a:spcBef>
                <a:spcPts val="0"/>
              </a:spcBef>
            </a:pPr>
            <a:r>
              <a:rPr lang="en-US" sz="1800" dirty="0"/>
              <a:t>Program Manager, Nuclear Batteries</a:t>
            </a:r>
          </a:p>
          <a:p>
            <a:pPr marL="182880">
              <a:spcBef>
                <a:spcPts val="0"/>
              </a:spcBef>
            </a:pPr>
            <a:r>
              <a:rPr lang="en-US" sz="1800" dirty="0"/>
              <a:t>Oak Ridge National Laboratory</a:t>
            </a:r>
          </a:p>
          <a:p>
            <a:pPr marL="182880">
              <a:spcBef>
                <a:spcPts val="0"/>
              </a:spcBef>
            </a:pPr>
            <a:r>
              <a:rPr lang="en-US" sz="1800" dirty="0"/>
              <a:t>865-574-1333</a:t>
            </a:r>
          </a:p>
          <a:p>
            <a:pPr marL="182880">
              <a:spcBef>
                <a:spcPts val="0"/>
              </a:spcBef>
            </a:pPr>
            <a:r>
              <a:rPr lang="en-US" sz="1800" u="sng" dirty="0"/>
              <a:t>johnsonbr1@ornl.gov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DA3D3C9-E1D5-6AF7-EED1-9D54876E3967}"/>
              </a:ext>
            </a:extLst>
          </p:cNvPr>
          <p:cNvSpPr txBox="1">
            <a:spLocks/>
          </p:cNvSpPr>
          <p:nvPr/>
        </p:nvSpPr>
        <p:spPr bwMode="auto">
          <a:xfrm>
            <a:off x="6778976" y="3336651"/>
            <a:ext cx="4673600" cy="186909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</a:rPr>
              <a:t>Chris Duke, </a:t>
            </a:r>
          </a:p>
          <a:p>
            <a:pPr marL="182880">
              <a:spcBef>
                <a:spcPts val="0"/>
              </a:spcBef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National Security Sciences Directorate</a:t>
            </a:r>
          </a:p>
          <a:p>
            <a:pPr marL="182880">
              <a:spcBef>
                <a:spcPts val="0"/>
              </a:spcBef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National Security Program Manager</a:t>
            </a:r>
          </a:p>
          <a:p>
            <a:pPr marL="182880">
              <a:spcBef>
                <a:spcPts val="0"/>
              </a:spcBef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Oak Ridge National Laboratory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Commercial/STE: 865-241-3310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Secure: 361-8500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dukecm@ornl.gov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6931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D7B7B-FC67-E143-9FFA-7C2AAF3F22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3" t="23260" r="58887" b="15921"/>
          <a:stretch/>
        </p:blipFill>
        <p:spPr>
          <a:xfrm>
            <a:off x="4780035" y="1695027"/>
            <a:ext cx="2691425" cy="4841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189B2F-FDAF-8244-803E-9F26AF1D3757}"/>
              </a:ext>
            </a:extLst>
          </p:cNvPr>
          <p:cNvSpPr txBox="1"/>
          <p:nvPr/>
        </p:nvSpPr>
        <p:spPr>
          <a:xfrm>
            <a:off x="8581956" y="970279"/>
            <a:ext cx="253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MMRTG used on Mars Perseverance Rover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B8B423-9929-B549-84C0-06C13CED2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443" y="2703443"/>
            <a:ext cx="4688558" cy="311510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353187-C923-BC4F-B534-12D4D21C0F50}"/>
              </a:ext>
            </a:extLst>
          </p:cNvPr>
          <p:cNvCxnSpPr>
            <a:cxnSpLocks/>
          </p:cNvCxnSpPr>
          <p:nvPr/>
        </p:nvCxnSpPr>
        <p:spPr>
          <a:xfrm>
            <a:off x="9942215" y="1695027"/>
            <a:ext cx="245533" cy="149961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F08C58EC-E37D-9840-BC91-A72CCB5C2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ORNL: Current Key Contributor to NASA RTGs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56A55B-EA64-D74B-8C20-7AB300936E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46" t="26135" r="4907" b="23767"/>
          <a:stretch/>
        </p:blipFill>
        <p:spPr>
          <a:xfrm>
            <a:off x="0" y="1190700"/>
            <a:ext cx="4738640" cy="398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60614-8354-22D5-7B86-1E873C419A14}"/>
              </a:ext>
            </a:extLst>
          </p:cNvPr>
          <p:cNvSpPr txBox="1"/>
          <p:nvPr/>
        </p:nvSpPr>
        <p:spPr>
          <a:xfrm>
            <a:off x="445517" y="5818552"/>
            <a:ext cx="384760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Fuel: Pu-238 from SRS + ORNL</a:t>
            </a:r>
          </a:p>
        </p:txBody>
      </p:sp>
    </p:spTree>
    <p:extLst>
      <p:ext uri="{BB962C8B-B14F-4D97-AF65-F5344CB8AC3E}">
        <p14:creationId xmlns:p14="http://schemas.microsoft.com/office/powerpoint/2010/main" val="380268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4D9AC8-E5D0-E244-B75B-F3CEE293E2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9" t="22099" r="8610" b="8765"/>
          <a:stretch/>
        </p:blipFill>
        <p:spPr>
          <a:xfrm>
            <a:off x="1754348" y="767520"/>
            <a:ext cx="10321188" cy="60904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B177A3-9C56-2B4F-9197-C122C86C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71" y="95333"/>
            <a:ext cx="12075535" cy="535531"/>
          </a:xfrm>
        </p:spPr>
        <p:txBody>
          <a:bodyPr/>
          <a:lstStyle/>
          <a:p>
            <a:r>
              <a:rPr lang="en-US" dirty="0"/>
              <a:t>NASA General Purpose Heat Source RTGs: Modular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66B07-AEFC-F746-8526-AB9D2DC4D732}"/>
              </a:ext>
            </a:extLst>
          </p:cNvPr>
          <p:cNvSpPr txBox="1"/>
          <p:nvPr/>
        </p:nvSpPr>
        <p:spPr>
          <a:xfrm>
            <a:off x="3976287" y="5711915"/>
            <a:ext cx="35675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432FF"/>
                </a:solidFill>
                <a:latin typeface="+mn-lt"/>
              </a:rPr>
              <a:t>General Purpose Heat Source Module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CD7AF0-A57C-1F43-8639-3D16085C6A44}"/>
              </a:ext>
            </a:extLst>
          </p:cNvPr>
          <p:cNvCxnSpPr>
            <a:cxnSpLocks/>
          </p:cNvCxnSpPr>
          <p:nvPr/>
        </p:nvCxnSpPr>
        <p:spPr>
          <a:xfrm flipV="1">
            <a:off x="7543800" y="5350933"/>
            <a:ext cx="1363133" cy="618067"/>
          </a:xfrm>
          <a:prstGeom prst="straightConnector1">
            <a:avLst/>
          </a:prstGeom>
          <a:ln w="38100">
            <a:solidFill>
              <a:srgbClr val="0432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462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5F66-6AE4-424B-88C1-7F260F92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173632"/>
            <a:ext cx="11430000" cy="539496"/>
          </a:xfrm>
        </p:spPr>
        <p:txBody>
          <a:bodyPr/>
          <a:lstStyle/>
          <a:p>
            <a:r>
              <a:rPr lang="en-US" dirty="0"/>
              <a:t>ORNL: Integrated Nuclear Battery Technology Provider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DBB7B-01EE-804D-9FFF-A8A54D2B7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10802"/>
            <a:ext cx="11430000" cy="4047778"/>
          </a:xfrm>
        </p:spPr>
        <p:txBody>
          <a:bodyPr/>
          <a:lstStyle/>
          <a:p>
            <a:r>
              <a:rPr lang="en-US" dirty="0"/>
              <a:t>Isotope production</a:t>
            </a:r>
          </a:p>
          <a:p>
            <a:r>
              <a:rPr lang="en-US" dirty="0"/>
              <a:t>Materials processing</a:t>
            </a:r>
          </a:p>
          <a:p>
            <a:r>
              <a:rPr lang="en-US" dirty="0"/>
              <a:t>Packaging and encapsulation </a:t>
            </a:r>
          </a:p>
          <a:p>
            <a:r>
              <a:rPr lang="en-US" dirty="0"/>
              <a:t>Energy conversion</a:t>
            </a:r>
          </a:p>
          <a:p>
            <a:r>
              <a:rPr lang="en-US" dirty="0"/>
              <a:t>Device design &amp; fab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B76E1E9D-046C-5544-9C9A-00568FCE4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600" y="3876316"/>
            <a:ext cx="2773428" cy="2401614"/>
          </a:xfrm>
          <a:prstGeom prst="rect">
            <a:avLst/>
          </a:prstGeom>
        </p:spPr>
      </p:pic>
      <p:pic>
        <p:nvPicPr>
          <p:cNvPr id="19" name="Picture 18" descr="A picture containing text, indoor, table, dining table&#10;&#10;Description automatically generated">
            <a:extLst>
              <a:ext uri="{FF2B5EF4-FFF2-40B4-BE49-F238E27FC236}">
                <a16:creationId xmlns:a16="http://schemas.microsoft.com/office/drawing/2014/main" id="{B2CD01C3-81D3-AE4A-824F-D76584E06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158" y="4100998"/>
            <a:ext cx="3345790" cy="2507946"/>
          </a:xfrm>
          <a:prstGeom prst="rect">
            <a:avLst/>
          </a:prstGeom>
        </p:spPr>
      </p:pic>
      <p:pic>
        <p:nvPicPr>
          <p:cNvPr id="7" name="Picture 6" descr="A picture containing indoor, floor, miller&#10;&#10;Description automatically generated">
            <a:extLst>
              <a:ext uri="{FF2B5EF4-FFF2-40B4-BE49-F238E27FC236}">
                <a16:creationId xmlns:a16="http://schemas.microsoft.com/office/drawing/2014/main" id="{5EA28BAE-8892-3F4C-9DB1-CB4E7A55E1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865" y="3606887"/>
            <a:ext cx="4502147" cy="3001432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C017F788-18E5-9045-AC07-33CDF870CD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752680"/>
            <a:ext cx="5638800" cy="2833567"/>
          </a:xfrm>
          <a:prstGeom prst="rect">
            <a:avLst/>
          </a:prstGeom>
        </p:spPr>
      </p:pic>
      <p:pic>
        <p:nvPicPr>
          <p:cNvPr id="12" name="Picture 11" descr="A picture containing food, plant, close&#10;&#10;Description automatically generated">
            <a:extLst>
              <a:ext uri="{FF2B5EF4-FFF2-40B4-BE49-F238E27FC236}">
                <a16:creationId xmlns:a16="http://schemas.microsoft.com/office/drawing/2014/main" id="{002CA54F-35A9-0E4D-AB81-F2761471DD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948" y="701880"/>
            <a:ext cx="1830815" cy="14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7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D4BA245-93E8-6270-C533-4F7A78AA0289}"/>
              </a:ext>
            </a:extLst>
          </p:cNvPr>
          <p:cNvGrpSpPr/>
          <p:nvPr/>
        </p:nvGrpSpPr>
        <p:grpSpPr>
          <a:xfrm>
            <a:off x="9439786" y="88697"/>
            <a:ext cx="2575560" cy="3760611"/>
            <a:chOff x="9439786" y="236177"/>
            <a:chExt cx="2575560" cy="3760611"/>
          </a:xfrm>
        </p:grpSpPr>
        <p:pic>
          <p:nvPicPr>
            <p:cNvPr id="1030" name="Picture 6" descr="Reddy Kilowatt Electrician Retro Vintage LOGO Vinyl Sticker Decal Toolbox  Truck | eBay">
              <a:extLst>
                <a:ext uri="{FF2B5EF4-FFF2-40B4-BE49-F238E27FC236}">
                  <a16:creationId xmlns:a16="http://schemas.microsoft.com/office/drawing/2014/main" id="{253A6137-555B-F008-ACAC-373224582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9786" y="236177"/>
              <a:ext cx="2575560" cy="330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966A0B-4C65-0E9C-0BA7-3DD62B741188}"/>
                </a:ext>
              </a:extLst>
            </p:cNvPr>
            <p:cNvSpPr txBox="1"/>
            <p:nvPr/>
          </p:nvSpPr>
          <p:spPr>
            <a:xfrm>
              <a:off x="9796077" y="3461257"/>
              <a:ext cx="209303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3200" dirty="0">
                  <a:latin typeface="+mn-lt"/>
                </a:rPr>
                <a:t>Electricity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0F88B4-C17E-423D-2595-81F6B0F1B5C5}"/>
              </a:ext>
            </a:extLst>
          </p:cNvPr>
          <p:cNvGrpSpPr/>
          <p:nvPr/>
        </p:nvGrpSpPr>
        <p:grpSpPr>
          <a:xfrm>
            <a:off x="8456111" y="1804689"/>
            <a:ext cx="1317368" cy="817112"/>
            <a:chOff x="8406951" y="1976749"/>
            <a:chExt cx="1317368" cy="817112"/>
          </a:xfrm>
        </p:grpSpPr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9F71F8D3-3401-5E60-0FA2-96C22A345D7D}"/>
                </a:ext>
              </a:extLst>
            </p:cNvPr>
            <p:cNvSpPr/>
            <p:nvPr/>
          </p:nvSpPr>
          <p:spPr>
            <a:xfrm>
              <a:off x="8576471" y="1976749"/>
              <a:ext cx="1147848" cy="582033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9895D4-DB36-16AC-4FCF-9CBA73876886}"/>
                </a:ext>
              </a:extLst>
            </p:cNvPr>
            <p:cNvSpPr txBox="1"/>
            <p:nvPr/>
          </p:nvSpPr>
          <p:spPr>
            <a:xfrm>
              <a:off x="8406951" y="2424529"/>
              <a:ext cx="1120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Output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EE5016-64EE-4F29-010D-2F73B0657621}"/>
              </a:ext>
            </a:extLst>
          </p:cNvPr>
          <p:cNvGrpSpPr/>
          <p:nvPr/>
        </p:nvGrpSpPr>
        <p:grpSpPr>
          <a:xfrm>
            <a:off x="3675923" y="1799773"/>
            <a:ext cx="1147848" cy="826944"/>
            <a:chOff x="3548107" y="2193053"/>
            <a:chExt cx="1147848" cy="826944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C1ED7F07-E691-665C-4799-77DC0D488A07}"/>
                </a:ext>
              </a:extLst>
            </p:cNvPr>
            <p:cNvSpPr/>
            <p:nvPr/>
          </p:nvSpPr>
          <p:spPr>
            <a:xfrm>
              <a:off x="3548107" y="2193053"/>
              <a:ext cx="1147848" cy="582033"/>
            </a:xfrm>
            <a:prstGeom prst="rightArrow">
              <a:avLst/>
            </a:prstGeom>
            <a:solidFill>
              <a:srgbClr val="47B9F0"/>
            </a:solidFill>
            <a:ln w="19050">
              <a:solidFill>
                <a:schemeClr val="tx1"/>
              </a:solidFill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3088E4-9A69-B06D-B6E9-68E6706EB14F}"/>
                </a:ext>
              </a:extLst>
            </p:cNvPr>
            <p:cNvSpPr txBox="1"/>
            <p:nvPr/>
          </p:nvSpPr>
          <p:spPr>
            <a:xfrm>
              <a:off x="3582965" y="2650665"/>
              <a:ext cx="822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Input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9FD6EAA-48A2-1326-0C8F-C14A330A7F54}"/>
              </a:ext>
            </a:extLst>
          </p:cNvPr>
          <p:cNvGrpSpPr/>
          <p:nvPr/>
        </p:nvGrpSpPr>
        <p:grpSpPr>
          <a:xfrm>
            <a:off x="4888604" y="437329"/>
            <a:ext cx="3517900" cy="3009900"/>
            <a:chOff x="4937765" y="735278"/>
            <a:chExt cx="3517900" cy="3009900"/>
          </a:xfrm>
        </p:grpSpPr>
        <p:pic>
          <p:nvPicPr>
            <p:cNvPr id="30" name="Picture 2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201F4682-F301-A70F-090F-DED2F03BA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7765" y="735278"/>
              <a:ext cx="3517900" cy="30099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125450-8568-F426-78FC-6AD20247EB38}"/>
                </a:ext>
              </a:extLst>
            </p:cNvPr>
            <p:cNvSpPr txBox="1"/>
            <p:nvPr/>
          </p:nvSpPr>
          <p:spPr>
            <a:xfrm>
              <a:off x="5501717" y="880526"/>
              <a:ext cx="2389997" cy="535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3200" dirty="0">
                  <a:ln>
                    <a:solidFill>
                      <a:srgbClr val="92D050"/>
                    </a:solidFill>
                  </a:ln>
                  <a:solidFill>
                    <a:srgbClr val="FFFF00"/>
                  </a:solidFill>
                  <a:latin typeface="+mn-lt"/>
                </a:rPr>
                <a:t>Transducer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B7E429-C629-3B2A-CD6B-C6D8DECDE2F3}"/>
              </a:ext>
            </a:extLst>
          </p:cNvPr>
          <p:cNvSpPr txBox="1"/>
          <p:nvPr/>
        </p:nvSpPr>
        <p:spPr>
          <a:xfrm>
            <a:off x="390263" y="5222783"/>
            <a:ext cx="4379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sz="2000" b="1" u="sng" dirty="0">
                <a:solidFill>
                  <a:srgbClr val="0432FF"/>
                </a:solidFill>
                <a:latin typeface="+mn-lt"/>
              </a:rPr>
              <a:t>Energy </a:t>
            </a:r>
            <a:r>
              <a:rPr lang="en-US" sz="2000" b="1" i="1" u="sng" dirty="0">
                <a:solidFill>
                  <a:srgbClr val="0432FF"/>
                </a:solidFill>
                <a:latin typeface="+mn-lt"/>
              </a:rPr>
              <a:t>conversion</a:t>
            </a:r>
            <a:r>
              <a:rPr lang="en-US" sz="2000" b="1" i="1" dirty="0">
                <a:solidFill>
                  <a:srgbClr val="0432FF"/>
                </a:solidFill>
                <a:latin typeface="+mn-lt"/>
              </a:rPr>
              <a:t>:</a:t>
            </a:r>
            <a:r>
              <a:rPr lang="en-US" sz="2000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+mn-lt"/>
              </a:rPr>
              <a:t>Advanced, high efficiency technologies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E45413-FCCA-40AE-5670-E630C530B733}"/>
              </a:ext>
            </a:extLst>
          </p:cNvPr>
          <p:cNvSpPr txBox="1"/>
          <p:nvPr/>
        </p:nvSpPr>
        <p:spPr>
          <a:xfrm>
            <a:off x="282754" y="3429000"/>
            <a:ext cx="4379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AutoNum type="arabicPeriod"/>
            </a:pPr>
            <a:r>
              <a:rPr lang="en-US" sz="2000" b="1" i="1" u="sng" dirty="0">
                <a:solidFill>
                  <a:srgbClr val="0432FF"/>
                </a:solidFill>
                <a:latin typeface="+mn-lt"/>
              </a:rPr>
              <a:t>Fuel</a:t>
            </a:r>
            <a:r>
              <a:rPr lang="en-US" sz="2000" b="1" i="1" dirty="0">
                <a:solidFill>
                  <a:srgbClr val="0432FF"/>
                </a:solidFill>
                <a:latin typeface="+mn-lt"/>
              </a:rPr>
              <a:t>: </a:t>
            </a:r>
            <a:r>
              <a:rPr lang="en-US" sz="2000" i="1" dirty="0">
                <a:solidFill>
                  <a:srgbClr val="0432FF"/>
                </a:solidFill>
                <a:latin typeface="+mn-lt"/>
              </a:rPr>
              <a:t>Need efficient</a:t>
            </a:r>
            <a:r>
              <a:rPr lang="en-US" sz="2000" dirty="0">
                <a:solidFill>
                  <a:srgbClr val="0432FF"/>
                </a:solidFill>
                <a:latin typeface="+mn-lt"/>
              </a:rPr>
              <a:t>, large scale radioisotope production</a:t>
            </a:r>
          </a:p>
        </p:txBody>
      </p:sp>
      <p:pic>
        <p:nvPicPr>
          <p:cNvPr id="9" name="Picture 8" descr="Chart, funnel chart&#10;&#10;Description automatically generated">
            <a:extLst>
              <a:ext uri="{FF2B5EF4-FFF2-40B4-BE49-F238E27FC236}">
                <a16:creationId xmlns:a16="http://schemas.microsoft.com/office/drawing/2014/main" id="{9803AA2A-2C7E-E687-6856-7EC019EA6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7" t="4449" b="3961"/>
          <a:stretch/>
        </p:blipFill>
        <p:spPr>
          <a:xfrm>
            <a:off x="4662053" y="3439507"/>
            <a:ext cx="4092350" cy="25688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0FF07B-A8FA-FAE0-0BA4-9998BA59028B}"/>
              </a:ext>
            </a:extLst>
          </p:cNvPr>
          <p:cNvSpPr txBox="1"/>
          <p:nvPr/>
        </p:nvSpPr>
        <p:spPr>
          <a:xfrm>
            <a:off x="4969401" y="6002054"/>
            <a:ext cx="365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Thermoelectric </a:t>
            </a:r>
            <a:r>
              <a:rPr lang="en-US" sz="2000" dirty="0" err="1">
                <a:latin typeface="+mn-lt"/>
              </a:rPr>
              <a:t>Unicouple</a:t>
            </a:r>
            <a:r>
              <a:rPr lang="en-US" sz="2000" dirty="0">
                <a:latin typeface="+mn-lt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5%           20% (?)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53CF565-8EFB-EA82-2973-561313E180F3}"/>
              </a:ext>
            </a:extLst>
          </p:cNvPr>
          <p:cNvSpPr/>
          <p:nvPr/>
        </p:nvSpPr>
        <p:spPr>
          <a:xfrm>
            <a:off x="6357742" y="6357348"/>
            <a:ext cx="439774" cy="19064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3C530E-19AE-F91A-1E9B-9DA69AB1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60" y="35035"/>
            <a:ext cx="11430000" cy="539496"/>
          </a:xfrm>
        </p:spPr>
        <p:txBody>
          <a:bodyPr/>
          <a:lstStyle/>
          <a:p>
            <a:r>
              <a:rPr lang="en-US" dirty="0"/>
              <a:t>Nuclear Battery Challenges:</a:t>
            </a:r>
          </a:p>
        </p:txBody>
      </p:sp>
      <p:pic>
        <p:nvPicPr>
          <p:cNvPr id="8" name="Picture 38" descr="Physicists entangle 15 trillion hot atoms | Live Science">
            <a:extLst>
              <a:ext uri="{FF2B5EF4-FFF2-40B4-BE49-F238E27FC236}">
                <a16:creationId xmlns:a16="http://schemas.microsoft.com/office/drawing/2014/main" id="{09D76AE5-B955-9F0B-1C18-D8E3520DA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834" y="752665"/>
            <a:ext cx="3199801" cy="25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E68BAE-FC04-3B00-C68E-53ABD0A5FFE8}"/>
              </a:ext>
            </a:extLst>
          </p:cNvPr>
          <p:cNvSpPr txBox="1"/>
          <p:nvPr/>
        </p:nvSpPr>
        <p:spPr>
          <a:xfrm>
            <a:off x="8535771" y="3821879"/>
            <a:ext cx="365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0432FF"/>
                </a:solidFill>
                <a:latin typeface="+mn-lt"/>
              </a:rPr>
              <a:t>3. </a:t>
            </a:r>
            <a:r>
              <a:rPr lang="en-US" sz="2000" b="1" i="1" u="sng" dirty="0">
                <a:solidFill>
                  <a:srgbClr val="0432FF"/>
                </a:solidFill>
                <a:latin typeface="+mn-lt"/>
              </a:rPr>
              <a:t>Power Control:</a:t>
            </a:r>
            <a:r>
              <a:rPr lang="en-US" sz="2000" b="1" i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+mn-lt"/>
              </a:rPr>
              <a:t>Low-loss, hybrid 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201617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032E-BD59-1940-B2AE-381E0300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0363"/>
            <a:ext cx="8505354" cy="521581"/>
          </a:xfrm>
        </p:spPr>
        <p:txBody>
          <a:bodyPr/>
          <a:lstStyle/>
          <a:p>
            <a:r>
              <a:rPr lang="en-US" dirty="0"/>
              <a:t>Solving nuclear battery challenges: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94822-D917-F04E-A538-0C24F5A7D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5" y="689384"/>
            <a:ext cx="11430000" cy="5493985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Efficient</a:t>
            </a:r>
            <a:r>
              <a:rPr lang="en-US" dirty="0">
                <a:solidFill>
                  <a:srgbClr val="FF0000"/>
                </a:solidFill>
              </a:rPr>
              <a:t> fuel production</a:t>
            </a:r>
          </a:p>
          <a:p>
            <a:pPr lvl="1"/>
            <a:r>
              <a:rPr lang="en-US" dirty="0"/>
              <a:t>Isotopes with long decay chains</a:t>
            </a:r>
          </a:p>
          <a:p>
            <a:pPr lvl="1"/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pPr>
              <a:spcBef>
                <a:spcPts val="3000"/>
              </a:spcBef>
            </a:pPr>
            <a:r>
              <a:rPr lang="en-US" dirty="0"/>
              <a:t>Efficient </a:t>
            </a:r>
            <a:r>
              <a:rPr lang="en-US" dirty="0">
                <a:solidFill>
                  <a:srgbClr val="FF0000"/>
                </a:solidFill>
              </a:rPr>
              <a:t>energy conversion:</a:t>
            </a:r>
          </a:p>
          <a:p>
            <a:pPr lvl="1"/>
            <a:r>
              <a:rPr lang="en-US" dirty="0"/>
              <a:t>Improved transducers</a:t>
            </a:r>
          </a:p>
          <a:p>
            <a:pPr marL="398463" lvl="1" indent="0">
              <a:buNone/>
            </a:pPr>
            <a:endParaRPr lang="en-US" dirty="0"/>
          </a:p>
        </p:txBody>
      </p:sp>
      <p:pic>
        <p:nvPicPr>
          <p:cNvPr id="36" name="Picture 35" descr="Chart, funnel chart&#10;&#10;Description automatically generated">
            <a:extLst>
              <a:ext uri="{FF2B5EF4-FFF2-40B4-BE49-F238E27FC236}">
                <a16:creationId xmlns:a16="http://schemas.microsoft.com/office/drawing/2014/main" id="{043B5847-BE5A-2A47-92EF-0227C1546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81" y="4143343"/>
            <a:ext cx="3722506" cy="215238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ADD5D8-CE6C-F42C-5F4A-2279DE6FE523}"/>
              </a:ext>
            </a:extLst>
          </p:cNvPr>
          <p:cNvGrpSpPr/>
          <p:nvPr/>
        </p:nvGrpSpPr>
        <p:grpSpPr>
          <a:xfrm>
            <a:off x="1271818" y="1617573"/>
            <a:ext cx="10331917" cy="1308095"/>
            <a:chOff x="824587" y="2965107"/>
            <a:chExt cx="10937646" cy="130809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6572F80-686E-E444-9464-B926CF4EF6EC}"/>
                </a:ext>
              </a:extLst>
            </p:cNvPr>
            <p:cNvGrpSpPr/>
            <p:nvPr/>
          </p:nvGrpSpPr>
          <p:grpSpPr>
            <a:xfrm>
              <a:off x="824587" y="3516072"/>
              <a:ext cx="10937646" cy="757130"/>
              <a:chOff x="1087205" y="3810243"/>
              <a:chExt cx="10937646" cy="75713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2D3D9C-F5E9-7A40-AD1E-B97363A74943}"/>
                  </a:ext>
                </a:extLst>
              </p:cNvPr>
              <p:cNvSpPr txBox="1"/>
              <p:nvPr/>
            </p:nvSpPr>
            <p:spPr>
              <a:xfrm>
                <a:off x="1087205" y="3810243"/>
                <a:ext cx="10937646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227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Ac     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227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Th    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223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Ra    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219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Rn    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215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Po    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211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Pb    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211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Bi    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207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Tl    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207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Pb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400" dirty="0">
                    <a:latin typeface="+mn-lt"/>
                  </a:rPr>
                  <a:t>	(32.9 MeV/decay)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73F52D1-73B3-6247-84AE-C73AD31EEF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9639" y="4001660"/>
                <a:ext cx="29351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FA847B2-2AA4-F345-94A2-642DBC9FC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1668" y="4001660"/>
                <a:ext cx="29351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DA3FC96F-8D18-A24F-AB4F-3E73C42A7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5797" y="4001660"/>
                <a:ext cx="29351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0B3297C6-F68D-2B4A-AADD-AF61BA503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5802" y="4001660"/>
                <a:ext cx="29351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0BF51B4-F983-5A44-A990-92F1145C4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23826" y="4001660"/>
                <a:ext cx="29351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18FF5165-8077-9249-90D4-C8BF97FE63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08236" y="4001660"/>
                <a:ext cx="29351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E6CCC95-9D3E-CC4E-BC4B-D47E345B64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155" y="4001660"/>
                <a:ext cx="29351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1021C1F0-1FED-BA47-B23F-A026FCC76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20683" y="4001660"/>
                <a:ext cx="29351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838F40C-C4F5-5946-A134-7F09AA66C5F4}"/>
                </a:ext>
              </a:extLst>
            </p:cNvPr>
            <p:cNvGrpSpPr/>
            <p:nvPr/>
          </p:nvGrpSpPr>
          <p:grpSpPr>
            <a:xfrm>
              <a:off x="824587" y="2965107"/>
              <a:ext cx="5225247" cy="424732"/>
              <a:chOff x="1002738" y="4670359"/>
              <a:chExt cx="5225247" cy="424732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A8C82DF-5586-D34C-B790-892AF5503605}"/>
                  </a:ext>
                </a:extLst>
              </p:cNvPr>
              <p:cNvSpPr txBox="1"/>
              <p:nvPr/>
            </p:nvSpPr>
            <p:spPr>
              <a:xfrm>
                <a:off x="1002738" y="4670359"/>
                <a:ext cx="5225247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238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Pu     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+mn-lt"/>
                  </a:rPr>
                  <a:t>234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U </a:t>
                </a:r>
                <a:r>
                  <a:rPr lang="en-US" sz="2400" dirty="0">
                    <a:latin typeface="+mn-lt"/>
                  </a:rPr>
                  <a:t>:</a:t>
                </a:r>
                <a:r>
                  <a:rPr lang="en-US" sz="2400" dirty="0">
                    <a:solidFill>
                      <a:srgbClr val="0432FF"/>
                    </a:solidFill>
                    <a:latin typeface="+mn-lt"/>
                  </a:rPr>
                  <a:t>  </a:t>
                </a:r>
                <a:r>
                  <a:rPr lang="en-US" sz="2400" dirty="0">
                    <a:latin typeface="+mn-lt"/>
                  </a:rPr>
                  <a:t>(5.5 MeV/decay)</a:t>
                </a: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07360A06-545A-DE48-9FEA-6E07E1E94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6695" y="4882725"/>
                <a:ext cx="29351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BB3D354-CA20-3147-9C58-6010D56D7BEA}"/>
              </a:ext>
            </a:extLst>
          </p:cNvPr>
          <p:cNvGrpSpPr/>
          <p:nvPr/>
        </p:nvGrpSpPr>
        <p:grpSpPr>
          <a:xfrm>
            <a:off x="7246869" y="4023360"/>
            <a:ext cx="4143746" cy="2508399"/>
            <a:chOff x="388063" y="1035242"/>
            <a:chExt cx="5266841" cy="344794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55D8E2F-0219-2444-8A07-FE351503F876}"/>
                </a:ext>
              </a:extLst>
            </p:cNvPr>
            <p:cNvGrpSpPr/>
            <p:nvPr/>
          </p:nvGrpSpPr>
          <p:grpSpPr>
            <a:xfrm>
              <a:off x="388063" y="1035242"/>
              <a:ext cx="5266841" cy="3447949"/>
              <a:chOff x="388063" y="1035242"/>
              <a:chExt cx="5266841" cy="344794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36F1E2FD-070A-8143-A4EE-8BCEBDD710B9}"/>
                  </a:ext>
                </a:extLst>
              </p:cNvPr>
              <p:cNvGrpSpPr/>
              <p:nvPr/>
            </p:nvGrpSpPr>
            <p:grpSpPr>
              <a:xfrm>
                <a:off x="423085" y="1035242"/>
                <a:ext cx="5231819" cy="3447949"/>
                <a:chOff x="553137" y="1220440"/>
                <a:chExt cx="5231819" cy="3447949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5E83A5BB-494B-F041-A887-752BBF4F93C2}"/>
                    </a:ext>
                  </a:extLst>
                </p:cNvPr>
                <p:cNvGrpSpPr/>
                <p:nvPr/>
              </p:nvGrpSpPr>
              <p:grpSpPr>
                <a:xfrm>
                  <a:off x="553137" y="1220440"/>
                  <a:ext cx="5231819" cy="3447949"/>
                  <a:chOff x="760091" y="1605340"/>
                  <a:chExt cx="5231819" cy="3447949"/>
                </a:xfrm>
              </p:grpSpPr>
              <p:sp>
                <p:nvSpPr>
                  <p:cNvPr id="92" name="Rounded Rectangle 91">
                    <a:extLst>
                      <a:ext uri="{FF2B5EF4-FFF2-40B4-BE49-F238E27FC236}">
                        <a16:creationId xmlns:a16="http://schemas.microsoft.com/office/drawing/2014/main" id="{CA4629F2-D61E-EC40-BC97-B75E616FC214}"/>
                      </a:ext>
                    </a:extLst>
                  </p:cNvPr>
                  <p:cNvSpPr/>
                  <p:nvPr/>
                </p:nvSpPr>
                <p:spPr>
                  <a:xfrm>
                    <a:off x="3858564" y="1605340"/>
                    <a:ext cx="1684976" cy="1008458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28575">
                    <a:solidFill>
                      <a:schemeClr val="tx1"/>
                    </a:solidFill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 extrusionH="25400" contourW="25400">
                    <a:bevelT w="190500" h="95250" prst="coolSlant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  <a:sp3d extrusionH="57150">
                      <a:bevelT w="82550" h="38100" prst="coolSlant"/>
                    </a:sp3d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Power Management Unit</a:t>
                    </a:r>
                  </a:p>
                </p:txBody>
              </p:sp>
              <p:sp>
                <p:nvSpPr>
                  <p:cNvPr id="93" name="Rounded Rectangle 92">
                    <a:extLst>
                      <a:ext uri="{FF2B5EF4-FFF2-40B4-BE49-F238E27FC236}">
                        <a16:creationId xmlns:a16="http://schemas.microsoft.com/office/drawing/2014/main" id="{A0C25648-45B0-6D47-9889-6BEE51887CF6}"/>
                      </a:ext>
                    </a:extLst>
                  </p:cNvPr>
                  <p:cNvSpPr/>
                  <p:nvPr/>
                </p:nvSpPr>
                <p:spPr>
                  <a:xfrm>
                    <a:off x="1438712" y="4328869"/>
                    <a:ext cx="1358681" cy="724420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38100">
                    <a:solidFill>
                      <a:schemeClr val="tx1"/>
                    </a:solidFill>
                    <a:miter lim="800000"/>
                  </a:ln>
                  <a:effectLst>
                    <a:glow rad="165100">
                      <a:srgbClr val="DF0009">
                        <a:alpha val="67000"/>
                      </a:srgbClr>
                    </a:glo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165100" prst="coolSlant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273AC085-EFB8-5D47-AF59-67F2B29BB8D4}"/>
                      </a:ext>
                    </a:extLst>
                  </p:cNvPr>
                  <p:cNvGrpSpPr/>
                  <p:nvPr/>
                </p:nvGrpSpPr>
                <p:grpSpPr>
                  <a:xfrm>
                    <a:off x="760091" y="2575933"/>
                    <a:ext cx="2870455" cy="1671115"/>
                    <a:chOff x="5656656" y="2779896"/>
                    <a:chExt cx="4540208" cy="3286048"/>
                  </a:xfrm>
                </p:grpSpPr>
                <p:sp>
                  <p:nvSpPr>
                    <p:cNvPr id="107" name="Rounded Rectangle 106">
                      <a:extLst>
                        <a:ext uri="{FF2B5EF4-FFF2-40B4-BE49-F238E27FC236}">
                          <a16:creationId xmlns:a16="http://schemas.microsoft.com/office/drawing/2014/main" id="{F0DBFD21-9700-B844-B397-63B254661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6656" y="2779896"/>
                      <a:ext cx="4540208" cy="3286048"/>
                    </a:xfrm>
                    <a:prstGeom prst="roundRect">
                      <a:avLst/>
                    </a:prstGeom>
                    <a:solidFill>
                      <a:srgbClr val="F3773C"/>
                    </a:solidFill>
                    <a:ln w="28575">
                      <a:solidFill>
                        <a:schemeClr val="tx1"/>
                      </a:solidFill>
                      <a:miter lim="800000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8" name="Rounded Rectangle 107">
                      <a:extLst>
                        <a:ext uri="{FF2B5EF4-FFF2-40B4-BE49-F238E27FC236}">
                          <a16:creationId xmlns:a16="http://schemas.microsoft.com/office/drawing/2014/main" id="{6BF805BC-D696-784F-8C6A-94D0FF24AB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9534" y="2916862"/>
                      <a:ext cx="4239322" cy="2991537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miter lim="800000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9FF5CF34-BB75-A14B-A68B-80D3A71175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43644" y="2360738"/>
                    <a:ext cx="131492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9244D56E-65E4-3B49-A0E6-8FC378196D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7567" y="1794959"/>
                    <a:ext cx="2760997" cy="0"/>
                  </a:xfrm>
                  <a:prstGeom prst="line">
                    <a:avLst/>
                  </a:prstGeom>
                  <a:ln w="28575">
                    <a:solidFill>
                      <a:srgbClr val="DF0009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BD33E061-46EA-5046-84F4-6C8887A162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12585" y="2613797"/>
                    <a:ext cx="1" cy="216603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39FCBDB1-576D-6142-968F-81DFF481F1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92552" y="2613797"/>
                    <a:ext cx="0" cy="198925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7101771A-4078-ED4F-A8DF-31D3AD5CEE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08910" y="4770631"/>
                    <a:ext cx="230367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03B1F66D-FBB7-B24E-B855-0C446979D3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15423" y="4594925"/>
                    <a:ext cx="1777127" cy="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B101EBC3-9DE7-A74D-9F0E-6B4CD1501B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43540" y="2233113"/>
                    <a:ext cx="448370" cy="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3CD4390B-9F5C-2842-8BD4-5337F04AE7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43540" y="1940263"/>
                    <a:ext cx="44837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Rounded Rectangle 102">
                    <a:extLst>
                      <a:ext uri="{FF2B5EF4-FFF2-40B4-BE49-F238E27FC236}">
                        <a16:creationId xmlns:a16="http://schemas.microsoft.com/office/drawing/2014/main" id="{94F2F504-FD29-D047-B5B7-A5B72AA00707}"/>
                      </a:ext>
                    </a:extLst>
                  </p:cNvPr>
                  <p:cNvSpPr/>
                  <p:nvPr/>
                </p:nvSpPr>
                <p:spPr>
                  <a:xfrm>
                    <a:off x="1592694" y="4467005"/>
                    <a:ext cx="259800" cy="441534"/>
                  </a:xfrm>
                  <a:prstGeom prst="roundRect">
                    <a:avLst/>
                  </a:prstGeom>
                  <a:solidFill>
                    <a:schemeClr val="bg2">
                      <a:lumMod val="65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165100" prst="coolSlant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4" name="Rounded Rectangle 103">
                    <a:extLst>
                      <a:ext uri="{FF2B5EF4-FFF2-40B4-BE49-F238E27FC236}">
                        <a16:creationId xmlns:a16="http://schemas.microsoft.com/office/drawing/2014/main" id="{20CADB57-D08E-1540-8196-B6BE98E36F45}"/>
                      </a:ext>
                    </a:extLst>
                  </p:cNvPr>
                  <p:cNvSpPr/>
                  <p:nvPr/>
                </p:nvSpPr>
                <p:spPr>
                  <a:xfrm>
                    <a:off x="1967635" y="4478536"/>
                    <a:ext cx="259800" cy="441534"/>
                  </a:xfrm>
                  <a:prstGeom prst="roundRect">
                    <a:avLst/>
                  </a:prstGeom>
                  <a:solidFill>
                    <a:schemeClr val="bg2">
                      <a:lumMod val="65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165100" prst="coolSlant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Rounded Rectangle 104">
                    <a:extLst>
                      <a:ext uri="{FF2B5EF4-FFF2-40B4-BE49-F238E27FC236}">
                        <a16:creationId xmlns:a16="http://schemas.microsoft.com/office/drawing/2014/main" id="{33D1113F-3280-A04A-9B57-B8C26278BF43}"/>
                      </a:ext>
                    </a:extLst>
                  </p:cNvPr>
                  <p:cNvSpPr/>
                  <p:nvPr/>
                </p:nvSpPr>
                <p:spPr>
                  <a:xfrm>
                    <a:off x="2343008" y="4478536"/>
                    <a:ext cx="259800" cy="441534"/>
                  </a:xfrm>
                  <a:prstGeom prst="roundRect">
                    <a:avLst/>
                  </a:prstGeom>
                  <a:solidFill>
                    <a:schemeClr val="bg2">
                      <a:lumMod val="65000"/>
                    </a:schemeClr>
                  </a:solidFill>
                  <a:ln w="19050">
                    <a:solidFill>
                      <a:schemeClr val="tx1"/>
                    </a:solidFill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165100" prst="coolSlant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6B61252C-1AC9-3E42-8499-EAAF4F4B2577}"/>
                      </a:ext>
                    </a:extLst>
                  </p:cNvPr>
                  <p:cNvSpPr txBox="1"/>
                  <p:nvPr/>
                </p:nvSpPr>
                <p:spPr>
                  <a:xfrm>
                    <a:off x="1579644" y="4478534"/>
                    <a:ext cx="1035783" cy="5609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2000" b="1" dirty="0">
                        <a:solidFill>
                          <a:schemeClr val="bg1"/>
                        </a:solidFill>
                        <a:effectLst>
                          <a:outerShdw blurRad="50800" dist="99825" dir="5400000" algn="ctr" rotWithShape="0">
                            <a:schemeClr val="tx1"/>
                          </a:outerShdw>
                        </a:effectLst>
                        <a:latin typeface="+mn-lt"/>
                      </a:rPr>
                      <a:t>RTG</a:t>
                    </a:r>
                  </a:p>
                </p:txBody>
              </p:sp>
            </p:grp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8DDA0CA2-6E31-384B-AB82-8718B974EB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4082" y="1576582"/>
                  <a:ext cx="2607528" cy="647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F09743CA-7F9D-1847-BD73-774D13343C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0977" y="1819701"/>
                  <a:ext cx="1480633" cy="0"/>
                </a:xfrm>
                <a:prstGeom prst="line">
                  <a:avLst/>
                </a:prstGeom>
                <a:ln w="28575">
                  <a:solidFill>
                    <a:srgbClr val="DF0009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72468EF-EC07-ED4B-989A-81BB6279BD3F}"/>
                  </a:ext>
                </a:extLst>
              </p:cNvPr>
              <p:cNvGrpSpPr/>
              <p:nvPr/>
            </p:nvGrpSpPr>
            <p:grpSpPr>
              <a:xfrm>
                <a:off x="1656930" y="1851054"/>
                <a:ext cx="1635526" cy="2036865"/>
                <a:chOff x="3722129" y="544911"/>
                <a:chExt cx="4557196" cy="4962969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FF94287A-7675-B342-B722-5CA37E29A1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94834" y="1490895"/>
                  <a:ext cx="3463766" cy="3016829"/>
                </a:xfrm>
                <a:prstGeom prst="rect">
                  <a:avLst/>
                </a:prstGeom>
              </p:spPr>
            </p:pic>
            <p:sp>
              <p:nvSpPr>
                <p:cNvPr id="83" name="Triangle 31">
                  <a:extLst>
                    <a:ext uri="{FF2B5EF4-FFF2-40B4-BE49-F238E27FC236}">
                      <a16:creationId xmlns:a16="http://schemas.microsoft.com/office/drawing/2014/main" id="{75403294-F96D-4F41-9BB8-2D24A6EBA09C}"/>
                    </a:ext>
                  </a:extLst>
                </p:cNvPr>
                <p:cNvSpPr/>
                <p:nvPr/>
              </p:nvSpPr>
              <p:spPr>
                <a:xfrm rot="2714256">
                  <a:off x="6930372" y="1349508"/>
                  <a:ext cx="1237172" cy="668781"/>
                </a:xfrm>
                <a:custGeom>
                  <a:avLst/>
                  <a:gdLst>
                    <a:gd name="connsiteX0" fmla="*/ 0 w 1298134"/>
                    <a:gd name="connsiteY0" fmla="*/ 1119081 h 1119081"/>
                    <a:gd name="connsiteX1" fmla="*/ 636008 w 1298134"/>
                    <a:gd name="connsiteY1" fmla="*/ 0 h 1119081"/>
                    <a:gd name="connsiteX2" fmla="*/ 1298134 w 1298134"/>
                    <a:gd name="connsiteY2" fmla="*/ 1119081 h 1119081"/>
                    <a:gd name="connsiteX3" fmla="*/ 0 w 1298134"/>
                    <a:gd name="connsiteY3" fmla="*/ 1119081 h 1119081"/>
                    <a:gd name="connsiteX0" fmla="*/ 0 w 1298134"/>
                    <a:gd name="connsiteY0" fmla="*/ 688007 h 688007"/>
                    <a:gd name="connsiteX1" fmla="*/ 657779 w 1298134"/>
                    <a:gd name="connsiteY1" fmla="*/ 0 h 688007"/>
                    <a:gd name="connsiteX2" fmla="*/ 1298134 w 1298134"/>
                    <a:gd name="connsiteY2" fmla="*/ 688007 h 688007"/>
                    <a:gd name="connsiteX3" fmla="*/ 0 w 1298134"/>
                    <a:gd name="connsiteY3" fmla="*/ 688007 h 688007"/>
                    <a:gd name="connsiteX0" fmla="*/ 0 w 1298134"/>
                    <a:gd name="connsiteY0" fmla="*/ 391916 h 391916"/>
                    <a:gd name="connsiteX1" fmla="*/ 670842 w 1298134"/>
                    <a:gd name="connsiteY1" fmla="*/ 0 h 391916"/>
                    <a:gd name="connsiteX2" fmla="*/ 1298134 w 1298134"/>
                    <a:gd name="connsiteY2" fmla="*/ 391916 h 391916"/>
                    <a:gd name="connsiteX3" fmla="*/ 0 w 1298134"/>
                    <a:gd name="connsiteY3" fmla="*/ 391916 h 391916"/>
                    <a:gd name="connsiteX0" fmla="*/ 0 w 1298134"/>
                    <a:gd name="connsiteY0" fmla="*/ 592213 h 592213"/>
                    <a:gd name="connsiteX1" fmla="*/ 640362 w 1298134"/>
                    <a:gd name="connsiteY1" fmla="*/ 0 h 592213"/>
                    <a:gd name="connsiteX2" fmla="*/ 1298134 w 1298134"/>
                    <a:gd name="connsiteY2" fmla="*/ 592213 h 592213"/>
                    <a:gd name="connsiteX3" fmla="*/ 0 w 1298134"/>
                    <a:gd name="connsiteY3" fmla="*/ 592213 h 592213"/>
                    <a:gd name="connsiteX0" fmla="*/ 0 w 1110900"/>
                    <a:gd name="connsiteY0" fmla="*/ 592213 h 592213"/>
                    <a:gd name="connsiteX1" fmla="*/ 640362 w 1110900"/>
                    <a:gd name="connsiteY1" fmla="*/ 0 h 592213"/>
                    <a:gd name="connsiteX2" fmla="*/ 1110900 w 1110900"/>
                    <a:gd name="connsiteY2" fmla="*/ 557379 h 592213"/>
                    <a:gd name="connsiteX3" fmla="*/ 0 w 1110900"/>
                    <a:gd name="connsiteY3" fmla="*/ 592213 h 592213"/>
                    <a:gd name="connsiteX0" fmla="*/ 0 w 1219757"/>
                    <a:gd name="connsiteY0" fmla="*/ 592213 h 592213"/>
                    <a:gd name="connsiteX1" fmla="*/ 640362 w 1219757"/>
                    <a:gd name="connsiteY1" fmla="*/ 0 h 592213"/>
                    <a:gd name="connsiteX2" fmla="*/ 1219757 w 1219757"/>
                    <a:gd name="connsiteY2" fmla="*/ 561733 h 592213"/>
                    <a:gd name="connsiteX3" fmla="*/ 0 w 1219757"/>
                    <a:gd name="connsiteY3" fmla="*/ 592213 h 592213"/>
                    <a:gd name="connsiteX0" fmla="*/ 0 w 1176214"/>
                    <a:gd name="connsiteY0" fmla="*/ 587859 h 587859"/>
                    <a:gd name="connsiteX1" fmla="*/ 596819 w 1176214"/>
                    <a:gd name="connsiteY1" fmla="*/ 0 h 587859"/>
                    <a:gd name="connsiteX2" fmla="*/ 1176214 w 1176214"/>
                    <a:gd name="connsiteY2" fmla="*/ 561733 h 587859"/>
                    <a:gd name="connsiteX3" fmla="*/ 0 w 1176214"/>
                    <a:gd name="connsiteY3" fmla="*/ 587859 h 587859"/>
                    <a:gd name="connsiteX0" fmla="*/ 0 w 1176214"/>
                    <a:gd name="connsiteY0" fmla="*/ 609631 h 609631"/>
                    <a:gd name="connsiteX1" fmla="*/ 609882 w 1176214"/>
                    <a:gd name="connsiteY1" fmla="*/ 0 h 609631"/>
                    <a:gd name="connsiteX2" fmla="*/ 1176214 w 1176214"/>
                    <a:gd name="connsiteY2" fmla="*/ 583505 h 609631"/>
                    <a:gd name="connsiteX3" fmla="*/ 0 w 1176214"/>
                    <a:gd name="connsiteY3" fmla="*/ 609631 h 609631"/>
                    <a:gd name="connsiteX0" fmla="*/ 0 w 1193631"/>
                    <a:gd name="connsiteY0" fmla="*/ 609631 h 609631"/>
                    <a:gd name="connsiteX1" fmla="*/ 609882 w 1193631"/>
                    <a:gd name="connsiteY1" fmla="*/ 0 h 609631"/>
                    <a:gd name="connsiteX2" fmla="*/ 1193631 w 1193631"/>
                    <a:gd name="connsiteY2" fmla="*/ 587859 h 609631"/>
                    <a:gd name="connsiteX3" fmla="*/ 0 w 1193631"/>
                    <a:gd name="connsiteY3" fmla="*/ 609631 h 609631"/>
                    <a:gd name="connsiteX0" fmla="*/ 0 w 1237174"/>
                    <a:gd name="connsiteY0" fmla="*/ 609631 h 609631"/>
                    <a:gd name="connsiteX1" fmla="*/ 609882 w 1237174"/>
                    <a:gd name="connsiteY1" fmla="*/ 0 h 609631"/>
                    <a:gd name="connsiteX2" fmla="*/ 1237174 w 1237174"/>
                    <a:gd name="connsiteY2" fmla="*/ 592214 h 609631"/>
                    <a:gd name="connsiteX3" fmla="*/ 0 w 1237174"/>
                    <a:gd name="connsiteY3" fmla="*/ 609631 h 609631"/>
                    <a:gd name="connsiteX0" fmla="*/ 0 w 1237174"/>
                    <a:gd name="connsiteY0" fmla="*/ 631402 h 631402"/>
                    <a:gd name="connsiteX1" fmla="*/ 618591 w 1237174"/>
                    <a:gd name="connsiteY1" fmla="*/ 0 h 631402"/>
                    <a:gd name="connsiteX2" fmla="*/ 1237174 w 1237174"/>
                    <a:gd name="connsiteY2" fmla="*/ 613985 h 631402"/>
                    <a:gd name="connsiteX3" fmla="*/ 0 w 1237174"/>
                    <a:gd name="connsiteY3" fmla="*/ 631402 h 631402"/>
                    <a:gd name="connsiteX0" fmla="*/ 0 w 1237174"/>
                    <a:gd name="connsiteY0" fmla="*/ 668781 h 668781"/>
                    <a:gd name="connsiteX1" fmla="*/ 585630 w 1237174"/>
                    <a:gd name="connsiteY1" fmla="*/ 0 h 668781"/>
                    <a:gd name="connsiteX2" fmla="*/ 1237174 w 1237174"/>
                    <a:gd name="connsiteY2" fmla="*/ 651364 h 668781"/>
                    <a:gd name="connsiteX3" fmla="*/ 0 w 1237174"/>
                    <a:gd name="connsiteY3" fmla="*/ 668781 h 66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7174" h="668781">
                      <a:moveTo>
                        <a:pt x="0" y="668781"/>
                      </a:moveTo>
                      <a:lnTo>
                        <a:pt x="585630" y="0"/>
                      </a:lnTo>
                      <a:lnTo>
                        <a:pt x="1237174" y="651364"/>
                      </a:lnTo>
                      <a:lnTo>
                        <a:pt x="0" y="6687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Triangle 32">
                  <a:extLst>
                    <a:ext uri="{FF2B5EF4-FFF2-40B4-BE49-F238E27FC236}">
                      <a16:creationId xmlns:a16="http://schemas.microsoft.com/office/drawing/2014/main" id="{0C97E612-4E54-984A-802B-26C2122A9D69}"/>
                    </a:ext>
                  </a:extLst>
                </p:cNvPr>
                <p:cNvSpPr/>
                <p:nvPr/>
              </p:nvSpPr>
              <p:spPr>
                <a:xfrm rot="2476990">
                  <a:off x="5408800" y="3129693"/>
                  <a:ext cx="2256842" cy="2378187"/>
                </a:xfrm>
                <a:custGeom>
                  <a:avLst/>
                  <a:gdLst>
                    <a:gd name="connsiteX0" fmla="*/ 0 w 704631"/>
                    <a:gd name="connsiteY0" fmla="*/ 1388783 h 1388783"/>
                    <a:gd name="connsiteX1" fmla="*/ 352316 w 704631"/>
                    <a:gd name="connsiteY1" fmla="*/ 0 h 1388783"/>
                    <a:gd name="connsiteX2" fmla="*/ 704631 w 704631"/>
                    <a:gd name="connsiteY2" fmla="*/ 1388783 h 1388783"/>
                    <a:gd name="connsiteX3" fmla="*/ 0 w 704631"/>
                    <a:gd name="connsiteY3" fmla="*/ 1388783 h 1388783"/>
                    <a:gd name="connsiteX0" fmla="*/ 0 w 2189443"/>
                    <a:gd name="connsiteY0" fmla="*/ 2390269 h 2390269"/>
                    <a:gd name="connsiteX1" fmla="*/ 1837128 w 2189443"/>
                    <a:gd name="connsiteY1" fmla="*/ 0 h 2390269"/>
                    <a:gd name="connsiteX2" fmla="*/ 2189443 w 2189443"/>
                    <a:gd name="connsiteY2" fmla="*/ 1388783 h 2390269"/>
                    <a:gd name="connsiteX3" fmla="*/ 0 w 2189443"/>
                    <a:gd name="connsiteY3" fmla="*/ 2390269 h 2390269"/>
                    <a:gd name="connsiteX0" fmla="*/ 0 w 2189443"/>
                    <a:gd name="connsiteY0" fmla="*/ 2721195 h 2721195"/>
                    <a:gd name="connsiteX1" fmla="*/ 1562808 w 2189443"/>
                    <a:gd name="connsiteY1" fmla="*/ 0 h 2721195"/>
                    <a:gd name="connsiteX2" fmla="*/ 2189443 w 2189443"/>
                    <a:gd name="connsiteY2" fmla="*/ 1719709 h 2721195"/>
                    <a:gd name="connsiteX3" fmla="*/ 0 w 2189443"/>
                    <a:gd name="connsiteY3" fmla="*/ 2721195 h 2721195"/>
                    <a:gd name="connsiteX0" fmla="*/ 0 w 2019626"/>
                    <a:gd name="connsiteY0" fmla="*/ 2721195 h 2721195"/>
                    <a:gd name="connsiteX1" fmla="*/ 1562808 w 2019626"/>
                    <a:gd name="connsiteY1" fmla="*/ 0 h 2721195"/>
                    <a:gd name="connsiteX2" fmla="*/ 2019626 w 2019626"/>
                    <a:gd name="connsiteY2" fmla="*/ 674681 h 2721195"/>
                    <a:gd name="connsiteX3" fmla="*/ 0 w 2019626"/>
                    <a:gd name="connsiteY3" fmla="*/ 2721195 h 2721195"/>
                    <a:gd name="connsiteX0" fmla="*/ 0 w 2019626"/>
                    <a:gd name="connsiteY0" fmla="*/ 2629755 h 2629755"/>
                    <a:gd name="connsiteX1" fmla="*/ 1475723 w 2019626"/>
                    <a:gd name="connsiteY1" fmla="*/ 0 h 2629755"/>
                    <a:gd name="connsiteX2" fmla="*/ 2019626 w 2019626"/>
                    <a:gd name="connsiteY2" fmla="*/ 583241 h 2629755"/>
                    <a:gd name="connsiteX3" fmla="*/ 0 w 2019626"/>
                    <a:gd name="connsiteY3" fmla="*/ 2629755 h 2629755"/>
                    <a:gd name="connsiteX0" fmla="*/ 0 w 2037043"/>
                    <a:gd name="connsiteY0" fmla="*/ 2629755 h 2629755"/>
                    <a:gd name="connsiteX1" fmla="*/ 1475723 w 2037043"/>
                    <a:gd name="connsiteY1" fmla="*/ 0 h 2629755"/>
                    <a:gd name="connsiteX2" fmla="*/ 2037043 w 2037043"/>
                    <a:gd name="connsiteY2" fmla="*/ 574533 h 2629755"/>
                    <a:gd name="connsiteX3" fmla="*/ 0 w 2037043"/>
                    <a:gd name="connsiteY3" fmla="*/ 2629755 h 2629755"/>
                    <a:gd name="connsiteX0" fmla="*/ 0 w 2017946"/>
                    <a:gd name="connsiteY0" fmla="*/ 2629755 h 2629755"/>
                    <a:gd name="connsiteX1" fmla="*/ 1475723 w 2017946"/>
                    <a:gd name="connsiteY1" fmla="*/ 0 h 2629755"/>
                    <a:gd name="connsiteX2" fmla="*/ 2017946 w 2017946"/>
                    <a:gd name="connsiteY2" fmla="*/ 644752 h 2629755"/>
                    <a:gd name="connsiteX3" fmla="*/ 0 w 2017946"/>
                    <a:gd name="connsiteY3" fmla="*/ 2629755 h 2629755"/>
                    <a:gd name="connsiteX0" fmla="*/ 0 w 2017946"/>
                    <a:gd name="connsiteY0" fmla="*/ 2625339 h 2625339"/>
                    <a:gd name="connsiteX1" fmla="*/ 1460501 w 2017946"/>
                    <a:gd name="connsiteY1" fmla="*/ 0 h 2625339"/>
                    <a:gd name="connsiteX2" fmla="*/ 2017946 w 2017946"/>
                    <a:gd name="connsiteY2" fmla="*/ 640336 h 2625339"/>
                    <a:gd name="connsiteX3" fmla="*/ 0 w 2017946"/>
                    <a:gd name="connsiteY3" fmla="*/ 2625339 h 2625339"/>
                    <a:gd name="connsiteX0" fmla="*/ 0 w 2044383"/>
                    <a:gd name="connsiteY0" fmla="*/ 2625339 h 2625339"/>
                    <a:gd name="connsiteX1" fmla="*/ 1460501 w 2044383"/>
                    <a:gd name="connsiteY1" fmla="*/ 0 h 2625339"/>
                    <a:gd name="connsiteX2" fmla="*/ 2044382 w 2044383"/>
                    <a:gd name="connsiteY2" fmla="*/ 672426 h 2625339"/>
                    <a:gd name="connsiteX3" fmla="*/ 0 w 2044383"/>
                    <a:gd name="connsiteY3" fmla="*/ 2625339 h 2625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383" h="2625339">
                      <a:moveTo>
                        <a:pt x="0" y="2625339"/>
                      </a:moveTo>
                      <a:lnTo>
                        <a:pt x="1460501" y="0"/>
                      </a:lnTo>
                      <a:lnTo>
                        <a:pt x="2044382" y="672426"/>
                      </a:lnTo>
                      <a:lnTo>
                        <a:pt x="0" y="26253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Triangle 36">
                  <a:extLst>
                    <a:ext uri="{FF2B5EF4-FFF2-40B4-BE49-F238E27FC236}">
                      <a16:creationId xmlns:a16="http://schemas.microsoft.com/office/drawing/2014/main" id="{6F9F8340-B10F-454B-9B56-D7D6661AA52D}"/>
                    </a:ext>
                  </a:extLst>
                </p:cNvPr>
                <p:cNvSpPr/>
                <p:nvPr/>
              </p:nvSpPr>
              <p:spPr>
                <a:xfrm rot="2643572">
                  <a:off x="7104051" y="2447292"/>
                  <a:ext cx="1175274" cy="1298534"/>
                </a:xfrm>
                <a:custGeom>
                  <a:avLst/>
                  <a:gdLst>
                    <a:gd name="connsiteX0" fmla="*/ 0 w 648789"/>
                    <a:gd name="connsiteY0" fmla="*/ 498033 h 498033"/>
                    <a:gd name="connsiteX1" fmla="*/ 324395 w 648789"/>
                    <a:gd name="connsiteY1" fmla="*/ 0 h 498033"/>
                    <a:gd name="connsiteX2" fmla="*/ 648789 w 648789"/>
                    <a:gd name="connsiteY2" fmla="*/ 498033 h 498033"/>
                    <a:gd name="connsiteX3" fmla="*/ 0 w 648789"/>
                    <a:gd name="connsiteY3" fmla="*/ 498033 h 498033"/>
                    <a:gd name="connsiteX0" fmla="*/ 0 w 1415143"/>
                    <a:gd name="connsiteY0" fmla="*/ 0 h 500743"/>
                    <a:gd name="connsiteX1" fmla="*/ 1090749 w 1415143"/>
                    <a:gd name="connsiteY1" fmla="*/ 2710 h 500743"/>
                    <a:gd name="connsiteX2" fmla="*/ 1415143 w 1415143"/>
                    <a:gd name="connsiteY2" fmla="*/ 500743 h 500743"/>
                    <a:gd name="connsiteX3" fmla="*/ 0 w 1415143"/>
                    <a:gd name="connsiteY3" fmla="*/ 0 h 500743"/>
                    <a:gd name="connsiteX0" fmla="*/ 0 w 1090749"/>
                    <a:gd name="connsiteY0" fmla="*/ 0 h 1249680"/>
                    <a:gd name="connsiteX1" fmla="*/ 1090749 w 1090749"/>
                    <a:gd name="connsiteY1" fmla="*/ 2710 h 1249680"/>
                    <a:gd name="connsiteX2" fmla="*/ 1053737 w 1090749"/>
                    <a:gd name="connsiteY2" fmla="*/ 1249680 h 1249680"/>
                    <a:gd name="connsiteX3" fmla="*/ 0 w 1090749"/>
                    <a:gd name="connsiteY3" fmla="*/ 0 h 1249680"/>
                    <a:gd name="connsiteX0" fmla="*/ 0 w 1012372"/>
                    <a:gd name="connsiteY0" fmla="*/ 58250 h 1246970"/>
                    <a:gd name="connsiteX1" fmla="*/ 1012372 w 1012372"/>
                    <a:gd name="connsiteY1" fmla="*/ 0 h 1246970"/>
                    <a:gd name="connsiteX2" fmla="*/ 975360 w 1012372"/>
                    <a:gd name="connsiteY2" fmla="*/ 1246970 h 1246970"/>
                    <a:gd name="connsiteX3" fmla="*/ 0 w 1012372"/>
                    <a:gd name="connsiteY3" fmla="*/ 58250 h 1246970"/>
                    <a:gd name="connsiteX0" fmla="*/ 0 w 1038498"/>
                    <a:gd name="connsiteY0" fmla="*/ 0 h 1188720"/>
                    <a:gd name="connsiteX1" fmla="*/ 1038498 w 1038498"/>
                    <a:gd name="connsiteY1" fmla="*/ 995487 h 1188720"/>
                    <a:gd name="connsiteX2" fmla="*/ 975360 w 1038498"/>
                    <a:gd name="connsiteY2" fmla="*/ 1188720 h 1188720"/>
                    <a:gd name="connsiteX3" fmla="*/ 0 w 1038498"/>
                    <a:gd name="connsiteY3" fmla="*/ 0 h 1188720"/>
                    <a:gd name="connsiteX0" fmla="*/ 0 w 990601"/>
                    <a:gd name="connsiteY0" fmla="*/ 0 h 1171303"/>
                    <a:gd name="connsiteX1" fmla="*/ 990601 w 990601"/>
                    <a:gd name="connsiteY1" fmla="*/ 978070 h 1171303"/>
                    <a:gd name="connsiteX2" fmla="*/ 927463 w 990601"/>
                    <a:gd name="connsiteY2" fmla="*/ 1171303 h 1171303"/>
                    <a:gd name="connsiteX3" fmla="*/ 0 w 990601"/>
                    <a:gd name="connsiteY3" fmla="*/ 0 h 1171303"/>
                    <a:gd name="connsiteX0" fmla="*/ 0 w 1003664"/>
                    <a:gd name="connsiteY0" fmla="*/ 0 h 1166949"/>
                    <a:gd name="connsiteX1" fmla="*/ 1003664 w 1003664"/>
                    <a:gd name="connsiteY1" fmla="*/ 973716 h 1166949"/>
                    <a:gd name="connsiteX2" fmla="*/ 940526 w 1003664"/>
                    <a:gd name="connsiteY2" fmla="*/ 1166949 h 1166949"/>
                    <a:gd name="connsiteX3" fmla="*/ 0 w 1003664"/>
                    <a:gd name="connsiteY3" fmla="*/ 0 h 1166949"/>
                    <a:gd name="connsiteX0" fmla="*/ 0 w 1003664"/>
                    <a:gd name="connsiteY0" fmla="*/ 0 h 1166949"/>
                    <a:gd name="connsiteX1" fmla="*/ 1003664 w 1003664"/>
                    <a:gd name="connsiteY1" fmla="*/ 973716 h 1166949"/>
                    <a:gd name="connsiteX2" fmla="*/ 940526 w 1003664"/>
                    <a:gd name="connsiteY2" fmla="*/ 1166949 h 1166949"/>
                    <a:gd name="connsiteX3" fmla="*/ 0 w 1003664"/>
                    <a:gd name="connsiteY3" fmla="*/ 0 h 1166949"/>
                    <a:gd name="connsiteX0" fmla="*/ 0 w 1029790"/>
                    <a:gd name="connsiteY0" fmla="*/ 0 h 1166949"/>
                    <a:gd name="connsiteX1" fmla="*/ 1029790 w 1029790"/>
                    <a:gd name="connsiteY1" fmla="*/ 991133 h 1166949"/>
                    <a:gd name="connsiteX2" fmla="*/ 940526 w 1029790"/>
                    <a:gd name="connsiteY2" fmla="*/ 1166949 h 1166949"/>
                    <a:gd name="connsiteX3" fmla="*/ 0 w 1029790"/>
                    <a:gd name="connsiteY3" fmla="*/ 0 h 1166949"/>
                    <a:gd name="connsiteX0" fmla="*/ 0 w 1029790"/>
                    <a:gd name="connsiteY0" fmla="*/ 0 h 1175657"/>
                    <a:gd name="connsiteX1" fmla="*/ 1029790 w 1029790"/>
                    <a:gd name="connsiteY1" fmla="*/ 999841 h 1175657"/>
                    <a:gd name="connsiteX2" fmla="*/ 940526 w 1029790"/>
                    <a:gd name="connsiteY2" fmla="*/ 1175657 h 1175657"/>
                    <a:gd name="connsiteX3" fmla="*/ 0 w 1029790"/>
                    <a:gd name="connsiteY3" fmla="*/ 0 h 1175657"/>
                    <a:gd name="connsiteX0" fmla="*/ 0 w 1029790"/>
                    <a:gd name="connsiteY0" fmla="*/ 0 h 1175657"/>
                    <a:gd name="connsiteX1" fmla="*/ 1029790 w 1029790"/>
                    <a:gd name="connsiteY1" fmla="*/ 999841 h 1175657"/>
                    <a:gd name="connsiteX2" fmla="*/ 940526 w 1029790"/>
                    <a:gd name="connsiteY2" fmla="*/ 1175657 h 1175657"/>
                    <a:gd name="connsiteX3" fmla="*/ 0 w 1029790"/>
                    <a:gd name="connsiteY3" fmla="*/ 0 h 1175657"/>
                    <a:gd name="connsiteX0" fmla="*/ 0 w 1056199"/>
                    <a:gd name="connsiteY0" fmla="*/ 0 h 1175657"/>
                    <a:gd name="connsiteX1" fmla="*/ 1056199 w 1056199"/>
                    <a:gd name="connsiteY1" fmla="*/ 1005575 h 1175657"/>
                    <a:gd name="connsiteX2" fmla="*/ 940526 w 1056199"/>
                    <a:gd name="connsiteY2" fmla="*/ 1175657 h 1175657"/>
                    <a:gd name="connsiteX3" fmla="*/ 0 w 1056199"/>
                    <a:gd name="connsiteY3" fmla="*/ 0 h 1175657"/>
                    <a:gd name="connsiteX0" fmla="*/ 0 w 1056199"/>
                    <a:gd name="connsiteY0" fmla="*/ 0 h 1191641"/>
                    <a:gd name="connsiteX1" fmla="*/ 1056199 w 1056199"/>
                    <a:gd name="connsiteY1" fmla="*/ 1005575 h 1191641"/>
                    <a:gd name="connsiteX2" fmla="*/ 945564 w 1056199"/>
                    <a:gd name="connsiteY2" fmla="*/ 1191641 h 1191641"/>
                    <a:gd name="connsiteX3" fmla="*/ 0 w 1056199"/>
                    <a:gd name="connsiteY3" fmla="*/ 0 h 1191641"/>
                    <a:gd name="connsiteX0" fmla="*/ 0 w 1056199"/>
                    <a:gd name="connsiteY0" fmla="*/ 0 h 1287108"/>
                    <a:gd name="connsiteX1" fmla="*/ 1056199 w 1056199"/>
                    <a:gd name="connsiteY1" fmla="*/ 1005575 h 1287108"/>
                    <a:gd name="connsiteX2" fmla="*/ 1004292 w 1056199"/>
                    <a:gd name="connsiteY2" fmla="*/ 1287108 h 1287108"/>
                    <a:gd name="connsiteX3" fmla="*/ 0 w 1056199"/>
                    <a:gd name="connsiteY3" fmla="*/ 0 h 1287108"/>
                    <a:gd name="connsiteX0" fmla="*/ 0 w 1126456"/>
                    <a:gd name="connsiteY0" fmla="*/ 0 h 1287108"/>
                    <a:gd name="connsiteX1" fmla="*/ 1126455 w 1126456"/>
                    <a:gd name="connsiteY1" fmla="*/ 1071342 h 1287108"/>
                    <a:gd name="connsiteX2" fmla="*/ 1004292 w 1126456"/>
                    <a:gd name="connsiteY2" fmla="*/ 1287108 h 1287108"/>
                    <a:gd name="connsiteX3" fmla="*/ 0 w 1126456"/>
                    <a:gd name="connsiteY3" fmla="*/ 0 h 1287108"/>
                    <a:gd name="connsiteX0" fmla="*/ 0 w 1175276"/>
                    <a:gd name="connsiteY0" fmla="*/ 0 h 1322684"/>
                    <a:gd name="connsiteX1" fmla="*/ 1175275 w 1175276"/>
                    <a:gd name="connsiteY1" fmla="*/ 1106918 h 1322684"/>
                    <a:gd name="connsiteX2" fmla="*/ 1053112 w 1175276"/>
                    <a:gd name="connsiteY2" fmla="*/ 1322684 h 1322684"/>
                    <a:gd name="connsiteX3" fmla="*/ 0 w 1175276"/>
                    <a:gd name="connsiteY3" fmla="*/ 0 h 1322684"/>
                    <a:gd name="connsiteX0" fmla="*/ 0 w 1175276"/>
                    <a:gd name="connsiteY0" fmla="*/ 0 h 1298533"/>
                    <a:gd name="connsiteX1" fmla="*/ 1175275 w 1175276"/>
                    <a:gd name="connsiteY1" fmla="*/ 1106918 h 1298533"/>
                    <a:gd name="connsiteX2" fmla="*/ 1103014 w 1175276"/>
                    <a:gd name="connsiteY2" fmla="*/ 1298533 h 1298533"/>
                    <a:gd name="connsiteX3" fmla="*/ 0 w 1175276"/>
                    <a:gd name="connsiteY3" fmla="*/ 0 h 1298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5276" h="1298533">
                      <a:moveTo>
                        <a:pt x="0" y="0"/>
                      </a:moveTo>
                      <a:cubicBezTo>
                        <a:pt x="199572" y="50252"/>
                        <a:pt x="840720" y="782346"/>
                        <a:pt x="1175275" y="1106918"/>
                      </a:cubicBezTo>
                      <a:lnTo>
                        <a:pt x="1103014" y="12985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Triangle 37">
                  <a:extLst>
                    <a:ext uri="{FF2B5EF4-FFF2-40B4-BE49-F238E27FC236}">
                      <a16:creationId xmlns:a16="http://schemas.microsoft.com/office/drawing/2014/main" id="{02D7767D-906B-5344-A36C-AAA6A059D2B5}"/>
                    </a:ext>
                  </a:extLst>
                </p:cNvPr>
                <p:cNvSpPr/>
                <p:nvPr/>
              </p:nvSpPr>
              <p:spPr>
                <a:xfrm rot="2375907">
                  <a:off x="4437420" y="544911"/>
                  <a:ext cx="2230867" cy="2135512"/>
                </a:xfrm>
                <a:custGeom>
                  <a:avLst/>
                  <a:gdLst>
                    <a:gd name="connsiteX0" fmla="*/ 0 w 645716"/>
                    <a:gd name="connsiteY0" fmla="*/ 471100 h 471100"/>
                    <a:gd name="connsiteX1" fmla="*/ 322858 w 645716"/>
                    <a:gd name="connsiteY1" fmla="*/ 0 h 471100"/>
                    <a:gd name="connsiteX2" fmla="*/ 645716 w 645716"/>
                    <a:gd name="connsiteY2" fmla="*/ 471100 h 471100"/>
                    <a:gd name="connsiteX3" fmla="*/ 0 w 645716"/>
                    <a:gd name="connsiteY3" fmla="*/ 471100 h 471100"/>
                    <a:gd name="connsiteX0" fmla="*/ 0 w 1729933"/>
                    <a:gd name="connsiteY0" fmla="*/ 1471748 h 1471748"/>
                    <a:gd name="connsiteX1" fmla="*/ 322858 w 1729933"/>
                    <a:gd name="connsiteY1" fmla="*/ 1000648 h 1471748"/>
                    <a:gd name="connsiteX2" fmla="*/ 1729933 w 1729933"/>
                    <a:gd name="connsiteY2" fmla="*/ 0 h 1471748"/>
                    <a:gd name="connsiteX3" fmla="*/ 0 w 1729933"/>
                    <a:gd name="connsiteY3" fmla="*/ 1471748 h 1471748"/>
                    <a:gd name="connsiteX0" fmla="*/ 0 w 1512218"/>
                    <a:gd name="connsiteY0" fmla="*/ 2181496 h 2181496"/>
                    <a:gd name="connsiteX1" fmla="*/ 105143 w 1512218"/>
                    <a:gd name="connsiteY1" fmla="*/ 1000648 h 2181496"/>
                    <a:gd name="connsiteX2" fmla="*/ 1512218 w 1512218"/>
                    <a:gd name="connsiteY2" fmla="*/ 0 h 2181496"/>
                    <a:gd name="connsiteX3" fmla="*/ 0 w 1512218"/>
                    <a:gd name="connsiteY3" fmla="*/ 2181496 h 2181496"/>
                    <a:gd name="connsiteX0" fmla="*/ 360766 w 1872984"/>
                    <a:gd name="connsiteY0" fmla="*/ 2181496 h 2181496"/>
                    <a:gd name="connsiteX1" fmla="*/ 0 w 1872984"/>
                    <a:gd name="connsiteY1" fmla="*/ 1819254 h 2181496"/>
                    <a:gd name="connsiteX2" fmla="*/ 1872984 w 1872984"/>
                    <a:gd name="connsiteY2" fmla="*/ 0 h 2181496"/>
                    <a:gd name="connsiteX3" fmla="*/ 360766 w 1872984"/>
                    <a:gd name="connsiteY3" fmla="*/ 2181496 h 2181496"/>
                    <a:gd name="connsiteX0" fmla="*/ 286743 w 1798961"/>
                    <a:gd name="connsiteY0" fmla="*/ 2181496 h 2181496"/>
                    <a:gd name="connsiteX1" fmla="*/ 0 w 1798961"/>
                    <a:gd name="connsiteY1" fmla="*/ 1832317 h 2181496"/>
                    <a:gd name="connsiteX2" fmla="*/ 1798961 w 1798961"/>
                    <a:gd name="connsiteY2" fmla="*/ 0 h 2181496"/>
                    <a:gd name="connsiteX3" fmla="*/ 286743 w 1798961"/>
                    <a:gd name="connsiteY3" fmla="*/ 2181496 h 2181496"/>
                    <a:gd name="connsiteX0" fmla="*/ 343349 w 1855567"/>
                    <a:gd name="connsiteY0" fmla="*/ 2181496 h 2181496"/>
                    <a:gd name="connsiteX1" fmla="*/ 0 w 1855567"/>
                    <a:gd name="connsiteY1" fmla="*/ 1827962 h 2181496"/>
                    <a:gd name="connsiteX2" fmla="*/ 1855567 w 1855567"/>
                    <a:gd name="connsiteY2" fmla="*/ 0 h 2181496"/>
                    <a:gd name="connsiteX3" fmla="*/ 343349 w 1855567"/>
                    <a:gd name="connsiteY3" fmla="*/ 2181496 h 2181496"/>
                    <a:gd name="connsiteX0" fmla="*/ 343349 w 1907818"/>
                    <a:gd name="connsiteY0" fmla="*/ 2242456 h 2242456"/>
                    <a:gd name="connsiteX1" fmla="*/ 0 w 1907818"/>
                    <a:gd name="connsiteY1" fmla="*/ 1888922 h 2242456"/>
                    <a:gd name="connsiteX2" fmla="*/ 1907818 w 1907818"/>
                    <a:gd name="connsiteY2" fmla="*/ 0 h 2242456"/>
                    <a:gd name="connsiteX3" fmla="*/ 343349 w 1907818"/>
                    <a:gd name="connsiteY3" fmla="*/ 2242456 h 2242456"/>
                    <a:gd name="connsiteX0" fmla="*/ 343349 w 1907818"/>
                    <a:gd name="connsiteY0" fmla="*/ 2242456 h 2242456"/>
                    <a:gd name="connsiteX1" fmla="*/ 0 w 1907818"/>
                    <a:gd name="connsiteY1" fmla="*/ 1888922 h 2242456"/>
                    <a:gd name="connsiteX2" fmla="*/ 1907818 w 1907818"/>
                    <a:gd name="connsiteY2" fmla="*/ 0 h 2242456"/>
                    <a:gd name="connsiteX3" fmla="*/ 343349 w 1907818"/>
                    <a:gd name="connsiteY3" fmla="*/ 2242456 h 2242456"/>
                    <a:gd name="connsiteX0" fmla="*/ 375123 w 1939592"/>
                    <a:gd name="connsiteY0" fmla="*/ 2242456 h 2242456"/>
                    <a:gd name="connsiteX1" fmla="*/ 0 w 1939592"/>
                    <a:gd name="connsiteY1" fmla="*/ 1904869 h 2242456"/>
                    <a:gd name="connsiteX2" fmla="*/ 1939592 w 1939592"/>
                    <a:gd name="connsiteY2" fmla="*/ 0 h 2242456"/>
                    <a:gd name="connsiteX3" fmla="*/ 375123 w 1939592"/>
                    <a:gd name="connsiteY3" fmla="*/ 2242456 h 2242456"/>
                    <a:gd name="connsiteX0" fmla="*/ 364546 w 1939592"/>
                    <a:gd name="connsiteY0" fmla="*/ 2258372 h 2258372"/>
                    <a:gd name="connsiteX1" fmla="*/ 0 w 1939592"/>
                    <a:gd name="connsiteY1" fmla="*/ 1904869 h 2258372"/>
                    <a:gd name="connsiteX2" fmla="*/ 1939592 w 1939592"/>
                    <a:gd name="connsiteY2" fmla="*/ 0 h 2258372"/>
                    <a:gd name="connsiteX3" fmla="*/ 364546 w 1939592"/>
                    <a:gd name="connsiteY3" fmla="*/ 2258372 h 2258372"/>
                    <a:gd name="connsiteX0" fmla="*/ 290280 w 1939592"/>
                    <a:gd name="connsiteY0" fmla="*/ 2366533 h 2366534"/>
                    <a:gd name="connsiteX1" fmla="*/ 0 w 1939592"/>
                    <a:gd name="connsiteY1" fmla="*/ 1904869 h 2366534"/>
                    <a:gd name="connsiteX2" fmla="*/ 1939592 w 1939592"/>
                    <a:gd name="connsiteY2" fmla="*/ 0 h 2366534"/>
                    <a:gd name="connsiteX3" fmla="*/ 290280 w 1939592"/>
                    <a:gd name="connsiteY3" fmla="*/ 2366533 h 2366534"/>
                    <a:gd name="connsiteX0" fmla="*/ 290280 w 1973813"/>
                    <a:gd name="connsiteY0" fmla="*/ 2357442 h 2357443"/>
                    <a:gd name="connsiteX1" fmla="*/ 0 w 1973813"/>
                    <a:gd name="connsiteY1" fmla="*/ 1895778 h 2357443"/>
                    <a:gd name="connsiteX2" fmla="*/ 1973813 w 1973813"/>
                    <a:gd name="connsiteY2" fmla="*/ -1 h 2357443"/>
                    <a:gd name="connsiteX3" fmla="*/ 290280 w 1973813"/>
                    <a:gd name="connsiteY3" fmla="*/ 2357442 h 2357443"/>
                    <a:gd name="connsiteX0" fmla="*/ 337319 w 2020852"/>
                    <a:gd name="connsiteY0" fmla="*/ 2357442 h 2357443"/>
                    <a:gd name="connsiteX1" fmla="*/ 0 w 2020852"/>
                    <a:gd name="connsiteY1" fmla="*/ 1848577 h 2357443"/>
                    <a:gd name="connsiteX2" fmla="*/ 2020852 w 2020852"/>
                    <a:gd name="connsiteY2" fmla="*/ -1 h 2357443"/>
                    <a:gd name="connsiteX3" fmla="*/ 337319 w 2020852"/>
                    <a:gd name="connsiteY3" fmla="*/ 2357442 h 2357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852" h="2357443">
                      <a:moveTo>
                        <a:pt x="337319" y="2357442"/>
                      </a:moveTo>
                      <a:lnTo>
                        <a:pt x="0" y="1848577"/>
                      </a:lnTo>
                      <a:cubicBezTo>
                        <a:pt x="635939" y="1218936"/>
                        <a:pt x="1350079" y="581743"/>
                        <a:pt x="2020852" y="-1"/>
                      </a:cubicBezTo>
                      <a:lnTo>
                        <a:pt x="337319" y="23574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" name="Triangle 38">
                  <a:extLst>
                    <a:ext uri="{FF2B5EF4-FFF2-40B4-BE49-F238E27FC236}">
                      <a16:creationId xmlns:a16="http://schemas.microsoft.com/office/drawing/2014/main" id="{A1EF25C5-110D-7E4D-9D55-7B55229A9B80}"/>
                    </a:ext>
                  </a:extLst>
                </p:cNvPr>
                <p:cNvSpPr/>
                <p:nvPr/>
              </p:nvSpPr>
              <p:spPr>
                <a:xfrm rot="2705442">
                  <a:off x="3713865" y="3394746"/>
                  <a:ext cx="1578841" cy="1225949"/>
                </a:xfrm>
                <a:custGeom>
                  <a:avLst/>
                  <a:gdLst>
                    <a:gd name="connsiteX0" fmla="*/ 0 w 1124738"/>
                    <a:gd name="connsiteY0" fmla="*/ 1010194 h 1010194"/>
                    <a:gd name="connsiteX1" fmla="*/ 562369 w 1124738"/>
                    <a:gd name="connsiteY1" fmla="*/ 0 h 1010194"/>
                    <a:gd name="connsiteX2" fmla="*/ 1124738 w 1124738"/>
                    <a:gd name="connsiteY2" fmla="*/ 1010194 h 1010194"/>
                    <a:gd name="connsiteX3" fmla="*/ 0 w 1124738"/>
                    <a:gd name="connsiteY3" fmla="*/ 1010194 h 1010194"/>
                    <a:gd name="connsiteX0" fmla="*/ 278008 w 1402746"/>
                    <a:gd name="connsiteY0" fmla="*/ 1254034 h 1254034"/>
                    <a:gd name="connsiteX1" fmla="*/ 0 w 1402746"/>
                    <a:gd name="connsiteY1" fmla="*/ 0 h 1254034"/>
                    <a:gd name="connsiteX2" fmla="*/ 1402746 w 1402746"/>
                    <a:gd name="connsiteY2" fmla="*/ 1254034 h 1254034"/>
                    <a:gd name="connsiteX3" fmla="*/ 278008 w 1402746"/>
                    <a:gd name="connsiteY3" fmla="*/ 1254034 h 1254034"/>
                    <a:gd name="connsiteX0" fmla="*/ 278008 w 1616106"/>
                    <a:gd name="connsiteY0" fmla="*/ 1254034 h 1254034"/>
                    <a:gd name="connsiteX1" fmla="*/ 0 w 1616106"/>
                    <a:gd name="connsiteY1" fmla="*/ 0 h 1254034"/>
                    <a:gd name="connsiteX2" fmla="*/ 1616106 w 1616106"/>
                    <a:gd name="connsiteY2" fmla="*/ 666205 h 1254034"/>
                    <a:gd name="connsiteX3" fmla="*/ 278008 w 1616106"/>
                    <a:gd name="connsiteY3" fmla="*/ 1254034 h 1254034"/>
                    <a:gd name="connsiteX0" fmla="*/ 1109677 w 1616106"/>
                    <a:gd name="connsiteY0" fmla="*/ 1127760 h 1127760"/>
                    <a:gd name="connsiteX1" fmla="*/ 0 w 1616106"/>
                    <a:gd name="connsiteY1" fmla="*/ 0 h 1127760"/>
                    <a:gd name="connsiteX2" fmla="*/ 1616106 w 1616106"/>
                    <a:gd name="connsiteY2" fmla="*/ 666205 h 1127760"/>
                    <a:gd name="connsiteX3" fmla="*/ 1109677 w 1616106"/>
                    <a:gd name="connsiteY3" fmla="*/ 1127760 h 1127760"/>
                    <a:gd name="connsiteX0" fmla="*/ 1105323 w 1611752"/>
                    <a:gd name="connsiteY0" fmla="*/ 1158240 h 1158240"/>
                    <a:gd name="connsiteX1" fmla="*/ 0 w 1611752"/>
                    <a:gd name="connsiteY1" fmla="*/ 0 h 1158240"/>
                    <a:gd name="connsiteX2" fmla="*/ 1611752 w 1611752"/>
                    <a:gd name="connsiteY2" fmla="*/ 696685 h 1158240"/>
                    <a:gd name="connsiteX3" fmla="*/ 1105323 w 1611752"/>
                    <a:gd name="connsiteY3" fmla="*/ 1158240 h 1158240"/>
                    <a:gd name="connsiteX0" fmla="*/ 1105323 w 1598689"/>
                    <a:gd name="connsiteY0" fmla="*/ 1158240 h 1158240"/>
                    <a:gd name="connsiteX1" fmla="*/ 0 w 1598689"/>
                    <a:gd name="connsiteY1" fmla="*/ 0 h 1158240"/>
                    <a:gd name="connsiteX2" fmla="*/ 1598689 w 1598689"/>
                    <a:gd name="connsiteY2" fmla="*/ 692331 h 1158240"/>
                    <a:gd name="connsiteX3" fmla="*/ 1105323 w 1598689"/>
                    <a:gd name="connsiteY3" fmla="*/ 1158240 h 1158240"/>
                    <a:gd name="connsiteX0" fmla="*/ 1114032 w 1598689"/>
                    <a:gd name="connsiteY0" fmla="*/ 1166949 h 1166949"/>
                    <a:gd name="connsiteX1" fmla="*/ 0 w 1598689"/>
                    <a:gd name="connsiteY1" fmla="*/ 0 h 1166949"/>
                    <a:gd name="connsiteX2" fmla="*/ 1598689 w 1598689"/>
                    <a:gd name="connsiteY2" fmla="*/ 692331 h 1166949"/>
                    <a:gd name="connsiteX3" fmla="*/ 1114032 w 1598689"/>
                    <a:gd name="connsiteY3" fmla="*/ 1166949 h 1166949"/>
                    <a:gd name="connsiteX0" fmla="*/ 1066401 w 1598689"/>
                    <a:gd name="connsiteY0" fmla="*/ 1209422 h 1209422"/>
                    <a:gd name="connsiteX1" fmla="*/ 0 w 1598689"/>
                    <a:gd name="connsiteY1" fmla="*/ 0 h 1209422"/>
                    <a:gd name="connsiteX2" fmla="*/ 1598689 w 1598689"/>
                    <a:gd name="connsiteY2" fmla="*/ 692331 h 1209422"/>
                    <a:gd name="connsiteX3" fmla="*/ 1066401 w 1598689"/>
                    <a:gd name="connsiteY3" fmla="*/ 1209422 h 1209422"/>
                    <a:gd name="connsiteX0" fmla="*/ 1066401 w 1598689"/>
                    <a:gd name="connsiteY0" fmla="*/ 1209422 h 1209422"/>
                    <a:gd name="connsiteX1" fmla="*/ 0 w 1598689"/>
                    <a:gd name="connsiteY1" fmla="*/ 0 h 1209422"/>
                    <a:gd name="connsiteX2" fmla="*/ 1598689 w 1598689"/>
                    <a:gd name="connsiteY2" fmla="*/ 692331 h 1209422"/>
                    <a:gd name="connsiteX3" fmla="*/ 1066401 w 1598689"/>
                    <a:gd name="connsiteY3" fmla="*/ 1209422 h 1209422"/>
                    <a:gd name="connsiteX0" fmla="*/ 1041534 w 1573822"/>
                    <a:gd name="connsiteY0" fmla="*/ 1225949 h 1225949"/>
                    <a:gd name="connsiteX1" fmla="*/ -1 w 1573822"/>
                    <a:gd name="connsiteY1" fmla="*/ -1 h 1225949"/>
                    <a:gd name="connsiteX2" fmla="*/ 1573822 w 1573822"/>
                    <a:gd name="connsiteY2" fmla="*/ 708858 h 1225949"/>
                    <a:gd name="connsiteX3" fmla="*/ 1041534 w 1573822"/>
                    <a:gd name="connsiteY3" fmla="*/ 1225949 h 1225949"/>
                    <a:gd name="connsiteX0" fmla="*/ 1041534 w 1578840"/>
                    <a:gd name="connsiteY0" fmla="*/ 1225949 h 1225949"/>
                    <a:gd name="connsiteX1" fmla="*/ -1 w 1578840"/>
                    <a:gd name="connsiteY1" fmla="*/ -1 h 1225949"/>
                    <a:gd name="connsiteX2" fmla="*/ 1578840 w 1578840"/>
                    <a:gd name="connsiteY2" fmla="*/ 736328 h 1225949"/>
                    <a:gd name="connsiteX3" fmla="*/ 1041534 w 1578840"/>
                    <a:gd name="connsiteY3" fmla="*/ 1225949 h 1225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78840" h="1225949">
                      <a:moveTo>
                        <a:pt x="1041534" y="1225949"/>
                      </a:moveTo>
                      <a:cubicBezTo>
                        <a:pt x="226957" y="396900"/>
                        <a:pt x="355466" y="403140"/>
                        <a:pt x="-1" y="-1"/>
                      </a:cubicBezTo>
                      <a:lnTo>
                        <a:pt x="1578840" y="736328"/>
                      </a:lnTo>
                      <a:lnTo>
                        <a:pt x="1041534" y="1225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Rectangle 39">
                  <a:extLst>
                    <a:ext uri="{FF2B5EF4-FFF2-40B4-BE49-F238E27FC236}">
                      <a16:creationId xmlns:a16="http://schemas.microsoft.com/office/drawing/2014/main" id="{8CB0D6C9-5FF1-F245-AD42-4B04B25D7E7F}"/>
                    </a:ext>
                  </a:extLst>
                </p:cNvPr>
                <p:cNvSpPr/>
                <p:nvPr/>
              </p:nvSpPr>
              <p:spPr>
                <a:xfrm rot="2674735">
                  <a:off x="3722129" y="2278032"/>
                  <a:ext cx="1258390" cy="1082474"/>
                </a:xfrm>
                <a:custGeom>
                  <a:avLst/>
                  <a:gdLst>
                    <a:gd name="connsiteX0" fmla="*/ 0 w 905692"/>
                    <a:gd name="connsiteY0" fmla="*/ 0 h 1091181"/>
                    <a:gd name="connsiteX1" fmla="*/ 905692 w 905692"/>
                    <a:gd name="connsiteY1" fmla="*/ 0 h 1091181"/>
                    <a:gd name="connsiteX2" fmla="*/ 905692 w 905692"/>
                    <a:gd name="connsiteY2" fmla="*/ 1091181 h 1091181"/>
                    <a:gd name="connsiteX3" fmla="*/ 0 w 905692"/>
                    <a:gd name="connsiteY3" fmla="*/ 1091181 h 1091181"/>
                    <a:gd name="connsiteX4" fmla="*/ 0 w 905692"/>
                    <a:gd name="connsiteY4" fmla="*/ 0 h 1091181"/>
                    <a:gd name="connsiteX0" fmla="*/ 0 w 1515292"/>
                    <a:gd name="connsiteY0" fmla="*/ 0 h 1091181"/>
                    <a:gd name="connsiteX1" fmla="*/ 1515292 w 1515292"/>
                    <a:gd name="connsiteY1" fmla="*/ 666206 h 1091181"/>
                    <a:gd name="connsiteX2" fmla="*/ 905692 w 1515292"/>
                    <a:gd name="connsiteY2" fmla="*/ 1091181 h 1091181"/>
                    <a:gd name="connsiteX3" fmla="*/ 0 w 1515292"/>
                    <a:gd name="connsiteY3" fmla="*/ 1091181 h 1091181"/>
                    <a:gd name="connsiteX4" fmla="*/ 0 w 1515292"/>
                    <a:gd name="connsiteY4" fmla="*/ 0 h 1091181"/>
                    <a:gd name="connsiteX0" fmla="*/ 78377 w 1515292"/>
                    <a:gd name="connsiteY0" fmla="*/ 0 h 1435170"/>
                    <a:gd name="connsiteX1" fmla="*/ 1515292 w 1515292"/>
                    <a:gd name="connsiteY1" fmla="*/ 1010195 h 1435170"/>
                    <a:gd name="connsiteX2" fmla="*/ 905692 w 1515292"/>
                    <a:gd name="connsiteY2" fmla="*/ 1435170 h 1435170"/>
                    <a:gd name="connsiteX3" fmla="*/ 0 w 1515292"/>
                    <a:gd name="connsiteY3" fmla="*/ 1435170 h 1435170"/>
                    <a:gd name="connsiteX4" fmla="*/ 78377 w 1515292"/>
                    <a:gd name="connsiteY4" fmla="*/ 0 h 1435170"/>
                    <a:gd name="connsiteX0" fmla="*/ 65314 w 1502229"/>
                    <a:gd name="connsiteY0" fmla="*/ 0 h 1435170"/>
                    <a:gd name="connsiteX1" fmla="*/ 1502229 w 1502229"/>
                    <a:gd name="connsiteY1" fmla="*/ 1010195 h 1435170"/>
                    <a:gd name="connsiteX2" fmla="*/ 892629 w 1502229"/>
                    <a:gd name="connsiteY2" fmla="*/ 1435170 h 1435170"/>
                    <a:gd name="connsiteX3" fmla="*/ 0 w 1502229"/>
                    <a:gd name="connsiteY3" fmla="*/ 790735 h 1435170"/>
                    <a:gd name="connsiteX4" fmla="*/ 65314 w 1502229"/>
                    <a:gd name="connsiteY4" fmla="*/ 0 h 1435170"/>
                    <a:gd name="connsiteX0" fmla="*/ 113211 w 1502229"/>
                    <a:gd name="connsiteY0" fmla="*/ 0 h 1443879"/>
                    <a:gd name="connsiteX1" fmla="*/ 1502229 w 1502229"/>
                    <a:gd name="connsiteY1" fmla="*/ 1018904 h 1443879"/>
                    <a:gd name="connsiteX2" fmla="*/ 892629 w 1502229"/>
                    <a:gd name="connsiteY2" fmla="*/ 1443879 h 1443879"/>
                    <a:gd name="connsiteX3" fmla="*/ 0 w 1502229"/>
                    <a:gd name="connsiteY3" fmla="*/ 799444 h 1443879"/>
                    <a:gd name="connsiteX4" fmla="*/ 113211 w 1502229"/>
                    <a:gd name="connsiteY4" fmla="*/ 0 h 1443879"/>
                    <a:gd name="connsiteX0" fmla="*/ 0 w 1389018"/>
                    <a:gd name="connsiteY0" fmla="*/ 0 h 1443879"/>
                    <a:gd name="connsiteX1" fmla="*/ 1389018 w 1389018"/>
                    <a:gd name="connsiteY1" fmla="*/ 1018904 h 1443879"/>
                    <a:gd name="connsiteX2" fmla="*/ 779418 w 1389018"/>
                    <a:gd name="connsiteY2" fmla="*/ 1443879 h 1443879"/>
                    <a:gd name="connsiteX3" fmla="*/ 74023 w 1389018"/>
                    <a:gd name="connsiteY3" fmla="*/ 642690 h 1443879"/>
                    <a:gd name="connsiteX4" fmla="*/ 0 w 1389018"/>
                    <a:gd name="connsiteY4" fmla="*/ 0 h 1443879"/>
                    <a:gd name="connsiteX0" fmla="*/ 0 w 1389018"/>
                    <a:gd name="connsiteY0" fmla="*/ 0 h 1213102"/>
                    <a:gd name="connsiteX1" fmla="*/ 1389018 w 1389018"/>
                    <a:gd name="connsiteY1" fmla="*/ 1018904 h 1213102"/>
                    <a:gd name="connsiteX2" fmla="*/ 1079863 w 1389018"/>
                    <a:gd name="connsiteY2" fmla="*/ 1213102 h 1213102"/>
                    <a:gd name="connsiteX3" fmla="*/ 74023 w 1389018"/>
                    <a:gd name="connsiteY3" fmla="*/ 642690 h 1213102"/>
                    <a:gd name="connsiteX4" fmla="*/ 0 w 1389018"/>
                    <a:gd name="connsiteY4" fmla="*/ 0 h 1213102"/>
                    <a:gd name="connsiteX0" fmla="*/ 0 w 1389018"/>
                    <a:gd name="connsiteY0" fmla="*/ 0 h 1213102"/>
                    <a:gd name="connsiteX1" fmla="*/ 1389018 w 1389018"/>
                    <a:gd name="connsiteY1" fmla="*/ 1018904 h 1213102"/>
                    <a:gd name="connsiteX2" fmla="*/ 1079863 w 1389018"/>
                    <a:gd name="connsiteY2" fmla="*/ 1213102 h 1213102"/>
                    <a:gd name="connsiteX3" fmla="*/ 217715 w 1389018"/>
                    <a:gd name="connsiteY3" fmla="*/ 568667 h 1213102"/>
                    <a:gd name="connsiteX4" fmla="*/ 0 w 1389018"/>
                    <a:gd name="connsiteY4" fmla="*/ 0 h 1213102"/>
                    <a:gd name="connsiteX0" fmla="*/ 0 w 1258390"/>
                    <a:gd name="connsiteY0" fmla="*/ 0 h 1121662"/>
                    <a:gd name="connsiteX1" fmla="*/ 1258390 w 1258390"/>
                    <a:gd name="connsiteY1" fmla="*/ 927464 h 1121662"/>
                    <a:gd name="connsiteX2" fmla="*/ 949235 w 1258390"/>
                    <a:gd name="connsiteY2" fmla="*/ 1121662 h 1121662"/>
                    <a:gd name="connsiteX3" fmla="*/ 87087 w 1258390"/>
                    <a:gd name="connsiteY3" fmla="*/ 477227 h 1121662"/>
                    <a:gd name="connsiteX4" fmla="*/ 0 w 1258390"/>
                    <a:gd name="connsiteY4" fmla="*/ 0 h 1121662"/>
                    <a:gd name="connsiteX0" fmla="*/ 0 w 1258390"/>
                    <a:gd name="connsiteY0" fmla="*/ 0 h 1121662"/>
                    <a:gd name="connsiteX1" fmla="*/ 1258390 w 1258390"/>
                    <a:gd name="connsiteY1" fmla="*/ 927464 h 1121662"/>
                    <a:gd name="connsiteX2" fmla="*/ 949235 w 1258390"/>
                    <a:gd name="connsiteY2" fmla="*/ 1121662 h 1121662"/>
                    <a:gd name="connsiteX3" fmla="*/ 187235 w 1258390"/>
                    <a:gd name="connsiteY3" fmla="*/ 433684 h 1121662"/>
                    <a:gd name="connsiteX4" fmla="*/ 0 w 1258390"/>
                    <a:gd name="connsiteY4" fmla="*/ 0 h 1121662"/>
                    <a:gd name="connsiteX0" fmla="*/ 0 w 1258390"/>
                    <a:gd name="connsiteY0" fmla="*/ 0 h 1038931"/>
                    <a:gd name="connsiteX1" fmla="*/ 1258390 w 1258390"/>
                    <a:gd name="connsiteY1" fmla="*/ 927464 h 1038931"/>
                    <a:gd name="connsiteX2" fmla="*/ 1101635 w 1258390"/>
                    <a:gd name="connsiteY2" fmla="*/ 1038931 h 1038931"/>
                    <a:gd name="connsiteX3" fmla="*/ 187235 w 1258390"/>
                    <a:gd name="connsiteY3" fmla="*/ 433684 h 1038931"/>
                    <a:gd name="connsiteX4" fmla="*/ 0 w 1258390"/>
                    <a:gd name="connsiteY4" fmla="*/ 0 h 1038931"/>
                    <a:gd name="connsiteX0" fmla="*/ 0 w 1258390"/>
                    <a:gd name="connsiteY0" fmla="*/ 0 h 1082474"/>
                    <a:gd name="connsiteX1" fmla="*/ 1258390 w 1258390"/>
                    <a:gd name="connsiteY1" fmla="*/ 927464 h 1082474"/>
                    <a:gd name="connsiteX2" fmla="*/ 1092926 w 1258390"/>
                    <a:gd name="connsiteY2" fmla="*/ 1082474 h 1082474"/>
                    <a:gd name="connsiteX3" fmla="*/ 187235 w 1258390"/>
                    <a:gd name="connsiteY3" fmla="*/ 433684 h 1082474"/>
                    <a:gd name="connsiteX4" fmla="*/ 0 w 1258390"/>
                    <a:gd name="connsiteY4" fmla="*/ 0 h 1082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8390" h="1082474">
                      <a:moveTo>
                        <a:pt x="0" y="0"/>
                      </a:moveTo>
                      <a:lnTo>
                        <a:pt x="1258390" y="927464"/>
                      </a:lnTo>
                      <a:lnTo>
                        <a:pt x="1092926" y="1082474"/>
                      </a:lnTo>
                      <a:lnTo>
                        <a:pt x="187235" y="4336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E1609E8-F42B-FE45-9BD2-7AB902297717}"/>
                  </a:ext>
                </a:extLst>
              </p:cNvPr>
              <p:cNvGrpSpPr/>
              <p:nvPr/>
            </p:nvGrpSpPr>
            <p:grpSpPr>
              <a:xfrm>
                <a:off x="388063" y="1863997"/>
                <a:ext cx="1635526" cy="2036865"/>
                <a:chOff x="3722129" y="544911"/>
                <a:chExt cx="4557196" cy="4962969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84EE61A5-B4AB-1640-8CF5-AB8173C70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94834" y="1490895"/>
                  <a:ext cx="3463766" cy="3016829"/>
                </a:xfrm>
                <a:prstGeom prst="rect">
                  <a:avLst/>
                </a:prstGeom>
              </p:spPr>
            </p:pic>
            <p:sp>
              <p:nvSpPr>
                <p:cNvPr id="76" name="Triangle 31">
                  <a:extLst>
                    <a:ext uri="{FF2B5EF4-FFF2-40B4-BE49-F238E27FC236}">
                      <a16:creationId xmlns:a16="http://schemas.microsoft.com/office/drawing/2014/main" id="{71DE6E0A-58D1-6C4A-9896-8C691982FB41}"/>
                    </a:ext>
                  </a:extLst>
                </p:cNvPr>
                <p:cNvSpPr/>
                <p:nvPr/>
              </p:nvSpPr>
              <p:spPr>
                <a:xfrm rot="2714256">
                  <a:off x="6930372" y="1349508"/>
                  <a:ext cx="1237172" cy="668781"/>
                </a:xfrm>
                <a:custGeom>
                  <a:avLst/>
                  <a:gdLst>
                    <a:gd name="connsiteX0" fmla="*/ 0 w 1298134"/>
                    <a:gd name="connsiteY0" fmla="*/ 1119081 h 1119081"/>
                    <a:gd name="connsiteX1" fmla="*/ 636008 w 1298134"/>
                    <a:gd name="connsiteY1" fmla="*/ 0 h 1119081"/>
                    <a:gd name="connsiteX2" fmla="*/ 1298134 w 1298134"/>
                    <a:gd name="connsiteY2" fmla="*/ 1119081 h 1119081"/>
                    <a:gd name="connsiteX3" fmla="*/ 0 w 1298134"/>
                    <a:gd name="connsiteY3" fmla="*/ 1119081 h 1119081"/>
                    <a:gd name="connsiteX0" fmla="*/ 0 w 1298134"/>
                    <a:gd name="connsiteY0" fmla="*/ 688007 h 688007"/>
                    <a:gd name="connsiteX1" fmla="*/ 657779 w 1298134"/>
                    <a:gd name="connsiteY1" fmla="*/ 0 h 688007"/>
                    <a:gd name="connsiteX2" fmla="*/ 1298134 w 1298134"/>
                    <a:gd name="connsiteY2" fmla="*/ 688007 h 688007"/>
                    <a:gd name="connsiteX3" fmla="*/ 0 w 1298134"/>
                    <a:gd name="connsiteY3" fmla="*/ 688007 h 688007"/>
                    <a:gd name="connsiteX0" fmla="*/ 0 w 1298134"/>
                    <a:gd name="connsiteY0" fmla="*/ 391916 h 391916"/>
                    <a:gd name="connsiteX1" fmla="*/ 670842 w 1298134"/>
                    <a:gd name="connsiteY1" fmla="*/ 0 h 391916"/>
                    <a:gd name="connsiteX2" fmla="*/ 1298134 w 1298134"/>
                    <a:gd name="connsiteY2" fmla="*/ 391916 h 391916"/>
                    <a:gd name="connsiteX3" fmla="*/ 0 w 1298134"/>
                    <a:gd name="connsiteY3" fmla="*/ 391916 h 391916"/>
                    <a:gd name="connsiteX0" fmla="*/ 0 w 1298134"/>
                    <a:gd name="connsiteY0" fmla="*/ 592213 h 592213"/>
                    <a:gd name="connsiteX1" fmla="*/ 640362 w 1298134"/>
                    <a:gd name="connsiteY1" fmla="*/ 0 h 592213"/>
                    <a:gd name="connsiteX2" fmla="*/ 1298134 w 1298134"/>
                    <a:gd name="connsiteY2" fmla="*/ 592213 h 592213"/>
                    <a:gd name="connsiteX3" fmla="*/ 0 w 1298134"/>
                    <a:gd name="connsiteY3" fmla="*/ 592213 h 592213"/>
                    <a:gd name="connsiteX0" fmla="*/ 0 w 1110900"/>
                    <a:gd name="connsiteY0" fmla="*/ 592213 h 592213"/>
                    <a:gd name="connsiteX1" fmla="*/ 640362 w 1110900"/>
                    <a:gd name="connsiteY1" fmla="*/ 0 h 592213"/>
                    <a:gd name="connsiteX2" fmla="*/ 1110900 w 1110900"/>
                    <a:gd name="connsiteY2" fmla="*/ 557379 h 592213"/>
                    <a:gd name="connsiteX3" fmla="*/ 0 w 1110900"/>
                    <a:gd name="connsiteY3" fmla="*/ 592213 h 592213"/>
                    <a:gd name="connsiteX0" fmla="*/ 0 w 1219757"/>
                    <a:gd name="connsiteY0" fmla="*/ 592213 h 592213"/>
                    <a:gd name="connsiteX1" fmla="*/ 640362 w 1219757"/>
                    <a:gd name="connsiteY1" fmla="*/ 0 h 592213"/>
                    <a:gd name="connsiteX2" fmla="*/ 1219757 w 1219757"/>
                    <a:gd name="connsiteY2" fmla="*/ 561733 h 592213"/>
                    <a:gd name="connsiteX3" fmla="*/ 0 w 1219757"/>
                    <a:gd name="connsiteY3" fmla="*/ 592213 h 592213"/>
                    <a:gd name="connsiteX0" fmla="*/ 0 w 1176214"/>
                    <a:gd name="connsiteY0" fmla="*/ 587859 h 587859"/>
                    <a:gd name="connsiteX1" fmla="*/ 596819 w 1176214"/>
                    <a:gd name="connsiteY1" fmla="*/ 0 h 587859"/>
                    <a:gd name="connsiteX2" fmla="*/ 1176214 w 1176214"/>
                    <a:gd name="connsiteY2" fmla="*/ 561733 h 587859"/>
                    <a:gd name="connsiteX3" fmla="*/ 0 w 1176214"/>
                    <a:gd name="connsiteY3" fmla="*/ 587859 h 587859"/>
                    <a:gd name="connsiteX0" fmla="*/ 0 w 1176214"/>
                    <a:gd name="connsiteY0" fmla="*/ 609631 h 609631"/>
                    <a:gd name="connsiteX1" fmla="*/ 609882 w 1176214"/>
                    <a:gd name="connsiteY1" fmla="*/ 0 h 609631"/>
                    <a:gd name="connsiteX2" fmla="*/ 1176214 w 1176214"/>
                    <a:gd name="connsiteY2" fmla="*/ 583505 h 609631"/>
                    <a:gd name="connsiteX3" fmla="*/ 0 w 1176214"/>
                    <a:gd name="connsiteY3" fmla="*/ 609631 h 609631"/>
                    <a:gd name="connsiteX0" fmla="*/ 0 w 1193631"/>
                    <a:gd name="connsiteY0" fmla="*/ 609631 h 609631"/>
                    <a:gd name="connsiteX1" fmla="*/ 609882 w 1193631"/>
                    <a:gd name="connsiteY1" fmla="*/ 0 h 609631"/>
                    <a:gd name="connsiteX2" fmla="*/ 1193631 w 1193631"/>
                    <a:gd name="connsiteY2" fmla="*/ 587859 h 609631"/>
                    <a:gd name="connsiteX3" fmla="*/ 0 w 1193631"/>
                    <a:gd name="connsiteY3" fmla="*/ 609631 h 609631"/>
                    <a:gd name="connsiteX0" fmla="*/ 0 w 1237174"/>
                    <a:gd name="connsiteY0" fmla="*/ 609631 h 609631"/>
                    <a:gd name="connsiteX1" fmla="*/ 609882 w 1237174"/>
                    <a:gd name="connsiteY1" fmla="*/ 0 h 609631"/>
                    <a:gd name="connsiteX2" fmla="*/ 1237174 w 1237174"/>
                    <a:gd name="connsiteY2" fmla="*/ 592214 h 609631"/>
                    <a:gd name="connsiteX3" fmla="*/ 0 w 1237174"/>
                    <a:gd name="connsiteY3" fmla="*/ 609631 h 609631"/>
                    <a:gd name="connsiteX0" fmla="*/ 0 w 1237174"/>
                    <a:gd name="connsiteY0" fmla="*/ 631402 h 631402"/>
                    <a:gd name="connsiteX1" fmla="*/ 618591 w 1237174"/>
                    <a:gd name="connsiteY1" fmla="*/ 0 h 631402"/>
                    <a:gd name="connsiteX2" fmla="*/ 1237174 w 1237174"/>
                    <a:gd name="connsiteY2" fmla="*/ 613985 h 631402"/>
                    <a:gd name="connsiteX3" fmla="*/ 0 w 1237174"/>
                    <a:gd name="connsiteY3" fmla="*/ 631402 h 631402"/>
                    <a:gd name="connsiteX0" fmla="*/ 0 w 1237174"/>
                    <a:gd name="connsiteY0" fmla="*/ 668781 h 668781"/>
                    <a:gd name="connsiteX1" fmla="*/ 585630 w 1237174"/>
                    <a:gd name="connsiteY1" fmla="*/ 0 h 668781"/>
                    <a:gd name="connsiteX2" fmla="*/ 1237174 w 1237174"/>
                    <a:gd name="connsiteY2" fmla="*/ 651364 h 668781"/>
                    <a:gd name="connsiteX3" fmla="*/ 0 w 1237174"/>
                    <a:gd name="connsiteY3" fmla="*/ 668781 h 66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7174" h="668781">
                      <a:moveTo>
                        <a:pt x="0" y="668781"/>
                      </a:moveTo>
                      <a:lnTo>
                        <a:pt x="585630" y="0"/>
                      </a:lnTo>
                      <a:lnTo>
                        <a:pt x="1237174" y="651364"/>
                      </a:lnTo>
                      <a:lnTo>
                        <a:pt x="0" y="6687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Triangle 32">
                  <a:extLst>
                    <a:ext uri="{FF2B5EF4-FFF2-40B4-BE49-F238E27FC236}">
                      <a16:creationId xmlns:a16="http://schemas.microsoft.com/office/drawing/2014/main" id="{912BEF15-4B6C-344B-A06A-D1418E47F67A}"/>
                    </a:ext>
                  </a:extLst>
                </p:cNvPr>
                <p:cNvSpPr/>
                <p:nvPr/>
              </p:nvSpPr>
              <p:spPr>
                <a:xfrm rot="2476990">
                  <a:off x="5408800" y="3129693"/>
                  <a:ext cx="2256842" cy="2378187"/>
                </a:xfrm>
                <a:custGeom>
                  <a:avLst/>
                  <a:gdLst>
                    <a:gd name="connsiteX0" fmla="*/ 0 w 704631"/>
                    <a:gd name="connsiteY0" fmla="*/ 1388783 h 1388783"/>
                    <a:gd name="connsiteX1" fmla="*/ 352316 w 704631"/>
                    <a:gd name="connsiteY1" fmla="*/ 0 h 1388783"/>
                    <a:gd name="connsiteX2" fmla="*/ 704631 w 704631"/>
                    <a:gd name="connsiteY2" fmla="*/ 1388783 h 1388783"/>
                    <a:gd name="connsiteX3" fmla="*/ 0 w 704631"/>
                    <a:gd name="connsiteY3" fmla="*/ 1388783 h 1388783"/>
                    <a:gd name="connsiteX0" fmla="*/ 0 w 2189443"/>
                    <a:gd name="connsiteY0" fmla="*/ 2390269 h 2390269"/>
                    <a:gd name="connsiteX1" fmla="*/ 1837128 w 2189443"/>
                    <a:gd name="connsiteY1" fmla="*/ 0 h 2390269"/>
                    <a:gd name="connsiteX2" fmla="*/ 2189443 w 2189443"/>
                    <a:gd name="connsiteY2" fmla="*/ 1388783 h 2390269"/>
                    <a:gd name="connsiteX3" fmla="*/ 0 w 2189443"/>
                    <a:gd name="connsiteY3" fmla="*/ 2390269 h 2390269"/>
                    <a:gd name="connsiteX0" fmla="*/ 0 w 2189443"/>
                    <a:gd name="connsiteY0" fmla="*/ 2721195 h 2721195"/>
                    <a:gd name="connsiteX1" fmla="*/ 1562808 w 2189443"/>
                    <a:gd name="connsiteY1" fmla="*/ 0 h 2721195"/>
                    <a:gd name="connsiteX2" fmla="*/ 2189443 w 2189443"/>
                    <a:gd name="connsiteY2" fmla="*/ 1719709 h 2721195"/>
                    <a:gd name="connsiteX3" fmla="*/ 0 w 2189443"/>
                    <a:gd name="connsiteY3" fmla="*/ 2721195 h 2721195"/>
                    <a:gd name="connsiteX0" fmla="*/ 0 w 2019626"/>
                    <a:gd name="connsiteY0" fmla="*/ 2721195 h 2721195"/>
                    <a:gd name="connsiteX1" fmla="*/ 1562808 w 2019626"/>
                    <a:gd name="connsiteY1" fmla="*/ 0 h 2721195"/>
                    <a:gd name="connsiteX2" fmla="*/ 2019626 w 2019626"/>
                    <a:gd name="connsiteY2" fmla="*/ 674681 h 2721195"/>
                    <a:gd name="connsiteX3" fmla="*/ 0 w 2019626"/>
                    <a:gd name="connsiteY3" fmla="*/ 2721195 h 2721195"/>
                    <a:gd name="connsiteX0" fmla="*/ 0 w 2019626"/>
                    <a:gd name="connsiteY0" fmla="*/ 2629755 h 2629755"/>
                    <a:gd name="connsiteX1" fmla="*/ 1475723 w 2019626"/>
                    <a:gd name="connsiteY1" fmla="*/ 0 h 2629755"/>
                    <a:gd name="connsiteX2" fmla="*/ 2019626 w 2019626"/>
                    <a:gd name="connsiteY2" fmla="*/ 583241 h 2629755"/>
                    <a:gd name="connsiteX3" fmla="*/ 0 w 2019626"/>
                    <a:gd name="connsiteY3" fmla="*/ 2629755 h 2629755"/>
                    <a:gd name="connsiteX0" fmla="*/ 0 w 2037043"/>
                    <a:gd name="connsiteY0" fmla="*/ 2629755 h 2629755"/>
                    <a:gd name="connsiteX1" fmla="*/ 1475723 w 2037043"/>
                    <a:gd name="connsiteY1" fmla="*/ 0 h 2629755"/>
                    <a:gd name="connsiteX2" fmla="*/ 2037043 w 2037043"/>
                    <a:gd name="connsiteY2" fmla="*/ 574533 h 2629755"/>
                    <a:gd name="connsiteX3" fmla="*/ 0 w 2037043"/>
                    <a:gd name="connsiteY3" fmla="*/ 2629755 h 2629755"/>
                    <a:gd name="connsiteX0" fmla="*/ 0 w 2017946"/>
                    <a:gd name="connsiteY0" fmla="*/ 2629755 h 2629755"/>
                    <a:gd name="connsiteX1" fmla="*/ 1475723 w 2017946"/>
                    <a:gd name="connsiteY1" fmla="*/ 0 h 2629755"/>
                    <a:gd name="connsiteX2" fmla="*/ 2017946 w 2017946"/>
                    <a:gd name="connsiteY2" fmla="*/ 644752 h 2629755"/>
                    <a:gd name="connsiteX3" fmla="*/ 0 w 2017946"/>
                    <a:gd name="connsiteY3" fmla="*/ 2629755 h 2629755"/>
                    <a:gd name="connsiteX0" fmla="*/ 0 w 2017946"/>
                    <a:gd name="connsiteY0" fmla="*/ 2625339 h 2625339"/>
                    <a:gd name="connsiteX1" fmla="*/ 1460501 w 2017946"/>
                    <a:gd name="connsiteY1" fmla="*/ 0 h 2625339"/>
                    <a:gd name="connsiteX2" fmla="*/ 2017946 w 2017946"/>
                    <a:gd name="connsiteY2" fmla="*/ 640336 h 2625339"/>
                    <a:gd name="connsiteX3" fmla="*/ 0 w 2017946"/>
                    <a:gd name="connsiteY3" fmla="*/ 2625339 h 2625339"/>
                    <a:gd name="connsiteX0" fmla="*/ 0 w 2044383"/>
                    <a:gd name="connsiteY0" fmla="*/ 2625339 h 2625339"/>
                    <a:gd name="connsiteX1" fmla="*/ 1460501 w 2044383"/>
                    <a:gd name="connsiteY1" fmla="*/ 0 h 2625339"/>
                    <a:gd name="connsiteX2" fmla="*/ 2044382 w 2044383"/>
                    <a:gd name="connsiteY2" fmla="*/ 672426 h 2625339"/>
                    <a:gd name="connsiteX3" fmla="*/ 0 w 2044383"/>
                    <a:gd name="connsiteY3" fmla="*/ 2625339 h 2625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383" h="2625339">
                      <a:moveTo>
                        <a:pt x="0" y="2625339"/>
                      </a:moveTo>
                      <a:lnTo>
                        <a:pt x="1460501" y="0"/>
                      </a:lnTo>
                      <a:lnTo>
                        <a:pt x="2044382" y="672426"/>
                      </a:lnTo>
                      <a:lnTo>
                        <a:pt x="0" y="26253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Triangle 36">
                  <a:extLst>
                    <a:ext uri="{FF2B5EF4-FFF2-40B4-BE49-F238E27FC236}">
                      <a16:creationId xmlns:a16="http://schemas.microsoft.com/office/drawing/2014/main" id="{07828FD9-EC8F-4C4D-9D4C-9992586F026E}"/>
                    </a:ext>
                  </a:extLst>
                </p:cNvPr>
                <p:cNvSpPr/>
                <p:nvPr/>
              </p:nvSpPr>
              <p:spPr>
                <a:xfrm rot="2643572">
                  <a:off x="7104051" y="2447292"/>
                  <a:ext cx="1175274" cy="1298534"/>
                </a:xfrm>
                <a:custGeom>
                  <a:avLst/>
                  <a:gdLst>
                    <a:gd name="connsiteX0" fmla="*/ 0 w 648789"/>
                    <a:gd name="connsiteY0" fmla="*/ 498033 h 498033"/>
                    <a:gd name="connsiteX1" fmla="*/ 324395 w 648789"/>
                    <a:gd name="connsiteY1" fmla="*/ 0 h 498033"/>
                    <a:gd name="connsiteX2" fmla="*/ 648789 w 648789"/>
                    <a:gd name="connsiteY2" fmla="*/ 498033 h 498033"/>
                    <a:gd name="connsiteX3" fmla="*/ 0 w 648789"/>
                    <a:gd name="connsiteY3" fmla="*/ 498033 h 498033"/>
                    <a:gd name="connsiteX0" fmla="*/ 0 w 1415143"/>
                    <a:gd name="connsiteY0" fmla="*/ 0 h 500743"/>
                    <a:gd name="connsiteX1" fmla="*/ 1090749 w 1415143"/>
                    <a:gd name="connsiteY1" fmla="*/ 2710 h 500743"/>
                    <a:gd name="connsiteX2" fmla="*/ 1415143 w 1415143"/>
                    <a:gd name="connsiteY2" fmla="*/ 500743 h 500743"/>
                    <a:gd name="connsiteX3" fmla="*/ 0 w 1415143"/>
                    <a:gd name="connsiteY3" fmla="*/ 0 h 500743"/>
                    <a:gd name="connsiteX0" fmla="*/ 0 w 1090749"/>
                    <a:gd name="connsiteY0" fmla="*/ 0 h 1249680"/>
                    <a:gd name="connsiteX1" fmla="*/ 1090749 w 1090749"/>
                    <a:gd name="connsiteY1" fmla="*/ 2710 h 1249680"/>
                    <a:gd name="connsiteX2" fmla="*/ 1053737 w 1090749"/>
                    <a:gd name="connsiteY2" fmla="*/ 1249680 h 1249680"/>
                    <a:gd name="connsiteX3" fmla="*/ 0 w 1090749"/>
                    <a:gd name="connsiteY3" fmla="*/ 0 h 1249680"/>
                    <a:gd name="connsiteX0" fmla="*/ 0 w 1012372"/>
                    <a:gd name="connsiteY0" fmla="*/ 58250 h 1246970"/>
                    <a:gd name="connsiteX1" fmla="*/ 1012372 w 1012372"/>
                    <a:gd name="connsiteY1" fmla="*/ 0 h 1246970"/>
                    <a:gd name="connsiteX2" fmla="*/ 975360 w 1012372"/>
                    <a:gd name="connsiteY2" fmla="*/ 1246970 h 1246970"/>
                    <a:gd name="connsiteX3" fmla="*/ 0 w 1012372"/>
                    <a:gd name="connsiteY3" fmla="*/ 58250 h 1246970"/>
                    <a:gd name="connsiteX0" fmla="*/ 0 w 1038498"/>
                    <a:gd name="connsiteY0" fmla="*/ 0 h 1188720"/>
                    <a:gd name="connsiteX1" fmla="*/ 1038498 w 1038498"/>
                    <a:gd name="connsiteY1" fmla="*/ 995487 h 1188720"/>
                    <a:gd name="connsiteX2" fmla="*/ 975360 w 1038498"/>
                    <a:gd name="connsiteY2" fmla="*/ 1188720 h 1188720"/>
                    <a:gd name="connsiteX3" fmla="*/ 0 w 1038498"/>
                    <a:gd name="connsiteY3" fmla="*/ 0 h 1188720"/>
                    <a:gd name="connsiteX0" fmla="*/ 0 w 990601"/>
                    <a:gd name="connsiteY0" fmla="*/ 0 h 1171303"/>
                    <a:gd name="connsiteX1" fmla="*/ 990601 w 990601"/>
                    <a:gd name="connsiteY1" fmla="*/ 978070 h 1171303"/>
                    <a:gd name="connsiteX2" fmla="*/ 927463 w 990601"/>
                    <a:gd name="connsiteY2" fmla="*/ 1171303 h 1171303"/>
                    <a:gd name="connsiteX3" fmla="*/ 0 w 990601"/>
                    <a:gd name="connsiteY3" fmla="*/ 0 h 1171303"/>
                    <a:gd name="connsiteX0" fmla="*/ 0 w 1003664"/>
                    <a:gd name="connsiteY0" fmla="*/ 0 h 1166949"/>
                    <a:gd name="connsiteX1" fmla="*/ 1003664 w 1003664"/>
                    <a:gd name="connsiteY1" fmla="*/ 973716 h 1166949"/>
                    <a:gd name="connsiteX2" fmla="*/ 940526 w 1003664"/>
                    <a:gd name="connsiteY2" fmla="*/ 1166949 h 1166949"/>
                    <a:gd name="connsiteX3" fmla="*/ 0 w 1003664"/>
                    <a:gd name="connsiteY3" fmla="*/ 0 h 1166949"/>
                    <a:gd name="connsiteX0" fmla="*/ 0 w 1003664"/>
                    <a:gd name="connsiteY0" fmla="*/ 0 h 1166949"/>
                    <a:gd name="connsiteX1" fmla="*/ 1003664 w 1003664"/>
                    <a:gd name="connsiteY1" fmla="*/ 973716 h 1166949"/>
                    <a:gd name="connsiteX2" fmla="*/ 940526 w 1003664"/>
                    <a:gd name="connsiteY2" fmla="*/ 1166949 h 1166949"/>
                    <a:gd name="connsiteX3" fmla="*/ 0 w 1003664"/>
                    <a:gd name="connsiteY3" fmla="*/ 0 h 1166949"/>
                    <a:gd name="connsiteX0" fmla="*/ 0 w 1029790"/>
                    <a:gd name="connsiteY0" fmla="*/ 0 h 1166949"/>
                    <a:gd name="connsiteX1" fmla="*/ 1029790 w 1029790"/>
                    <a:gd name="connsiteY1" fmla="*/ 991133 h 1166949"/>
                    <a:gd name="connsiteX2" fmla="*/ 940526 w 1029790"/>
                    <a:gd name="connsiteY2" fmla="*/ 1166949 h 1166949"/>
                    <a:gd name="connsiteX3" fmla="*/ 0 w 1029790"/>
                    <a:gd name="connsiteY3" fmla="*/ 0 h 1166949"/>
                    <a:gd name="connsiteX0" fmla="*/ 0 w 1029790"/>
                    <a:gd name="connsiteY0" fmla="*/ 0 h 1175657"/>
                    <a:gd name="connsiteX1" fmla="*/ 1029790 w 1029790"/>
                    <a:gd name="connsiteY1" fmla="*/ 999841 h 1175657"/>
                    <a:gd name="connsiteX2" fmla="*/ 940526 w 1029790"/>
                    <a:gd name="connsiteY2" fmla="*/ 1175657 h 1175657"/>
                    <a:gd name="connsiteX3" fmla="*/ 0 w 1029790"/>
                    <a:gd name="connsiteY3" fmla="*/ 0 h 1175657"/>
                    <a:gd name="connsiteX0" fmla="*/ 0 w 1029790"/>
                    <a:gd name="connsiteY0" fmla="*/ 0 h 1175657"/>
                    <a:gd name="connsiteX1" fmla="*/ 1029790 w 1029790"/>
                    <a:gd name="connsiteY1" fmla="*/ 999841 h 1175657"/>
                    <a:gd name="connsiteX2" fmla="*/ 940526 w 1029790"/>
                    <a:gd name="connsiteY2" fmla="*/ 1175657 h 1175657"/>
                    <a:gd name="connsiteX3" fmla="*/ 0 w 1029790"/>
                    <a:gd name="connsiteY3" fmla="*/ 0 h 1175657"/>
                    <a:gd name="connsiteX0" fmla="*/ 0 w 1056199"/>
                    <a:gd name="connsiteY0" fmla="*/ 0 h 1175657"/>
                    <a:gd name="connsiteX1" fmla="*/ 1056199 w 1056199"/>
                    <a:gd name="connsiteY1" fmla="*/ 1005575 h 1175657"/>
                    <a:gd name="connsiteX2" fmla="*/ 940526 w 1056199"/>
                    <a:gd name="connsiteY2" fmla="*/ 1175657 h 1175657"/>
                    <a:gd name="connsiteX3" fmla="*/ 0 w 1056199"/>
                    <a:gd name="connsiteY3" fmla="*/ 0 h 1175657"/>
                    <a:gd name="connsiteX0" fmla="*/ 0 w 1056199"/>
                    <a:gd name="connsiteY0" fmla="*/ 0 h 1191641"/>
                    <a:gd name="connsiteX1" fmla="*/ 1056199 w 1056199"/>
                    <a:gd name="connsiteY1" fmla="*/ 1005575 h 1191641"/>
                    <a:gd name="connsiteX2" fmla="*/ 945564 w 1056199"/>
                    <a:gd name="connsiteY2" fmla="*/ 1191641 h 1191641"/>
                    <a:gd name="connsiteX3" fmla="*/ 0 w 1056199"/>
                    <a:gd name="connsiteY3" fmla="*/ 0 h 1191641"/>
                    <a:gd name="connsiteX0" fmla="*/ 0 w 1056199"/>
                    <a:gd name="connsiteY0" fmla="*/ 0 h 1287108"/>
                    <a:gd name="connsiteX1" fmla="*/ 1056199 w 1056199"/>
                    <a:gd name="connsiteY1" fmla="*/ 1005575 h 1287108"/>
                    <a:gd name="connsiteX2" fmla="*/ 1004292 w 1056199"/>
                    <a:gd name="connsiteY2" fmla="*/ 1287108 h 1287108"/>
                    <a:gd name="connsiteX3" fmla="*/ 0 w 1056199"/>
                    <a:gd name="connsiteY3" fmla="*/ 0 h 1287108"/>
                    <a:gd name="connsiteX0" fmla="*/ 0 w 1126456"/>
                    <a:gd name="connsiteY0" fmla="*/ 0 h 1287108"/>
                    <a:gd name="connsiteX1" fmla="*/ 1126455 w 1126456"/>
                    <a:gd name="connsiteY1" fmla="*/ 1071342 h 1287108"/>
                    <a:gd name="connsiteX2" fmla="*/ 1004292 w 1126456"/>
                    <a:gd name="connsiteY2" fmla="*/ 1287108 h 1287108"/>
                    <a:gd name="connsiteX3" fmla="*/ 0 w 1126456"/>
                    <a:gd name="connsiteY3" fmla="*/ 0 h 1287108"/>
                    <a:gd name="connsiteX0" fmla="*/ 0 w 1175276"/>
                    <a:gd name="connsiteY0" fmla="*/ 0 h 1322684"/>
                    <a:gd name="connsiteX1" fmla="*/ 1175275 w 1175276"/>
                    <a:gd name="connsiteY1" fmla="*/ 1106918 h 1322684"/>
                    <a:gd name="connsiteX2" fmla="*/ 1053112 w 1175276"/>
                    <a:gd name="connsiteY2" fmla="*/ 1322684 h 1322684"/>
                    <a:gd name="connsiteX3" fmla="*/ 0 w 1175276"/>
                    <a:gd name="connsiteY3" fmla="*/ 0 h 1322684"/>
                    <a:gd name="connsiteX0" fmla="*/ 0 w 1175276"/>
                    <a:gd name="connsiteY0" fmla="*/ 0 h 1298533"/>
                    <a:gd name="connsiteX1" fmla="*/ 1175275 w 1175276"/>
                    <a:gd name="connsiteY1" fmla="*/ 1106918 h 1298533"/>
                    <a:gd name="connsiteX2" fmla="*/ 1103014 w 1175276"/>
                    <a:gd name="connsiteY2" fmla="*/ 1298533 h 1298533"/>
                    <a:gd name="connsiteX3" fmla="*/ 0 w 1175276"/>
                    <a:gd name="connsiteY3" fmla="*/ 0 h 1298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5276" h="1298533">
                      <a:moveTo>
                        <a:pt x="0" y="0"/>
                      </a:moveTo>
                      <a:cubicBezTo>
                        <a:pt x="199572" y="50252"/>
                        <a:pt x="840720" y="782346"/>
                        <a:pt x="1175275" y="1106918"/>
                      </a:cubicBezTo>
                      <a:lnTo>
                        <a:pt x="1103014" y="12985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Triangle 37">
                  <a:extLst>
                    <a:ext uri="{FF2B5EF4-FFF2-40B4-BE49-F238E27FC236}">
                      <a16:creationId xmlns:a16="http://schemas.microsoft.com/office/drawing/2014/main" id="{8E4260CA-5BC7-5242-AA5F-46FFAF59D75B}"/>
                    </a:ext>
                  </a:extLst>
                </p:cNvPr>
                <p:cNvSpPr/>
                <p:nvPr/>
              </p:nvSpPr>
              <p:spPr>
                <a:xfrm rot="2375907">
                  <a:off x="4437420" y="544911"/>
                  <a:ext cx="2230867" cy="2135512"/>
                </a:xfrm>
                <a:custGeom>
                  <a:avLst/>
                  <a:gdLst>
                    <a:gd name="connsiteX0" fmla="*/ 0 w 645716"/>
                    <a:gd name="connsiteY0" fmla="*/ 471100 h 471100"/>
                    <a:gd name="connsiteX1" fmla="*/ 322858 w 645716"/>
                    <a:gd name="connsiteY1" fmla="*/ 0 h 471100"/>
                    <a:gd name="connsiteX2" fmla="*/ 645716 w 645716"/>
                    <a:gd name="connsiteY2" fmla="*/ 471100 h 471100"/>
                    <a:gd name="connsiteX3" fmla="*/ 0 w 645716"/>
                    <a:gd name="connsiteY3" fmla="*/ 471100 h 471100"/>
                    <a:gd name="connsiteX0" fmla="*/ 0 w 1729933"/>
                    <a:gd name="connsiteY0" fmla="*/ 1471748 h 1471748"/>
                    <a:gd name="connsiteX1" fmla="*/ 322858 w 1729933"/>
                    <a:gd name="connsiteY1" fmla="*/ 1000648 h 1471748"/>
                    <a:gd name="connsiteX2" fmla="*/ 1729933 w 1729933"/>
                    <a:gd name="connsiteY2" fmla="*/ 0 h 1471748"/>
                    <a:gd name="connsiteX3" fmla="*/ 0 w 1729933"/>
                    <a:gd name="connsiteY3" fmla="*/ 1471748 h 1471748"/>
                    <a:gd name="connsiteX0" fmla="*/ 0 w 1512218"/>
                    <a:gd name="connsiteY0" fmla="*/ 2181496 h 2181496"/>
                    <a:gd name="connsiteX1" fmla="*/ 105143 w 1512218"/>
                    <a:gd name="connsiteY1" fmla="*/ 1000648 h 2181496"/>
                    <a:gd name="connsiteX2" fmla="*/ 1512218 w 1512218"/>
                    <a:gd name="connsiteY2" fmla="*/ 0 h 2181496"/>
                    <a:gd name="connsiteX3" fmla="*/ 0 w 1512218"/>
                    <a:gd name="connsiteY3" fmla="*/ 2181496 h 2181496"/>
                    <a:gd name="connsiteX0" fmla="*/ 360766 w 1872984"/>
                    <a:gd name="connsiteY0" fmla="*/ 2181496 h 2181496"/>
                    <a:gd name="connsiteX1" fmla="*/ 0 w 1872984"/>
                    <a:gd name="connsiteY1" fmla="*/ 1819254 h 2181496"/>
                    <a:gd name="connsiteX2" fmla="*/ 1872984 w 1872984"/>
                    <a:gd name="connsiteY2" fmla="*/ 0 h 2181496"/>
                    <a:gd name="connsiteX3" fmla="*/ 360766 w 1872984"/>
                    <a:gd name="connsiteY3" fmla="*/ 2181496 h 2181496"/>
                    <a:gd name="connsiteX0" fmla="*/ 286743 w 1798961"/>
                    <a:gd name="connsiteY0" fmla="*/ 2181496 h 2181496"/>
                    <a:gd name="connsiteX1" fmla="*/ 0 w 1798961"/>
                    <a:gd name="connsiteY1" fmla="*/ 1832317 h 2181496"/>
                    <a:gd name="connsiteX2" fmla="*/ 1798961 w 1798961"/>
                    <a:gd name="connsiteY2" fmla="*/ 0 h 2181496"/>
                    <a:gd name="connsiteX3" fmla="*/ 286743 w 1798961"/>
                    <a:gd name="connsiteY3" fmla="*/ 2181496 h 2181496"/>
                    <a:gd name="connsiteX0" fmla="*/ 343349 w 1855567"/>
                    <a:gd name="connsiteY0" fmla="*/ 2181496 h 2181496"/>
                    <a:gd name="connsiteX1" fmla="*/ 0 w 1855567"/>
                    <a:gd name="connsiteY1" fmla="*/ 1827962 h 2181496"/>
                    <a:gd name="connsiteX2" fmla="*/ 1855567 w 1855567"/>
                    <a:gd name="connsiteY2" fmla="*/ 0 h 2181496"/>
                    <a:gd name="connsiteX3" fmla="*/ 343349 w 1855567"/>
                    <a:gd name="connsiteY3" fmla="*/ 2181496 h 2181496"/>
                    <a:gd name="connsiteX0" fmla="*/ 343349 w 1907818"/>
                    <a:gd name="connsiteY0" fmla="*/ 2242456 h 2242456"/>
                    <a:gd name="connsiteX1" fmla="*/ 0 w 1907818"/>
                    <a:gd name="connsiteY1" fmla="*/ 1888922 h 2242456"/>
                    <a:gd name="connsiteX2" fmla="*/ 1907818 w 1907818"/>
                    <a:gd name="connsiteY2" fmla="*/ 0 h 2242456"/>
                    <a:gd name="connsiteX3" fmla="*/ 343349 w 1907818"/>
                    <a:gd name="connsiteY3" fmla="*/ 2242456 h 2242456"/>
                    <a:gd name="connsiteX0" fmla="*/ 343349 w 1907818"/>
                    <a:gd name="connsiteY0" fmla="*/ 2242456 h 2242456"/>
                    <a:gd name="connsiteX1" fmla="*/ 0 w 1907818"/>
                    <a:gd name="connsiteY1" fmla="*/ 1888922 h 2242456"/>
                    <a:gd name="connsiteX2" fmla="*/ 1907818 w 1907818"/>
                    <a:gd name="connsiteY2" fmla="*/ 0 h 2242456"/>
                    <a:gd name="connsiteX3" fmla="*/ 343349 w 1907818"/>
                    <a:gd name="connsiteY3" fmla="*/ 2242456 h 2242456"/>
                    <a:gd name="connsiteX0" fmla="*/ 375123 w 1939592"/>
                    <a:gd name="connsiteY0" fmla="*/ 2242456 h 2242456"/>
                    <a:gd name="connsiteX1" fmla="*/ 0 w 1939592"/>
                    <a:gd name="connsiteY1" fmla="*/ 1904869 h 2242456"/>
                    <a:gd name="connsiteX2" fmla="*/ 1939592 w 1939592"/>
                    <a:gd name="connsiteY2" fmla="*/ 0 h 2242456"/>
                    <a:gd name="connsiteX3" fmla="*/ 375123 w 1939592"/>
                    <a:gd name="connsiteY3" fmla="*/ 2242456 h 2242456"/>
                    <a:gd name="connsiteX0" fmla="*/ 364546 w 1939592"/>
                    <a:gd name="connsiteY0" fmla="*/ 2258372 h 2258372"/>
                    <a:gd name="connsiteX1" fmla="*/ 0 w 1939592"/>
                    <a:gd name="connsiteY1" fmla="*/ 1904869 h 2258372"/>
                    <a:gd name="connsiteX2" fmla="*/ 1939592 w 1939592"/>
                    <a:gd name="connsiteY2" fmla="*/ 0 h 2258372"/>
                    <a:gd name="connsiteX3" fmla="*/ 364546 w 1939592"/>
                    <a:gd name="connsiteY3" fmla="*/ 2258372 h 2258372"/>
                    <a:gd name="connsiteX0" fmla="*/ 290280 w 1939592"/>
                    <a:gd name="connsiteY0" fmla="*/ 2366533 h 2366534"/>
                    <a:gd name="connsiteX1" fmla="*/ 0 w 1939592"/>
                    <a:gd name="connsiteY1" fmla="*/ 1904869 h 2366534"/>
                    <a:gd name="connsiteX2" fmla="*/ 1939592 w 1939592"/>
                    <a:gd name="connsiteY2" fmla="*/ 0 h 2366534"/>
                    <a:gd name="connsiteX3" fmla="*/ 290280 w 1939592"/>
                    <a:gd name="connsiteY3" fmla="*/ 2366533 h 2366534"/>
                    <a:gd name="connsiteX0" fmla="*/ 290280 w 1973813"/>
                    <a:gd name="connsiteY0" fmla="*/ 2357442 h 2357443"/>
                    <a:gd name="connsiteX1" fmla="*/ 0 w 1973813"/>
                    <a:gd name="connsiteY1" fmla="*/ 1895778 h 2357443"/>
                    <a:gd name="connsiteX2" fmla="*/ 1973813 w 1973813"/>
                    <a:gd name="connsiteY2" fmla="*/ -1 h 2357443"/>
                    <a:gd name="connsiteX3" fmla="*/ 290280 w 1973813"/>
                    <a:gd name="connsiteY3" fmla="*/ 2357442 h 2357443"/>
                    <a:gd name="connsiteX0" fmla="*/ 337319 w 2020852"/>
                    <a:gd name="connsiteY0" fmla="*/ 2357442 h 2357443"/>
                    <a:gd name="connsiteX1" fmla="*/ 0 w 2020852"/>
                    <a:gd name="connsiteY1" fmla="*/ 1848577 h 2357443"/>
                    <a:gd name="connsiteX2" fmla="*/ 2020852 w 2020852"/>
                    <a:gd name="connsiteY2" fmla="*/ -1 h 2357443"/>
                    <a:gd name="connsiteX3" fmla="*/ 337319 w 2020852"/>
                    <a:gd name="connsiteY3" fmla="*/ 2357442 h 2357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852" h="2357443">
                      <a:moveTo>
                        <a:pt x="337319" y="2357442"/>
                      </a:moveTo>
                      <a:lnTo>
                        <a:pt x="0" y="1848577"/>
                      </a:lnTo>
                      <a:cubicBezTo>
                        <a:pt x="635939" y="1218936"/>
                        <a:pt x="1350079" y="581743"/>
                        <a:pt x="2020852" y="-1"/>
                      </a:cubicBezTo>
                      <a:lnTo>
                        <a:pt x="337319" y="23574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Triangle 38">
                  <a:extLst>
                    <a:ext uri="{FF2B5EF4-FFF2-40B4-BE49-F238E27FC236}">
                      <a16:creationId xmlns:a16="http://schemas.microsoft.com/office/drawing/2014/main" id="{E8F2DD67-5612-AE46-9D2E-37FD70B4E577}"/>
                    </a:ext>
                  </a:extLst>
                </p:cNvPr>
                <p:cNvSpPr/>
                <p:nvPr/>
              </p:nvSpPr>
              <p:spPr>
                <a:xfrm rot="2705442">
                  <a:off x="3713865" y="3394746"/>
                  <a:ext cx="1578841" cy="1225949"/>
                </a:xfrm>
                <a:custGeom>
                  <a:avLst/>
                  <a:gdLst>
                    <a:gd name="connsiteX0" fmla="*/ 0 w 1124738"/>
                    <a:gd name="connsiteY0" fmla="*/ 1010194 h 1010194"/>
                    <a:gd name="connsiteX1" fmla="*/ 562369 w 1124738"/>
                    <a:gd name="connsiteY1" fmla="*/ 0 h 1010194"/>
                    <a:gd name="connsiteX2" fmla="*/ 1124738 w 1124738"/>
                    <a:gd name="connsiteY2" fmla="*/ 1010194 h 1010194"/>
                    <a:gd name="connsiteX3" fmla="*/ 0 w 1124738"/>
                    <a:gd name="connsiteY3" fmla="*/ 1010194 h 1010194"/>
                    <a:gd name="connsiteX0" fmla="*/ 278008 w 1402746"/>
                    <a:gd name="connsiteY0" fmla="*/ 1254034 h 1254034"/>
                    <a:gd name="connsiteX1" fmla="*/ 0 w 1402746"/>
                    <a:gd name="connsiteY1" fmla="*/ 0 h 1254034"/>
                    <a:gd name="connsiteX2" fmla="*/ 1402746 w 1402746"/>
                    <a:gd name="connsiteY2" fmla="*/ 1254034 h 1254034"/>
                    <a:gd name="connsiteX3" fmla="*/ 278008 w 1402746"/>
                    <a:gd name="connsiteY3" fmla="*/ 1254034 h 1254034"/>
                    <a:gd name="connsiteX0" fmla="*/ 278008 w 1616106"/>
                    <a:gd name="connsiteY0" fmla="*/ 1254034 h 1254034"/>
                    <a:gd name="connsiteX1" fmla="*/ 0 w 1616106"/>
                    <a:gd name="connsiteY1" fmla="*/ 0 h 1254034"/>
                    <a:gd name="connsiteX2" fmla="*/ 1616106 w 1616106"/>
                    <a:gd name="connsiteY2" fmla="*/ 666205 h 1254034"/>
                    <a:gd name="connsiteX3" fmla="*/ 278008 w 1616106"/>
                    <a:gd name="connsiteY3" fmla="*/ 1254034 h 1254034"/>
                    <a:gd name="connsiteX0" fmla="*/ 1109677 w 1616106"/>
                    <a:gd name="connsiteY0" fmla="*/ 1127760 h 1127760"/>
                    <a:gd name="connsiteX1" fmla="*/ 0 w 1616106"/>
                    <a:gd name="connsiteY1" fmla="*/ 0 h 1127760"/>
                    <a:gd name="connsiteX2" fmla="*/ 1616106 w 1616106"/>
                    <a:gd name="connsiteY2" fmla="*/ 666205 h 1127760"/>
                    <a:gd name="connsiteX3" fmla="*/ 1109677 w 1616106"/>
                    <a:gd name="connsiteY3" fmla="*/ 1127760 h 1127760"/>
                    <a:gd name="connsiteX0" fmla="*/ 1105323 w 1611752"/>
                    <a:gd name="connsiteY0" fmla="*/ 1158240 h 1158240"/>
                    <a:gd name="connsiteX1" fmla="*/ 0 w 1611752"/>
                    <a:gd name="connsiteY1" fmla="*/ 0 h 1158240"/>
                    <a:gd name="connsiteX2" fmla="*/ 1611752 w 1611752"/>
                    <a:gd name="connsiteY2" fmla="*/ 696685 h 1158240"/>
                    <a:gd name="connsiteX3" fmla="*/ 1105323 w 1611752"/>
                    <a:gd name="connsiteY3" fmla="*/ 1158240 h 1158240"/>
                    <a:gd name="connsiteX0" fmla="*/ 1105323 w 1598689"/>
                    <a:gd name="connsiteY0" fmla="*/ 1158240 h 1158240"/>
                    <a:gd name="connsiteX1" fmla="*/ 0 w 1598689"/>
                    <a:gd name="connsiteY1" fmla="*/ 0 h 1158240"/>
                    <a:gd name="connsiteX2" fmla="*/ 1598689 w 1598689"/>
                    <a:gd name="connsiteY2" fmla="*/ 692331 h 1158240"/>
                    <a:gd name="connsiteX3" fmla="*/ 1105323 w 1598689"/>
                    <a:gd name="connsiteY3" fmla="*/ 1158240 h 1158240"/>
                    <a:gd name="connsiteX0" fmla="*/ 1114032 w 1598689"/>
                    <a:gd name="connsiteY0" fmla="*/ 1166949 h 1166949"/>
                    <a:gd name="connsiteX1" fmla="*/ 0 w 1598689"/>
                    <a:gd name="connsiteY1" fmla="*/ 0 h 1166949"/>
                    <a:gd name="connsiteX2" fmla="*/ 1598689 w 1598689"/>
                    <a:gd name="connsiteY2" fmla="*/ 692331 h 1166949"/>
                    <a:gd name="connsiteX3" fmla="*/ 1114032 w 1598689"/>
                    <a:gd name="connsiteY3" fmla="*/ 1166949 h 1166949"/>
                    <a:gd name="connsiteX0" fmla="*/ 1066401 w 1598689"/>
                    <a:gd name="connsiteY0" fmla="*/ 1209422 h 1209422"/>
                    <a:gd name="connsiteX1" fmla="*/ 0 w 1598689"/>
                    <a:gd name="connsiteY1" fmla="*/ 0 h 1209422"/>
                    <a:gd name="connsiteX2" fmla="*/ 1598689 w 1598689"/>
                    <a:gd name="connsiteY2" fmla="*/ 692331 h 1209422"/>
                    <a:gd name="connsiteX3" fmla="*/ 1066401 w 1598689"/>
                    <a:gd name="connsiteY3" fmla="*/ 1209422 h 1209422"/>
                    <a:gd name="connsiteX0" fmla="*/ 1066401 w 1598689"/>
                    <a:gd name="connsiteY0" fmla="*/ 1209422 h 1209422"/>
                    <a:gd name="connsiteX1" fmla="*/ 0 w 1598689"/>
                    <a:gd name="connsiteY1" fmla="*/ 0 h 1209422"/>
                    <a:gd name="connsiteX2" fmla="*/ 1598689 w 1598689"/>
                    <a:gd name="connsiteY2" fmla="*/ 692331 h 1209422"/>
                    <a:gd name="connsiteX3" fmla="*/ 1066401 w 1598689"/>
                    <a:gd name="connsiteY3" fmla="*/ 1209422 h 1209422"/>
                    <a:gd name="connsiteX0" fmla="*/ 1041534 w 1573822"/>
                    <a:gd name="connsiteY0" fmla="*/ 1225949 h 1225949"/>
                    <a:gd name="connsiteX1" fmla="*/ -1 w 1573822"/>
                    <a:gd name="connsiteY1" fmla="*/ -1 h 1225949"/>
                    <a:gd name="connsiteX2" fmla="*/ 1573822 w 1573822"/>
                    <a:gd name="connsiteY2" fmla="*/ 708858 h 1225949"/>
                    <a:gd name="connsiteX3" fmla="*/ 1041534 w 1573822"/>
                    <a:gd name="connsiteY3" fmla="*/ 1225949 h 1225949"/>
                    <a:gd name="connsiteX0" fmla="*/ 1041534 w 1578840"/>
                    <a:gd name="connsiteY0" fmla="*/ 1225949 h 1225949"/>
                    <a:gd name="connsiteX1" fmla="*/ -1 w 1578840"/>
                    <a:gd name="connsiteY1" fmla="*/ -1 h 1225949"/>
                    <a:gd name="connsiteX2" fmla="*/ 1578840 w 1578840"/>
                    <a:gd name="connsiteY2" fmla="*/ 736328 h 1225949"/>
                    <a:gd name="connsiteX3" fmla="*/ 1041534 w 1578840"/>
                    <a:gd name="connsiteY3" fmla="*/ 1225949 h 1225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78840" h="1225949">
                      <a:moveTo>
                        <a:pt x="1041534" y="1225949"/>
                      </a:moveTo>
                      <a:cubicBezTo>
                        <a:pt x="226957" y="396900"/>
                        <a:pt x="355466" y="403140"/>
                        <a:pt x="-1" y="-1"/>
                      </a:cubicBezTo>
                      <a:lnTo>
                        <a:pt x="1578840" y="736328"/>
                      </a:lnTo>
                      <a:lnTo>
                        <a:pt x="1041534" y="1225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Rectangle 39">
                  <a:extLst>
                    <a:ext uri="{FF2B5EF4-FFF2-40B4-BE49-F238E27FC236}">
                      <a16:creationId xmlns:a16="http://schemas.microsoft.com/office/drawing/2014/main" id="{4B419685-782B-294D-869F-E8B27AD55621}"/>
                    </a:ext>
                  </a:extLst>
                </p:cNvPr>
                <p:cNvSpPr/>
                <p:nvPr/>
              </p:nvSpPr>
              <p:spPr>
                <a:xfrm rot="2674735">
                  <a:off x="3722129" y="2278032"/>
                  <a:ext cx="1258390" cy="1082474"/>
                </a:xfrm>
                <a:custGeom>
                  <a:avLst/>
                  <a:gdLst>
                    <a:gd name="connsiteX0" fmla="*/ 0 w 905692"/>
                    <a:gd name="connsiteY0" fmla="*/ 0 h 1091181"/>
                    <a:gd name="connsiteX1" fmla="*/ 905692 w 905692"/>
                    <a:gd name="connsiteY1" fmla="*/ 0 h 1091181"/>
                    <a:gd name="connsiteX2" fmla="*/ 905692 w 905692"/>
                    <a:gd name="connsiteY2" fmla="*/ 1091181 h 1091181"/>
                    <a:gd name="connsiteX3" fmla="*/ 0 w 905692"/>
                    <a:gd name="connsiteY3" fmla="*/ 1091181 h 1091181"/>
                    <a:gd name="connsiteX4" fmla="*/ 0 w 905692"/>
                    <a:gd name="connsiteY4" fmla="*/ 0 h 1091181"/>
                    <a:gd name="connsiteX0" fmla="*/ 0 w 1515292"/>
                    <a:gd name="connsiteY0" fmla="*/ 0 h 1091181"/>
                    <a:gd name="connsiteX1" fmla="*/ 1515292 w 1515292"/>
                    <a:gd name="connsiteY1" fmla="*/ 666206 h 1091181"/>
                    <a:gd name="connsiteX2" fmla="*/ 905692 w 1515292"/>
                    <a:gd name="connsiteY2" fmla="*/ 1091181 h 1091181"/>
                    <a:gd name="connsiteX3" fmla="*/ 0 w 1515292"/>
                    <a:gd name="connsiteY3" fmla="*/ 1091181 h 1091181"/>
                    <a:gd name="connsiteX4" fmla="*/ 0 w 1515292"/>
                    <a:gd name="connsiteY4" fmla="*/ 0 h 1091181"/>
                    <a:gd name="connsiteX0" fmla="*/ 78377 w 1515292"/>
                    <a:gd name="connsiteY0" fmla="*/ 0 h 1435170"/>
                    <a:gd name="connsiteX1" fmla="*/ 1515292 w 1515292"/>
                    <a:gd name="connsiteY1" fmla="*/ 1010195 h 1435170"/>
                    <a:gd name="connsiteX2" fmla="*/ 905692 w 1515292"/>
                    <a:gd name="connsiteY2" fmla="*/ 1435170 h 1435170"/>
                    <a:gd name="connsiteX3" fmla="*/ 0 w 1515292"/>
                    <a:gd name="connsiteY3" fmla="*/ 1435170 h 1435170"/>
                    <a:gd name="connsiteX4" fmla="*/ 78377 w 1515292"/>
                    <a:gd name="connsiteY4" fmla="*/ 0 h 1435170"/>
                    <a:gd name="connsiteX0" fmla="*/ 65314 w 1502229"/>
                    <a:gd name="connsiteY0" fmla="*/ 0 h 1435170"/>
                    <a:gd name="connsiteX1" fmla="*/ 1502229 w 1502229"/>
                    <a:gd name="connsiteY1" fmla="*/ 1010195 h 1435170"/>
                    <a:gd name="connsiteX2" fmla="*/ 892629 w 1502229"/>
                    <a:gd name="connsiteY2" fmla="*/ 1435170 h 1435170"/>
                    <a:gd name="connsiteX3" fmla="*/ 0 w 1502229"/>
                    <a:gd name="connsiteY3" fmla="*/ 790735 h 1435170"/>
                    <a:gd name="connsiteX4" fmla="*/ 65314 w 1502229"/>
                    <a:gd name="connsiteY4" fmla="*/ 0 h 1435170"/>
                    <a:gd name="connsiteX0" fmla="*/ 113211 w 1502229"/>
                    <a:gd name="connsiteY0" fmla="*/ 0 h 1443879"/>
                    <a:gd name="connsiteX1" fmla="*/ 1502229 w 1502229"/>
                    <a:gd name="connsiteY1" fmla="*/ 1018904 h 1443879"/>
                    <a:gd name="connsiteX2" fmla="*/ 892629 w 1502229"/>
                    <a:gd name="connsiteY2" fmla="*/ 1443879 h 1443879"/>
                    <a:gd name="connsiteX3" fmla="*/ 0 w 1502229"/>
                    <a:gd name="connsiteY3" fmla="*/ 799444 h 1443879"/>
                    <a:gd name="connsiteX4" fmla="*/ 113211 w 1502229"/>
                    <a:gd name="connsiteY4" fmla="*/ 0 h 1443879"/>
                    <a:gd name="connsiteX0" fmla="*/ 0 w 1389018"/>
                    <a:gd name="connsiteY0" fmla="*/ 0 h 1443879"/>
                    <a:gd name="connsiteX1" fmla="*/ 1389018 w 1389018"/>
                    <a:gd name="connsiteY1" fmla="*/ 1018904 h 1443879"/>
                    <a:gd name="connsiteX2" fmla="*/ 779418 w 1389018"/>
                    <a:gd name="connsiteY2" fmla="*/ 1443879 h 1443879"/>
                    <a:gd name="connsiteX3" fmla="*/ 74023 w 1389018"/>
                    <a:gd name="connsiteY3" fmla="*/ 642690 h 1443879"/>
                    <a:gd name="connsiteX4" fmla="*/ 0 w 1389018"/>
                    <a:gd name="connsiteY4" fmla="*/ 0 h 1443879"/>
                    <a:gd name="connsiteX0" fmla="*/ 0 w 1389018"/>
                    <a:gd name="connsiteY0" fmla="*/ 0 h 1213102"/>
                    <a:gd name="connsiteX1" fmla="*/ 1389018 w 1389018"/>
                    <a:gd name="connsiteY1" fmla="*/ 1018904 h 1213102"/>
                    <a:gd name="connsiteX2" fmla="*/ 1079863 w 1389018"/>
                    <a:gd name="connsiteY2" fmla="*/ 1213102 h 1213102"/>
                    <a:gd name="connsiteX3" fmla="*/ 74023 w 1389018"/>
                    <a:gd name="connsiteY3" fmla="*/ 642690 h 1213102"/>
                    <a:gd name="connsiteX4" fmla="*/ 0 w 1389018"/>
                    <a:gd name="connsiteY4" fmla="*/ 0 h 1213102"/>
                    <a:gd name="connsiteX0" fmla="*/ 0 w 1389018"/>
                    <a:gd name="connsiteY0" fmla="*/ 0 h 1213102"/>
                    <a:gd name="connsiteX1" fmla="*/ 1389018 w 1389018"/>
                    <a:gd name="connsiteY1" fmla="*/ 1018904 h 1213102"/>
                    <a:gd name="connsiteX2" fmla="*/ 1079863 w 1389018"/>
                    <a:gd name="connsiteY2" fmla="*/ 1213102 h 1213102"/>
                    <a:gd name="connsiteX3" fmla="*/ 217715 w 1389018"/>
                    <a:gd name="connsiteY3" fmla="*/ 568667 h 1213102"/>
                    <a:gd name="connsiteX4" fmla="*/ 0 w 1389018"/>
                    <a:gd name="connsiteY4" fmla="*/ 0 h 1213102"/>
                    <a:gd name="connsiteX0" fmla="*/ 0 w 1258390"/>
                    <a:gd name="connsiteY0" fmla="*/ 0 h 1121662"/>
                    <a:gd name="connsiteX1" fmla="*/ 1258390 w 1258390"/>
                    <a:gd name="connsiteY1" fmla="*/ 927464 h 1121662"/>
                    <a:gd name="connsiteX2" fmla="*/ 949235 w 1258390"/>
                    <a:gd name="connsiteY2" fmla="*/ 1121662 h 1121662"/>
                    <a:gd name="connsiteX3" fmla="*/ 87087 w 1258390"/>
                    <a:gd name="connsiteY3" fmla="*/ 477227 h 1121662"/>
                    <a:gd name="connsiteX4" fmla="*/ 0 w 1258390"/>
                    <a:gd name="connsiteY4" fmla="*/ 0 h 1121662"/>
                    <a:gd name="connsiteX0" fmla="*/ 0 w 1258390"/>
                    <a:gd name="connsiteY0" fmla="*/ 0 h 1121662"/>
                    <a:gd name="connsiteX1" fmla="*/ 1258390 w 1258390"/>
                    <a:gd name="connsiteY1" fmla="*/ 927464 h 1121662"/>
                    <a:gd name="connsiteX2" fmla="*/ 949235 w 1258390"/>
                    <a:gd name="connsiteY2" fmla="*/ 1121662 h 1121662"/>
                    <a:gd name="connsiteX3" fmla="*/ 187235 w 1258390"/>
                    <a:gd name="connsiteY3" fmla="*/ 433684 h 1121662"/>
                    <a:gd name="connsiteX4" fmla="*/ 0 w 1258390"/>
                    <a:gd name="connsiteY4" fmla="*/ 0 h 1121662"/>
                    <a:gd name="connsiteX0" fmla="*/ 0 w 1258390"/>
                    <a:gd name="connsiteY0" fmla="*/ 0 h 1038931"/>
                    <a:gd name="connsiteX1" fmla="*/ 1258390 w 1258390"/>
                    <a:gd name="connsiteY1" fmla="*/ 927464 h 1038931"/>
                    <a:gd name="connsiteX2" fmla="*/ 1101635 w 1258390"/>
                    <a:gd name="connsiteY2" fmla="*/ 1038931 h 1038931"/>
                    <a:gd name="connsiteX3" fmla="*/ 187235 w 1258390"/>
                    <a:gd name="connsiteY3" fmla="*/ 433684 h 1038931"/>
                    <a:gd name="connsiteX4" fmla="*/ 0 w 1258390"/>
                    <a:gd name="connsiteY4" fmla="*/ 0 h 1038931"/>
                    <a:gd name="connsiteX0" fmla="*/ 0 w 1258390"/>
                    <a:gd name="connsiteY0" fmla="*/ 0 h 1082474"/>
                    <a:gd name="connsiteX1" fmla="*/ 1258390 w 1258390"/>
                    <a:gd name="connsiteY1" fmla="*/ 927464 h 1082474"/>
                    <a:gd name="connsiteX2" fmla="*/ 1092926 w 1258390"/>
                    <a:gd name="connsiteY2" fmla="*/ 1082474 h 1082474"/>
                    <a:gd name="connsiteX3" fmla="*/ 187235 w 1258390"/>
                    <a:gd name="connsiteY3" fmla="*/ 433684 h 1082474"/>
                    <a:gd name="connsiteX4" fmla="*/ 0 w 1258390"/>
                    <a:gd name="connsiteY4" fmla="*/ 0 h 1082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8390" h="1082474">
                      <a:moveTo>
                        <a:pt x="0" y="0"/>
                      </a:moveTo>
                      <a:lnTo>
                        <a:pt x="1258390" y="927464"/>
                      </a:lnTo>
                      <a:lnTo>
                        <a:pt x="1092926" y="1082474"/>
                      </a:lnTo>
                      <a:lnTo>
                        <a:pt x="187235" y="4336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D614E9B-62E9-644F-9CBD-22E38E90C163}"/>
                </a:ext>
              </a:extLst>
            </p:cNvPr>
            <p:cNvCxnSpPr/>
            <p:nvPr/>
          </p:nvCxnSpPr>
          <p:spPr>
            <a:xfrm>
              <a:off x="773914" y="1212405"/>
              <a:ext cx="0" cy="1225463"/>
            </a:xfrm>
            <a:prstGeom prst="line">
              <a:avLst/>
            </a:prstGeom>
            <a:ln w="28575">
              <a:solidFill>
                <a:srgbClr val="C0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5F9BD7B-B607-3F47-BF18-D0713913DD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941" y="1383083"/>
              <a:ext cx="16187" cy="1330329"/>
            </a:xfrm>
            <a:prstGeom prst="line">
              <a:avLst/>
            </a:prstGeom>
            <a:ln w="28575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B1B7AD2-16C4-A045-A16A-6B4490A91B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51342" y="1622552"/>
              <a:ext cx="5828" cy="800867"/>
            </a:xfrm>
            <a:prstGeom prst="line">
              <a:avLst/>
            </a:prstGeom>
            <a:ln w="28575">
              <a:solidFill>
                <a:srgbClr val="DF0009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993D250-44B1-0443-B1F1-57135C6D5E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8323" y="1779299"/>
              <a:ext cx="7143" cy="935602"/>
            </a:xfrm>
            <a:prstGeom prst="line">
              <a:avLst/>
            </a:prstGeom>
            <a:ln w="28575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3A3416-5841-17D1-D36B-9A0CA0150808}"/>
              </a:ext>
            </a:extLst>
          </p:cNvPr>
          <p:cNvSpPr txBox="1"/>
          <p:nvPr/>
        </p:nvSpPr>
        <p:spPr>
          <a:xfrm>
            <a:off x="6258788" y="3079559"/>
            <a:ext cx="5675447" cy="120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• Efficient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use of radioisotopes:</a:t>
            </a:r>
          </a:p>
          <a:p>
            <a:pPr marL="365760" lvl="1" indent="-365760">
              <a:buNone/>
            </a:pPr>
            <a:r>
              <a:rPr lang="en-US" sz="28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- Hybrid Power Supplies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660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4227B-D23F-0B43-9B75-391F232AB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0972"/>
            <a:ext cx="7620000" cy="539496"/>
          </a:xfrm>
        </p:spPr>
        <p:txBody>
          <a:bodyPr/>
          <a:lstStyle/>
          <a:p>
            <a:r>
              <a:rPr lang="en-US" dirty="0"/>
              <a:t>Nuclear Battery Energy Economics:</a:t>
            </a:r>
          </a:p>
        </p:txBody>
      </p:sp>
      <p:graphicFrame>
        <p:nvGraphicFramePr>
          <p:cNvPr id="26" name="Content Placeholder 25">
            <a:extLst>
              <a:ext uri="{FF2B5EF4-FFF2-40B4-BE49-F238E27FC236}">
                <a16:creationId xmlns:a16="http://schemas.microsoft.com/office/drawing/2014/main" id="{2737291B-618F-C444-8335-CB2C660AE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557155"/>
              </p:ext>
            </p:extLst>
          </p:nvPr>
        </p:nvGraphicFramePr>
        <p:xfrm>
          <a:off x="596730" y="712702"/>
          <a:ext cx="6522527" cy="3582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1366">
                  <a:extLst>
                    <a:ext uri="{9D8B030D-6E8A-4147-A177-3AD203B41FA5}">
                      <a16:colId xmlns:a16="http://schemas.microsoft.com/office/drawing/2014/main" val="1792830403"/>
                    </a:ext>
                  </a:extLst>
                </a:gridCol>
                <a:gridCol w="1062666">
                  <a:extLst>
                    <a:ext uri="{9D8B030D-6E8A-4147-A177-3AD203B41FA5}">
                      <a16:colId xmlns:a16="http://schemas.microsoft.com/office/drawing/2014/main" val="3552142363"/>
                    </a:ext>
                  </a:extLst>
                </a:gridCol>
                <a:gridCol w="1266156">
                  <a:extLst>
                    <a:ext uri="{9D8B030D-6E8A-4147-A177-3AD203B41FA5}">
                      <a16:colId xmlns:a16="http://schemas.microsoft.com/office/drawing/2014/main" val="505340689"/>
                    </a:ext>
                  </a:extLst>
                </a:gridCol>
                <a:gridCol w="1492255">
                  <a:extLst>
                    <a:ext uri="{9D8B030D-6E8A-4147-A177-3AD203B41FA5}">
                      <a16:colId xmlns:a16="http://schemas.microsoft.com/office/drawing/2014/main" val="2077004367"/>
                    </a:ext>
                  </a:extLst>
                </a:gridCol>
                <a:gridCol w="1560084">
                  <a:extLst>
                    <a:ext uri="{9D8B030D-6E8A-4147-A177-3AD203B41FA5}">
                      <a16:colId xmlns:a16="http://schemas.microsoft.com/office/drawing/2014/main" val="1108169884"/>
                    </a:ext>
                  </a:extLst>
                </a:gridCol>
              </a:tblGrid>
              <a:tr h="948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Isotopes of Interest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" marR="18288" marT="27432" marB="1828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B9F0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Type of NB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" marR="18288" marT="27432" marB="1828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B9F0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Example Size NB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" marR="18288" marT="27432" marB="1828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B9F0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#g @ BOL for 20y NB*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" marR="18288" marT="27432" marB="1828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B9F0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#Ci @ BOL for 20y NB*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" marR="18288" marT="27432" marB="1828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B9F0">
                        <a:alpha val="4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926964"/>
                  </a:ext>
                </a:extLst>
              </a:tr>
              <a:tr h="2975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Pu-238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RTG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420.7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7,202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932882"/>
                  </a:ext>
                </a:extLst>
              </a:tr>
              <a:tr h="2975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Am-241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RTG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1854.4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6,357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731734"/>
                  </a:ext>
                </a:extLst>
              </a:tr>
              <a:tr h="2975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Sr-90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RTG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350.3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48,340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7548"/>
                  </a:ext>
                </a:extLst>
              </a:tr>
              <a:tr h="2975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Ac-227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RTG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10W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26.8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1,941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478069"/>
                  </a:ext>
                </a:extLst>
              </a:tr>
              <a:tr h="2975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Pm147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BV/BPV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10mW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.98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99225"/>
                  </a:ext>
                </a:extLst>
              </a:tr>
              <a:tr h="2975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Eu-155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BV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3mW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.74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03618"/>
                  </a:ext>
                </a:extLst>
              </a:tr>
              <a:tr h="2975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Ni63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BV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1mW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5.8</a:t>
                      </a: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305532"/>
                  </a:ext>
                </a:extLst>
              </a:tr>
              <a:tr h="2975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H-3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BV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100µW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0.01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27432" marB="914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84058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6DCC0A-F35F-004E-BC0E-8513EC4A2331}"/>
              </a:ext>
            </a:extLst>
          </p:cNvPr>
          <p:cNvSpPr txBox="1"/>
          <p:nvPr/>
        </p:nvSpPr>
        <p:spPr>
          <a:xfrm>
            <a:off x="563363" y="4427975"/>
            <a:ext cx="699676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*BOL = Beginning of life; Assuming 5% Efficient RTG; 3% Efficient BV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CA8ED-E4B2-F745-950E-D13B626086E7}"/>
              </a:ext>
            </a:extLst>
          </p:cNvPr>
          <p:cNvSpPr txBox="1"/>
          <p:nvPr/>
        </p:nvSpPr>
        <p:spPr>
          <a:xfrm>
            <a:off x="8001000" y="1011655"/>
            <a:ext cx="381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u="sng" dirty="0">
                <a:latin typeface="+mn-lt"/>
              </a:rPr>
              <a:t>Sr-90 Example: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1.13 E 6 eV/decay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1 Ci = 3.7 E 10 decays/sec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1 J = 6.24 E18 eV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1 W = 1J/s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∴149 Ci Sr90 for1 </a:t>
            </a:r>
            <a:r>
              <a:rPr lang="en-US" sz="2000" dirty="0" err="1">
                <a:latin typeface="+mn-lt"/>
              </a:rPr>
              <a:t>W</a:t>
            </a:r>
            <a:r>
              <a:rPr lang="en-US" sz="2000" baseline="-25000" dirty="0" err="1">
                <a:latin typeface="+mn-lt"/>
              </a:rPr>
              <a:t>th</a:t>
            </a:r>
            <a:r>
              <a:rPr lang="en-US" sz="2000" dirty="0">
                <a:latin typeface="+mn-lt"/>
              </a:rPr>
              <a:t> energy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0432FF"/>
                </a:solidFill>
                <a:latin typeface="+mn-lt"/>
              </a:rPr>
              <a:t>For 5% efficient RTG: 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	2,987 Ci Sr90/W</a:t>
            </a:r>
            <a:r>
              <a:rPr lang="en-US" sz="2000" baseline="-25000" dirty="0">
                <a:latin typeface="+mn-lt"/>
              </a:rPr>
              <a:t>e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	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91A3A9-C20F-964B-A9F3-084E2EFC370C}"/>
              </a:ext>
            </a:extLst>
          </p:cNvPr>
          <p:cNvSpPr txBox="1"/>
          <p:nvPr/>
        </p:nvSpPr>
        <p:spPr>
          <a:xfrm>
            <a:off x="332232" y="4722692"/>
            <a:ext cx="11765031" cy="21390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+mn-lt"/>
              </a:rPr>
              <a:t>Key Facts: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>
                <a:latin typeface="+mn-lt"/>
              </a:rPr>
              <a:t>NBs need an </a:t>
            </a:r>
            <a:r>
              <a:rPr lang="en-US" sz="2000" b="1" dirty="0">
                <a:latin typeface="+mn-lt"/>
              </a:rPr>
              <a:t>abundant</a:t>
            </a:r>
            <a:r>
              <a:rPr lang="en-US" sz="2000" dirty="0">
                <a:latin typeface="+mn-lt"/>
              </a:rPr>
              <a:t> supply of radioisotope fuel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>
                <a:latin typeface="+mn-lt"/>
              </a:rPr>
              <a:t>Radioisotopes are difficult to make and expensive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>
                <a:latin typeface="+mn-lt"/>
              </a:rPr>
              <a:t>NBs must use radioisotope fuel </a:t>
            </a:r>
            <a:r>
              <a:rPr lang="en-US" sz="2000" b="1" dirty="0">
                <a:latin typeface="+mn-lt"/>
              </a:rPr>
              <a:t>efficiently</a:t>
            </a: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>
                <a:latin typeface="+mn-lt"/>
              </a:rPr>
              <a:t>Modest improvements in </a:t>
            </a:r>
            <a:r>
              <a:rPr lang="en-US" sz="2000" b="1" dirty="0">
                <a:latin typeface="+mn-lt"/>
              </a:rPr>
              <a:t>energy conversion </a:t>
            </a:r>
            <a:r>
              <a:rPr lang="en-US" sz="2000" dirty="0">
                <a:latin typeface="+mn-lt"/>
              </a:rPr>
              <a:t>have significant impact on size, weight &amp; cost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0095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0E6A-4B2A-9246-6722-AB6D93C9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9354"/>
            <a:ext cx="11430000" cy="539496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Nuclear Battery Isotope Wish List: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6DC7CAF-BAF2-59AF-1687-792DD978D1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536530"/>
              </p:ext>
            </p:extLst>
          </p:nvPr>
        </p:nvGraphicFramePr>
        <p:xfrm>
          <a:off x="671261" y="781375"/>
          <a:ext cx="11042016" cy="3843012"/>
        </p:xfrm>
        <a:graphic>
          <a:graphicData uri="http://schemas.openxmlformats.org/drawingml/2006/table">
            <a:tbl>
              <a:tblPr firstRow="1" bandRow="1"/>
              <a:tblGrid>
                <a:gridCol w="986443">
                  <a:extLst>
                    <a:ext uri="{9D8B030D-6E8A-4147-A177-3AD203B41FA5}">
                      <a16:colId xmlns:a16="http://schemas.microsoft.com/office/drawing/2014/main" val="3697596966"/>
                    </a:ext>
                  </a:extLst>
                </a:gridCol>
                <a:gridCol w="869468">
                  <a:extLst>
                    <a:ext uri="{9D8B030D-6E8A-4147-A177-3AD203B41FA5}">
                      <a16:colId xmlns:a16="http://schemas.microsoft.com/office/drawing/2014/main" val="3509240780"/>
                    </a:ext>
                  </a:extLst>
                </a:gridCol>
                <a:gridCol w="1057525">
                  <a:extLst>
                    <a:ext uri="{9D8B030D-6E8A-4147-A177-3AD203B41FA5}">
                      <a16:colId xmlns:a16="http://schemas.microsoft.com/office/drawing/2014/main" val="3165302954"/>
                    </a:ext>
                  </a:extLst>
                </a:gridCol>
                <a:gridCol w="1485280">
                  <a:extLst>
                    <a:ext uri="{9D8B030D-6E8A-4147-A177-3AD203B41FA5}">
                      <a16:colId xmlns:a16="http://schemas.microsoft.com/office/drawing/2014/main" val="4081985390"/>
                    </a:ext>
                  </a:extLst>
                </a:gridCol>
                <a:gridCol w="1612501">
                  <a:extLst>
                    <a:ext uri="{9D8B030D-6E8A-4147-A177-3AD203B41FA5}">
                      <a16:colId xmlns:a16="http://schemas.microsoft.com/office/drawing/2014/main" val="1868997970"/>
                    </a:ext>
                  </a:extLst>
                </a:gridCol>
                <a:gridCol w="1288287">
                  <a:extLst>
                    <a:ext uri="{9D8B030D-6E8A-4147-A177-3AD203B41FA5}">
                      <a16:colId xmlns:a16="http://schemas.microsoft.com/office/drawing/2014/main" val="111193267"/>
                    </a:ext>
                  </a:extLst>
                </a:gridCol>
                <a:gridCol w="1336675">
                  <a:extLst>
                    <a:ext uri="{9D8B030D-6E8A-4147-A177-3AD203B41FA5}">
                      <a16:colId xmlns:a16="http://schemas.microsoft.com/office/drawing/2014/main" val="2263222197"/>
                    </a:ext>
                  </a:extLst>
                </a:gridCol>
                <a:gridCol w="1182030">
                  <a:extLst>
                    <a:ext uri="{9D8B030D-6E8A-4147-A177-3AD203B41FA5}">
                      <a16:colId xmlns:a16="http://schemas.microsoft.com/office/drawing/2014/main" val="1182781443"/>
                    </a:ext>
                  </a:extLst>
                </a:gridCol>
                <a:gridCol w="1223807">
                  <a:extLst>
                    <a:ext uri="{9D8B030D-6E8A-4147-A177-3AD203B41FA5}">
                      <a16:colId xmlns:a16="http://schemas.microsoft.com/office/drawing/2014/main" val="860766952"/>
                    </a:ext>
                  </a:extLst>
                </a:gridCol>
              </a:tblGrid>
              <a:tr h="39104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Isotope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Half-Life (y)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 Activity (Ci/g)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 Energy @ Secular Equilibrium (KeV)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 Power @ Secular Equilibrium (W/g)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/Ci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W/g compared to Pu-238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Grams for 10W thermal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 for 10W thermal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405074"/>
                  </a:ext>
                </a:extLst>
              </a:tr>
              <a:tr h="219475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Pu-238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87.70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5,487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32.53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307.43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33152"/>
                  </a:ext>
                </a:extLst>
              </a:tr>
              <a:tr h="219475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Sr-90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28.79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1,129.6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1,493.33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577880"/>
                  </a:ext>
                </a:extLst>
              </a:tr>
              <a:tr h="219475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H-3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9,618.9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296,899.15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82065"/>
                  </a:ext>
                </a:extLst>
              </a:tr>
              <a:tr h="219475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Pb-210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6,472.7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38.37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3.42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260.62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128210"/>
                  </a:ext>
                </a:extLst>
              </a:tr>
              <a:tr h="219475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Si-32*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2,207.97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977262"/>
                  </a:ext>
                </a:extLst>
              </a:tr>
              <a:tr h="219475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Ac-227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3.3E+04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253049"/>
                  </a:ext>
                </a:extLst>
              </a:tr>
              <a:tr h="219475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U-232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4.1E+04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747088"/>
                  </a:ext>
                </a:extLst>
              </a:tr>
              <a:tr h="219475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Cm-244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78.97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5,796.4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34.36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3.69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291.02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9" marR="6729" marT="67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9863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6B40764-C100-B3A6-284F-9EE3389C2B25}"/>
              </a:ext>
            </a:extLst>
          </p:cNvPr>
          <p:cNvSpPr txBox="1"/>
          <p:nvPr/>
        </p:nvSpPr>
        <p:spPr>
          <a:xfrm>
            <a:off x="475013" y="5805185"/>
            <a:ext cx="11335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baseline="30000" dirty="0">
                <a:latin typeface="+mn-lt"/>
              </a:rPr>
              <a:t>32</a:t>
            </a:r>
            <a:r>
              <a:rPr lang="en-US" b="1" dirty="0">
                <a:latin typeface="+mn-lt"/>
              </a:rPr>
              <a:t>Si</a:t>
            </a:r>
            <a:r>
              <a:rPr lang="en-US" dirty="0">
                <a:latin typeface="+mn-lt"/>
              </a:rPr>
              <a:t> -&gt; </a:t>
            </a:r>
            <a:r>
              <a:rPr lang="en-US" baseline="30000" dirty="0">
                <a:latin typeface="+mn-lt"/>
              </a:rPr>
              <a:t>32</a:t>
            </a:r>
            <a:r>
              <a:rPr lang="en-US" dirty="0">
                <a:latin typeface="+mn-lt"/>
              </a:rPr>
              <a:t>P -&gt; </a:t>
            </a:r>
            <a:r>
              <a:rPr lang="en-US" baseline="30000" dirty="0">
                <a:latin typeface="+mn-lt"/>
              </a:rPr>
              <a:t>32</a:t>
            </a:r>
            <a:r>
              <a:rPr lang="en-US" dirty="0">
                <a:latin typeface="+mn-lt"/>
              </a:rPr>
              <a:t>S; betas &lt; 1MeV; min shielding; excellent T</a:t>
            </a:r>
            <a:r>
              <a:rPr lang="en-US" baseline="-25000" dirty="0">
                <a:latin typeface="+mn-lt"/>
              </a:rPr>
              <a:t>1/2</a:t>
            </a:r>
            <a:r>
              <a:rPr lang="en-US" dirty="0">
                <a:latin typeface="+mn-lt"/>
              </a:rPr>
              <a:t> ; more vol efficient than 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H; </a:t>
            </a:r>
            <a:r>
              <a:rPr lang="en-US" b="1" dirty="0">
                <a:latin typeface="+mn-lt"/>
              </a:rPr>
              <a:t>not SNM</a:t>
            </a:r>
            <a:endParaRPr lang="en-US" b="1" baseline="-250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52C8A-BECC-CA1E-399F-1FF9FD0BFB82}"/>
              </a:ext>
            </a:extLst>
          </p:cNvPr>
          <p:cNvSpPr txBox="1"/>
          <p:nvPr/>
        </p:nvSpPr>
        <p:spPr>
          <a:xfrm>
            <a:off x="475013" y="4906722"/>
            <a:ext cx="6567054" cy="352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baseline="30000" dirty="0">
                <a:latin typeface="+mn-lt"/>
              </a:rPr>
              <a:t>3</a:t>
            </a:r>
            <a:r>
              <a:rPr lang="en-US" b="1" dirty="0">
                <a:latin typeface="+mn-lt"/>
              </a:rPr>
              <a:t>H</a:t>
            </a:r>
            <a:r>
              <a:rPr lang="en-US" dirty="0">
                <a:latin typeface="+mn-lt"/>
              </a:rPr>
              <a:t>: Low energy beta; No shielding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2D8C2-454D-8563-3CF9-1FA9A9827293}"/>
              </a:ext>
            </a:extLst>
          </p:cNvPr>
          <p:cNvSpPr txBox="1"/>
          <p:nvPr/>
        </p:nvSpPr>
        <p:spPr>
          <a:xfrm>
            <a:off x="486531" y="5368433"/>
            <a:ext cx="1121893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baseline="30000" dirty="0">
                <a:latin typeface="+mn-lt"/>
              </a:rPr>
              <a:t>210</a:t>
            </a:r>
            <a:r>
              <a:rPr lang="en-US" b="1" dirty="0">
                <a:latin typeface="+mn-lt"/>
              </a:rPr>
              <a:t>Pb</a:t>
            </a:r>
            <a:r>
              <a:rPr lang="en-US" dirty="0">
                <a:latin typeface="+mn-lt"/>
              </a:rPr>
              <a:t> -&gt; </a:t>
            </a:r>
            <a:r>
              <a:rPr lang="en-US" baseline="30000" dirty="0">
                <a:latin typeface="+mn-lt"/>
              </a:rPr>
              <a:t>210</a:t>
            </a:r>
            <a:r>
              <a:rPr lang="en-US" dirty="0">
                <a:latin typeface="+mn-lt"/>
              </a:rPr>
              <a:t>Bi -&gt; </a:t>
            </a:r>
            <a:r>
              <a:rPr lang="en-US" baseline="30000" dirty="0">
                <a:latin typeface="+mn-lt"/>
              </a:rPr>
              <a:t>210</a:t>
            </a:r>
            <a:r>
              <a:rPr lang="en-US" dirty="0">
                <a:latin typeface="+mn-lt"/>
              </a:rPr>
              <a:t>Po: Mass efficient heat source; good T</a:t>
            </a:r>
            <a:r>
              <a:rPr lang="en-US" baseline="-25000" dirty="0">
                <a:latin typeface="+mn-lt"/>
              </a:rPr>
              <a:t>1/2 </a:t>
            </a:r>
            <a:r>
              <a:rPr lang="en-US" dirty="0">
                <a:latin typeface="+mn-lt"/>
              </a:rPr>
              <a:t>; high energy beta req’s shielding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C68FE8-5BC9-B523-DD85-25FACA980EA4}"/>
              </a:ext>
            </a:extLst>
          </p:cNvPr>
          <p:cNvSpPr txBox="1"/>
          <p:nvPr/>
        </p:nvSpPr>
        <p:spPr>
          <a:xfrm>
            <a:off x="1638793" y="6292153"/>
            <a:ext cx="618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baseline="30000" dirty="0">
                <a:latin typeface="+mn-lt"/>
              </a:rPr>
              <a:t>227</a:t>
            </a:r>
            <a:r>
              <a:rPr lang="en-US" b="1" dirty="0">
                <a:latin typeface="+mn-lt"/>
              </a:rPr>
              <a:t>Ac</a:t>
            </a:r>
            <a:r>
              <a:rPr lang="en-US" dirty="0">
                <a:latin typeface="+mn-lt"/>
              </a:rPr>
              <a:t> &amp; </a:t>
            </a:r>
            <a:r>
              <a:rPr lang="en-US" b="1" baseline="30000" dirty="0">
                <a:latin typeface="+mn-lt"/>
              </a:rPr>
              <a:t>232</a:t>
            </a:r>
            <a:r>
              <a:rPr lang="en-US" b="1" dirty="0">
                <a:latin typeface="+mn-lt"/>
              </a:rPr>
              <a:t>U</a:t>
            </a:r>
            <a:r>
              <a:rPr lang="en-US" dirty="0">
                <a:latin typeface="+mn-lt"/>
              </a:rPr>
              <a:t>: Excellent W/g, but high energy </a:t>
            </a:r>
            <a:r>
              <a:rPr lang="en-US" sz="2000" dirty="0">
                <a:latin typeface="Symbol" pitchFamily="2" charset="2"/>
              </a:rPr>
              <a:t>g’</a:t>
            </a:r>
            <a:r>
              <a:rPr lang="en-US" dirty="0">
                <a:latin typeface="+mn-lt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544A6-B824-C1D6-B2FA-DEE0D0B755B9}"/>
              </a:ext>
            </a:extLst>
          </p:cNvPr>
          <p:cNvSpPr txBox="1"/>
          <p:nvPr/>
        </p:nvSpPr>
        <p:spPr>
          <a:xfrm>
            <a:off x="7251867" y="6319363"/>
            <a:ext cx="32775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baseline="30000" dirty="0">
                <a:latin typeface="+mn-lt"/>
              </a:rPr>
              <a:t>244</a:t>
            </a:r>
            <a:r>
              <a:rPr lang="en-US" b="1" dirty="0">
                <a:latin typeface="+mn-lt"/>
              </a:rPr>
              <a:t>Cm</a:t>
            </a:r>
            <a:r>
              <a:rPr lang="en-US" dirty="0">
                <a:latin typeface="+mn-lt"/>
              </a:rPr>
              <a:t>: Neutron emitter</a:t>
            </a:r>
          </a:p>
        </p:txBody>
      </p:sp>
    </p:spTree>
    <p:extLst>
      <p:ext uri="{BB962C8B-B14F-4D97-AF65-F5344CB8AC3E}">
        <p14:creationId xmlns:p14="http://schemas.microsoft.com/office/powerpoint/2010/main" val="2459915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379CB05-2B72-3744-A157-F5A0C30C4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028" y="-16841"/>
            <a:ext cx="10752532" cy="689168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F59CC-7EE1-E140-8F3B-62D8D8C05BDD}"/>
              </a:ext>
            </a:extLst>
          </p:cNvPr>
          <p:cNvSpPr txBox="1"/>
          <p:nvPr/>
        </p:nvSpPr>
        <p:spPr>
          <a:xfrm>
            <a:off x="371789" y="91441"/>
            <a:ext cx="11982771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n-lt"/>
              </a:rPr>
              <a:t>Efficient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Fuel Production</a:t>
            </a:r>
            <a:r>
              <a:rPr lang="en-US" sz="3000" dirty="0">
                <a:latin typeface="+mn-lt"/>
              </a:rPr>
              <a:t>: Power Output of Various Isotopes</a:t>
            </a:r>
          </a:p>
        </p:txBody>
      </p:sp>
    </p:spTree>
    <p:extLst>
      <p:ext uri="{BB962C8B-B14F-4D97-AF65-F5344CB8AC3E}">
        <p14:creationId xmlns:p14="http://schemas.microsoft.com/office/powerpoint/2010/main" val="276691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B19DF7B-7A21-A44D-94FB-67C32F376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96" y="456012"/>
            <a:ext cx="11365992" cy="640198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45B51-FC96-DA4D-91B8-EB96D963F7AA}"/>
              </a:ext>
            </a:extLst>
          </p:cNvPr>
          <p:cNvSpPr txBox="1"/>
          <p:nvPr/>
        </p:nvSpPr>
        <p:spPr>
          <a:xfrm>
            <a:off x="1972568" y="5615286"/>
            <a:ext cx="8386011" cy="67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n-lt"/>
              </a:rPr>
              <a:t>12 Full Length Rods, (</a:t>
            </a:r>
            <a:r>
              <a:rPr lang="en-US" sz="1600" b="1" dirty="0"/>
              <a:t>1,923 Pellets</a:t>
            </a:r>
            <a:r>
              <a:rPr lang="en-US" sz="1600" dirty="0"/>
              <a:t>), </a:t>
            </a:r>
            <a:r>
              <a:rPr lang="en-US" sz="1600" dirty="0">
                <a:latin typeface="+mn-lt"/>
              </a:rPr>
              <a:t>3 Cycles = 100Ci Ac-227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+mn-lt"/>
              </a:rPr>
              <a:t>10W</a:t>
            </a:r>
            <a:r>
              <a:rPr lang="en-US" sz="1600" baseline="-25000" dirty="0">
                <a:latin typeface="+mn-lt"/>
              </a:rPr>
              <a:t>e</a:t>
            </a:r>
            <a:r>
              <a:rPr lang="en-US" sz="1600" dirty="0">
                <a:latin typeface="+mn-lt"/>
              </a:rPr>
              <a:t>, 5% </a:t>
            </a:r>
            <a:r>
              <a:rPr lang="en-US" sz="2000" dirty="0">
                <a:latin typeface="Symbol" pitchFamily="2" charset="2"/>
              </a:rPr>
              <a:t>h, </a:t>
            </a:r>
            <a:r>
              <a:rPr lang="en-US" sz="1600" dirty="0">
                <a:latin typeface="+mj-lt"/>
              </a:rPr>
              <a:t>20-yr</a:t>
            </a:r>
            <a:r>
              <a:rPr lang="en-US" sz="1600" dirty="0">
                <a:latin typeface="+mn-lt"/>
              </a:rPr>
              <a:t> RTG needs 1,941 Ci Ac-227 ~ </a:t>
            </a:r>
            <a:r>
              <a:rPr lang="en-US" sz="1600" b="1" dirty="0">
                <a:latin typeface="+mn-lt"/>
              </a:rPr>
              <a:t>20 HFIR cycles </a:t>
            </a:r>
            <a:r>
              <a:rPr lang="en-US" sz="1600" dirty="0">
                <a:latin typeface="+mn-lt"/>
              </a:rPr>
              <a:t>~ 3+ </a:t>
            </a:r>
            <a:r>
              <a:rPr lang="en-US" sz="1600" dirty="0" err="1">
                <a:latin typeface="+mn-lt"/>
              </a:rPr>
              <a:t>yr</a:t>
            </a:r>
            <a:endParaRPr lang="en-US" sz="16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C4D65-79EA-A26F-9805-47ECAFE3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50" y="37011"/>
            <a:ext cx="11451219" cy="53553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Efficient Production: </a:t>
            </a:r>
            <a:r>
              <a:rPr lang="en-US" dirty="0"/>
              <a:t>Co-Produced Radioisotopes</a:t>
            </a:r>
          </a:p>
        </p:txBody>
      </p:sp>
      <p:sp>
        <p:nvSpPr>
          <p:cNvPr id="3" name="Rectangle 256">
            <a:extLst>
              <a:ext uri="{FF2B5EF4-FFF2-40B4-BE49-F238E27FC236}">
                <a16:creationId xmlns:a16="http://schemas.microsoft.com/office/drawing/2014/main" id="{2F608FAC-D69B-4B6D-0CE0-3F961AECEA70}"/>
              </a:ext>
            </a:extLst>
          </p:cNvPr>
          <p:cNvSpPr txBox="1">
            <a:spLocks noChangeArrowheads="1"/>
          </p:cNvSpPr>
          <p:nvPr/>
        </p:nvSpPr>
        <p:spPr>
          <a:xfrm>
            <a:off x="1638384" y="6535105"/>
            <a:ext cx="10458880" cy="26186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100" dirty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endParaRPr lang="en-US" sz="1000" dirty="0">
              <a:solidFill>
                <a:srgbClr val="BFBFBF"/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01EE3B-78BD-CABC-E857-A0BE5718170D}"/>
              </a:ext>
            </a:extLst>
          </p:cNvPr>
          <p:cNvSpPr txBox="1"/>
          <p:nvPr/>
        </p:nvSpPr>
        <p:spPr>
          <a:xfrm>
            <a:off x="312745" y="6540201"/>
            <a:ext cx="4487855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* Calculations by Justin Griswold &amp; Victor Bautista, ORNL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3B263-9AE8-60AA-24C5-8FC6B36EB034}"/>
              </a:ext>
            </a:extLst>
          </p:cNvPr>
          <p:cNvSpPr txBox="1"/>
          <p:nvPr/>
        </p:nvSpPr>
        <p:spPr>
          <a:xfrm>
            <a:off x="4497341" y="3988146"/>
            <a:ext cx="419939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NOTE: </a:t>
            </a:r>
            <a:r>
              <a:rPr lang="en-US" i="1" dirty="0">
                <a:latin typeface="+mn-lt"/>
              </a:rPr>
              <a:t>Th-229 is the parent isotope for Ac-225, a very valuable medical isotope for cancer therapy</a:t>
            </a:r>
          </a:p>
        </p:txBody>
      </p:sp>
    </p:spTree>
    <p:extLst>
      <p:ext uri="{BB962C8B-B14F-4D97-AF65-F5344CB8AC3E}">
        <p14:creationId xmlns:p14="http://schemas.microsoft.com/office/powerpoint/2010/main" val="1643222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Exensor - Intelligent Unattended Ground Sensors | Bertin Instruments">
            <a:extLst>
              <a:ext uri="{FF2B5EF4-FFF2-40B4-BE49-F238E27FC236}">
                <a16:creationId xmlns:a16="http://schemas.microsoft.com/office/drawing/2014/main" id="{E93164FD-64B2-7440-8411-EF318C1B0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024944" y="993703"/>
            <a:ext cx="2074128" cy="27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CF389E-1CD4-CF42-A1AC-A250223EE4DE}"/>
              </a:ext>
            </a:extLst>
          </p:cNvPr>
          <p:cNvSpPr txBox="1">
            <a:spLocks/>
          </p:cNvSpPr>
          <p:nvPr/>
        </p:nvSpPr>
        <p:spPr bwMode="auto">
          <a:xfrm>
            <a:off x="332234" y="731520"/>
            <a:ext cx="9866843" cy="580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National needs for advanced NBs</a:t>
            </a:r>
          </a:p>
          <a:p>
            <a:pPr>
              <a:spcBef>
                <a:spcPts val="2400"/>
              </a:spcBef>
            </a:pPr>
            <a:r>
              <a:rPr lang="en-US" sz="2600" dirty="0"/>
              <a:t>Adv. technology is able to create NB breakthroughs</a:t>
            </a:r>
          </a:p>
          <a:p>
            <a:pPr>
              <a:lnSpc>
                <a:spcPct val="95000"/>
              </a:lnSpc>
              <a:spcBef>
                <a:spcPts val="2400"/>
              </a:spcBef>
            </a:pPr>
            <a:r>
              <a:rPr lang="en-US" sz="2600" dirty="0"/>
              <a:t>The infrastructure, talent &amp; team exists to develop &amp; commercialize adv. NB technology</a:t>
            </a:r>
          </a:p>
          <a:p>
            <a:pPr>
              <a:lnSpc>
                <a:spcPct val="95000"/>
              </a:lnSpc>
              <a:spcBef>
                <a:spcPts val="2400"/>
              </a:spcBef>
            </a:pPr>
            <a:r>
              <a:rPr lang="en-US" sz="2600" dirty="0"/>
              <a:t>ORNL has already committed internal R&amp;D $$ on advanced NB technology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DC92C-4AAE-C04E-AA0F-E678C017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9151"/>
            <a:ext cx="11430000" cy="539496"/>
          </a:xfrm>
        </p:spPr>
        <p:txBody>
          <a:bodyPr/>
          <a:lstStyle/>
          <a:p>
            <a:r>
              <a:rPr lang="en-US" dirty="0"/>
              <a:t>Nuclear Battery Significance &amp; Opportunity:</a:t>
            </a:r>
          </a:p>
        </p:txBody>
      </p:sp>
      <p:pic>
        <p:nvPicPr>
          <p:cNvPr id="5" name="Content Placeholder 4" descr="A picture containing grass, fish, outdoor, ocean floor&#10;&#10;Description automatically generated">
            <a:extLst>
              <a:ext uri="{FF2B5EF4-FFF2-40B4-BE49-F238E27FC236}">
                <a16:creationId xmlns:a16="http://schemas.microsoft.com/office/drawing/2014/main" id="{E25E8FA8-F6E9-E943-93F3-A386B9B7D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51545" y="4784061"/>
            <a:ext cx="4060371" cy="2073939"/>
          </a:xfrm>
        </p:spPr>
      </p:pic>
      <p:pic>
        <p:nvPicPr>
          <p:cNvPr id="9" name="Picture 4" descr="Edison Demonstration of Smallsat Networks (EDSN) | NASA">
            <a:extLst>
              <a:ext uri="{FF2B5EF4-FFF2-40B4-BE49-F238E27FC236}">
                <a16:creationId xmlns:a16="http://schemas.microsoft.com/office/drawing/2014/main" id="{E6B9F941-00B8-AE4B-B3BA-3EBA8D024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234" y="4267319"/>
            <a:ext cx="3680334" cy="25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325383-7F0D-7445-85E1-7477895EC0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718" y="3902744"/>
            <a:ext cx="1899327" cy="2943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A80AA5-23AE-504B-A76F-E6E7D469B2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044" y="3904947"/>
            <a:ext cx="1837028" cy="2943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89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Edison Demonstration of Smallsat Networks (EDSN) | NASA">
            <a:extLst>
              <a:ext uri="{FF2B5EF4-FFF2-40B4-BE49-F238E27FC236}">
                <a16:creationId xmlns:a16="http://schemas.microsoft.com/office/drawing/2014/main" id="{A964C6BC-8A9A-6E47-B424-E9A93CE0E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1666" y="10830"/>
            <a:ext cx="3680334" cy="25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ABC5B-2BD0-3444-87E1-5F63F563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Battery (NB) Overview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C7C764-4D45-C843-B03A-D2EBB83B2FF9}"/>
              </a:ext>
            </a:extLst>
          </p:cNvPr>
          <p:cNvGrpSpPr/>
          <p:nvPr/>
        </p:nvGrpSpPr>
        <p:grpSpPr>
          <a:xfrm>
            <a:off x="5481462" y="2015285"/>
            <a:ext cx="3588942" cy="2394969"/>
            <a:chOff x="5201763" y="2865001"/>
            <a:chExt cx="3588942" cy="2394969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E9AA6585-F24D-B541-8A16-202406C84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5201763" y="2865001"/>
              <a:ext cx="3588942" cy="2394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4AFE37-F999-5244-9EF5-7730A4FCBE3F}"/>
                </a:ext>
              </a:extLst>
            </p:cNvPr>
            <p:cNvSpPr txBox="1"/>
            <p:nvPr/>
          </p:nvSpPr>
          <p:spPr>
            <a:xfrm>
              <a:off x="6977946" y="3716289"/>
              <a:ext cx="659155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n-lt"/>
                </a:rPr>
                <a:t>NB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DAA251A-B1A2-AB48-B23F-06727811FDBC}"/>
              </a:ext>
            </a:extLst>
          </p:cNvPr>
          <p:cNvSpPr txBox="1"/>
          <p:nvPr/>
        </p:nvSpPr>
        <p:spPr>
          <a:xfrm>
            <a:off x="10410823" y="6505538"/>
            <a:ext cx="1114425" cy="313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Baseline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4F25739-DAA8-D14A-8D9B-B9323AB71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58" r="69588" b="15083"/>
          <a:stretch/>
        </p:blipFill>
        <p:spPr>
          <a:xfrm>
            <a:off x="9215806" y="2611597"/>
            <a:ext cx="1344244" cy="22826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A3FAC-C64A-EE42-8379-9615E8CDC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5" y="972458"/>
            <a:ext cx="11430000" cy="5611222"/>
          </a:xfrm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NBs = constant current power supplies. </a:t>
            </a:r>
          </a:p>
          <a:p>
            <a:r>
              <a:rPr lang="en-US" dirty="0"/>
              <a:t>NB advantages:</a:t>
            </a:r>
          </a:p>
          <a:p>
            <a:pPr lvl="1"/>
            <a:r>
              <a:rPr lang="en-US" dirty="0"/>
              <a:t>Long-lived (months – decades)</a:t>
            </a:r>
          </a:p>
          <a:p>
            <a:pPr lvl="1"/>
            <a:r>
              <a:rPr lang="en-US" dirty="0"/>
              <a:t>Rugged, durable</a:t>
            </a:r>
          </a:p>
          <a:p>
            <a:pPr lvl="1"/>
            <a:r>
              <a:rPr lang="en-US" dirty="0"/>
              <a:t>Silent</a:t>
            </a:r>
          </a:p>
          <a:p>
            <a:pPr lvl="1"/>
            <a:r>
              <a:rPr lang="en-US" dirty="0"/>
              <a:t>Temperature insensitive</a:t>
            </a:r>
          </a:p>
          <a:p>
            <a:pPr lvl="1"/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Challenges: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rgbClr val="0432FF"/>
                </a:solidFill>
              </a:rPr>
              <a:t>Traditional NB SWAP ≠ current mission needs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rgbClr val="0432FF"/>
                </a:solidFill>
              </a:rPr>
              <a:t>Supply chain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rgbClr val="0432FF"/>
                </a:solidFill>
              </a:rPr>
              <a:t>Economics</a:t>
            </a:r>
          </a:p>
        </p:txBody>
      </p:sp>
      <p:pic>
        <p:nvPicPr>
          <p:cNvPr id="11" name="Content Placeholder 4" descr="A picture containing grass, fish, outdoor, ocean floor&#10;&#10;Description automatically generated">
            <a:extLst>
              <a:ext uri="{FF2B5EF4-FFF2-40B4-BE49-F238E27FC236}">
                <a16:creationId xmlns:a16="http://schemas.microsoft.com/office/drawing/2014/main" id="{02744AE1-B877-6043-B569-50CCFD85D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175812" y="4814121"/>
            <a:ext cx="4016188" cy="205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7DEF3-B822-6EA8-B339-597368A0FC9E}"/>
              </a:ext>
            </a:extLst>
          </p:cNvPr>
          <p:cNvSpPr txBox="1"/>
          <p:nvPr/>
        </p:nvSpPr>
        <p:spPr>
          <a:xfrm>
            <a:off x="10560050" y="3287701"/>
            <a:ext cx="149029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D-Cell sized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Nuclear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Battery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088117-21A8-0A76-9295-171526825549}"/>
              </a:ext>
            </a:extLst>
          </p:cNvPr>
          <p:cNvSpPr/>
          <p:nvPr/>
        </p:nvSpPr>
        <p:spPr>
          <a:xfrm>
            <a:off x="7015163" y="6569392"/>
            <a:ext cx="1160649" cy="27432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9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0585-5929-C89C-D6FB-165B5FE9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0" y="147927"/>
            <a:ext cx="11430000" cy="539496"/>
          </a:xfrm>
        </p:spPr>
        <p:txBody>
          <a:bodyPr/>
          <a:lstStyle/>
          <a:p>
            <a:r>
              <a:rPr lang="en-US" dirty="0"/>
              <a:t>Nuclear Battery Concepts: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5F3144-602E-E1A9-E1AC-378B4080F4D8}"/>
              </a:ext>
            </a:extLst>
          </p:cNvPr>
          <p:cNvGrpSpPr/>
          <p:nvPr/>
        </p:nvGrpSpPr>
        <p:grpSpPr>
          <a:xfrm>
            <a:off x="388291" y="591617"/>
            <a:ext cx="11627055" cy="3760611"/>
            <a:chOff x="388291" y="591617"/>
            <a:chExt cx="11627055" cy="37606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8EC9C4-2D37-8516-C00B-D14569646481}"/>
                </a:ext>
              </a:extLst>
            </p:cNvPr>
            <p:cNvGrpSpPr/>
            <p:nvPr/>
          </p:nvGrpSpPr>
          <p:grpSpPr>
            <a:xfrm>
              <a:off x="388291" y="1107512"/>
              <a:ext cx="3182978" cy="2877870"/>
              <a:chOff x="319711" y="653752"/>
              <a:chExt cx="3182978" cy="2877870"/>
            </a:xfrm>
          </p:grpSpPr>
          <p:pic>
            <p:nvPicPr>
              <p:cNvPr id="1066" name="Picture 42" descr="Ask a Scientist: There's more than one way to crack an atom">
                <a:extLst>
                  <a:ext uri="{FF2B5EF4-FFF2-40B4-BE49-F238E27FC236}">
                    <a16:creationId xmlns:a16="http://schemas.microsoft.com/office/drawing/2014/main" id="{7F9AA72B-4CA2-4635-07DB-8A692D1FAF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711" y="653752"/>
                <a:ext cx="3182978" cy="2877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039BB-5F64-9E8A-2CE7-F68516C0D344}"/>
                  </a:ext>
                </a:extLst>
              </p:cNvPr>
              <p:cNvSpPr txBox="1"/>
              <p:nvPr/>
            </p:nvSpPr>
            <p:spPr>
              <a:xfrm>
                <a:off x="513683" y="2803693"/>
                <a:ext cx="283778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Radioisotope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4BA245-93E8-6270-C533-4F7A78AA0289}"/>
                </a:ext>
              </a:extLst>
            </p:cNvPr>
            <p:cNvGrpSpPr/>
            <p:nvPr/>
          </p:nvGrpSpPr>
          <p:grpSpPr>
            <a:xfrm>
              <a:off x="9439786" y="591617"/>
              <a:ext cx="2575560" cy="3760611"/>
              <a:chOff x="9439786" y="236177"/>
              <a:chExt cx="2575560" cy="3760611"/>
            </a:xfrm>
          </p:grpSpPr>
          <p:pic>
            <p:nvPicPr>
              <p:cNvPr id="1030" name="Picture 6" descr="Reddy Kilowatt Electrician Retro Vintage LOGO Vinyl Sticker Decal Toolbox  Truck | eBay">
                <a:extLst>
                  <a:ext uri="{FF2B5EF4-FFF2-40B4-BE49-F238E27FC236}">
                    <a16:creationId xmlns:a16="http://schemas.microsoft.com/office/drawing/2014/main" id="{253A6137-555B-F008-ACAC-373224582D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9786" y="236177"/>
                <a:ext cx="2575560" cy="330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966A0B-4C65-0E9C-0BA7-3DD62B741188}"/>
                  </a:ext>
                </a:extLst>
              </p:cNvPr>
              <p:cNvSpPr txBox="1"/>
              <p:nvPr/>
            </p:nvSpPr>
            <p:spPr>
              <a:xfrm>
                <a:off x="9796077" y="3461257"/>
                <a:ext cx="2093035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3200" dirty="0">
                    <a:latin typeface="+mn-lt"/>
                  </a:rPr>
                  <a:t>Electricity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20F88B4-C17E-423D-2595-81F6B0F1B5C5}"/>
                </a:ext>
              </a:extLst>
            </p:cNvPr>
            <p:cNvGrpSpPr/>
            <p:nvPr/>
          </p:nvGrpSpPr>
          <p:grpSpPr>
            <a:xfrm>
              <a:off x="8456111" y="2307609"/>
              <a:ext cx="1317368" cy="817112"/>
              <a:chOff x="8406951" y="1976749"/>
              <a:chExt cx="1317368" cy="817112"/>
            </a:xfrm>
          </p:grpSpPr>
          <p:sp>
            <p:nvSpPr>
              <p:cNvPr id="17" name="Right Arrow 16">
                <a:extLst>
                  <a:ext uri="{FF2B5EF4-FFF2-40B4-BE49-F238E27FC236}">
                    <a16:creationId xmlns:a16="http://schemas.microsoft.com/office/drawing/2014/main" id="{9F71F8D3-3401-5E60-0FA2-96C22A345D7D}"/>
                  </a:ext>
                </a:extLst>
              </p:cNvPr>
              <p:cNvSpPr/>
              <p:nvPr/>
            </p:nvSpPr>
            <p:spPr>
              <a:xfrm>
                <a:off x="8576471" y="1976749"/>
                <a:ext cx="1147848" cy="582033"/>
              </a:xfrm>
              <a:prstGeom prst="rightArrow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6510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9895D4-DB36-16AC-4FCF-9CBA73876886}"/>
                  </a:ext>
                </a:extLst>
              </p:cNvPr>
              <p:cNvSpPr txBox="1"/>
              <p:nvPr/>
            </p:nvSpPr>
            <p:spPr>
              <a:xfrm>
                <a:off x="8406951" y="2424529"/>
                <a:ext cx="1120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Output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6EE5016-64EE-4F29-010D-2F73B0657621}"/>
                </a:ext>
              </a:extLst>
            </p:cNvPr>
            <p:cNvGrpSpPr/>
            <p:nvPr/>
          </p:nvGrpSpPr>
          <p:grpSpPr>
            <a:xfrm>
              <a:off x="3733073" y="2302693"/>
              <a:ext cx="1147848" cy="826944"/>
              <a:chOff x="3548107" y="2193053"/>
              <a:chExt cx="1147848" cy="826944"/>
            </a:xfrm>
          </p:grpSpPr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C1ED7F07-E691-665C-4799-77DC0D488A07}"/>
                  </a:ext>
                </a:extLst>
              </p:cNvPr>
              <p:cNvSpPr/>
              <p:nvPr/>
            </p:nvSpPr>
            <p:spPr>
              <a:xfrm>
                <a:off x="3548107" y="2193053"/>
                <a:ext cx="1147848" cy="582033"/>
              </a:xfrm>
              <a:prstGeom prst="rightArrow">
                <a:avLst/>
              </a:prstGeom>
              <a:solidFill>
                <a:srgbClr val="47B9F0"/>
              </a:solidFill>
              <a:ln w="19050">
                <a:solidFill>
                  <a:schemeClr val="tx1"/>
                </a:solidFill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6510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3088E4-9A69-B06D-B6E9-68E6706EB14F}"/>
                  </a:ext>
                </a:extLst>
              </p:cNvPr>
              <p:cNvSpPr txBox="1"/>
              <p:nvPr/>
            </p:nvSpPr>
            <p:spPr>
              <a:xfrm>
                <a:off x="3582965" y="2650665"/>
                <a:ext cx="8225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Input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9FD6EAA-48A2-1326-0C8F-C14A330A7F54}"/>
                </a:ext>
              </a:extLst>
            </p:cNvPr>
            <p:cNvGrpSpPr/>
            <p:nvPr/>
          </p:nvGrpSpPr>
          <p:grpSpPr>
            <a:xfrm>
              <a:off x="4888604" y="814519"/>
              <a:ext cx="3517900" cy="3009900"/>
              <a:chOff x="4937765" y="735278"/>
              <a:chExt cx="3517900" cy="3009900"/>
            </a:xfrm>
          </p:grpSpPr>
          <p:pic>
            <p:nvPicPr>
              <p:cNvPr id="30" name="Picture 29" descr="Graphical user interface, application&#10;&#10;Description automatically generated with medium confidence">
                <a:extLst>
                  <a:ext uri="{FF2B5EF4-FFF2-40B4-BE49-F238E27FC236}">
                    <a16:creationId xmlns:a16="http://schemas.microsoft.com/office/drawing/2014/main" id="{201F4682-F301-A70F-090F-DED2F03BA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7765" y="735278"/>
                <a:ext cx="3517900" cy="30099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125450-8568-F426-78FC-6AD20247EB38}"/>
                  </a:ext>
                </a:extLst>
              </p:cNvPr>
              <p:cNvSpPr txBox="1"/>
              <p:nvPr/>
            </p:nvSpPr>
            <p:spPr>
              <a:xfrm>
                <a:off x="5501717" y="880526"/>
                <a:ext cx="2389997" cy="5355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3200" dirty="0">
                    <a:ln>
                      <a:solidFill>
                        <a:srgbClr val="92D050"/>
                      </a:solidFill>
                    </a:ln>
                    <a:solidFill>
                      <a:srgbClr val="FFFF00"/>
                    </a:solidFill>
                    <a:latin typeface="+mn-lt"/>
                  </a:rPr>
                  <a:t>Transducer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83F81A7-19E2-6B19-3992-95C2F970D265}"/>
              </a:ext>
            </a:extLst>
          </p:cNvPr>
          <p:cNvSpPr txBox="1"/>
          <p:nvPr/>
        </p:nvSpPr>
        <p:spPr>
          <a:xfrm>
            <a:off x="388291" y="4325241"/>
            <a:ext cx="3692219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Energy Source:</a:t>
            </a:r>
          </a:p>
          <a:p>
            <a:pPr algn="l">
              <a:spcBef>
                <a:spcPts val="400"/>
              </a:spcBef>
            </a:pPr>
            <a:r>
              <a:rPr lang="en-US" sz="2000" dirty="0">
                <a:latin typeface="+mn-lt"/>
              </a:rPr>
              <a:t>Radioisotope decay energy</a:t>
            </a:r>
          </a:p>
          <a:p>
            <a:pPr algn="l">
              <a:spcAft>
                <a:spcPts val="200"/>
              </a:spcAft>
              <a:tabLst>
                <a:tab pos="228600" algn="l"/>
              </a:tabLst>
            </a:pPr>
            <a:r>
              <a:rPr lang="en-US" sz="2000" dirty="0">
                <a:latin typeface="+mn-lt"/>
              </a:rPr>
              <a:t>	• Pu-238: alpha particle</a:t>
            </a:r>
          </a:p>
          <a:p>
            <a:pPr algn="l">
              <a:spcAft>
                <a:spcPts val="200"/>
              </a:spcAft>
              <a:tabLst>
                <a:tab pos="228600" algn="l"/>
              </a:tabLst>
            </a:pPr>
            <a:r>
              <a:rPr lang="en-US" sz="2000" dirty="0">
                <a:latin typeface="+mn-lt"/>
              </a:rPr>
              <a:t>	• Sr-90: high energy beta</a:t>
            </a:r>
          </a:p>
          <a:p>
            <a:pPr algn="l">
              <a:spcAft>
                <a:spcPts val="200"/>
              </a:spcAft>
              <a:tabLst>
                <a:tab pos="228600" algn="l"/>
              </a:tabLst>
            </a:pPr>
            <a:r>
              <a:rPr lang="en-US" sz="2000" dirty="0">
                <a:latin typeface="+mn-lt"/>
              </a:rPr>
              <a:t>	• Am-241: alpha</a:t>
            </a:r>
          </a:p>
          <a:p>
            <a:pPr algn="l">
              <a:spcAft>
                <a:spcPts val="200"/>
              </a:spcAft>
              <a:tabLst>
                <a:tab pos="228600" algn="l"/>
              </a:tabLst>
            </a:pPr>
            <a:r>
              <a:rPr lang="en-US" sz="2000" dirty="0">
                <a:latin typeface="+mn-lt"/>
              </a:rPr>
              <a:t>	• Ni-63: low energy beta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80032-3C54-14C2-3EB9-C5A39044A5ED}"/>
              </a:ext>
            </a:extLst>
          </p:cNvPr>
          <p:cNvSpPr txBox="1"/>
          <p:nvPr/>
        </p:nvSpPr>
        <p:spPr>
          <a:xfrm>
            <a:off x="5093207" y="4471379"/>
            <a:ext cx="6501385" cy="137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Transducers:</a:t>
            </a:r>
          </a:p>
          <a:p>
            <a:pPr algn="l">
              <a:spcBef>
                <a:spcPts val="600"/>
              </a:spcBef>
              <a:spcAft>
                <a:spcPts val="200"/>
              </a:spcAft>
            </a:pPr>
            <a:r>
              <a:rPr lang="en-US" dirty="0">
                <a:latin typeface="+mn-lt"/>
              </a:rPr>
              <a:t>RTG:  Thermoelectric (</a:t>
            </a:r>
            <a:r>
              <a:rPr lang="en-US" dirty="0" err="1">
                <a:latin typeface="+mn-lt"/>
              </a:rPr>
              <a:t>PbTe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SiGe</a:t>
            </a:r>
            <a:r>
              <a:rPr lang="en-US" dirty="0">
                <a:latin typeface="+mn-lt"/>
              </a:rPr>
              <a:t>, etc.), Stirling engine</a:t>
            </a: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+mn-lt"/>
              </a:rPr>
              <a:t>BV:    Semiconductor (</a:t>
            </a:r>
            <a:r>
              <a:rPr lang="en-US" dirty="0" err="1">
                <a:latin typeface="+mn-lt"/>
              </a:rPr>
              <a:t>SiC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GaN</a:t>
            </a:r>
            <a:r>
              <a:rPr lang="en-US" dirty="0">
                <a:latin typeface="+mn-lt"/>
              </a:rPr>
              <a:t>, Si, etc.)</a:t>
            </a: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+mn-lt"/>
              </a:rPr>
              <a:t>BPV:  Scintillator + photovoltaic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4B398B-3371-AA4C-F692-6F6D1673025B}"/>
              </a:ext>
            </a:extLst>
          </p:cNvPr>
          <p:cNvSpPr/>
          <p:nvPr/>
        </p:nvSpPr>
        <p:spPr>
          <a:xfrm>
            <a:off x="7015163" y="6498204"/>
            <a:ext cx="5176837" cy="34550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36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6FD487E-867B-C642-A55F-5B3349792D83}"/>
              </a:ext>
            </a:extLst>
          </p:cNvPr>
          <p:cNvSpPr txBox="1"/>
          <p:nvPr/>
        </p:nvSpPr>
        <p:spPr>
          <a:xfrm>
            <a:off x="7141797" y="4986683"/>
            <a:ext cx="3014147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latin typeface="+mn-lt"/>
              </a:rPr>
              <a:t>Adams_2015_Rsrch-Dev-and-Eval-Cap-for-Betavoltaic-Pwr-Sources_ ASEE#13983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CBAA5-44AB-1447-8B6D-E2CAD757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7630"/>
            <a:ext cx="11430000" cy="539496"/>
          </a:xfrm>
        </p:spPr>
        <p:txBody>
          <a:bodyPr/>
          <a:lstStyle/>
          <a:p>
            <a:r>
              <a:rPr lang="en-US" dirty="0"/>
              <a:t>Types of Nuclear Batteries: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7FEB0-0D40-6A4D-AA6C-F33EB815B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798" y="3125499"/>
            <a:ext cx="4127500" cy="203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B776A6-1E45-014A-9515-3726E1618356}"/>
              </a:ext>
            </a:extLst>
          </p:cNvPr>
          <p:cNvGrpSpPr/>
          <p:nvPr/>
        </p:nvGrpSpPr>
        <p:grpSpPr>
          <a:xfrm>
            <a:off x="10326177" y="2717294"/>
            <a:ext cx="1468270" cy="3612732"/>
            <a:chOff x="6387173" y="4182681"/>
            <a:chExt cx="1456248" cy="36977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78A953-661F-5B4D-BFB2-F8822538E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9485" y="6449001"/>
              <a:ext cx="1423936" cy="14313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786DA0-933C-3D44-AE77-7B4744B0F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173" y="5428844"/>
              <a:ext cx="1456248" cy="966628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025F1D8-2245-AC40-B419-A97BEE691E17}"/>
                </a:ext>
              </a:extLst>
            </p:cNvPr>
            <p:cNvSpPr/>
            <p:nvPr/>
          </p:nvSpPr>
          <p:spPr>
            <a:xfrm>
              <a:off x="6601050" y="4182681"/>
              <a:ext cx="1060805" cy="1151793"/>
            </a:xfrm>
            <a:prstGeom prst="roundRect">
              <a:avLst/>
            </a:prstGeom>
            <a:solidFill>
              <a:srgbClr val="E23FDF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82880" rIns="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Radio-isotope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9B026-272F-0F40-A322-F7C6FDFACD27}"/>
                </a:ext>
              </a:extLst>
            </p:cNvPr>
            <p:cNvSpPr txBox="1"/>
            <p:nvPr/>
          </p:nvSpPr>
          <p:spPr>
            <a:xfrm>
              <a:off x="6494317" y="5749137"/>
              <a:ext cx="1315095" cy="349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Scintillator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0B76BF-07DC-F948-9FA3-4C9BD31A77EF}"/>
                </a:ext>
              </a:extLst>
            </p:cNvPr>
            <p:cNvSpPr txBox="1"/>
            <p:nvPr/>
          </p:nvSpPr>
          <p:spPr>
            <a:xfrm>
              <a:off x="6873885" y="6993877"/>
              <a:ext cx="478871" cy="34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PV</a:t>
              </a:r>
            </a:p>
          </p:txBody>
        </p:sp>
      </p:grpSp>
      <p:pic>
        <p:nvPicPr>
          <p:cNvPr id="19" name="Picture 18" descr="A picture containing sky, outdoor, ground, desert&#10;&#10;Description automatically generated">
            <a:extLst>
              <a:ext uri="{FF2B5EF4-FFF2-40B4-BE49-F238E27FC236}">
                <a16:creationId xmlns:a16="http://schemas.microsoft.com/office/drawing/2014/main" id="{B7388627-4775-AB41-B04A-8B242856CA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62" y="733010"/>
            <a:ext cx="5469634" cy="2998469"/>
          </a:xfrm>
          <a:prstGeom prst="rect">
            <a:avLst/>
          </a:prstGeom>
        </p:spPr>
      </p:pic>
      <p:pic>
        <p:nvPicPr>
          <p:cNvPr id="20" name="Content Placeholder 4" descr="A picture containing food, plant, close&#10;&#10;Description automatically generated">
            <a:extLst>
              <a:ext uri="{FF2B5EF4-FFF2-40B4-BE49-F238E27FC236}">
                <a16:creationId xmlns:a16="http://schemas.microsoft.com/office/drawing/2014/main" id="{AA4F1387-5B86-2D4C-8322-F87CAA3A7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50908" y="3817135"/>
            <a:ext cx="3005732" cy="2362997"/>
          </a:xfr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E94DC0F7-780E-204C-BA40-F2B0F2F02D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5" t="5099" r="7532" b="5027"/>
          <a:stretch/>
        </p:blipFill>
        <p:spPr>
          <a:xfrm>
            <a:off x="3556812" y="3813143"/>
            <a:ext cx="2420340" cy="26278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508D54-A1F1-6840-B558-CE49B80840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88" t="45334" b="4000"/>
          <a:stretch/>
        </p:blipFill>
        <p:spPr>
          <a:xfrm>
            <a:off x="7007683" y="146484"/>
            <a:ext cx="2593420" cy="2627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B1DA3-C43B-C64E-9DC0-FC6680815F66}"/>
              </a:ext>
            </a:extLst>
          </p:cNvPr>
          <p:cNvSpPr txBox="1"/>
          <p:nvPr/>
        </p:nvSpPr>
        <p:spPr>
          <a:xfrm>
            <a:off x="4204969" y="755036"/>
            <a:ext cx="112402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RTGs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A68FF-50CA-F94F-98F3-27811CBF7778}"/>
              </a:ext>
            </a:extLst>
          </p:cNvPr>
          <p:cNvSpPr txBox="1"/>
          <p:nvPr/>
        </p:nvSpPr>
        <p:spPr>
          <a:xfrm>
            <a:off x="7020938" y="219505"/>
            <a:ext cx="86754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BVs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3ADB7D-5263-5044-A847-9CD9BC7A14E1}"/>
              </a:ext>
            </a:extLst>
          </p:cNvPr>
          <p:cNvSpPr txBox="1"/>
          <p:nvPr/>
        </p:nvSpPr>
        <p:spPr>
          <a:xfrm>
            <a:off x="10500180" y="2129464"/>
            <a:ext cx="111120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>
                <a:latin typeface="+mn-lt"/>
              </a:rPr>
              <a:t>BPVs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BC1AF-9050-6CF0-7461-72A113C2340E}"/>
              </a:ext>
            </a:extLst>
          </p:cNvPr>
          <p:cNvSpPr txBox="1"/>
          <p:nvPr/>
        </p:nvSpPr>
        <p:spPr>
          <a:xfrm>
            <a:off x="3899676" y="1221622"/>
            <a:ext cx="229496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Radioisotope Thermoelectric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Generators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4E721-FCC3-A861-C79D-83B1CD16AE1E}"/>
              </a:ext>
            </a:extLst>
          </p:cNvPr>
          <p:cNvSpPr txBox="1"/>
          <p:nvPr/>
        </p:nvSpPr>
        <p:spPr>
          <a:xfrm>
            <a:off x="8050734" y="178111"/>
            <a:ext cx="15636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Betavoltaics</a:t>
            </a:r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BE050-51F4-A66B-1D17-4250F88E5D02}"/>
              </a:ext>
            </a:extLst>
          </p:cNvPr>
          <p:cNvSpPr txBox="1"/>
          <p:nvPr/>
        </p:nvSpPr>
        <p:spPr>
          <a:xfrm>
            <a:off x="10325869" y="1491450"/>
            <a:ext cx="18253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Beta-Photovoltaics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43589-58E5-629D-619F-17DA5A4AB872}"/>
              </a:ext>
            </a:extLst>
          </p:cNvPr>
          <p:cNvSpPr txBox="1"/>
          <p:nvPr/>
        </p:nvSpPr>
        <p:spPr>
          <a:xfrm>
            <a:off x="471628" y="3791397"/>
            <a:ext cx="27642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NASA RTG heat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12593-4F38-7C96-407A-25F42D5B0C98}"/>
              </a:ext>
            </a:extLst>
          </p:cNvPr>
          <p:cNvSpPr txBox="1"/>
          <p:nvPr/>
        </p:nvSpPr>
        <p:spPr>
          <a:xfrm>
            <a:off x="1322717" y="5466483"/>
            <a:ext cx="106211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Pu-238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EEFEA4-0541-A186-AF48-E2D8FF10DD11}"/>
              </a:ext>
            </a:extLst>
          </p:cNvPr>
          <p:cNvSpPr txBox="1"/>
          <p:nvPr/>
        </p:nvSpPr>
        <p:spPr>
          <a:xfrm>
            <a:off x="3405926" y="6438738"/>
            <a:ext cx="328246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Thermoelectric Transducer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67DC8-24EA-831B-A9CF-5FEBFE6C6EF6}"/>
              </a:ext>
            </a:extLst>
          </p:cNvPr>
          <p:cNvSpPr txBox="1"/>
          <p:nvPr/>
        </p:nvSpPr>
        <p:spPr>
          <a:xfrm>
            <a:off x="6896725" y="2857300"/>
            <a:ext cx="25801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Beta particle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571DF5-8F49-9688-1D66-A1C67A5A10EF}"/>
              </a:ext>
            </a:extLst>
          </p:cNvPr>
          <p:cNvSpPr txBox="1"/>
          <p:nvPr/>
        </p:nvSpPr>
        <p:spPr>
          <a:xfrm>
            <a:off x="7370032" y="5328315"/>
            <a:ext cx="20221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Semiconductor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Transducer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689BFF-12D7-7EDA-69C5-44A3855EF9BA}"/>
              </a:ext>
            </a:extLst>
          </p:cNvPr>
          <p:cNvSpPr/>
          <p:nvPr/>
        </p:nvSpPr>
        <p:spPr>
          <a:xfrm>
            <a:off x="7015163" y="6500842"/>
            <a:ext cx="5176837" cy="34287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6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BAA5-44AB-1447-8B6D-E2CAD757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ways to convert radioactivity into electricity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78A6E4-A460-0B41-8460-1695B292F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730675"/>
              </p:ext>
            </p:extLst>
          </p:nvPr>
        </p:nvGraphicFramePr>
        <p:xfrm>
          <a:off x="845437" y="993560"/>
          <a:ext cx="10598660" cy="31089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855749">
                  <a:extLst>
                    <a:ext uri="{9D8B030D-6E8A-4147-A177-3AD203B41FA5}">
                      <a16:colId xmlns:a16="http://schemas.microsoft.com/office/drawing/2014/main" val="2210138210"/>
                    </a:ext>
                  </a:extLst>
                </a:gridCol>
                <a:gridCol w="1577545">
                  <a:extLst>
                    <a:ext uri="{9D8B030D-6E8A-4147-A177-3AD203B41FA5}">
                      <a16:colId xmlns:a16="http://schemas.microsoft.com/office/drawing/2014/main" val="3164553318"/>
                    </a:ext>
                  </a:extLst>
                </a:gridCol>
                <a:gridCol w="2351275">
                  <a:extLst>
                    <a:ext uri="{9D8B030D-6E8A-4147-A177-3AD203B41FA5}">
                      <a16:colId xmlns:a16="http://schemas.microsoft.com/office/drawing/2014/main" val="1520285041"/>
                    </a:ext>
                  </a:extLst>
                </a:gridCol>
                <a:gridCol w="1321453">
                  <a:extLst>
                    <a:ext uri="{9D8B030D-6E8A-4147-A177-3AD203B41FA5}">
                      <a16:colId xmlns:a16="http://schemas.microsoft.com/office/drawing/2014/main" val="814231125"/>
                    </a:ext>
                  </a:extLst>
                </a:gridCol>
                <a:gridCol w="3337609">
                  <a:extLst>
                    <a:ext uri="{9D8B030D-6E8A-4147-A177-3AD203B41FA5}">
                      <a16:colId xmlns:a16="http://schemas.microsoft.com/office/drawing/2014/main" val="4201027138"/>
                    </a:ext>
                  </a:extLst>
                </a:gridCol>
                <a:gridCol w="1155029">
                  <a:extLst>
                    <a:ext uri="{9D8B030D-6E8A-4147-A177-3AD203B41FA5}">
                      <a16:colId xmlns:a16="http://schemas.microsoft.com/office/drawing/2014/main" val="364227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NB Type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Energy Source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Transducer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 Level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Application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761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RTG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pitchFamily="2" charset="2"/>
                        </a:rPr>
                        <a:t>a, b → </a:t>
                      </a:r>
                      <a:r>
                        <a:rPr lang="en-US" dirty="0"/>
                        <a:t>Thermal </a:t>
                      </a:r>
                      <a:r>
                        <a:rPr lang="en-US" dirty="0">
                          <a:latin typeface="Symbol" pitchFamily="2" charset="2"/>
                        </a:rPr>
                        <a:t>D</a:t>
                      </a:r>
                      <a:r>
                        <a:rPr lang="en-US" dirty="0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 semiconductors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1-100’s 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Mini-satellites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Maritime Sensing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UAV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Deep earth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366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pitchFamily="2" charset="2"/>
                        </a:rPr>
                        <a:t>b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itchFamily="2" charset="2"/>
                        </a:rPr>
                        <a:t>→ </a:t>
                      </a:r>
                      <a:r>
                        <a:rPr lang="en-US" dirty="0"/>
                        <a:t>e-h pairs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Voltaic semiconductors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1-1000µW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Remote wireless sensors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Medical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211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BPV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pitchFamily="2" charset="2"/>
                        </a:rPr>
                        <a:t>b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itchFamily="2" charset="2"/>
                        </a:rPr>
                        <a:t>→ </a:t>
                      </a:r>
                      <a:r>
                        <a:rPr lang="en-US" dirty="0">
                          <a:latin typeface="+mn-lt"/>
                        </a:rPr>
                        <a:t>photons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Luminescent + PV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0.1-10mW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Hybrid NB-CB systems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Remote wireless sensors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4026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537FEB0-0D40-6A4D-AA6C-F33EB815B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01" y="4282265"/>
            <a:ext cx="4127500" cy="203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B776A6-1E45-014A-9515-3726E1618356}"/>
              </a:ext>
            </a:extLst>
          </p:cNvPr>
          <p:cNvGrpSpPr/>
          <p:nvPr/>
        </p:nvGrpSpPr>
        <p:grpSpPr>
          <a:xfrm>
            <a:off x="4863912" y="4871867"/>
            <a:ext cx="7137619" cy="1737750"/>
            <a:chOff x="2214554" y="4866242"/>
            <a:chExt cx="7079179" cy="17786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78A953-661F-5B4D-BFB2-F8822538E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9797" y="5152292"/>
              <a:ext cx="1423936" cy="143138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E18299-7112-C94F-B04D-EAAA7C807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1756" y="5333315"/>
              <a:ext cx="1456248" cy="9666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9F358B-DDE2-1143-99FF-C995F1C0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4554" y="5090745"/>
              <a:ext cx="1427879" cy="15541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786DA0-933C-3D44-AE77-7B4744B0F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173" y="5333315"/>
              <a:ext cx="1456248" cy="966628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025F1D8-2245-AC40-B419-A97BEE691E17}"/>
                </a:ext>
              </a:extLst>
            </p:cNvPr>
            <p:cNvSpPr/>
            <p:nvPr/>
          </p:nvSpPr>
          <p:spPr>
            <a:xfrm>
              <a:off x="5249015" y="5266592"/>
              <a:ext cx="1060805" cy="1151793"/>
            </a:xfrm>
            <a:prstGeom prst="roundRect">
              <a:avLst/>
            </a:prstGeom>
            <a:solidFill>
              <a:srgbClr val="E23FDF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82880" rIns="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Isotope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F7A961-5183-074D-AD2A-67C5DFF11CFC}"/>
                </a:ext>
              </a:extLst>
            </p:cNvPr>
            <p:cNvSpPr txBox="1"/>
            <p:nvPr/>
          </p:nvSpPr>
          <p:spPr>
            <a:xfrm>
              <a:off x="3774531" y="4991683"/>
              <a:ext cx="131509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Scintillator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9B026-272F-0F40-A322-F7C6FDFACD27}"/>
                </a:ext>
              </a:extLst>
            </p:cNvPr>
            <p:cNvSpPr txBox="1"/>
            <p:nvPr/>
          </p:nvSpPr>
          <p:spPr>
            <a:xfrm>
              <a:off x="6413549" y="5010682"/>
              <a:ext cx="131509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Scintillator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0B76BF-07DC-F948-9FA3-4C9BD31A77EF}"/>
                </a:ext>
              </a:extLst>
            </p:cNvPr>
            <p:cNvSpPr txBox="1"/>
            <p:nvPr/>
          </p:nvSpPr>
          <p:spPr>
            <a:xfrm>
              <a:off x="8340353" y="4924960"/>
              <a:ext cx="48282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PV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762ECC-0046-AA4A-AD58-E531C44D3751}"/>
                </a:ext>
              </a:extLst>
            </p:cNvPr>
            <p:cNvSpPr txBox="1"/>
            <p:nvPr/>
          </p:nvSpPr>
          <p:spPr>
            <a:xfrm>
              <a:off x="2691689" y="4866242"/>
              <a:ext cx="48282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PV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FD487E-867B-C642-A55F-5B3349792D83}"/>
              </a:ext>
            </a:extLst>
          </p:cNvPr>
          <p:cNvSpPr txBox="1"/>
          <p:nvPr/>
        </p:nvSpPr>
        <p:spPr>
          <a:xfrm>
            <a:off x="330195" y="6296328"/>
            <a:ext cx="3982006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latin typeface="+mn-lt"/>
              </a:rPr>
              <a:t>Adams_2015_Rsrch-Dev-and-Eval-Cap-for-Betavoltaic-Pwr-Sources ASEE#13983</a:t>
            </a:r>
          </a:p>
        </p:txBody>
      </p:sp>
      <p:pic>
        <p:nvPicPr>
          <p:cNvPr id="6" name="Picture 5" descr="A table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420D0297-8739-135E-8870-3A4649F7F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699" y="928206"/>
            <a:ext cx="11022363" cy="33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4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14BEF-2F47-5B6F-BC61-8516841C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78" y="-17908"/>
            <a:ext cx="6209528" cy="539496"/>
          </a:xfrm>
        </p:spPr>
        <p:txBody>
          <a:bodyPr/>
          <a:lstStyle/>
          <a:p>
            <a:r>
              <a:rPr lang="en-US" dirty="0"/>
              <a:t>Nuclear Battery Power Ranges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F4363-0BAC-A910-DD45-A60685621BBB}"/>
              </a:ext>
            </a:extLst>
          </p:cNvPr>
          <p:cNvSpPr txBox="1"/>
          <p:nvPr/>
        </p:nvSpPr>
        <p:spPr>
          <a:xfrm>
            <a:off x="1169451" y="1510383"/>
            <a:ext cx="222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 err="1">
                <a:latin typeface="+mn-lt"/>
              </a:rPr>
              <a:t>Betavoltaic</a:t>
            </a:r>
            <a:r>
              <a:rPr lang="en-US" sz="2000" dirty="0">
                <a:latin typeface="+mn-lt"/>
              </a:rPr>
              <a:t> (BV)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B3ADA-13C2-95FF-8157-1CBA50DEE6AB}"/>
              </a:ext>
            </a:extLst>
          </p:cNvPr>
          <p:cNvSpPr txBox="1"/>
          <p:nvPr/>
        </p:nvSpPr>
        <p:spPr>
          <a:xfrm>
            <a:off x="7343263" y="715898"/>
            <a:ext cx="2388017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RTG-hybrid concept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7EE8A-6B96-654D-F443-DC6FEA204049}"/>
              </a:ext>
            </a:extLst>
          </p:cNvPr>
          <p:cNvSpPr txBox="1"/>
          <p:nvPr/>
        </p:nvSpPr>
        <p:spPr>
          <a:xfrm>
            <a:off x="3755984" y="785379"/>
            <a:ext cx="23880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BV-hybrid concept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22CBB7-50C6-8292-1818-A5522E42082C}"/>
              </a:ext>
            </a:extLst>
          </p:cNvPr>
          <p:cNvGrpSpPr/>
          <p:nvPr/>
        </p:nvGrpSpPr>
        <p:grpSpPr>
          <a:xfrm>
            <a:off x="429768" y="2952023"/>
            <a:ext cx="11762232" cy="1410232"/>
            <a:chOff x="380736" y="4943100"/>
            <a:chExt cx="11762232" cy="1410232"/>
          </a:xfrm>
        </p:grpSpPr>
        <p:sp>
          <p:nvSpPr>
            <p:cNvPr id="11" name="Left-Right Arrow 10">
              <a:extLst>
                <a:ext uri="{FF2B5EF4-FFF2-40B4-BE49-F238E27FC236}">
                  <a16:creationId xmlns:a16="http://schemas.microsoft.com/office/drawing/2014/main" id="{67148F16-6133-DF6D-173F-A4C2806751A2}"/>
                </a:ext>
              </a:extLst>
            </p:cNvPr>
            <p:cNvSpPr/>
            <p:nvPr/>
          </p:nvSpPr>
          <p:spPr>
            <a:xfrm>
              <a:off x="380736" y="4943100"/>
              <a:ext cx="11762232" cy="1068549"/>
            </a:xfrm>
            <a:prstGeom prst="leftRightArrow">
              <a:avLst/>
            </a:prstGeom>
            <a:solidFill>
              <a:srgbClr val="0432FF">
                <a:alpha val="81000"/>
              </a:srgbClr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>
              <a:outerShdw blurRad="50800" dist="42915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19050">
              <a:bevelT w="165100" h="101600" prst="coolSlant"/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BC98A6-3E10-75D1-AF4E-4B96C5CCDED9}"/>
                </a:ext>
              </a:extLst>
            </p:cNvPr>
            <p:cNvGrpSpPr/>
            <p:nvPr/>
          </p:nvGrpSpPr>
          <p:grpSpPr>
            <a:xfrm>
              <a:off x="1182359" y="5318878"/>
              <a:ext cx="785958" cy="1034454"/>
              <a:chOff x="1182359" y="5318878"/>
              <a:chExt cx="785958" cy="103445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A562978-2767-39D7-0BA3-EB847A4E6BA2}"/>
                  </a:ext>
                </a:extLst>
              </p:cNvPr>
              <p:cNvSpPr/>
              <p:nvPr/>
            </p:nvSpPr>
            <p:spPr>
              <a:xfrm>
                <a:off x="1416842" y="5318878"/>
                <a:ext cx="316992" cy="31699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6510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CC7173-8351-0952-0C0B-4A467DE24AA5}"/>
                  </a:ext>
                </a:extLst>
              </p:cNvPr>
              <p:cNvSpPr txBox="1"/>
              <p:nvPr/>
            </p:nvSpPr>
            <p:spPr>
              <a:xfrm>
                <a:off x="1182359" y="5873201"/>
                <a:ext cx="785958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800" dirty="0">
                    <a:latin typeface="+mn-lt"/>
                  </a:rPr>
                  <a:t>µW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4669672-CA8B-0F0E-9BDE-841D59C3A901}"/>
                </a:ext>
              </a:extLst>
            </p:cNvPr>
            <p:cNvGrpSpPr/>
            <p:nvPr/>
          </p:nvGrpSpPr>
          <p:grpSpPr>
            <a:xfrm>
              <a:off x="3576913" y="5318878"/>
              <a:ext cx="975625" cy="1034454"/>
              <a:chOff x="3529735" y="5318878"/>
              <a:chExt cx="975625" cy="103445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572D5B-9A09-D665-23FE-8CD36B9C2941}"/>
                  </a:ext>
                </a:extLst>
              </p:cNvPr>
              <p:cNvSpPr/>
              <p:nvPr/>
            </p:nvSpPr>
            <p:spPr>
              <a:xfrm>
                <a:off x="3859051" y="5318878"/>
                <a:ext cx="316992" cy="31699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6510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FE3F7D-E9D0-8A3D-29BF-8F343DEDC095}"/>
                  </a:ext>
                </a:extLst>
              </p:cNvPr>
              <p:cNvSpPr txBox="1"/>
              <p:nvPr/>
            </p:nvSpPr>
            <p:spPr>
              <a:xfrm>
                <a:off x="3529735" y="5873201"/>
                <a:ext cx="975625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800" dirty="0" err="1">
                    <a:latin typeface="+mn-lt"/>
                  </a:rPr>
                  <a:t>mW</a:t>
                </a:r>
                <a:endParaRPr lang="en-US" sz="2800" dirty="0">
                  <a:latin typeface="+mn-lt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4DAC4B6-ABC7-E6EC-272E-59E399D69845}"/>
                </a:ext>
              </a:extLst>
            </p:cNvPr>
            <p:cNvGrpSpPr/>
            <p:nvPr/>
          </p:nvGrpSpPr>
          <p:grpSpPr>
            <a:xfrm>
              <a:off x="6161134" y="5318878"/>
              <a:ext cx="541285" cy="1034454"/>
              <a:chOff x="6200891" y="5318878"/>
              <a:chExt cx="541285" cy="10344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A308F1B-D23D-4E56-256B-D9F6616F392B}"/>
                  </a:ext>
                </a:extLst>
              </p:cNvPr>
              <p:cNvSpPr/>
              <p:nvPr/>
            </p:nvSpPr>
            <p:spPr>
              <a:xfrm>
                <a:off x="6313037" y="5318878"/>
                <a:ext cx="316992" cy="31699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6510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92FDB76-9209-7128-2383-3AE5C5962BD1}"/>
                  </a:ext>
                </a:extLst>
              </p:cNvPr>
              <p:cNvSpPr txBox="1"/>
              <p:nvPr/>
            </p:nvSpPr>
            <p:spPr>
              <a:xfrm>
                <a:off x="6200891" y="5873201"/>
                <a:ext cx="541285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800" dirty="0">
                    <a:latin typeface="+mn-lt"/>
                  </a:rPr>
                  <a:t>W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A8CD8E-0CFF-DE23-01A8-EFFD27DEFB2E}"/>
                </a:ext>
              </a:extLst>
            </p:cNvPr>
            <p:cNvGrpSpPr/>
            <p:nvPr/>
          </p:nvGrpSpPr>
          <p:grpSpPr>
            <a:xfrm>
              <a:off x="8311015" y="5318878"/>
              <a:ext cx="783460" cy="1034454"/>
              <a:chOff x="8519037" y="5318878"/>
              <a:chExt cx="783460" cy="103445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52D360B-B2A7-57C8-EE9C-6AEF76E67794}"/>
                  </a:ext>
                </a:extLst>
              </p:cNvPr>
              <p:cNvSpPr/>
              <p:nvPr/>
            </p:nvSpPr>
            <p:spPr>
              <a:xfrm>
                <a:off x="8752271" y="5318878"/>
                <a:ext cx="316992" cy="31699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6510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449CBC-7279-02EF-9EB9-CB984DAEFFB4}"/>
                  </a:ext>
                </a:extLst>
              </p:cNvPr>
              <p:cNvSpPr txBox="1"/>
              <p:nvPr/>
            </p:nvSpPr>
            <p:spPr>
              <a:xfrm>
                <a:off x="8519037" y="5873201"/>
                <a:ext cx="783460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800" dirty="0">
                    <a:latin typeface="+mn-lt"/>
                  </a:rPr>
                  <a:t>kW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6CB36F-CC74-DEB4-7E96-938F0DCE7533}"/>
                </a:ext>
              </a:extLst>
            </p:cNvPr>
            <p:cNvGrpSpPr/>
            <p:nvPr/>
          </p:nvGrpSpPr>
          <p:grpSpPr>
            <a:xfrm>
              <a:off x="10703070" y="5318878"/>
              <a:ext cx="975625" cy="1034454"/>
              <a:chOff x="10824990" y="5318878"/>
              <a:chExt cx="975625" cy="103445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870B98B-3902-DE93-CEB7-DBA91FD2ACFD}"/>
                  </a:ext>
                </a:extLst>
              </p:cNvPr>
              <p:cNvSpPr/>
              <p:nvPr/>
            </p:nvSpPr>
            <p:spPr>
              <a:xfrm>
                <a:off x="11154306" y="5318878"/>
                <a:ext cx="316992" cy="31699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6510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0EB6D2-949B-7901-C898-1495E19C550A}"/>
                  </a:ext>
                </a:extLst>
              </p:cNvPr>
              <p:cNvSpPr txBox="1"/>
              <p:nvPr/>
            </p:nvSpPr>
            <p:spPr>
              <a:xfrm>
                <a:off x="10824990" y="5873201"/>
                <a:ext cx="975625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800" dirty="0">
                    <a:latin typeface="+mn-lt"/>
                  </a:rPr>
                  <a:t>MW</a:t>
                </a:r>
              </a:p>
            </p:txBody>
          </p:sp>
        </p:grp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6F3F7976-75B6-6A30-3DB0-34C4621B266E}"/>
              </a:ext>
            </a:extLst>
          </p:cNvPr>
          <p:cNvGrpSpPr/>
          <p:nvPr/>
        </p:nvGrpSpPr>
        <p:grpSpPr>
          <a:xfrm>
            <a:off x="1476177" y="1992045"/>
            <a:ext cx="1517288" cy="1127400"/>
            <a:chOff x="872210" y="827184"/>
            <a:chExt cx="1817524" cy="1350486"/>
          </a:xfrm>
        </p:grpSpPr>
        <p:pic>
          <p:nvPicPr>
            <p:cNvPr id="1026" name="Picture 2" descr="city labs nanotritium battery p100">
              <a:extLst>
                <a:ext uri="{FF2B5EF4-FFF2-40B4-BE49-F238E27FC236}">
                  <a16:creationId xmlns:a16="http://schemas.microsoft.com/office/drawing/2014/main" id="{2A40EB8F-F359-F2E9-72EE-23F3E0D4C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211" y="827184"/>
              <a:ext cx="1817523" cy="1068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2233105A-AC40-7A65-F632-4582416CA324}"/>
                </a:ext>
              </a:extLst>
            </p:cNvPr>
            <p:cNvSpPr txBox="1"/>
            <p:nvPr/>
          </p:nvSpPr>
          <p:spPr>
            <a:xfrm>
              <a:off x="872210" y="1768437"/>
              <a:ext cx="1376134" cy="409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100µW</a:t>
              </a:r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7EBD4F48-C33C-47D2-93CC-E6E580AF2605}"/>
              </a:ext>
            </a:extLst>
          </p:cNvPr>
          <p:cNvGrpSpPr/>
          <p:nvPr/>
        </p:nvGrpSpPr>
        <p:grpSpPr>
          <a:xfrm>
            <a:off x="3608334" y="1164582"/>
            <a:ext cx="2207289" cy="1965585"/>
            <a:chOff x="743660" y="2188956"/>
            <a:chExt cx="2880604" cy="256517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B8C6311-D4A4-7934-4694-D2D721A1BC87}"/>
                </a:ext>
              </a:extLst>
            </p:cNvPr>
            <p:cNvGrpSpPr/>
            <p:nvPr/>
          </p:nvGrpSpPr>
          <p:grpSpPr>
            <a:xfrm>
              <a:off x="743660" y="2188956"/>
              <a:ext cx="2776428" cy="2199652"/>
              <a:chOff x="481361" y="855434"/>
              <a:chExt cx="5121026" cy="4057182"/>
            </a:xfrm>
          </p:grpSpPr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01B9875C-BF5A-FCDA-667F-E353E5000346}"/>
                  </a:ext>
                </a:extLst>
              </p:cNvPr>
              <p:cNvSpPr/>
              <p:nvPr/>
            </p:nvSpPr>
            <p:spPr>
              <a:xfrm>
                <a:off x="2766548" y="855434"/>
                <a:ext cx="1964111" cy="1008456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 extrusionH="25400" contourW="25400">
                <a:bevelT w="190500" h="9525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 extrusionH="57150">
                  <a:bevelT w="82550" h="38100" prst="coolSlant"/>
                </a:sp3d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900" b="1" dirty="0">
                    <a:solidFill>
                      <a:schemeClr val="tx1"/>
                    </a:solidFill>
                  </a:rPr>
                  <a:t>Power </a:t>
                </a:r>
                <a:r>
                  <a:rPr lang="en-US" sz="900" b="1" dirty="0" err="1">
                    <a:solidFill>
                      <a:schemeClr val="tx1"/>
                    </a:solidFill>
                  </a:rPr>
                  <a:t>Mgmt</a:t>
                </a:r>
                <a:r>
                  <a:rPr lang="en-US" sz="900" b="1" dirty="0">
                    <a:solidFill>
                      <a:schemeClr val="tx1"/>
                    </a:solidFill>
                  </a:rPr>
                  <a:t> Unit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3D43654-D8DB-1426-88E0-259E827DB309}"/>
                  </a:ext>
                </a:extLst>
              </p:cNvPr>
              <p:cNvGrpSpPr/>
              <p:nvPr/>
            </p:nvGrpSpPr>
            <p:grpSpPr>
              <a:xfrm>
                <a:off x="481361" y="1186563"/>
                <a:ext cx="5121026" cy="3726053"/>
                <a:chOff x="481361" y="1186563"/>
                <a:chExt cx="5121026" cy="3726053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699E31F7-3B56-EA52-CF5E-F1026387EB59}"/>
                    </a:ext>
                  </a:extLst>
                </p:cNvPr>
                <p:cNvGrpSpPr/>
                <p:nvPr/>
              </p:nvGrpSpPr>
              <p:grpSpPr>
                <a:xfrm>
                  <a:off x="2736314" y="1885135"/>
                  <a:ext cx="761896" cy="2988869"/>
                  <a:chOff x="2736314" y="1885135"/>
                  <a:chExt cx="761896" cy="2988869"/>
                </a:xfrm>
              </p:grpSpPr>
              <p:pic>
                <p:nvPicPr>
                  <p:cNvPr id="1029" name="Picture 1028" descr="A picture containing text, battery, electronics&#10;&#10;Description automatically generated">
                    <a:extLst>
                      <a:ext uri="{FF2B5EF4-FFF2-40B4-BE49-F238E27FC236}">
                        <a16:creationId xmlns:a16="http://schemas.microsoft.com/office/drawing/2014/main" id="{CE5A5FB8-D549-08ED-1060-7F7C73127C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0556" t="11599" r="39350" b="8826"/>
                  <a:stretch/>
                </p:blipFill>
                <p:spPr>
                  <a:xfrm>
                    <a:off x="2736314" y="2323681"/>
                    <a:ext cx="701897" cy="2327136"/>
                  </a:xfrm>
                  <a:prstGeom prst="rect">
                    <a:avLst/>
                  </a:prstGeom>
                </p:spPr>
              </p:pic>
              <p:grpSp>
                <p:nvGrpSpPr>
                  <p:cNvPr id="1030" name="Group 1029">
                    <a:extLst>
                      <a:ext uri="{FF2B5EF4-FFF2-40B4-BE49-F238E27FC236}">
                        <a16:creationId xmlns:a16="http://schemas.microsoft.com/office/drawing/2014/main" id="{B8AB6FC0-E7DA-6A51-B1CA-7EF494AB4575}"/>
                      </a:ext>
                    </a:extLst>
                  </p:cNvPr>
                  <p:cNvGrpSpPr/>
                  <p:nvPr/>
                </p:nvGrpSpPr>
                <p:grpSpPr>
                  <a:xfrm>
                    <a:off x="3070484" y="1885135"/>
                    <a:ext cx="427726" cy="2988869"/>
                    <a:chOff x="3070484" y="1885135"/>
                    <a:chExt cx="427726" cy="2988869"/>
                  </a:xfrm>
                </p:grpSpPr>
                <p:cxnSp>
                  <p:nvCxnSpPr>
                    <p:cNvPr id="1031" name="Straight Connector 1030">
                      <a:extLst>
                        <a:ext uri="{FF2B5EF4-FFF2-40B4-BE49-F238E27FC236}">
                          <a16:creationId xmlns:a16="http://schemas.microsoft.com/office/drawing/2014/main" id="{C5C5E5AD-76A5-E2DB-7A83-8333EB097FE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98209" y="1885135"/>
                      <a:ext cx="0" cy="2968498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  <a:miter lim="800000"/>
                    </a:ln>
                    <a:effectLst>
                      <a:outerShdw blurRad="38100" dist="12700" algn="l" rotWithShape="0">
                        <a:prstClr val="black">
                          <a:alpha val="73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contourW="63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2" name="Straight Connector 1031">
                      <a:extLst>
                        <a:ext uri="{FF2B5EF4-FFF2-40B4-BE49-F238E27FC236}">
                          <a16:creationId xmlns:a16="http://schemas.microsoft.com/office/drawing/2014/main" id="{9FAE4CCD-E31F-2F62-C713-1B567AFEC6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0484" y="1888728"/>
                      <a:ext cx="0" cy="544079"/>
                    </a:xfrm>
                    <a:prstGeom prst="line">
                      <a:avLst/>
                    </a:prstGeom>
                    <a:ln w="31750">
                      <a:solidFill>
                        <a:srgbClr val="EE0001"/>
                      </a:solidFill>
                      <a:miter lim="800000"/>
                    </a:ln>
                    <a:effectLst>
                      <a:outerShdw blurRad="12700" dist="12700" algn="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contourW="63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3" name="Straight Connector 1032">
                      <a:extLst>
                        <a:ext uri="{FF2B5EF4-FFF2-40B4-BE49-F238E27FC236}">
                          <a16:creationId xmlns:a16="http://schemas.microsoft.com/office/drawing/2014/main" id="{E3E784F8-E4BE-A570-EA5B-4083BE7EBD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087262" y="4853633"/>
                      <a:ext cx="410948" cy="0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  <a:miter lim="800000"/>
                    </a:ln>
                    <a:effectLst>
                      <a:outerShdw blurRad="38100" dist="12700" algn="l" rotWithShape="0">
                        <a:prstClr val="black">
                          <a:alpha val="73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contourW="63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4" name="Straight Connector 1033">
                      <a:extLst>
                        <a:ext uri="{FF2B5EF4-FFF2-40B4-BE49-F238E27FC236}">
                          <a16:creationId xmlns:a16="http://schemas.microsoft.com/office/drawing/2014/main" id="{EEBFAE5A-6F48-4567-539E-FB25FAB6C1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0484" y="4582994"/>
                      <a:ext cx="0" cy="291010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  <a:miter lim="800000"/>
                    </a:ln>
                    <a:effectLst>
                      <a:outerShdw blurRad="38100" dist="12700" algn="l" rotWithShape="0">
                        <a:prstClr val="black">
                          <a:alpha val="73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contourW="63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BC900E9B-97FD-51B5-02DB-7AEF1A559AF3}"/>
                    </a:ext>
                  </a:extLst>
                </p:cNvPr>
                <p:cNvGrpSpPr/>
                <p:nvPr/>
              </p:nvGrpSpPr>
              <p:grpSpPr>
                <a:xfrm>
                  <a:off x="3581375" y="1885135"/>
                  <a:ext cx="761896" cy="2988869"/>
                  <a:chOff x="2736314" y="1885135"/>
                  <a:chExt cx="761896" cy="2988869"/>
                </a:xfrm>
              </p:grpSpPr>
              <p:pic>
                <p:nvPicPr>
                  <p:cNvPr id="62" name="Picture 61" descr="A picture containing text, battery, electronics&#10;&#10;Description automatically generated">
                    <a:extLst>
                      <a:ext uri="{FF2B5EF4-FFF2-40B4-BE49-F238E27FC236}">
                        <a16:creationId xmlns:a16="http://schemas.microsoft.com/office/drawing/2014/main" id="{64ADC873-2C6F-C866-9CD2-67962A3F24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0556" t="11599" r="39350" b="8826"/>
                  <a:stretch/>
                </p:blipFill>
                <p:spPr>
                  <a:xfrm>
                    <a:off x="2736314" y="2323681"/>
                    <a:ext cx="701897" cy="2327136"/>
                  </a:xfrm>
                  <a:prstGeom prst="rect">
                    <a:avLst/>
                  </a:prstGeom>
                </p:spPr>
              </p:pic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9E7148D2-3A2A-BE8B-4BF4-FA859F7D8947}"/>
                      </a:ext>
                    </a:extLst>
                  </p:cNvPr>
                  <p:cNvGrpSpPr/>
                  <p:nvPr/>
                </p:nvGrpSpPr>
                <p:grpSpPr>
                  <a:xfrm>
                    <a:off x="3070484" y="1885135"/>
                    <a:ext cx="427726" cy="2988869"/>
                    <a:chOff x="3070484" y="1885135"/>
                    <a:chExt cx="427726" cy="2988869"/>
                  </a:xfrm>
                </p:grpSpPr>
                <p:cxnSp>
                  <p:nvCxnSpPr>
                    <p:cNvPr id="1024" name="Straight Connector 1023">
                      <a:extLst>
                        <a:ext uri="{FF2B5EF4-FFF2-40B4-BE49-F238E27FC236}">
                          <a16:creationId xmlns:a16="http://schemas.microsoft.com/office/drawing/2014/main" id="{74BBAA90-4C96-3669-E3D7-B6B62AE977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98209" y="1885135"/>
                      <a:ext cx="0" cy="2968498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  <a:miter lim="800000"/>
                    </a:ln>
                    <a:effectLst>
                      <a:outerShdw blurRad="38100" dist="12700" algn="l" rotWithShape="0">
                        <a:prstClr val="black">
                          <a:alpha val="73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contourW="63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5" name="Straight Connector 1024">
                      <a:extLst>
                        <a:ext uri="{FF2B5EF4-FFF2-40B4-BE49-F238E27FC236}">
                          <a16:creationId xmlns:a16="http://schemas.microsoft.com/office/drawing/2014/main" id="{BDF6AB93-688B-EF81-EC0B-9D336913B4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0484" y="1888728"/>
                      <a:ext cx="0" cy="544079"/>
                    </a:xfrm>
                    <a:prstGeom prst="line">
                      <a:avLst/>
                    </a:prstGeom>
                    <a:ln w="31750">
                      <a:solidFill>
                        <a:srgbClr val="EE0001"/>
                      </a:solidFill>
                      <a:miter lim="800000"/>
                    </a:ln>
                    <a:effectLst>
                      <a:outerShdw blurRad="12700" dist="12700" algn="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contourW="63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7" name="Straight Connector 1026">
                      <a:extLst>
                        <a:ext uri="{FF2B5EF4-FFF2-40B4-BE49-F238E27FC236}">
                          <a16:creationId xmlns:a16="http://schemas.microsoft.com/office/drawing/2014/main" id="{C546ACD4-41E4-A7E4-A1EA-9CE48F51EE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087262" y="4853633"/>
                      <a:ext cx="410948" cy="0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  <a:miter lim="800000"/>
                    </a:ln>
                    <a:effectLst>
                      <a:outerShdw blurRad="38100" dist="12700" algn="l" rotWithShape="0">
                        <a:prstClr val="black">
                          <a:alpha val="73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contourW="63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8" name="Straight Connector 1027">
                      <a:extLst>
                        <a:ext uri="{FF2B5EF4-FFF2-40B4-BE49-F238E27FC236}">
                          <a16:creationId xmlns:a16="http://schemas.microsoft.com/office/drawing/2014/main" id="{77D7864A-A693-B2EC-B86D-88043433F6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0484" y="4582994"/>
                      <a:ext cx="0" cy="291010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  <a:miter lim="800000"/>
                    </a:ln>
                    <a:effectLst>
                      <a:outerShdw blurRad="38100" dist="12700" algn="l" rotWithShape="0">
                        <a:prstClr val="black">
                          <a:alpha val="73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contourW="63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01EF3C0A-B413-CBD5-44F8-D365D5F0ED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1714" y="1548888"/>
                  <a:ext cx="0" cy="2753526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miter lim="800000"/>
                </a:ln>
                <a:effectLst>
                  <a:outerShdw blurRad="38100" dist="12700" algn="l" rotWithShape="0">
                    <a:prstClr val="black">
                      <a:alpha val="73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contour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10539F5-8D11-444D-1C1E-79ACCCEC06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30661" y="1186563"/>
                  <a:ext cx="871726" cy="0"/>
                </a:xfrm>
                <a:prstGeom prst="line">
                  <a:avLst/>
                </a:prstGeom>
                <a:ln w="31750">
                  <a:solidFill>
                    <a:srgbClr val="EE0001"/>
                  </a:solidFill>
                  <a:miter lim="800000"/>
                </a:ln>
                <a:effectLst>
                  <a:outerShdw blurRad="12700" dist="12700" algn="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contour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5256ED3A-B5FF-B284-3519-9572B22120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08530" y="1299111"/>
                  <a:ext cx="358019" cy="0"/>
                </a:xfrm>
                <a:prstGeom prst="line">
                  <a:avLst/>
                </a:prstGeom>
                <a:ln w="31750">
                  <a:solidFill>
                    <a:srgbClr val="EE0001"/>
                  </a:solidFill>
                  <a:miter lim="800000"/>
                </a:ln>
                <a:effectLst>
                  <a:outerShdw blurRad="12700" dist="12700" algn="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contour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AAC6B945-D1DF-FE7C-2EAC-A060C424E2A1}"/>
                    </a:ext>
                  </a:extLst>
                </p:cNvPr>
                <p:cNvGrpSpPr/>
                <p:nvPr/>
              </p:nvGrpSpPr>
              <p:grpSpPr>
                <a:xfrm>
                  <a:off x="481361" y="1948695"/>
                  <a:ext cx="2065689" cy="965263"/>
                  <a:chOff x="500028" y="2038401"/>
                  <a:chExt cx="2065689" cy="965263"/>
                </a:xfrm>
              </p:grpSpPr>
              <p:pic>
                <p:nvPicPr>
                  <p:cNvPr id="59" name="Picture 58" descr="A close-up of a pen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86BC9270-D834-7F58-DFC5-7E667C1501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1011039">
                    <a:off x="500028" y="2038401"/>
                    <a:ext cx="1641909" cy="965263"/>
                  </a:xfrm>
                  <a:prstGeom prst="rect">
                    <a:avLst/>
                  </a:prstGeom>
                </p:spPr>
              </p:pic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6D7FACE8-EEA6-AD13-BD8E-D21B1F54F3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55298" y="2595720"/>
                    <a:ext cx="358019" cy="0"/>
                  </a:xfrm>
                  <a:prstGeom prst="line">
                    <a:avLst/>
                  </a:prstGeom>
                  <a:ln w="31750">
                    <a:solidFill>
                      <a:srgbClr val="EE0001"/>
                    </a:solidFill>
                    <a:miter lim="800000"/>
                  </a:ln>
                  <a:effectLst>
                    <a:outerShdw blurRad="12700" dist="12700" algn="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932FB1D6-FD65-8077-B265-EA91E56FD2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111493" y="2393462"/>
                    <a:ext cx="454224" cy="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  <a:miter lim="800000"/>
                  </a:ln>
                  <a:effectLst>
                    <a:outerShdw blurRad="38100" dist="12700" algn="l" rotWithShape="0">
                      <a:prstClr val="black">
                        <a:alpha val="73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01505C44-F3ED-2A30-CF73-7DD1D1C8133B}"/>
                    </a:ext>
                  </a:extLst>
                </p:cNvPr>
                <p:cNvGrpSpPr/>
                <p:nvPr/>
              </p:nvGrpSpPr>
              <p:grpSpPr>
                <a:xfrm>
                  <a:off x="481361" y="2941627"/>
                  <a:ext cx="2065689" cy="965263"/>
                  <a:chOff x="500028" y="2038401"/>
                  <a:chExt cx="2065689" cy="965263"/>
                </a:xfrm>
              </p:grpSpPr>
              <p:pic>
                <p:nvPicPr>
                  <p:cNvPr id="56" name="Picture 55" descr="A close-up of a pen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D478724F-10B3-67A6-793C-B8E32A1B58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1011039">
                    <a:off x="500028" y="2038401"/>
                    <a:ext cx="1641909" cy="965263"/>
                  </a:xfrm>
                  <a:prstGeom prst="rect">
                    <a:avLst/>
                  </a:prstGeom>
                </p:spPr>
              </p:pic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62423422-E0F5-E46A-2884-C6ACD24AC5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55298" y="2595720"/>
                    <a:ext cx="358019" cy="0"/>
                  </a:xfrm>
                  <a:prstGeom prst="line">
                    <a:avLst/>
                  </a:prstGeom>
                  <a:ln w="31750">
                    <a:solidFill>
                      <a:srgbClr val="EE0001"/>
                    </a:solidFill>
                    <a:miter lim="800000"/>
                  </a:ln>
                  <a:effectLst>
                    <a:outerShdw blurRad="12700" dist="12700" algn="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8B8AAFF5-C483-8BF7-728A-EE7B3A2903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111493" y="2393462"/>
                    <a:ext cx="454224" cy="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  <a:miter lim="800000"/>
                  </a:ln>
                  <a:effectLst>
                    <a:outerShdw blurRad="38100" dist="12700" algn="l" rotWithShape="0">
                      <a:prstClr val="black">
                        <a:alpha val="73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B473E0D-AB31-D5BC-9DB0-6CCD3282482F}"/>
                    </a:ext>
                  </a:extLst>
                </p:cNvPr>
                <p:cNvGrpSpPr/>
                <p:nvPr/>
              </p:nvGrpSpPr>
              <p:grpSpPr>
                <a:xfrm>
                  <a:off x="481361" y="3947353"/>
                  <a:ext cx="2065689" cy="965263"/>
                  <a:chOff x="500028" y="2038401"/>
                  <a:chExt cx="2065689" cy="965263"/>
                </a:xfrm>
              </p:grpSpPr>
              <p:pic>
                <p:nvPicPr>
                  <p:cNvPr id="53" name="Picture 52" descr="A close-up of a pen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07F0A9B9-4E65-3191-C49A-AF762F0007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1011039">
                    <a:off x="500028" y="2038401"/>
                    <a:ext cx="1641909" cy="965263"/>
                  </a:xfrm>
                  <a:prstGeom prst="rect">
                    <a:avLst/>
                  </a:prstGeom>
                </p:spPr>
              </p:pic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70FD13C7-497C-0213-FB54-D6E832D99F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55298" y="2595720"/>
                    <a:ext cx="358019" cy="0"/>
                  </a:xfrm>
                  <a:prstGeom prst="line">
                    <a:avLst/>
                  </a:prstGeom>
                  <a:ln w="31750">
                    <a:solidFill>
                      <a:srgbClr val="EE0001"/>
                    </a:solidFill>
                    <a:miter lim="800000"/>
                  </a:ln>
                  <a:effectLst>
                    <a:outerShdw blurRad="12700" dist="12700" algn="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4EA1884B-CB89-3BE7-C3B9-3D09271F0F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111493" y="2393462"/>
                    <a:ext cx="454224" cy="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  <a:miter lim="800000"/>
                  </a:ln>
                  <a:effectLst>
                    <a:outerShdw blurRad="38100" dist="12700" algn="l" rotWithShape="0">
                      <a:prstClr val="black">
                        <a:alpha val="73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A8366457-DBFB-C244-8D0F-BDA612DCAD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13317" y="1299111"/>
                  <a:ext cx="0" cy="3218275"/>
                </a:xfrm>
                <a:prstGeom prst="line">
                  <a:avLst/>
                </a:prstGeom>
                <a:ln w="31750">
                  <a:solidFill>
                    <a:srgbClr val="EE0001"/>
                  </a:solidFill>
                  <a:miter lim="800000"/>
                </a:ln>
                <a:effectLst>
                  <a:outerShdw blurRad="12700" dist="12700" algn="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contour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85B2887-9207-8D6E-A647-9AA29136D4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61075" y="1548888"/>
                  <a:ext cx="175239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miter lim="800000"/>
                </a:ln>
                <a:effectLst>
                  <a:outerShdw blurRad="38100" dist="12700" algn="l" rotWithShape="0">
                    <a:prstClr val="black">
                      <a:alpha val="73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contour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793A71E-9AF8-43BB-9A87-76E4F5739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55576" y="1452128"/>
                  <a:ext cx="846811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miter lim="800000"/>
                </a:ln>
                <a:effectLst>
                  <a:outerShdw blurRad="38100" dist="12700" algn="l" rotWithShape="0">
                    <a:prstClr val="black">
                      <a:alpha val="73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contour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C9D177CC-51BA-8B79-11F2-CA94738801EE}"/>
                </a:ext>
              </a:extLst>
            </p:cNvPr>
            <p:cNvSpPr txBox="1"/>
            <p:nvPr/>
          </p:nvSpPr>
          <p:spPr>
            <a:xfrm>
              <a:off x="985586" y="4308283"/>
              <a:ext cx="2638678" cy="445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10mW peak</a:t>
              </a:r>
            </a:p>
          </p:txBody>
        </p:sp>
      </p:grpSp>
      <p:pic>
        <p:nvPicPr>
          <p:cNvPr id="34" name="Picture 6">
            <a:extLst>
              <a:ext uri="{FF2B5EF4-FFF2-40B4-BE49-F238E27FC236}">
                <a16:creationId xmlns:a16="http://schemas.microsoft.com/office/drawing/2014/main" id="{A22EE706-8C68-A82E-8EC3-3C561C36D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34796" r="2011" b="19274"/>
          <a:stretch/>
        </p:blipFill>
        <p:spPr bwMode="auto">
          <a:xfrm rot="5400000">
            <a:off x="6437246" y="4782793"/>
            <a:ext cx="2686973" cy="95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TextBox 1038">
            <a:extLst>
              <a:ext uri="{FF2B5EF4-FFF2-40B4-BE49-F238E27FC236}">
                <a16:creationId xmlns:a16="http://schemas.microsoft.com/office/drawing/2014/main" id="{9E131BDC-1DC6-9493-6790-403808642B94}"/>
              </a:ext>
            </a:extLst>
          </p:cNvPr>
          <p:cNvSpPr txBox="1"/>
          <p:nvPr/>
        </p:nvSpPr>
        <p:spPr>
          <a:xfrm>
            <a:off x="6958386" y="6012103"/>
            <a:ext cx="1737450" cy="590931"/>
          </a:xfrm>
          <a:prstGeom prst="rect">
            <a:avLst/>
          </a:prstGeom>
          <a:solidFill>
            <a:srgbClr val="D9D9D9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NASA GPHS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292W</a:t>
            </a: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BDCC1455-041A-0701-BA9F-C9EE25A569BE}"/>
              </a:ext>
            </a:extLst>
          </p:cNvPr>
          <p:cNvGrpSpPr/>
          <p:nvPr/>
        </p:nvGrpSpPr>
        <p:grpSpPr>
          <a:xfrm>
            <a:off x="8910273" y="4406239"/>
            <a:ext cx="1942628" cy="2282383"/>
            <a:chOff x="8519108" y="1873091"/>
            <a:chExt cx="2416834" cy="2839525"/>
          </a:xfrm>
        </p:grpSpPr>
        <p:pic>
          <p:nvPicPr>
            <p:cNvPr id="33" name="Picture 2" descr="page121image124779760">
              <a:extLst>
                <a:ext uri="{FF2B5EF4-FFF2-40B4-BE49-F238E27FC236}">
                  <a16:creationId xmlns:a16="http://schemas.microsoft.com/office/drawing/2014/main" id="{85AC60AE-FE89-1A82-8328-C6C7D9E9A0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8" t="34664" r="50201" b="24320"/>
            <a:stretch/>
          </p:blipFill>
          <p:spPr bwMode="auto">
            <a:xfrm>
              <a:off x="8519108" y="1873091"/>
              <a:ext cx="2310300" cy="2434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853CBD10-C389-507D-4BB3-4839C02F07BE}"/>
                </a:ext>
              </a:extLst>
            </p:cNvPr>
            <p:cNvSpPr txBox="1"/>
            <p:nvPr/>
          </p:nvSpPr>
          <p:spPr>
            <a:xfrm>
              <a:off x="8625643" y="4287590"/>
              <a:ext cx="2310299" cy="425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BUP-500: 650W</a:t>
              </a:r>
            </a:p>
          </p:txBody>
        </p: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8914CA77-BB24-D546-FFA2-026EE2A51975}"/>
              </a:ext>
            </a:extLst>
          </p:cNvPr>
          <p:cNvGrpSpPr/>
          <p:nvPr/>
        </p:nvGrpSpPr>
        <p:grpSpPr>
          <a:xfrm>
            <a:off x="4583865" y="4502040"/>
            <a:ext cx="2011999" cy="2106849"/>
            <a:chOff x="6262490" y="2468327"/>
            <a:chExt cx="2142010" cy="2242989"/>
          </a:xfrm>
        </p:grpSpPr>
        <p:pic>
          <p:nvPicPr>
            <p:cNvPr id="36" name="Picture 35" descr="A machine in a room&#10;&#10;Description automatically generated with low confidence">
              <a:extLst>
                <a:ext uri="{FF2B5EF4-FFF2-40B4-BE49-F238E27FC236}">
                  <a16:creationId xmlns:a16="http://schemas.microsoft.com/office/drawing/2014/main" id="{5BDFF8E7-5B90-5A06-ED0B-D70C74A6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883" t="7359" r="36697" b="49140"/>
            <a:stretch/>
          </p:blipFill>
          <p:spPr>
            <a:xfrm>
              <a:off x="6273280" y="2468327"/>
              <a:ext cx="2131220" cy="2242989"/>
            </a:xfrm>
            <a:prstGeom prst="rect">
              <a:avLst/>
            </a:prstGeom>
          </p:spPr>
        </p:pic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D9EE8478-2DFE-5A01-8AC7-59292CDEFF20}"/>
                </a:ext>
              </a:extLst>
            </p:cNvPr>
            <p:cNvSpPr txBox="1"/>
            <p:nvPr/>
          </p:nvSpPr>
          <p:spPr>
            <a:xfrm>
              <a:off x="6262490" y="4082200"/>
              <a:ext cx="2131220" cy="629116"/>
            </a:xfrm>
            <a:prstGeom prst="rect">
              <a:avLst/>
            </a:prstGeom>
            <a:solidFill>
              <a:srgbClr val="D9D9D9">
                <a:alpha val="62776"/>
              </a:srgb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NASA MMRTG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110W</a:t>
              </a:r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800BE1CA-66E9-B863-18E2-7CA606CD8E1B}"/>
              </a:ext>
            </a:extLst>
          </p:cNvPr>
          <p:cNvGrpSpPr/>
          <p:nvPr/>
        </p:nvGrpSpPr>
        <p:grpSpPr>
          <a:xfrm>
            <a:off x="1616653" y="4327920"/>
            <a:ext cx="1793966" cy="2089230"/>
            <a:chOff x="7101912" y="247898"/>
            <a:chExt cx="1793966" cy="2089230"/>
          </a:xfrm>
        </p:grpSpPr>
        <p:pic>
          <p:nvPicPr>
            <p:cNvPr id="1046" name="Picture 1045" descr="Diagram&#10;&#10;Description automatically generated">
              <a:extLst>
                <a:ext uri="{FF2B5EF4-FFF2-40B4-BE49-F238E27FC236}">
                  <a16:creationId xmlns:a16="http://schemas.microsoft.com/office/drawing/2014/main" id="{1750CA90-0984-0CBA-5377-10CC3A625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514" r="31507"/>
            <a:stretch/>
          </p:blipFill>
          <p:spPr>
            <a:xfrm>
              <a:off x="7101912" y="247898"/>
              <a:ext cx="1456742" cy="1943100"/>
            </a:xfrm>
            <a:prstGeom prst="rect">
              <a:avLst/>
            </a:prstGeom>
          </p:spPr>
        </p:pic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2F92B2DC-FD8F-FE9A-00AE-42A8059E62C1}"/>
                </a:ext>
              </a:extLst>
            </p:cNvPr>
            <p:cNvSpPr txBox="1"/>
            <p:nvPr/>
          </p:nvSpPr>
          <p:spPr>
            <a:xfrm>
              <a:off x="7439136" y="1856997"/>
              <a:ext cx="145674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err="1">
                  <a:latin typeface="+mn-lt"/>
                </a:rPr>
                <a:t>Betacel</a:t>
              </a:r>
              <a:r>
                <a:rPr lang="en-US" sz="1400" dirty="0">
                  <a:latin typeface="+mn-lt"/>
                </a:rPr>
                <a:t>®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400µW</a:t>
              </a:r>
            </a:p>
          </p:txBody>
        </p:sp>
      </p:grpSp>
      <p:pic>
        <p:nvPicPr>
          <p:cNvPr id="1051" name="Picture 4" descr="The KRUSTY (Kilopower Reactor Using Stirling Technology) prototype unit on  display in the Stirling Research Lab">
            <a:extLst>
              <a:ext uri="{FF2B5EF4-FFF2-40B4-BE49-F238E27FC236}">
                <a16:creationId xmlns:a16="http://schemas.microsoft.com/office/drawing/2014/main" id="{F8EE25E9-CA58-4E69-37C9-779186C11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071" y="304200"/>
            <a:ext cx="1478074" cy="262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9D7013-7358-F34B-927A-29E453E80DDF}"/>
              </a:ext>
            </a:extLst>
          </p:cNvPr>
          <p:cNvSpPr txBox="1"/>
          <p:nvPr/>
        </p:nvSpPr>
        <p:spPr>
          <a:xfrm>
            <a:off x="10081070" y="2657375"/>
            <a:ext cx="1478075" cy="249299"/>
          </a:xfrm>
          <a:prstGeom prst="rect">
            <a:avLst/>
          </a:prstGeom>
          <a:solidFill>
            <a:srgbClr val="D9D9D9">
              <a:alpha val="63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Fission 10kW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F5820-6C6D-7894-C2B4-6D3D5C8C7566}"/>
              </a:ext>
            </a:extLst>
          </p:cNvPr>
          <p:cNvSpPr txBox="1"/>
          <p:nvPr/>
        </p:nvSpPr>
        <p:spPr>
          <a:xfrm>
            <a:off x="9883945" y="17371"/>
            <a:ext cx="193791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LANL - ”KRUSTY”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133743-5A27-8B19-D290-1EC399AC1B38}"/>
              </a:ext>
            </a:extLst>
          </p:cNvPr>
          <p:cNvGrpSpPr/>
          <p:nvPr/>
        </p:nvGrpSpPr>
        <p:grpSpPr>
          <a:xfrm>
            <a:off x="7361482" y="1019537"/>
            <a:ext cx="2606850" cy="1848603"/>
            <a:chOff x="445501" y="1278303"/>
            <a:chExt cx="5730853" cy="40639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2C709DA-619A-3CB6-4FA9-8D7420329E9D}"/>
                </a:ext>
              </a:extLst>
            </p:cNvPr>
            <p:cNvGrpSpPr/>
            <p:nvPr/>
          </p:nvGrpSpPr>
          <p:grpSpPr>
            <a:xfrm>
              <a:off x="445501" y="1278303"/>
              <a:ext cx="5730853" cy="4063935"/>
              <a:chOff x="553137" y="1220440"/>
              <a:chExt cx="5730853" cy="4063935"/>
            </a:xfrm>
          </p:grpSpPr>
          <p:grpSp>
            <p:nvGrpSpPr>
              <p:cNvPr id="1053" name="Group 1052">
                <a:extLst>
                  <a:ext uri="{FF2B5EF4-FFF2-40B4-BE49-F238E27FC236}">
                    <a16:creationId xmlns:a16="http://schemas.microsoft.com/office/drawing/2014/main" id="{6F0D3535-BF23-9B2E-FB69-5EE60B3C9A23}"/>
                  </a:ext>
                </a:extLst>
              </p:cNvPr>
              <p:cNvGrpSpPr/>
              <p:nvPr/>
            </p:nvGrpSpPr>
            <p:grpSpPr>
              <a:xfrm>
                <a:off x="553137" y="1220440"/>
                <a:ext cx="5730853" cy="4063935"/>
                <a:chOff x="760091" y="1605340"/>
                <a:chExt cx="5730853" cy="4063935"/>
              </a:xfrm>
            </p:grpSpPr>
            <p:sp>
              <p:nvSpPr>
                <p:cNvPr id="1056" name="Rounded Rectangle 1055">
                  <a:extLst>
                    <a:ext uri="{FF2B5EF4-FFF2-40B4-BE49-F238E27FC236}">
                      <a16:creationId xmlns:a16="http://schemas.microsoft.com/office/drawing/2014/main" id="{7C52B7EE-6431-7193-6A3C-D0CC1539A3CC}"/>
                    </a:ext>
                  </a:extLst>
                </p:cNvPr>
                <p:cNvSpPr/>
                <p:nvPr/>
              </p:nvSpPr>
              <p:spPr>
                <a:xfrm>
                  <a:off x="3858564" y="1605340"/>
                  <a:ext cx="1964111" cy="1008457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 extrusionH="25400" contourW="25400">
                  <a:bevelT w="190500" h="95250" prst="coolSlant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  <a:sp3d extrusionH="57150">
                    <a:bevelT w="82550" h="38100" prst="coolSlant"/>
                  </a:sp3d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900" b="1" dirty="0">
                      <a:solidFill>
                        <a:schemeClr val="tx1"/>
                      </a:solidFill>
                    </a:rPr>
                    <a:t>Power </a:t>
                  </a:r>
                  <a:r>
                    <a:rPr lang="en-US" sz="900" b="1" dirty="0" err="1">
                      <a:solidFill>
                        <a:schemeClr val="tx1"/>
                      </a:solidFill>
                    </a:rPr>
                    <a:t>Mgmt</a:t>
                  </a:r>
                  <a:r>
                    <a:rPr lang="en-US" sz="900" b="1" dirty="0">
                      <a:solidFill>
                        <a:schemeClr val="tx1"/>
                      </a:solidFill>
                    </a:rPr>
                    <a:t> Unit</a:t>
                  </a:r>
                </a:p>
              </p:txBody>
            </p:sp>
            <p:sp>
              <p:nvSpPr>
                <p:cNvPr id="1057" name="Rounded Rectangle 1056">
                  <a:extLst>
                    <a:ext uri="{FF2B5EF4-FFF2-40B4-BE49-F238E27FC236}">
                      <a16:creationId xmlns:a16="http://schemas.microsoft.com/office/drawing/2014/main" id="{EEE5DC2E-29A5-CF92-19C7-BFA135A5F193}"/>
                    </a:ext>
                  </a:extLst>
                </p:cNvPr>
                <p:cNvSpPr/>
                <p:nvPr/>
              </p:nvSpPr>
              <p:spPr>
                <a:xfrm>
                  <a:off x="1404537" y="4944855"/>
                  <a:ext cx="1358681" cy="724420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 w="38100">
                  <a:solidFill>
                    <a:schemeClr val="tx1"/>
                  </a:solidFill>
                  <a:miter lim="800000"/>
                </a:ln>
                <a:effectLst>
                  <a:glow rad="165100">
                    <a:srgbClr val="DF0009">
                      <a:alpha val="67000"/>
                    </a:srgbClr>
                  </a:glo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165100" prst="coolSlant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58" name="Group 1057">
                  <a:extLst>
                    <a:ext uri="{FF2B5EF4-FFF2-40B4-BE49-F238E27FC236}">
                      <a16:creationId xmlns:a16="http://schemas.microsoft.com/office/drawing/2014/main" id="{78065AE9-891F-A009-2D5E-4CC9B1E87D48}"/>
                    </a:ext>
                  </a:extLst>
                </p:cNvPr>
                <p:cNvGrpSpPr/>
                <p:nvPr/>
              </p:nvGrpSpPr>
              <p:grpSpPr>
                <a:xfrm>
                  <a:off x="760091" y="2575933"/>
                  <a:ext cx="2888505" cy="2085860"/>
                  <a:chOff x="5656656" y="2779896"/>
                  <a:chExt cx="4568758" cy="4101594"/>
                </a:xfrm>
              </p:grpSpPr>
              <p:sp>
                <p:nvSpPr>
                  <p:cNvPr id="1071" name="Rounded Rectangle 1070">
                    <a:extLst>
                      <a:ext uri="{FF2B5EF4-FFF2-40B4-BE49-F238E27FC236}">
                        <a16:creationId xmlns:a16="http://schemas.microsoft.com/office/drawing/2014/main" id="{61A28C23-0145-ECF0-1850-FDFCE052E8FC}"/>
                      </a:ext>
                    </a:extLst>
                  </p:cNvPr>
                  <p:cNvSpPr/>
                  <p:nvPr/>
                </p:nvSpPr>
                <p:spPr>
                  <a:xfrm>
                    <a:off x="5656656" y="2779896"/>
                    <a:ext cx="4568758" cy="4101594"/>
                  </a:xfrm>
                  <a:prstGeom prst="roundRect">
                    <a:avLst/>
                  </a:prstGeom>
                  <a:solidFill>
                    <a:srgbClr val="F3773C"/>
                  </a:solidFill>
                  <a:ln w="28575">
                    <a:solidFill>
                      <a:schemeClr val="tx1"/>
                    </a:solidFill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72" name="Rounded Rectangle 1071">
                    <a:extLst>
                      <a:ext uri="{FF2B5EF4-FFF2-40B4-BE49-F238E27FC236}">
                        <a16:creationId xmlns:a16="http://schemas.microsoft.com/office/drawing/2014/main" id="{97B75DF2-1B9D-583D-E9AE-E21C7AE672A4}"/>
                      </a:ext>
                    </a:extLst>
                  </p:cNvPr>
                  <p:cNvSpPr/>
                  <p:nvPr/>
                </p:nvSpPr>
                <p:spPr>
                  <a:xfrm>
                    <a:off x="5799534" y="2916862"/>
                    <a:ext cx="4239322" cy="3815057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1059" name="Straight Connector 1058">
                  <a:extLst>
                    <a:ext uri="{FF2B5EF4-FFF2-40B4-BE49-F238E27FC236}">
                      <a16:creationId xmlns:a16="http://schemas.microsoft.com/office/drawing/2014/main" id="{F007B79A-964F-6F99-58B5-BC5D2A61E8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19839" y="2360738"/>
                  <a:ext cx="93872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1720F78B-A108-5240-97DB-5BD2B0E6A9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04537" y="1794959"/>
                  <a:ext cx="2454027" cy="0"/>
                </a:xfrm>
                <a:prstGeom prst="line">
                  <a:avLst/>
                </a:prstGeom>
                <a:ln w="28575">
                  <a:solidFill>
                    <a:srgbClr val="DF0009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1" name="Straight Connector 1060">
                  <a:extLst>
                    <a:ext uri="{FF2B5EF4-FFF2-40B4-BE49-F238E27FC236}">
                      <a16:creationId xmlns:a16="http://schemas.microsoft.com/office/drawing/2014/main" id="{2AD59D38-E3E2-232E-1F9F-C3FBB843A1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2585" y="2613797"/>
                  <a:ext cx="0" cy="281688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7BA3E605-BAC1-5BAF-8BB1-DB2B8BDC57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92552" y="2613797"/>
                  <a:ext cx="0" cy="258171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3" name="Straight Connector 1062">
                  <a:extLst>
                    <a:ext uri="{FF2B5EF4-FFF2-40B4-BE49-F238E27FC236}">
                      <a16:creationId xmlns:a16="http://schemas.microsoft.com/office/drawing/2014/main" id="{FC2B37B5-B2FF-718E-0BDF-DC93CC3C1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73192" y="5430678"/>
                  <a:ext cx="233939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F2ACABDD-B02F-ACBE-7D7D-B3ADAFEB2B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73192" y="5195507"/>
                  <a:ext cx="181936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ED3D40CE-E603-34DD-6ABD-7BD3F99D3E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2675" y="2233113"/>
                  <a:ext cx="668269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792645C0-B7BA-7EDB-E3FC-96BF7D1B0C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2675" y="1940263"/>
                  <a:ext cx="66826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7" name="Rounded Rectangle 1066">
                  <a:extLst>
                    <a:ext uri="{FF2B5EF4-FFF2-40B4-BE49-F238E27FC236}">
                      <a16:creationId xmlns:a16="http://schemas.microsoft.com/office/drawing/2014/main" id="{2410B5E5-EBA8-5093-179C-3B144BBA62F3}"/>
                    </a:ext>
                  </a:extLst>
                </p:cNvPr>
                <p:cNvSpPr/>
                <p:nvPr/>
              </p:nvSpPr>
              <p:spPr>
                <a:xfrm>
                  <a:off x="1580784" y="5066075"/>
                  <a:ext cx="259800" cy="441534"/>
                </a:xfrm>
                <a:prstGeom prst="roundRect">
                  <a:avLst/>
                </a:prstGeom>
                <a:solidFill>
                  <a:schemeClr val="bg2">
                    <a:lumMod val="65000"/>
                  </a:schemeClr>
                </a:solidFill>
                <a:ln w="19050">
                  <a:solidFill>
                    <a:schemeClr val="tx1"/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165100" prst="coolSlant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8" name="Rounded Rectangle 1067">
                  <a:extLst>
                    <a:ext uri="{FF2B5EF4-FFF2-40B4-BE49-F238E27FC236}">
                      <a16:creationId xmlns:a16="http://schemas.microsoft.com/office/drawing/2014/main" id="{FEDBE75E-6430-4B2E-4D57-E319046129C8}"/>
                    </a:ext>
                  </a:extLst>
                </p:cNvPr>
                <p:cNvSpPr/>
                <p:nvPr/>
              </p:nvSpPr>
              <p:spPr>
                <a:xfrm>
                  <a:off x="1955725" y="5077606"/>
                  <a:ext cx="259800" cy="441534"/>
                </a:xfrm>
                <a:prstGeom prst="roundRect">
                  <a:avLst/>
                </a:prstGeom>
                <a:solidFill>
                  <a:schemeClr val="bg2">
                    <a:lumMod val="65000"/>
                  </a:schemeClr>
                </a:solidFill>
                <a:ln w="19050">
                  <a:solidFill>
                    <a:schemeClr val="tx1"/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165100" prst="coolSlant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9" name="Rounded Rectangle 1068">
                  <a:extLst>
                    <a:ext uri="{FF2B5EF4-FFF2-40B4-BE49-F238E27FC236}">
                      <a16:creationId xmlns:a16="http://schemas.microsoft.com/office/drawing/2014/main" id="{9DEF39E4-9B5A-4BD1-62F3-D028BF5654C4}"/>
                    </a:ext>
                  </a:extLst>
                </p:cNvPr>
                <p:cNvSpPr/>
                <p:nvPr/>
              </p:nvSpPr>
              <p:spPr>
                <a:xfrm>
                  <a:off x="2331098" y="5077606"/>
                  <a:ext cx="259800" cy="441534"/>
                </a:xfrm>
                <a:prstGeom prst="roundRect">
                  <a:avLst/>
                </a:prstGeom>
                <a:solidFill>
                  <a:schemeClr val="bg2">
                    <a:lumMod val="65000"/>
                  </a:schemeClr>
                </a:solidFill>
                <a:ln w="19050">
                  <a:solidFill>
                    <a:schemeClr val="tx1"/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165100" prst="coolSlant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0" name="TextBox 1069">
                  <a:extLst>
                    <a:ext uri="{FF2B5EF4-FFF2-40B4-BE49-F238E27FC236}">
                      <a16:creationId xmlns:a16="http://schemas.microsoft.com/office/drawing/2014/main" id="{2A9AEF09-AE0F-8017-9F73-EF8F6D6662E3}"/>
                    </a:ext>
                  </a:extLst>
                </p:cNvPr>
                <p:cNvSpPr txBox="1"/>
                <p:nvPr/>
              </p:nvSpPr>
              <p:spPr>
                <a:xfrm>
                  <a:off x="1567796" y="5058329"/>
                  <a:ext cx="1035781" cy="568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effectLst>
                        <a:outerShdw blurRad="50800" dist="99825" dir="5400000" algn="ctr" rotWithShape="0">
                          <a:schemeClr val="tx1"/>
                        </a:outerShdw>
                      </a:effectLst>
                      <a:latin typeface="+mn-lt"/>
                    </a:rPr>
                    <a:t>RTG</a:t>
                  </a:r>
                </a:p>
              </p:txBody>
            </p:sp>
          </p:grpSp>
          <p:cxnSp>
            <p:nvCxnSpPr>
              <p:cNvPr id="1054" name="Straight Connector 1053">
                <a:extLst>
                  <a:ext uri="{FF2B5EF4-FFF2-40B4-BE49-F238E27FC236}">
                    <a16:creationId xmlns:a16="http://schemas.microsoft.com/office/drawing/2014/main" id="{53348461-EA98-0D4E-48A8-FC2F0FF58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80867" y="1576583"/>
                <a:ext cx="2170743" cy="4318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357C45B3-D209-C35D-91F9-F47083436F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6624" y="1819701"/>
                <a:ext cx="1254986" cy="0"/>
              </a:xfrm>
              <a:prstGeom prst="line">
                <a:avLst/>
              </a:prstGeom>
              <a:ln w="28575">
                <a:solidFill>
                  <a:srgbClr val="DF0009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47398C4-42EE-F895-1E3F-8897BA130A83}"/>
                </a:ext>
              </a:extLst>
            </p:cNvPr>
            <p:cNvGrpSpPr/>
            <p:nvPr/>
          </p:nvGrpSpPr>
          <p:grpSpPr>
            <a:xfrm>
              <a:off x="1656930" y="2054254"/>
              <a:ext cx="1635526" cy="2036865"/>
              <a:chOff x="3722129" y="544911"/>
              <a:chExt cx="4557196" cy="4962969"/>
            </a:xfrm>
          </p:grpSpPr>
          <p:sp>
            <p:nvSpPr>
              <p:cNvPr id="38" name="Triangle 31">
                <a:extLst>
                  <a:ext uri="{FF2B5EF4-FFF2-40B4-BE49-F238E27FC236}">
                    <a16:creationId xmlns:a16="http://schemas.microsoft.com/office/drawing/2014/main" id="{3C4D3F84-D017-7E78-761E-AFB7741142FF}"/>
                  </a:ext>
                </a:extLst>
              </p:cNvPr>
              <p:cNvSpPr/>
              <p:nvPr/>
            </p:nvSpPr>
            <p:spPr>
              <a:xfrm rot="2714256">
                <a:off x="6930372" y="1349508"/>
                <a:ext cx="1237172" cy="668781"/>
              </a:xfrm>
              <a:custGeom>
                <a:avLst/>
                <a:gdLst>
                  <a:gd name="connsiteX0" fmla="*/ 0 w 1298134"/>
                  <a:gd name="connsiteY0" fmla="*/ 1119081 h 1119081"/>
                  <a:gd name="connsiteX1" fmla="*/ 636008 w 1298134"/>
                  <a:gd name="connsiteY1" fmla="*/ 0 h 1119081"/>
                  <a:gd name="connsiteX2" fmla="*/ 1298134 w 1298134"/>
                  <a:gd name="connsiteY2" fmla="*/ 1119081 h 1119081"/>
                  <a:gd name="connsiteX3" fmla="*/ 0 w 1298134"/>
                  <a:gd name="connsiteY3" fmla="*/ 1119081 h 1119081"/>
                  <a:gd name="connsiteX0" fmla="*/ 0 w 1298134"/>
                  <a:gd name="connsiteY0" fmla="*/ 688007 h 688007"/>
                  <a:gd name="connsiteX1" fmla="*/ 657779 w 1298134"/>
                  <a:gd name="connsiteY1" fmla="*/ 0 h 688007"/>
                  <a:gd name="connsiteX2" fmla="*/ 1298134 w 1298134"/>
                  <a:gd name="connsiteY2" fmla="*/ 688007 h 688007"/>
                  <a:gd name="connsiteX3" fmla="*/ 0 w 1298134"/>
                  <a:gd name="connsiteY3" fmla="*/ 688007 h 688007"/>
                  <a:gd name="connsiteX0" fmla="*/ 0 w 1298134"/>
                  <a:gd name="connsiteY0" fmla="*/ 391916 h 391916"/>
                  <a:gd name="connsiteX1" fmla="*/ 670842 w 1298134"/>
                  <a:gd name="connsiteY1" fmla="*/ 0 h 391916"/>
                  <a:gd name="connsiteX2" fmla="*/ 1298134 w 1298134"/>
                  <a:gd name="connsiteY2" fmla="*/ 391916 h 391916"/>
                  <a:gd name="connsiteX3" fmla="*/ 0 w 1298134"/>
                  <a:gd name="connsiteY3" fmla="*/ 391916 h 391916"/>
                  <a:gd name="connsiteX0" fmla="*/ 0 w 1298134"/>
                  <a:gd name="connsiteY0" fmla="*/ 592213 h 592213"/>
                  <a:gd name="connsiteX1" fmla="*/ 640362 w 1298134"/>
                  <a:gd name="connsiteY1" fmla="*/ 0 h 592213"/>
                  <a:gd name="connsiteX2" fmla="*/ 1298134 w 1298134"/>
                  <a:gd name="connsiteY2" fmla="*/ 592213 h 592213"/>
                  <a:gd name="connsiteX3" fmla="*/ 0 w 1298134"/>
                  <a:gd name="connsiteY3" fmla="*/ 592213 h 592213"/>
                  <a:gd name="connsiteX0" fmla="*/ 0 w 1110900"/>
                  <a:gd name="connsiteY0" fmla="*/ 592213 h 592213"/>
                  <a:gd name="connsiteX1" fmla="*/ 640362 w 1110900"/>
                  <a:gd name="connsiteY1" fmla="*/ 0 h 592213"/>
                  <a:gd name="connsiteX2" fmla="*/ 1110900 w 1110900"/>
                  <a:gd name="connsiteY2" fmla="*/ 557379 h 592213"/>
                  <a:gd name="connsiteX3" fmla="*/ 0 w 1110900"/>
                  <a:gd name="connsiteY3" fmla="*/ 592213 h 592213"/>
                  <a:gd name="connsiteX0" fmla="*/ 0 w 1219757"/>
                  <a:gd name="connsiteY0" fmla="*/ 592213 h 592213"/>
                  <a:gd name="connsiteX1" fmla="*/ 640362 w 1219757"/>
                  <a:gd name="connsiteY1" fmla="*/ 0 h 592213"/>
                  <a:gd name="connsiteX2" fmla="*/ 1219757 w 1219757"/>
                  <a:gd name="connsiteY2" fmla="*/ 561733 h 592213"/>
                  <a:gd name="connsiteX3" fmla="*/ 0 w 1219757"/>
                  <a:gd name="connsiteY3" fmla="*/ 592213 h 592213"/>
                  <a:gd name="connsiteX0" fmla="*/ 0 w 1176214"/>
                  <a:gd name="connsiteY0" fmla="*/ 587859 h 587859"/>
                  <a:gd name="connsiteX1" fmla="*/ 596819 w 1176214"/>
                  <a:gd name="connsiteY1" fmla="*/ 0 h 587859"/>
                  <a:gd name="connsiteX2" fmla="*/ 1176214 w 1176214"/>
                  <a:gd name="connsiteY2" fmla="*/ 561733 h 587859"/>
                  <a:gd name="connsiteX3" fmla="*/ 0 w 1176214"/>
                  <a:gd name="connsiteY3" fmla="*/ 587859 h 587859"/>
                  <a:gd name="connsiteX0" fmla="*/ 0 w 1176214"/>
                  <a:gd name="connsiteY0" fmla="*/ 609631 h 609631"/>
                  <a:gd name="connsiteX1" fmla="*/ 609882 w 1176214"/>
                  <a:gd name="connsiteY1" fmla="*/ 0 h 609631"/>
                  <a:gd name="connsiteX2" fmla="*/ 1176214 w 1176214"/>
                  <a:gd name="connsiteY2" fmla="*/ 583505 h 609631"/>
                  <a:gd name="connsiteX3" fmla="*/ 0 w 1176214"/>
                  <a:gd name="connsiteY3" fmla="*/ 609631 h 609631"/>
                  <a:gd name="connsiteX0" fmla="*/ 0 w 1193631"/>
                  <a:gd name="connsiteY0" fmla="*/ 609631 h 609631"/>
                  <a:gd name="connsiteX1" fmla="*/ 609882 w 1193631"/>
                  <a:gd name="connsiteY1" fmla="*/ 0 h 609631"/>
                  <a:gd name="connsiteX2" fmla="*/ 1193631 w 1193631"/>
                  <a:gd name="connsiteY2" fmla="*/ 587859 h 609631"/>
                  <a:gd name="connsiteX3" fmla="*/ 0 w 1193631"/>
                  <a:gd name="connsiteY3" fmla="*/ 609631 h 609631"/>
                  <a:gd name="connsiteX0" fmla="*/ 0 w 1237174"/>
                  <a:gd name="connsiteY0" fmla="*/ 609631 h 609631"/>
                  <a:gd name="connsiteX1" fmla="*/ 609882 w 1237174"/>
                  <a:gd name="connsiteY1" fmla="*/ 0 h 609631"/>
                  <a:gd name="connsiteX2" fmla="*/ 1237174 w 1237174"/>
                  <a:gd name="connsiteY2" fmla="*/ 592214 h 609631"/>
                  <a:gd name="connsiteX3" fmla="*/ 0 w 1237174"/>
                  <a:gd name="connsiteY3" fmla="*/ 609631 h 609631"/>
                  <a:gd name="connsiteX0" fmla="*/ 0 w 1237174"/>
                  <a:gd name="connsiteY0" fmla="*/ 631402 h 631402"/>
                  <a:gd name="connsiteX1" fmla="*/ 618591 w 1237174"/>
                  <a:gd name="connsiteY1" fmla="*/ 0 h 631402"/>
                  <a:gd name="connsiteX2" fmla="*/ 1237174 w 1237174"/>
                  <a:gd name="connsiteY2" fmla="*/ 613985 h 631402"/>
                  <a:gd name="connsiteX3" fmla="*/ 0 w 1237174"/>
                  <a:gd name="connsiteY3" fmla="*/ 631402 h 631402"/>
                  <a:gd name="connsiteX0" fmla="*/ 0 w 1237174"/>
                  <a:gd name="connsiteY0" fmla="*/ 668781 h 668781"/>
                  <a:gd name="connsiteX1" fmla="*/ 585630 w 1237174"/>
                  <a:gd name="connsiteY1" fmla="*/ 0 h 668781"/>
                  <a:gd name="connsiteX2" fmla="*/ 1237174 w 1237174"/>
                  <a:gd name="connsiteY2" fmla="*/ 651364 h 668781"/>
                  <a:gd name="connsiteX3" fmla="*/ 0 w 1237174"/>
                  <a:gd name="connsiteY3" fmla="*/ 668781 h 66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7174" h="668781">
                    <a:moveTo>
                      <a:pt x="0" y="668781"/>
                    </a:moveTo>
                    <a:lnTo>
                      <a:pt x="585630" y="0"/>
                    </a:lnTo>
                    <a:lnTo>
                      <a:pt x="1237174" y="651364"/>
                    </a:lnTo>
                    <a:lnTo>
                      <a:pt x="0" y="668781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0" name="Triangle 32">
                <a:extLst>
                  <a:ext uri="{FF2B5EF4-FFF2-40B4-BE49-F238E27FC236}">
                    <a16:creationId xmlns:a16="http://schemas.microsoft.com/office/drawing/2014/main" id="{B64E0852-C471-6529-C5B3-5CEA011F29FE}"/>
                  </a:ext>
                </a:extLst>
              </p:cNvPr>
              <p:cNvSpPr/>
              <p:nvPr/>
            </p:nvSpPr>
            <p:spPr>
              <a:xfrm rot="2476990">
                <a:off x="5408800" y="3129693"/>
                <a:ext cx="2256842" cy="2378187"/>
              </a:xfrm>
              <a:custGeom>
                <a:avLst/>
                <a:gdLst>
                  <a:gd name="connsiteX0" fmla="*/ 0 w 704631"/>
                  <a:gd name="connsiteY0" fmla="*/ 1388783 h 1388783"/>
                  <a:gd name="connsiteX1" fmla="*/ 352316 w 704631"/>
                  <a:gd name="connsiteY1" fmla="*/ 0 h 1388783"/>
                  <a:gd name="connsiteX2" fmla="*/ 704631 w 704631"/>
                  <a:gd name="connsiteY2" fmla="*/ 1388783 h 1388783"/>
                  <a:gd name="connsiteX3" fmla="*/ 0 w 704631"/>
                  <a:gd name="connsiteY3" fmla="*/ 1388783 h 1388783"/>
                  <a:gd name="connsiteX0" fmla="*/ 0 w 2189443"/>
                  <a:gd name="connsiteY0" fmla="*/ 2390269 h 2390269"/>
                  <a:gd name="connsiteX1" fmla="*/ 1837128 w 2189443"/>
                  <a:gd name="connsiteY1" fmla="*/ 0 h 2390269"/>
                  <a:gd name="connsiteX2" fmla="*/ 2189443 w 2189443"/>
                  <a:gd name="connsiteY2" fmla="*/ 1388783 h 2390269"/>
                  <a:gd name="connsiteX3" fmla="*/ 0 w 2189443"/>
                  <a:gd name="connsiteY3" fmla="*/ 2390269 h 2390269"/>
                  <a:gd name="connsiteX0" fmla="*/ 0 w 2189443"/>
                  <a:gd name="connsiteY0" fmla="*/ 2721195 h 2721195"/>
                  <a:gd name="connsiteX1" fmla="*/ 1562808 w 2189443"/>
                  <a:gd name="connsiteY1" fmla="*/ 0 h 2721195"/>
                  <a:gd name="connsiteX2" fmla="*/ 2189443 w 2189443"/>
                  <a:gd name="connsiteY2" fmla="*/ 1719709 h 2721195"/>
                  <a:gd name="connsiteX3" fmla="*/ 0 w 2189443"/>
                  <a:gd name="connsiteY3" fmla="*/ 2721195 h 2721195"/>
                  <a:gd name="connsiteX0" fmla="*/ 0 w 2019626"/>
                  <a:gd name="connsiteY0" fmla="*/ 2721195 h 2721195"/>
                  <a:gd name="connsiteX1" fmla="*/ 1562808 w 2019626"/>
                  <a:gd name="connsiteY1" fmla="*/ 0 h 2721195"/>
                  <a:gd name="connsiteX2" fmla="*/ 2019626 w 2019626"/>
                  <a:gd name="connsiteY2" fmla="*/ 674681 h 2721195"/>
                  <a:gd name="connsiteX3" fmla="*/ 0 w 2019626"/>
                  <a:gd name="connsiteY3" fmla="*/ 2721195 h 2721195"/>
                  <a:gd name="connsiteX0" fmla="*/ 0 w 2019626"/>
                  <a:gd name="connsiteY0" fmla="*/ 2629755 h 2629755"/>
                  <a:gd name="connsiteX1" fmla="*/ 1475723 w 2019626"/>
                  <a:gd name="connsiteY1" fmla="*/ 0 h 2629755"/>
                  <a:gd name="connsiteX2" fmla="*/ 2019626 w 2019626"/>
                  <a:gd name="connsiteY2" fmla="*/ 583241 h 2629755"/>
                  <a:gd name="connsiteX3" fmla="*/ 0 w 2019626"/>
                  <a:gd name="connsiteY3" fmla="*/ 2629755 h 2629755"/>
                  <a:gd name="connsiteX0" fmla="*/ 0 w 2037043"/>
                  <a:gd name="connsiteY0" fmla="*/ 2629755 h 2629755"/>
                  <a:gd name="connsiteX1" fmla="*/ 1475723 w 2037043"/>
                  <a:gd name="connsiteY1" fmla="*/ 0 h 2629755"/>
                  <a:gd name="connsiteX2" fmla="*/ 2037043 w 2037043"/>
                  <a:gd name="connsiteY2" fmla="*/ 574533 h 2629755"/>
                  <a:gd name="connsiteX3" fmla="*/ 0 w 2037043"/>
                  <a:gd name="connsiteY3" fmla="*/ 2629755 h 2629755"/>
                  <a:gd name="connsiteX0" fmla="*/ 0 w 2017946"/>
                  <a:gd name="connsiteY0" fmla="*/ 2629755 h 2629755"/>
                  <a:gd name="connsiteX1" fmla="*/ 1475723 w 2017946"/>
                  <a:gd name="connsiteY1" fmla="*/ 0 h 2629755"/>
                  <a:gd name="connsiteX2" fmla="*/ 2017946 w 2017946"/>
                  <a:gd name="connsiteY2" fmla="*/ 644752 h 2629755"/>
                  <a:gd name="connsiteX3" fmla="*/ 0 w 2017946"/>
                  <a:gd name="connsiteY3" fmla="*/ 2629755 h 2629755"/>
                  <a:gd name="connsiteX0" fmla="*/ 0 w 2017946"/>
                  <a:gd name="connsiteY0" fmla="*/ 2625339 h 2625339"/>
                  <a:gd name="connsiteX1" fmla="*/ 1460501 w 2017946"/>
                  <a:gd name="connsiteY1" fmla="*/ 0 h 2625339"/>
                  <a:gd name="connsiteX2" fmla="*/ 2017946 w 2017946"/>
                  <a:gd name="connsiteY2" fmla="*/ 640336 h 2625339"/>
                  <a:gd name="connsiteX3" fmla="*/ 0 w 2017946"/>
                  <a:gd name="connsiteY3" fmla="*/ 2625339 h 2625339"/>
                  <a:gd name="connsiteX0" fmla="*/ 0 w 2044383"/>
                  <a:gd name="connsiteY0" fmla="*/ 2625339 h 2625339"/>
                  <a:gd name="connsiteX1" fmla="*/ 1460501 w 2044383"/>
                  <a:gd name="connsiteY1" fmla="*/ 0 h 2625339"/>
                  <a:gd name="connsiteX2" fmla="*/ 2044382 w 2044383"/>
                  <a:gd name="connsiteY2" fmla="*/ 672426 h 2625339"/>
                  <a:gd name="connsiteX3" fmla="*/ 0 w 2044383"/>
                  <a:gd name="connsiteY3" fmla="*/ 2625339 h 2625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383" h="2625339">
                    <a:moveTo>
                      <a:pt x="0" y="2625339"/>
                    </a:moveTo>
                    <a:lnTo>
                      <a:pt x="1460501" y="0"/>
                    </a:lnTo>
                    <a:lnTo>
                      <a:pt x="2044382" y="672426"/>
                    </a:lnTo>
                    <a:lnTo>
                      <a:pt x="0" y="2625339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5" name="Triangle 36">
                <a:extLst>
                  <a:ext uri="{FF2B5EF4-FFF2-40B4-BE49-F238E27FC236}">
                    <a16:creationId xmlns:a16="http://schemas.microsoft.com/office/drawing/2014/main" id="{3F288E85-FAA2-751F-0C1E-C9ADB64099F4}"/>
                  </a:ext>
                </a:extLst>
              </p:cNvPr>
              <p:cNvSpPr/>
              <p:nvPr/>
            </p:nvSpPr>
            <p:spPr>
              <a:xfrm rot="2643572">
                <a:off x="7104051" y="2447292"/>
                <a:ext cx="1175274" cy="1298534"/>
              </a:xfrm>
              <a:custGeom>
                <a:avLst/>
                <a:gdLst>
                  <a:gd name="connsiteX0" fmla="*/ 0 w 648789"/>
                  <a:gd name="connsiteY0" fmla="*/ 498033 h 498033"/>
                  <a:gd name="connsiteX1" fmla="*/ 324395 w 648789"/>
                  <a:gd name="connsiteY1" fmla="*/ 0 h 498033"/>
                  <a:gd name="connsiteX2" fmla="*/ 648789 w 648789"/>
                  <a:gd name="connsiteY2" fmla="*/ 498033 h 498033"/>
                  <a:gd name="connsiteX3" fmla="*/ 0 w 648789"/>
                  <a:gd name="connsiteY3" fmla="*/ 498033 h 498033"/>
                  <a:gd name="connsiteX0" fmla="*/ 0 w 1415143"/>
                  <a:gd name="connsiteY0" fmla="*/ 0 h 500743"/>
                  <a:gd name="connsiteX1" fmla="*/ 1090749 w 1415143"/>
                  <a:gd name="connsiteY1" fmla="*/ 2710 h 500743"/>
                  <a:gd name="connsiteX2" fmla="*/ 1415143 w 1415143"/>
                  <a:gd name="connsiteY2" fmla="*/ 500743 h 500743"/>
                  <a:gd name="connsiteX3" fmla="*/ 0 w 1415143"/>
                  <a:gd name="connsiteY3" fmla="*/ 0 h 500743"/>
                  <a:gd name="connsiteX0" fmla="*/ 0 w 1090749"/>
                  <a:gd name="connsiteY0" fmla="*/ 0 h 1249680"/>
                  <a:gd name="connsiteX1" fmla="*/ 1090749 w 1090749"/>
                  <a:gd name="connsiteY1" fmla="*/ 2710 h 1249680"/>
                  <a:gd name="connsiteX2" fmla="*/ 1053737 w 1090749"/>
                  <a:gd name="connsiteY2" fmla="*/ 1249680 h 1249680"/>
                  <a:gd name="connsiteX3" fmla="*/ 0 w 1090749"/>
                  <a:gd name="connsiteY3" fmla="*/ 0 h 1249680"/>
                  <a:gd name="connsiteX0" fmla="*/ 0 w 1012372"/>
                  <a:gd name="connsiteY0" fmla="*/ 58250 h 1246970"/>
                  <a:gd name="connsiteX1" fmla="*/ 1012372 w 1012372"/>
                  <a:gd name="connsiteY1" fmla="*/ 0 h 1246970"/>
                  <a:gd name="connsiteX2" fmla="*/ 975360 w 1012372"/>
                  <a:gd name="connsiteY2" fmla="*/ 1246970 h 1246970"/>
                  <a:gd name="connsiteX3" fmla="*/ 0 w 1012372"/>
                  <a:gd name="connsiteY3" fmla="*/ 58250 h 1246970"/>
                  <a:gd name="connsiteX0" fmla="*/ 0 w 1038498"/>
                  <a:gd name="connsiteY0" fmla="*/ 0 h 1188720"/>
                  <a:gd name="connsiteX1" fmla="*/ 1038498 w 1038498"/>
                  <a:gd name="connsiteY1" fmla="*/ 995487 h 1188720"/>
                  <a:gd name="connsiteX2" fmla="*/ 975360 w 1038498"/>
                  <a:gd name="connsiteY2" fmla="*/ 1188720 h 1188720"/>
                  <a:gd name="connsiteX3" fmla="*/ 0 w 1038498"/>
                  <a:gd name="connsiteY3" fmla="*/ 0 h 1188720"/>
                  <a:gd name="connsiteX0" fmla="*/ 0 w 990601"/>
                  <a:gd name="connsiteY0" fmla="*/ 0 h 1171303"/>
                  <a:gd name="connsiteX1" fmla="*/ 990601 w 990601"/>
                  <a:gd name="connsiteY1" fmla="*/ 978070 h 1171303"/>
                  <a:gd name="connsiteX2" fmla="*/ 927463 w 990601"/>
                  <a:gd name="connsiteY2" fmla="*/ 1171303 h 1171303"/>
                  <a:gd name="connsiteX3" fmla="*/ 0 w 990601"/>
                  <a:gd name="connsiteY3" fmla="*/ 0 h 1171303"/>
                  <a:gd name="connsiteX0" fmla="*/ 0 w 1003664"/>
                  <a:gd name="connsiteY0" fmla="*/ 0 h 1166949"/>
                  <a:gd name="connsiteX1" fmla="*/ 1003664 w 1003664"/>
                  <a:gd name="connsiteY1" fmla="*/ 973716 h 1166949"/>
                  <a:gd name="connsiteX2" fmla="*/ 940526 w 1003664"/>
                  <a:gd name="connsiteY2" fmla="*/ 1166949 h 1166949"/>
                  <a:gd name="connsiteX3" fmla="*/ 0 w 1003664"/>
                  <a:gd name="connsiteY3" fmla="*/ 0 h 1166949"/>
                  <a:gd name="connsiteX0" fmla="*/ 0 w 1003664"/>
                  <a:gd name="connsiteY0" fmla="*/ 0 h 1166949"/>
                  <a:gd name="connsiteX1" fmla="*/ 1003664 w 1003664"/>
                  <a:gd name="connsiteY1" fmla="*/ 973716 h 1166949"/>
                  <a:gd name="connsiteX2" fmla="*/ 940526 w 1003664"/>
                  <a:gd name="connsiteY2" fmla="*/ 1166949 h 1166949"/>
                  <a:gd name="connsiteX3" fmla="*/ 0 w 1003664"/>
                  <a:gd name="connsiteY3" fmla="*/ 0 h 1166949"/>
                  <a:gd name="connsiteX0" fmla="*/ 0 w 1029790"/>
                  <a:gd name="connsiteY0" fmla="*/ 0 h 1166949"/>
                  <a:gd name="connsiteX1" fmla="*/ 1029790 w 1029790"/>
                  <a:gd name="connsiteY1" fmla="*/ 991133 h 1166949"/>
                  <a:gd name="connsiteX2" fmla="*/ 940526 w 1029790"/>
                  <a:gd name="connsiteY2" fmla="*/ 1166949 h 1166949"/>
                  <a:gd name="connsiteX3" fmla="*/ 0 w 1029790"/>
                  <a:gd name="connsiteY3" fmla="*/ 0 h 1166949"/>
                  <a:gd name="connsiteX0" fmla="*/ 0 w 1029790"/>
                  <a:gd name="connsiteY0" fmla="*/ 0 h 1175657"/>
                  <a:gd name="connsiteX1" fmla="*/ 1029790 w 1029790"/>
                  <a:gd name="connsiteY1" fmla="*/ 999841 h 1175657"/>
                  <a:gd name="connsiteX2" fmla="*/ 940526 w 1029790"/>
                  <a:gd name="connsiteY2" fmla="*/ 1175657 h 1175657"/>
                  <a:gd name="connsiteX3" fmla="*/ 0 w 1029790"/>
                  <a:gd name="connsiteY3" fmla="*/ 0 h 1175657"/>
                  <a:gd name="connsiteX0" fmla="*/ 0 w 1029790"/>
                  <a:gd name="connsiteY0" fmla="*/ 0 h 1175657"/>
                  <a:gd name="connsiteX1" fmla="*/ 1029790 w 1029790"/>
                  <a:gd name="connsiteY1" fmla="*/ 999841 h 1175657"/>
                  <a:gd name="connsiteX2" fmla="*/ 940526 w 1029790"/>
                  <a:gd name="connsiteY2" fmla="*/ 1175657 h 1175657"/>
                  <a:gd name="connsiteX3" fmla="*/ 0 w 1029790"/>
                  <a:gd name="connsiteY3" fmla="*/ 0 h 1175657"/>
                  <a:gd name="connsiteX0" fmla="*/ 0 w 1056199"/>
                  <a:gd name="connsiteY0" fmla="*/ 0 h 1175657"/>
                  <a:gd name="connsiteX1" fmla="*/ 1056199 w 1056199"/>
                  <a:gd name="connsiteY1" fmla="*/ 1005575 h 1175657"/>
                  <a:gd name="connsiteX2" fmla="*/ 940526 w 1056199"/>
                  <a:gd name="connsiteY2" fmla="*/ 1175657 h 1175657"/>
                  <a:gd name="connsiteX3" fmla="*/ 0 w 1056199"/>
                  <a:gd name="connsiteY3" fmla="*/ 0 h 1175657"/>
                  <a:gd name="connsiteX0" fmla="*/ 0 w 1056199"/>
                  <a:gd name="connsiteY0" fmla="*/ 0 h 1191641"/>
                  <a:gd name="connsiteX1" fmla="*/ 1056199 w 1056199"/>
                  <a:gd name="connsiteY1" fmla="*/ 1005575 h 1191641"/>
                  <a:gd name="connsiteX2" fmla="*/ 945564 w 1056199"/>
                  <a:gd name="connsiteY2" fmla="*/ 1191641 h 1191641"/>
                  <a:gd name="connsiteX3" fmla="*/ 0 w 1056199"/>
                  <a:gd name="connsiteY3" fmla="*/ 0 h 1191641"/>
                  <a:gd name="connsiteX0" fmla="*/ 0 w 1056199"/>
                  <a:gd name="connsiteY0" fmla="*/ 0 h 1287108"/>
                  <a:gd name="connsiteX1" fmla="*/ 1056199 w 1056199"/>
                  <a:gd name="connsiteY1" fmla="*/ 1005575 h 1287108"/>
                  <a:gd name="connsiteX2" fmla="*/ 1004292 w 1056199"/>
                  <a:gd name="connsiteY2" fmla="*/ 1287108 h 1287108"/>
                  <a:gd name="connsiteX3" fmla="*/ 0 w 1056199"/>
                  <a:gd name="connsiteY3" fmla="*/ 0 h 1287108"/>
                  <a:gd name="connsiteX0" fmla="*/ 0 w 1126456"/>
                  <a:gd name="connsiteY0" fmla="*/ 0 h 1287108"/>
                  <a:gd name="connsiteX1" fmla="*/ 1126455 w 1126456"/>
                  <a:gd name="connsiteY1" fmla="*/ 1071342 h 1287108"/>
                  <a:gd name="connsiteX2" fmla="*/ 1004292 w 1126456"/>
                  <a:gd name="connsiteY2" fmla="*/ 1287108 h 1287108"/>
                  <a:gd name="connsiteX3" fmla="*/ 0 w 1126456"/>
                  <a:gd name="connsiteY3" fmla="*/ 0 h 1287108"/>
                  <a:gd name="connsiteX0" fmla="*/ 0 w 1175276"/>
                  <a:gd name="connsiteY0" fmla="*/ 0 h 1322684"/>
                  <a:gd name="connsiteX1" fmla="*/ 1175275 w 1175276"/>
                  <a:gd name="connsiteY1" fmla="*/ 1106918 h 1322684"/>
                  <a:gd name="connsiteX2" fmla="*/ 1053112 w 1175276"/>
                  <a:gd name="connsiteY2" fmla="*/ 1322684 h 1322684"/>
                  <a:gd name="connsiteX3" fmla="*/ 0 w 1175276"/>
                  <a:gd name="connsiteY3" fmla="*/ 0 h 1322684"/>
                  <a:gd name="connsiteX0" fmla="*/ 0 w 1175276"/>
                  <a:gd name="connsiteY0" fmla="*/ 0 h 1298533"/>
                  <a:gd name="connsiteX1" fmla="*/ 1175275 w 1175276"/>
                  <a:gd name="connsiteY1" fmla="*/ 1106918 h 1298533"/>
                  <a:gd name="connsiteX2" fmla="*/ 1103014 w 1175276"/>
                  <a:gd name="connsiteY2" fmla="*/ 1298533 h 1298533"/>
                  <a:gd name="connsiteX3" fmla="*/ 0 w 1175276"/>
                  <a:gd name="connsiteY3" fmla="*/ 0 h 129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5276" h="1298533">
                    <a:moveTo>
                      <a:pt x="0" y="0"/>
                    </a:moveTo>
                    <a:cubicBezTo>
                      <a:pt x="199572" y="50252"/>
                      <a:pt x="840720" y="782346"/>
                      <a:pt x="1175275" y="1106918"/>
                    </a:cubicBezTo>
                    <a:lnTo>
                      <a:pt x="1103014" y="1298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9" name="Triangle 37">
                <a:extLst>
                  <a:ext uri="{FF2B5EF4-FFF2-40B4-BE49-F238E27FC236}">
                    <a16:creationId xmlns:a16="http://schemas.microsoft.com/office/drawing/2014/main" id="{304737F0-0A77-319F-1FA1-345DE4C46D5F}"/>
                  </a:ext>
                </a:extLst>
              </p:cNvPr>
              <p:cNvSpPr/>
              <p:nvPr/>
            </p:nvSpPr>
            <p:spPr>
              <a:xfrm rot="2375907">
                <a:off x="4437420" y="544911"/>
                <a:ext cx="2230867" cy="2135512"/>
              </a:xfrm>
              <a:custGeom>
                <a:avLst/>
                <a:gdLst>
                  <a:gd name="connsiteX0" fmla="*/ 0 w 645716"/>
                  <a:gd name="connsiteY0" fmla="*/ 471100 h 471100"/>
                  <a:gd name="connsiteX1" fmla="*/ 322858 w 645716"/>
                  <a:gd name="connsiteY1" fmla="*/ 0 h 471100"/>
                  <a:gd name="connsiteX2" fmla="*/ 645716 w 645716"/>
                  <a:gd name="connsiteY2" fmla="*/ 471100 h 471100"/>
                  <a:gd name="connsiteX3" fmla="*/ 0 w 645716"/>
                  <a:gd name="connsiteY3" fmla="*/ 471100 h 471100"/>
                  <a:gd name="connsiteX0" fmla="*/ 0 w 1729933"/>
                  <a:gd name="connsiteY0" fmla="*/ 1471748 h 1471748"/>
                  <a:gd name="connsiteX1" fmla="*/ 322858 w 1729933"/>
                  <a:gd name="connsiteY1" fmla="*/ 1000648 h 1471748"/>
                  <a:gd name="connsiteX2" fmla="*/ 1729933 w 1729933"/>
                  <a:gd name="connsiteY2" fmla="*/ 0 h 1471748"/>
                  <a:gd name="connsiteX3" fmla="*/ 0 w 1729933"/>
                  <a:gd name="connsiteY3" fmla="*/ 1471748 h 1471748"/>
                  <a:gd name="connsiteX0" fmla="*/ 0 w 1512218"/>
                  <a:gd name="connsiteY0" fmla="*/ 2181496 h 2181496"/>
                  <a:gd name="connsiteX1" fmla="*/ 105143 w 1512218"/>
                  <a:gd name="connsiteY1" fmla="*/ 1000648 h 2181496"/>
                  <a:gd name="connsiteX2" fmla="*/ 1512218 w 1512218"/>
                  <a:gd name="connsiteY2" fmla="*/ 0 h 2181496"/>
                  <a:gd name="connsiteX3" fmla="*/ 0 w 1512218"/>
                  <a:gd name="connsiteY3" fmla="*/ 2181496 h 2181496"/>
                  <a:gd name="connsiteX0" fmla="*/ 360766 w 1872984"/>
                  <a:gd name="connsiteY0" fmla="*/ 2181496 h 2181496"/>
                  <a:gd name="connsiteX1" fmla="*/ 0 w 1872984"/>
                  <a:gd name="connsiteY1" fmla="*/ 1819254 h 2181496"/>
                  <a:gd name="connsiteX2" fmla="*/ 1872984 w 1872984"/>
                  <a:gd name="connsiteY2" fmla="*/ 0 h 2181496"/>
                  <a:gd name="connsiteX3" fmla="*/ 360766 w 1872984"/>
                  <a:gd name="connsiteY3" fmla="*/ 2181496 h 2181496"/>
                  <a:gd name="connsiteX0" fmla="*/ 286743 w 1798961"/>
                  <a:gd name="connsiteY0" fmla="*/ 2181496 h 2181496"/>
                  <a:gd name="connsiteX1" fmla="*/ 0 w 1798961"/>
                  <a:gd name="connsiteY1" fmla="*/ 1832317 h 2181496"/>
                  <a:gd name="connsiteX2" fmla="*/ 1798961 w 1798961"/>
                  <a:gd name="connsiteY2" fmla="*/ 0 h 2181496"/>
                  <a:gd name="connsiteX3" fmla="*/ 286743 w 1798961"/>
                  <a:gd name="connsiteY3" fmla="*/ 2181496 h 2181496"/>
                  <a:gd name="connsiteX0" fmla="*/ 343349 w 1855567"/>
                  <a:gd name="connsiteY0" fmla="*/ 2181496 h 2181496"/>
                  <a:gd name="connsiteX1" fmla="*/ 0 w 1855567"/>
                  <a:gd name="connsiteY1" fmla="*/ 1827962 h 2181496"/>
                  <a:gd name="connsiteX2" fmla="*/ 1855567 w 1855567"/>
                  <a:gd name="connsiteY2" fmla="*/ 0 h 2181496"/>
                  <a:gd name="connsiteX3" fmla="*/ 343349 w 1855567"/>
                  <a:gd name="connsiteY3" fmla="*/ 2181496 h 2181496"/>
                  <a:gd name="connsiteX0" fmla="*/ 343349 w 1907818"/>
                  <a:gd name="connsiteY0" fmla="*/ 2242456 h 2242456"/>
                  <a:gd name="connsiteX1" fmla="*/ 0 w 1907818"/>
                  <a:gd name="connsiteY1" fmla="*/ 1888922 h 2242456"/>
                  <a:gd name="connsiteX2" fmla="*/ 1907818 w 1907818"/>
                  <a:gd name="connsiteY2" fmla="*/ 0 h 2242456"/>
                  <a:gd name="connsiteX3" fmla="*/ 343349 w 1907818"/>
                  <a:gd name="connsiteY3" fmla="*/ 2242456 h 2242456"/>
                  <a:gd name="connsiteX0" fmla="*/ 343349 w 1907818"/>
                  <a:gd name="connsiteY0" fmla="*/ 2242456 h 2242456"/>
                  <a:gd name="connsiteX1" fmla="*/ 0 w 1907818"/>
                  <a:gd name="connsiteY1" fmla="*/ 1888922 h 2242456"/>
                  <a:gd name="connsiteX2" fmla="*/ 1907818 w 1907818"/>
                  <a:gd name="connsiteY2" fmla="*/ 0 h 2242456"/>
                  <a:gd name="connsiteX3" fmla="*/ 343349 w 1907818"/>
                  <a:gd name="connsiteY3" fmla="*/ 2242456 h 2242456"/>
                  <a:gd name="connsiteX0" fmla="*/ 375123 w 1939592"/>
                  <a:gd name="connsiteY0" fmla="*/ 2242456 h 2242456"/>
                  <a:gd name="connsiteX1" fmla="*/ 0 w 1939592"/>
                  <a:gd name="connsiteY1" fmla="*/ 1904869 h 2242456"/>
                  <a:gd name="connsiteX2" fmla="*/ 1939592 w 1939592"/>
                  <a:gd name="connsiteY2" fmla="*/ 0 h 2242456"/>
                  <a:gd name="connsiteX3" fmla="*/ 375123 w 1939592"/>
                  <a:gd name="connsiteY3" fmla="*/ 2242456 h 2242456"/>
                  <a:gd name="connsiteX0" fmla="*/ 364546 w 1939592"/>
                  <a:gd name="connsiteY0" fmla="*/ 2258372 h 2258372"/>
                  <a:gd name="connsiteX1" fmla="*/ 0 w 1939592"/>
                  <a:gd name="connsiteY1" fmla="*/ 1904869 h 2258372"/>
                  <a:gd name="connsiteX2" fmla="*/ 1939592 w 1939592"/>
                  <a:gd name="connsiteY2" fmla="*/ 0 h 2258372"/>
                  <a:gd name="connsiteX3" fmla="*/ 364546 w 1939592"/>
                  <a:gd name="connsiteY3" fmla="*/ 2258372 h 2258372"/>
                  <a:gd name="connsiteX0" fmla="*/ 290280 w 1939592"/>
                  <a:gd name="connsiteY0" fmla="*/ 2366533 h 2366534"/>
                  <a:gd name="connsiteX1" fmla="*/ 0 w 1939592"/>
                  <a:gd name="connsiteY1" fmla="*/ 1904869 h 2366534"/>
                  <a:gd name="connsiteX2" fmla="*/ 1939592 w 1939592"/>
                  <a:gd name="connsiteY2" fmla="*/ 0 h 2366534"/>
                  <a:gd name="connsiteX3" fmla="*/ 290280 w 1939592"/>
                  <a:gd name="connsiteY3" fmla="*/ 2366533 h 2366534"/>
                  <a:gd name="connsiteX0" fmla="*/ 290280 w 1973813"/>
                  <a:gd name="connsiteY0" fmla="*/ 2357442 h 2357443"/>
                  <a:gd name="connsiteX1" fmla="*/ 0 w 1973813"/>
                  <a:gd name="connsiteY1" fmla="*/ 1895778 h 2357443"/>
                  <a:gd name="connsiteX2" fmla="*/ 1973813 w 1973813"/>
                  <a:gd name="connsiteY2" fmla="*/ -1 h 2357443"/>
                  <a:gd name="connsiteX3" fmla="*/ 290280 w 1973813"/>
                  <a:gd name="connsiteY3" fmla="*/ 2357442 h 2357443"/>
                  <a:gd name="connsiteX0" fmla="*/ 337319 w 2020852"/>
                  <a:gd name="connsiteY0" fmla="*/ 2357442 h 2357443"/>
                  <a:gd name="connsiteX1" fmla="*/ 0 w 2020852"/>
                  <a:gd name="connsiteY1" fmla="*/ 1848577 h 2357443"/>
                  <a:gd name="connsiteX2" fmla="*/ 2020852 w 2020852"/>
                  <a:gd name="connsiteY2" fmla="*/ -1 h 2357443"/>
                  <a:gd name="connsiteX3" fmla="*/ 337319 w 2020852"/>
                  <a:gd name="connsiteY3" fmla="*/ 2357442 h 235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852" h="2357443">
                    <a:moveTo>
                      <a:pt x="337319" y="2357442"/>
                    </a:moveTo>
                    <a:lnTo>
                      <a:pt x="0" y="1848577"/>
                    </a:lnTo>
                    <a:cubicBezTo>
                      <a:pt x="635939" y="1218936"/>
                      <a:pt x="1350079" y="581743"/>
                      <a:pt x="2020852" y="-1"/>
                    </a:cubicBezTo>
                    <a:lnTo>
                      <a:pt x="337319" y="2357442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0" name="Triangle 38">
                <a:extLst>
                  <a:ext uri="{FF2B5EF4-FFF2-40B4-BE49-F238E27FC236}">
                    <a16:creationId xmlns:a16="http://schemas.microsoft.com/office/drawing/2014/main" id="{055A256E-2C12-0A16-E63B-51D28AB4F989}"/>
                  </a:ext>
                </a:extLst>
              </p:cNvPr>
              <p:cNvSpPr/>
              <p:nvPr/>
            </p:nvSpPr>
            <p:spPr>
              <a:xfrm rot="2705442">
                <a:off x="3713865" y="3394746"/>
                <a:ext cx="1578841" cy="1225949"/>
              </a:xfrm>
              <a:custGeom>
                <a:avLst/>
                <a:gdLst>
                  <a:gd name="connsiteX0" fmla="*/ 0 w 1124738"/>
                  <a:gd name="connsiteY0" fmla="*/ 1010194 h 1010194"/>
                  <a:gd name="connsiteX1" fmla="*/ 562369 w 1124738"/>
                  <a:gd name="connsiteY1" fmla="*/ 0 h 1010194"/>
                  <a:gd name="connsiteX2" fmla="*/ 1124738 w 1124738"/>
                  <a:gd name="connsiteY2" fmla="*/ 1010194 h 1010194"/>
                  <a:gd name="connsiteX3" fmla="*/ 0 w 1124738"/>
                  <a:gd name="connsiteY3" fmla="*/ 1010194 h 1010194"/>
                  <a:gd name="connsiteX0" fmla="*/ 278008 w 1402746"/>
                  <a:gd name="connsiteY0" fmla="*/ 1254034 h 1254034"/>
                  <a:gd name="connsiteX1" fmla="*/ 0 w 1402746"/>
                  <a:gd name="connsiteY1" fmla="*/ 0 h 1254034"/>
                  <a:gd name="connsiteX2" fmla="*/ 1402746 w 1402746"/>
                  <a:gd name="connsiteY2" fmla="*/ 1254034 h 1254034"/>
                  <a:gd name="connsiteX3" fmla="*/ 278008 w 1402746"/>
                  <a:gd name="connsiteY3" fmla="*/ 1254034 h 1254034"/>
                  <a:gd name="connsiteX0" fmla="*/ 278008 w 1616106"/>
                  <a:gd name="connsiteY0" fmla="*/ 1254034 h 1254034"/>
                  <a:gd name="connsiteX1" fmla="*/ 0 w 1616106"/>
                  <a:gd name="connsiteY1" fmla="*/ 0 h 1254034"/>
                  <a:gd name="connsiteX2" fmla="*/ 1616106 w 1616106"/>
                  <a:gd name="connsiteY2" fmla="*/ 666205 h 1254034"/>
                  <a:gd name="connsiteX3" fmla="*/ 278008 w 1616106"/>
                  <a:gd name="connsiteY3" fmla="*/ 1254034 h 1254034"/>
                  <a:gd name="connsiteX0" fmla="*/ 1109677 w 1616106"/>
                  <a:gd name="connsiteY0" fmla="*/ 1127760 h 1127760"/>
                  <a:gd name="connsiteX1" fmla="*/ 0 w 1616106"/>
                  <a:gd name="connsiteY1" fmla="*/ 0 h 1127760"/>
                  <a:gd name="connsiteX2" fmla="*/ 1616106 w 1616106"/>
                  <a:gd name="connsiteY2" fmla="*/ 666205 h 1127760"/>
                  <a:gd name="connsiteX3" fmla="*/ 1109677 w 1616106"/>
                  <a:gd name="connsiteY3" fmla="*/ 1127760 h 1127760"/>
                  <a:gd name="connsiteX0" fmla="*/ 1105323 w 1611752"/>
                  <a:gd name="connsiteY0" fmla="*/ 1158240 h 1158240"/>
                  <a:gd name="connsiteX1" fmla="*/ 0 w 1611752"/>
                  <a:gd name="connsiteY1" fmla="*/ 0 h 1158240"/>
                  <a:gd name="connsiteX2" fmla="*/ 1611752 w 1611752"/>
                  <a:gd name="connsiteY2" fmla="*/ 696685 h 1158240"/>
                  <a:gd name="connsiteX3" fmla="*/ 1105323 w 1611752"/>
                  <a:gd name="connsiteY3" fmla="*/ 1158240 h 1158240"/>
                  <a:gd name="connsiteX0" fmla="*/ 1105323 w 1598689"/>
                  <a:gd name="connsiteY0" fmla="*/ 1158240 h 1158240"/>
                  <a:gd name="connsiteX1" fmla="*/ 0 w 1598689"/>
                  <a:gd name="connsiteY1" fmla="*/ 0 h 1158240"/>
                  <a:gd name="connsiteX2" fmla="*/ 1598689 w 1598689"/>
                  <a:gd name="connsiteY2" fmla="*/ 692331 h 1158240"/>
                  <a:gd name="connsiteX3" fmla="*/ 1105323 w 1598689"/>
                  <a:gd name="connsiteY3" fmla="*/ 1158240 h 1158240"/>
                  <a:gd name="connsiteX0" fmla="*/ 1114032 w 1598689"/>
                  <a:gd name="connsiteY0" fmla="*/ 1166949 h 1166949"/>
                  <a:gd name="connsiteX1" fmla="*/ 0 w 1598689"/>
                  <a:gd name="connsiteY1" fmla="*/ 0 h 1166949"/>
                  <a:gd name="connsiteX2" fmla="*/ 1598689 w 1598689"/>
                  <a:gd name="connsiteY2" fmla="*/ 692331 h 1166949"/>
                  <a:gd name="connsiteX3" fmla="*/ 1114032 w 1598689"/>
                  <a:gd name="connsiteY3" fmla="*/ 1166949 h 1166949"/>
                  <a:gd name="connsiteX0" fmla="*/ 1066401 w 1598689"/>
                  <a:gd name="connsiteY0" fmla="*/ 1209422 h 1209422"/>
                  <a:gd name="connsiteX1" fmla="*/ 0 w 1598689"/>
                  <a:gd name="connsiteY1" fmla="*/ 0 h 1209422"/>
                  <a:gd name="connsiteX2" fmla="*/ 1598689 w 1598689"/>
                  <a:gd name="connsiteY2" fmla="*/ 692331 h 1209422"/>
                  <a:gd name="connsiteX3" fmla="*/ 1066401 w 1598689"/>
                  <a:gd name="connsiteY3" fmla="*/ 1209422 h 1209422"/>
                  <a:gd name="connsiteX0" fmla="*/ 1066401 w 1598689"/>
                  <a:gd name="connsiteY0" fmla="*/ 1209422 h 1209422"/>
                  <a:gd name="connsiteX1" fmla="*/ 0 w 1598689"/>
                  <a:gd name="connsiteY1" fmla="*/ 0 h 1209422"/>
                  <a:gd name="connsiteX2" fmla="*/ 1598689 w 1598689"/>
                  <a:gd name="connsiteY2" fmla="*/ 692331 h 1209422"/>
                  <a:gd name="connsiteX3" fmla="*/ 1066401 w 1598689"/>
                  <a:gd name="connsiteY3" fmla="*/ 1209422 h 1209422"/>
                  <a:gd name="connsiteX0" fmla="*/ 1041534 w 1573822"/>
                  <a:gd name="connsiteY0" fmla="*/ 1225949 h 1225949"/>
                  <a:gd name="connsiteX1" fmla="*/ -1 w 1573822"/>
                  <a:gd name="connsiteY1" fmla="*/ -1 h 1225949"/>
                  <a:gd name="connsiteX2" fmla="*/ 1573822 w 1573822"/>
                  <a:gd name="connsiteY2" fmla="*/ 708858 h 1225949"/>
                  <a:gd name="connsiteX3" fmla="*/ 1041534 w 1573822"/>
                  <a:gd name="connsiteY3" fmla="*/ 1225949 h 1225949"/>
                  <a:gd name="connsiteX0" fmla="*/ 1041534 w 1578840"/>
                  <a:gd name="connsiteY0" fmla="*/ 1225949 h 1225949"/>
                  <a:gd name="connsiteX1" fmla="*/ -1 w 1578840"/>
                  <a:gd name="connsiteY1" fmla="*/ -1 h 1225949"/>
                  <a:gd name="connsiteX2" fmla="*/ 1578840 w 1578840"/>
                  <a:gd name="connsiteY2" fmla="*/ 736328 h 1225949"/>
                  <a:gd name="connsiteX3" fmla="*/ 1041534 w 1578840"/>
                  <a:gd name="connsiteY3" fmla="*/ 1225949 h 1225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8840" h="1225949">
                    <a:moveTo>
                      <a:pt x="1041534" y="1225949"/>
                    </a:moveTo>
                    <a:cubicBezTo>
                      <a:pt x="226957" y="396900"/>
                      <a:pt x="355466" y="403140"/>
                      <a:pt x="-1" y="-1"/>
                    </a:cubicBezTo>
                    <a:lnTo>
                      <a:pt x="1578840" y="736328"/>
                    </a:lnTo>
                    <a:lnTo>
                      <a:pt x="1041534" y="1225949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2" name="Rectangle 39">
                <a:extLst>
                  <a:ext uri="{FF2B5EF4-FFF2-40B4-BE49-F238E27FC236}">
                    <a16:creationId xmlns:a16="http://schemas.microsoft.com/office/drawing/2014/main" id="{C9971DDE-D0C0-631E-40DE-DBEE57364500}"/>
                  </a:ext>
                </a:extLst>
              </p:cNvPr>
              <p:cNvSpPr/>
              <p:nvPr/>
            </p:nvSpPr>
            <p:spPr>
              <a:xfrm rot="2674735">
                <a:off x="3722129" y="2278032"/>
                <a:ext cx="1258390" cy="1082474"/>
              </a:xfrm>
              <a:custGeom>
                <a:avLst/>
                <a:gdLst>
                  <a:gd name="connsiteX0" fmla="*/ 0 w 905692"/>
                  <a:gd name="connsiteY0" fmla="*/ 0 h 1091181"/>
                  <a:gd name="connsiteX1" fmla="*/ 905692 w 905692"/>
                  <a:gd name="connsiteY1" fmla="*/ 0 h 1091181"/>
                  <a:gd name="connsiteX2" fmla="*/ 905692 w 905692"/>
                  <a:gd name="connsiteY2" fmla="*/ 1091181 h 1091181"/>
                  <a:gd name="connsiteX3" fmla="*/ 0 w 905692"/>
                  <a:gd name="connsiteY3" fmla="*/ 1091181 h 1091181"/>
                  <a:gd name="connsiteX4" fmla="*/ 0 w 905692"/>
                  <a:gd name="connsiteY4" fmla="*/ 0 h 1091181"/>
                  <a:gd name="connsiteX0" fmla="*/ 0 w 1515292"/>
                  <a:gd name="connsiteY0" fmla="*/ 0 h 1091181"/>
                  <a:gd name="connsiteX1" fmla="*/ 1515292 w 1515292"/>
                  <a:gd name="connsiteY1" fmla="*/ 666206 h 1091181"/>
                  <a:gd name="connsiteX2" fmla="*/ 905692 w 1515292"/>
                  <a:gd name="connsiteY2" fmla="*/ 1091181 h 1091181"/>
                  <a:gd name="connsiteX3" fmla="*/ 0 w 1515292"/>
                  <a:gd name="connsiteY3" fmla="*/ 1091181 h 1091181"/>
                  <a:gd name="connsiteX4" fmla="*/ 0 w 1515292"/>
                  <a:gd name="connsiteY4" fmla="*/ 0 h 1091181"/>
                  <a:gd name="connsiteX0" fmla="*/ 78377 w 1515292"/>
                  <a:gd name="connsiteY0" fmla="*/ 0 h 1435170"/>
                  <a:gd name="connsiteX1" fmla="*/ 1515292 w 1515292"/>
                  <a:gd name="connsiteY1" fmla="*/ 1010195 h 1435170"/>
                  <a:gd name="connsiteX2" fmla="*/ 905692 w 1515292"/>
                  <a:gd name="connsiteY2" fmla="*/ 1435170 h 1435170"/>
                  <a:gd name="connsiteX3" fmla="*/ 0 w 1515292"/>
                  <a:gd name="connsiteY3" fmla="*/ 1435170 h 1435170"/>
                  <a:gd name="connsiteX4" fmla="*/ 78377 w 1515292"/>
                  <a:gd name="connsiteY4" fmla="*/ 0 h 1435170"/>
                  <a:gd name="connsiteX0" fmla="*/ 65314 w 1502229"/>
                  <a:gd name="connsiteY0" fmla="*/ 0 h 1435170"/>
                  <a:gd name="connsiteX1" fmla="*/ 1502229 w 1502229"/>
                  <a:gd name="connsiteY1" fmla="*/ 1010195 h 1435170"/>
                  <a:gd name="connsiteX2" fmla="*/ 892629 w 1502229"/>
                  <a:gd name="connsiteY2" fmla="*/ 1435170 h 1435170"/>
                  <a:gd name="connsiteX3" fmla="*/ 0 w 1502229"/>
                  <a:gd name="connsiteY3" fmla="*/ 790735 h 1435170"/>
                  <a:gd name="connsiteX4" fmla="*/ 65314 w 1502229"/>
                  <a:gd name="connsiteY4" fmla="*/ 0 h 1435170"/>
                  <a:gd name="connsiteX0" fmla="*/ 113211 w 1502229"/>
                  <a:gd name="connsiteY0" fmla="*/ 0 h 1443879"/>
                  <a:gd name="connsiteX1" fmla="*/ 1502229 w 1502229"/>
                  <a:gd name="connsiteY1" fmla="*/ 1018904 h 1443879"/>
                  <a:gd name="connsiteX2" fmla="*/ 892629 w 1502229"/>
                  <a:gd name="connsiteY2" fmla="*/ 1443879 h 1443879"/>
                  <a:gd name="connsiteX3" fmla="*/ 0 w 1502229"/>
                  <a:gd name="connsiteY3" fmla="*/ 799444 h 1443879"/>
                  <a:gd name="connsiteX4" fmla="*/ 113211 w 1502229"/>
                  <a:gd name="connsiteY4" fmla="*/ 0 h 1443879"/>
                  <a:gd name="connsiteX0" fmla="*/ 0 w 1389018"/>
                  <a:gd name="connsiteY0" fmla="*/ 0 h 1443879"/>
                  <a:gd name="connsiteX1" fmla="*/ 1389018 w 1389018"/>
                  <a:gd name="connsiteY1" fmla="*/ 1018904 h 1443879"/>
                  <a:gd name="connsiteX2" fmla="*/ 779418 w 1389018"/>
                  <a:gd name="connsiteY2" fmla="*/ 1443879 h 1443879"/>
                  <a:gd name="connsiteX3" fmla="*/ 74023 w 1389018"/>
                  <a:gd name="connsiteY3" fmla="*/ 642690 h 1443879"/>
                  <a:gd name="connsiteX4" fmla="*/ 0 w 1389018"/>
                  <a:gd name="connsiteY4" fmla="*/ 0 h 1443879"/>
                  <a:gd name="connsiteX0" fmla="*/ 0 w 1389018"/>
                  <a:gd name="connsiteY0" fmla="*/ 0 h 1213102"/>
                  <a:gd name="connsiteX1" fmla="*/ 1389018 w 1389018"/>
                  <a:gd name="connsiteY1" fmla="*/ 1018904 h 1213102"/>
                  <a:gd name="connsiteX2" fmla="*/ 1079863 w 1389018"/>
                  <a:gd name="connsiteY2" fmla="*/ 1213102 h 1213102"/>
                  <a:gd name="connsiteX3" fmla="*/ 74023 w 1389018"/>
                  <a:gd name="connsiteY3" fmla="*/ 642690 h 1213102"/>
                  <a:gd name="connsiteX4" fmla="*/ 0 w 1389018"/>
                  <a:gd name="connsiteY4" fmla="*/ 0 h 1213102"/>
                  <a:gd name="connsiteX0" fmla="*/ 0 w 1389018"/>
                  <a:gd name="connsiteY0" fmla="*/ 0 h 1213102"/>
                  <a:gd name="connsiteX1" fmla="*/ 1389018 w 1389018"/>
                  <a:gd name="connsiteY1" fmla="*/ 1018904 h 1213102"/>
                  <a:gd name="connsiteX2" fmla="*/ 1079863 w 1389018"/>
                  <a:gd name="connsiteY2" fmla="*/ 1213102 h 1213102"/>
                  <a:gd name="connsiteX3" fmla="*/ 217715 w 1389018"/>
                  <a:gd name="connsiteY3" fmla="*/ 568667 h 1213102"/>
                  <a:gd name="connsiteX4" fmla="*/ 0 w 1389018"/>
                  <a:gd name="connsiteY4" fmla="*/ 0 h 1213102"/>
                  <a:gd name="connsiteX0" fmla="*/ 0 w 1258390"/>
                  <a:gd name="connsiteY0" fmla="*/ 0 h 1121662"/>
                  <a:gd name="connsiteX1" fmla="*/ 1258390 w 1258390"/>
                  <a:gd name="connsiteY1" fmla="*/ 927464 h 1121662"/>
                  <a:gd name="connsiteX2" fmla="*/ 949235 w 1258390"/>
                  <a:gd name="connsiteY2" fmla="*/ 1121662 h 1121662"/>
                  <a:gd name="connsiteX3" fmla="*/ 87087 w 1258390"/>
                  <a:gd name="connsiteY3" fmla="*/ 477227 h 1121662"/>
                  <a:gd name="connsiteX4" fmla="*/ 0 w 1258390"/>
                  <a:gd name="connsiteY4" fmla="*/ 0 h 1121662"/>
                  <a:gd name="connsiteX0" fmla="*/ 0 w 1258390"/>
                  <a:gd name="connsiteY0" fmla="*/ 0 h 1121662"/>
                  <a:gd name="connsiteX1" fmla="*/ 1258390 w 1258390"/>
                  <a:gd name="connsiteY1" fmla="*/ 927464 h 1121662"/>
                  <a:gd name="connsiteX2" fmla="*/ 949235 w 1258390"/>
                  <a:gd name="connsiteY2" fmla="*/ 1121662 h 1121662"/>
                  <a:gd name="connsiteX3" fmla="*/ 187235 w 1258390"/>
                  <a:gd name="connsiteY3" fmla="*/ 433684 h 1121662"/>
                  <a:gd name="connsiteX4" fmla="*/ 0 w 1258390"/>
                  <a:gd name="connsiteY4" fmla="*/ 0 h 1121662"/>
                  <a:gd name="connsiteX0" fmla="*/ 0 w 1258390"/>
                  <a:gd name="connsiteY0" fmla="*/ 0 h 1038931"/>
                  <a:gd name="connsiteX1" fmla="*/ 1258390 w 1258390"/>
                  <a:gd name="connsiteY1" fmla="*/ 927464 h 1038931"/>
                  <a:gd name="connsiteX2" fmla="*/ 1101635 w 1258390"/>
                  <a:gd name="connsiteY2" fmla="*/ 1038931 h 1038931"/>
                  <a:gd name="connsiteX3" fmla="*/ 187235 w 1258390"/>
                  <a:gd name="connsiteY3" fmla="*/ 433684 h 1038931"/>
                  <a:gd name="connsiteX4" fmla="*/ 0 w 1258390"/>
                  <a:gd name="connsiteY4" fmla="*/ 0 h 1038931"/>
                  <a:gd name="connsiteX0" fmla="*/ 0 w 1258390"/>
                  <a:gd name="connsiteY0" fmla="*/ 0 h 1082474"/>
                  <a:gd name="connsiteX1" fmla="*/ 1258390 w 1258390"/>
                  <a:gd name="connsiteY1" fmla="*/ 927464 h 1082474"/>
                  <a:gd name="connsiteX2" fmla="*/ 1092926 w 1258390"/>
                  <a:gd name="connsiteY2" fmla="*/ 1082474 h 1082474"/>
                  <a:gd name="connsiteX3" fmla="*/ 187235 w 1258390"/>
                  <a:gd name="connsiteY3" fmla="*/ 433684 h 1082474"/>
                  <a:gd name="connsiteX4" fmla="*/ 0 w 1258390"/>
                  <a:gd name="connsiteY4" fmla="*/ 0 h 108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90" h="1082474">
                    <a:moveTo>
                      <a:pt x="0" y="0"/>
                    </a:moveTo>
                    <a:lnTo>
                      <a:pt x="1258390" y="927464"/>
                    </a:lnTo>
                    <a:lnTo>
                      <a:pt x="1092926" y="1082474"/>
                    </a:lnTo>
                    <a:lnTo>
                      <a:pt x="187235" y="4336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4" name="Picture 13" descr="A picture containing appliance, kitchen appliance&#10;&#10;Description automatically generated">
              <a:extLst>
                <a:ext uri="{FF2B5EF4-FFF2-40B4-BE49-F238E27FC236}">
                  <a16:creationId xmlns:a16="http://schemas.microsoft.com/office/drawing/2014/main" id="{1CE1CAFC-C15D-2884-7D16-E64E329CD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6846" t="2996" r="15451" b="4736"/>
            <a:stretch/>
          </p:blipFill>
          <p:spPr>
            <a:xfrm>
              <a:off x="776380" y="2363678"/>
              <a:ext cx="933777" cy="1835419"/>
            </a:xfrm>
            <a:prstGeom prst="rect">
              <a:avLst/>
            </a:prstGeom>
          </p:spPr>
        </p:pic>
        <p:pic>
          <p:nvPicPr>
            <p:cNvPr id="19" name="Picture 18" descr="A picture containing appliance, kitchen appliance&#10;&#10;Description automatically generated">
              <a:extLst>
                <a:ext uri="{FF2B5EF4-FFF2-40B4-BE49-F238E27FC236}">
                  <a16:creationId xmlns:a16="http://schemas.microsoft.com/office/drawing/2014/main" id="{6205D89D-2631-8B2D-C95F-E714EA1A8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6846" t="2996" r="15451" b="4736"/>
            <a:stretch/>
          </p:blipFill>
          <p:spPr>
            <a:xfrm>
              <a:off x="2060555" y="2382784"/>
              <a:ext cx="933777" cy="1835419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C432240-DC88-6F30-3167-6D47112333C5}"/>
                </a:ext>
              </a:extLst>
            </p:cNvPr>
            <p:cNvCxnSpPr>
              <a:cxnSpLocks/>
            </p:cNvCxnSpPr>
            <p:nvPr/>
          </p:nvCxnSpPr>
          <p:spPr>
            <a:xfrm>
              <a:off x="2292578" y="1880829"/>
              <a:ext cx="0" cy="756277"/>
            </a:xfrm>
            <a:prstGeom prst="line">
              <a:avLst/>
            </a:prstGeom>
            <a:ln w="28575">
              <a:solidFill>
                <a:srgbClr val="DF0009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4658C3A-5CB5-237F-3921-EE8FAB0D55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6448" y="2032486"/>
              <a:ext cx="5945" cy="618447"/>
            </a:xfrm>
            <a:prstGeom prst="line">
              <a:avLst/>
            </a:prstGeom>
            <a:ln w="28575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01A7EF5-48AE-0B1D-789C-75FCAA4651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3231" y="1638848"/>
              <a:ext cx="8094" cy="998258"/>
            </a:xfrm>
            <a:prstGeom prst="line">
              <a:avLst/>
            </a:prstGeom>
            <a:ln w="28575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962516-837F-D2A7-B8F9-C09E7182ABC1}"/>
                </a:ext>
              </a:extLst>
            </p:cNvPr>
            <p:cNvCxnSpPr>
              <a:cxnSpLocks/>
            </p:cNvCxnSpPr>
            <p:nvPr/>
          </p:nvCxnSpPr>
          <p:spPr>
            <a:xfrm>
              <a:off x="1095549" y="1445501"/>
              <a:ext cx="0" cy="1191605"/>
            </a:xfrm>
            <a:prstGeom prst="line">
              <a:avLst/>
            </a:prstGeom>
            <a:ln w="28575">
              <a:solidFill>
                <a:srgbClr val="C0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3" name="TextBox 1072">
            <a:extLst>
              <a:ext uri="{FF2B5EF4-FFF2-40B4-BE49-F238E27FC236}">
                <a16:creationId xmlns:a16="http://schemas.microsoft.com/office/drawing/2014/main" id="{E19797F1-701F-D652-11C9-3F7C6049713C}"/>
              </a:ext>
            </a:extLst>
          </p:cNvPr>
          <p:cNvSpPr txBox="1"/>
          <p:nvPr/>
        </p:nvSpPr>
        <p:spPr>
          <a:xfrm>
            <a:off x="8281523" y="2791496"/>
            <a:ext cx="202191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1.5kW peak</a:t>
            </a:r>
          </a:p>
        </p:txBody>
      </p:sp>
      <p:cxnSp>
        <p:nvCxnSpPr>
          <p:cNvPr id="1075" name="Straight Arrow Connector 1074">
            <a:extLst>
              <a:ext uri="{FF2B5EF4-FFF2-40B4-BE49-F238E27FC236}">
                <a16:creationId xmlns:a16="http://schemas.microsoft.com/office/drawing/2014/main" id="{3EB27D41-2334-E091-97B5-8C45D6268B89}"/>
              </a:ext>
            </a:extLst>
          </p:cNvPr>
          <p:cNvCxnSpPr>
            <a:cxnSpLocks/>
          </p:cNvCxnSpPr>
          <p:nvPr/>
        </p:nvCxnSpPr>
        <p:spPr>
          <a:xfrm flipV="1">
            <a:off x="5809103" y="3482039"/>
            <a:ext cx="1277115" cy="983994"/>
          </a:xfrm>
          <a:prstGeom prst="straightConnector1">
            <a:avLst/>
          </a:prstGeom>
          <a:ln w="31750">
            <a:solidFill>
              <a:srgbClr val="FF0000">
                <a:alpha val="53255"/>
              </a:srgb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Straight Arrow Connector 1076">
            <a:extLst>
              <a:ext uri="{FF2B5EF4-FFF2-40B4-BE49-F238E27FC236}">
                <a16:creationId xmlns:a16="http://schemas.microsoft.com/office/drawing/2014/main" id="{15CF8060-A5F4-CC01-D227-A4068E21042D}"/>
              </a:ext>
            </a:extLst>
          </p:cNvPr>
          <p:cNvCxnSpPr>
            <a:cxnSpLocks/>
          </p:cNvCxnSpPr>
          <p:nvPr/>
        </p:nvCxnSpPr>
        <p:spPr>
          <a:xfrm flipH="1" flipV="1">
            <a:off x="7502259" y="3429000"/>
            <a:ext cx="214275" cy="596391"/>
          </a:xfrm>
          <a:prstGeom prst="straightConnector1">
            <a:avLst/>
          </a:prstGeom>
          <a:ln w="31750">
            <a:solidFill>
              <a:srgbClr val="FF0000">
                <a:alpha val="53255"/>
              </a:srgb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Straight Arrow Connector 1080">
            <a:extLst>
              <a:ext uri="{FF2B5EF4-FFF2-40B4-BE49-F238E27FC236}">
                <a16:creationId xmlns:a16="http://schemas.microsoft.com/office/drawing/2014/main" id="{11C0E372-E015-26BC-12C2-D9557C660F37}"/>
              </a:ext>
            </a:extLst>
          </p:cNvPr>
          <p:cNvCxnSpPr>
            <a:cxnSpLocks/>
          </p:cNvCxnSpPr>
          <p:nvPr/>
        </p:nvCxnSpPr>
        <p:spPr>
          <a:xfrm flipH="1" flipV="1">
            <a:off x="7865144" y="3491419"/>
            <a:ext cx="1476200" cy="1067605"/>
          </a:xfrm>
          <a:prstGeom prst="straightConnector1">
            <a:avLst/>
          </a:prstGeom>
          <a:ln w="31750">
            <a:solidFill>
              <a:srgbClr val="FF0000">
                <a:alpha val="53255"/>
              </a:srgb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Arrow Connector 1084">
            <a:extLst>
              <a:ext uri="{FF2B5EF4-FFF2-40B4-BE49-F238E27FC236}">
                <a16:creationId xmlns:a16="http://schemas.microsoft.com/office/drawing/2014/main" id="{B97C651A-091F-C9E2-BEE1-B9A60536C1BF}"/>
              </a:ext>
            </a:extLst>
          </p:cNvPr>
          <p:cNvCxnSpPr>
            <a:cxnSpLocks/>
          </p:cNvCxnSpPr>
          <p:nvPr/>
        </p:nvCxnSpPr>
        <p:spPr>
          <a:xfrm flipH="1">
            <a:off x="9520806" y="2818210"/>
            <a:ext cx="767022" cy="668087"/>
          </a:xfrm>
          <a:prstGeom prst="straightConnector1">
            <a:avLst/>
          </a:prstGeom>
          <a:ln w="31750">
            <a:solidFill>
              <a:srgbClr val="FF0000">
                <a:alpha val="53255"/>
              </a:srgb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Straight Arrow Connector 1087">
            <a:extLst>
              <a:ext uri="{FF2B5EF4-FFF2-40B4-BE49-F238E27FC236}">
                <a16:creationId xmlns:a16="http://schemas.microsoft.com/office/drawing/2014/main" id="{24C6C19F-F7AA-DBAE-26B6-4CA9738E5708}"/>
              </a:ext>
            </a:extLst>
          </p:cNvPr>
          <p:cNvCxnSpPr>
            <a:cxnSpLocks/>
          </p:cNvCxnSpPr>
          <p:nvPr/>
        </p:nvCxnSpPr>
        <p:spPr>
          <a:xfrm>
            <a:off x="8727216" y="2347037"/>
            <a:ext cx="386433" cy="1135002"/>
          </a:xfrm>
          <a:prstGeom prst="straightConnector1">
            <a:avLst/>
          </a:prstGeom>
          <a:ln w="31750">
            <a:solidFill>
              <a:srgbClr val="FF0000">
                <a:alpha val="53255"/>
              </a:srgb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7E3F72A-B5B0-B3BB-EFAF-6E8AF59A1B9C}"/>
              </a:ext>
            </a:extLst>
          </p:cNvPr>
          <p:cNvSpPr/>
          <p:nvPr/>
        </p:nvSpPr>
        <p:spPr>
          <a:xfrm>
            <a:off x="7058027" y="6688622"/>
            <a:ext cx="5029200" cy="15509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4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0585-5929-C89C-D6FB-165B5FE9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27" y="-33030"/>
            <a:ext cx="6040170" cy="539496"/>
          </a:xfrm>
        </p:spPr>
        <p:txBody>
          <a:bodyPr/>
          <a:lstStyle/>
          <a:p>
            <a:r>
              <a:rPr lang="en-US" dirty="0"/>
              <a:t>Example BV Nuclear Battery: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8EC9C4-2D37-8516-C00B-D14569646481}"/>
              </a:ext>
            </a:extLst>
          </p:cNvPr>
          <p:cNvGrpSpPr/>
          <p:nvPr/>
        </p:nvGrpSpPr>
        <p:grpSpPr>
          <a:xfrm>
            <a:off x="319711" y="604592"/>
            <a:ext cx="3182978" cy="2877870"/>
            <a:chOff x="319711" y="653752"/>
            <a:chExt cx="3182978" cy="2877870"/>
          </a:xfrm>
        </p:grpSpPr>
        <p:pic>
          <p:nvPicPr>
            <p:cNvPr id="1066" name="Picture 42" descr="Ask a Scientist: There's more than one way to crack an atom">
              <a:extLst>
                <a:ext uri="{FF2B5EF4-FFF2-40B4-BE49-F238E27FC236}">
                  <a16:creationId xmlns:a16="http://schemas.microsoft.com/office/drawing/2014/main" id="{7F9AA72B-4CA2-4635-07DB-8A692D1FA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711" y="653752"/>
              <a:ext cx="3182978" cy="2877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7039BB-5F64-9E8A-2CE7-F68516C0D344}"/>
                </a:ext>
              </a:extLst>
            </p:cNvPr>
            <p:cNvSpPr txBox="1"/>
            <p:nvPr/>
          </p:nvSpPr>
          <p:spPr>
            <a:xfrm>
              <a:off x="513683" y="2803693"/>
              <a:ext cx="283778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n-lt"/>
                </a:rPr>
                <a:t>Radioisotope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4BA245-93E8-6270-C533-4F7A78AA0289}"/>
              </a:ext>
            </a:extLst>
          </p:cNvPr>
          <p:cNvGrpSpPr/>
          <p:nvPr/>
        </p:nvGrpSpPr>
        <p:grpSpPr>
          <a:xfrm>
            <a:off x="9439786" y="88697"/>
            <a:ext cx="2575560" cy="3760611"/>
            <a:chOff x="9439786" y="236177"/>
            <a:chExt cx="2575560" cy="3760611"/>
          </a:xfrm>
        </p:grpSpPr>
        <p:pic>
          <p:nvPicPr>
            <p:cNvPr id="1030" name="Picture 6" descr="Reddy Kilowatt Electrician Retro Vintage LOGO Vinyl Sticker Decal Toolbox  Truck | eBay">
              <a:extLst>
                <a:ext uri="{FF2B5EF4-FFF2-40B4-BE49-F238E27FC236}">
                  <a16:creationId xmlns:a16="http://schemas.microsoft.com/office/drawing/2014/main" id="{253A6137-555B-F008-ACAC-373224582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9786" y="236177"/>
              <a:ext cx="2575560" cy="330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966A0B-4C65-0E9C-0BA7-3DD62B741188}"/>
                </a:ext>
              </a:extLst>
            </p:cNvPr>
            <p:cNvSpPr txBox="1"/>
            <p:nvPr/>
          </p:nvSpPr>
          <p:spPr>
            <a:xfrm>
              <a:off x="9796077" y="3461257"/>
              <a:ext cx="209303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3200" dirty="0">
                  <a:latin typeface="+mn-lt"/>
                </a:rPr>
                <a:t>Electricity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0F88B4-C17E-423D-2595-81F6B0F1B5C5}"/>
              </a:ext>
            </a:extLst>
          </p:cNvPr>
          <p:cNvGrpSpPr/>
          <p:nvPr/>
        </p:nvGrpSpPr>
        <p:grpSpPr>
          <a:xfrm>
            <a:off x="8465943" y="1804689"/>
            <a:ext cx="1317368" cy="817112"/>
            <a:chOff x="8406951" y="1976749"/>
            <a:chExt cx="1317368" cy="817112"/>
          </a:xfrm>
        </p:grpSpPr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9F71F8D3-3401-5E60-0FA2-96C22A345D7D}"/>
                </a:ext>
              </a:extLst>
            </p:cNvPr>
            <p:cNvSpPr/>
            <p:nvPr/>
          </p:nvSpPr>
          <p:spPr>
            <a:xfrm>
              <a:off x="8576471" y="1976749"/>
              <a:ext cx="1147848" cy="582033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9895D4-DB36-16AC-4FCF-9CBA73876886}"/>
                </a:ext>
              </a:extLst>
            </p:cNvPr>
            <p:cNvSpPr txBox="1"/>
            <p:nvPr/>
          </p:nvSpPr>
          <p:spPr>
            <a:xfrm>
              <a:off x="8406951" y="2424529"/>
              <a:ext cx="1120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Output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EE5016-64EE-4F29-010D-2F73B0657621}"/>
              </a:ext>
            </a:extLst>
          </p:cNvPr>
          <p:cNvGrpSpPr/>
          <p:nvPr/>
        </p:nvGrpSpPr>
        <p:grpSpPr>
          <a:xfrm>
            <a:off x="3666091" y="1799773"/>
            <a:ext cx="1147848" cy="826944"/>
            <a:chOff x="3548107" y="2193053"/>
            <a:chExt cx="1147848" cy="826944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C1ED7F07-E691-665C-4799-77DC0D488A07}"/>
                </a:ext>
              </a:extLst>
            </p:cNvPr>
            <p:cNvSpPr/>
            <p:nvPr/>
          </p:nvSpPr>
          <p:spPr>
            <a:xfrm>
              <a:off x="3548107" y="2193053"/>
              <a:ext cx="1147848" cy="582033"/>
            </a:xfrm>
            <a:prstGeom prst="rightArrow">
              <a:avLst/>
            </a:prstGeom>
            <a:solidFill>
              <a:srgbClr val="47B9F0"/>
            </a:solidFill>
            <a:ln w="19050">
              <a:solidFill>
                <a:schemeClr val="tx1"/>
              </a:solidFill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3088E4-9A69-B06D-B6E9-68E6706EB14F}"/>
                </a:ext>
              </a:extLst>
            </p:cNvPr>
            <p:cNvSpPr txBox="1"/>
            <p:nvPr/>
          </p:nvSpPr>
          <p:spPr>
            <a:xfrm>
              <a:off x="3582965" y="2650665"/>
              <a:ext cx="822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Input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9FD6EAA-48A2-1326-0C8F-C14A330A7F54}"/>
              </a:ext>
            </a:extLst>
          </p:cNvPr>
          <p:cNvGrpSpPr/>
          <p:nvPr/>
        </p:nvGrpSpPr>
        <p:grpSpPr>
          <a:xfrm>
            <a:off x="4888604" y="311599"/>
            <a:ext cx="3517900" cy="3009900"/>
            <a:chOff x="4937765" y="735278"/>
            <a:chExt cx="3517900" cy="3009900"/>
          </a:xfrm>
        </p:grpSpPr>
        <p:pic>
          <p:nvPicPr>
            <p:cNvPr id="30" name="Picture 2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201F4682-F301-A70F-090F-DED2F03BA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7765" y="735278"/>
              <a:ext cx="3517900" cy="30099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125450-8568-F426-78FC-6AD20247EB38}"/>
                </a:ext>
              </a:extLst>
            </p:cNvPr>
            <p:cNvSpPr txBox="1"/>
            <p:nvPr/>
          </p:nvSpPr>
          <p:spPr>
            <a:xfrm>
              <a:off x="5501717" y="880526"/>
              <a:ext cx="2389997" cy="535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3200" dirty="0">
                  <a:ln>
                    <a:solidFill>
                      <a:srgbClr val="92D050"/>
                    </a:solidFill>
                  </a:ln>
                  <a:solidFill>
                    <a:srgbClr val="FFFF00"/>
                  </a:solidFill>
                  <a:latin typeface="+mn-lt"/>
                </a:rPr>
                <a:t>Transducer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E816C9-2140-AB31-202D-FC50D8AF3B93}"/>
              </a:ext>
            </a:extLst>
          </p:cNvPr>
          <p:cNvGrpSpPr/>
          <p:nvPr/>
        </p:nvGrpSpPr>
        <p:grpSpPr>
          <a:xfrm>
            <a:off x="378623" y="3581542"/>
            <a:ext cx="3348394" cy="2782078"/>
            <a:chOff x="378624" y="3674706"/>
            <a:chExt cx="3348394" cy="27820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F87F1-9A0A-D529-2B54-DC57E833A3E4}"/>
                </a:ext>
              </a:extLst>
            </p:cNvPr>
            <p:cNvSpPr/>
            <p:nvPr/>
          </p:nvSpPr>
          <p:spPr>
            <a:xfrm>
              <a:off x="378624" y="3722913"/>
              <a:ext cx="3348394" cy="2733871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F262877-1F14-398E-CA14-3116324F3946}"/>
                </a:ext>
              </a:extLst>
            </p:cNvPr>
            <p:cNvGrpSpPr/>
            <p:nvPr/>
          </p:nvGrpSpPr>
          <p:grpSpPr>
            <a:xfrm>
              <a:off x="859024" y="3674706"/>
              <a:ext cx="2289102" cy="2740413"/>
              <a:chOff x="912400" y="3645351"/>
              <a:chExt cx="2289102" cy="2740413"/>
            </a:xfrm>
          </p:grpSpPr>
          <p:pic>
            <p:nvPicPr>
              <p:cNvPr id="35" name="Picture 6">
                <a:extLst>
                  <a:ext uri="{FF2B5EF4-FFF2-40B4-BE49-F238E27FC236}">
                    <a16:creationId xmlns:a16="http://schemas.microsoft.com/office/drawing/2014/main" id="{81674D0F-7609-247B-5AD5-3B2D765F05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r:link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58" r="13679" b="16897"/>
              <a:stretch>
                <a:fillRect/>
              </a:stretch>
            </p:blipFill>
            <p:spPr bwMode="auto">
              <a:xfrm>
                <a:off x="912400" y="3645351"/>
                <a:ext cx="2289102" cy="2740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C11289C-F707-BFAC-9977-4591ADAF983D}"/>
                  </a:ext>
                </a:extLst>
              </p:cNvPr>
              <p:cNvSpPr txBox="1"/>
              <p:nvPr/>
            </p:nvSpPr>
            <p:spPr>
              <a:xfrm>
                <a:off x="1124344" y="5860026"/>
                <a:ext cx="736099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Ni-63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F8E252-5FBC-6E60-C65D-588F2ED6CD92}"/>
              </a:ext>
            </a:extLst>
          </p:cNvPr>
          <p:cNvGrpSpPr/>
          <p:nvPr/>
        </p:nvGrpSpPr>
        <p:grpSpPr>
          <a:xfrm>
            <a:off x="4307012" y="3351633"/>
            <a:ext cx="4786366" cy="3248954"/>
            <a:chOff x="4240015" y="3321499"/>
            <a:chExt cx="4786366" cy="32489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94F5D0-321D-ABF9-F3D9-A98E1B9C6190}"/>
                </a:ext>
              </a:extLst>
            </p:cNvPr>
            <p:cNvSpPr/>
            <p:nvPr/>
          </p:nvSpPr>
          <p:spPr>
            <a:xfrm>
              <a:off x="4240015" y="3321499"/>
              <a:ext cx="4786366" cy="309362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37ABBAC-4FBD-D70A-CE42-18F3EC7B341F}"/>
                </a:ext>
              </a:extLst>
            </p:cNvPr>
            <p:cNvGrpSpPr/>
            <p:nvPr/>
          </p:nvGrpSpPr>
          <p:grpSpPr>
            <a:xfrm>
              <a:off x="4523450" y="3435443"/>
              <a:ext cx="4180013" cy="3135010"/>
              <a:chOff x="4559376" y="3346415"/>
              <a:chExt cx="4180013" cy="3135010"/>
            </a:xfrm>
          </p:grpSpPr>
          <p:pic>
            <p:nvPicPr>
              <p:cNvPr id="44" name="Picture 43" descr="Image_50.tif">
                <a:extLst>
                  <a:ext uri="{FF2B5EF4-FFF2-40B4-BE49-F238E27FC236}">
                    <a16:creationId xmlns:a16="http://schemas.microsoft.com/office/drawing/2014/main" id="{7C90988D-20FB-0CCA-4AD4-C41FF6EB0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59376" y="3346415"/>
                <a:ext cx="4180013" cy="3135010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D36AEC-4F1E-ECF1-8041-15EC3BF64A93}"/>
                  </a:ext>
                </a:extLst>
              </p:cNvPr>
              <p:cNvSpPr txBox="1"/>
              <p:nvPr/>
            </p:nvSpPr>
            <p:spPr>
              <a:xfrm>
                <a:off x="6387722" y="5728424"/>
                <a:ext cx="1555234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+mn-lt"/>
                  </a:rPr>
                  <a:t>Textured </a:t>
                </a:r>
                <a:r>
                  <a:rPr lang="en-US" dirty="0" err="1">
                    <a:solidFill>
                      <a:schemeClr val="bg1"/>
                    </a:solidFill>
                    <a:latin typeface="+mn-lt"/>
                  </a:rPr>
                  <a:t>SiC</a:t>
                </a:r>
                <a:endParaRPr lang="en-US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7124454-758B-E5A5-9814-C17F73CAD00C}"/>
              </a:ext>
            </a:extLst>
          </p:cNvPr>
          <p:cNvSpPr txBox="1"/>
          <p:nvPr/>
        </p:nvSpPr>
        <p:spPr>
          <a:xfrm>
            <a:off x="9336024" y="4343400"/>
            <a:ext cx="2823209" cy="974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200"/>
              </a:spcAft>
            </a:pPr>
            <a:r>
              <a:rPr lang="en-US" dirty="0">
                <a:latin typeface="+mn-lt"/>
              </a:rPr>
              <a:t>Ni-63: Pure beta emitter</a:t>
            </a:r>
          </a:p>
          <a:p>
            <a:pPr algn="l">
              <a:spcAft>
                <a:spcPts val="200"/>
              </a:spcAft>
            </a:pPr>
            <a:r>
              <a:rPr lang="en-US" dirty="0">
                <a:latin typeface="+mn-lt"/>
              </a:rPr>
              <a:t>~ 17 keV/decay</a:t>
            </a:r>
          </a:p>
          <a:p>
            <a:pPr algn="l">
              <a:spcAft>
                <a:spcPts val="200"/>
              </a:spcAft>
            </a:pPr>
            <a:r>
              <a:rPr lang="en-US" dirty="0">
                <a:latin typeface="+mn-lt"/>
              </a:rPr>
              <a:t>~ 100y half-life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D642D8-84A6-9AE7-6007-2CF254440206}"/>
              </a:ext>
            </a:extLst>
          </p:cNvPr>
          <p:cNvSpPr/>
          <p:nvPr/>
        </p:nvSpPr>
        <p:spPr>
          <a:xfrm>
            <a:off x="7015163" y="6615776"/>
            <a:ext cx="5144070" cy="22793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46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0585-5929-C89C-D6FB-165B5FE9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4" y="-41707"/>
            <a:ext cx="7239130" cy="539496"/>
          </a:xfrm>
        </p:spPr>
        <p:txBody>
          <a:bodyPr/>
          <a:lstStyle/>
          <a:p>
            <a:r>
              <a:rPr lang="en-US" dirty="0"/>
              <a:t>Example RTG Nuclear Battery: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A526EC-8035-1560-1350-B5EB04F6F2ED}"/>
              </a:ext>
            </a:extLst>
          </p:cNvPr>
          <p:cNvGrpSpPr/>
          <p:nvPr/>
        </p:nvGrpSpPr>
        <p:grpSpPr>
          <a:xfrm>
            <a:off x="319711" y="88697"/>
            <a:ext cx="11695635" cy="6176155"/>
            <a:chOff x="319711" y="88697"/>
            <a:chExt cx="11695635" cy="617615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8EC9C4-2D37-8516-C00B-D14569646481}"/>
                </a:ext>
              </a:extLst>
            </p:cNvPr>
            <p:cNvGrpSpPr/>
            <p:nvPr/>
          </p:nvGrpSpPr>
          <p:grpSpPr>
            <a:xfrm>
              <a:off x="319711" y="604592"/>
              <a:ext cx="3182978" cy="2877870"/>
              <a:chOff x="319711" y="653752"/>
              <a:chExt cx="3182978" cy="2877870"/>
            </a:xfrm>
          </p:grpSpPr>
          <p:pic>
            <p:nvPicPr>
              <p:cNvPr id="1066" name="Picture 42" descr="Ask a Scientist: There's more than one way to crack an atom">
                <a:extLst>
                  <a:ext uri="{FF2B5EF4-FFF2-40B4-BE49-F238E27FC236}">
                    <a16:creationId xmlns:a16="http://schemas.microsoft.com/office/drawing/2014/main" id="{7F9AA72B-4CA2-4635-07DB-8A692D1FAF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711" y="653752"/>
                <a:ext cx="3182978" cy="2877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039BB-5F64-9E8A-2CE7-F68516C0D344}"/>
                  </a:ext>
                </a:extLst>
              </p:cNvPr>
              <p:cNvSpPr txBox="1"/>
              <p:nvPr/>
            </p:nvSpPr>
            <p:spPr>
              <a:xfrm>
                <a:off x="513683" y="2803693"/>
                <a:ext cx="283778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Radioisotope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4BA245-93E8-6270-C533-4F7A78AA0289}"/>
                </a:ext>
              </a:extLst>
            </p:cNvPr>
            <p:cNvGrpSpPr/>
            <p:nvPr/>
          </p:nvGrpSpPr>
          <p:grpSpPr>
            <a:xfrm>
              <a:off x="9439786" y="88697"/>
              <a:ext cx="2575560" cy="3760611"/>
              <a:chOff x="9439786" y="236177"/>
              <a:chExt cx="2575560" cy="3760611"/>
            </a:xfrm>
          </p:grpSpPr>
          <p:pic>
            <p:nvPicPr>
              <p:cNvPr id="1030" name="Picture 6" descr="Reddy Kilowatt Electrician Retro Vintage LOGO Vinyl Sticker Decal Toolbox  Truck | eBay">
                <a:extLst>
                  <a:ext uri="{FF2B5EF4-FFF2-40B4-BE49-F238E27FC236}">
                    <a16:creationId xmlns:a16="http://schemas.microsoft.com/office/drawing/2014/main" id="{253A6137-555B-F008-ACAC-373224582D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9786" y="236177"/>
                <a:ext cx="2575560" cy="330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966A0B-4C65-0E9C-0BA7-3DD62B741188}"/>
                  </a:ext>
                </a:extLst>
              </p:cNvPr>
              <p:cNvSpPr txBox="1"/>
              <p:nvPr/>
            </p:nvSpPr>
            <p:spPr>
              <a:xfrm>
                <a:off x="9796077" y="3461257"/>
                <a:ext cx="2093035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3200" dirty="0">
                    <a:latin typeface="+mn-lt"/>
                  </a:rPr>
                  <a:t>Electricity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20F88B4-C17E-423D-2595-81F6B0F1B5C5}"/>
                </a:ext>
              </a:extLst>
            </p:cNvPr>
            <p:cNvGrpSpPr/>
            <p:nvPr/>
          </p:nvGrpSpPr>
          <p:grpSpPr>
            <a:xfrm>
              <a:off x="8465943" y="1804689"/>
              <a:ext cx="1317368" cy="817112"/>
              <a:chOff x="8406951" y="1976749"/>
              <a:chExt cx="1317368" cy="817112"/>
            </a:xfrm>
          </p:grpSpPr>
          <p:sp>
            <p:nvSpPr>
              <p:cNvPr id="17" name="Right Arrow 16">
                <a:extLst>
                  <a:ext uri="{FF2B5EF4-FFF2-40B4-BE49-F238E27FC236}">
                    <a16:creationId xmlns:a16="http://schemas.microsoft.com/office/drawing/2014/main" id="{9F71F8D3-3401-5E60-0FA2-96C22A345D7D}"/>
                  </a:ext>
                </a:extLst>
              </p:cNvPr>
              <p:cNvSpPr/>
              <p:nvPr/>
            </p:nvSpPr>
            <p:spPr>
              <a:xfrm>
                <a:off x="8576471" y="1976749"/>
                <a:ext cx="1147848" cy="582033"/>
              </a:xfrm>
              <a:prstGeom prst="rightArrow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6510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9895D4-DB36-16AC-4FCF-9CBA73876886}"/>
                  </a:ext>
                </a:extLst>
              </p:cNvPr>
              <p:cNvSpPr txBox="1"/>
              <p:nvPr/>
            </p:nvSpPr>
            <p:spPr>
              <a:xfrm>
                <a:off x="8406951" y="2424529"/>
                <a:ext cx="1120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Output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6EE5016-64EE-4F29-010D-2F73B0657621}"/>
                </a:ext>
              </a:extLst>
            </p:cNvPr>
            <p:cNvGrpSpPr/>
            <p:nvPr/>
          </p:nvGrpSpPr>
          <p:grpSpPr>
            <a:xfrm>
              <a:off x="3666091" y="1799773"/>
              <a:ext cx="1147848" cy="826944"/>
              <a:chOff x="3548107" y="2193053"/>
              <a:chExt cx="1147848" cy="826944"/>
            </a:xfrm>
          </p:grpSpPr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C1ED7F07-E691-665C-4799-77DC0D488A07}"/>
                  </a:ext>
                </a:extLst>
              </p:cNvPr>
              <p:cNvSpPr/>
              <p:nvPr/>
            </p:nvSpPr>
            <p:spPr>
              <a:xfrm>
                <a:off x="3548107" y="2193053"/>
                <a:ext cx="1147848" cy="582033"/>
              </a:xfrm>
              <a:prstGeom prst="rightArrow">
                <a:avLst/>
              </a:prstGeom>
              <a:solidFill>
                <a:srgbClr val="47B9F0"/>
              </a:solidFill>
              <a:ln w="19050">
                <a:solidFill>
                  <a:schemeClr val="tx1"/>
                </a:solidFill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65100" prst="coolSlan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3088E4-9A69-B06D-B6E9-68E6706EB14F}"/>
                  </a:ext>
                </a:extLst>
              </p:cNvPr>
              <p:cNvSpPr txBox="1"/>
              <p:nvPr/>
            </p:nvSpPr>
            <p:spPr>
              <a:xfrm>
                <a:off x="3582965" y="2650665"/>
                <a:ext cx="8225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Input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9FD6EAA-48A2-1326-0C8F-C14A330A7F54}"/>
                </a:ext>
              </a:extLst>
            </p:cNvPr>
            <p:cNvGrpSpPr/>
            <p:nvPr/>
          </p:nvGrpSpPr>
          <p:grpSpPr>
            <a:xfrm>
              <a:off x="4888604" y="311599"/>
              <a:ext cx="3517900" cy="3009900"/>
              <a:chOff x="4937765" y="735278"/>
              <a:chExt cx="3517900" cy="3009900"/>
            </a:xfrm>
          </p:grpSpPr>
          <p:pic>
            <p:nvPicPr>
              <p:cNvPr id="30" name="Picture 29" descr="Graphical user interface, application&#10;&#10;Description automatically generated with medium confidence">
                <a:extLst>
                  <a:ext uri="{FF2B5EF4-FFF2-40B4-BE49-F238E27FC236}">
                    <a16:creationId xmlns:a16="http://schemas.microsoft.com/office/drawing/2014/main" id="{201F4682-F301-A70F-090F-DED2F03BA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7765" y="735278"/>
                <a:ext cx="3517900" cy="30099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125450-8568-F426-78FC-6AD20247EB38}"/>
                  </a:ext>
                </a:extLst>
              </p:cNvPr>
              <p:cNvSpPr txBox="1"/>
              <p:nvPr/>
            </p:nvSpPr>
            <p:spPr>
              <a:xfrm>
                <a:off x="5501717" y="880526"/>
                <a:ext cx="2389997" cy="5355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3200" dirty="0">
                    <a:ln>
                      <a:solidFill>
                        <a:srgbClr val="92D050"/>
                      </a:solidFill>
                    </a:ln>
                    <a:solidFill>
                      <a:srgbClr val="FFFF00"/>
                    </a:solidFill>
                    <a:latin typeface="+mn-lt"/>
                  </a:rPr>
                  <a:t>Transducer</a:t>
                </a:r>
              </a:p>
            </p:txBody>
          </p:sp>
        </p:grpSp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B875F08C-4897-4526-42D5-B8AE784C5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5630" y="3370505"/>
              <a:ext cx="4650581" cy="2894347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57761A5-3D5E-E0F2-6683-8A47B588E670}"/>
                </a:ext>
              </a:extLst>
            </p:cNvPr>
            <p:cNvGrpSpPr/>
            <p:nvPr/>
          </p:nvGrpSpPr>
          <p:grpSpPr>
            <a:xfrm>
              <a:off x="378623" y="3732421"/>
              <a:ext cx="3047141" cy="2362997"/>
              <a:chOff x="633602" y="4022767"/>
              <a:chExt cx="3047141" cy="2362997"/>
            </a:xfrm>
          </p:grpSpPr>
          <p:pic>
            <p:nvPicPr>
              <p:cNvPr id="4" name="Content Placeholder 4" descr="A picture containing food, plant, close&#10;&#10;Description automatically generated">
                <a:extLst>
                  <a:ext uri="{FF2B5EF4-FFF2-40B4-BE49-F238E27FC236}">
                    <a16:creationId xmlns:a16="http://schemas.microsoft.com/office/drawing/2014/main" id="{B962C29B-F1E7-53E8-2B6C-756804920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602" y="4022767"/>
                <a:ext cx="3005732" cy="2362997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5A92D32-B125-C3B0-D231-110796307AA6}"/>
                  </a:ext>
                </a:extLst>
              </p:cNvPr>
              <p:cNvSpPr txBox="1"/>
              <p:nvPr/>
            </p:nvSpPr>
            <p:spPr>
              <a:xfrm>
                <a:off x="2728645" y="4054704"/>
                <a:ext cx="95209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+mn-lt"/>
                  </a:rPr>
                  <a:t>Pu-238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329803-5420-6923-9409-1B0F084AA039}"/>
                </a:ext>
              </a:extLst>
            </p:cNvPr>
            <p:cNvSpPr txBox="1"/>
            <p:nvPr/>
          </p:nvSpPr>
          <p:spPr>
            <a:xfrm>
              <a:off x="4841459" y="5603285"/>
              <a:ext cx="239572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NASA high temp thermoelectric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2E7710-E6D5-C3DB-6B96-293B9A5EC1FC}"/>
                </a:ext>
              </a:extLst>
            </p:cNvPr>
            <p:cNvSpPr txBox="1"/>
            <p:nvPr/>
          </p:nvSpPr>
          <p:spPr>
            <a:xfrm>
              <a:off x="337214" y="3704673"/>
              <a:ext cx="1833749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NASA heat source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A79539-0BF0-9E48-5F1D-2B468A0C2AFA}"/>
                </a:ext>
              </a:extLst>
            </p:cNvPr>
            <p:cNvSpPr txBox="1"/>
            <p:nvPr/>
          </p:nvSpPr>
          <p:spPr>
            <a:xfrm>
              <a:off x="9228597" y="4330366"/>
              <a:ext cx="2565126" cy="974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Aft>
                  <a:spcPts val="200"/>
                </a:spcAft>
              </a:pPr>
              <a:r>
                <a:rPr lang="en-US" dirty="0">
                  <a:latin typeface="+mn-lt"/>
                </a:rPr>
                <a:t>Pu-238: alpha emitter</a:t>
              </a:r>
            </a:p>
            <a:p>
              <a:pPr algn="l">
                <a:spcAft>
                  <a:spcPts val="200"/>
                </a:spcAft>
              </a:pPr>
              <a:r>
                <a:rPr lang="en-US" dirty="0">
                  <a:latin typeface="+mn-lt"/>
                </a:rPr>
                <a:t>~ 5.5 MeV/decay</a:t>
              </a:r>
            </a:p>
            <a:p>
              <a:pPr algn="l">
                <a:spcAft>
                  <a:spcPts val="200"/>
                </a:spcAft>
              </a:pPr>
              <a:r>
                <a:rPr lang="en-US" dirty="0">
                  <a:latin typeface="+mn-lt"/>
                </a:rPr>
                <a:t>~ 88y half-life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1ECDAED-A239-991B-95A6-1E002647CE7F}"/>
              </a:ext>
            </a:extLst>
          </p:cNvPr>
          <p:cNvSpPr/>
          <p:nvPr/>
        </p:nvSpPr>
        <p:spPr>
          <a:xfrm>
            <a:off x="7015163" y="6615776"/>
            <a:ext cx="5176837" cy="22793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34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526C-70AB-1F4B-8231-9AF7B764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02" y="83869"/>
            <a:ext cx="11425236" cy="535531"/>
          </a:xfrm>
        </p:spPr>
        <p:txBody>
          <a:bodyPr/>
          <a:lstStyle/>
          <a:p>
            <a:r>
              <a:rPr lang="en-US" dirty="0"/>
              <a:t>ORNL: Heritage Nuclear Battery Expertise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4D3C7-0E3D-EC4B-A561-41B74ABA75AB}"/>
              </a:ext>
            </a:extLst>
          </p:cNvPr>
          <p:cNvSpPr txBox="1"/>
          <p:nvPr/>
        </p:nvSpPr>
        <p:spPr>
          <a:xfrm>
            <a:off x="1697412" y="576568"/>
            <a:ext cx="710872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Prime supplier of RTGs from the 1950’s – 1970’s</a:t>
            </a:r>
          </a:p>
        </p:txBody>
      </p:sp>
      <p:pic>
        <p:nvPicPr>
          <p:cNvPr id="9" name="Picture 8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718087D9-41F6-0140-B31C-210261DDB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944" y="2903794"/>
            <a:ext cx="4893056" cy="393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B60503-6B64-E543-814A-6142055605C2}"/>
              </a:ext>
            </a:extLst>
          </p:cNvPr>
          <p:cNvSpPr txBox="1"/>
          <p:nvPr/>
        </p:nvSpPr>
        <p:spPr>
          <a:xfrm>
            <a:off x="7701280" y="4076014"/>
            <a:ext cx="43484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SNAP-7B, Light Buoy, Baltimore, MD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C03385B-1A76-414C-AF36-3E081CD9D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605" y="205053"/>
            <a:ext cx="2809014" cy="376936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C122C7C-294D-9A43-9252-8ADC3E11C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280" y="25218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4438BD6-CE0C-3749-9C1C-EE74F9918380}"/>
              </a:ext>
            </a:extLst>
          </p:cNvPr>
          <p:cNvGraphicFramePr>
            <a:graphicFrameLocks noGrp="1"/>
          </p:cNvGraphicFramePr>
          <p:nvPr/>
        </p:nvGraphicFramePr>
        <p:xfrm>
          <a:off x="337162" y="1037328"/>
          <a:ext cx="6961782" cy="5301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471">
                  <a:extLst>
                    <a:ext uri="{9D8B030D-6E8A-4147-A177-3AD203B41FA5}">
                      <a16:colId xmlns:a16="http://schemas.microsoft.com/office/drawing/2014/main" val="1503029344"/>
                    </a:ext>
                  </a:extLst>
                </a:gridCol>
                <a:gridCol w="675293">
                  <a:extLst>
                    <a:ext uri="{9D8B030D-6E8A-4147-A177-3AD203B41FA5}">
                      <a16:colId xmlns:a16="http://schemas.microsoft.com/office/drawing/2014/main" val="595315090"/>
                    </a:ext>
                  </a:extLst>
                </a:gridCol>
                <a:gridCol w="627953">
                  <a:extLst>
                    <a:ext uri="{9D8B030D-6E8A-4147-A177-3AD203B41FA5}">
                      <a16:colId xmlns:a16="http://schemas.microsoft.com/office/drawing/2014/main" val="2359920526"/>
                    </a:ext>
                  </a:extLst>
                </a:gridCol>
                <a:gridCol w="1294891">
                  <a:extLst>
                    <a:ext uri="{9D8B030D-6E8A-4147-A177-3AD203B41FA5}">
                      <a16:colId xmlns:a16="http://schemas.microsoft.com/office/drawing/2014/main" val="929084457"/>
                    </a:ext>
                  </a:extLst>
                </a:gridCol>
                <a:gridCol w="1457797">
                  <a:extLst>
                    <a:ext uri="{9D8B030D-6E8A-4147-A177-3AD203B41FA5}">
                      <a16:colId xmlns:a16="http://schemas.microsoft.com/office/drawing/2014/main" val="3987993381"/>
                    </a:ext>
                  </a:extLst>
                </a:gridCol>
                <a:gridCol w="1534377">
                  <a:extLst>
                    <a:ext uri="{9D8B030D-6E8A-4147-A177-3AD203B41FA5}">
                      <a16:colId xmlns:a16="http://schemas.microsoft.com/office/drawing/2014/main" val="3359937601"/>
                    </a:ext>
                  </a:extLst>
                </a:gridCol>
              </a:tblGrid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 dirty="0">
                          <a:effectLst/>
                        </a:rPr>
                        <a:t>Name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Watts, Electric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Date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Buyer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Place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389625769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 dirty="0">
                          <a:effectLst/>
                        </a:rPr>
                        <a:t>Sentry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dirty="0">
                          <a:effectLst/>
                        </a:rPr>
                        <a:t>(Weather Bureau)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Weather Bureau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Weather Station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Axel-Heiberg Island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977146989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SNAP7A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Coast Guard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Buoy Light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Curtis Bay, MD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1025341072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SNAP7B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Coast Guard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Lighthouse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Baltimore, MD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2131671926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SNAP 7C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Weather Station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Antarctic Mainland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1322368411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SNAP7D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Barge weather station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Gulf of Mexico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4202543569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SNAP 7E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Sonic beacon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Undersea near FL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738444894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 dirty="0">
                          <a:effectLst/>
                        </a:rPr>
                        <a:t>SNAP 7F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Philips Petroleum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Buoy warning and control station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Gulf of Mexico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373774701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URlPS (P1-1002)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Deep sea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Port Hueneme, 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3417602662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URIPS (PI-1001A)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Deep sea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Port Hueneme, 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2718347066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NUMEC (2)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Israel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 dirty="0">
                          <a:effectLst/>
                        </a:rPr>
                        <a:t>Undersea or surface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1893365466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U1-1001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AGN-BMI-Bendix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 dirty="0">
                          <a:effectLst/>
                        </a:rPr>
                        <a:t>Geodetic benchmark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Pacific Ocean near Anacupa, 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4178696458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NUMEC 100MA (2) milli TRACS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Deep sea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Port Hueneme, 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4004788011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NUMEC TRACS-25A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Tidal wave warning system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Bahamas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2771337159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RlPPLE III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0.7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 (Loan)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Undersea test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Port Hueneme, 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1888394064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RlPPLE IV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Submarine cable repeater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3560346384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RlPPLE IX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Aircraft ground beacon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1227386950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MW-3000A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Deep sea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3905324513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SNAP-21 (5)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Undersee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Offshore San Clemente Is, 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430281040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LCG 25A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Oceanographic Instruments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Fairway Rock, AK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35835788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LCG 25B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Port Hueneme, 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1685654105"/>
                  </a:ext>
                </a:extLst>
              </a:tr>
              <a:tr h="129306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SNAP 23A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Terrestrial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3716338132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Sentinel 25E (11, 12, 13)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MAR 1969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Oceanographic data stations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3183431544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Sentinel 25D (8, 9, 10)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JUN 1969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Terrestrial and to 1000 ft undersea buoys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203565338"/>
                  </a:ext>
                </a:extLst>
              </a:tr>
              <a:tr h="258612"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LCG 25C1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1968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NASA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Interrogation, recording, and location system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Puerto Rico coast sub-surface buoy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593212290"/>
                  </a:ext>
                </a:extLst>
              </a:tr>
              <a:tr h="5172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P1-1003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P1-1004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P1-1005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P1-1006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800">
                          <a:effectLst/>
                        </a:rPr>
                        <a:t>1.2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 dirty="0">
                          <a:effectLst/>
                        </a:rPr>
                        <a:t>1970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US Navy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>
                          <a:effectLst/>
                        </a:rPr>
                        <a:t>Deep ocean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800" dirty="0">
                          <a:effectLst/>
                        </a:rPr>
                        <a:t>Port Hueneme, CA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57" marR="64957" marT="0" marB="0"/>
                </a:tc>
                <a:extLst>
                  <a:ext uri="{0D108BD9-81ED-4DB2-BD59-A6C34878D82A}">
                    <a16:rowId xmlns:a16="http://schemas.microsoft.com/office/drawing/2014/main" val="166965600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E365E35-CBDD-0948-8CDE-CB569C163148}"/>
              </a:ext>
            </a:extLst>
          </p:cNvPr>
          <p:cNvSpPr txBox="1"/>
          <p:nvPr/>
        </p:nvSpPr>
        <p:spPr>
          <a:xfrm>
            <a:off x="7331606" y="2044969"/>
            <a:ext cx="1218923" cy="66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33 RTGs</a:t>
            </a:r>
          </a:p>
          <a:p>
            <a:pPr marL="182880" indent="-18288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24 USN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D3788E-2BF3-A1D1-44F9-3D05201622B4}"/>
              </a:ext>
            </a:extLst>
          </p:cNvPr>
          <p:cNvSpPr txBox="1"/>
          <p:nvPr/>
        </p:nvSpPr>
        <p:spPr>
          <a:xfrm>
            <a:off x="2422566" y="6432499"/>
            <a:ext cx="32775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Fuel: Sr-90 from Hanford</a:t>
            </a:r>
          </a:p>
        </p:txBody>
      </p:sp>
    </p:spTree>
    <p:extLst>
      <p:ext uri="{BB962C8B-B14F-4D97-AF65-F5344CB8AC3E}">
        <p14:creationId xmlns:p14="http://schemas.microsoft.com/office/powerpoint/2010/main" val="2310710988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" id="{8837C4AF-A603-DA4A-A7A0-2E712E8E0C73}" vid="{2810FEF9-CCC0-F04B-B68E-F0F23AD85763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A90FCF4BFB1A49BC47FB6E3AE97270" ma:contentTypeVersion="4" ma:contentTypeDescription="Create a new document." ma:contentTypeScope="" ma:versionID="d7e484da3f5bb5ac99d8bf03a3ca8ce4">
  <xsd:schema xmlns:xsd="http://www.w3.org/2001/XMLSchema" xmlns:xs="http://www.w3.org/2001/XMLSchema" xmlns:p="http://schemas.microsoft.com/office/2006/metadata/properties" xmlns:ns2="4de27663-0a28-4316-8bc8-34591cfc704e" xmlns:ns3="74d8313d-b0a6-4d64-911c-58e8df5eb60c" targetNamespace="http://schemas.microsoft.com/office/2006/metadata/properties" ma:root="true" ma:fieldsID="cc426a34a3c4309171ef00355fa957e8" ns2:_="" ns3:_="">
    <xsd:import namespace="4de27663-0a28-4316-8bc8-34591cfc704e"/>
    <xsd:import namespace="74d8313d-b0a6-4d64-911c-58e8df5eb6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27663-0a28-4316-8bc8-34591cfc70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8313d-b0a6-4d64-911c-58e8df5eb6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AD9C97-8332-49DA-9ED5-0D353423DC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e27663-0a28-4316-8bc8-34591cfc704e"/>
    <ds:schemaRef ds:uri="74d8313d-b0a6-4d64-911c-58e8df5eb6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4de27663-0a28-4316-8bc8-34591cfc704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29660</TotalTime>
  <Words>1494</Words>
  <Application>Microsoft Macintosh PowerPoint</Application>
  <PresentationFormat>Widescreen</PresentationFormat>
  <Paragraphs>521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Century Gothic</vt:lpstr>
      <vt:lpstr>Symbol</vt:lpstr>
      <vt:lpstr>Times New Roman</vt:lpstr>
      <vt:lpstr>ORNL</vt:lpstr>
      <vt:lpstr>Nuclear Batteries:  Possible Applications for SNS-produced Radioisotopes</vt:lpstr>
      <vt:lpstr>Nuclear Battery (NB) Overview</vt:lpstr>
      <vt:lpstr>Nuclear Battery Concepts:</vt:lpstr>
      <vt:lpstr>Types of Nuclear Batteries:</vt:lpstr>
      <vt:lpstr>Different ways to convert radioactivity into electricity</vt:lpstr>
      <vt:lpstr>Nuclear Battery Power Ranges</vt:lpstr>
      <vt:lpstr>Example BV Nuclear Battery:</vt:lpstr>
      <vt:lpstr>Example RTG Nuclear Battery:</vt:lpstr>
      <vt:lpstr>ORNL: Heritage Nuclear Battery Expertise</vt:lpstr>
      <vt:lpstr>ORNL: Current Key Contributor to NASA RTGs</vt:lpstr>
      <vt:lpstr>NASA General Purpose Heat Source RTGs: Modular Design</vt:lpstr>
      <vt:lpstr>ORNL: Integrated Nuclear Battery Technology Provider</vt:lpstr>
      <vt:lpstr>Nuclear Battery Challenges:</vt:lpstr>
      <vt:lpstr>Solving nuclear battery challenges:</vt:lpstr>
      <vt:lpstr>Nuclear Battery Energy Economics:</vt:lpstr>
      <vt:lpstr>Nuclear Battery Isotope Wish List:</vt:lpstr>
      <vt:lpstr>PowerPoint Presentation</vt:lpstr>
      <vt:lpstr>Efficient Production: Co-Produced Radioisotopes</vt:lpstr>
      <vt:lpstr>Nuclear Battery Significance &amp; Opportunity: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 Sponsor Visit 12-14 APR22</dc:title>
  <dc:subject/>
  <dc:creator>Johnson, Brad</dc:creator>
  <cp:keywords/>
  <dc:description/>
  <cp:lastModifiedBy>Johnson, Brad</cp:lastModifiedBy>
  <cp:revision>144</cp:revision>
  <cp:lastPrinted>2023-09-26T12:26:05Z</cp:lastPrinted>
  <dcterms:created xsi:type="dcterms:W3CDTF">2022-04-14T21:16:15Z</dcterms:created>
  <dcterms:modified xsi:type="dcterms:W3CDTF">2023-09-27T01:05:35Z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0x01010049A90FCF4BFB1A49BC47FB6E3AE97270</vt:lpwstr>
  </property>
</Properties>
</file>