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777" r:id="rId2"/>
    <p:sldId id="818" r:id="rId3"/>
    <p:sldId id="829" r:id="rId4"/>
    <p:sldId id="832" r:id="rId5"/>
    <p:sldId id="830" r:id="rId6"/>
    <p:sldId id="265" r:id="rId7"/>
    <p:sldId id="270" r:id="rId8"/>
    <p:sldId id="267" r:id="rId9"/>
    <p:sldId id="269" r:id="rId10"/>
    <p:sldId id="268" r:id="rId11"/>
    <p:sldId id="828" r:id="rId12"/>
    <p:sldId id="831" r:id="rId13"/>
    <p:sldId id="271" r:id="rId14"/>
    <p:sldId id="791" r:id="rId15"/>
    <p:sldId id="833" r:id="rId16"/>
    <p:sldId id="796" r:id="rId17"/>
    <p:sldId id="802" r:id="rId18"/>
    <p:sldId id="298" r:id="rId19"/>
    <p:sldId id="300" r:id="rId20"/>
    <p:sldId id="80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636FA7-C0CF-EECC-159B-8C4CE3872CCE}" name="Balkin, Ethan R." initials="BER" userId="S::Ethan.Balkin@science.doe.gov::1f577076-43cf-4e7d-bebb-3d9f9dabf87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3262"/>
    <a:srgbClr val="BC9B6A"/>
    <a:srgbClr val="003262"/>
    <a:srgbClr val="E9EBF6"/>
    <a:srgbClr val="064473"/>
    <a:srgbClr val="008D3F"/>
    <a:srgbClr val="CFD5EA"/>
    <a:srgbClr val="0432FF"/>
    <a:srgbClr val="044473"/>
    <a:srgbClr val="006D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28"/>
    <p:restoredTop sz="89161"/>
  </p:normalViewPr>
  <p:slideViewPr>
    <p:cSldViewPr snapToGrid="0" snapToObjects="1">
      <p:cViewPr>
        <p:scale>
          <a:sx n="91" d="100"/>
          <a:sy n="91" d="100"/>
        </p:scale>
        <p:origin x="376" y="240"/>
      </p:cViewPr>
      <p:guideLst/>
    </p:cSldViewPr>
  </p:slideViewPr>
  <p:notesTextViewPr>
    <p:cViewPr>
      <p:scale>
        <a:sx n="1" d="1"/>
        <a:sy n="1" d="1"/>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Users\nssc\Lee\Proposals\FY21%20Proposals\FY21%20IDPRA\niobiuminputfiles\nspec_0degree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328987137477378"/>
          <c:y val="9.0248859342020468E-2"/>
          <c:w val="0.72441179635154296"/>
          <c:h val="0.71574348150301437"/>
        </c:manualLayout>
      </c:layout>
      <c:scatterChart>
        <c:scatterStyle val="smoothMarker"/>
        <c:varyColors val="0"/>
        <c:ser>
          <c:idx val="0"/>
          <c:order val="0"/>
          <c:tx>
            <c:v>100 MeV</c:v>
          </c:tx>
          <c:spPr>
            <a:ln w="19050" cap="rnd">
              <a:solidFill>
                <a:schemeClr val="accent1"/>
              </a:solidFill>
              <a:round/>
            </a:ln>
            <a:effectLst/>
          </c:spPr>
          <c:marker>
            <c:symbol val="none"/>
          </c:marker>
          <c:xVal>
            <c:numRef>
              <c:f>'100 MeV Default'!$AN$7:$AN$310</c:f>
              <c:numCache>
                <c:formatCode>General</c:formatCode>
                <c:ptCount val="304"/>
                <c:pt idx="0">
                  <c:v>1E-3</c:v>
                </c:pt>
                <c:pt idx="1">
                  <c:v>2E-3</c:v>
                </c:pt>
                <c:pt idx="2">
                  <c:v>5.0000000000000001E-3</c:v>
                </c:pt>
                <c:pt idx="3">
                  <c:v>0.01</c:v>
                </c:pt>
                <c:pt idx="4">
                  <c:v>0.02</c:v>
                </c:pt>
                <c:pt idx="5">
                  <c:v>0.05</c:v>
                </c:pt>
                <c:pt idx="6">
                  <c:v>0.1</c:v>
                </c:pt>
                <c:pt idx="7">
                  <c:v>0.2</c:v>
                </c:pt>
                <c:pt idx="8">
                  <c:v>0.3</c:v>
                </c:pt>
                <c:pt idx="9">
                  <c:v>0.4</c:v>
                </c:pt>
                <c:pt idx="10">
                  <c:v>0.5</c:v>
                </c:pt>
                <c:pt idx="11">
                  <c:v>0.6</c:v>
                </c:pt>
                <c:pt idx="12">
                  <c:v>0.7</c:v>
                </c:pt>
                <c:pt idx="13">
                  <c:v>0.8</c:v>
                </c:pt>
                <c:pt idx="14">
                  <c:v>0.9</c:v>
                </c:pt>
                <c:pt idx="15">
                  <c:v>1</c:v>
                </c:pt>
                <c:pt idx="16">
                  <c:v>1.1000000000000001</c:v>
                </c:pt>
                <c:pt idx="17">
                  <c:v>1.2</c:v>
                </c:pt>
                <c:pt idx="18">
                  <c:v>1.3</c:v>
                </c:pt>
                <c:pt idx="19">
                  <c:v>1.4</c:v>
                </c:pt>
                <c:pt idx="20">
                  <c:v>1.5</c:v>
                </c:pt>
                <c:pt idx="21">
                  <c:v>1.6</c:v>
                </c:pt>
                <c:pt idx="22">
                  <c:v>1.7</c:v>
                </c:pt>
                <c:pt idx="23">
                  <c:v>1.8</c:v>
                </c:pt>
                <c:pt idx="24">
                  <c:v>1.9</c:v>
                </c:pt>
                <c:pt idx="25">
                  <c:v>2</c:v>
                </c:pt>
                <c:pt idx="26">
                  <c:v>2.2000000000000002</c:v>
                </c:pt>
                <c:pt idx="27">
                  <c:v>2.4</c:v>
                </c:pt>
                <c:pt idx="28">
                  <c:v>2.6</c:v>
                </c:pt>
                <c:pt idx="29">
                  <c:v>2.8</c:v>
                </c:pt>
                <c:pt idx="30">
                  <c:v>3</c:v>
                </c:pt>
                <c:pt idx="31">
                  <c:v>3.2</c:v>
                </c:pt>
                <c:pt idx="32">
                  <c:v>3.4</c:v>
                </c:pt>
                <c:pt idx="33">
                  <c:v>3.6</c:v>
                </c:pt>
                <c:pt idx="34">
                  <c:v>3.8</c:v>
                </c:pt>
                <c:pt idx="35">
                  <c:v>4</c:v>
                </c:pt>
                <c:pt idx="36">
                  <c:v>4.5</c:v>
                </c:pt>
                <c:pt idx="37">
                  <c:v>5</c:v>
                </c:pt>
                <c:pt idx="38">
                  <c:v>5.5</c:v>
                </c:pt>
                <c:pt idx="39">
                  <c:v>6</c:v>
                </c:pt>
                <c:pt idx="40">
                  <c:v>6.5</c:v>
                </c:pt>
                <c:pt idx="41">
                  <c:v>7</c:v>
                </c:pt>
                <c:pt idx="42">
                  <c:v>7.5</c:v>
                </c:pt>
                <c:pt idx="43">
                  <c:v>8</c:v>
                </c:pt>
                <c:pt idx="44">
                  <c:v>8.5</c:v>
                </c:pt>
                <c:pt idx="45">
                  <c:v>9</c:v>
                </c:pt>
                <c:pt idx="46">
                  <c:v>9.5</c:v>
                </c:pt>
                <c:pt idx="47">
                  <c:v>10</c:v>
                </c:pt>
                <c:pt idx="48">
                  <c:v>10.5</c:v>
                </c:pt>
                <c:pt idx="49">
                  <c:v>11</c:v>
                </c:pt>
                <c:pt idx="50">
                  <c:v>11.5</c:v>
                </c:pt>
                <c:pt idx="51">
                  <c:v>12</c:v>
                </c:pt>
                <c:pt idx="52">
                  <c:v>12.5</c:v>
                </c:pt>
                <c:pt idx="53">
                  <c:v>13</c:v>
                </c:pt>
                <c:pt idx="54">
                  <c:v>13.5</c:v>
                </c:pt>
                <c:pt idx="55">
                  <c:v>14</c:v>
                </c:pt>
                <c:pt idx="56">
                  <c:v>14.5</c:v>
                </c:pt>
                <c:pt idx="57">
                  <c:v>15</c:v>
                </c:pt>
                <c:pt idx="58">
                  <c:v>15.5</c:v>
                </c:pt>
                <c:pt idx="59">
                  <c:v>16</c:v>
                </c:pt>
                <c:pt idx="60">
                  <c:v>16.5</c:v>
                </c:pt>
                <c:pt idx="61">
                  <c:v>17</c:v>
                </c:pt>
                <c:pt idx="62">
                  <c:v>17.5</c:v>
                </c:pt>
                <c:pt idx="63">
                  <c:v>18</c:v>
                </c:pt>
                <c:pt idx="64">
                  <c:v>18.5</c:v>
                </c:pt>
                <c:pt idx="65">
                  <c:v>19</c:v>
                </c:pt>
                <c:pt idx="66">
                  <c:v>19.5</c:v>
                </c:pt>
                <c:pt idx="67">
                  <c:v>20</c:v>
                </c:pt>
                <c:pt idx="68">
                  <c:v>21</c:v>
                </c:pt>
                <c:pt idx="69">
                  <c:v>22</c:v>
                </c:pt>
                <c:pt idx="70">
                  <c:v>23</c:v>
                </c:pt>
                <c:pt idx="71">
                  <c:v>24</c:v>
                </c:pt>
                <c:pt idx="72">
                  <c:v>25</c:v>
                </c:pt>
                <c:pt idx="73">
                  <c:v>26</c:v>
                </c:pt>
                <c:pt idx="74">
                  <c:v>27</c:v>
                </c:pt>
                <c:pt idx="75">
                  <c:v>28</c:v>
                </c:pt>
                <c:pt idx="76">
                  <c:v>29</c:v>
                </c:pt>
                <c:pt idx="77">
                  <c:v>30</c:v>
                </c:pt>
                <c:pt idx="78">
                  <c:v>31</c:v>
                </c:pt>
                <c:pt idx="79">
                  <c:v>32</c:v>
                </c:pt>
                <c:pt idx="80">
                  <c:v>33</c:v>
                </c:pt>
                <c:pt idx="81">
                  <c:v>34</c:v>
                </c:pt>
                <c:pt idx="82">
                  <c:v>35</c:v>
                </c:pt>
                <c:pt idx="83">
                  <c:v>36</c:v>
                </c:pt>
                <c:pt idx="84">
                  <c:v>37</c:v>
                </c:pt>
                <c:pt idx="85">
                  <c:v>38</c:v>
                </c:pt>
                <c:pt idx="86">
                  <c:v>39</c:v>
                </c:pt>
                <c:pt idx="87">
                  <c:v>40</c:v>
                </c:pt>
                <c:pt idx="88">
                  <c:v>42</c:v>
                </c:pt>
                <c:pt idx="89">
                  <c:v>44</c:v>
                </c:pt>
                <c:pt idx="90">
                  <c:v>46</c:v>
                </c:pt>
                <c:pt idx="91">
                  <c:v>48</c:v>
                </c:pt>
                <c:pt idx="92">
                  <c:v>50</c:v>
                </c:pt>
                <c:pt idx="93">
                  <c:v>52</c:v>
                </c:pt>
                <c:pt idx="94">
                  <c:v>54</c:v>
                </c:pt>
                <c:pt idx="95">
                  <c:v>56</c:v>
                </c:pt>
                <c:pt idx="96">
                  <c:v>58</c:v>
                </c:pt>
                <c:pt idx="97">
                  <c:v>60</c:v>
                </c:pt>
                <c:pt idx="98">
                  <c:v>62</c:v>
                </c:pt>
                <c:pt idx="99">
                  <c:v>64</c:v>
                </c:pt>
                <c:pt idx="100">
                  <c:v>66</c:v>
                </c:pt>
                <c:pt idx="101">
                  <c:v>68</c:v>
                </c:pt>
                <c:pt idx="102">
                  <c:v>70</c:v>
                </c:pt>
                <c:pt idx="103">
                  <c:v>72</c:v>
                </c:pt>
                <c:pt idx="104">
                  <c:v>74</c:v>
                </c:pt>
                <c:pt idx="105">
                  <c:v>76</c:v>
                </c:pt>
                <c:pt idx="106">
                  <c:v>78</c:v>
                </c:pt>
                <c:pt idx="107">
                  <c:v>80</c:v>
                </c:pt>
                <c:pt idx="108">
                  <c:v>82</c:v>
                </c:pt>
                <c:pt idx="109">
                  <c:v>84</c:v>
                </c:pt>
                <c:pt idx="110">
                  <c:v>86</c:v>
                </c:pt>
                <c:pt idx="111">
                  <c:v>88</c:v>
                </c:pt>
                <c:pt idx="112">
                  <c:v>90</c:v>
                </c:pt>
                <c:pt idx="113">
                  <c:v>92</c:v>
                </c:pt>
                <c:pt idx="114">
                  <c:v>94</c:v>
                </c:pt>
                <c:pt idx="115">
                  <c:v>96</c:v>
                </c:pt>
                <c:pt idx="116">
                  <c:v>98</c:v>
                </c:pt>
                <c:pt idx="117">
                  <c:v>100</c:v>
                </c:pt>
                <c:pt idx="118">
                  <c:v>102</c:v>
                </c:pt>
                <c:pt idx="119">
                  <c:v>104</c:v>
                </c:pt>
                <c:pt idx="120">
                  <c:v>106</c:v>
                </c:pt>
                <c:pt idx="121">
                  <c:v>108</c:v>
                </c:pt>
                <c:pt idx="122">
                  <c:v>110</c:v>
                </c:pt>
                <c:pt idx="123">
                  <c:v>112</c:v>
                </c:pt>
                <c:pt idx="124">
                  <c:v>114</c:v>
                </c:pt>
                <c:pt idx="125">
                  <c:v>116</c:v>
                </c:pt>
                <c:pt idx="126">
                  <c:v>118</c:v>
                </c:pt>
                <c:pt idx="127">
                  <c:v>120</c:v>
                </c:pt>
                <c:pt idx="128">
                  <c:v>122</c:v>
                </c:pt>
                <c:pt idx="129">
                  <c:v>124</c:v>
                </c:pt>
                <c:pt idx="130">
                  <c:v>126</c:v>
                </c:pt>
                <c:pt idx="131">
                  <c:v>128</c:v>
                </c:pt>
                <c:pt idx="132">
                  <c:v>130</c:v>
                </c:pt>
                <c:pt idx="133">
                  <c:v>132</c:v>
                </c:pt>
                <c:pt idx="134">
                  <c:v>134</c:v>
                </c:pt>
                <c:pt idx="135">
                  <c:v>136</c:v>
                </c:pt>
                <c:pt idx="136">
                  <c:v>138</c:v>
                </c:pt>
                <c:pt idx="137">
                  <c:v>140</c:v>
                </c:pt>
                <c:pt idx="138">
                  <c:v>142</c:v>
                </c:pt>
                <c:pt idx="139">
                  <c:v>144</c:v>
                </c:pt>
                <c:pt idx="140">
                  <c:v>146</c:v>
                </c:pt>
                <c:pt idx="141">
                  <c:v>148</c:v>
                </c:pt>
                <c:pt idx="142">
                  <c:v>150</c:v>
                </c:pt>
                <c:pt idx="143">
                  <c:v>152</c:v>
                </c:pt>
                <c:pt idx="144">
                  <c:v>154</c:v>
                </c:pt>
                <c:pt idx="145">
                  <c:v>156</c:v>
                </c:pt>
                <c:pt idx="146">
                  <c:v>158</c:v>
                </c:pt>
                <c:pt idx="147">
                  <c:v>160</c:v>
                </c:pt>
                <c:pt idx="148">
                  <c:v>162</c:v>
                </c:pt>
                <c:pt idx="149">
                  <c:v>164</c:v>
                </c:pt>
                <c:pt idx="150">
                  <c:v>166</c:v>
                </c:pt>
                <c:pt idx="151">
                  <c:v>168</c:v>
                </c:pt>
                <c:pt idx="152">
                  <c:v>170</c:v>
                </c:pt>
                <c:pt idx="153">
                  <c:v>172</c:v>
                </c:pt>
                <c:pt idx="154">
                  <c:v>174</c:v>
                </c:pt>
                <c:pt idx="155">
                  <c:v>176</c:v>
                </c:pt>
                <c:pt idx="156">
                  <c:v>178</c:v>
                </c:pt>
                <c:pt idx="157">
                  <c:v>180</c:v>
                </c:pt>
                <c:pt idx="158">
                  <c:v>182</c:v>
                </c:pt>
                <c:pt idx="159">
                  <c:v>184</c:v>
                </c:pt>
                <c:pt idx="160">
                  <c:v>186</c:v>
                </c:pt>
                <c:pt idx="161">
                  <c:v>188</c:v>
                </c:pt>
                <c:pt idx="162">
                  <c:v>190</c:v>
                </c:pt>
                <c:pt idx="163">
                  <c:v>192</c:v>
                </c:pt>
                <c:pt idx="164">
                  <c:v>192.1</c:v>
                </c:pt>
                <c:pt idx="165">
                  <c:v>192.2</c:v>
                </c:pt>
                <c:pt idx="166">
                  <c:v>192.3</c:v>
                </c:pt>
                <c:pt idx="167">
                  <c:v>192.4</c:v>
                </c:pt>
                <c:pt idx="168">
                  <c:v>192.5</c:v>
                </c:pt>
                <c:pt idx="169">
                  <c:v>192.6</c:v>
                </c:pt>
                <c:pt idx="170">
                  <c:v>192.7</c:v>
                </c:pt>
                <c:pt idx="171">
                  <c:v>192.8</c:v>
                </c:pt>
                <c:pt idx="172">
                  <c:v>192.9</c:v>
                </c:pt>
                <c:pt idx="173">
                  <c:v>193</c:v>
                </c:pt>
                <c:pt idx="174">
                  <c:v>193.1</c:v>
                </c:pt>
                <c:pt idx="175">
                  <c:v>193.2</c:v>
                </c:pt>
                <c:pt idx="176">
                  <c:v>193.3</c:v>
                </c:pt>
                <c:pt idx="177">
                  <c:v>193.4</c:v>
                </c:pt>
                <c:pt idx="178">
                  <c:v>193.5</c:v>
                </c:pt>
                <c:pt idx="179">
                  <c:v>193.6</c:v>
                </c:pt>
                <c:pt idx="180">
                  <c:v>193.7</c:v>
                </c:pt>
                <c:pt idx="181">
                  <c:v>193.8</c:v>
                </c:pt>
                <c:pt idx="182">
                  <c:v>193.9</c:v>
                </c:pt>
                <c:pt idx="183">
                  <c:v>194</c:v>
                </c:pt>
                <c:pt idx="184">
                  <c:v>194.1</c:v>
                </c:pt>
                <c:pt idx="185">
                  <c:v>194.2</c:v>
                </c:pt>
                <c:pt idx="186">
                  <c:v>194.3</c:v>
                </c:pt>
                <c:pt idx="187">
                  <c:v>194.4</c:v>
                </c:pt>
                <c:pt idx="188">
                  <c:v>194.5</c:v>
                </c:pt>
                <c:pt idx="189">
                  <c:v>194.6</c:v>
                </c:pt>
                <c:pt idx="190">
                  <c:v>194.7</c:v>
                </c:pt>
                <c:pt idx="191">
                  <c:v>194.8</c:v>
                </c:pt>
                <c:pt idx="192">
                  <c:v>194.9</c:v>
                </c:pt>
                <c:pt idx="193">
                  <c:v>195</c:v>
                </c:pt>
                <c:pt idx="194">
                  <c:v>195.1</c:v>
                </c:pt>
                <c:pt idx="195">
                  <c:v>195.2</c:v>
                </c:pt>
                <c:pt idx="196">
                  <c:v>195.3</c:v>
                </c:pt>
                <c:pt idx="197">
                  <c:v>195.4</c:v>
                </c:pt>
                <c:pt idx="198">
                  <c:v>195.5</c:v>
                </c:pt>
                <c:pt idx="199">
                  <c:v>195.6</c:v>
                </c:pt>
                <c:pt idx="200">
                  <c:v>195.7</c:v>
                </c:pt>
                <c:pt idx="201">
                  <c:v>195.8</c:v>
                </c:pt>
                <c:pt idx="202">
                  <c:v>195.9</c:v>
                </c:pt>
                <c:pt idx="203">
                  <c:v>196</c:v>
                </c:pt>
                <c:pt idx="204">
                  <c:v>196.1</c:v>
                </c:pt>
                <c:pt idx="205">
                  <c:v>196.2</c:v>
                </c:pt>
                <c:pt idx="206">
                  <c:v>196.3</c:v>
                </c:pt>
                <c:pt idx="207">
                  <c:v>196.4</c:v>
                </c:pt>
                <c:pt idx="208">
                  <c:v>196.5</c:v>
                </c:pt>
                <c:pt idx="209">
                  <c:v>196.6</c:v>
                </c:pt>
                <c:pt idx="210">
                  <c:v>196.7</c:v>
                </c:pt>
                <c:pt idx="211">
                  <c:v>196.8</c:v>
                </c:pt>
                <c:pt idx="212">
                  <c:v>196.9</c:v>
                </c:pt>
                <c:pt idx="213">
                  <c:v>197</c:v>
                </c:pt>
                <c:pt idx="214">
                  <c:v>197.1</c:v>
                </c:pt>
                <c:pt idx="215">
                  <c:v>197.2</c:v>
                </c:pt>
                <c:pt idx="216">
                  <c:v>197.3</c:v>
                </c:pt>
                <c:pt idx="217">
                  <c:v>197.4</c:v>
                </c:pt>
                <c:pt idx="218">
                  <c:v>197.5</c:v>
                </c:pt>
                <c:pt idx="219">
                  <c:v>197.6</c:v>
                </c:pt>
                <c:pt idx="220">
                  <c:v>197.7</c:v>
                </c:pt>
                <c:pt idx="221">
                  <c:v>197.8</c:v>
                </c:pt>
                <c:pt idx="222">
                  <c:v>197.9</c:v>
                </c:pt>
                <c:pt idx="223">
                  <c:v>198</c:v>
                </c:pt>
                <c:pt idx="224">
                  <c:v>198.1</c:v>
                </c:pt>
                <c:pt idx="225">
                  <c:v>198.2</c:v>
                </c:pt>
                <c:pt idx="226">
                  <c:v>198.3</c:v>
                </c:pt>
                <c:pt idx="227">
                  <c:v>198.4</c:v>
                </c:pt>
                <c:pt idx="228">
                  <c:v>198.5</c:v>
                </c:pt>
                <c:pt idx="229">
                  <c:v>198.6</c:v>
                </c:pt>
                <c:pt idx="230">
                  <c:v>198.7</c:v>
                </c:pt>
                <c:pt idx="231">
                  <c:v>198.8</c:v>
                </c:pt>
                <c:pt idx="232">
                  <c:v>198.9</c:v>
                </c:pt>
                <c:pt idx="233">
                  <c:v>199</c:v>
                </c:pt>
                <c:pt idx="234">
                  <c:v>199.1</c:v>
                </c:pt>
                <c:pt idx="235">
                  <c:v>199.2</c:v>
                </c:pt>
                <c:pt idx="236">
                  <c:v>199.3</c:v>
                </c:pt>
                <c:pt idx="237">
                  <c:v>199.4</c:v>
                </c:pt>
                <c:pt idx="238">
                  <c:v>199.5</c:v>
                </c:pt>
                <c:pt idx="239">
                  <c:v>199.6</c:v>
                </c:pt>
                <c:pt idx="240">
                  <c:v>199.7</c:v>
                </c:pt>
                <c:pt idx="241">
                  <c:v>199.8</c:v>
                </c:pt>
                <c:pt idx="242">
                  <c:v>199.9</c:v>
                </c:pt>
                <c:pt idx="243">
                  <c:v>200</c:v>
                </c:pt>
                <c:pt idx="244">
                  <c:v>200.1</c:v>
                </c:pt>
                <c:pt idx="245">
                  <c:v>200.2</c:v>
                </c:pt>
                <c:pt idx="246">
                  <c:v>200.3</c:v>
                </c:pt>
                <c:pt idx="247">
                  <c:v>200.4</c:v>
                </c:pt>
                <c:pt idx="248">
                  <c:v>200.5</c:v>
                </c:pt>
                <c:pt idx="249">
                  <c:v>200.6</c:v>
                </c:pt>
                <c:pt idx="250">
                  <c:v>200.7</c:v>
                </c:pt>
                <c:pt idx="251">
                  <c:v>200.8</c:v>
                </c:pt>
                <c:pt idx="252">
                  <c:v>200.9</c:v>
                </c:pt>
                <c:pt idx="253">
                  <c:v>201</c:v>
                </c:pt>
                <c:pt idx="254">
                  <c:v>201.1</c:v>
                </c:pt>
                <c:pt idx="255">
                  <c:v>201.2</c:v>
                </c:pt>
                <c:pt idx="256">
                  <c:v>201.3</c:v>
                </c:pt>
                <c:pt idx="257">
                  <c:v>201.4</c:v>
                </c:pt>
                <c:pt idx="258">
                  <c:v>201.5</c:v>
                </c:pt>
                <c:pt idx="259">
                  <c:v>201.6</c:v>
                </c:pt>
                <c:pt idx="260">
                  <c:v>201.7</c:v>
                </c:pt>
                <c:pt idx="261">
                  <c:v>201.8</c:v>
                </c:pt>
                <c:pt idx="262">
                  <c:v>201.9</c:v>
                </c:pt>
                <c:pt idx="263">
                  <c:v>202</c:v>
                </c:pt>
                <c:pt idx="264">
                  <c:v>202.1</c:v>
                </c:pt>
                <c:pt idx="265">
                  <c:v>202.2</c:v>
                </c:pt>
                <c:pt idx="266">
                  <c:v>202.3</c:v>
                </c:pt>
                <c:pt idx="267">
                  <c:v>202.4</c:v>
                </c:pt>
                <c:pt idx="268">
                  <c:v>202.5</c:v>
                </c:pt>
                <c:pt idx="269">
                  <c:v>202.6</c:v>
                </c:pt>
                <c:pt idx="270">
                  <c:v>202.7</c:v>
                </c:pt>
                <c:pt idx="271">
                  <c:v>202.8</c:v>
                </c:pt>
                <c:pt idx="272">
                  <c:v>202.9</c:v>
                </c:pt>
                <c:pt idx="273">
                  <c:v>203</c:v>
                </c:pt>
                <c:pt idx="274">
                  <c:v>203.1</c:v>
                </c:pt>
                <c:pt idx="275">
                  <c:v>203.2</c:v>
                </c:pt>
                <c:pt idx="276">
                  <c:v>203.3</c:v>
                </c:pt>
                <c:pt idx="277">
                  <c:v>203.4</c:v>
                </c:pt>
                <c:pt idx="278">
                  <c:v>203.5</c:v>
                </c:pt>
                <c:pt idx="279">
                  <c:v>203.6</c:v>
                </c:pt>
                <c:pt idx="280">
                  <c:v>203.7</c:v>
                </c:pt>
                <c:pt idx="281">
                  <c:v>203.8</c:v>
                </c:pt>
                <c:pt idx="282">
                  <c:v>203.9</c:v>
                </c:pt>
                <c:pt idx="283">
                  <c:v>204</c:v>
                </c:pt>
                <c:pt idx="284">
                  <c:v>204.1</c:v>
                </c:pt>
                <c:pt idx="285">
                  <c:v>204.2</c:v>
                </c:pt>
                <c:pt idx="286">
                  <c:v>204.3</c:v>
                </c:pt>
                <c:pt idx="287">
                  <c:v>204.4</c:v>
                </c:pt>
                <c:pt idx="288">
                  <c:v>204.5</c:v>
                </c:pt>
                <c:pt idx="289">
                  <c:v>204.6</c:v>
                </c:pt>
                <c:pt idx="290">
                  <c:v>204.7</c:v>
                </c:pt>
                <c:pt idx="291">
                  <c:v>204.8</c:v>
                </c:pt>
                <c:pt idx="292">
                  <c:v>204.9</c:v>
                </c:pt>
                <c:pt idx="293">
                  <c:v>205</c:v>
                </c:pt>
                <c:pt idx="294">
                  <c:v>205.1</c:v>
                </c:pt>
                <c:pt idx="295">
                  <c:v>205.2</c:v>
                </c:pt>
                <c:pt idx="296">
                  <c:v>205.3</c:v>
                </c:pt>
                <c:pt idx="297">
                  <c:v>205.4</c:v>
                </c:pt>
                <c:pt idx="298">
                  <c:v>205.5</c:v>
                </c:pt>
                <c:pt idx="299">
                  <c:v>205.6</c:v>
                </c:pt>
                <c:pt idx="300">
                  <c:v>205.7</c:v>
                </c:pt>
                <c:pt idx="301">
                  <c:v>205.8</c:v>
                </c:pt>
                <c:pt idx="302">
                  <c:v>205.9</c:v>
                </c:pt>
                <c:pt idx="303">
                  <c:v>206</c:v>
                </c:pt>
              </c:numCache>
            </c:numRef>
          </c:xVal>
          <c:yVal>
            <c:numRef>
              <c:f>'100 MeV Default'!$AO$7:$AO$310</c:f>
              <c:numCache>
                <c:formatCode>0.00E+00</c:formatCode>
                <c:ptCount val="304"/>
                <c:pt idx="0">
                  <c:v>0.49784428952776022</c:v>
                </c:pt>
                <c:pt idx="1">
                  <c:v>0.50859731403966513</c:v>
                </c:pt>
                <c:pt idx="2">
                  <c:v>0.4993852419649204</c:v>
                </c:pt>
                <c:pt idx="3">
                  <c:v>0.51187794030094669</c:v>
                </c:pt>
                <c:pt idx="4">
                  <c:v>0.59750665056787511</c:v>
                </c:pt>
                <c:pt idx="5">
                  <c:v>0.56945716335842766</c:v>
                </c:pt>
                <c:pt idx="6">
                  <c:v>0.57821061819910158</c:v>
                </c:pt>
                <c:pt idx="7">
                  <c:v>0.73326611818259513</c:v>
                </c:pt>
                <c:pt idx="8">
                  <c:v>0.77596725436809788</c:v>
                </c:pt>
                <c:pt idx="9">
                  <c:v>0.78689413801983532</c:v>
                </c:pt>
                <c:pt idx="10">
                  <c:v>0.82133973996608245</c:v>
                </c:pt>
                <c:pt idx="11">
                  <c:v>0.82948620739456969</c:v>
                </c:pt>
                <c:pt idx="12">
                  <c:v>0.83146677660470703</c:v>
                </c:pt>
                <c:pt idx="13">
                  <c:v>0.85986560500759435</c:v>
                </c:pt>
                <c:pt idx="14">
                  <c:v>0.87117733592749014</c:v>
                </c:pt>
                <c:pt idx="15">
                  <c:v>0.83800969761759314</c:v>
                </c:pt>
                <c:pt idx="16">
                  <c:v>0.80136786465339216</c:v>
                </c:pt>
                <c:pt idx="17">
                  <c:v>0.76595738660479329</c:v>
                </c:pt>
                <c:pt idx="18">
                  <c:v>0.76134066443770176</c:v>
                </c:pt>
                <c:pt idx="19">
                  <c:v>0.74565302949800261</c:v>
                </c:pt>
                <c:pt idx="20">
                  <c:v>0.73281393491714919</c:v>
                </c:pt>
                <c:pt idx="21">
                  <c:v>0.72713896000507539</c:v>
                </c:pt>
                <c:pt idx="22">
                  <c:v>0.72980965036321255</c:v>
                </c:pt>
                <c:pt idx="23">
                  <c:v>0.72589949581694269</c:v>
                </c:pt>
                <c:pt idx="24">
                  <c:v>0.70284428647314678</c:v>
                </c:pt>
                <c:pt idx="25">
                  <c:v>0.69027553461487079</c:v>
                </c:pt>
                <c:pt idx="26">
                  <c:v>0.69303846670059699</c:v>
                </c:pt>
                <c:pt idx="27">
                  <c:v>0.69095214704135721</c:v>
                </c:pt>
                <c:pt idx="28">
                  <c:v>0.70923665783122991</c:v>
                </c:pt>
                <c:pt idx="29">
                  <c:v>0.7335755021305308</c:v>
                </c:pt>
                <c:pt idx="30">
                  <c:v>0.71334634684762954</c:v>
                </c:pt>
                <c:pt idx="31">
                  <c:v>0.70262370159564447</c:v>
                </c:pt>
                <c:pt idx="32">
                  <c:v>0.69687325585721915</c:v>
                </c:pt>
                <c:pt idx="33">
                  <c:v>0.71620945361903454</c:v>
                </c:pt>
                <c:pt idx="34">
                  <c:v>0.75124571067958612</c:v>
                </c:pt>
                <c:pt idx="35">
                  <c:v>0.74224379799173068</c:v>
                </c:pt>
                <c:pt idx="36">
                  <c:v>0.71688553772488939</c:v>
                </c:pt>
                <c:pt idx="37">
                  <c:v>0.72704085932101492</c:v>
                </c:pt>
                <c:pt idx="38">
                  <c:v>0.70942107305176805</c:v>
                </c:pt>
                <c:pt idx="39">
                  <c:v>0.61809591231237926</c:v>
                </c:pt>
                <c:pt idx="40">
                  <c:v>0.59904732070465094</c:v>
                </c:pt>
                <c:pt idx="41">
                  <c:v>0.59629589322138554</c:v>
                </c:pt>
                <c:pt idx="42">
                  <c:v>0.55757356007179248</c:v>
                </c:pt>
                <c:pt idx="43">
                  <c:v>0.54557061467532708</c:v>
                </c:pt>
                <c:pt idx="44">
                  <c:v>0.55309230355513472</c:v>
                </c:pt>
                <c:pt idx="45">
                  <c:v>0.52158273381294962</c:v>
                </c:pt>
                <c:pt idx="46">
                  <c:v>0.51652667344406522</c:v>
                </c:pt>
                <c:pt idx="47">
                  <c:v>0.53279824257545128</c:v>
                </c:pt>
                <c:pt idx="48">
                  <c:v>0.51170977661763228</c:v>
                </c:pt>
                <c:pt idx="49">
                  <c:v>0.50901370780824873</c:v>
                </c:pt>
                <c:pt idx="50">
                  <c:v>0.52607041360358886</c:v>
                </c:pt>
                <c:pt idx="51">
                  <c:v>0.53336813960479068</c:v>
                </c:pt>
                <c:pt idx="52">
                  <c:v>0.54758436598318949</c:v>
                </c:pt>
                <c:pt idx="53">
                  <c:v>0.57811836794542326</c:v>
                </c:pt>
                <c:pt idx="54">
                  <c:v>0.59747974871539589</c:v>
                </c:pt>
                <c:pt idx="55">
                  <c:v>0.61747704272050274</c:v>
                </c:pt>
                <c:pt idx="56">
                  <c:v>0.63871841030575649</c:v>
                </c:pt>
                <c:pt idx="57">
                  <c:v>0.67474561233947439</c:v>
                </c:pt>
                <c:pt idx="58">
                  <c:v>0.70881704940259305</c:v>
                </c:pt>
                <c:pt idx="59">
                  <c:v>0.72920659997459003</c:v>
                </c:pt>
                <c:pt idx="60">
                  <c:v>0.74693551354583509</c:v>
                </c:pt>
                <c:pt idx="61">
                  <c:v>0.77170057192499808</c:v>
                </c:pt>
                <c:pt idx="62">
                  <c:v>0.79843904303781343</c:v>
                </c:pt>
                <c:pt idx="63">
                  <c:v>0.81508865930160079</c:v>
                </c:pt>
                <c:pt idx="64">
                  <c:v>0.82585811573868106</c:v>
                </c:pt>
                <c:pt idx="65">
                  <c:v>0.84161341060775674</c:v>
                </c:pt>
                <c:pt idx="66">
                  <c:v>0.85947119266870642</c:v>
                </c:pt>
                <c:pt idx="67">
                  <c:v>0.87529592621060726</c:v>
                </c:pt>
                <c:pt idx="68">
                  <c:v>0.9012398808025528</c:v>
                </c:pt>
                <c:pt idx="69">
                  <c:v>0.92708692355414613</c:v>
                </c:pt>
                <c:pt idx="70">
                  <c:v>0.9539308233407443</c:v>
                </c:pt>
                <c:pt idx="71">
                  <c:v>0.96858914254004091</c:v>
                </c:pt>
                <c:pt idx="72">
                  <c:v>0.99205169621921518</c:v>
                </c:pt>
                <c:pt idx="73">
                  <c:v>1.0029196298090106</c:v>
                </c:pt>
                <c:pt idx="74">
                  <c:v>1.020163977585544</c:v>
                </c:pt>
                <c:pt idx="75">
                  <c:v>1.0282624005863188</c:v>
                </c:pt>
                <c:pt idx="76">
                  <c:v>1.0394653359981618</c:v>
                </c:pt>
                <c:pt idx="77">
                  <c:v>1.0573222813964454</c:v>
                </c:pt>
                <c:pt idx="78">
                  <c:v>1.0681281732115095</c:v>
                </c:pt>
                <c:pt idx="79">
                  <c:v>1.0828711176920369</c:v>
                </c:pt>
                <c:pt idx="80">
                  <c:v>1.094221535991452</c:v>
                </c:pt>
                <c:pt idx="81">
                  <c:v>1.0987679203998566</c:v>
                </c:pt>
                <c:pt idx="82">
                  <c:v>1.1174859669497472</c:v>
                </c:pt>
                <c:pt idx="83">
                  <c:v>1.1294601804985722</c:v>
                </c:pt>
                <c:pt idx="84">
                  <c:v>1.1402555215521684</c:v>
                </c:pt>
                <c:pt idx="85">
                  <c:v>1.1520241681616628</c:v>
                </c:pt>
                <c:pt idx="86">
                  <c:v>1.1654576675077095</c:v>
                </c:pt>
                <c:pt idx="87">
                  <c:v>1.1795536791314836</c:v>
                </c:pt>
                <c:pt idx="88">
                  <c:v>1.1964768511930637</c:v>
                </c:pt>
                <c:pt idx="89">
                  <c:v>1.2232652890662543</c:v>
                </c:pt>
                <c:pt idx="90">
                  <c:v>1.242086185435229</c:v>
                </c:pt>
                <c:pt idx="91">
                  <c:v>1.2714286055379267</c:v>
                </c:pt>
                <c:pt idx="92">
                  <c:v>1.2940405924747953</c:v>
                </c:pt>
                <c:pt idx="93">
                  <c:v>1.3215221066972804</c:v>
                </c:pt>
                <c:pt idx="94">
                  <c:v>1.335146473366533</c:v>
                </c:pt>
                <c:pt idx="95">
                  <c:v>1.3551179964971201</c:v>
                </c:pt>
                <c:pt idx="96">
                  <c:v>1.376699354569402</c:v>
                </c:pt>
                <c:pt idx="97">
                  <c:v>1.4017005687332518</c:v>
                </c:pt>
                <c:pt idx="98">
                  <c:v>1.4267075818303272</c:v>
                </c:pt>
                <c:pt idx="99">
                  <c:v>1.449245514239204</c:v>
                </c:pt>
                <c:pt idx="100">
                  <c:v>1.4611168064141011</c:v>
                </c:pt>
                <c:pt idx="101">
                  <c:v>1.4792167877714681</c:v>
                </c:pt>
                <c:pt idx="102">
                  <c:v>1.496018708796363</c:v>
                </c:pt>
                <c:pt idx="103">
                  <c:v>1.5141087503137118</c:v>
                </c:pt>
                <c:pt idx="104">
                  <c:v>1.5354834690794696</c:v>
                </c:pt>
                <c:pt idx="105">
                  <c:v>1.5455141433604305</c:v>
                </c:pt>
                <c:pt idx="106">
                  <c:v>1.5588984693196763</c:v>
                </c:pt>
                <c:pt idx="107">
                  <c:v>1.568921337055329</c:v>
                </c:pt>
                <c:pt idx="108">
                  <c:v>1.579303809360423</c:v>
                </c:pt>
                <c:pt idx="109">
                  <c:v>1.5866795586395177</c:v>
                </c:pt>
                <c:pt idx="110">
                  <c:v>1.5897773385425531</c:v>
                </c:pt>
                <c:pt idx="111">
                  <c:v>1.5905243228429815</c:v>
                </c:pt>
                <c:pt idx="112">
                  <c:v>1.5909793988579066</c:v>
                </c:pt>
                <c:pt idx="113">
                  <c:v>1.5927467029858788</c:v>
                </c:pt>
                <c:pt idx="114">
                  <c:v>1.5939037444163118</c:v>
                </c:pt>
                <c:pt idx="115">
                  <c:v>1.5939053127677807</c:v>
                </c:pt>
                <c:pt idx="116">
                  <c:v>1.5939017567416356</c:v>
                </c:pt>
                <c:pt idx="117">
                  <c:v>1.5939120342017929</c:v>
                </c:pt>
                <c:pt idx="118">
                  <c:v>1.5939030962920797</c:v>
                </c:pt>
                <c:pt idx="119">
                  <c:v>1.5939077415163176</c:v>
                </c:pt>
                <c:pt idx="120">
                  <c:v>1.5939061002874482</c:v>
                </c:pt>
                <c:pt idx="121">
                  <c:v>1.5939135491374299</c:v>
                </c:pt>
                <c:pt idx="122">
                  <c:v>1.5939080719661489</c:v>
                </c:pt>
                <c:pt idx="123">
                  <c:v>1.5939139492232683</c:v>
                </c:pt>
                <c:pt idx="124">
                  <c:v>1.593913021669342</c:v>
                </c:pt>
                <c:pt idx="125">
                  <c:v>1.5939219410575332</c:v>
                </c:pt>
                <c:pt idx="126">
                  <c:v>1.5939287918092007</c:v>
                </c:pt>
                <c:pt idx="127">
                  <c:v>1.593925547324909</c:v>
                </c:pt>
                <c:pt idx="128">
                  <c:v>1.5939336238215951</c:v>
                </c:pt>
                <c:pt idx="129">
                  <c:v>1.5939431614257731</c:v>
                </c:pt>
                <c:pt idx="130">
                  <c:v>1.5939463061599826</c:v>
                </c:pt>
                <c:pt idx="131">
                  <c:v>1.593965240575703</c:v>
                </c:pt>
                <c:pt idx="132">
                  <c:v>1.5939855954817481</c:v>
                </c:pt>
                <c:pt idx="133">
                  <c:v>1.5940048855214675</c:v>
                </c:pt>
                <c:pt idx="134">
                  <c:v>1.594024748854358</c:v>
                </c:pt>
                <c:pt idx="135">
                  <c:v>1.5940367323805587</c:v>
                </c:pt>
                <c:pt idx="136">
                  <c:v>1.5940626979100698</c:v>
                </c:pt>
                <c:pt idx="137">
                  <c:v>1.5940779177991926</c:v>
                </c:pt>
                <c:pt idx="138">
                  <c:v>1.5940934895518784</c:v>
                </c:pt>
                <c:pt idx="139">
                  <c:v>1.5941036683632124</c:v>
                </c:pt>
                <c:pt idx="140">
                  <c:v>1.5941248280272056</c:v>
                </c:pt>
                <c:pt idx="141">
                  <c:v>1.5941254173470767</c:v>
                </c:pt>
                <c:pt idx="142">
                  <c:v>1.5941348326249092</c:v>
                </c:pt>
                <c:pt idx="143">
                  <c:v>1.5941366725751986</c:v>
                </c:pt>
                <c:pt idx="144">
                  <c:v>1.5941443823997696</c:v>
                </c:pt>
                <c:pt idx="145">
                  <c:v>1.594155412884658</c:v>
                </c:pt>
                <c:pt idx="146">
                  <c:v>1.5941506520164017</c:v>
                </c:pt>
                <c:pt idx="147">
                  <c:v>1.5941534235136647</c:v>
                </c:pt>
                <c:pt idx="148">
                  <c:v>1.5941549395877754</c:v>
                </c:pt>
                <c:pt idx="149">
                  <c:v>1.5941546384600631</c:v>
                </c:pt>
                <c:pt idx="150">
                  <c:v>1.5941555654835917</c:v>
                </c:pt>
                <c:pt idx="151">
                  <c:v>1.5941555797229903</c:v>
                </c:pt>
                <c:pt idx="152">
                  <c:v>1.594156283228549</c:v>
                </c:pt>
                <c:pt idx="153">
                  <c:v>1.5941537739707898</c:v>
                </c:pt>
                <c:pt idx="154">
                  <c:v>1.5941549412290676</c:v>
                </c:pt>
                <c:pt idx="155">
                  <c:v>1.5941521641844107</c:v>
                </c:pt>
                <c:pt idx="156">
                  <c:v>1.5941561448461088</c:v>
                </c:pt>
                <c:pt idx="157">
                  <c:v>1.594150641025641</c:v>
                </c:pt>
                <c:pt idx="158">
                  <c:v>1.5941504979133816</c:v>
                </c:pt>
                <c:pt idx="159">
                  <c:v>1.5941582953840532</c:v>
                </c:pt>
                <c:pt idx="160">
                  <c:v>1.5941569766437929</c:v>
                </c:pt>
                <c:pt idx="161">
                  <c:v>1.5941548713710092</c:v>
                </c:pt>
                <c:pt idx="162">
                  <c:v>1.5941518584854399</c:v>
                </c:pt>
                <c:pt idx="163">
                  <c:v>1.5941580082336797</c:v>
                </c:pt>
                <c:pt idx="164">
                  <c:v>1.5941537083819326</c:v>
                </c:pt>
                <c:pt idx="165">
                  <c:v>1.5941542492222038</c:v>
                </c:pt>
                <c:pt idx="166">
                  <c:v>1.5941530062474922</c:v>
                </c:pt>
                <c:pt idx="167">
                  <c:v>1.5941552649274726</c:v>
                </c:pt>
                <c:pt idx="168">
                  <c:v>1.5941524729527217</c:v>
                </c:pt>
                <c:pt idx="169">
                  <c:v>1.5941555572657904</c:v>
                </c:pt>
                <c:pt idx="170">
                  <c:v>1.5941553222795108</c:v>
                </c:pt>
                <c:pt idx="171">
                  <c:v>1.594148411316314</c:v>
                </c:pt>
                <c:pt idx="172">
                  <c:v>1.5941537802809478</c:v>
                </c:pt>
                <c:pt idx="173">
                  <c:v>1.5941461520414848</c:v>
                </c:pt>
                <c:pt idx="174">
                  <c:v>1.5941538200248129</c:v>
                </c:pt>
                <c:pt idx="175">
                  <c:v>1.5941576387353527</c:v>
                </c:pt>
                <c:pt idx="176">
                  <c:v>1.5941605614962984</c:v>
                </c:pt>
                <c:pt idx="177">
                  <c:v>1.5941543098144464</c:v>
                </c:pt>
                <c:pt idx="178">
                  <c:v>1.5941587664315011</c:v>
                </c:pt>
                <c:pt idx="179">
                  <c:v>1.5941602679196749</c:v>
                </c:pt>
                <c:pt idx="180">
                  <c:v>1.5941534095818968</c:v>
                </c:pt>
                <c:pt idx="181">
                  <c:v>1.5941590657558293</c:v>
                </c:pt>
                <c:pt idx="182">
                  <c:v>1.5941540315497791</c:v>
                </c:pt>
                <c:pt idx="183">
                  <c:v>1.5941590500544347</c:v>
                </c:pt>
                <c:pt idx="184">
                  <c:v>1.5941543625149048</c:v>
                </c:pt>
                <c:pt idx="185">
                  <c:v>1.5941474439675256</c:v>
                </c:pt>
                <c:pt idx="186">
                  <c:v>1.5941578231065319</c:v>
                </c:pt>
                <c:pt idx="187">
                  <c:v>1.5941546599413121</c:v>
                </c:pt>
                <c:pt idx="188">
                  <c:v>1.5941612083497572</c:v>
                </c:pt>
                <c:pt idx="189">
                  <c:v>1.5941536233855063</c:v>
                </c:pt>
                <c:pt idx="190">
                  <c:v>1.5941535585737863</c:v>
                </c:pt>
                <c:pt idx="191">
                  <c:v>1.5941513742559892</c:v>
                </c:pt>
                <c:pt idx="192">
                  <c:v>1.5941548139282431</c:v>
                </c:pt>
                <c:pt idx="193">
                  <c:v>1.5941546128410462</c:v>
                </c:pt>
                <c:pt idx="194">
                  <c:v>1.5941566205224609</c:v>
                </c:pt>
                <c:pt idx="195">
                  <c:v>1.594159848055233</c:v>
                </c:pt>
                <c:pt idx="196">
                  <c:v>1.5941643230212936</c:v>
                </c:pt>
                <c:pt idx="197">
                  <c:v>1.5941589409026744</c:v>
                </c:pt>
                <c:pt idx="198">
                  <c:v>1.5941542029675002</c:v>
                </c:pt>
                <c:pt idx="199">
                  <c:v>1.5941549766199066</c:v>
                </c:pt>
                <c:pt idx="200">
                  <c:v>1.5941538677024356</c:v>
                </c:pt>
                <c:pt idx="201">
                  <c:v>1.5941577744654112</c:v>
                </c:pt>
                <c:pt idx="202">
                  <c:v>1.5941581413357364</c:v>
                </c:pt>
                <c:pt idx="203">
                  <c:v>1.5941613296137678</c:v>
                </c:pt>
                <c:pt idx="204">
                  <c:v>1.5941558441558441</c:v>
                </c:pt>
                <c:pt idx="205">
                  <c:v>1.5941493618293954</c:v>
                </c:pt>
                <c:pt idx="206">
                  <c:v>1.5941630901287553</c:v>
                </c:pt>
                <c:pt idx="207">
                  <c:v>1.5941601024102534</c:v>
                </c:pt>
                <c:pt idx="208">
                  <c:v>1.5941564592789068</c:v>
                </c:pt>
                <c:pt idx="209">
                  <c:v>1.5941552593659944</c:v>
                </c:pt>
                <c:pt idx="210">
                  <c:v>1.5941596160872262</c:v>
                </c:pt>
                <c:pt idx="211">
                  <c:v>1.594160142583025</c:v>
                </c:pt>
                <c:pt idx="212">
                  <c:v>1.5941538884250794</c:v>
                </c:pt>
                <c:pt idx="213">
                  <c:v>1.594155262173452</c:v>
                </c:pt>
                <c:pt idx="214">
                  <c:v>1.5941576567721645</c:v>
                </c:pt>
                <c:pt idx="215">
                  <c:v>1.594154853742709</c:v>
                </c:pt>
                <c:pt idx="216">
                  <c:v>1.594150193382037</c:v>
                </c:pt>
                <c:pt idx="217">
                  <c:v>1.5941718168051404</c:v>
                </c:pt>
                <c:pt idx="218">
                  <c:v>1.5938116215376574</c:v>
                </c:pt>
                <c:pt idx="219">
                  <c:v>1.606061916665946</c:v>
                </c:pt>
                <c:pt idx="220">
                  <c:v>1.5</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numCache>
            </c:numRef>
          </c:yVal>
          <c:smooth val="1"/>
          <c:extLst>
            <c:ext xmlns:c16="http://schemas.microsoft.com/office/drawing/2014/chart" uri="{C3380CC4-5D6E-409C-BE32-E72D297353CC}">
              <c16:uniqueId val="{00000000-0FF1-ED4D-8A9F-8274FB7D14D0}"/>
            </c:ext>
          </c:extLst>
        </c:ser>
        <c:ser>
          <c:idx val="1"/>
          <c:order val="1"/>
          <c:tx>
            <c:v>200 MeV</c:v>
          </c:tx>
          <c:spPr>
            <a:ln w="19050" cap="rnd">
              <a:solidFill>
                <a:schemeClr val="accent2"/>
              </a:solidFill>
              <a:round/>
            </a:ln>
            <a:effectLst/>
          </c:spPr>
          <c:marker>
            <c:symbol val="none"/>
          </c:marker>
          <c:dPt>
            <c:idx val="38"/>
            <c:marker>
              <c:symbol val="none"/>
            </c:marker>
            <c:bubble3D val="0"/>
            <c:spPr>
              <a:ln w="19050" cap="rnd">
                <a:solidFill>
                  <a:schemeClr val="accent1"/>
                </a:solidFill>
                <a:round/>
              </a:ln>
              <a:effectLst/>
            </c:spPr>
            <c:extLst>
              <c:ext xmlns:c16="http://schemas.microsoft.com/office/drawing/2014/chart" uri="{C3380CC4-5D6E-409C-BE32-E72D297353CC}">
                <c16:uniqueId val="{00000002-0FF1-ED4D-8A9F-8274FB7D14D0}"/>
              </c:ext>
            </c:extLst>
          </c:dPt>
          <c:xVal>
            <c:numRef>
              <c:f>'200 MeV Default'!$AN$7:$AN$310</c:f>
              <c:numCache>
                <c:formatCode>General</c:formatCode>
                <c:ptCount val="304"/>
                <c:pt idx="0">
                  <c:v>1E-3</c:v>
                </c:pt>
                <c:pt idx="1">
                  <c:v>2E-3</c:v>
                </c:pt>
                <c:pt idx="2">
                  <c:v>5.0000000000000001E-3</c:v>
                </c:pt>
                <c:pt idx="3">
                  <c:v>0.01</c:v>
                </c:pt>
                <c:pt idx="4">
                  <c:v>0.02</c:v>
                </c:pt>
                <c:pt idx="5">
                  <c:v>0.05</c:v>
                </c:pt>
                <c:pt idx="6">
                  <c:v>0.1</c:v>
                </c:pt>
                <c:pt idx="7">
                  <c:v>0.2</c:v>
                </c:pt>
                <c:pt idx="8">
                  <c:v>0.3</c:v>
                </c:pt>
                <c:pt idx="9">
                  <c:v>0.4</c:v>
                </c:pt>
                <c:pt idx="10">
                  <c:v>0.5</c:v>
                </c:pt>
                <c:pt idx="11">
                  <c:v>0.6</c:v>
                </c:pt>
                <c:pt idx="12">
                  <c:v>0.7</c:v>
                </c:pt>
                <c:pt idx="13">
                  <c:v>0.8</c:v>
                </c:pt>
                <c:pt idx="14">
                  <c:v>0.9</c:v>
                </c:pt>
                <c:pt idx="15">
                  <c:v>1</c:v>
                </c:pt>
                <c:pt idx="16">
                  <c:v>1.1000000000000001</c:v>
                </c:pt>
                <c:pt idx="17">
                  <c:v>1.2</c:v>
                </c:pt>
                <c:pt idx="18">
                  <c:v>1.3</c:v>
                </c:pt>
                <c:pt idx="19">
                  <c:v>1.4</c:v>
                </c:pt>
                <c:pt idx="20">
                  <c:v>1.5</c:v>
                </c:pt>
                <c:pt idx="21">
                  <c:v>1.6</c:v>
                </c:pt>
                <c:pt idx="22">
                  <c:v>1.7</c:v>
                </c:pt>
                <c:pt idx="23">
                  <c:v>1.8</c:v>
                </c:pt>
                <c:pt idx="24">
                  <c:v>1.9</c:v>
                </c:pt>
                <c:pt idx="25">
                  <c:v>2</c:v>
                </c:pt>
                <c:pt idx="26">
                  <c:v>2.2000000000000002</c:v>
                </c:pt>
                <c:pt idx="27">
                  <c:v>2.4</c:v>
                </c:pt>
                <c:pt idx="28">
                  <c:v>2.6</c:v>
                </c:pt>
                <c:pt idx="29">
                  <c:v>2.8</c:v>
                </c:pt>
                <c:pt idx="30">
                  <c:v>3</c:v>
                </c:pt>
                <c:pt idx="31">
                  <c:v>3.2</c:v>
                </c:pt>
                <c:pt idx="32">
                  <c:v>3.4</c:v>
                </c:pt>
                <c:pt idx="33">
                  <c:v>3.6</c:v>
                </c:pt>
                <c:pt idx="34">
                  <c:v>3.8</c:v>
                </c:pt>
                <c:pt idx="35">
                  <c:v>4</c:v>
                </c:pt>
                <c:pt idx="36">
                  <c:v>4.5</c:v>
                </c:pt>
                <c:pt idx="37">
                  <c:v>5</c:v>
                </c:pt>
                <c:pt idx="38">
                  <c:v>5.5</c:v>
                </c:pt>
                <c:pt idx="39">
                  <c:v>6</c:v>
                </c:pt>
                <c:pt idx="40">
                  <c:v>6.5</c:v>
                </c:pt>
                <c:pt idx="41">
                  <c:v>7</c:v>
                </c:pt>
                <c:pt idx="42">
                  <c:v>7.5</c:v>
                </c:pt>
                <c:pt idx="43">
                  <c:v>8</c:v>
                </c:pt>
                <c:pt idx="44">
                  <c:v>8.5</c:v>
                </c:pt>
                <c:pt idx="45">
                  <c:v>9</c:v>
                </c:pt>
                <c:pt idx="46">
                  <c:v>9.5</c:v>
                </c:pt>
                <c:pt idx="47">
                  <c:v>10</c:v>
                </c:pt>
                <c:pt idx="48">
                  <c:v>10.5</c:v>
                </c:pt>
                <c:pt idx="49">
                  <c:v>11</c:v>
                </c:pt>
                <c:pt idx="50">
                  <c:v>11.5</c:v>
                </c:pt>
                <c:pt idx="51">
                  <c:v>12</c:v>
                </c:pt>
                <c:pt idx="52">
                  <c:v>12.5</c:v>
                </c:pt>
                <c:pt idx="53">
                  <c:v>13</c:v>
                </c:pt>
                <c:pt idx="54">
                  <c:v>13.5</c:v>
                </c:pt>
                <c:pt idx="55">
                  <c:v>14</c:v>
                </c:pt>
                <c:pt idx="56">
                  <c:v>14.5</c:v>
                </c:pt>
                <c:pt idx="57">
                  <c:v>15</c:v>
                </c:pt>
                <c:pt idx="58">
                  <c:v>15.5</c:v>
                </c:pt>
                <c:pt idx="59">
                  <c:v>16</c:v>
                </c:pt>
                <c:pt idx="60">
                  <c:v>16.5</c:v>
                </c:pt>
                <c:pt idx="61">
                  <c:v>17</c:v>
                </c:pt>
                <c:pt idx="62">
                  <c:v>17.5</c:v>
                </c:pt>
                <c:pt idx="63">
                  <c:v>18</c:v>
                </c:pt>
                <c:pt idx="64">
                  <c:v>18.5</c:v>
                </c:pt>
                <c:pt idx="65">
                  <c:v>19</c:v>
                </c:pt>
                <c:pt idx="66">
                  <c:v>19.5</c:v>
                </c:pt>
                <c:pt idx="67">
                  <c:v>20</c:v>
                </c:pt>
                <c:pt idx="68">
                  <c:v>21</c:v>
                </c:pt>
                <c:pt idx="69">
                  <c:v>22</c:v>
                </c:pt>
                <c:pt idx="70">
                  <c:v>23</c:v>
                </c:pt>
                <c:pt idx="71">
                  <c:v>24</c:v>
                </c:pt>
                <c:pt idx="72">
                  <c:v>25</c:v>
                </c:pt>
                <c:pt idx="73">
                  <c:v>26</c:v>
                </c:pt>
                <c:pt idx="74">
                  <c:v>27</c:v>
                </c:pt>
                <c:pt idx="75">
                  <c:v>28</c:v>
                </c:pt>
                <c:pt idx="76">
                  <c:v>29</c:v>
                </c:pt>
                <c:pt idx="77">
                  <c:v>30</c:v>
                </c:pt>
                <c:pt idx="78">
                  <c:v>31</c:v>
                </c:pt>
                <c:pt idx="79">
                  <c:v>32</c:v>
                </c:pt>
                <c:pt idx="80">
                  <c:v>33</c:v>
                </c:pt>
                <c:pt idx="81">
                  <c:v>34</c:v>
                </c:pt>
                <c:pt idx="82">
                  <c:v>35</c:v>
                </c:pt>
                <c:pt idx="83">
                  <c:v>36</c:v>
                </c:pt>
                <c:pt idx="84">
                  <c:v>37</c:v>
                </c:pt>
                <c:pt idx="85">
                  <c:v>38</c:v>
                </c:pt>
                <c:pt idx="86">
                  <c:v>39</c:v>
                </c:pt>
                <c:pt idx="87">
                  <c:v>40</c:v>
                </c:pt>
                <c:pt idx="88">
                  <c:v>42</c:v>
                </c:pt>
                <c:pt idx="89">
                  <c:v>44</c:v>
                </c:pt>
                <c:pt idx="90">
                  <c:v>46</c:v>
                </c:pt>
                <c:pt idx="91">
                  <c:v>48</c:v>
                </c:pt>
                <c:pt idx="92">
                  <c:v>50</c:v>
                </c:pt>
                <c:pt idx="93">
                  <c:v>52</c:v>
                </c:pt>
                <c:pt idx="94">
                  <c:v>54</c:v>
                </c:pt>
                <c:pt idx="95">
                  <c:v>56</c:v>
                </c:pt>
                <c:pt idx="96">
                  <c:v>58</c:v>
                </c:pt>
                <c:pt idx="97">
                  <c:v>60</c:v>
                </c:pt>
                <c:pt idx="98">
                  <c:v>62</c:v>
                </c:pt>
                <c:pt idx="99">
                  <c:v>64</c:v>
                </c:pt>
                <c:pt idx="100">
                  <c:v>66</c:v>
                </c:pt>
                <c:pt idx="101">
                  <c:v>68</c:v>
                </c:pt>
                <c:pt idx="102">
                  <c:v>70</c:v>
                </c:pt>
                <c:pt idx="103">
                  <c:v>72</c:v>
                </c:pt>
                <c:pt idx="104">
                  <c:v>74</c:v>
                </c:pt>
                <c:pt idx="105">
                  <c:v>76</c:v>
                </c:pt>
                <c:pt idx="106">
                  <c:v>78</c:v>
                </c:pt>
                <c:pt idx="107">
                  <c:v>80</c:v>
                </c:pt>
                <c:pt idx="108">
                  <c:v>82</c:v>
                </c:pt>
                <c:pt idx="109">
                  <c:v>84</c:v>
                </c:pt>
                <c:pt idx="110">
                  <c:v>86</c:v>
                </c:pt>
                <c:pt idx="111">
                  <c:v>88</c:v>
                </c:pt>
                <c:pt idx="112">
                  <c:v>90</c:v>
                </c:pt>
                <c:pt idx="113">
                  <c:v>92</c:v>
                </c:pt>
                <c:pt idx="114">
                  <c:v>94</c:v>
                </c:pt>
                <c:pt idx="115">
                  <c:v>96</c:v>
                </c:pt>
                <c:pt idx="116">
                  <c:v>98</c:v>
                </c:pt>
                <c:pt idx="117">
                  <c:v>100</c:v>
                </c:pt>
                <c:pt idx="118">
                  <c:v>102</c:v>
                </c:pt>
                <c:pt idx="119">
                  <c:v>104</c:v>
                </c:pt>
                <c:pt idx="120">
                  <c:v>106</c:v>
                </c:pt>
                <c:pt idx="121">
                  <c:v>108</c:v>
                </c:pt>
                <c:pt idx="122">
                  <c:v>110</c:v>
                </c:pt>
                <c:pt idx="123">
                  <c:v>112</c:v>
                </c:pt>
                <c:pt idx="124">
                  <c:v>114</c:v>
                </c:pt>
                <c:pt idx="125">
                  <c:v>116</c:v>
                </c:pt>
                <c:pt idx="126">
                  <c:v>118</c:v>
                </c:pt>
                <c:pt idx="127">
                  <c:v>120</c:v>
                </c:pt>
                <c:pt idx="128">
                  <c:v>122</c:v>
                </c:pt>
                <c:pt idx="129">
                  <c:v>124</c:v>
                </c:pt>
                <c:pt idx="130">
                  <c:v>126</c:v>
                </c:pt>
                <c:pt idx="131">
                  <c:v>128</c:v>
                </c:pt>
                <c:pt idx="132">
                  <c:v>130</c:v>
                </c:pt>
                <c:pt idx="133">
                  <c:v>132</c:v>
                </c:pt>
                <c:pt idx="134">
                  <c:v>134</c:v>
                </c:pt>
                <c:pt idx="135">
                  <c:v>136</c:v>
                </c:pt>
                <c:pt idx="136">
                  <c:v>138</c:v>
                </c:pt>
                <c:pt idx="137">
                  <c:v>140</c:v>
                </c:pt>
                <c:pt idx="138">
                  <c:v>142</c:v>
                </c:pt>
                <c:pt idx="139">
                  <c:v>144</c:v>
                </c:pt>
                <c:pt idx="140">
                  <c:v>146</c:v>
                </c:pt>
                <c:pt idx="141">
                  <c:v>148</c:v>
                </c:pt>
                <c:pt idx="142">
                  <c:v>150</c:v>
                </c:pt>
                <c:pt idx="143">
                  <c:v>152</c:v>
                </c:pt>
                <c:pt idx="144">
                  <c:v>154</c:v>
                </c:pt>
                <c:pt idx="145">
                  <c:v>156</c:v>
                </c:pt>
                <c:pt idx="146">
                  <c:v>158</c:v>
                </c:pt>
                <c:pt idx="147">
                  <c:v>160</c:v>
                </c:pt>
                <c:pt idx="148">
                  <c:v>162</c:v>
                </c:pt>
                <c:pt idx="149">
                  <c:v>164</c:v>
                </c:pt>
                <c:pt idx="150">
                  <c:v>166</c:v>
                </c:pt>
                <c:pt idx="151">
                  <c:v>168</c:v>
                </c:pt>
                <c:pt idx="152">
                  <c:v>170</c:v>
                </c:pt>
                <c:pt idx="153">
                  <c:v>172</c:v>
                </c:pt>
                <c:pt idx="154">
                  <c:v>174</c:v>
                </c:pt>
                <c:pt idx="155">
                  <c:v>176</c:v>
                </c:pt>
                <c:pt idx="156">
                  <c:v>178</c:v>
                </c:pt>
                <c:pt idx="157">
                  <c:v>180</c:v>
                </c:pt>
                <c:pt idx="158">
                  <c:v>182</c:v>
                </c:pt>
                <c:pt idx="159">
                  <c:v>184</c:v>
                </c:pt>
                <c:pt idx="160">
                  <c:v>186</c:v>
                </c:pt>
                <c:pt idx="161">
                  <c:v>188</c:v>
                </c:pt>
                <c:pt idx="162">
                  <c:v>190</c:v>
                </c:pt>
                <c:pt idx="163">
                  <c:v>192</c:v>
                </c:pt>
                <c:pt idx="164">
                  <c:v>192.1</c:v>
                </c:pt>
                <c:pt idx="165">
                  <c:v>192.2</c:v>
                </c:pt>
                <c:pt idx="166">
                  <c:v>192.3</c:v>
                </c:pt>
                <c:pt idx="167">
                  <c:v>192.4</c:v>
                </c:pt>
                <c:pt idx="168">
                  <c:v>192.5</c:v>
                </c:pt>
                <c:pt idx="169">
                  <c:v>192.6</c:v>
                </c:pt>
                <c:pt idx="170">
                  <c:v>192.7</c:v>
                </c:pt>
                <c:pt idx="171">
                  <c:v>192.8</c:v>
                </c:pt>
                <c:pt idx="172">
                  <c:v>192.9</c:v>
                </c:pt>
                <c:pt idx="173">
                  <c:v>193</c:v>
                </c:pt>
                <c:pt idx="174">
                  <c:v>193.1</c:v>
                </c:pt>
                <c:pt idx="175">
                  <c:v>193.2</c:v>
                </c:pt>
                <c:pt idx="176">
                  <c:v>193.3</c:v>
                </c:pt>
                <c:pt idx="177">
                  <c:v>193.4</c:v>
                </c:pt>
                <c:pt idx="178">
                  <c:v>193.5</c:v>
                </c:pt>
                <c:pt idx="179">
                  <c:v>193.6</c:v>
                </c:pt>
                <c:pt idx="180">
                  <c:v>193.7</c:v>
                </c:pt>
                <c:pt idx="181">
                  <c:v>193.8</c:v>
                </c:pt>
                <c:pt idx="182">
                  <c:v>193.9</c:v>
                </c:pt>
                <c:pt idx="183">
                  <c:v>194</c:v>
                </c:pt>
                <c:pt idx="184">
                  <c:v>194.1</c:v>
                </c:pt>
                <c:pt idx="185">
                  <c:v>194.2</c:v>
                </c:pt>
                <c:pt idx="186">
                  <c:v>194.3</c:v>
                </c:pt>
                <c:pt idx="187">
                  <c:v>194.4</c:v>
                </c:pt>
                <c:pt idx="188">
                  <c:v>194.5</c:v>
                </c:pt>
                <c:pt idx="189">
                  <c:v>194.6</c:v>
                </c:pt>
                <c:pt idx="190">
                  <c:v>194.7</c:v>
                </c:pt>
                <c:pt idx="191">
                  <c:v>194.8</c:v>
                </c:pt>
                <c:pt idx="192">
                  <c:v>194.9</c:v>
                </c:pt>
                <c:pt idx="193">
                  <c:v>195</c:v>
                </c:pt>
                <c:pt idx="194">
                  <c:v>195.1</c:v>
                </c:pt>
                <c:pt idx="195">
                  <c:v>195.2</c:v>
                </c:pt>
                <c:pt idx="196">
                  <c:v>195.3</c:v>
                </c:pt>
                <c:pt idx="197">
                  <c:v>195.4</c:v>
                </c:pt>
                <c:pt idx="198">
                  <c:v>195.5</c:v>
                </c:pt>
                <c:pt idx="199">
                  <c:v>195.6</c:v>
                </c:pt>
                <c:pt idx="200">
                  <c:v>195.7</c:v>
                </c:pt>
                <c:pt idx="201">
                  <c:v>195.8</c:v>
                </c:pt>
                <c:pt idx="202">
                  <c:v>195.9</c:v>
                </c:pt>
                <c:pt idx="203">
                  <c:v>196</c:v>
                </c:pt>
                <c:pt idx="204">
                  <c:v>196.1</c:v>
                </c:pt>
                <c:pt idx="205">
                  <c:v>196.2</c:v>
                </c:pt>
                <c:pt idx="206">
                  <c:v>196.3</c:v>
                </c:pt>
                <c:pt idx="207">
                  <c:v>196.4</c:v>
                </c:pt>
                <c:pt idx="208">
                  <c:v>196.5</c:v>
                </c:pt>
                <c:pt idx="209">
                  <c:v>196.6</c:v>
                </c:pt>
                <c:pt idx="210">
                  <c:v>196.7</c:v>
                </c:pt>
                <c:pt idx="211">
                  <c:v>196.8</c:v>
                </c:pt>
                <c:pt idx="212">
                  <c:v>196.9</c:v>
                </c:pt>
                <c:pt idx="213">
                  <c:v>197</c:v>
                </c:pt>
                <c:pt idx="214">
                  <c:v>197.1</c:v>
                </c:pt>
                <c:pt idx="215">
                  <c:v>197.2</c:v>
                </c:pt>
                <c:pt idx="216">
                  <c:v>197.3</c:v>
                </c:pt>
                <c:pt idx="217">
                  <c:v>197.4</c:v>
                </c:pt>
                <c:pt idx="218">
                  <c:v>197.5</c:v>
                </c:pt>
                <c:pt idx="219">
                  <c:v>197.6</c:v>
                </c:pt>
                <c:pt idx="220">
                  <c:v>197.7</c:v>
                </c:pt>
                <c:pt idx="221">
                  <c:v>197.8</c:v>
                </c:pt>
                <c:pt idx="222">
                  <c:v>197.9</c:v>
                </c:pt>
                <c:pt idx="223">
                  <c:v>198</c:v>
                </c:pt>
                <c:pt idx="224">
                  <c:v>198.1</c:v>
                </c:pt>
                <c:pt idx="225">
                  <c:v>198.2</c:v>
                </c:pt>
                <c:pt idx="226">
                  <c:v>198.3</c:v>
                </c:pt>
                <c:pt idx="227">
                  <c:v>198.4</c:v>
                </c:pt>
                <c:pt idx="228">
                  <c:v>198.5</c:v>
                </c:pt>
                <c:pt idx="229">
                  <c:v>198.6</c:v>
                </c:pt>
                <c:pt idx="230">
                  <c:v>198.7</c:v>
                </c:pt>
                <c:pt idx="231">
                  <c:v>198.8</c:v>
                </c:pt>
                <c:pt idx="232">
                  <c:v>198.9</c:v>
                </c:pt>
                <c:pt idx="233">
                  <c:v>199</c:v>
                </c:pt>
                <c:pt idx="234">
                  <c:v>199.1</c:v>
                </c:pt>
                <c:pt idx="235">
                  <c:v>199.2</c:v>
                </c:pt>
                <c:pt idx="236">
                  <c:v>199.3</c:v>
                </c:pt>
                <c:pt idx="237">
                  <c:v>199.4</c:v>
                </c:pt>
                <c:pt idx="238">
                  <c:v>199.5</c:v>
                </c:pt>
                <c:pt idx="239">
                  <c:v>199.6</c:v>
                </c:pt>
                <c:pt idx="240">
                  <c:v>199.7</c:v>
                </c:pt>
                <c:pt idx="241">
                  <c:v>199.8</c:v>
                </c:pt>
                <c:pt idx="242">
                  <c:v>199.9</c:v>
                </c:pt>
                <c:pt idx="243">
                  <c:v>200</c:v>
                </c:pt>
                <c:pt idx="244">
                  <c:v>200.1</c:v>
                </c:pt>
                <c:pt idx="245">
                  <c:v>200.2</c:v>
                </c:pt>
                <c:pt idx="246">
                  <c:v>200.3</c:v>
                </c:pt>
                <c:pt idx="247">
                  <c:v>200.4</c:v>
                </c:pt>
                <c:pt idx="248">
                  <c:v>200.5</c:v>
                </c:pt>
                <c:pt idx="249">
                  <c:v>200.6</c:v>
                </c:pt>
                <c:pt idx="250">
                  <c:v>200.7</c:v>
                </c:pt>
                <c:pt idx="251">
                  <c:v>200.8</c:v>
                </c:pt>
                <c:pt idx="252">
                  <c:v>200.9</c:v>
                </c:pt>
                <c:pt idx="253">
                  <c:v>201</c:v>
                </c:pt>
                <c:pt idx="254">
                  <c:v>201.1</c:v>
                </c:pt>
                <c:pt idx="255">
                  <c:v>201.2</c:v>
                </c:pt>
                <c:pt idx="256">
                  <c:v>201.3</c:v>
                </c:pt>
                <c:pt idx="257">
                  <c:v>201.4</c:v>
                </c:pt>
                <c:pt idx="258">
                  <c:v>201.5</c:v>
                </c:pt>
                <c:pt idx="259">
                  <c:v>201.6</c:v>
                </c:pt>
                <c:pt idx="260">
                  <c:v>201.7</c:v>
                </c:pt>
                <c:pt idx="261">
                  <c:v>201.8</c:v>
                </c:pt>
                <c:pt idx="262">
                  <c:v>201.9</c:v>
                </c:pt>
                <c:pt idx="263">
                  <c:v>202</c:v>
                </c:pt>
                <c:pt idx="264">
                  <c:v>202.1</c:v>
                </c:pt>
                <c:pt idx="265">
                  <c:v>202.2</c:v>
                </c:pt>
                <c:pt idx="266">
                  <c:v>202.3</c:v>
                </c:pt>
                <c:pt idx="267">
                  <c:v>202.4</c:v>
                </c:pt>
                <c:pt idx="268">
                  <c:v>202.5</c:v>
                </c:pt>
                <c:pt idx="269">
                  <c:v>202.6</c:v>
                </c:pt>
                <c:pt idx="270">
                  <c:v>202.7</c:v>
                </c:pt>
                <c:pt idx="271">
                  <c:v>202.8</c:v>
                </c:pt>
                <c:pt idx="272">
                  <c:v>202.9</c:v>
                </c:pt>
                <c:pt idx="273">
                  <c:v>203</c:v>
                </c:pt>
                <c:pt idx="274">
                  <c:v>203.1</c:v>
                </c:pt>
                <c:pt idx="275">
                  <c:v>203.2</c:v>
                </c:pt>
                <c:pt idx="276">
                  <c:v>203.3</c:v>
                </c:pt>
                <c:pt idx="277">
                  <c:v>203.4</c:v>
                </c:pt>
                <c:pt idx="278">
                  <c:v>203.5</c:v>
                </c:pt>
                <c:pt idx="279">
                  <c:v>203.6</c:v>
                </c:pt>
                <c:pt idx="280">
                  <c:v>203.7</c:v>
                </c:pt>
                <c:pt idx="281">
                  <c:v>203.8</c:v>
                </c:pt>
                <c:pt idx="282">
                  <c:v>203.9</c:v>
                </c:pt>
                <c:pt idx="283">
                  <c:v>204</c:v>
                </c:pt>
                <c:pt idx="284">
                  <c:v>204.1</c:v>
                </c:pt>
                <c:pt idx="285">
                  <c:v>204.2</c:v>
                </c:pt>
                <c:pt idx="286">
                  <c:v>204.3</c:v>
                </c:pt>
                <c:pt idx="287">
                  <c:v>204.4</c:v>
                </c:pt>
                <c:pt idx="288">
                  <c:v>204.5</c:v>
                </c:pt>
                <c:pt idx="289">
                  <c:v>204.6</c:v>
                </c:pt>
                <c:pt idx="290">
                  <c:v>204.7</c:v>
                </c:pt>
                <c:pt idx="291">
                  <c:v>204.8</c:v>
                </c:pt>
                <c:pt idx="292">
                  <c:v>204.9</c:v>
                </c:pt>
                <c:pt idx="293">
                  <c:v>205</c:v>
                </c:pt>
                <c:pt idx="294">
                  <c:v>205.1</c:v>
                </c:pt>
                <c:pt idx="295">
                  <c:v>205.2</c:v>
                </c:pt>
                <c:pt idx="296">
                  <c:v>205.3</c:v>
                </c:pt>
                <c:pt idx="297">
                  <c:v>205.4</c:v>
                </c:pt>
                <c:pt idx="298">
                  <c:v>205.5</c:v>
                </c:pt>
                <c:pt idx="299">
                  <c:v>205.6</c:v>
                </c:pt>
                <c:pt idx="300">
                  <c:v>205.7</c:v>
                </c:pt>
                <c:pt idx="301">
                  <c:v>205.8</c:v>
                </c:pt>
                <c:pt idx="302">
                  <c:v>205.9</c:v>
                </c:pt>
                <c:pt idx="303">
                  <c:v>206</c:v>
                </c:pt>
              </c:numCache>
            </c:numRef>
          </c:xVal>
          <c:yVal>
            <c:numRef>
              <c:f>'200 MeV Default'!$AO$7:$AO$310</c:f>
              <c:numCache>
                <c:formatCode>0.00E+00</c:formatCode>
                <c:ptCount val="304"/>
                <c:pt idx="0">
                  <c:v>0.19421779971509523</c:v>
                </c:pt>
                <c:pt idx="1">
                  <c:v>0.19571191648290417</c:v>
                </c:pt>
                <c:pt idx="2">
                  <c:v>0.20960914285714288</c:v>
                </c:pt>
                <c:pt idx="3">
                  <c:v>0.38077411995312027</c:v>
                </c:pt>
                <c:pt idx="4">
                  <c:v>0.91043444790526784</c:v>
                </c:pt>
                <c:pt idx="5">
                  <c:v>0.76269855904744344</c:v>
                </c:pt>
                <c:pt idx="6">
                  <c:v>0.64493405914436674</c:v>
                </c:pt>
                <c:pt idx="7">
                  <c:v>0.65702847383547425</c:v>
                </c:pt>
                <c:pt idx="8">
                  <c:v>0.72225121978894813</c:v>
                </c:pt>
                <c:pt idx="9">
                  <c:v>0.72113688249716434</c:v>
                </c:pt>
                <c:pt idx="10">
                  <c:v>0.73974281810973219</c:v>
                </c:pt>
                <c:pt idx="11">
                  <c:v>0.77164686539158223</c:v>
                </c:pt>
                <c:pt idx="12">
                  <c:v>0.74045924225028703</c:v>
                </c:pt>
                <c:pt idx="13">
                  <c:v>0.73184697711101876</c:v>
                </c:pt>
                <c:pt idx="14">
                  <c:v>0.72514874689508901</c:v>
                </c:pt>
                <c:pt idx="15">
                  <c:v>0.70787412406337491</c:v>
                </c:pt>
                <c:pt idx="16">
                  <c:v>0.68980019195532671</c:v>
                </c:pt>
                <c:pt idx="17">
                  <c:v>0.67107644233011521</c:v>
                </c:pt>
                <c:pt idx="18">
                  <c:v>0.66448580720778061</c:v>
                </c:pt>
                <c:pt idx="19">
                  <c:v>0.64768527778205143</c:v>
                </c:pt>
                <c:pt idx="20">
                  <c:v>0.63783153394907632</c:v>
                </c:pt>
                <c:pt idx="21">
                  <c:v>0.6164400943943672</c:v>
                </c:pt>
                <c:pt idx="22">
                  <c:v>0.59816819317235637</c:v>
                </c:pt>
                <c:pt idx="23">
                  <c:v>0.58493815316625908</c:v>
                </c:pt>
                <c:pt idx="24">
                  <c:v>0.5639073318789718</c:v>
                </c:pt>
                <c:pt idx="25">
                  <c:v>0.54356146688036744</c:v>
                </c:pt>
                <c:pt idx="26">
                  <c:v>0.51779057173801513</c:v>
                </c:pt>
                <c:pt idx="27">
                  <c:v>0.49010845808074555</c:v>
                </c:pt>
                <c:pt idx="28">
                  <c:v>0.46537977091170374</c:v>
                </c:pt>
                <c:pt idx="29">
                  <c:v>0.44026848538284674</c:v>
                </c:pt>
                <c:pt idx="30">
                  <c:v>0.42898971414147791</c:v>
                </c:pt>
                <c:pt idx="31">
                  <c:v>0.41437385655079717</c:v>
                </c:pt>
                <c:pt idx="32">
                  <c:v>0.40031364349189752</c:v>
                </c:pt>
                <c:pt idx="33">
                  <c:v>0.39721814952497286</c:v>
                </c:pt>
                <c:pt idx="34">
                  <c:v>0.39251856474125157</c:v>
                </c:pt>
                <c:pt idx="35">
                  <c:v>0.38155950888257123</c:v>
                </c:pt>
                <c:pt idx="36">
                  <c:v>0.37339383546897598</c:v>
                </c:pt>
                <c:pt idx="37">
                  <c:v>0.37181141849606159</c:v>
                </c:pt>
                <c:pt idx="38">
                  <c:v>0.3848650102449952</c:v>
                </c:pt>
                <c:pt idx="39">
                  <c:v>0.40418102954831653</c:v>
                </c:pt>
                <c:pt idx="40">
                  <c:v>0.43520580903758471</c:v>
                </c:pt>
                <c:pt idx="41">
                  <c:v>0.44929154403956434</c:v>
                </c:pt>
                <c:pt idx="42">
                  <c:v>0.48039662353409657</c:v>
                </c:pt>
                <c:pt idx="43">
                  <c:v>0.50160796621333636</c:v>
                </c:pt>
                <c:pt idx="44">
                  <c:v>0.53342176009920061</c:v>
                </c:pt>
                <c:pt idx="45">
                  <c:v>0.5784815374859763</c:v>
                </c:pt>
                <c:pt idx="46">
                  <c:v>0.63533040745001201</c:v>
                </c:pt>
                <c:pt idx="47">
                  <c:v>0.68498144528727523</c:v>
                </c:pt>
                <c:pt idx="48">
                  <c:v>0.75118644755734365</c:v>
                </c:pt>
                <c:pt idx="49">
                  <c:v>0.81504177811638245</c:v>
                </c:pt>
                <c:pt idx="50">
                  <c:v>0.88672252725590051</c:v>
                </c:pt>
                <c:pt idx="51">
                  <c:v>0.94895909683683477</c:v>
                </c:pt>
                <c:pt idx="52">
                  <c:v>0.98422195381213751</c:v>
                </c:pt>
                <c:pt idx="53">
                  <c:v>0.99228668107138496</c:v>
                </c:pt>
                <c:pt idx="54">
                  <c:v>1.0539298477226686</c:v>
                </c:pt>
                <c:pt idx="55">
                  <c:v>1.1441630023834963</c:v>
                </c:pt>
                <c:pt idx="56">
                  <c:v>1.2087043977098422</c:v>
                </c:pt>
                <c:pt idx="57">
                  <c:v>1.1985055071540962</c:v>
                </c:pt>
                <c:pt idx="58">
                  <c:v>1.1985726806059849</c:v>
                </c:pt>
                <c:pt idx="59">
                  <c:v>1.2272764272240486</c:v>
                </c:pt>
                <c:pt idx="60">
                  <c:v>1.2611320897213203</c:v>
                </c:pt>
                <c:pt idx="61">
                  <c:v>1.2949125435666717</c:v>
                </c:pt>
                <c:pt idx="62">
                  <c:v>1.3022730185857723</c:v>
                </c:pt>
                <c:pt idx="63">
                  <c:v>1.3111366452630393</c:v>
                </c:pt>
                <c:pt idx="64">
                  <c:v>1.3577815126050421</c:v>
                </c:pt>
                <c:pt idx="65">
                  <c:v>1.3786525727477068</c:v>
                </c:pt>
                <c:pt idx="66">
                  <c:v>1.4050692536902663</c:v>
                </c:pt>
                <c:pt idx="67">
                  <c:v>1.4005341637621973</c:v>
                </c:pt>
                <c:pt idx="68">
                  <c:v>1.398396991053672</c:v>
                </c:pt>
                <c:pt idx="69">
                  <c:v>1.4232226632984484</c:v>
                </c:pt>
                <c:pt idx="70">
                  <c:v>1.4065484591457815</c:v>
                </c:pt>
                <c:pt idx="71">
                  <c:v>1.3769431734530391</c:v>
                </c:pt>
                <c:pt idx="72">
                  <c:v>1.3233165966354685</c:v>
                </c:pt>
                <c:pt idx="73">
                  <c:v>1.2725838359082791</c:v>
                </c:pt>
                <c:pt idx="74">
                  <c:v>1.2179348279023252</c:v>
                </c:pt>
                <c:pt idx="75">
                  <c:v>1.1747363125390327</c:v>
                </c:pt>
                <c:pt idx="76">
                  <c:v>1.1539905599656726</c:v>
                </c:pt>
                <c:pt idx="77">
                  <c:v>1.147280342499466</c:v>
                </c:pt>
                <c:pt idx="78">
                  <c:v>1.0779402403503018</c:v>
                </c:pt>
                <c:pt idx="79">
                  <c:v>1.0278848535896545</c:v>
                </c:pt>
                <c:pt idx="80">
                  <c:v>0.96519487843852048</c:v>
                </c:pt>
                <c:pt idx="81">
                  <c:v>0.94608564192708466</c:v>
                </c:pt>
                <c:pt idx="82">
                  <c:v>0.89022025534054972</c:v>
                </c:pt>
                <c:pt idx="83">
                  <c:v>0.84594633507707317</c:v>
                </c:pt>
                <c:pt idx="84">
                  <c:v>0.83477279335054988</c:v>
                </c:pt>
                <c:pt idx="85">
                  <c:v>0.83481932925474045</c:v>
                </c:pt>
                <c:pt idx="86">
                  <c:v>0.82814061081175616</c:v>
                </c:pt>
                <c:pt idx="87">
                  <c:v>0.83544504688586829</c:v>
                </c:pt>
                <c:pt idx="88">
                  <c:v>0.80376960593885871</c:v>
                </c:pt>
                <c:pt idx="89">
                  <c:v>0.78945577678009848</c:v>
                </c:pt>
                <c:pt idx="90">
                  <c:v>0.78502592826607931</c:v>
                </c:pt>
                <c:pt idx="91">
                  <c:v>0.78692365947462994</c:v>
                </c:pt>
                <c:pt idx="92">
                  <c:v>0.79568607320007301</c:v>
                </c:pt>
                <c:pt idx="93">
                  <c:v>0.79774048587318369</c:v>
                </c:pt>
                <c:pt idx="94">
                  <c:v>0.8124101242816324</c:v>
                </c:pt>
                <c:pt idx="95">
                  <c:v>0.81926199889469875</c:v>
                </c:pt>
                <c:pt idx="96">
                  <c:v>0.8320709010121049</c:v>
                </c:pt>
                <c:pt idx="97">
                  <c:v>0.83622961899947901</c:v>
                </c:pt>
                <c:pt idx="98">
                  <c:v>0.84084078078786706</c:v>
                </c:pt>
                <c:pt idx="99">
                  <c:v>0.85776819547889716</c:v>
                </c:pt>
                <c:pt idx="100">
                  <c:v>0.85628752959850685</c:v>
                </c:pt>
                <c:pt idx="101">
                  <c:v>0.8678968241262115</c:v>
                </c:pt>
                <c:pt idx="102">
                  <c:v>0.87794424390197445</c:v>
                </c:pt>
                <c:pt idx="103">
                  <c:v>0.88990978328619275</c:v>
                </c:pt>
                <c:pt idx="104">
                  <c:v>0.90169727222253926</c:v>
                </c:pt>
                <c:pt idx="105">
                  <c:v>0.90119274132472704</c:v>
                </c:pt>
                <c:pt idx="106">
                  <c:v>0.92221404669074225</c:v>
                </c:pt>
                <c:pt idx="107">
                  <c:v>0.92440239392419243</c:v>
                </c:pt>
                <c:pt idx="108">
                  <c:v>0.94065706664062165</c:v>
                </c:pt>
                <c:pt idx="109">
                  <c:v>0.94767718861368211</c:v>
                </c:pt>
                <c:pt idx="110">
                  <c:v>0.95005716269912766</c:v>
                </c:pt>
                <c:pt idx="111">
                  <c:v>0.97308471464413782</c:v>
                </c:pt>
                <c:pt idx="112">
                  <c:v>0.97575082792941159</c:v>
                </c:pt>
                <c:pt idx="113">
                  <c:v>0.9901146196033892</c:v>
                </c:pt>
                <c:pt idx="114">
                  <c:v>0.99770312282492679</c:v>
                </c:pt>
                <c:pt idx="115">
                  <c:v>1.0025559513730251</c:v>
                </c:pt>
                <c:pt idx="116">
                  <c:v>1.0278323510150622</c:v>
                </c:pt>
                <c:pt idx="117">
                  <c:v>1.0271284844767183</c:v>
                </c:pt>
                <c:pt idx="118">
                  <c:v>1.0447123267760703</c:v>
                </c:pt>
                <c:pt idx="119">
                  <c:v>1.0499309763915861</c:v>
                </c:pt>
                <c:pt idx="120">
                  <c:v>1.0574321712916441</c:v>
                </c:pt>
                <c:pt idx="121">
                  <c:v>1.0778629660348349</c:v>
                </c:pt>
                <c:pt idx="122">
                  <c:v>1.0849122368927595</c:v>
                </c:pt>
                <c:pt idx="123">
                  <c:v>1.1049494022249908</c:v>
                </c:pt>
                <c:pt idx="124">
                  <c:v>1.1041602326900293</c:v>
                </c:pt>
                <c:pt idx="125">
                  <c:v>1.1335445796473209</c:v>
                </c:pt>
                <c:pt idx="126">
                  <c:v>1.1409304440066677</c:v>
                </c:pt>
                <c:pt idx="127">
                  <c:v>1.1446500863945706</c:v>
                </c:pt>
                <c:pt idx="128">
                  <c:v>1.1721248799105946</c:v>
                </c:pt>
                <c:pt idx="129">
                  <c:v>1.1776862553074461</c:v>
                </c:pt>
                <c:pt idx="130">
                  <c:v>1.2026204433947676</c:v>
                </c:pt>
                <c:pt idx="131">
                  <c:v>1.207013697049256</c:v>
                </c:pt>
                <c:pt idx="132">
                  <c:v>1.2189856879862224</c:v>
                </c:pt>
                <c:pt idx="133">
                  <c:v>1.2469153982081409</c:v>
                </c:pt>
                <c:pt idx="134">
                  <c:v>1.252127279227744</c:v>
                </c:pt>
                <c:pt idx="135">
                  <c:v>1.2868271778218876</c:v>
                </c:pt>
                <c:pt idx="136">
                  <c:v>1.2925514732135268</c:v>
                </c:pt>
                <c:pt idx="137">
                  <c:v>1.3086406808391657</c:v>
                </c:pt>
                <c:pt idx="138">
                  <c:v>1.3341236102027467</c:v>
                </c:pt>
                <c:pt idx="139">
                  <c:v>1.3452313468204331</c:v>
                </c:pt>
                <c:pt idx="140">
                  <c:v>1.3794628599080572</c:v>
                </c:pt>
                <c:pt idx="141">
                  <c:v>1.388544968059793</c:v>
                </c:pt>
                <c:pt idx="142">
                  <c:v>1.4072482150756638</c:v>
                </c:pt>
                <c:pt idx="143">
                  <c:v>1.4410814861015473</c:v>
                </c:pt>
                <c:pt idx="144">
                  <c:v>1.4547316214702823</c:v>
                </c:pt>
                <c:pt idx="145">
                  <c:v>1.4937193032048337</c:v>
                </c:pt>
                <c:pt idx="146">
                  <c:v>1.5050258570595225</c:v>
                </c:pt>
                <c:pt idx="147">
                  <c:v>1.5177941594568907</c:v>
                </c:pt>
                <c:pt idx="148">
                  <c:v>1.5416157313794683</c:v>
                </c:pt>
                <c:pt idx="149">
                  <c:v>1.5482122826888849</c:v>
                </c:pt>
                <c:pt idx="150">
                  <c:v>1.5776358915675968</c:v>
                </c:pt>
                <c:pt idx="151">
                  <c:v>1.5804488899888469</c:v>
                </c:pt>
                <c:pt idx="152">
                  <c:v>1.6142708587557433</c:v>
                </c:pt>
                <c:pt idx="153">
                  <c:v>1.6196029619141243</c:v>
                </c:pt>
                <c:pt idx="154">
                  <c:v>1.628242781259376</c:v>
                </c:pt>
                <c:pt idx="155">
                  <c:v>1.6505961234270603</c:v>
                </c:pt>
                <c:pt idx="156">
                  <c:v>1.6540082163028744</c:v>
                </c:pt>
                <c:pt idx="157">
                  <c:v>1.6702505077860528</c:v>
                </c:pt>
                <c:pt idx="158">
                  <c:v>1.6710970244899372</c:v>
                </c:pt>
                <c:pt idx="159">
                  <c:v>1.6713233882856431</c:v>
                </c:pt>
                <c:pt idx="160">
                  <c:v>1.6742883947462972</c:v>
                </c:pt>
                <c:pt idx="161">
                  <c:v>1.6712031356073316</c:v>
                </c:pt>
                <c:pt idx="162">
                  <c:v>1.6693259626860981</c:v>
                </c:pt>
                <c:pt idx="163">
                  <c:v>1.6700810075024854</c:v>
                </c:pt>
                <c:pt idx="164">
                  <c:v>1.6700853110756195</c:v>
                </c:pt>
                <c:pt idx="165">
                  <c:v>1.6700844669220676</c:v>
                </c:pt>
                <c:pt idx="166">
                  <c:v>1.6700823317484141</c:v>
                </c:pt>
                <c:pt idx="167">
                  <c:v>1.6700852189777713</c:v>
                </c:pt>
                <c:pt idx="168">
                  <c:v>1.6700893564465114</c:v>
                </c:pt>
                <c:pt idx="169">
                  <c:v>1.6700952841401262</c:v>
                </c:pt>
                <c:pt idx="170">
                  <c:v>1.6700992032195217</c:v>
                </c:pt>
                <c:pt idx="171">
                  <c:v>1.6701037223335489</c:v>
                </c:pt>
                <c:pt idx="172">
                  <c:v>1.6701091703582143</c:v>
                </c:pt>
                <c:pt idx="173">
                  <c:v>1.6701173258332391</c:v>
                </c:pt>
                <c:pt idx="174">
                  <c:v>1.6701252265566946</c:v>
                </c:pt>
                <c:pt idx="175">
                  <c:v>1.6701403452169705</c:v>
                </c:pt>
                <c:pt idx="176">
                  <c:v>1.670153355755233</c:v>
                </c:pt>
                <c:pt idx="177">
                  <c:v>1.6701679827325013</c:v>
                </c:pt>
                <c:pt idx="178">
                  <c:v>1.6701925926984049</c:v>
                </c:pt>
                <c:pt idx="179">
                  <c:v>1.6702152262017143</c:v>
                </c:pt>
                <c:pt idx="180">
                  <c:v>1.6702473475571873</c:v>
                </c:pt>
                <c:pt idx="181">
                  <c:v>1.670280585319722</c:v>
                </c:pt>
                <c:pt idx="182">
                  <c:v>1.6703219681846813</c:v>
                </c:pt>
                <c:pt idx="183">
                  <c:v>1.6703571162305229</c:v>
                </c:pt>
                <c:pt idx="184">
                  <c:v>1.6703652089278211</c:v>
                </c:pt>
                <c:pt idx="185">
                  <c:v>1.6703647281734897</c:v>
                </c:pt>
                <c:pt idx="186">
                  <c:v>1.6703627685543909</c:v>
                </c:pt>
                <c:pt idx="187">
                  <c:v>1.6703594288527817</c:v>
                </c:pt>
                <c:pt idx="188">
                  <c:v>1.6703594064290863</c:v>
                </c:pt>
                <c:pt idx="189">
                  <c:v>1.6703625144620131</c:v>
                </c:pt>
                <c:pt idx="190">
                  <c:v>1.6703602723548194</c:v>
                </c:pt>
                <c:pt idx="191">
                  <c:v>1.670360020912582</c:v>
                </c:pt>
                <c:pt idx="192">
                  <c:v>1.6703592749843748</c:v>
                </c:pt>
                <c:pt idx="193">
                  <c:v>1.6703626595272545</c:v>
                </c:pt>
                <c:pt idx="194">
                  <c:v>1.67036071909586</c:v>
                </c:pt>
                <c:pt idx="195">
                  <c:v>1.670361234075626</c:v>
                </c:pt>
                <c:pt idx="196">
                  <c:v>1.6703613968967388</c:v>
                </c:pt>
                <c:pt idx="197">
                  <c:v>1.670363640848139</c:v>
                </c:pt>
                <c:pt idx="198">
                  <c:v>1.6703588815269161</c:v>
                </c:pt>
                <c:pt idx="199">
                  <c:v>1.6703585016165665</c:v>
                </c:pt>
                <c:pt idx="200">
                  <c:v>1.6703652624540286</c:v>
                </c:pt>
                <c:pt idx="201">
                  <c:v>1.67036102462005</c:v>
                </c:pt>
                <c:pt idx="202">
                  <c:v>1.6703670476768278</c:v>
                </c:pt>
                <c:pt idx="203">
                  <c:v>1.6703607111637686</c:v>
                </c:pt>
                <c:pt idx="204">
                  <c:v>1.6703642178476061</c:v>
                </c:pt>
                <c:pt idx="205">
                  <c:v>1.6703635141080664</c:v>
                </c:pt>
                <c:pt idx="206">
                  <c:v>1.6703578267962269</c:v>
                </c:pt>
                <c:pt idx="207">
                  <c:v>1.6703632196151907</c:v>
                </c:pt>
                <c:pt idx="208">
                  <c:v>1.6703657729997223</c:v>
                </c:pt>
                <c:pt idx="209">
                  <c:v>1.6703556717598493</c:v>
                </c:pt>
                <c:pt idx="210">
                  <c:v>1.6703628538347084</c:v>
                </c:pt>
                <c:pt idx="211">
                  <c:v>1.6703565558699256</c:v>
                </c:pt>
                <c:pt idx="212">
                  <c:v>1.6703609005461957</c:v>
                </c:pt>
                <c:pt idx="213">
                  <c:v>1.670359980144603</c:v>
                </c:pt>
                <c:pt idx="214">
                  <c:v>1.6703625933165891</c:v>
                </c:pt>
                <c:pt idx="215">
                  <c:v>1.6703631816219284</c:v>
                </c:pt>
                <c:pt idx="216">
                  <c:v>1.6703582779230077</c:v>
                </c:pt>
                <c:pt idx="217">
                  <c:v>1.6703637278962933</c:v>
                </c:pt>
                <c:pt idx="218">
                  <c:v>1.6703573052678573</c:v>
                </c:pt>
                <c:pt idx="219">
                  <c:v>1.6703618782520442</c:v>
                </c:pt>
                <c:pt idx="220">
                  <c:v>1.6703604574156079</c:v>
                </c:pt>
                <c:pt idx="221">
                  <c:v>1.6703561791969721</c:v>
                </c:pt>
                <c:pt idx="222">
                  <c:v>1.6703678769378325</c:v>
                </c:pt>
                <c:pt idx="223">
                  <c:v>1.670360077764393</c:v>
                </c:pt>
                <c:pt idx="224">
                  <c:v>1.67035946598122</c:v>
                </c:pt>
                <c:pt idx="225">
                  <c:v>1.6703589824450751</c:v>
                </c:pt>
                <c:pt idx="226">
                  <c:v>1.6703648137532674</c:v>
                </c:pt>
                <c:pt idx="227">
                  <c:v>1.6703632488187332</c:v>
                </c:pt>
                <c:pt idx="228">
                  <c:v>1.6703614197572532</c:v>
                </c:pt>
                <c:pt idx="229">
                  <c:v>1.67035507424048</c:v>
                </c:pt>
                <c:pt idx="230">
                  <c:v>1.6703595800011732</c:v>
                </c:pt>
                <c:pt idx="231">
                  <c:v>1.6703622173303985</c:v>
                </c:pt>
                <c:pt idx="232">
                  <c:v>1.6703594091612008</c:v>
                </c:pt>
                <c:pt idx="233">
                  <c:v>1.6703647236448682</c:v>
                </c:pt>
                <c:pt idx="234">
                  <c:v>1.6703635546615878</c:v>
                </c:pt>
                <c:pt idx="235">
                  <c:v>1.6703605391335721</c:v>
                </c:pt>
                <c:pt idx="236">
                  <c:v>1.6703594502454333</c:v>
                </c:pt>
                <c:pt idx="237">
                  <c:v>1.6703588308293507</c:v>
                </c:pt>
                <c:pt idx="238">
                  <c:v>1.670363190795902</c:v>
                </c:pt>
                <c:pt idx="239">
                  <c:v>1.6703553913763456</c:v>
                </c:pt>
                <c:pt idx="240">
                  <c:v>1.6703642213831302</c:v>
                </c:pt>
                <c:pt idx="241">
                  <c:v>1.6703594691855308</c:v>
                </c:pt>
                <c:pt idx="242">
                  <c:v>1.6703598977537495</c:v>
                </c:pt>
                <c:pt idx="243">
                  <c:v>1.6703618987227102</c:v>
                </c:pt>
                <c:pt idx="244">
                  <c:v>1.6703621096824979</c:v>
                </c:pt>
                <c:pt idx="245">
                  <c:v>1.670363142585777</c:v>
                </c:pt>
                <c:pt idx="246">
                  <c:v>1.6703624942289126</c:v>
                </c:pt>
                <c:pt idx="247">
                  <c:v>1.6703577805246532</c:v>
                </c:pt>
                <c:pt idx="248">
                  <c:v>1.6703642086133561</c:v>
                </c:pt>
                <c:pt idx="249">
                  <c:v>1.6703600654664486</c:v>
                </c:pt>
                <c:pt idx="250">
                  <c:v>1.6703625032095424</c:v>
                </c:pt>
                <c:pt idx="251">
                  <c:v>1.6703584087043186</c:v>
                </c:pt>
                <c:pt idx="252">
                  <c:v>1.6703623714431284</c:v>
                </c:pt>
                <c:pt idx="253">
                  <c:v>1.67035809074798</c:v>
                </c:pt>
                <c:pt idx="254">
                  <c:v>1.6703602743998656</c:v>
                </c:pt>
                <c:pt idx="255">
                  <c:v>1.6703578827435546</c:v>
                </c:pt>
                <c:pt idx="256">
                  <c:v>1.6703554571878085</c:v>
                </c:pt>
                <c:pt idx="257">
                  <c:v>1.6703600018357405</c:v>
                </c:pt>
                <c:pt idx="258">
                  <c:v>1.6703648840654191</c:v>
                </c:pt>
                <c:pt idx="259">
                  <c:v>1.6703608704770201</c:v>
                </c:pt>
                <c:pt idx="260">
                  <c:v>1.6703640959449286</c:v>
                </c:pt>
                <c:pt idx="261">
                  <c:v>1.6703639271912107</c:v>
                </c:pt>
                <c:pt idx="262">
                  <c:v>1.6703624136984565</c:v>
                </c:pt>
                <c:pt idx="263">
                  <c:v>1.6703605447081906</c:v>
                </c:pt>
                <c:pt idx="264">
                  <c:v>1.6703612259137997</c:v>
                </c:pt>
                <c:pt idx="265">
                  <c:v>1.6703624308290543</c:v>
                </c:pt>
                <c:pt idx="266">
                  <c:v>1.67036122071533</c:v>
                </c:pt>
                <c:pt idx="267">
                  <c:v>1.6703596953030793</c:v>
                </c:pt>
                <c:pt idx="268">
                  <c:v>1.6703588217711474</c:v>
                </c:pt>
                <c:pt idx="269">
                  <c:v>1.6703643777630688</c:v>
                </c:pt>
                <c:pt idx="270">
                  <c:v>1.6703544691150811</c:v>
                </c:pt>
                <c:pt idx="271">
                  <c:v>1.6703618126694537</c:v>
                </c:pt>
                <c:pt idx="272">
                  <c:v>1.6703535005262586</c:v>
                </c:pt>
                <c:pt idx="273">
                  <c:v>1.6703555596091273</c:v>
                </c:pt>
                <c:pt idx="274">
                  <c:v>1.6705603094707211</c:v>
                </c:pt>
                <c:pt idx="275">
                  <c:v>1.673468912203846</c:v>
                </c:pt>
                <c:pt idx="276">
                  <c:v>1.7333333333333332</c:v>
                </c:pt>
                <c:pt idx="277">
                  <c:v>2</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numCache>
            </c:numRef>
          </c:yVal>
          <c:smooth val="1"/>
          <c:extLst>
            <c:ext xmlns:c16="http://schemas.microsoft.com/office/drawing/2014/chart" uri="{C3380CC4-5D6E-409C-BE32-E72D297353CC}">
              <c16:uniqueId val="{00000003-0FF1-ED4D-8A9F-8274FB7D14D0}"/>
            </c:ext>
          </c:extLst>
        </c:ser>
        <c:dLbls>
          <c:showLegendKey val="0"/>
          <c:showVal val="0"/>
          <c:showCatName val="0"/>
          <c:showSerName val="0"/>
          <c:showPercent val="0"/>
          <c:showBubbleSize val="0"/>
        </c:dLbls>
        <c:axId val="2087169248"/>
        <c:axId val="2100080496"/>
      </c:scatterChart>
      <c:valAx>
        <c:axId val="2087169248"/>
        <c:scaling>
          <c:orientation val="minMax"/>
          <c:max val="50"/>
          <c:min val="0"/>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dirty="0">
                    <a:latin typeface="Arial" panose="020B0604020202020204" pitchFamily="34" charset="0"/>
                    <a:cs typeface="Arial" panose="020B0604020202020204" pitchFamily="34" charset="0"/>
                  </a:rPr>
                  <a:t>Neutron Energy (MeV)</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00080496"/>
        <c:crosses val="autoZero"/>
        <c:crossBetween val="midCat"/>
        <c:majorUnit val="5"/>
      </c:valAx>
      <c:valAx>
        <c:axId val="2100080496"/>
        <c:scaling>
          <c:orientation val="minMax"/>
          <c:max val="1.5"/>
          <c:min val="0.2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dirty="0">
                    <a:latin typeface="Arial" panose="020B0604020202020204" pitchFamily="34" charset="0"/>
                    <a:cs typeface="Arial" panose="020B0604020202020204" pitchFamily="34" charset="0"/>
                  </a:rPr>
                  <a:t>Default/Adjusted</a:t>
                </a:r>
                <a:r>
                  <a:rPr lang="en-US" sz="1400" baseline="0" dirty="0">
                    <a:latin typeface="Arial" panose="020B0604020202020204" pitchFamily="34" charset="0"/>
                    <a:cs typeface="Arial" panose="020B0604020202020204" pitchFamily="34" charset="0"/>
                  </a:rPr>
                  <a:t>  Flux at 0°</a:t>
                </a:r>
                <a:endParaRPr lang="en-US" sz="1400" dirty="0">
                  <a:latin typeface="Arial" panose="020B0604020202020204" pitchFamily="34" charset="0"/>
                  <a:cs typeface="Arial" panose="020B0604020202020204" pitchFamily="34" charset="0"/>
                </a:endParaRPr>
              </a:p>
            </c:rich>
          </c:tx>
          <c:layout>
            <c:manualLayout>
              <c:xMode val="edge"/>
              <c:yMode val="edge"/>
              <c:x val="5.788089481308685E-2"/>
              <c:y val="0.17283565515848984"/>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87169248"/>
        <c:crosses val="autoZero"/>
        <c:crossBetween val="midCat"/>
        <c:majorUnit val="0.25"/>
      </c:valAx>
      <c:spPr>
        <a:noFill/>
        <a:ln>
          <a:noFill/>
        </a:ln>
        <a:effectLst/>
      </c:spPr>
    </c:plotArea>
    <c:legend>
      <c:legendPos val="r"/>
      <c:layout>
        <c:manualLayout>
          <c:xMode val="edge"/>
          <c:yMode val="edge"/>
          <c:x val="0.67925446275737267"/>
          <c:y val="0.59820123608144482"/>
          <c:w val="0.22578901550349684"/>
          <c:h val="0.15112549133605491"/>
        </c:manualLayout>
      </c:layout>
      <c:overlay val="0"/>
      <c:spPr>
        <a:solidFill>
          <a:schemeClr val="bg1"/>
        </a:solidFill>
        <a:ln>
          <a:solidFill>
            <a:schemeClr val="tx1"/>
          </a:solid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DE6D35-5A9B-7443-AC2B-3AE8EA2CD294}" type="datetimeFigureOut">
              <a:rPr lang="en-US" smtClean="0"/>
              <a:t>9/19/23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47B90C-49C8-7944-87A4-C54BD1F45855}" type="slidenum">
              <a:rPr lang="en-US" smtClean="0"/>
              <a:t>‹#›</a:t>
            </a:fld>
            <a:endParaRPr lang="en-US" dirty="0"/>
          </a:p>
        </p:txBody>
      </p:sp>
    </p:spTree>
    <p:extLst>
      <p:ext uri="{BB962C8B-B14F-4D97-AF65-F5344CB8AC3E}">
        <p14:creationId xmlns:p14="http://schemas.microsoft.com/office/powerpoint/2010/main" val="1481189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BD29B5-A7BA-884E-BD13-B6F37FBFF9E7}" type="slidenum">
              <a:rPr lang="en-US" smtClean="0"/>
              <a:t>1</a:t>
            </a:fld>
            <a:endParaRPr lang="en-US" dirty="0"/>
          </a:p>
        </p:txBody>
      </p:sp>
    </p:spTree>
    <p:extLst>
      <p:ext uri="{BB962C8B-B14F-4D97-AF65-F5344CB8AC3E}">
        <p14:creationId xmlns:p14="http://schemas.microsoft.com/office/powerpoint/2010/main" val="2488192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sz="1200" baseline="30000" dirty="0">
                <a:solidFill>
                  <a:srgbClr val="003262"/>
                </a:solidFill>
                <a:latin typeface="Georgia" panose="02040502050405020303" pitchFamily="18" charset="0"/>
                <a:cs typeface="Lucida Grande" panose="020B0600040502020204" pitchFamily="34" charset="0"/>
              </a:rPr>
              <a:t>117m</a:t>
            </a:r>
            <a:r>
              <a:rPr lang="en-US" sz="1200" dirty="0">
                <a:solidFill>
                  <a:srgbClr val="003262"/>
                </a:solidFill>
                <a:latin typeface="Georgia" panose="02040502050405020303" pitchFamily="18" charset="0"/>
                <a:cs typeface="Lucida Grande" panose="020B0600040502020204" pitchFamily="34" charset="0"/>
              </a:rPr>
              <a:t>Sn colloid has shown promising results in preclinical trials for the treatment of arthritis.</a:t>
            </a:r>
          </a:p>
          <a:p>
            <a:pPr marL="914400" lvl="1" indent="-457200">
              <a:buFont typeface="Arial" panose="020B0604020202020204" pitchFamily="34" charset="0"/>
              <a:buChar char="•"/>
            </a:pPr>
            <a:r>
              <a:rPr lang="en-US" sz="1200" dirty="0">
                <a:solidFill>
                  <a:srgbClr val="003262"/>
                </a:solidFill>
                <a:latin typeface="Georgia" panose="02040502050405020303" pitchFamily="18" charset="0"/>
                <a:cs typeface="Lucida Grande" panose="020B0600040502020204" pitchFamily="34" charset="0"/>
              </a:rPr>
              <a:t>Undergoes electron conversion, very low energy gamma given the large difference in the spin/parity between the isomer and the ground state</a:t>
            </a:r>
          </a:p>
          <a:p>
            <a:pPr marL="914400" lvl="1" indent="-457200">
              <a:buFont typeface="Arial" panose="020B0604020202020204" pitchFamily="34" charset="0"/>
              <a:buChar char="•"/>
            </a:pPr>
            <a:r>
              <a:rPr lang="en-US" sz="1200" dirty="0">
                <a:solidFill>
                  <a:srgbClr val="003262"/>
                </a:solidFill>
                <a:latin typeface="Georgia" panose="02040502050405020303" pitchFamily="18" charset="0"/>
                <a:cs typeface="Lucida Grande" panose="020B0600040502020204" pitchFamily="34" charset="0"/>
              </a:rPr>
              <a:t>14 day half life simplifies its distribution logistics </a:t>
            </a:r>
          </a:p>
          <a:p>
            <a:pPr marL="914400" lvl="1" indent="-457200">
              <a:buFont typeface="Arial" panose="020B0604020202020204" pitchFamily="34" charset="0"/>
              <a:buChar char="•"/>
            </a:pPr>
            <a:r>
              <a:rPr lang="en-US" sz="1200" dirty="0">
                <a:solidFill>
                  <a:srgbClr val="003262"/>
                </a:solidFill>
                <a:latin typeface="Georgia" panose="02040502050405020303" pitchFamily="18" charset="0"/>
                <a:cs typeface="Lucida Grande" panose="020B0600040502020204" pitchFamily="34" charset="0"/>
              </a:rPr>
              <a:t>Decays to stable Sn-117</a:t>
            </a:r>
          </a:p>
          <a:p>
            <a:pPr marL="914400" lvl="1" indent="-457200">
              <a:buFont typeface="Arial" panose="020B0604020202020204" pitchFamily="34" charset="0"/>
              <a:buChar char="•"/>
            </a:pPr>
            <a:r>
              <a:rPr lang="en-US" sz="1200" dirty="0">
                <a:solidFill>
                  <a:srgbClr val="003262"/>
                </a:solidFill>
                <a:latin typeface="Georgia" panose="02040502050405020303" pitchFamily="18" charset="0"/>
                <a:cs typeface="Lucida Grande" panose="020B0600040502020204" pitchFamily="34" charset="0"/>
              </a:rPr>
              <a:t>Tends to migrate to the bones, and specifically where there is more disease in the bone.</a:t>
            </a:r>
          </a:p>
          <a:p>
            <a:pPr marL="914400" lvl="1" indent="-457200">
              <a:buFont typeface="Arial" panose="020B0604020202020204" pitchFamily="34" charset="0"/>
              <a:buChar char="•"/>
            </a:pPr>
            <a:r>
              <a:rPr lang="en-US" sz="1200" dirty="0">
                <a:solidFill>
                  <a:srgbClr val="003262"/>
                </a:solidFill>
                <a:latin typeface="Georgia" panose="02040502050405020303" pitchFamily="18" charset="0"/>
                <a:cs typeface="Lucida Grande" panose="020B0600040502020204" pitchFamily="34" charset="0"/>
              </a:rPr>
              <a:t>It is currently being used for the treatment of joint pain in canines and is in clinical trials in humans</a:t>
            </a:r>
          </a:p>
          <a:p>
            <a:pPr marL="457200" indent="-457200">
              <a:buFont typeface="Arial" panose="020B0604020202020204" pitchFamily="34" charset="0"/>
              <a:buChar char="•"/>
            </a:pPr>
            <a:r>
              <a:rPr lang="en-US" sz="1200" baseline="30000" dirty="0">
                <a:solidFill>
                  <a:srgbClr val="003262"/>
                </a:solidFill>
                <a:latin typeface="Georgia" panose="02040502050405020303" pitchFamily="18" charset="0"/>
                <a:cs typeface="Lucida Grande" panose="020B0600040502020204" pitchFamily="34" charset="0"/>
              </a:rPr>
              <a:t>119m</a:t>
            </a:r>
            <a:r>
              <a:rPr lang="en-US" sz="1200" dirty="0">
                <a:solidFill>
                  <a:srgbClr val="003262"/>
                </a:solidFill>
                <a:latin typeface="Georgia" panose="02040502050405020303" pitchFamily="18" charset="0"/>
                <a:cs typeface="Lucida Grande" panose="020B0600040502020204" pitchFamily="34" charset="0"/>
              </a:rPr>
              <a:t>Te is also being investigated as an isotope generator for </a:t>
            </a:r>
            <a:r>
              <a:rPr lang="en-US" sz="1200" baseline="30000" dirty="0">
                <a:solidFill>
                  <a:srgbClr val="003262"/>
                </a:solidFill>
                <a:latin typeface="Georgia" panose="02040502050405020303" pitchFamily="18" charset="0"/>
                <a:cs typeface="Lucida Grande" panose="020B0600040502020204" pitchFamily="34" charset="0"/>
              </a:rPr>
              <a:t>119</a:t>
            </a:r>
            <a:r>
              <a:rPr lang="en-US" sz="1200" dirty="0">
                <a:solidFill>
                  <a:srgbClr val="003262"/>
                </a:solidFill>
                <a:latin typeface="Georgia" panose="02040502050405020303" pitchFamily="18" charset="0"/>
                <a:cs typeface="Lucida Grande" panose="020B0600040502020204" pitchFamily="34" charset="0"/>
              </a:rPr>
              <a:t>Sb, an auger emitter for targeted radiotherapy of small tumors.</a:t>
            </a:r>
          </a:p>
          <a:p>
            <a:pPr marL="914400" lvl="1" indent="-457200">
              <a:buFont typeface="Arial" panose="020B0604020202020204" pitchFamily="34" charset="0"/>
              <a:buChar char="•"/>
            </a:pPr>
            <a:r>
              <a:rPr lang="en-US" sz="1200" dirty="0">
                <a:solidFill>
                  <a:srgbClr val="003262"/>
                </a:solidFill>
                <a:latin typeface="Georgia" panose="02040502050405020303" pitchFamily="18" charset="0"/>
                <a:cs typeface="Lucida Grande" panose="020B0600040502020204" pitchFamily="34" charset="0"/>
              </a:rPr>
              <a:t>119mTe has a half life of 4.7d, compared to the 16hr half life of its ground state (again, another 11/2-</a:t>
            </a:r>
            <a:r>
              <a:rPr lang="en-US" sz="1200" dirty="0">
                <a:solidFill>
                  <a:srgbClr val="003262"/>
                </a:solidFill>
                <a:latin typeface="Georgia" panose="02040502050405020303" pitchFamily="18" charset="0"/>
                <a:cs typeface="Lucida Grande" panose="020B0600040502020204" pitchFamily="34" charset="0"/>
                <a:sym typeface="Wingdings" pitchFamily="2" charset="2"/>
              </a:rPr>
              <a:t>1/2+ ground state </a:t>
            </a:r>
            <a:endParaRPr lang="en-US" sz="1200" dirty="0">
              <a:solidFill>
                <a:srgbClr val="003262"/>
              </a:solidFill>
              <a:latin typeface="Georgia" panose="02040502050405020303" pitchFamily="18" charset="0"/>
              <a:cs typeface="Lucida Grande" panose="020B0600040502020204" pitchFamily="34" charset="0"/>
            </a:endParaRPr>
          </a:p>
          <a:p>
            <a:endParaRPr lang="en-US" dirty="0"/>
          </a:p>
          <a:p>
            <a:endParaRPr lang="en-US" dirty="0"/>
          </a:p>
          <a:p>
            <a:endParaRPr lang="en-US" dirty="0"/>
          </a:p>
          <a:p>
            <a:r>
              <a:rPr lang="en-US" dirty="0"/>
              <a:t>117mSn – similar gamma emission (158keV vs 140keV) to 99mTe for imaging</a:t>
            </a:r>
          </a:p>
          <a:p>
            <a:r>
              <a:rPr lang="en-US" dirty="0"/>
              <a:t>Properties of Sn – tend to goes where the disease is in bone, less disease, less tin, more tin</a:t>
            </a:r>
          </a:p>
          <a:p>
            <a:r>
              <a:rPr lang="en-US" dirty="0"/>
              <a:t>Short range relative to beta emitters, </a:t>
            </a:r>
          </a:p>
          <a:p>
            <a:endParaRPr lang="en-US" dirty="0"/>
          </a:p>
          <a:p>
            <a:r>
              <a:rPr lang="en-US" dirty="0"/>
              <a:t>Low energy conversion electron emission</a:t>
            </a:r>
          </a:p>
        </p:txBody>
      </p:sp>
      <p:sp>
        <p:nvSpPr>
          <p:cNvPr id="4" name="Slide Number Placeholder 3"/>
          <p:cNvSpPr>
            <a:spLocks noGrp="1"/>
          </p:cNvSpPr>
          <p:nvPr>
            <p:ph type="sldNum" sz="quarter" idx="10"/>
          </p:nvPr>
        </p:nvSpPr>
        <p:spPr/>
        <p:txBody>
          <a:bodyPr/>
          <a:lstStyle/>
          <a:p>
            <a:fld id="{0947B90C-49C8-7944-87A4-C54BD1F45855}" type="slidenum">
              <a:rPr lang="en-US" smtClean="0"/>
              <a:t>18</a:t>
            </a:fld>
            <a:endParaRPr lang="en-US" dirty="0"/>
          </a:p>
        </p:txBody>
      </p:sp>
    </p:spTree>
    <p:extLst>
      <p:ext uri="{BB962C8B-B14F-4D97-AF65-F5344CB8AC3E}">
        <p14:creationId xmlns:p14="http://schemas.microsoft.com/office/powerpoint/2010/main" val="3060035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457200">
              <a:buFont typeface="Arial" panose="020B0604020202020204" pitchFamily="34" charset="0"/>
              <a:buChar char="•"/>
            </a:pPr>
            <a:r>
              <a:rPr lang="en-US" dirty="0"/>
              <a:t>These adjustments greatly improved fitting for pre-equilibrium tail for higher incident energies</a:t>
            </a:r>
          </a:p>
        </p:txBody>
      </p:sp>
      <p:sp>
        <p:nvSpPr>
          <p:cNvPr id="4" name="Slide Number Placeholder 3"/>
          <p:cNvSpPr>
            <a:spLocks noGrp="1"/>
          </p:cNvSpPr>
          <p:nvPr>
            <p:ph type="sldNum" sz="quarter" idx="10"/>
          </p:nvPr>
        </p:nvSpPr>
        <p:spPr/>
        <p:txBody>
          <a:bodyPr/>
          <a:lstStyle/>
          <a:p>
            <a:fld id="{0947B90C-49C8-7944-87A4-C54BD1F45855}" type="slidenum">
              <a:rPr lang="en-US" smtClean="0"/>
              <a:t>19</a:t>
            </a:fld>
            <a:endParaRPr lang="en-US" dirty="0"/>
          </a:p>
        </p:txBody>
      </p:sp>
    </p:spTree>
    <p:extLst>
      <p:ext uri="{BB962C8B-B14F-4D97-AF65-F5344CB8AC3E}">
        <p14:creationId xmlns:p14="http://schemas.microsoft.com/office/powerpoint/2010/main" val="3094103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baseline="30000" dirty="0"/>
              <a:t>117m</a:t>
            </a:r>
            <a:r>
              <a:rPr lang="en-US" b="1" dirty="0"/>
              <a:t>Sn</a:t>
            </a:r>
          </a:p>
          <a:p>
            <a:r>
              <a:rPr lang="en-US" dirty="0"/>
              <a:t>Potential Therapeutic Radionuclide – </a:t>
            </a:r>
            <a:r>
              <a:rPr lang="en-US" dirty="0" err="1"/>
              <a:t>Radiosynoviorthesis</a:t>
            </a:r>
            <a:r>
              <a:rPr lang="en-US" dirty="0"/>
              <a:t> (RSO)</a:t>
            </a:r>
          </a:p>
          <a:p>
            <a:r>
              <a:rPr lang="en-US" dirty="0"/>
              <a:t>t</a:t>
            </a:r>
            <a:r>
              <a:rPr lang="en-US" baseline="-25000" dirty="0"/>
              <a:t>1/2</a:t>
            </a:r>
            <a:r>
              <a:rPr lang="en-US" dirty="0"/>
              <a:t>=13.76d</a:t>
            </a:r>
          </a:p>
          <a:p>
            <a:pPr lvl="1"/>
            <a:r>
              <a:rPr lang="en-US" dirty="0"/>
              <a:t>Logistically easy to handle</a:t>
            </a:r>
          </a:p>
          <a:p>
            <a:pPr lvl="1"/>
            <a:r>
              <a:rPr lang="en-US" dirty="0"/>
              <a:t>Will not be an ongoing issue in the body</a:t>
            </a:r>
          </a:p>
          <a:p>
            <a:r>
              <a:rPr lang="en-US" dirty="0"/>
              <a:t>Isomeric Transition, emitting 158.56keV photon</a:t>
            </a:r>
          </a:p>
          <a:p>
            <a:pPr lvl="1"/>
            <a:r>
              <a:rPr lang="en-US" dirty="0"/>
              <a:t>Similar energy to 99mTc, meaning similar gamma imaging techniques in hospitals</a:t>
            </a:r>
          </a:p>
          <a:p>
            <a:pPr lvl="1"/>
            <a:endParaRPr lang="en-US" dirty="0"/>
          </a:p>
          <a:p>
            <a:r>
              <a:rPr lang="en-US" dirty="0">
                <a:latin typeface="Verdana" panose="020B0604030504040204" pitchFamily="34" charset="0"/>
                <a:ea typeface="Verdana" panose="020B0604030504040204" pitchFamily="34" charset="0"/>
                <a:cs typeface="Arial" pitchFamily="34" charset="0"/>
              </a:rPr>
              <a:t>CE with 140 KeV discrete energy for therapy have an average range of ~300 </a:t>
            </a:r>
            <a:r>
              <a:rPr lang="el-GR" dirty="0">
                <a:latin typeface="Verdana" panose="020B0604030504040204" pitchFamily="34" charset="0"/>
                <a:ea typeface="Verdana" panose="020B0604030504040204" pitchFamily="34" charset="0"/>
                <a:cs typeface="Arial" pitchFamily="34" charset="0"/>
              </a:rPr>
              <a:t>μ</a:t>
            </a:r>
            <a:r>
              <a:rPr lang="en-US" dirty="0">
                <a:latin typeface="Verdana" panose="020B0604030504040204" pitchFamily="34" charset="0"/>
                <a:ea typeface="Verdana" panose="020B0604030504040204" pitchFamily="34" charset="0"/>
                <a:cs typeface="Arial" pitchFamily="34" charset="0"/>
              </a:rPr>
              <a:t>m in tissue</a:t>
            </a:r>
          </a:p>
          <a:p>
            <a:pPr lvl="1"/>
            <a:r>
              <a:rPr lang="en-US" dirty="0">
                <a:latin typeface="Verdana" panose="020B0604030504040204" pitchFamily="34" charset="0"/>
                <a:ea typeface="Verdana" panose="020B0604030504040204" pitchFamily="34" charset="0"/>
                <a:cs typeface="Arial" pitchFamily="34" charset="0"/>
              </a:rPr>
              <a:t>High radiotoxicity in localized area</a:t>
            </a:r>
          </a:p>
          <a:p>
            <a:pPr lvl="1"/>
            <a:r>
              <a:rPr lang="en-US" dirty="0">
                <a:latin typeface="Verdana" panose="020B0604030504040204" pitchFamily="34" charset="0"/>
                <a:ea typeface="Verdana" panose="020B0604030504040204" pitchFamily="34" charset="0"/>
                <a:cs typeface="Arial" pitchFamily="34" charset="0"/>
              </a:rPr>
              <a:t>Unlikely to damage surrounding healthy tissue</a:t>
            </a:r>
          </a:p>
          <a:p>
            <a:r>
              <a:rPr lang="en-US" dirty="0"/>
              <a:t>In preclinical tests, it remains localized, safe</a:t>
            </a:r>
          </a:p>
          <a:p>
            <a:r>
              <a:rPr lang="en-US" dirty="0"/>
              <a:t>Tests have been conducted in mice and dogs</a:t>
            </a:r>
          </a:p>
          <a:p>
            <a:endParaRPr lang="en-US" dirty="0"/>
          </a:p>
          <a:p>
            <a:r>
              <a:rPr lang="en-US" dirty="0"/>
              <a:t>Te-119m (4.7d)</a:t>
            </a:r>
          </a:p>
          <a:p>
            <a:r>
              <a:rPr lang="en-US" dirty="0"/>
              <a:t>Potential Therapeutic Radionuclide Generator – </a:t>
            </a:r>
            <a:r>
              <a:rPr lang="en-US" baseline="30000" dirty="0"/>
              <a:t>119</a:t>
            </a:r>
            <a:r>
              <a:rPr lang="en-US" dirty="0"/>
              <a:t>Sb (t</a:t>
            </a:r>
            <a:r>
              <a:rPr lang="en-US" baseline="-25000" dirty="0"/>
              <a:t>1/2</a:t>
            </a:r>
            <a:r>
              <a:rPr lang="en-US" dirty="0"/>
              <a:t>=38h)</a:t>
            </a:r>
          </a:p>
          <a:p>
            <a:r>
              <a:rPr lang="en-US" dirty="0"/>
              <a:t>Low energy auger electrons</a:t>
            </a:r>
          </a:p>
          <a:p>
            <a:r>
              <a:rPr lang="en-US" dirty="0"/>
              <a:t>High dose, high radiotoxicity, minimum damage to normal tissue</a:t>
            </a:r>
          </a:p>
          <a:p>
            <a:r>
              <a:rPr lang="en-US" dirty="0"/>
              <a:t>Current production in cyclotron facilities using </a:t>
            </a:r>
            <a:r>
              <a:rPr lang="en-US" baseline="30000" dirty="0"/>
              <a:t>119</a:t>
            </a:r>
            <a:r>
              <a:rPr lang="en-US" dirty="0"/>
              <a:t>Sn(</a:t>
            </a:r>
            <a:r>
              <a:rPr lang="en-US" dirty="0" err="1"/>
              <a:t>p,n</a:t>
            </a:r>
            <a:r>
              <a:rPr lang="en-US" dirty="0"/>
              <a:t>)</a:t>
            </a:r>
            <a:r>
              <a:rPr lang="en-US" baseline="30000" dirty="0"/>
              <a:t>119</a:t>
            </a:r>
            <a:r>
              <a:rPr lang="en-US" dirty="0"/>
              <a:t>Sb</a:t>
            </a:r>
          </a:p>
          <a:p>
            <a:r>
              <a:rPr lang="en-US" dirty="0"/>
              <a:t>Using a radionuclide generator expands treatment options</a:t>
            </a:r>
          </a:p>
          <a:p>
            <a:pPr lvl="1"/>
            <a:endParaRPr lang="en-US" dirty="0"/>
          </a:p>
        </p:txBody>
      </p:sp>
      <p:sp>
        <p:nvSpPr>
          <p:cNvPr id="4" name="Slide Number Placeholder 3"/>
          <p:cNvSpPr>
            <a:spLocks noGrp="1"/>
          </p:cNvSpPr>
          <p:nvPr>
            <p:ph type="sldNum" sz="quarter" idx="10"/>
          </p:nvPr>
        </p:nvSpPr>
        <p:spPr/>
        <p:txBody>
          <a:bodyPr/>
          <a:lstStyle/>
          <a:p>
            <a:fld id="{0947B90C-49C8-7944-87A4-C54BD1F45855}" type="slidenum">
              <a:rPr lang="en-US" smtClean="0"/>
              <a:t>20</a:t>
            </a:fld>
            <a:endParaRPr lang="en-US" dirty="0"/>
          </a:p>
        </p:txBody>
      </p:sp>
    </p:spTree>
    <p:extLst>
      <p:ext uri="{BB962C8B-B14F-4D97-AF65-F5344CB8AC3E}">
        <p14:creationId xmlns:p14="http://schemas.microsoft.com/office/powerpoint/2010/main" val="595990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sz="1200" baseline="30000" dirty="0">
                <a:solidFill>
                  <a:srgbClr val="003262"/>
                </a:solidFill>
                <a:latin typeface="Georgia" panose="02040502050405020303" pitchFamily="18" charset="0"/>
                <a:cs typeface="Lucida Grande" panose="020B0600040502020204" pitchFamily="34" charset="0"/>
              </a:rPr>
              <a:t>117m</a:t>
            </a:r>
            <a:r>
              <a:rPr lang="en-US" sz="1200" dirty="0">
                <a:solidFill>
                  <a:srgbClr val="003262"/>
                </a:solidFill>
                <a:latin typeface="Georgia" panose="02040502050405020303" pitchFamily="18" charset="0"/>
                <a:cs typeface="Lucida Grande" panose="020B0600040502020204" pitchFamily="34" charset="0"/>
              </a:rPr>
              <a:t>Sn colloid has shown promising results in preclinical trials for the treatment of arthritis.</a:t>
            </a:r>
          </a:p>
          <a:p>
            <a:pPr marL="914400" lvl="1" indent="-457200">
              <a:buFont typeface="Arial" panose="020B0604020202020204" pitchFamily="34" charset="0"/>
              <a:buChar char="•"/>
            </a:pPr>
            <a:r>
              <a:rPr lang="en-US" sz="1200" dirty="0">
                <a:solidFill>
                  <a:srgbClr val="003262"/>
                </a:solidFill>
                <a:latin typeface="Georgia" panose="02040502050405020303" pitchFamily="18" charset="0"/>
                <a:cs typeface="Lucida Grande" panose="020B0600040502020204" pitchFamily="34" charset="0"/>
              </a:rPr>
              <a:t>Undergoes electron conversion, very low energy gamma given the large difference in the spin/parity between the isomer and the ground state</a:t>
            </a:r>
          </a:p>
          <a:p>
            <a:pPr marL="914400" lvl="1" indent="-457200">
              <a:buFont typeface="Arial" panose="020B0604020202020204" pitchFamily="34" charset="0"/>
              <a:buChar char="•"/>
            </a:pPr>
            <a:r>
              <a:rPr lang="en-US" sz="1200" dirty="0">
                <a:solidFill>
                  <a:srgbClr val="003262"/>
                </a:solidFill>
                <a:latin typeface="Georgia" panose="02040502050405020303" pitchFamily="18" charset="0"/>
                <a:cs typeface="Lucida Grande" panose="020B0600040502020204" pitchFamily="34" charset="0"/>
              </a:rPr>
              <a:t>14 day half life simplifies its distribution logistics </a:t>
            </a:r>
          </a:p>
          <a:p>
            <a:pPr marL="914400" lvl="1" indent="-457200">
              <a:buFont typeface="Arial" panose="020B0604020202020204" pitchFamily="34" charset="0"/>
              <a:buChar char="•"/>
            </a:pPr>
            <a:r>
              <a:rPr lang="en-US" sz="1200" dirty="0">
                <a:solidFill>
                  <a:srgbClr val="003262"/>
                </a:solidFill>
                <a:latin typeface="Georgia" panose="02040502050405020303" pitchFamily="18" charset="0"/>
                <a:cs typeface="Lucida Grande" panose="020B0600040502020204" pitchFamily="34" charset="0"/>
              </a:rPr>
              <a:t>Decays to stable Sn-117</a:t>
            </a:r>
          </a:p>
          <a:p>
            <a:pPr marL="914400" lvl="1" indent="-457200">
              <a:buFont typeface="Arial" panose="020B0604020202020204" pitchFamily="34" charset="0"/>
              <a:buChar char="•"/>
            </a:pPr>
            <a:r>
              <a:rPr lang="en-US" sz="1200" dirty="0">
                <a:solidFill>
                  <a:srgbClr val="003262"/>
                </a:solidFill>
                <a:latin typeface="Georgia" panose="02040502050405020303" pitchFamily="18" charset="0"/>
                <a:cs typeface="Lucida Grande" panose="020B0600040502020204" pitchFamily="34" charset="0"/>
              </a:rPr>
              <a:t>Tends to migrate to the bones, and specifically where there is more disease in the bone.</a:t>
            </a:r>
          </a:p>
          <a:p>
            <a:pPr marL="914400" lvl="1" indent="-457200">
              <a:buFont typeface="Arial" panose="020B0604020202020204" pitchFamily="34" charset="0"/>
              <a:buChar char="•"/>
            </a:pPr>
            <a:r>
              <a:rPr lang="en-US" sz="1200" dirty="0">
                <a:solidFill>
                  <a:srgbClr val="003262"/>
                </a:solidFill>
                <a:latin typeface="Georgia" panose="02040502050405020303" pitchFamily="18" charset="0"/>
                <a:cs typeface="Lucida Grande" panose="020B0600040502020204" pitchFamily="34" charset="0"/>
              </a:rPr>
              <a:t>It is currently being used for the treatment of joint pain in canines and is in clinical trials in humans</a:t>
            </a:r>
          </a:p>
          <a:p>
            <a:pPr marL="457200" indent="-457200">
              <a:buFont typeface="Arial" panose="020B0604020202020204" pitchFamily="34" charset="0"/>
              <a:buChar char="•"/>
            </a:pPr>
            <a:r>
              <a:rPr lang="en-US" sz="1200" baseline="30000" dirty="0">
                <a:solidFill>
                  <a:srgbClr val="003262"/>
                </a:solidFill>
                <a:latin typeface="Georgia" panose="02040502050405020303" pitchFamily="18" charset="0"/>
                <a:cs typeface="Lucida Grande" panose="020B0600040502020204" pitchFamily="34" charset="0"/>
              </a:rPr>
              <a:t>119m</a:t>
            </a:r>
            <a:r>
              <a:rPr lang="en-US" sz="1200" dirty="0">
                <a:solidFill>
                  <a:srgbClr val="003262"/>
                </a:solidFill>
                <a:latin typeface="Georgia" panose="02040502050405020303" pitchFamily="18" charset="0"/>
                <a:cs typeface="Lucida Grande" panose="020B0600040502020204" pitchFamily="34" charset="0"/>
              </a:rPr>
              <a:t>Te is also being investigated as an isotope generator for </a:t>
            </a:r>
            <a:r>
              <a:rPr lang="en-US" sz="1200" baseline="30000" dirty="0">
                <a:solidFill>
                  <a:srgbClr val="003262"/>
                </a:solidFill>
                <a:latin typeface="Georgia" panose="02040502050405020303" pitchFamily="18" charset="0"/>
                <a:cs typeface="Lucida Grande" panose="020B0600040502020204" pitchFamily="34" charset="0"/>
              </a:rPr>
              <a:t>119</a:t>
            </a:r>
            <a:r>
              <a:rPr lang="en-US" sz="1200" dirty="0">
                <a:solidFill>
                  <a:srgbClr val="003262"/>
                </a:solidFill>
                <a:latin typeface="Georgia" panose="02040502050405020303" pitchFamily="18" charset="0"/>
                <a:cs typeface="Lucida Grande" panose="020B0600040502020204" pitchFamily="34" charset="0"/>
              </a:rPr>
              <a:t>Sb, an auger emitter for targeted radiotherapy of small tumors.</a:t>
            </a:r>
          </a:p>
          <a:p>
            <a:pPr marL="914400" lvl="1" indent="-457200">
              <a:buFont typeface="Arial" panose="020B0604020202020204" pitchFamily="34" charset="0"/>
              <a:buChar char="•"/>
            </a:pPr>
            <a:r>
              <a:rPr lang="en-US" sz="1200" dirty="0">
                <a:solidFill>
                  <a:srgbClr val="003262"/>
                </a:solidFill>
                <a:latin typeface="Georgia" panose="02040502050405020303" pitchFamily="18" charset="0"/>
                <a:cs typeface="Lucida Grande" panose="020B0600040502020204" pitchFamily="34" charset="0"/>
              </a:rPr>
              <a:t>119mTe has a half life of 4.7d, compared to the 16hr half life of its ground state (again, another 11/2-</a:t>
            </a:r>
            <a:r>
              <a:rPr lang="en-US" sz="1200" dirty="0">
                <a:solidFill>
                  <a:srgbClr val="003262"/>
                </a:solidFill>
                <a:latin typeface="Georgia" panose="02040502050405020303" pitchFamily="18" charset="0"/>
                <a:cs typeface="Lucida Grande" panose="020B0600040502020204" pitchFamily="34" charset="0"/>
                <a:sym typeface="Wingdings" pitchFamily="2" charset="2"/>
              </a:rPr>
              <a:t>1/2+ ground state </a:t>
            </a:r>
            <a:endParaRPr lang="en-US" sz="1200" dirty="0">
              <a:solidFill>
                <a:srgbClr val="003262"/>
              </a:solidFill>
              <a:latin typeface="Georgia" panose="02040502050405020303" pitchFamily="18" charset="0"/>
              <a:cs typeface="Lucida Grande" panose="020B0600040502020204" pitchFamily="34" charset="0"/>
            </a:endParaRPr>
          </a:p>
          <a:p>
            <a:endParaRPr lang="en-US" dirty="0"/>
          </a:p>
          <a:p>
            <a:endParaRPr lang="en-US" dirty="0"/>
          </a:p>
          <a:p>
            <a:endParaRPr lang="en-US" dirty="0"/>
          </a:p>
          <a:p>
            <a:r>
              <a:rPr lang="en-US" dirty="0"/>
              <a:t>117mSn – similar gamma emission (158keV vs 140keV) to 99mTe for imaging</a:t>
            </a:r>
          </a:p>
          <a:p>
            <a:r>
              <a:rPr lang="en-US" dirty="0"/>
              <a:t>Properties of Sn – tend to goes where the disease is in bone, less disease, less tin, more tin</a:t>
            </a:r>
          </a:p>
          <a:p>
            <a:r>
              <a:rPr lang="en-US" dirty="0"/>
              <a:t>Short range relative to beta emitters, </a:t>
            </a:r>
          </a:p>
          <a:p>
            <a:endParaRPr lang="en-US" dirty="0"/>
          </a:p>
          <a:p>
            <a:r>
              <a:rPr lang="en-US" dirty="0"/>
              <a:t>Low energy conversion electron emission</a:t>
            </a:r>
          </a:p>
        </p:txBody>
      </p:sp>
      <p:sp>
        <p:nvSpPr>
          <p:cNvPr id="4" name="Slide Number Placeholder 3"/>
          <p:cNvSpPr>
            <a:spLocks noGrp="1"/>
          </p:cNvSpPr>
          <p:nvPr>
            <p:ph type="sldNum" sz="quarter" idx="10"/>
          </p:nvPr>
        </p:nvSpPr>
        <p:spPr/>
        <p:txBody>
          <a:bodyPr/>
          <a:lstStyle/>
          <a:p>
            <a:fld id="{0947B90C-49C8-7944-87A4-C54BD1F45855}" type="slidenum">
              <a:rPr lang="en-US" smtClean="0"/>
              <a:t>3</a:t>
            </a:fld>
            <a:endParaRPr lang="en-US" dirty="0"/>
          </a:p>
        </p:txBody>
      </p:sp>
    </p:spTree>
    <p:extLst>
      <p:ext uri="{BB962C8B-B14F-4D97-AF65-F5344CB8AC3E}">
        <p14:creationId xmlns:p14="http://schemas.microsoft.com/office/powerpoint/2010/main" val="1249780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The use of monitor foils in each compartment provides us with the opportunity to not only more accurately characterize the current, but the energy within each stack too. This is done by a technique demonstrated in previous work, where density is treated as a free parameter and adjusted to minimize the variance of the reaction cross sections across the stack. </a:t>
                </a:r>
              </a:p>
              <a:p>
                <a:r>
                  <a:rPr lang="en-US" dirty="0"/>
                  <a:t>(This is especially useful for parts of the stack where one or more monitor cross section is changing drastically, and definitely more pronounced towards the back of the stack,</a:t>
                </a:r>
              </a:p>
              <a:p>
                <a:r>
                  <a:rPr lang="en-US" dirty="0"/>
                  <a:t>You can see in this video how the measured values fall in line with IAEA cross sections up to ~104.8%. After this point they diverge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3262"/>
                    </a:solidFill>
                    <a:latin typeface="Georgia" panose="02040502050405020303" pitchFamily="18" charset="0"/>
                    <a:cs typeface="Lucida Grande" panose="020B0600040502020204" pitchFamily="34" charset="0"/>
                  </a:rPr>
                  <a:t>IAEA data is represented by the solid line with uncertainty, measurements from the 100 MeV irradiation are the data points</a:t>
                </a:r>
                <a:endParaRPr lang="en-US" dirty="0"/>
              </a:p>
              <a:p>
                <a:endParaRPr lang="en-US" dirty="0"/>
              </a:p>
              <a:p>
                <a:r>
                  <a:rPr lang="en-US" sz="1200" dirty="0">
                    <a:solidFill>
                      <a:srgbClr val="003262"/>
                    </a:solidFill>
                    <a:latin typeface="Georgia" panose="02040502050405020303" pitchFamily="18" charset="0"/>
                    <a:cs typeface="Lucida Grande" panose="020B0600040502020204" pitchFamily="34" charset="0"/>
                  </a:rPr>
                  <a:t>A correction for range straggling and limited stopping power characterization involved treating the density of degraders as a variable to minimize systemic uncertainty in the current. </a:t>
                </a:r>
                <a:endParaRPr lang="en-US" dirty="0"/>
              </a:p>
              <a:p>
                <a:endParaRPr lang="en-US" dirty="0"/>
              </a:p>
              <a:p>
                <a:r>
                  <a:rPr lang="en-US" dirty="0"/>
                  <a:t>Again, this is not physically suggesting a change in density, but more to account for any potential limitations in stopping power calculations.</a:t>
                </a:r>
              </a:p>
              <a:p>
                <a:endParaRPr lang="en-US" dirty="0"/>
              </a:p>
              <a:p>
                <a:r>
                  <a:rPr lang="en-US" dirty="0"/>
                  <a:t>This weighted energy and current for each compartment can then be used to determine the cross sections for the isotopes of interest. This was implemented using a python code written by a former PhD student in the group, Jon, Morrell and uses </a:t>
                </a:r>
                <a:r>
                  <a:rPr lang="en-US" sz="1200" kern="1200" dirty="0">
                    <a:solidFill>
                      <a:schemeClr val="tx1"/>
                    </a:solidFill>
                    <a:effectLst/>
                    <a:latin typeface="+mn-lt"/>
                    <a:ea typeface="+mn-ea"/>
                    <a:cs typeface="+mn-cs"/>
                  </a:rPr>
                  <a:t>an Anderson and Ziegler-based Monte Carlo code.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Lucida Grande" panose="020B0600040502020204" pitchFamily="34" charset="0"/>
                    <a:cs typeface="Lucida Grande" panose="020B0600040502020204" pitchFamily="34" charset="0"/>
                  </a:rPr>
                  <a:t>Where </a:t>
                </a:r>
                <a14:m>
                  <m:oMath xmlns:m="http://schemas.openxmlformats.org/officeDocument/2006/math">
                    <m:sSub>
                      <m:sSubPr>
                        <m:ctrlPr>
                          <a:rPr lang="en-US" sz="1200" i="1" dirty="0">
                            <a:solidFill>
                              <a:schemeClr val="tx1">
                                <a:lumMod val="75000"/>
                                <a:lumOff val="25000"/>
                              </a:schemeClr>
                            </a:solidFill>
                            <a:latin typeface="Cambria Math" panose="02040503050406030204" pitchFamily="18" charset="0"/>
                            <a:cs typeface="Lucida Grande" panose="020B0600040502020204" pitchFamily="34" charset="0"/>
                          </a:rPr>
                        </m:ctrlPr>
                      </m:sSubPr>
                      <m:e>
                        <m:r>
                          <a:rPr lang="en-US" sz="1200" i="1" dirty="0">
                            <a:solidFill>
                              <a:schemeClr val="tx1">
                                <a:lumMod val="75000"/>
                                <a:lumOff val="25000"/>
                              </a:schemeClr>
                            </a:solidFill>
                            <a:latin typeface="Cambria Math" panose="02040503050406030204" pitchFamily="18" charset="0"/>
                            <a:cs typeface="Lucida Grande" panose="020B0600040502020204" pitchFamily="34" charset="0"/>
                          </a:rPr>
                          <m:t>𝐴</m:t>
                        </m:r>
                      </m:e>
                      <m:sub>
                        <m:r>
                          <a:rPr lang="en-US" sz="1200" i="1" dirty="0">
                            <a:solidFill>
                              <a:schemeClr val="tx1">
                                <a:lumMod val="75000"/>
                                <a:lumOff val="25000"/>
                              </a:schemeClr>
                            </a:solidFill>
                            <a:latin typeface="Cambria Math" panose="02040503050406030204" pitchFamily="18" charset="0"/>
                            <a:cs typeface="Lucida Grande" panose="020B0600040502020204" pitchFamily="34" charset="0"/>
                          </a:rPr>
                          <m:t>0</m:t>
                        </m:r>
                      </m:sub>
                    </m:sSub>
                    <m:r>
                      <a:rPr lang="en-US" sz="1200" i="1" dirty="0">
                        <a:solidFill>
                          <a:schemeClr val="tx1">
                            <a:lumMod val="75000"/>
                            <a:lumOff val="25000"/>
                          </a:schemeClr>
                        </a:solidFill>
                        <a:latin typeface="Cambria Math" panose="02040503050406030204" pitchFamily="18" charset="0"/>
                        <a:cs typeface="Lucida Grande" panose="020B0600040502020204" pitchFamily="34" charset="0"/>
                      </a:rPr>
                      <m:t> </m:t>
                    </m:r>
                  </m:oMath>
                </a14:m>
                <a:r>
                  <a:rPr lang="en-US" sz="1200" dirty="0">
                    <a:solidFill>
                      <a:schemeClr val="tx1">
                        <a:lumMod val="75000"/>
                        <a:lumOff val="25000"/>
                      </a:schemeClr>
                    </a:solidFill>
                    <a:latin typeface="Lucida Grande" panose="020B0600040502020204" pitchFamily="34" charset="0"/>
                    <a:cs typeface="Lucida Grande" panose="020B0600040502020204" pitchFamily="34" charset="0"/>
                  </a:rPr>
                  <a:t> is initial activity at end of irradiation, </a:t>
                </a:r>
                <a14:m>
                  <m:oMath xmlns:m="http://schemas.openxmlformats.org/officeDocument/2006/math">
                    <m:r>
                      <a:rPr lang="en-US" sz="1200" i="1">
                        <a:solidFill>
                          <a:schemeClr val="tx1">
                            <a:lumMod val="75000"/>
                            <a:lumOff val="25000"/>
                          </a:schemeClr>
                        </a:solidFill>
                        <a:latin typeface="Cambria Math" panose="02040503050406030204" pitchFamily="18" charset="0"/>
                        <a:cs typeface="Lucida Grande" panose="020B0600040502020204" pitchFamily="34" charset="0"/>
                      </a:rPr>
                      <m:t>𝜌</m:t>
                    </m:r>
                    <m:r>
                      <m:rPr>
                        <m:sty m:val="p"/>
                      </m:rPr>
                      <a:rPr lang="en-US" sz="1200">
                        <a:solidFill>
                          <a:schemeClr val="tx1">
                            <a:lumMod val="75000"/>
                            <a:lumOff val="25000"/>
                          </a:schemeClr>
                        </a:solidFill>
                        <a:latin typeface="Cambria Math" panose="02040503050406030204" pitchFamily="18" charset="0"/>
                        <a:cs typeface="Lucida Grande" panose="020B0600040502020204" pitchFamily="34" charset="0"/>
                      </a:rPr>
                      <m:t>Δ</m:t>
                    </m:r>
                    <m:r>
                      <a:rPr lang="en-US" sz="1200" i="1">
                        <a:solidFill>
                          <a:schemeClr val="tx1">
                            <a:lumMod val="75000"/>
                            <a:lumOff val="25000"/>
                          </a:schemeClr>
                        </a:solidFill>
                        <a:latin typeface="Cambria Math" panose="02040503050406030204" pitchFamily="18" charset="0"/>
                        <a:cs typeface="Lucida Grande" panose="020B0600040502020204" pitchFamily="34" charset="0"/>
                      </a:rPr>
                      <m:t>𝑥</m:t>
                    </m:r>
                  </m:oMath>
                </a14:m>
                <a:r>
                  <a:rPr lang="en-US" sz="1200" dirty="0">
                    <a:solidFill>
                      <a:schemeClr val="tx1">
                        <a:lumMod val="75000"/>
                        <a:lumOff val="25000"/>
                      </a:schemeClr>
                    </a:solidFill>
                    <a:latin typeface="Lucida Grande" panose="020B0600040502020204" pitchFamily="34" charset="0"/>
                    <a:cs typeface="Lucida Grande" panose="020B0600040502020204" pitchFamily="34" charset="0"/>
                  </a:rPr>
                  <a:t> is areal density,</a:t>
                </a:r>
                <a14:m>
                  <m:oMath xmlns:m="http://schemas.openxmlformats.org/officeDocument/2006/math">
                    <m:r>
                      <a:rPr lang="en-US" sz="1200" b="0" i="0" smtClean="0">
                        <a:solidFill>
                          <a:schemeClr val="tx1">
                            <a:lumMod val="75000"/>
                            <a:lumOff val="25000"/>
                          </a:schemeClr>
                        </a:solidFill>
                        <a:latin typeface="Cambria Math" panose="02040503050406030204" pitchFamily="18" charset="0"/>
                        <a:cs typeface="Lucida Grande" panose="020B0600040502020204" pitchFamily="34" charset="0"/>
                      </a:rPr>
                      <m:t>  </m:t>
                    </m:r>
                    <m:nary>
                      <m:naryPr>
                        <m:limLoc m:val="undOvr"/>
                        <m:subHide m:val="on"/>
                        <m:supHide m:val="on"/>
                        <m:ctrlPr>
                          <a:rPr lang="en-US" sz="1200" i="1">
                            <a:solidFill>
                              <a:schemeClr val="tx1">
                                <a:lumMod val="75000"/>
                                <a:lumOff val="25000"/>
                              </a:schemeClr>
                            </a:solidFill>
                            <a:latin typeface="Cambria Math" panose="02040503050406030204" pitchFamily="18" charset="0"/>
                            <a:cs typeface="Lucida Grande" panose="020B0600040502020204" pitchFamily="34" charset="0"/>
                          </a:rPr>
                        </m:ctrlPr>
                      </m:naryPr>
                      <m:sub/>
                      <m:sup/>
                      <m:e>
                        <m:r>
                          <a:rPr lang="en-US" sz="1200" i="1">
                            <a:solidFill>
                              <a:schemeClr val="tx1">
                                <a:lumMod val="75000"/>
                                <a:lumOff val="25000"/>
                              </a:schemeClr>
                            </a:solidFill>
                            <a:latin typeface="Cambria Math" panose="02040503050406030204" pitchFamily="18" charset="0"/>
                            <a:cs typeface="Lucida Grande" panose="020B0600040502020204" pitchFamily="34" charset="0"/>
                          </a:rPr>
                          <m:t>𝜎</m:t>
                        </m:r>
                        <m:d>
                          <m:dPr>
                            <m:ctrlPr>
                              <a:rPr lang="en-US" sz="1200" i="1">
                                <a:solidFill>
                                  <a:schemeClr val="tx1">
                                    <a:lumMod val="75000"/>
                                    <a:lumOff val="25000"/>
                                  </a:schemeClr>
                                </a:solidFill>
                                <a:latin typeface="Cambria Math" panose="02040503050406030204" pitchFamily="18" charset="0"/>
                                <a:cs typeface="Lucida Grande" panose="020B0600040502020204" pitchFamily="34" charset="0"/>
                              </a:rPr>
                            </m:ctrlPr>
                          </m:dPr>
                          <m:e>
                            <m:r>
                              <a:rPr lang="en-US" sz="1200" i="1">
                                <a:solidFill>
                                  <a:schemeClr val="tx1">
                                    <a:lumMod val="75000"/>
                                    <a:lumOff val="25000"/>
                                  </a:schemeClr>
                                </a:solidFill>
                                <a:latin typeface="Cambria Math" panose="02040503050406030204" pitchFamily="18" charset="0"/>
                                <a:cs typeface="Lucida Grande" panose="020B0600040502020204" pitchFamily="34" charset="0"/>
                              </a:rPr>
                              <m:t>𝐸</m:t>
                            </m:r>
                          </m:e>
                        </m:d>
                        <m:f>
                          <m:fPr>
                            <m:ctrlPr>
                              <a:rPr lang="en-US" sz="1200" i="1">
                                <a:solidFill>
                                  <a:schemeClr val="tx1">
                                    <a:lumMod val="75000"/>
                                    <a:lumOff val="25000"/>
                                  </a:schemeClr>
                                </a:solidFill>
                                <a:latin typeface="Cambria Math" panose="02040503050406030204" pitchFamily="18" charset="0"/>
                                <a:cs typeface="Lucida Grande" panose="020B0600040502020204" pitchFamily="34" charset="0"/>
                              </a:rPr>
                            </m:ctrlPr>
                          </m:fPr>
                          <m:num>
                            <m:r>
                              <a:rPr lang="en-US" sz="1200" i="1">
                                <a:solidFill>
                                  <a:schemeClr val="tx1">
                                    <a:lumMod val="75000"/>
                                    <a:lumOff val="25000"/>
                                  </a:schemeClr>
                                </a:solidFill>
                                <a:latin typeface="Cambria Math" panose="02040503050406030204" pitchFamily="18" charset="0"/>
                                <a:cs typeface="Lucida Grande" panose="020B0600040502020204" pitchFamily="34" charset="0"/>
                              </a:rPr>
                              <m:t>𝑑</m:t>
                            </m:r>
                            <m:r>
                              <a:rPr lang="en-US" sz="1200" i="1">
                                <a:solidFill>
                                  <a:schemeClr val="tx1">
                                    <a:lumMod val="75000"/>
                                    <a:lumOff val="25000"/>
                                  </a:schemeClr>
                                </a:solidFill>
                                <a:latin typeface="Cambria Math" panose="02040503050406030204" pitchFamily="18" charset="0"/>
                                <a:cs typeface="Lucida Grande" panose="020B0600040502020204" pitchFamily="34" charset="0"/>
                              </a:rPr>
                              <m:t>𝜙</m:t>
                            </m:r>
                          </m:num>
                          <m:den>
                            <m:r>
                              <a:rPr lang="en-US" sz="1200" i="1">
                                <a:solidFill>
                                  <a:schemeClr val="tx1">
                                    <a:lumMod val="75000"/>
                                    <a:lumOff val="25000"/>
                                  </a:schemeClr>
                                </a:solidFill>
                                <a:latin typeface="Cambria Math" panose="02040503050406030204" pitchFamily="18" charset="0"/>
                                <a:cs typeface="Lucida Grande" panose="020B0600040502020204" pitchFamily="34" charset="0"/>
                              </a:rPr>
                              <m:t>𝑑𝐸</m:t>
                            </m:r>
                          </m:den>
                        </m:f>
                        <m:r>
                          <a:rPr lang="en-US" sz="1200" i="1">
                            <a:solidFill>
                              <a:schemeClr val="tx1">
                                <a:lumMod val="75000"/>
                                <a:lumOff val="25000"/>
                              </a:schemeClr>
                            </a:solidFill>
                            <a:latin typeface="Cambria Math" panose="02040503050406030204" pitchFamily="18" charset="0"/>
                            <a:cs typeface="Lucida Grande" panose="020B0600040502020204" pitchFamily="34" charset="0"/>
                          </a:rPr>
                          <m:t>𝑑𝐸</m:t>
                        </m:r>
                      </m:e>
                    </m:nary>
                  </m:oMath>
                </a14:m>
                <a:r>
                  <a:rPr lang="en-US" sz="1200" dirty="0">
                    <a:solidFill>
                      <a:schemeClr val="tx1">
                        <a:lumMod val="75000"/>
                        <a:lumOff val="25000"/>
                      </a:schemeClr>
                    </a:solidFill>
                    <a:latin typeface="Lucida Grande" panose="020B0600040502020204" pitchFamily="34" charset="0"/>
                    <a:cs typeface="Lucida Grande" panose="020B0600040502020204" pitchFamily="34" charset="0"/>
                  </a:rPr>
                  <a:t> is the average cross section based on incident energy and energy loss within the foil, </a:t>
                </a:r>
                <a14:m>
                  <m:oMath xmlns:m="http://schemas.openxmlformats.org/officeDocument/2006/math">
                    <m:r>
                      <a:rPr lang="en-US" sz="1200" i="1">
                        <a:solidFill>
                          <a:schemeClr val="tx1">
                            <a:lumMod val="75000"/>
                            <a:lumOff val="25000"/>
                          </a:schemeClr>
                        </a:solidFill>
                        <a:latin typeface="Cambria Math" panose="02040503050406030204" pitchFamily="18" charset="0"/>
                        <a:cs typeface="Lucida Grande" panose="020B0600040502020204" pitchFamily="34" charset="0"/>
                      </a:rPr>
                      <m:t>𝜆</m:t>
                    </m:r>
                  </m:oMath>
                </a14:m>
                <a:r>
                  <a:rPr lang="en-US" sz="1200" dirty="0">
                    <a:solidFill>
                      <a:schemeClr val="tx1">
                        <a:lumMod val="75000"/>
                        <a:lumOff val="25000"/>
                      </a:schemeClr>
                    </a:solidFill>
                    <a:latin typeface="Lucida Grande" panose="020B0600040502020204" pitchFamily="34" charset="0"/>
                    <a:cs typeface="Lucida Grande" panose="020B0600040502020204" pitchFamily="34" charset="0"/>
                  </a:rPr>
                  <a:t> is the decay constant, and t is irradiation time.</a:t>
                </a:r>
              </a:p>
              <a:p>
                <a:endParaRPr lang="en-US" sz="1200" dirty="0">
                  <a:solidFill>
                    <a:srgbClr val="003262"/>
                  </a:solidFill>
                  <a:latin typeface="Georgia" panose="02040502050405020303" pitchFamily="18" charset="0"/>
                  <a:cs typeface="Lucida Grande" panose="020B0600040502020204" pitchFamily="34" charset="0"/>
                </a:endParaRPr>
              </a:p>
              <a:p>
                <a:endParaRPr lang="en-US" sz="1200" dirty="0">
                  <a:solidFill>
                    <a:srgbClr val="003262"/>
                  </a:solidFill>
                  <a:latin typeface="Georgia" panose="02040502050405020303" pitchFamily="18" charset="0"/>
                  <a:cs typeface="Lucida Grande" panose="020B0600040502020204" pitchFamily="34" charset="0"/>
                </a:endParaRPr>
              </a:p>
              <a:p>
                <a:r>
                  <a:rPr lang="en-US" sz="1200" dirty="0">
                    <a:solidFill>
                      <a:srgbClr val="003262"/>
                    </a:solidFill>
                    <a:latin typeface="Georgia" panose="02040502050405020303" pitchFamily="18" charset="0"/>
                    <a:cs typeface="Lucida Grande" panose="020B0600040502020204" pitchFamily="34" charset="0"/>
                  </a:rPr>
                  <a:t>In addition to using Cu and </a:t>
                </a:r>
                <a:r>
                  <a:rPr lang="en-US" sz="1200" dirty="0" err="1">
                    <a:solidFill>
                      <a:srgbClr val="003262"/>
                    </a:solidFill>
                    <a:latin typeface="Georgia" panose="02040502050405020303" pitchFamily="18" charset="0"/>
                    <a:cs typeface="Lucida Grande" panose="020B0600040502020204" pitchFamily="34" charset="0"/>
                  </a:rPr>
                  <a:t>Ti</a:t>
                </a:r>
                <a:r>
                  <a:rPr lang="en-US" sz="1200" dirty="0">
                    <a:solidFill>
                      <a:srgbClr val="003262"/>
                    </a:solidFill>
                    <a:latin typeface="Georgia" panose="02040502050405020303" pitchFamily="18" charset="0"/>
                    <a:cs typeface="Lucida Grande" panose="020B0600040502020204" pitchFamily="34" charset="0"/>
                  </a:rPr>
                  <a:t> for monitor reactions, Nb was used as well in the 55 </a:t>
                </a:r>
                <a:r>
                  <a:rPr lang="en-US" sz="1200" dirty="0" err="1">
                    <a:solidFill>
                      <a:srgbClr val="003262"/>
                    </a:solidFill>
                    <a:latin typeface="Georgia" panose="02040502050405020303" pitchFamily="18" charset="0"/>
                    <a:cs typeface="Lucida Grande" panose="020B0600040502020204" pitchFamily="34" charset="0"/>
                  </a:rPr>
                  <a:t>Mev</a:t>
                </a:r>
                <a:r>
                  <a:rPr lang="en-US" sz="1200" dirty="0">
                    <a:solidFill>
                      <a:srgbClr val="003262"/>
                    </a:solidFill>
                    <a:latin typeface="Georgia" panose="02040502050405020303" pitchFamily="18" charset="0"/>
                    <a:cs typeface="Lucida Grande" panose="020B0600040502020204" pitchFamily="34" charset="0"/>
                  </a:rPr>
                  <a:t>, 100MeV, and 200 MeV stacked targets. Although this is not yet an established monitor </a:t>
                </a:r>
                <a:r>
                  <a:rPr lang="en-US" sz="1200" dirty="0" err="1">
                    <a:solidFill>
                      <a:srgbClr val="003262"/>
                    </a:solidFill>
                    <a:latin typeface="Georgia" panose="02040502050405020303" pitchFamily="18" charset="0"/>
                    <a:cs typeface="Lucida Grande" panose="020B0600040502020204" pitchFamily="34" charset="0"/>
                  </a:rPr>
                  <a:t>xs</a:t>
                </a:r>
                <a:r>
                  <a:rPr lang="en-US" sz="1200" dirty="0">
                    <a:solidFill>
                      <a:srgbClr val="003262"/>
                    </a:solidFill>
                    <a:latin typeface="Georgia" panose="02040502050405020303" pitchFamily="18" charset="0"/>
                    <a:cs typeface="Lucida Grande" panose="020B0600040502020204" pitchFamily="34" charset="0"/>
                  </a:rPr>
                  <a:t> by the IAEA, the (p,4n) reaction to produce 90Mo is a strong independent channel in the energy ranges we frequently look at, has a reasonably long half-life of 5.5 h, and has several strong gamma lines.</a:t>
                </a:r>
              </a:p>
              <a:p>
                <a:endParaRPr lang="en-US" sz="1200" dirty="0">
                  <a:solidFill>
                    <a:srgbClr val="003262"/>
                  </a:solidFill>
                  <a:latin typeface="Georgia" panose="02040502050405020303" pitchFamily="18" charset="0"/>
                  <a:cs typeface="Lucida Grande" panose="020B0600040502020204" pitchFamily="34" charset="0"/>
                </a:endParaRPr>
              </a:p>
              <a:p>
                <a:r>
                  <a:rPr lang="en-US" sz="1200" dirty="0">
                    <a:solidFill>
                      <a:srgbClr val="003262"/>
                    </a:solidFill>
                    <a:latin typeface="Georgia" panose="02040502050405020303" pitchFamily="18" charset="0"/>
                    <a:cs typeface="Lucida Grande" panose="020B0600040502020204" pitchFamily="34" charset="0"/>
                  </a:rPr>
                  <a:t>As it stands currently, only 58Co has established monitor cross section energies above 100 MeV and up to our 200 MeV range, so additional monitor cross sections are very beneficial</a:t>
                </a:r>
              </a:p>
            </p:txBody>
          </p:sp>
        </mc:Choice>
        <mc:Fallback xmlns="">
          <p:sp>
            <p:nvSpPr>
              <p:cNvPr id="3" name="Notes Placeholder 2"/>
              <p:cNvSpPr>
                <a:spLocks noGrp="1"/>
              </p:cNvSpPr>
              <p:nvPr>
                <p:ph type="body" idx="1"/>
              </p:nvPr>
            </p:nvSpPr>
            <p:spPr/>
            <p:txBody>
              <a:bodyPr/>
              <a:lstStyle/>
              <a:p>
                <a:r>
                  <a:rPr lang="en-US" dirty="0"/>
                  <a:t>The use of monitor foils in each compartment provides us with the opportunity to not only more accurately characterize the current, but the energy within each stack too. This is done by a technique demonstrated in previous work, where density is treated as a free parameter and adjusted to minimize the variance of the reaction cross sections across the stack. </a:t>
                </a:r>
              </a:p>
              <a:p>
                <a:r>
                  <a:rPr lang="en-US" dirty="0"/>
                  <a:t>(This is especially useful for parts of the stack where one or more monitor cross section is changing drastically, and definitely more pronounced towards the back of the stack,</a:t>
                </a:r>
              </a:p>
              <a:p>
                <a:r>
                  <a:rPr lang="en-US" dirty="0"/>
                  <a:t>You can see in this video how the measured values fall in line with IAEA cross sections up to ~104.8%. After this point they diverge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3262"/>
                    </a:solidFill>
                    <a:latin typeface="Georgia" panose="02040502050405020303" pitchFamily="18" charset="0"/>
                    <a:cs typeface="Lucida Grande" panose="020B0600040502020204" pitchFamily="34" charset="0"/>
                  </a:rPr>
                  <a:t>IAEA data is represented by the solid line with uncertainty, measurements from the 100 MeV irradiation are the data points</a:t>
                </a:r>
                <a:endParaRPr lang="en-US" dirty="0"/>
              </a:p>
              <a:p>
                <a:endParaRPr lang="en-US" dirty="0"/>
              </a:p>
              <a:p>
                <a:r>
                  <a:rPr lang="en-US" sz="1200" dirty="0">
                    <a:solidFill>
                      <a:srgbClr val="003262"/>
                    </a:solidFill>
                    <a:latin typeface="Georgia" panose="02040502050405020303" pitchFamily="18" charset="0"/>
                    <a:cs typeface="Lucida Grande" panose="020B0600040502020204" pitchFamily="34" charset="0"/>
                  </a:rPr>
                  <a:t>A correction for range straggling and limited stopping power characterization involved treating the density of degraders as a variable to minimize systemic uncertainty in the current. </a:t>
                </a:r>
                <a:endParaRPr lang="en-US" dirty="0"/>
              </a:p>
              <a:p>
                <a:endParaRPr lang="en-US" dirty="0"/>
              </a:p>
              <a:p>
                <a:r>
                  <a:rPr lang="en-US" dirty="0"/>
                  <a:t>Again, this is not physically suggesting a change in density, but more to account for any potential limitations in stopping power calculations.</a:t>
                </a:r>
              </a:p>
              <a:p>
                <a:endParaRPr lang="en-US" dirty="0"/>
              </a:p>
              <a:p>
                <a:r>
                  <a:rPr lang="en-US" dirty="0"/>
                  <a:t>This weighted energy and current for each compartment can then be used to determine the cross sections for the isotopes of interest. This was implemented using a python code written by a former PhD student in the group, Jon, Morrell and uses </a:t>
                </a:r>
                <a:r>
                  <a:rPr lang="en-US" sz="1200" kern="1200" dirty="0">
                    <a:solidFill>
                      <a:schemeClr val="tx1"/>
                    </a:solidFill>
                    <a:effectLst/>
                    <a:latin typeface="+mn-lt"/>
                    <a:ea typeface="+mn-ea"/>
                    <a:cs typeface="+mn-cs"/>
                  </a:rPr>
                  <a:t>an Anderson and Ziegler-based Monte Carlo code.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Lucida Grande" panose="020B0600040502020204" pitchFamily="34" charset="0"/>
                    <a:cs typeface="Lucida Grande" panose="020B0600040502020204" pitchFamily="34" charset="0"/>
                  </a:rPr>
                  <a:t>Where </a:t>
                </a:r>
                <a:r>
                  <a:rPr lang="en-US" sz="1200" i="0" dirty="0">
                    <a:solidFill>
                      <a:schemeClr val="tx1">
                        <a:lumMod val="75000"/>
                        <a:lumOff val="25000"/>
                      </a:schemeClr>
                    </a:solidFill>
                    <a:latin typeface="Cambria Math" panose="02040503050406030204" pitchFamily="18" charset="0"/>
                    <a:cs typeface="Lucida Grande" panose="020B0600040502020204" pitchFamily="34" charset="0"/>
                  </a:rPr>
                  <a:t>𝐴_0  </a:t>
                </a:r>
                <a:r>
                  <a:rPr lang="en-US" sz="1200" dirty="0">
                    <a:solidFill>
                      <a:schemeClr val="tx1">
                        <a:lumMod val="75000"/>
                        <a:lumOff val="25000"/>
                      </a:schemeClr>
                    </a:solidFill>
                    <a:latin typeface="Lucida Grande" panose="020B0600040502020204" pitchFamily="34" charset="0"/>
                    <a:cs typeface="Lucida Grande" panose="020B0600040502020204" pitchFamily="34" charset="0"/>
                  </a:rPr>
                  <a:t> is initial activity at end of irradiation, </a:t>
                </a:r>
                <a:r>
                  <a:rPr lang="en-US" sz="1200" i="0">
                    <a:solidFill>
                      <a:schemeClr val="tx1">
                        <a:lumMod val="75000"/>
                        <a:lumOff val="25000"/>
                      </a:schemeClr>
                    </a:solidFill>
                    <a:latin typeface="Cambria Math" panose="02040503050406030204" pitchFamily="18" charset="0"/>
                    <a:cs typeface="Lucida Grande" panose="020B0600040502020204" pitchFamily="34" charset="0"/>
                  </a:rPr>
                  <a:t>𝜌Δ𝑥</a:t>
                </a:r>
                <a:r>
                  <a:rPr lang="en-US" sz="1200" dirty="0">
                    <a:solidFill>
                      <a:schemeClr val="tx1">
                        <a:lumMod val="75000"/>
                        <a:lumOff val="25000"/>
                      </a:schemeClr>
                    </a:solidFill>
                    <a:latin typeface="Lucida Grande" panose="020B0600040502020204" pitchFamily="34" charset="0"/>
                    <a:cs typeface="Lucida Grande" panose="020B0600040502020204" pitchFamily="34" charset="0"/>
                  </a:rPr>
                  <a:t> is areal density,</a:t>
                </a:r>
                <a:r>
                  <a:rPr lang="en-US" sz="1200" b="0" i="0">
                    <a:solidFill>
                      <a:schemeClr val="tx1">
                        <a:lumMod val="75000"/>
                        <a:lumOff val="25000"/>
                      </a:schemeClr>
                    </a:solidFill>
                    <a:latin typeface="Cambria Math" panose="02040503050406030204" pitchFamily="18" charset="0"/>
                    <a:cs typeface="Lucida Grande" panose="020B0600040502020204" pitchFamily="34" charset="0"/>
                  </a:rPr>
                  <a:t>  </a:t>
                </a:r>
                <a:r>
                  <a:rPr lang="en-US" sz="1200" i="0">
                    <a:solidFill>
                      <a:schemeClr val="tx1">
                        <a:lumMod val="75000"/>
                        <a:lumOff val="25000"/>
                      </a:schemeClr>
                    </a:solidFill>
                    <a:latin typeface="Cambria Math" panose="02040503050406030204" pitchFamily="18" charset="0"/>
                    <a:cs typeface="Lucida Grande" panose="020B0600040502020204" pitchFamily="34" charset="0"/>
                  </a:rPr>
                  <a:t>∫1▒〖𝜎(𝐸)  𝑑𝜙/𝑑𝐸 𝑑𝐸〗</a:t>
                </a:r>
                <a:r>
                  <a:rPr lang="en-US" sz="1200" dirty="0">
                    <a:solidFill>
                      <a:schemeClr val="tx1">
                        <a:lumMod val="75000"/>
                        <a:lumOff val="25000"/>
                      </a:schemeClr>
                    </a:solidFill>
                    <a:latin typeface="Lucida Grande" panose="020B0600040502020204" pitchFamily="34" charset="0"/>
                    <a:cs typeface="Lucida Grande" panose="020B0600040502020204" pitchFamily="34" charset="0"/>
                  </a:rPr>
                  <a:t> is the average cross section based on incident energy and energy loss within the foil, </a:t>
                </a:r>
                <a:r>
                  <a:rPr lang="en-US" sz="1200" i="0">
                    <a:solidFill>
                      <a:schemeClr val="tx1">
                        <a:lumMod val="75000"/>
                        <a:lumOff val="25000"/>
                      </a:schemeClr>
                    </a:solidFill>
                    <a:latin typeface="Cambria Math" panose="02040503050406030204" pitchFamily="18" charset="0"/>
                    <a:cs typeface="Lucida Grande" panose="020B0600040502020204" pitchFamily="34" charset="0"/>
                  </a:rPr>
                  <a:t>𝜆</a:t>
                </a:r>
                <a:r>
                  <a:rPr lang="en-US" sz="1200" dirty="0">
                    <a:solidFill>
                      <a:schemeClr val="tx1">
                        <a:lumMod val="75000"/>
                        <a:lumOff val="25000"/>
                      </a:schemeClr>
                    </a:solidFill>
                    <a:latin typeface="Lucida Grande" panose="020B0600040502020204" pitchFamily="34" charset="0"/>
                    <a:cs typeface="Lucida Grande" panose="020B0600040502020204" pitchFamily="34" charset="0"/>
                  </a:rPr>
                  <a:t> is the decay constant, and t is irradiation time.</a:t>
                </a:r>
              </a:p>
              <a:p>
                <a:endParaRPr lang="en-US" sz="1200" dirty="0">
                  <a:solidFill>
                    <a:srgbClr val="003262"/>
                  </a:solidFill>
                  <a:latin typeface="Georgia" panose="02040502050405020303" pitchFamily="18" charset="0"/>
                  <a:cs typeface="Lucida Grande" panose="020B0600040502020204" pitchFamily="34" charset="0"/>
                </a:endParaRPr>
              </a:p>
              <a:p>
                <a:endParaRPr lang="en-US" sz="1200" dirty="0">
                  <a:solidFill>
                    <a:srgbClr val="003262"/>
                  </a:solidFill>
                  <a:latin typeface="Georgia" panose="02040502050405020303" pitchFamily="18" charset="0"/>
                  <a:cs typeface="Lucida Grande" panose="020B0600040502020204" pitchFamily="34" charset="0"/>
                </a:endParaRPr>
              </a:p>
              <a:p>
                <a:r>
                  <a:rPr lang="en-US" sz="1200" dirty="0">
                    <a:solidFill>
                      <a:srgbClr val="003262"/>
                    </a:solidFill>
                    <a:latin typeface="Georgia" panose="02040502050405020303" pitchFamily="18" charset="0"/>
                    <a:cs typeface="Lucida Grande" panose="020B0600040502020204" pitchFamily="34" charset="0"/>
                  </a:rPr>
                  <a:t>In addition to using Cu and </a:t>
                </a:r>
                <a:r>
                  <a:rPr lang="en-US" sz="1200" dirty="0" err="1">
                    <a:solidFill>
                      <a:srgbClr val="003262"/>
                    </a:solidFill>
                    <a:latin typeface="Georgia" panose="02040502050405020303" pitchFamily="18" charset="0"/>
                    <a:cs typeface="Lucida Grande" panose="020B0600040502020204" pitchFamily="34" charset="0"/>
                  </a:rPr>
                  <a:t>Ti</a:t>
                </a:r>
                <a:r>
                  <a:rPr lang="en-US" sz="1200" dirty="0">
                    <a:solidFill>
                      <a:srgbClr val="003262"/>
                    </a:solidFill>
                    <a:latin typeface="Georgia" panose="02040502050405020303" pitchFamily="18" charset="0"/>
                    <a:cs typeface="Lucida Grande" panose="020B0600040502020204" pitchFamily="34" charset="0"/>
                  </a:rPr>
                  <a:t> for monitor reactions, Nb was used as well in the 55 </a:t>
                </a:r>
                <a:r>
                  <a:rPr lang="en-US" sz="1200" dirty="0" err="1">
                    <a:solidFill>
                      <a:srgbClr val="003262"/>
                    </a:solidFill>
                    <a:latin typeface="Georgia" panose="02040502050405020303" pitchFamily="18" charset="0"/>
                    <a:cs typeface="Lucida Grande" panose="020B0600040502020204" pitchFamily="34" charset="0"/>
                  </a:rPr>
                  <a:t>Mev</a:t>
                </a:r>
                <a:r>
                  <a:rPr lang="en-US" sz="1200" dirty="0">
                    <a:solidFill>
                      <a:srgbClr val="003262"/>
                    </a:solidFill>
                    <a:latin typeface="Georgia" panose="02040502050405020303" pitchFamily="18" charset="0"/>
                    <a:cs typeface="Lucida Grande" panose="020B0600040502020204" pitchFamily="34" charset="0"/>
                  </a:rPr>
                  <a:t>, 100MeV, and 200 MeV stacked targets. Although this is not yet an established monitor </a:t>
                </a:r>
                <a:r>
                  <a:rPr lang="en-US" sz="1200" dirty="0" err="1">
                    <a:solidFill>
                      <a:srgbClr val="003262"/>
                    </a:solidFill>
                    <a:latin typeface="Georgia" panose="02040502050405020303" pitchFamily="18" charset="0"/>
                    <a:cs typeface="Lucida Grande" panose="020B0600040502020204" pitchFamily="34" charset="0"/>
                  </a:rPr>
                  <a:t>xs</a:t>
                </a:r>
                <a:r>
                  <a:rPr lang="en-US" sz="1200" dirty="0">
                    <a:solidFill>
                      <a:srgbClr val="003262"/>
                    </a:solidFill>
                    <a:latin typeface="Georgia" panose="02040502050405020303" pitchFamily="18" charset="0"/>
                    <a:cs typeface="Lucida Grande" panose="020B0600040502020204" pitchFamily="34" charset="0"/>
                  </a:rPr>
                  <a:t> by the IAEA, the (p,4n) reaction to produce 90Mo is a strong independent channel in the energy ranges we frequently look at, has a reasonably long half-life of 5.5 h, and has several strong gamma lines.</a:t>
                </a:r>
              </a:p>
              <a:p>
                <a:endParaRPr lang="en-US" sz="1200" dirty="0">
                  <a:solidFill>
                    <a:srgbClr val="003262"/>
                  </a:solidFill>
                  <a:latin typeface="Georgia" panose="02040502050405020303" pitchFamily="18" charset="0"/>
                  <a:cs typeface="Lucida Grande" panose="020B0600040502020204" pitchFamily="34" charset="0"/>
                </a:endParaRPr>
              </a:p>
              <a:p>
                <a:r>
                  <a:rPr lang="en-US" sz="1200" dirty="0">
                    <a:solidFill>
                      <a:srgbClr val="003262"/>
                    </a:solidFill>
                    <a:latin typeface="Georgia" panose="02040502050405020303" pitchFamily="18" charset="0"/>
                    <a:cs typeface="Lucida Grande" panose="020B0600040502020204" pitchFamily="34" charset="0"/>
                  </a:rPr>
                  <a:t>As it stands currently, only 58Co has established monitor cross section energies above 100 MeV and up to our 200 MeV range, so additional monitor cross sections are very beneficial</a:t>
                </a:r>
              </a:p>
            </p:txBody>
          </p:sp>
        </mc:Fallback>
      </mc:AlternateContent>
      <p:sp>
        <p:nvSpPr>
          <p:cNvPr id="4" name="Slide Number Placeholder 3"/>
          <p:cNvSpPr>
            <a:spLocks noGrp="1"/>
          </p:cNvSpPr>
          <p:nvPr>
            <p:ph type="sldNum" sz="quarter" idx="10"/>
          </p:nvPr>
        </p:nvSpPr>
        <p:spPr/>
        <p:txBody>
          <a:bodyPr/>
          <a:lstStyle/>
          <a:p>
            <a:fld id="{0947B90C-49C8-7944-87A4-C54BD1F45855}" type="slidenum">
              <a:rPr lang="en-US" smtClean="0"/>
              <a:t>4</a:t>
            </a:fld>
            <a:endParaRPr lang="en-US" dirty="0"/>
          </a:p>
        </p:txBody>
      </p:sp>
    </p:spTree>
    <p:extLst>
      <p:ext uri="{BB962C8B-B14F-4D97-AF65-F5344CB8AC3E}">
        <p14:creationId xmlns:p14="http://schemas.microsoft.com/office/powerpoint/2010/main" val="553998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457200">
              <a:buFont typeface="Arial" panose="020B0604020202020204" pitchFamily="34" charset="0"/>
              <a:buChar char="•"/>
            </a:pPr>
            <a:r>
              <a:rPr lang="en-US" dirty="0"/>
              <a:t>These adjustments greatly improved fitting for pre-equilibrium tail for higher incident energies</a:t>
            </a:r>
          </a:p>
        </p:txBody>
      </p:sp>
      <p:sp>
        <p:nvSpPr>
          <p:cNvPr id="4" name="Slide Number Placeholder 3"/>
          <p:cNvSpPr>
            <a:spLocks noGrp="1"/>
          </p:cNvSpPr>
          <p:nvPr>
            <p:ph type="sldNum" sz="quarter" idx="10"/>
          </p:nvPr>
        </p:nvSpPr>
        <p:spPr/>
        <p:txBody>
          <a:bodyPr/>
          <a:lstStyle/>
          <a:p>
            <a:fld id="{0947B90C-49C8-7944-87A4-C54BD1F45855}" type="slidenum">
              <a:rPr lang="en-US" smtClean="0"/>
              <a:t>5</a:t>
            </a:fld>
            <a:endParaRPr lang="en-US" dirty="0"/>
          </a:p>
        </p:txBody>
      </p:sp>
    </p:spTree>
    <p:extLst>
      <p:ext uri="{BB962C8B-B14F-4D97-AF65-F5344CB8AC3E}">
        <p14:creationId xmlns:p14="http://schemas.microsoft.com/office/powerpoint/2010/main" val="295536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Bottom line up front</a:t>
            </a:r>
          </a:p>
        </p:txBody>
      </p:sp>
      <p:sp>
        <p:nvSpPr>
          <p:cNvPr id="4" name="Slide Number Placeholder 3"/>
          <p:cNvSpPr>
            <a:spLocks noGrp="1"/>
          </p:cNvSpPr>
          <p:nvPr>
            <p:ph type="sldNum" sz="quarter" idx="5"/>
          </p:nvPr>
        </p:nvSpPr>
        <p:spPr/>
        <p:txBody>
          <a:bodyPr/>
          <a:lstStyle/>
          <a:p>
            <a:fld id="{84B7DBC5-2A13-CA47-B9EE-6017A92B6B18}" type="slidenum">
              <a:rPr lang="en-US" smtClean="0"/>
              <a:t>6</a:t>
            </a:fld>
            <a:endParaRPr lang="en-US"/>
          </a:p>
        </p:txBody>
      </p:sp>
    </p:spTree>
    <p:extLst>
      <p:ext uri="{BB962C8B-B14F-4D97-AF65-F5344CB8AC3E}">
        <p14:creationId xmlns:p14="http://schemas.microsoft.com/office/powerpoint/2010/main" val="2870162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947B90C-49C8-7944-87A4-C54BD1F45855}" type="slidenum">
              <a:rPr lang="en-US" smtClean="0"/>
              <a:t>14</a:t>
            </a:fld>
            <a:endParaRPr lang="en-US" dirty="0"/>
          </a:p>
        </p:txBody>
      </p:sp>
    </p:spTree>
    <p:extLst>
      <p:ext uri="{BB962C8B-B14F-4D97-AF65-F5344CB8AC3E}">
        <p14:creationId xmlns:p14="http://schemas.microsoft.com/office/powerpoint/2010/main" val="1208906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The use of monitor foils in each compartment provides us with the opportunity to not only more accurately characterize the current, but the energy within each stack too. This is done by a technique demonstrated in previous work, where density is treated as a free parameter and adjusted to minimize the variance of the reaction cross sections across the stack. </a:t>
                </a:r>
              </a:p>
              <a:p>
                <a:r>
                  <a:rPr lang="en-US" dirty="0"/>
                  <a:t>(This is especially useful for parts of the stack where one or more monitor cross section is changing drastically, and definitely more pronounced towards the back of the stack,</a:t>
                </a:r>
              </a:p>
              <a:p>
                <a:r>
                  <a:rPr lang="en-US" dirty="0"/>
                  <a:t>You can see in this video how the measured values fall in line with IAEA cross sections up to ~104.8%. After this point they diverge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3262"/>
                    </a:solidFill>
                    <a:latin typeface="Georgia" panose="02040502050405020303" pitchFamily="18" charset="0"/>
                    <a:cs typeface="Lucida Grande" panose="020B0600040502020204" pitchFamily="34" charset="0"/>
                  </a:rPr>
                  <a:t>IAEA data is represented by the solid line with uncertainty, measurements from the 100 MeV irradiation are the data points</a:t>
                </a:r>
                <a:endParaRPr lang="en-US" dirty="0"/>
              </a:p>
              <a:p>
                <a:endParaRPr lang="en-US" dirty="0"/>
              </a:p>
              <a:p>
                <a:r>
                  <a:rPr lang="en-US" sz="1200" dirty="0">
                    <a:solidFill>
                      <a:srgbClr val="003262"/>
                    </a:solidFill>
                    <a:latin typeface="Georgia" panose="02040502050405020303" pitchFamily="18" charset="0"/>
                    <a:cs typeface="Lucida Grande" panose="020B0600040502020204" pitchFamily="34" charset="0"/>
                  </a:rPr>
                  <a:t>A correction for range straggling and limited stopping power characterization involved treating the density of degraders as a variable to minimize systemic uncertainty in the current. </a:t>
                </a:r>
                <a:endParaRPr lang="en-US" dirty="0"/>
              </a:p>
              <a:p>
                <a:endParaRPr lang="en-US" dirty="0"/>
              </a:p>
              <a:p>
                <a:r>
                  <a:rPr lang="en-US" dirty="0"/>
                  <a:t>Again, this is not physically suggesting a change in density, but more to account for any potential limitations in stopping power calculations.</a:t>
                </a:r>
              </a:p>
              <a:p>
                <a:endParaRPr lang="en-US" dirty="0"/>
              </a:p>
              <a:p>
                <a:r>
                  <a:rPr lang="en-US" dirty="0"/>
                  <a:t>This weighted energy and current for each compartment can then be used to determine the cross sections for the isotopes of interest. This was implemented using a python code written by a former PhD student in the group, Jon, Morrell and uses </a:t>
                </a:r>
                <a:r>
                  <a:rPr lang="en-US" sz="1200" kern="1200" dirty="0">
                    <a:solidFill>
                      <a:schemeClr val="tx1"/>
                    </a:solidFill>
                    <a:effectLst/>
                    <a:latin typeface="+mn-lt"/>
                    <a:ea typeface="+mn-ea"/>
                    <a:cs typeface="+mn-cs"/>
                  </a:rPr>
                  <a:t>an Anderson and Ziegler-based Monte Carlo code.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Lucida Grande" panose="020B0600040502020204" pitchFamily="34" charset="0"/>
                    <a:cs typeface="Lucida Grande" panose="020B0600040502020204" pitchFamily="34" charset="0"/>
                  </a:rPr>
                  <a:t>Where </a:t>
                </a:r>
                <a14:m>
                  <m:oMath xmlns:m="http://schemas.openxmlformats.org/officeDocument/2006/math">
                    <m:sSub>
                      <m:sSubPr>
                        <m:ctrlPr>
                          <a:rPr lang="en-US" sz="1200" i="1" dirty="0">
                            <a:solidFill>
                              <a:schemeClr val="tx1">
                                <a:lumMod val="75000"/>
                                <a:lumOff val="25000"/>
                              </a:schemeClr>
                            </a:solidFill>
                            <a:latin typeface="Cambria Math" panose="02040503050406030204" pitchFamily="18" charset="0"/>
                            <a:cs typeface="Lucida Grande" panose="020B0600040502020204" pitchFamily="34" charset="0"/>
                          </a:rPr>
                        </m:ctrlPr>
                      </m:sSubPr>
                      <m:e>
                        <m:r>
                          <a:rPr lang="en-US" sz="1200" i="1" dirty="0">
                            <a:solidFill>
                              <a:schemeClr val="tx1">
                                <a:lumMod val="75000"/>
                                <a:lumOff val="25000"/>
                              </a:schemeClr>
                            </a:solidFill>
                            <a:latin typeface="Cambria Math" panose="02040503050406030204" pitchFamily="18" charset="0"/>
                            <a:cs typeface="Lucida Grande" panose="020B0600040502020204" pitchFamily="34" charset="0"/>
                          </a:rPr>
                          <m:t>𝐴</m:t>
                        </m:r>
                      </m:e>
                      <m:sub>
                        <m:r>
                          <a:rPr lang="en-US" sz="1200" i="1" dirty="0">
                            <a:solidFill>
                              <a:schemeClr val="tx1">
                                <a:lumMod val="75000"/>
                                <a:lumOff val="25000"/>
                              </a:schemeClr>
                            </a:solidFill>
                            <a:latin typeface="Cambria Math" panose="02040503050406030204" pitchFamily="18" charset="0"/>
                            <a:cs typeface="Lucida Grande" panose="020B0600040502020204" pitchFamily="34" charset="0"/>
                          </a:rPr>
                          <m:t>0</m:t>
                        </m:r>
                      </m:sub>
                    </m:sSub>
                    <m:r>
                      <a:rPr lang="en-US" sz="1200" i="1" dirty="0">
                        <a:solidFill>
                          <a:schemeClr val="tx1">
                            <a:lumMod val="75000"/>
                            <a:lumOff val="25000"/>
                          </a:schemeClr>
                        </a:solidFill>
                        <a:latin typeface="Cambria Math" panose="02040503050406030204" pitchFamily="18" charset="0"/>
                        <a:cs typeface="Lucida Grande" panose="020B0600040502020204" pitchFamily="34" charset="0"/>
                      </a:rPr>
                      <m:t> </m:t>
                    </m:r>
                  </m:oMath>
                </a14:m>
                <a:r>
                  <a:rPr lang="en-US" sz="1200" dirty="0">
                    <a:solidFill>
                      <a:schemeClr val="tx1">
                        <a:lumMod val="75000"/>
                        <a:lumOff val="25000"/>
                      </a:schemeClr>
                    </a:solidFill>
                    <a:latin typeface="Lucida Grande" panose="020B0600040502020204" pitchFamily="34" charset="0"/>
                    <a:cs typeface="Lucida Grande" panose="020B0600040502020204" pitchFamily="34" charset="0"/>
                  </a:rPr>
                  <a:t> is initial activity at end of irradiation, </a:t>
                </a:r>
                <a14:m>
                  <m:oMath xmlns:m="http://schemas.openxmlformats.org/officeDocument/2006/math">
                    <m:r>
                      <a:rPr lang="en-US" sz="1200" i="1">
                        <a:solidFill>
                          <a:schemeClr val="tx1">
                            <a:lumMod val="75000"/>
                            <a:lumOff val="25000"/>
                          </a:schemeClr>
                        </a:solidFill>
                        <a:latin typeface="Cambria Math" panose="02040503050406030204" pitchFamily="18" charset="0"/>
                        <a:cs typeface="Lucida Grande" panose="020B0600040502020204" pitchFamily="34" charset="0"/>
                      </a:rPr>
                      <m:t>𝜌</m:t>
                    </m:r>
                    <m:r>
                      <m:rPr>
                        <m:sty m:val="p"/>
                      </m:rPr>
                      <a:rPr lang="en-US" sz="1200">
                        <a:solidFill>
                          <a:schemeClr val="tx1">
                            <a:lumMod val="75000"/>
                            <a:lumOff val="25000"/>
                          </a:schemeClr>
                        </a:solidFill>
                        <a:latin typeface="Cambria Math" panose="02040503050406030204" pitchFamily="18" charset="0"/>
                        <a:cs typeface="Lucida Grande" panose="020B0600040502020204" pitchFamily="34" charset="0"/>
                      </a:rPr>
                      <m:t>Δ</m:t>
                    </m:r>
                    <m:r>
                      <a:rPr lang="en-US" sz="1200" i="1">
                        <a:solidFill>
                          <a:schemeClr val="tx1">
                            <a:lumMod val="75000"/>
                            <a:lumOff val="25000"/>
                          </a:schemeClr>
                        </a:solidFill>
                        <a:latin typeface="Cambria Math" panose="02040503050406030204" pitchFamily="18" charset="0"/>
                        <a:cs typeface="Lucida Grande" panose="020B0600040502020204" pitchFamily="34" charset="0"/>
                      </a:rPr>
                      <m:t>𝑥</m:t>
                    </m:r>
                  </m:oMath>
                </a14:m>
                <a:r>
                  <a:rPr lang="en-US" sz="1200" dirty="0">
                    <a:solidFill>
                      <a:schemeClr val="tx1">
                        <a:lumMod val="75000"/>
                        <a:lumOff val="25000"/>
                      </a:schemeClr>
                    </a:solidFill>
                    <a:latin typeface="Lucida Grande" panose="020B0600040502020204" pitchFamily="34" charset="0"/>
                    <a:cs typeface="Lucida Grande" panose="020B0600040502020204" pitchFamily="34" charset="0"/>
                  </a:rPr>
                  <a:t> is areal density,</a:t>
                </a:r>
                <a14:m>
                  <m:oMath xmlns:m="http://schemas.openxmlformats.org/officeDocument/2006/math">
                    <m:r>
                      <a:rPr lang="en-US" sz="1200" b="0" i="0" smtClean="0">
                        <a:solidFill>
                          <a:schemeClr val="tx1">
                            <a:lumMod val="75000"/>
                            <a:lumOff val="25000"/>
                          </a:schemeClr>
                        </a:solidFill>
                        <a:latin typeface="Cambria Math" panose="02040503050406030204" pitchFamily="18" charset="0"/>
                        <a:cs typeface="Lucida Grande" panose="020B0600040502020204" pitchFamily="34" charset="0"/>
                      </a:rPr>
                      <m:t>  </m:t>
                    </m:r>
                    <m:nary>
                      <m:naryPr>
                        <m:limLoc m:val="undOvr"/>
                        <m:subHide m:val="on"/>
                        <m:supHide m:val="on"/>
                        <m:ctrlPr>
                          <a:rPr lang="en-US" sz="1200" i="1">
                            <a:solidFill>
                              <a:schemeClr val="tx1">
                                <a:lumMod val="75000"/>
                                <a:lumOff val="25000"/>
                              </a:schemeClr>
                            </a:solidFill>
                            <a:latin typeface="Cambria Math" panose="02040503050406030204" pitchFamily="18" charset="0"/>
                            <a:cs typeface="Lucida Grande" panose="020B0600040502020204" pitchFamily="34" charset="0"/>
                          </a:rPr>
                        </m:ctrlPr>
                      </m:naryPr>
                      <m:sub/>
                      <m:sup/>
                      <m:e>
                        <m:r>
                          <a:rPr lang="en-US" sz="1200" i="1">
                            <a:solidFill>
                              <a:schemeClr val="tx1">
                                <a:lumMod val="75000"/>
                                <a:lumOff val="25000"/>
                              </a:schemeClr>
                            </a:solidFill>
                            <a:latin typeface="Cambria Math" panose="02040503050406030204" pitchFamily="18" charset="0"/>
                            <a:cs typeface="Lucida Grande" panose="020B0600040502020204" pitchFamily="34" charset="0"/>
                          </a:rPr>
                          <m:t>𝜎</m:t>
                        </m:r>
                        <m:d>
                          <m:dPr>
                            <m:ctrlPr>
                              <a:rPr lang="en-US" sz="1200" i="1">
                                <a:solidFill>
                                  <a:schemeClr val="tx1">
                                    <a:lumMod val="75000"/>
                                    <a:lumOff val="25000"/>
                                  </a:schemeClr>
                                </a:solidFill>
                                <a:latin typeface="Cambria Math" panose="02040503050406030204" pitchFamily="18" charset="0"/>
                                <a:cs typeface="Lucida Grande" panose="020B0600040502020204" pitchFamily="34" charset="0"/>
                              </a:rPr>
                            </m:ctrlPr>
                          </m:dPr>
                          <m:e>
                            <m:r>
                              <a:rPr lang="en-US" sz="1200" i="1">
                                <a:solidFill>
                                  <a:schemeClr val="tx1">
                                    <a:lumMod val="75000"/>
                                    <a:lumOff val="25000"/>
                                  </a:schemeClr>
                                </a:solidFill>
                                <a:latin typeface="Cambria Math" panose="02040503050406030204" pitchFamily="18" charset="0"/>
                                <a:cs typeface="Lucida Grande" panose="020B0600040502020204" pitchFamily="34" charset="0"/>
                              </a:rPr>
                              <m:t>𝐸</m:t>
                            </m:r>
                          </m:e>
                        </m:d>
                        <m:f>
                          <m:fPr>
                            <m:ctrlPr>
                              <a:rPr lang="en-US" sz="1200" i="1">
                                <a:solidFill>
                                  <a:schemeClr val="tx1">
                                    <a:lumMod val="75000"/>
                                    <a:lumOff val="25000"/>
                                  </a:schemeClr>
                                </a:solidFill>
                                <a:latin typeface="Cambria Math" panose="02040503050406030204" pitchFamily="18" charset="0"/>
                                <a:cs typeface="Lucida Grande" panose="020B0600040502020204" pitchFamily="34" charset="0"/>
                              </a:rPr>
                            </m:ctrlPr>
                          </m:fPr>
                          <m:num>
                            <m:r>
                              <a:rPr lang="en-US" sz="1200" i="1">
                                <a:solidFill>
                                  <a:schemeClr val="tx1">
                                    <a:lumMod val="75000"/>
                                    <a:lumOff val="25000"/>
                                  </a:schemeClr>
                                </a:solidFill>
                                <a:latin typeface="Cambria Math" panose="02040503050406030204" pitchFamily="18" charset="0"/>
                                <a:cs typeface="Lucida Grande" panose="020B0600040502020204" pitchFamily="34" charset="0"/>
                              </a:rPr>
                              <m:t>𝑑</m:t>
                            </m:r>
                            <m:r>
                              <a:rPr lang="en-US" sz="1200" i="1">
                                <a:solidFill>
                                  <a:schemeClr val="tx1">
                                    <a:lumMod val="75000"/>
                                    <a:lumOff val="25000"/>
                                  </a:schemeClr>
                                </a:solidFill>
                                <a:latin typeface="Cambria Math" panose="02040503050406030204" pitchFamily="18" charset="0"/>
                                <a:cs typeface="Lucida Grande" panose="020B0600040502020204" pitchFamily="34" charset="0"/>
                              </a:rPr>
                              <m:t>𝜙</m:t>
                            </m:r>
                          </m:num>
                          <m:den>
                            <m:r>
                              <a:rPr lang="en-US" sz="1200" i="1">
                                <a:solidFill>
                                  <a:schemeClr val="tx1">
                                    <a:lumMod val="75000"/>
                                    <a:lumOff val="25000"/>
                                  </a:schemeClr>
                                </a:solidFill>
                                <a:latin typeface="Cambria Math" panose="02040503050406030204" pitchFamily="18" charset="0"/>
                                <a:cs typeface="Lucida Grande" panose="020B0600040502020204" pitchFamily="34" charset="0"/>
                              </a:rPr>
                              <m:t>𝑑𝐸</m:t>
                            </m:r>
                          </m:den>
                        </m:f>
                        <m:r>
                          <a:rPr lang="en-US" sz="1200" i="1">
                            <a:solidFill>
                              <a:schemeClr val="tx1">
                                <a:lumMod val="75000"/>
                                <a:lumOff val="25000"/>
                              </a:schemeClr>
                            </a:solidFill>
                            <a:latin typeface="Cambria Math" panose="02040503050406030204" pitchFamily="18" charset="0"/>
                            <a:cs typeface="Lucida Grande" panose="020B0600040502020204" pitchFamily="34" charset="0"/>
                          </a:rPr>
                          <m:t>𝑑𝐸</m:t>
                        </m:r>
                      </m:e>
                    </m:nary>
                  </m:oMath>
                </a14:m>
                <a:r>
                  <a:rPr lang="en-US" sz="1200" dirty="0">
                    <a:solidFill>
                      <a:schemeClr val="tx1">
                        <a:lumMod val="75000"/>
                        <a:lumOff val="25000"/>
                      </a:schemeClr>
                    </a:solidFill>
                    <a:latin typeface="Lucida Grande" panose="020B0600040502020204" pitchFamily="34" charset="0"/>
                    <a:cs typeface="Lucida Grande" panose="020B0600040502020204" pitchFamily="34" charset="0"/>
                  </a:rPr>
                  <a:t> is the average cross section based on incident energy and energy loss within the foil, </a:t>
                </a:r>
                <a14:m>
                  <m:oMath xmlns:m="http://schemas.openxmlformats.org/officeDocument/2006/math">
                    <m:r>
                      <a:rPr lang="en-US" sz="1200" i="1">
                        <a:solidFill>
                          <a:schemeClr val="tx1">
                            <a:lumMod val="75000"/>
                            <a:lumOff val="25000"/>
                          </a:schemeClr>
                        </a:solidFill>
                        <a:latin typeface="Cambria Math" panose="02040503050406030204" pitchFamily="18" charset="0"/>
                        <a:cs typeface="Lucida Grande" panose="020B0600040502020204" pitchFamily="34" charset="0"/>
                      </a:rPr>
                      <m:t>𝜆</m:t>
                    </m:r>
                  </m:oMath>
                </a14:m>
                <a:r>
                  <a:rPr lang="en-US" sz="1200" dirty="0">
                    <a:solidFill>
                      <a:schemeClr val="tx1">
                        <a:lumMod val="75000"/>
                        <a:lumOff val="25000"/>
                      </a:schemeClr>
                    </a:solidFill>
                    <a:latin typeface="Lucida Grande" panose="020B0600040502020204" pitchFamily="34" charset="0"/>
                    <a:cs typeface="Lucida Grande" panose="020B0600040502020204" pitchFamily="34" charset="0"/>
                  </a:rPr>
                  <a:t> is the decay constant, and t is irradiation time.</a:t>
                </a:r>
              </a:p>
              <a:p>
                <a:endParaRPr lang="en-US" sz="1200" dirty="0">
                  <a:solidFill>
                    <a:srgbClr val="003262"/>
                  </a:solidFill>
                  <a:latin typeface="Georgia" panose="02040502050405020303" pitchFamily="18" charset="0"/>
                  <a:cs typeface="Lucida Grande" panose="020B0600040502020204" pitchFamily="34" charset="0"/>
                </a:endParaRPr>
              </a:p>
              <a:p>
                <a:endParaRPr lang="en-US" sz="1200" dirty="0">
                  <a:solidFill>
                    <a:srgbClr val="003262"/>
                  </a:solidFill>
                  <a:latin typeface="Georgia" panose="02040502050405020303" pitchFamily="18" charset="0"/>
                  <a:cs typeface="Lucida Grande" panose="020B0600040502020204" pitchFamily="34" charset="0"/>
                </a:endParaRPr>
              </a:p>
              <a:p>
                <a:r>
                  <a:rPr lang="en-US" sz="1200" dirty="0">
                    <a:solidFill>
                      <a:srgbClr val="003262"/>
                    </a:solidFill>
                    <a:latin typeface="Georgia" panose="02040502050405020303" pitchFamily="18" charset="0"/>
                    <a:cs typeface="Lucida Grande" panose="020B0600040502020204" pitchFamily="34" charset="0"/>
                  </a:rPr>
                  <a:t>In addition to using Cu and </a:t>
                </a:r>
                <a:r>
                  <a:rPr lang="en-US" sz="1200" dirty="0" err="1">
                    <a:solidFill>
                      <a:srgbClr val="003262"/>
                    </a:solidFill>
                    <a:latin typeface="Georgia" panose="02040502050405020303" pitchFamily="18" charset="0"/>
                    <a:cs typeface="Lucida Grande" panose="020B0600040502020204" pitchFamily="34" charset="0"/>
                  </a:rPr>
                  <a:t>Ti</a:t>
                </a:r>
                <a:r>
                  <a:rPr lang="en-US" sz="1200" dirty="0">
                    <a:solidFill>
                      <a:srgbClr val="003262"/>
                    </a:solidFill>
                    <a:latin typeface="Georgia" panose="02040502050405020303" pitchFamily="18" charset="0"/>
                    <a:cs typeface="Lucida Grande" panose="020B0600040502020204" pitchFamily="34" charset="0"/>
                  </a:rPr>
                  <a:t> for monitor reactions, Nb was used as well in the 55 </a:t>
                </a:r>
                <a:r>
                  <a:rPr lang="en-US" sz="1200" dirty="0" err="1">
                    <a:solidFill>
                      <a:srgbClr val="003262"/>
                    </a:solidFill>
                    <a:latin typeface="Georgia" panose="02040502050405020303" pitchFamily="18" charset="0"/>
                    <a:cs typeface="Lucida Grande" panose="020B0600040502020204" pitchFamily="34" charset="0"/>
                  </a:rPr>
                  <a:t>Mev</a:t>
                </a:r>
                <a:r>
                  <a:rPr lang="en-US" sz="1200" dirty="0">
                    <a:solidFill>
                      <a:srgbClr val="003262"/>
                    </a:solidFill>
                    <a:latin typeface="Georgia" panose="02040502050405020303" pitchFamily="18" charset="0"/>
                    <a:cs typeface="Lucida Grande" panose="020B0600040502020204" pitchFamily="34" charset="0"/>
                  </a:rPr>
                  <a:t>, 100MeV, and 200 MeV stacked targets. Although this is not yet an established monitor </a:t>
                </a:r>
                <a:r>
                  <a:rPr lang="en-US" sz="1200" dirty="0" err="1">
                    <a:solidFill>
                      <a:srgbClr val="003262"/>
                    </a:solidFill>
                    <a:latin typeface="Georgia" panose="02040502050405020303" pitchFamily="18" charset="0"/>
                    <a:cs typeface="Lucida Grande" panose="020B0600040502020204" pitchFamily="34" charset="0"/>
                  </a:rPr>
                  <a:t>xs</a:t>
                </a:r>
                <a:r>
                  <a:rPr lang="en-US" sz="1200" dirty="0">
                    <a:solidFill>
                      <a:srgbClr val="003262"/>
                    </a:solidFill>
                    <a:latin typeface="Georgia" panose="02040502050405020303" pitchFamily="18" charset="0"/>
                    <a:cs typeface="Lucida Grande" panose="020B0600040502020204" pitchFamily="34" charset="0"/>
                  </a:rPr>
                  <a:t> by the IAEA, the (p,4n) reaction to produce 90Mo is a strong independent channel in the energy ranges we frequently look at, has a reasonably long half-life of 5.5 h, and has several strong gamma lines.</a:t>
                </a:r>
              </a:p>
              <a:p>
                <a:endParaRPr lang="en-US" sz="1200" dirty="0">
                  <a:solidFill>
                    <a:srgbClr val="003262"/>
                  </a:solidFill>
                  <a:latin typeface="Georgia" panose="02040502050405020303" pitchFamily="18" charset="0"/>
                  <a:cs typeface="Lucida Grande" panose="020B0600040502020204" pitchFamily="34" charset="0"/>
                </a:endParaRPr>
              </a:p>
              <a:p>
                <a:r>
                  <a:rPr lang="en-US" sz="1200" dirty="0">
                    <a:solidFill>
                      <a:srgbClr val="003262"/>
                    </a:solidFill>
                    <a:latin typeface="Georgia" panose="02040502050405020303" pitchFamily="18" charset="0"/>
                    <a:cs typeface="Lucida Grande" panose="020B0600040502020204" pitchFamily="34" charset="0"/>
                  </a:rPr>
                  <a:t>As it stands currently, only 58Co has established monitor cross section energies above 100 MeV and up to our 200 MeV range, so additional monitor cross sections are very beneficial</a:t>
                </a:r>
              </a:p>
            </p:txBody>
          </p:sp>
        </mc:Choice>
        <mc:Fallback xmlns="">
          <p:sp>
            <p:nvSpPr>
              <p:cNvPr id="3" name="Notes Placeholder 2"/>
              <p:cNvSpPr>
                <a:spLocks noGrp="1"/>
              </p:cNvSpPr>
              <p:nvPr>
                <p:ph type="body" idx="1"/>
              </p:nvPr>
            </p:nvSpPr>
            <p:spPr/>
            <p:txBody>
              <a:bodyPr/>
              <a:lstStyle/>
              <a:p>
                <a:r>
                  <a:rPr lang="en-US" dirty="0"/>
                  <a:t>The use of monitor foils in each compartment provides us with the opportunity to not only more accurately characterize the current, but the energy within each stack too. This is done by a technique demonstrated in previous work, where density is treated as a free parameter and adjusted to minimize the variance of the reaction cross sections across the stack. </a:t>
                </a:r>
              </a:p>
              <a:p>
                <a:r>
                  <a:rPr lang="en-US" dirty="0"/>
                  <a:t>(This is especially useful for parts of the stack where one or more monitor cross section is changing drastically, and definitely more pronounced towards the back of the stack,</a:t>
                </a:r>
              </a:p>
              <a:p>
                <a:r>
                  <a:rPr lang="en-US" dirty="0"/>
                  <a:t>You can see in this video how the measured values fall in line with IAEA cross sections up to ~104.8%. After this point they diverge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3262"/>
                    </a:solidFill>
                    <a:latin typeface="Georgia" panose="02040502050405020303" pitchFamily="18" charset="0"/>
                    <a:cs typeface="Lucida Grande" panose="020B0600040502020204" pitchFamily="34" charset="0"/>
                  </a:rPr>
                  <a:t>IAEA data is represented by the solid line with uncertainty, measurements from the 100 MeV irradiation are the data points</a:t>
                </a:r>
                <a:endParaRPr lang="en-US" dirty="0"/>
              </a:p>
              <a:p>
                <a:endParaRPr lang="en-US" dirty="0"/>
              </a:p>
              <a:p>
                <a:r>
                  <a:rPr lang="en-US" sz="1200" dirty="0">
                    <a:solidFill>
                      <a:srgbClr val="003262"/>
                    </a:solidFill>
                    <a:latin typeface="Georgia" panose="02040502050405020303" pitchFamily="18" charset="0"/>
                    <a:cs typeface="Lucida Grande" panose="020B0600040502020204" pitchFamily="34" charset="0"/>
                  </a:rPr>
                  <a:t>A correction for range straggling and limited stopping power characterization involved treating the density of degraders as a variable to minimize systemic uncertainty in the current. </a:t>
                </a:r>
                <a:endParaRPr lang="en-US" dirty="0"/>
              </a:p>
              <a:p>
                <a:endParaRPr lang="en-US" dirty="0"/>
              </a:p>
              <a:p>
                <a:r>
                  <a:rPr lang="en-US" dirty="0"/>
                  <a:t>Again, this is not physically suggesting a change in density, but more to account for any potential limitations in stopping power calculations.</a:t>
                </a:r>
              </a:p>
              <a:p>
                <a:endParaRPr lang="en-US" dirty="0"/>
              </a:p>
              <a:p>
                <a:r>
                  <a:rPr lang="en-US" dirty="0"/>
                  <a:t>This weighted energy and current for each compartment can then be used to determine the cross sections for the isotopes of interest. This was implemented using a python code written by a former PhD student in the group, Jon, Morrell and uses </a:t>
                </a:r>
                <a:r>
                  <a:rPr lang="en-US" sz="1200" kern="1200" dirty="0">
                    <a:solidFill>
                      <a:schemeClr val="tx1"/>
                    </a:solidFill>
                    <a:effectLst/>
                    <a:latin typeface="+mn-lt"/>
                    <a:ea typeface="+mn-ea"/>
                    <a:cs typeface="+mn-cs"/>
                  </a:rPr>
                  <a:t>an Anderson and Ziegler-based Monte Carlo code.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Lucida Grande" panose="020B0600040502020204" pitchFamily="34" charset="0"/>
                    <a:cs typeface="Lucida Grande" panose="020B0600040502020204" pitchFamily="34" charset="0"/>
                  </a:rPr>
                  <a:t>Where </a:t>
                </a:r>
                <a:r>
                  <a:rPr lang="en-US" sz="1200" i="0" dirty="0">
                    <a:solidFill>
                      <a:schemeClr val="tx1">
                        <a:lumMod val="75000"/>
                        <a:lumOff val="25000"/>
                      </a:schemeClr>
                    </a:solidFill>
                    <a:latin typeface="Cambria Math" panose="02040503050406030204" pitchFamily="18" charset="0"/>
                    <a:cs typeface="Lucida Grande" panose="020B0600040502020204" pitchFamily="34" charset="0"/>
                  </a:rPr>
                  <a:t>𝐴_0  </a:t>
                </a:r>
                <a:r>
                  <a:rPr lang="en-US" sz="1200" dirty="0">
                    <a:solidFill>
                      <a:schemeClr val="tx1">
                        <a:lumMod val="75000"/>
                        <a:lumOff val="25000"/>
                      </a:schemeClr>
                    </a:solidFill>
                    <a:latin typeface="Lucida Grande" panose="020B0600040502020204" pitchFamily="34" charset="0"/>
                    <a:cs typeface="Lucida Grande" panose="020B0600040502020204" pitchFamily="34" charset="0"/>
                  </a:rPr>
                  <a:t> is initial activity at end of irradiation, </a:t>
                </a:r>
                <a:r>
                  <a:rPr lang="en-US" sz="1200" i="0">
                    <a:solidFill>
                      <a:schemeClr val="tx1">
                        <a:lumMod val="75000"/>
                        <a:lumOff val="25000"/>
                      </a:schemeClr>
                    </a:solidFill>
                    <a:latin typeface="Cambria Math" panose="02040503050406030204" pitchFamily="18" charset="0"/>
                    <a:cs typeface="Lucida Grande" panose="020B0600040502020204" pitchFamily="34" charset="0"/>
                  </a:rPr>
                  <a:t>𝜌Δ𝑥</a:t>
                </a:r>
                <a:r>
                  <a:rPr lang="en-US" sz="1200" dirty="0">
                    <a:solidFill>
                      <a:schemeClr val="tx1">
                        <a:lumMod val="75000"/>
                        <a:lumOff val="25000"/>
                      </a:schemeClr>
                    </a:solidFill>
                    <a:latin typeface="Lucida Grande" panose="020B0600040502020204" pitchFamily="34" charset="0"/>
                    <a:cs typeface="Lucida Grande" panose="020B0600040502020204" pitchFamily="34" charset="0"/>
                  </a:rPr>
                  <a:t> is areal density,</a:t>
                </a:r>
                <a:r>
                  <a:rPr lang="en-US" sz="1200" b="0" i="0">
                    <a:solidFill>
                      <a:schemeClr val="tx1">
                        <a:lumMod val="75000"/>
                        <a:lumOff val="25000"/>
                      </a:schemeClr>
                    </a:solidFill>
                    <a:latin typeface="Cambria Math" panose="02040503050406030204" pitchFamily="18" charset="0"/>
                    <a:cs typeface="Lucida Grande" panose="020B0600040502020204" pitchFamily="34" charset="0"/>
                  </a:rPr>
                  <a:t>  </a:t>
                </a:r>
                <a:r>
                  <a:rPr lang="en-US" sz="1200" i="0">
                    <a:solidFill>
                      <a:schemeClr val="tx1">
                        <a:lumMod val="75000"/>
                        <a:lumOff val="25000"/>
                      </a:schemeClr>
                    </a:solidFill>
                    <a:latin typeface="Cambria Math" panose="02040503050406030204" pitchFamily="18" charset="0"/>
                    <a:cs typeface="Lucida Grande" panose="020B0600040502020204" pitchFamily="34" charset="0"/>
                  </a:rPr>
                  <a:t>∫1▒〖𝜎(𝐸)  𝑑𝜙/𝑑𝐸 𝑑𝐸〗</a:t>
                </a:r>
                <a:r>
                  <a:rPr lang="en-US" sz="1200" dirty="0">
                    <a:solidFill>
                      <a:schemeClr val="tx1">
                        <a:lumMod val="75000"/>
                        <a:lumOff val="25000"/>
                      </a:schemeClr>
                    </a:solidFill>
                    <a:latin typeface="Lucida Grande" panose="020B0600040502020204" pitchFamily="34" charset="0"/>
                    <a:cs typeface="Lucida Grande" panose="020B0600040502020204" pitchFamily="34" charset="0"/>
                  </a:rPr>
                  <a:t> is the average cross section based on incident energy and energy loss within the foil, </a:t>
                </a:r>
                <a:r>
                  <a:rPr lang="en-US" sz="1200" i="0">
                    <a:solidFill>
                      <a:schemeClr val="tx1">
                        <a:lumMod val="75000"/>
                        <a:lumOff val="25000"/>
                      </a:schemeClr>
                    </a:solidFill>
                    <a:latin typeface="Cambria Math" panose="02040503050406030204" pitchFamily="18" charset="0"/>
                    <a:cs typeface="Lucida Grande" panose="020B0600040502020204" pitchFamily="34" charset="0"/>
                  </a:rPr>
                  <a:t>𝜆</a:t>
                </a:r>
                <a:r>
                  <a:rPr lang="en-US" sz="1200" dirty="0">
                    <a:solidFill>
                      <a:schemeClr val="tx1">
                        <a:lumMod val="75000"/>
                        <a:lumOff val="25000"/>
                      </a:schemeClr>
                    </a:solidFill>
                    <a:latin typeface="Lucida Grande" panose="020B0600040502020204" pitchFamily="34" charset="0"/>
                    <a:cs typeface="Lucida Grande" panose="020B0600040502020204" pitchFamily="34" charset="0"/>
                  </a:rPr>
                  <a:t> is the decay constant, and t is irradiation time.</a:t>
                </a:r>
              </a:p>
              <a:p>
                <a:endParaRPr lang="en-US" sz="1200" dirty="0">
                  <a:solidFill>
                    <a:srgbClr val="003262"/>
                  </a:solidFill>
                  <a:latin typeface="Georgia" panose="02040502050405020303" pitchFamily="18" charset="0"/>
                  <a:cs typeface="Lucida Grande" panose="020B0600040502020204" pitchFamily="34" charset="0"/>
                </a:endParaRPr>
              </a:p>
              <a:p>
                <a:endParaRPr lang="en-US" sz="1200" dirty="0">
                  <a:solidFill>
                    <a:srgbClr val="003262"/>
                  </a:solidFill>
                  <a:latin typeface="Georgia" panose="02040502050405020303" pitchFamily="18" charset="0"/>
                  <a:cs typeface="Lucida Grande" panose="020B0600040502020204" pitchFamily="34" charset="0"/>
                </a:endParaRPr>
              </a:p>
              <a:p>
                <a:r>
                  <a:rPr lang="en-US" sz="1200" dirty="0">
                    <a:solidFill>
                      <a:srgbClr val="003262"/>
                    </a:solidFill>
                    <a:latin typeface="Georgia" panose="02040502050405020303" pitchFamily="18" charset="0"/>
                    <a:cs typeface="Lucida Grande" panose="020B0600040502020204" pitchFamily="34" charset="0"/>
                  </a:rPr>
                  <a:t>In addition to using Cu and </a:t>
                </a:r>
                <a:r>
                  <a:rPr lang="en-US" sz="1200" dirty="0" err="1">
                    <a:solidFill>
                      <a:srgbClr val="003262"/>
                    </a:solidFill>
                    <a:latin typeface="Georgia" panose="02040502050405020303" pitchFamily="18" charset="0"/>
                    <a:cs typeface="Lucida Grande" panose="020B0600040502020204" pitchFamily="34" charset="0"/>
                  </a:rPr>
                  <a:t>Ti</a:t>
                </a:r>
                <a:r>
                  <a:rPr lang="en-US" sz="1200" dirty="0">
                    <a:solidFill>
                      <a:srgbClr val="003262"/>
                    </a:solidFill>
                    <a:latin typeface="Georgia" panose="02040502050405020303" pitchFamily="18" charset="0"/>
                    <a:cs typeface="Lucida Grande" panose="020B0600040502020204" pitchFamily="34" charset="0"/>
                  </a:rPr>
                  <a:t> for monitor reactions, Nb was used as well in the 55 </a:t>
                </a:r>
                <a:r>
                  <a:rPr lang="en-US" sz="1200" dirty="0" err="1">
                    <a:solidFill>
                      <a:srgbClr val="003262"/>
                    </a:solidFill>
                    <a:latin typeface="Georgia" panose="02040502050405020303" pitchFamily="18" charset="0"/>
                    <a:cs typeface="Lucida Grande" panose="020B0600040502020204" pitchFamily="34" charset="0"/>
                  </a:rPr>
                  <a:t>Mev</a:t>
                </a:r>
                <a:r>
                  <a:rPr lang="en-US" sz="1200" dirty="0">
                    <a:solidFill>
                      <a:srgbClr val="003262"/>
                    </a:solidFill>
                    <a:latin typeface="Georgia" panose="02040502050405020303" pitchFamily="18" charset="0"/>
                    <a:cs typeface="Lucida Grande" panose="020B0600040502020204" pitchFamily="34" charset="0"/>
                  </a:rPr>
                  <a:t>, 100MeV, and 200 MeV stacked targets. Although this is not yet an established monitor </a:t>
                </a:r>
                <a:r>
                  <a:rPr lang="en-US" sz="1200" dirty="0" err="1">
                    <a:solidFill>
                      <a:srgbClr val="003262"/>
                    </a:solidFill>
                    <a:latin typeface="Georgia" panose="02040502050405020303" pitchFamily="18" charset="0"/>
                    <a:cs typeface="Lucida Grande" panose="020B0600040502020204" pitchFamily="34" charset="0"/>
                  </a:rPr>
                  <a:t>xs</a:t>
                </a:r>
                <a:r>
                  <a:rPr lang="en-US" sz="1200" dirty="0">
                    <a:solidFill>
                      <a:srgbClr val="003262"/>
                    </a:solidFill>
                    <a:latin typeface="Georgia" panose="02040502050405020303" pitchFamily="18" charset="0"/>
                    <a:cs typeface="Lucida Grande" panose="020B0600040502020204" pitchFamily="34" charset="0"/>
                  </a:rPr>
                  <a:t> by the IAEA, the (p,4n) reaction to produce 90Mo is a strong independent channel in the energy ranges we frequently look at, has a reasonably long half-life of 5.5 h, and has several strong gamma lines.</a:t>
                </a:r>
              </a:p>
              <a:p>
                <a:endParaRPr lang="en-US" sz="1200" dirty="0">
                  <a:solidFill>
                    <a:srgbClr val="003262"/>
                  </a:solidFill>
                  <a:latin typeface="Georgia" panose="02040502050405020303" pitchFamily="18" charset="0"/>
                  <a:cs typeface="Lucida Grande" panose="020B0600040502020204" pitchFamily="34" charset="0"/>
                </a:endParaRPr>
              </a:p>
              <a:p>
                <a:r>
                  <a:rPr lang="en-US" sz="1200" dirty="0">
                    <a:solidFill>
                      <a:srgbClr val="003262"/>
                    </a:solidFill>
                    <a:latin typeface="Georgia" panose="02040502050405020303" pitchFamily="18" charset="0"/>
                    <a:cs typeface="Lucida Grande" panose="020B0600040502020204" pitchFamily="34" charset="0"/>
                  </a:rPr>
                  <a:t>As it stands currently, only 58Co has established monitor cross section energies above 100 MeV and up to our 200 MeV range, so additional monitor cross sections are very beneficial</a:t>
                </a:r>
              </a:p>
            </p:txBody>
          </p:sp>
        </mc:Fallback>
      </mc:AlternateContent>
      <p:sp>
        <p:nvSpPr>
          <p:cNvPr id="4" name="Slide Number Placeholder 3"/>
          <p:cNvSpPr>
            <a:spLocks noGrp="1"/>
          </p:cNvSpPr>
          <p:nvPr>
            <p:ph type="sldNum" sz="quarter" idx="10"/>
          </p:nvPr>
        </p:nvSpPr>
        <p:spPr/>
        <p:txBody>
          <a:bodyPr/>
          <a:lstStyle/>
          <a:p>
            <a:fld id="{0947B90C-49C8-7944-87A4-C54BD1F45855}" type="slidenum">
              <a:rPr lang="en-US" smtClean="0"/>
              <a:t>15</a:t>
            </a:fld>
            <a:endParaRPr lang="en-US" dirty="0"/>
          </a:p>
        </p:txBody>
      </p:sp>
    </p:spTree>
    <p:extLst>
      <p:ext uri="{BB962C8B-B14F-4D97-AF65-F5344CB8AC3E}">
        <p14:creationId xmlns:p14="http://schemas.microsoft.com/office/powerpoint/2010/main" val="869176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The use of monitor foils in each compartment provides us with the opportunity to not only more accurately characterize the current, but the energy within each stack too. This is done by a technique demonstrated in previous work, where density is treated as a free parameter and adjusted to minimize the variance of the reaction cross sections across the stack. </a:t>
                </a:r>
              </a:p>
              <a:p>
                <a:r>
                  <a:rPr lang="en-US" dirty="0"/>
                  <a:t>(This is especially useful for parts of the stack where one or more monitor cross section is changing drastically, and definitely more pronounced towards the back of the stack,</a:t>
                </a:r>
              </a:p>
              <a:p>
                <a:r>
                  <a:rPr lang="en-US" dirty="0"/>
                  <a:t>You can see in this video how the measured values fall in line with IAEA cross sections up to ~104.8%. After this point they diverge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3262"/>
                    </a:solidFill>
                    <a:latin typeface="Georgia" panose="02040502050405020303" pitchFamily="18" charset="0"/>
                    <a:cs typeface="Lucida Grande" panose="020B0600040502020204" pitchFamily="34" charset="0"/>
                  </a:rPr>
                  <a:t>IAEA data is represented by the solid line with uncertainty, measurements from the 100 MeV irradiation are the data points</a:t>
                </a:r>
                <a:endParaRPr lang="en-US" dirty="0"/>
              </a:p>
              <a:p>
                <a:endParaRPr lang="en-US" dirty="0"/>
              </a:p>
              <a:p>
                <a:r>
                  <a:rPr lang="en-US" sz="1200" dirty="0">
                    <a:solidFill>
                      <a:srgbClr val="003262"/>
                    </a:solidFill>
                    <a:latin typeface="Georgia" panose="02040502050405020303" pitchFamily="18" charset="0"/>
                    <a:cs typeface="Lucida Grande" panose="020B0600040502020204" pitchFamily="34" charset="0"/>
                  </a:rPr>
                  <a:t>A correction for range straggling and limited stopping power characterization involved treating the density of degraders as a variable to minimize systemic uncertainty in the current. </a:t>
                </a:r>
                <a:endParaRPr lang="en-US" dirty="0"/>
              </a:p>
              <a:p>
                <a:endParaRPr lang="en-US" dirty="0"/>
              </a:p>
              <a:p>
                <a:r>
                  <a:rPr lang="en-US" dirty="0"/>
                  <a:t>Again, this is not physically suggesting a change in density, but more to account for any potential limitations in stopping power calculations.</a:t>
                </a:r>
              </a:p>
              <a:p>
                <a:endParaRPr lang="en-US" dirty="0"/>
              </a:p>
              <a:p>
                <a:r>
                  <a:rPr lang="en-US" dirty="0"/>
                  <a:t>This weighted energy and current for each compartment can then be used to determine the cross sections for the isotopes of interest. This was implemented using a python code written by a former PhD student in the group, Jon, Morrell and uses </a:t>
                </a:r>
                <a:r>
                  <a:rPr lang="en-US" sz="1200" kern="1200" dirty="0">
                    <a:solidFill>
                      <a:schemeClr val="tx1"/>
                    </a:solidFill>
                    <a:effectLst/>
                    <a:latin typeface="+mn-lt"/>
                    <a:ea typeface="+mn-ea"/>
                    <a:cs typeface="+mn-cs"/>
                  </a:rPr>
                  <a:t>an Anderson and Ziegler-based Monte Carlo code.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Lucida Grande" panose="020B0600040502020204" pitchFamily="34" charset="0"/>
                    <a:cs typeface="Lucida Grande" panose="020B0600040502020204" pitchFamily="34" charset="0"/>
                  </a:rPr>
                  <a:t>Where </a:t>
                </a:r>
                <a14:m>
                  <m:oMath xmlns:m="http://schemas.openxmlformats.org/officeDocument/2006/math">
                    <m:sSub>
                      <m:sSubPr>
                        <m:ctrlPr>
                          <a:rPr lang="en-US" sz="1200" i="1" dirty="0">
                            <a:solidFill>
                              <a:schemeClr val="tx1">
                                <a:lumMod val="75000"/>
                                <a:lumOff val="25000"/>
                              </a:schemeClr>
                            </a:solidFill>
                            <a:latin typeface="Cambria Math" panose="02040503050406030204" pitchFamily="18" charset="0"/>
                            <a:cs typeface="Lucida Grande" panose="020B0600040502020204" pitchFamily="34" charset="0"/>
                          </a:rPr>
                        </m:ctrlPr>
                      </m:sSubPr>
                      <m:e>
                        <m:r>
                          <a:rPr lang="en-US" sz="1200" i="1" dirty="0">
                            <a:solidFill>
                              <a:schemeClr val="tx1">
                                <a:lumMod val="75000"/>
                                <a:lumOff val="25000"/>
                              </a:schemeClr>
                            </a:solidFill>
                            <a:latin typeface="Cambria Math" panose="02040503050406030204" pitchFamily="18" charset="0"/>
                            <a:cs typeface="Lucida Grande" panose="020B0600040502020204" pitchFamily="34" charset="0"/>
                          </a:rPr>
                          <m:t>𝐴</m:t>
                        </m:r>
                      </m:e>
                      <m:sub>
                        <m:r>
                          <a:rPr lang="en-US" sz="1200" i="1" dirty="0">
                            <a:solidFill>
                              <a:schemeClr val="tx1">
                                <a:lumMod val="75000"/>
                                <a:lumOff val="25000"/>
                              </a:schemeClr>
                            </a:solidFill>
                            <a:latin typeface="Cambria Math" panose="02040503050406030204" pitchFamily="18" charset="0"/>
                            <a:cs typeface="Lucida Grande" panose="020B0600040502020204" pitchFamily="34" charset="0"/>
                          </a:rPr>
                          <m:t>0</m:t>
                        </m:r>
                      </m:sub>
                    </m:sSub>
                    <m:r>
                      <a:rPr lang="en-US" sz="1200" i="1" dirty="0">
                        <a:solidFill>
                          <a:schemeClr val="tx1">
                            <a:lumMod val="75000"/>
                            <a:lumOff val="25000"/>
                          </a:schemeClr>
                        </a:solidFill>
                        <a:latin typeface="Cambria Math" panose="02040503050406030204" pitchFamily="18" charset="0"/>
                        <a:cs typeface="Lucida Grande" panose="020B0600040502020204" pitchFamily="34" charset="0"/>
                      </a:rPr>
                      <m:t> </m:t>
                    </m:r>
                  </m:oMath>
                </a14:m>
                <a:r>
                  <a:rPr lang="en-US" sz="1200" dirty="0">
                    <a:solidFill>
                      <a:schemeClr val="tx1">
                        <a:lumMod val="75000"/>
                        <a:lumOff val="25000"/>
                      </a:schemeClr>
                    </a:solidFill>
                    <a:latin typeface="Lucida Grande" panose="020B0600040502020204" pitchFamily="34" charset="0"/>
                    <a:cs typeface="Lucida Grande" panose="020B0600040502020204" pitchFamily="34" charset="0"/>
                  </a:rPr>
                  <a:t> is initial activity at end of irradiation, </a:t>
                </a:r>
                <a14:m>
                  <m:oMath xmlns:m="http://schemas.openxmlformats.org/officeDocument/2006/math">
                    <m:r>
                      <a:rPr lang="en-US" sz="1200" i="1">
                        <a:solidFill>
                          <a:schemeClr val="tx1">
                            <a:lumMod val="75000"/>
                            <a:lumOff val="25000"/>
                          </a:schemeClr>
                        </a:solidFill>
                        <a:latin typeface="Cambria Math" panose="02040503050406030204" pitchFamily="18" charset="0"/>
                        <a:cs typeface="Lucida Grande" panose="020B0600040502020204" pitchFamily="34" charset="0"/>
                      </a:rPr>
                      <m:t>𝜌</m:t>
                    </m:r>
                    <m:r>
                      <m:rPr>
                        <m:sty m:val="p"/>
                      </m:rPr>
                      <a:rPr lang="en-US" sz="1200">
                        <a:solidFill>
                          <a:schemeClr val="tx1">
                            <a:lumMod val="75000"/>
                            <a:lumOff val="25000"/>
                          </a:schemeClr>
                        </a:solidFill>
                        <a:latin typeface="Cambria Math" panose="02040503050406030204" pitchFamily="18" charset="0"/>
                        <a:cs typeface="Lucida Grande" panose="020B0600040502020204" pitchFamily="34" charset="0"/>
                      </a:rPr>
                      <m:t>Δ</m:t>
                    </m:r>
                    <m:r>
                      <a:rPr lang="en-US" sz="1200" i="1">
                        <a:solidFill>
                          <a:schemeClr val="tx1">
                            <a:lumMod val="75000"/>
                            <a:lumOff val="25000"/>
                          </a:schemeClr>
                        </a:solidFill>
                        <a:latin typeface="Cambria Math" panose="02040503050406030204" pitchFamily="18" charset="0"/>
                        <a:cs typeface="Lucida Grande" panose="020B0600040502020204" pitchFamily="34" charset="0"/>
                      </a:rPr>
                      <m:t>𝑥</m:t>
                    </m:r>
                  </m:oMath>
                </a14:m>
                <a:r>
                  <a:rPr lang="en-US" sz="1200" dirty="0">
                    <a:solidFill>
                      <a:schemeClr val="tx1">
                        <a:lumMod val="75000"/>
                        <a:lumOff val="25000"/>
                      </a:schemeClr>
                    </a:solidFill>
                    <a:latin typeface="Lucida Grande" panose="020B0600040502020204" pitchFamily="34" charset="0"/>
                    <a:cs typeface="Lucida Grande" panose="020B0600040502020204" pitchFamily="34" charset="0"/>
                  </a:rPr>
                  <a:t> is areal density,</a:t>
                </a:r>
                <a14:m>
                  <m:oMath xmlns:m="http://schemas.openxmlformats.org/officeDocument/2006/math">
                    <m:r>
                      <a:rPr lang="en-US" sz="1200" b="0" i="0" smtClean="0">
                        <a:solidFill>
                          <a:schemeClr val="tx1">
                            <a:lumMod val="75000"/>
                            <a:lumOff val="25000"/>
                          </a:schemeClr>
                        </a:solidFill>
                        <a:latin typeface="Cambria Math" panose="02040503050406030204" pitchFamily="18" charset="0"/>
                        <a:cs typeface="Lucida Grande" panose="020B0600040502020204" pitchFamily="34" charset="0"/>
                      </a:rPr>
                      <m:t>  </m:t>
                    </m:r>
                    <m:nary>
                      <m:naryPr>
                        <m:limLoc m:val="undOvr"/>
                        <m:subHide m:val="on"/>
                        <m:supHide m:val="on"/>
                        <m:ctrlPr>
                          <a:rPr lang="en-US" sz="1200" i="1">
                            <a:solidFill>
                              <a:schemeClr val="tx1">
                                <a:lumMod val="75000"/>
                                <a:lumOff val="25000"/>
                              </a:schemeClr>
                            </a:solidFill>
                            <a:latin typeface="Cambria Math" panose="02040503050406030204" pitchFamily="18" charset="0"/>
                            <a:cs typeface="Lucida Grande" panose="020B0600040502020204" pitchFamily="34" charset="0"/>
                          </a:rPr>
                        </m:ctrlPr>
                      </m:naryPr>
                      <m:sub/>
                      <m:sup/>
                      <m:e>
                        <m:r>
                          <a:rPr lang="en-US" sz="1200" i="1">
                            <a:solidFill>
                              <a:schemeClr val="tx1">
                                <a:lumMod val="75000"/>
                                <a:lumOff val="25000"/>
                              </a:schemeClr>
                            </a:solidFill>
                            <a:latin typeface="Cambria Math" panose="02040503050406030204" pitchFamily="18" charset="0"/>
                            <a:cs typeface="Lucida Grande" panose="020B0600040502020204" pitchFamily="34" charset="0"/>
                          </a:rPr>
                          <m:t>𝜎</m:t>
                        </m:r>
                        <m:d>
                          <m:dPr>
                            <m:ctrlPr>
                              <a:rPr lang="en-US" sz="1200" i="1">
                                <a:solidFill>
                                  <a:schemeClr val="tx1">
                                    <a:lumMod val="75000"/>
                                    <a:lumOff val="25000"/>
                                  </a:schemeClr>
                                </a:solidFill>
                                <a:latin typeface="Cambria Math" panose="02040503050406030204" pitchFamily="18" charset="0"/>
                                <a:cs typeface="Lucida Grande" panose="020B0600040502020204" pitchFamily="34" charset="0"/>
                              </a:rPr>
                            </m:ctrlPr>
                          </m:dPr>
                          <m:e>
                            <m:r>
                              <a:rPr lang="en-US" sz="1200" i="1">
                                <a:solidFill>
                                  <a:schemeClr val="tx1">
                                    <a:lumMod val="75000"/>
                                    <a:lumOff val="25000"/>
                                  </a:schemeClr>
                                </a:solidFill>
                                <a:latin typeface="Cambria Math" panose="02040503050406030204" pitchFamily="18" charset="0"/>
                                <a:cs typeface="Lucida Grande" panose="020B0600040502020204" pitchFamily="34" charset="0"/>
                              </a:rPr>
                              <m:t>𝐸</m:t>
                            </m:r>
                          </m:e>
                        </m:d>
                        <m:f>
                          <m:fPr>
                            <m:ctrlPr>
                              <a:rPr lang="en-US" sz="1200" i="1">
                                <a:solidFill>
                                  <a:schemeClr val="tx1">
                                    <a:lumMod val="75000"/>
                                    <a:lumOff val="25000"/>
                                  </a:schemeClr>
                                </a:solidFill>
                                <a:latin typeface="Cambria Math" panose="02040503050406030204" pitchFamily="18" charset="0"/>
                                <a:cs typeface="Lucida Grande" panose="020B0600040502020204" pitchFamily="34" charset="0"/>
                              </a:rPr>
                            </m:ctrlPr>
                          </m:fPr>
                          <m:num>
                            <m:r>
                              <a:rPr lang="en-US" sz="1200" i="1">
                                <a:solidFill>
                                  <a:schemeClr val="tx1">
                                    <a:lumMod val="75000"/>
                                    <a:lumOff val="25000"/>
                                  </a:schemeClr>
                                </a:solidFill>
                                <a:latin typeface="Cambria Math" panose="02040503050406030204" pitchFamily="18" charset="0"/>
                                <a:cs typeface="Lucida Grande" panose="020B0600040502020204" pitchFamily="34" charset="0"/>
                              </a:rPr>
                              <m:t>𝑑</m:t>
                            </m:r>
                            <m:r>
                              <a:rPr lang="en-US" sz="1200" i="1">
                                <a:solidFill>
                                  <a:schemeClr val="tx1">
                                    <a:lumMod val="75000"/>
                                    <a:lumOff val="25000"/>
                                  </a:schemeClr>
                                </a:solidFill>
                                <a:latin typeface="Cambria Math" panose="02040503050406030204" pitchFamily="18" charset="0"/>
                                <a:cs typeface="Lucida Grande" panose="020B0600040502020204" pitchFamily="34" charset="0"/>
                              </a:rPr>
                              <m:t>𝜙</m:t>
                            </m:r>
                          </m:num>
                          <m:den>
                            <m:r>
                              <a:rPr lang="en-US" sz="1200" i="1">
                                <a:solidFill>
                                  <a:schemeClr val="tx1">
                                    <a:lumMod val="75000"/>
                                    <a:lumOff val="25000"/>
                                  </a:schemeClr>
                                </a:solidFill>
                                <a:latin typeface="Cambria Math" panose="02040503050406030204" pitchFamily="18" charset="0"/>
                                <a:cs typeface="Lucida Grande" panose="020B0600040502020204" pitchFamily="34" charset="0"/>
                              </a:rPr>
                              <m:t>𝑑𝐸</m:t>
                            </m:r>
                          </m:den>
                        </m:f>
                        <m:r>
                          <a:rPr lang="en-US" sz="1200" i="1">
                            <a:solidFill>
                              <a:schemeClr val="tx1">
                                <a:lumMod val="75000"/>
                                <a:lumOff val="25000"/>
                              </a:schemeClr>
                            </a:solidFill>
                            <a:latin typeface="Cambria Math" panose="02040503050406030204" pitchFamily="18" charset="0"/>
                            <a:cs typeface="Lucida Grande" panose="020B0600040502020204" pitchFamily="34" charset="0"/>
                          </a:rPr>
                          <m:t>𝑑𝐸</m:t>
                        </m:r>
                      </m:e>
                    </m:nary>
                  </m:oMath>
                </a14:m>
                <a:r>
                  <a:rPr lang="en-US" sz="1200" dirty="0">
                    <a:solidFill>
                      <a:schemeClr val="tx1">
                        <a:lumMod val="75000"/>
                        <a:lumOff val="25000"/>
                      </a:schemeClr>
                    </a:solidFill>
                    <a:latin typeface="Lucida Grande" panose="020B0600040502020204" pitchFamily="34" charset="0"/>
                    <a:cs typeface="Lucida Grande" panose="020B0600040502020204" pitchFamily="34" charset="0"/>
                  </a:rPr>
                  <a:t> is the average cross section based on incident energy and energy loss within the foil, </a:t>
                </a:r>
                <a14:m>
                  <m:oMath xmlns:m="http://schemas.openxmlformats.org/officeDocument/2006/math">
                    <m:r>
                      <a:rPr lang="en-US" sz="1200" i="1">
                        <a:solidFill>
                          <a:schemeClr val="tx1">
                            <a:lumMod val="75000"/>
                            <a:lumOff val="25000"/>
                          </a:schemeClr>
                        </a:solidFill>
                        <a:latin typeface="Cambria Math" panose="02040503050406030204" pitchFamily="18" charset="0"/>
                        <a:cs typeface="Lucida Grande" panose="020B0600040502020204" pitchFamily="34" charset="0"/>
                      </a:rPr>
                      <m:t>𝜆</m:t>
                    </m:r>
                  </m:oMath>
                </a14:m>
                <a:r>
                  <a:rPr lang="en-US" sz="1200" dirty="0">
                    <a:solidFill>
                      <a:schemeClr val="tx1">
                        <a:lumMod val="75000"/>
                        <a:lumOff val="25000"/>
                      </a:schemeClr>
                    </a:solidFill>
                    <a:latin typeface="Lucida Grande" panose="020B0600040502020204" pitchFamily="34" charset="0"/>
                    <a:cs typeface="Lucida Grande" panose="020B0600040502020204" pitchFamily="34" charset="0"/>
                  </a:rPr>
                  <a:t> is the decay constant, and t is irradiation time.</a:t>
                </a:r>
              </a:p>
              <a:p>
                <a:endParaRPr lang="en-US" sz="1200" dirty="0">
                  <a:solidFill>
                    <a:srgbClr val="003262"/>
                  </a:solidFill>
                  <a:latin typeface="Georgia" panose="02040502050405020303" pitchFamily="18" charset="0"/>
                  <a:cs typeface="Lucida Grande" panose="020B0600040502020204" pitchFamily="34" charset="0"/>
                </a:endParaRPr>
              </a:p>
              <a:p>
                <a:endParaRPr lang="en-US" sz="1200" dirty="0">
                  <a:solidFill>
                    <a:srgbClr val="003262"/>
                  </a:solidFill>
                  <a:latin typeface="Georgia" panose="02040502050405020303" pitchFamily="18" charset="0"/>
                  <a:cs typeface="Lucida Grande" panose="020B0600040502020204" pitchFamily="34" charset="0"/>
                </a:endParaRPr>
              </a:p>
              <a:p>
                <a:r>
                  <a:rPr lang="en-US" sz="1200" dirty="0">
                    <a:solidFill>
                      <a:srgbClr val="003262"/>
                    </a:solidFill>
                    <a:latin typeface="Georgia" panose="02040502050405020303" pitchFamily="18" charset="0"/>
                    <a:cs typeface="Lucida Grande" panose="020B0600040502020204" pitchFamily="34" charset="0"/>
                  </a:rPr>
                  <a:t>In addition to using Cu and </a:t>
                </a:r>
                <a:r>
                  <a:rPr lang="en-US" sz="1200" dirty="0" err="1">
                    <a:solidFill>
                      <a:srgbClr val="003262"/>
                    </a:solidFill>
                    <a:latin typeface="Georgia" panose="02040502050405020303" pitchFamily="18" charset="0"/>
                    <a:cs typeface="Lucida Grande" panose="020B0600040502020204" pitchFamily="34" charset="0"/>
                  </a:rPr>
                  <a:t>Ti</a:t>
                </a:r>
                <a:r>
                  <a:rPr lang="en-US" sz="1200" dirty="0">
                    <a:solidFill>
                      <a:srgbClr val="003262"/>
                    </a:solidFill>
                    <a:latin typeface="Georgia" panose="02040502050405020303" pitchFamily="18" charset="0"/>
                    <a:cs typeface="Lucida Grande" panose="020B0600040502020204" pitchFamily="34" charset="0"/>
                  </a:rPr>
                  <a:t> for monitor reactions, Nb was used as well in the 55 </a:t>
                </a:r>
                <a:r>
                  <a:rPr lang="en-US" sz="1200" dirty="0" err="1">
                    <a:solidFill>
                      <a:srgbClr val="003262"/>
                    </a:solidFill>
                    <a:latin typeface="Georgia" panose="02040502050405020303" pitchFamily="18" charset="0"/>
                    <a:cs typeface="Lucida Grande" panose="020B0600040502020204" pitchFamily="34" charset="0"/>
                  </a:rPr>
                  <a:t>Mev</a:t>
                </a:r>
                <a:r>
                  <a:rPr lang="en-US" sz="1200" dirty="0">
                    <a:solidFill>
                      <a:srgbClr val="003262"/>
                    </a:solidFill>
                    <a:latin typeface="Georgia" panose="02040502050405020303" pitchFamily="18" charset="0"/>
                    <a:cs typeface="Lucida Grande" panose="020B0600040502020204" pitchFamily="34" charset="0"/>
                  </a:rPr>
                  <a:t>, 100MeV, and 200 MeV stacked targets. Although this is not yet an established monitor </a:t>
                </a:r>
                <a:r>
                  <a:rPr lang="en-US" sz="1200" dirty="0" err="1">
                    <a:solidFill>
                      <a:srgbClr val="003262"/>
                    </a:solidFill>
                    <a:latin typeface="Georgia" panose="02040502050405020303" pitchFamily="18" charset="0"/>
                    <a:cs typeface="Lucida Grande" panose="020B0600040502020204" pitchFamily="34" charset="0"/>
                  </a:rPr>
                  <a:t>xs</a:t>
                </a:r>
                <a:r>
                  <a:rPr lang="en-US" sz="1200" dirty="0">
                    <a:solidFill>
                      <a:srgbClr val="003262"/>
                    </a:solidFill>
                    <a:latin typeface="Georgia" panose="02040502050405020303" pitchFamily="18" charset="0"/>
                    <a:cs typeface="Lucida Grande" panose="020B0600040502020204" pitchFamily="34" charset="0"/>
                  </a:rPr>
                  <a:t> by the IAEA, the (p,4n) reaction to produce 90Mo is a strong independent channel in the energy ranges we frequently look at, has a reasonably long half-life of 5.5 h, and has several strong gamma lines.</a:t>
                </a:r>
              </a:p>
              <a:p>
                <a:endParaRPr lang="en-US" sz="1200" dirty="0">
                  <a:solidFill>
                    <a:srgbClr val="003262"/>
                  </a:solidFill>
                  <a:latin typeface="Georgia" panose="02040502050405020303" pitchFamily="18" charset="0"/>
                  <a:cs typeface="Lucida Grande" panose="020B0600040502020204" pitchFamily="34" charset="0"/>
                </a:endParaRPr>
              </a:p>
              <a:p>
                <a:r>
                  <a:rPr lang="en-US" sz="1200" dirty="0">
                    <a:solidFill>
                      <a:srgbClr val="003262"/>
                    </a:solidFill>
                    <a:latin typeface="Georgia" panose="02040502050405020303" pitchFamily="18" charset="0"/>
                    <a:cs typeface="Lucida Grande" panose="020B0600040502020204" pitchFamily="34" charset="0"/>
                  </a:rPr>
                  <a:t>As it stands currently, only 58Co has established monitor cross section energies above 100 MeV and up to our 200 MeV range, so additional monitor cross sections are very beneficial</a:t>
                </a:r>
              </a:p>
            </p:txBody>
          </p:sp>
        </mc:Choice>
        <mc:Fallback xmlns="">
          <p:sp>
            <p:nvSpPr>
              <p:cNvPr id="3" name="Notes Placeholder 2"/>
              <p:cNvSpPr>
                <a:spLocks noGrp="1"/>
              </p:cNvSpPr>
              <p:nvPr>
                <p:ph type="body" idx="1"/>
              </p:nvPr>
            </p:nvSpPr>
            <p:spPr/>
            <p:txBody>
              <a:bodyPr/>
              <a:lstStyle/>
              <a:p>
                <a:r>
                  <a:rPr lang="en-US" dirty="0"/>
                  <a:t>The use of monitor foils in each compartment provides us with the opportunity to not only more accurately characterize the current, but the energy within each stack too. This is done by a technique demonstrated in previous work, where density is treated as a free parameter and adjusted to minimize the variance of the reaction cross sections across the stack. </a:t>
                </a:r>
              </a:p>
              <a:p>
                <a:r>
                  <a:rPr lang="en-US" dirty="0"/>
                  <a:t>(This is especially useful for parts of the stack where one or more monitor cross section is changing drastically, and definitely more pronounced towards the back of the stack,</a:t>
                </a:r>
              </a:p>
              <a:p>
                <a:r>
                  <a:rPr lang="en-US" dirty="0"/>
                  <a:t>You can see in this video how the measured values fall in line with IAEA cross sections up to ~104.8%. After this point they diverge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3262"/>
                    </a:solidFill>
                    <a:latin typeface="Georgia" panose="02040502050405020303" pitchFamily="18" charset="0"/>
                    <a:cs typeface="Lucida Grande" panose="020B0600040502020204" pitchFamily="34" charset="0"/>
                  </a:rPr>
                  <a:t>IAEA data is represented by the solid line with uncertainty, measurements from the 100 MeV irradiation are the data points</a:t>
                </a:r>
                <a:endParaRPr lang="en-US" dirty="0"/>
              </a:p>
              <a:p>
                <a:endParaRPr lang="en-US" dirty="0"/>
              </a:p>
              <a:p>
                <a:r>
                  <a:rPr lang="en-US" sz="1200" dirty="0">
                    <a:solidFill>
                      <a:srgbClr val="003262"/>
                    </a:solidFill>
                    <a:latin typeface="Georgia" panose="02040502050405020303" pitchFamily="18" charset="0"/>
                    <a:cs typeface="Lucida Grande" panose="020B0600040502020204" pitchFamily="34" charset="0"/>
                  </a:rPr>
                  <a:t>A correction for range straggling and limited stopping power characterization involved treating the density of degraders as a variable to minimize systemic uncertainty in the current. </a:t>
                </a:r>
                <a:endParaRPr lang="en-US" dirty="0"/>
              </a:p>
              <a:p>
                <a:endParaRPr lang="en-US" dirty="0"/>
              </a:p>
              <a:p>
                <a:r>
                  <a:rPr lang="en-US" dirty="0"/>
                  <a:t>Again, this is not physically suggesting a change in density, but more to account for any potential limitations in stopping power calculations.</a:t>
                </a:r>
              </a:p>
              <a:p>
                <a:endParaRPr lang="en-US" dirty="0"/>
              </a:p>
              <a:p>
                <a:r>
                  <a:rPr lang="en-US" dirty="0"/>
                  <a:t>This weighted energy and current for each compartment can then be used to determine the cross sections for the isotopes of interest. This was implemented using a python code written by a former PhD student in the group, Jon, Morrell and uses </a:t>
                </a:r>
                <a:r>
                  <a:rPr lang="en-US" sz="1200" kern="1200" dirty="0">
                    <a:solidFill>
                      <a:schemeClr val="tx1"/>
                    </a:solidFill>
                    <a:effectLst/>
                    <a:latin typeface="+mn-lt"/>
                    <a:ea typeface="+mn-ea"/>
                    <a:cs typeface="+mn-cs"/>
                  </a:rPr>
                  <a:t>an Anderson and Ziegler-based Monte Carlo code.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Lucida Grande" panose="020B0600040502020204" pitchFamily="34" charset="0"/>
                    <a:cs typeface="Lucida Grande" panose="020B0600040502020204" pitchFamily="34" charset="0"/>
                  </a:rPr>
                  <a:t>Where </a:t>
                </a:r>
                <a:r>
                  <a:rPr lang="en-US" sz="1200" i="0" dirty="0">
                    <a:solidFill>
                      <a:schemeClr val="tx1">
                        <a:lumMod val="75000"/>
                        <a:lumOff val="25000"/>
                      </a:schemeClr>
                    </a:solidFill>
                    <a:latin typeface="Cambria Math" panose="02040503050406030204" pitchFamily="18" charset="0"/>
                    <a:cs typeface="Lucida Grande" panose="020B0600040502020204" pitchFamily="34" charset="0"/>
                  </a:rPr>
                  <a:t>𝐴_0  </a:t>
                </a:r>
                <a:r>
                  <a:rPr lang="en-US" sz="1200" dirty="0">
                    <a:solidFill>
                      <a:schemeClr val="tx1">
                        <a:lumMod val="75000"/>
                        <a:lumOff val="25000"/>
                      </a:schemeClr>
                    </a:solidFill>
                    <a:latin typeface="Lucida Grande" panose="020B0600040502020204" pitchFamily="34" charset="0"/>
                    <a:cs typeface="Lucida Grande" panose="020B0600040502020204" pitchFamily="34" charset="0"/>
                  </a:rPr>
                  <a:t> is initial activity at end of irradiation, </a:t>
                </a:r>
                <a:r>
                  <a:rPr lang="en-US" sz="1200" i="0">
                    <a:solidFill>
                      <a:schemeClr val="tx1">
                        <a:lumMod val="75000"/>
                        <a:lumOff val="25000"/>
                      </a:schemeClr>
                    </a:solidFill>
                    <a:latin typeface="Cambria Math" panose="02040503050406030204" pitchFamily="18" charset="0"/>
                    <a:cs typeface="Lucida Grande" panose="020B0600040502020204" pitchFamily="34" charset="0"/>
                  </a:rPr>
                  <a:t>𝜌Δ𝑥</a:t>
                </a:r>
                <a:r>
                  <a:rPr lang="en-US" sz="1200" dirty="0">
                    <a:solidFill>
                      <a:schemeClr val="tx1">
                        <a:lumMod val="75000"/>
                        <a:lumOff val="25000"/>
                      </a:schemeClr>
                    </a:solidFill>
                    <a:latin typeface="Lucida Grande" panose="020B0600040502020204" pitchFamily="34" charset="0"/>
                    <a:cs typeface="Lucida Grande" panose="020B0600040502020204" pitchFamily="34" charset="0"/>
                  </a:rPr>
                  <a:t> is areal density,</a:t>
                </a:r>
                <a:r>
                  <a:rPr lang="en-US" sz="1200" b="0" i="0">
                    <a:solidFill>
                      <a:schemeClr val="tx1">
                        <a:lumMod val="75000"/>
                        <a:lumOff val="25000"/>
                      </a:schemeClr>
                    </a:solidFill>
                    <a:latin typeface="Cambria Math" panose="02040503050406030204" pitchFamily="18" charset="0"/>
                    <a:cs typeface="Lucida Grande" panose="020B0600040502020204" pitchFamily="34" charset="0"/>
                  </a:rPr>
                  <a:t>  </a:t>
                </a:r>
                <a:r>
                  <a:rPr lang="en-US" sz="1200" i="0">
                    <a:solidFill>
                      <a:schemeClr val="tx1">
                        <a:lumMod val="75000"/>
                        <a:lumOff val="25000"/>
                      </a:schemeClr>
                    </a:solidFill>
                    <a:latin typeface="Cambria Math" panose="02040503050406030204" pitchFamily="18" charset="0"/>
                    <a:cs typeface="Lucida Grande" panose="020B0600040502020204" pitchFamily="34" charset="0"/>
                  </a:rPr>
                  <a:t>∫1▒〖𝜎(𝐸)  𝑑𝜙/𝑑𝐸 𝑑𝐸〗</a:t>
                </a:r>
                <a:r>
                  <a:rPr lang="en-US" sz="1200" dirty="0">
                    <a:solidFill>
                      <a:schemeClr val="tx1">
                        <a:lumMod val="75000"/>
                        <a:lumOff val="25000"/>
                      </a:schemeClr>
                    </a:solidFill>
                    <a:latin typeface="Lucida Grande" panose="020B0600040502020204" pitchFamily="34" charset="0"/>
                    <a:cs typeface="Lucida Grande" panose="020B0600040502020204" pitchFamily="34" charset="0"/>
                  </a:rPr>
                  <a:t> is the average cross section based on incident energy and energy loss within the foil, </a:t>
                </a:r>
                <a:r>
                  <a:rPr lang="en-US" sz="1200" i="0">
                    <a:solidFill>
                      <a:schemeClr val="tx1">
                        <a:lumMod val="75000"/>
                        <a:lumOff val="25000"/>
                      </a:schemeClr>
                    </a:solidFill>
                    <a:latin typeface="Cambria Math" panose="02040503050406030204" pitchFamily="18" charset="0"/>
                    <a:cs typeface="Lucida Grande" panose="020B0600040502020204" pitchFamily="34" charset="0"/>
                  </a:rPr>
                  <a:t>𝜆</a:t>
                </a:r>
                <a:r>
                  <a:rPr lang="en-US" sz="1200" dirty="0">
                    <a:solidFill>
                      <a:schemeClr val="tx1">
                        <a:lumMod val="75000"/>
                        <a:lumOff val="25000"/>
                      </a:schemeClr>
                    </a:solidFill>
                    <a:latin typeface="Lucida Grande" panose="020B0600040502020204" pitchFamily="34" charset="0"/>
                    <a:cs typeface="Lucida Grande" panose="020B0600040502020204" pitchFamily="34" charset="0"/>
                  </a:rPr>
                  <a:t> is the decay constant, and t is irradiation time.</a:t>
                </a:r>
              </a:p>
              <a:p>
                <a:endParaRPr lang="en-US" sz="1200" dirty="0">
                  <a:solidFill>
                    <a:srgbClr val="003262"/>
                  </a:solidFill>
                  <a:latin typeface="Georgia" panose="02040502050405020303" pitchFamily="18" charset="0"/>
                  <a:cs typeface="Lucida Grande" panose="020B0600040502020204" pitchFamily="34" charset="0"/>
                </a:endParaRPr>
              </a:p>
              <a:p>
                <a:endParaRPr lang="en-US" sz="1200" dirty="0">
                  <a:solidFill>
                    <a:srgbClr val="003262"/>
                  </a:solidFill>
                  <a:latin typeface="Georgia" panose="02040502050405020303" pitchFamily="18" charset="0"/>
                  <a:cs typeface="Lucida Grande" panose="020B0600040502020204" pitchFamily="34" charset="0"/>
                </a:endParaRPr>
              </a:p>
              <a:p>
                <a:r>
                  <a:rPr lang="en-US" sz="1200" dirty="0">
                    <a:solidFill>
                      <a:srgbClr val="003262"/>
                    </a:solidFill>
                    <a:latin typeface="Georgia" panose="02040502050405020303" pitchFamily="18" charset="0"/>
                    <a:cs typeface="Lucida Grande" panose="020B0600040502020204" pitchFamily="34" charset="0"/>
                  </a:rPr>
                  <a:t>In addition to using Cu and </a:t>
                </a:r>
                <a:r>
                  <a:rPr lang="en-US" sz="1200" dirty="0" err="1">
                    <a:solidFill>
                      <a:srgbClr val="003262"/>
                    </a:solidFill>
                    <a:latin typeface="Georgia" panose="02040502050405020303" pitchFamily="18" charset="0"/>
                    <a:cs typeface="Lucida Grande" panose="020B0600040502020204" pitchFamily="34" charset="0"/>
                  </a:rPr>
                  <a:t>Ti</a:t>
                </a:r>
                <a:r>
                  <a:rPr lang="en-US" sz="1200" dirty="0">
                    <a:solidFill>
                      <a:srgbClr val="003262"/>
                    </a:solidFill>
                    <a:latin typeface="Georgia" panose="02040502050405020303" pitchFamily="18" charset="0"/>
                    <a:cs typeface="Lucida Grande" panose="020B0600040502020204" pitchFamily="34" charset="0"/>
                  </a:rPr>
                  <a:t> for monitor reactions, Nb was used as well in the 55 </a:t>
                </a:r>
                <a:r>
                  <a:rPr lang="en-US" sz="1200" dirty="0" err="1">
                    <a:solidFill>
                      <a:srgbClr val="003262"/>
                    </a:solidFill>
                    <a:latin typeface="Georgia" panose="02040502050405020303" pitchFamily="18" charset="0"/>
                    <a:cs typeface="Lucida Grande" panose="020B0600040502020204" pitchFamily="34" charset="0"/>
                  </a:rPr>
                  <a:t>Mev</a:t>
                </a:r>
                <a:r>
                  <a:rPr lang="en-US" sz="1200" dirty="0">
                    <a:solidFill>
                      <a:srgbClr val="003262"/>
                    </a:solidFill>
                    <a:latin typeface="Georgia" panose="02040502050405020303" pitchFamily="18" charset="0"/>
                    <a:cs typeface="Lucida Grande" panose="020B0600040502020204" pitchFamily="34" charset="0"/>
                  </a:rPr>
                  <a:t>, 100MeV, and 200 MeV stacked targets. Although this is not yet an established monitor </a:t>
                </a:r>
                <a:r>
                  <a:rPr lang="en-US" sz="1200" dirty="0" err="1">
                    <a:solidFill>
                      <a:srgbClr val="003262"/>
                    </a:solidFill>
                    <a:latin typeface="Georgia" panose="02040502050405020303" pitchFamily="18" charset="0"/>
                    <a:cs typeface="Lucida Grande" panose="020B0600040502020204" pitchFamily="34" charset="0"/>
                  </a:rPr>
                  <a:t>xs</a:t>
                </a:r>
                <a:r>
                  <a:rPr lang="en-US" sz="1200" dirty="0">
                    <a:solidFill>
                      <a:srgbClr val="003262"/>
                    </a:solidFill>
                    <a:latin typeface="Georgia" panose="02040502050405020303" pitchFamily="18" charset="0"/>
                    <a:cs typeface="Lucida Grande" panose="020B0600040502020204" pitchFamily="34" charset="0"/>
                  </a:rPr>
                  <a:t> by the IAEA, the (p,4n) reaction to produce 90Mo is a strong independent channel in the energy ranges we frequently look at, has a reasonably long half-life of 5.5 h, and has several strong gamma lines.</a:t>
                </a:r>
              </a:p>
              <a:p>
                <a:endParaRPr lang="en-US" sz="1200" dirty="0">
                  <a:solidFill>
                    <a:srgbClr val="003262"/>
                  </a:solidFill>
                  <a:latin typeface="Georgia" panose="02040502050405020303" pitchFamily="18" charset="0"/>
                  <a:cs typeface="Lucida Grande" panose="020B0600040502020204" pitchFamily="34" charset="0"/>
                </a:endParaRPr>
              </a:p>
              <a:p>
                <a:r>
                  <a:rPr lang="en-US" sz="1200" dirty="0">
                    <a:solidFill>
                      <a:srgbClr val="003262"/>
                    </a:solidFill>
                    <a:latin typeface="Georgia" panose="02040502050405020303" pitchFamily="18" charset="0"/>
                    <a:cs typeface="Lucida Grande" panose="020B0600040502020204" pitchFamily="34" charset="0"/>
                  </a:rPr>
                  <a:t>As it stands currently, only 58Co has established monitor cross section energies above 100 MeV and up to our 200 MeV range, so additional monitor cross sections are very beneficial</a:t>
                </a:r>
              </a:p>
            </p:txBody>
          </p:sp>
        </mc:Fallback>
      </mc:AlternateContent>
      <p:sp>
        <p:nvSpPr>
          <p:cNvPr id="4" name="Slide Number Placeholder 3"/>
          <p:cNvSpPr>
            <a:spLocks noGrp="1"/>
          </p:cNvSpPr>
          <p:nvPr>
            <p:ph type="sldNum" sz="quarter" idx="10"/>
          </p:nvPr>
        </p:nvSpPr>
        <p:spPr/>
        <p:txBody>
          <a:bodyPr/>
          <a:lstStyle/>
          <a:p>
            <a:fld id="{0947B90C-49C8-7944-87A4-C54BD1F45855}" type="slidenum">
              <a:rPr lang="en-US" smtClean="0"/>
              <a:t>16</a:t>
            </a:fld>
            <a:endParaRPr lang="en-US" dirty="0"/>
          </a:p>
        </p:txBody>
      </p:sp>
    </p:spTree>
    <p:extLst>
      <p:ext uri="{BB962C8B-B14F-4D97-AF65-F5344CB8AC3E}">
        <p14:creationId xmlns:p14="http://schemas.microsoft.com/office/powerpoint/2010/main" val="553998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The use of monitor foils in each compartment provides us with the opportunity to not only more accurately characterize the current, but the energy within each stack too. This is done by a technique demonstrated in previous work, where density is treated as a free parameter and adjusted to minimize the variance of the reaction cross sections across the stack. </a:t>
                </a:r>
              </a:p>
              <a:p>
                <a:r>
                  <a:rPr lang="en-US" dirty="0"/>
                  <a:t>(This is especially useful for parts of the stack where one or more monitor cross section is changing drastically, and definitely more pronounced towards the back of the stack,</a:t>
                </a:r>
              </a:p>
              <a:p>
                <a:r>
                  <a:rPr lang="en-US" dirty="0"/>
                  <a:t>You can see in this video how the measured values fall in line with IAEA cross sections up to ~104.8%. After this point they diverge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3262"/>
                    </a:solidFill>
                    <a:latin typeface="Georgia" panose="02040502050405020303" pitchFamily="18" charset="0"/>
                    <a:cs typeface="Lucida Grande" panose="020B0600040502020204" pitchFamily="34" charset="0"/>
                  </a:rPr>
                  <a:t>IAEA data is represented by the solid line with uncertainty, measurements from the 100 MeV irradiation are the data points</a:t>
                </a:r>
                <a:endParaRPr lang="en-US" dirty="0"/>
              </a:p>
              <a:p>
                <a:endParaRPr lang="en-US" dirty="0"/>
              </a:p>
              <a:p>
                <a:r>
                  <a:rPr lang="en-US" sz="1200" dirty="0">
                    <a:solidFill>
                      <a:srgbClr val="003262"/>
                    </a:solidFill>
                    <a:latin typeface="Georgia" panose="02040502050405020303" pitchFamily="18" charset="0"/>
                    <a:cs typeface="Lucida Grande" panose="020B0600040502020204" pitchFamily="34" charset="0"/>
                  </a:rPr>
                  <a:t>A correction for range straggling and limited stopping power characterization involved treating the density of degraders as a variable to minimize systemic uncertainty in the current. </a:t>
                </a:r>
                <a:endParaRPr lang="en-US" dirty="0"/>
              </a:p>
              <a:p>
                <a:endParaRPr lang="en-US" dirty="0"/>
              </a:p>
              <a:p>
                <a:r>
                  <a:rPr lang="en-US" dirty="0"/>
                  <a:t>Again, this is not physically suggesting a change in density, but more to account for any potential limitations in stopping power calculations.</a:t>
                </a:r>
              </a:p>
              <a:p>
                <a:endParaRPr lang="en-US" dirty="0"/>
              </a:p>
              <a:p>
                <a:r>
                  <a:rPr lang="en-US" dirty="0"/>
                  <a:t>This weighted energy and current for each compartment can then be used to determine the cross sections for the isotopes of interest. This was implemented using a python code written by a former PhD student in the group, Jon, Morrell and uses </a:t>
                </a:r>
                <a:r>
                  <a:rPr lang="en-US" sz="1200" kern="1200" dirty="0">
                    <a:solidFill>
                      <a:schemeClr val="tx1"/>
                    </a:solidFill>
                    <a:effectLst/>
                    <a:latin typeface="+mn-lt"/>
                    <a:ea typeface="+mn-ea"/>
                    <a:cs typeface="+mn-cs"/>
                  </a:rPr>
                  <a:t>an Anderson and Ziegler-based Monte Carlo code.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Lucida Grande" panose="020B0600040502020204" pitchFamily="34" charset="0"/>
                    <a:cs typeface="Lucida Grande" panose="020B0600040502020204" pitchFamily="34" charset="0"/>
                  </a:rPr>
                  <a:t>Where </a:t>
                </a:r>
                <a14:m>
                  <m:oMath xmlns:m="http://schemas.openxmlformats.org/officeDocument/2006/math">
                    <m:sSub>
                      <m:sSubPr>
                        <m:ctrlPr>
                          <a:rPr lang="en-US" sz="1200" i="1" dirty="0">
                            <a:solidFill>
                              <a:schemeClr val="tx1">
                                <a:lumMod val="75000"/>
                                <a:lumOff val="25000"/>
                              </a:schemeClr>
                            </a:solidFill>
                            <a:latin typeface="Cambria Math" panose="02040503050406030204" pitchFamily="18" charset="0"/>
                            <a:cs typeface="Lucida Grande" panose="020B0600040502020204" pitchFamily="34" charset="0"/>
                          </a:rPr>
                        </m:ctrlPr>
                      </m:sSubPr>
                      <m:e>
                        <m:r>
                          <a:rPr lang="en-US" sz="1200" i="1" dirty="0">
                            <a:solidFill>
                              <a:schemeClr val="tx1">
                                <a:lumMod val="75000"/>
                                <a:lumOff val="25000"/>
                              </a:schemeClr>
                            </a:solidFill>
                            <a:latin typeface="Cambria Math" panose="02040503050406030204" pitchFamily="18" charset="0"/>
                            <a:cs typeface="Lucida Grande" panose="020B0600040502020204" pitchFamily="34" charset="0"/>
                          </a:rPr>
                          <m:t>𝐴</m:t>
                        </m:r>
                      </m:e>
                      <m:sub>
                        <m:r>
                          <a:rPr lang="en-US" sz="1200" i="1" dirty="0">
                            <a:solidFill>
                              <a:schemeClr val="tx1">
                                <a:lumMod val="75000"/>
                                <a:lumOff val="25000"/>
                              </a:schemeClr>
                            </a:solidFill>
                            <a:latin typeface="Cambria Math" panose="02040503050406030204" pitchFamily="18" charset="0"/>
                            <a:cs typeface="Lucida Grande" panose="020B0600040502020204" pitchFamily="34" charset="0"/>
                          </a:rPr>
                          <m:t>0</m:t>
                        </m:r>
                      </m:sub>
                    </m:sSub>
                    <m:r>
                      <a:rPr lang="en-US" sz="1200" i="1" dirty="0">
                        <a:solidFill>
                          <a:schemeClr val="tx1">
                            <a:lumMod val="75000"/>
                            <a:lumOff val="25000"/>
                          </a:schemeClr>
                        </a:solidFill>
                        <a:latin typeface="Cambria Math" panose="02040503050406030204" pitchFamily="18" charset="0"/>
                        <a:cs typeface="Lucida Grande" panose="020B0600040502020204" pitchFamily="34" charset="0"/>
                      </a:rPr>
                      <m:t> </m:t>
                    </m:r>
                  </m:oMath>
                </a14:m>
                <a:r>
                  <a:rPr lang="en-US" sz="1200" dirty="0">
                    <a:solidFill>
                      <a:schemeClr val="tx1">
                        <a:lumMod val="75000"/>
                        <a:lumOff val="25000"/>
                      </a:schemeClr>
                    </a:solidFill>
                    <a:latin typeface="Lucida Grande" panose="020B0600040502020204" pitchFamily="34" charset="0"/>
                    <a:cs typeface="Lucida Grande" panose="020B0600040502020204" pitchFamily="34" charset="0"/>
                  </a:rPr>
                  <a:t> is initial activity at end of irradiation, </a:t>
                </a:r>
                <a14:m>
                  <m:oMath xmlns:m="http://schemas.openxmlformats.org/officeDocument/2006/math">
                    <m:r>
                      <a:rPr lang="en-US" sz="1200" i="1">
                        <a:solidFill>
                          <a:schemeClr val="tx1">
                            <a:lumMod val="75000"/>
                            <a:lumOff val="25000"/>
                          </a:schemeClr>
                        </a:solidFill>
                        <a:latin typeface="Cambria Math" panose="02040503050406030204" pitchFamily="18" charset="0"/>
                        <a:cs typeface="Lucida Grande" panose="020B0600040502020204" pitchFamily="34" charset="0"/>
                      </a:rPr>
                      <m:t>𝜌</m:t>
                    </m:r>
                    <m:r>
                      <m:rPr>
                        <m:sty m:val="p"/>
                      </m:rPr>
                      <a:rPr lang="en-US" sz="1200">
                        <a:solidFill>
                          <a:schemeClr val="tx1">
                            <a:lumMod val="75000"/>
                            <a:lumOff val="25000"/>
                          </a:schemeClr>
                        </a:solidFill>
                        <a:latin typeface="Cambria Math" panose="02040503050406030204" pitchFamily="18" charset="0"/>
                        <a:cs typeface="Lucida Grande" panose="020B0600040502020204" pitchFamily="34" charset="0"/>
                      </a:rPr>
                      <m:t>Δ</m:t>
                    </m:r>
                    <m:r>
                      <a:rPr lang="en-US" sz="1200" i="1">
                        <a:solidFill>
                          <a:schemeClr val="tx1">
                            <a:lumMod val="75000"/>
                            <a:lumOff val="25000"/>
                          </a:schemeClr>
                        </a:solidFill>
                        <a:latin typeface="Cambria Math" panose="02040503050406030204" pitchFamily="18" charset="0"/>
                        <a:cs typeface="Lucida Grande" panose="020B0600040502020204" pitchFamily="34" charset="0"/>
                      </a:rPr>
                      <m:t>𝑥</m:t>
                    </m:r>
                  </m:oMath>
                </a14:m>
                <a:r>
                  <a:rPr lang="en-US" sz="1200" dirty="0">
                    <a:solidFill>
                      <a:schemeClr val="tx1">
                        <a:lumMod val="75000"/>
                        <a:lumOff val="25000"/>
                      </a:schemeClr>
                    </a:solidFill>
                    <a:latin typeface="Lucida Grande" panose="020B0600040502020204" pitchFamily="34" charset="0"/>
                    <a:cs typeface="Lucida Grande" panose="020B0600040502020204" pitchFamily="34" charset="0"/>
                  </a:rPr>
                  <a:t> is areal density,</a:t>
                </a:r>
                <a14:m>
                  <m:oMath xmlns:m="http://schemas.openxmlformats.org/officeDocument/2006/math">
                    <m:r>
                      <a:rPr lang="en-US" sz="1200" b="0" i="0" smtClean="0">
                        <a:solidFill>
                          <a:schemeClr val="tx1">
                            <a:lumMod val="75000"/>
                            <a:lumOff val="25000"/>
                          </a:schemeClr>
                        </a:solidFill>
                        <a:latin typeface="Cambria Math" panose="02040503050406030204" pitchFamily="18" charset="0"/>
                        <a:cs typeface="Lucida Grande" panose="020B0600040502020204" pitchFamily="34" charset="0"/>
                      </a:rPr>
                      <m:t>  </m:t>
                    </m:r>
                    <m:nary>
                      <m:naryPr>
                        <m:limLoc m:val="undOvr"/>
                        <m:subHide m:val="on"/>
                        <m:supHide m:val="on"/>
                        <m:ctrlPr>
                          <a:rPr lang="en-US" sz="1200" i="1">
                            <a:solidFill>
                              <a:schemeClr val="tx1">
                                <a:lumMod val="75000"/>
                                <a:lumOff val="25000"/>
                              </a:schemeClr>
                            </a:solidFill>
                            <a:latin typeface="Cambria Math" panose="02040503050406030204" pitchFamily="18" charset="0"/>
                            <a:cs typeface="Lucida Grande" panose="020B0600040502020204" pitchFamily="34" charset="0"/>
                          </a:rPr>
                        </m:ctrlPr>
                      </m:naryPr>
                      <m:sub/>
                      <m:sup/>
                      <m:e>
                        <m:r>
                          <a:rPr lang="en-US" sz="1200" i="1">
                            <a:solidFill>
                              <a:schemeClr val="tx1">
                                <a:lumMod val="75000"/>
                                <a:lumOff val="25000"/>
                              </a:schemeClr>
                            </a:solidFill>
                            <a:latin typeface="Cambria Math" panose="02040503050406030204" pitchFamily="18" charset="0"/>
                            <a:cs typeface="Lucida Grande" panose="020B0600040502020204" pitchFamily="34" charset="0"/>
                          </a:rPr>
                          <m:t>𝜎</m:t>
                        </m:r>
                        <m:d>
                          <m:dPr>
                            <m:ctrlPr>
                              <a:rPr lang="en-US" sz="1200" i="1">
                                <a:solidFill>
                                  <a:schemeClr val="tx1">
                                    <a:lumMod val="75000"/>
                                    <a:lumOff val="25000"/>
                                  </a:schemeClr>
                                </a:solidFill>
                                <a:latin typeface="Cambria Math" panose="02040503050406030204" pitchFamily="18" charset="0"/>
                                <a:cs typeface="Lucida Grande" panose="020B0600040502020204" pitchFamily="34" charset="0"/>
                              </a:rPr>
                            </m:ctrlPr>
                          </m:dPr>
                          <m:e>
                            <m:r>
                              <a:rPr lang="en-US" sz="1200" i="1">
                                <a:solidFill>
                                  <a:schemeClr val="tx1">
                                    <a:lumMod val="75000"/>
                                    <a:lumOff val="25000"/>
                                  </a:schemeClr>
                                </a:solidFill>
                                <a:latin typeface="Cambria Math" panose="02040503050406030204" pitchFamily="18" charset="0"/>
                                <a:cs typeface="Lucida Grande" panose="020B0600040502020204" pitchFamily="34" charset="0"/>
                              </a:rPr>
                              <m:t>𝐸</m:t>
                            </m:r>
                          </m:e>
                        </m:d>
                        <m:f>
                          <m:fPr>
                            <m:ctrlPr>
                              <a:rPr lang="en-US" sz="1200" i="1">
                                <a:solidFill>
                                  <a:schemeClr val="tx1">
                                    <a:lumMod val="75000"/>
                                    <a:lumOff val="25000"/>
                                  </a:schemeClr>
                                </a:solidFill>
                                <a:latin typeface="Cambria Math" panose="02040503050406030204" pitchFamily="18" charset="0"/>
                                <a:cs typeface="Lucida Grande" panose="020B0600040502020204" pitchFamily="34" charset="0"/>
                              </a:rPr>
                            </m:ctrlPr>
                          </m:fPr>
                          <m:num>
                            <m:r>
                              <a:rPr lang="en-US" sz="1200" i="1">
                                <a:solidFill>
                                  <a:schemeClr val="tx1">
                                    <a:lumMod val="75000"/>
                                    <a:lumOff val="25000"/>
                                  </a:schemeClr>
                                </a:solidFill>
                                <a:latin typeface="Cambria Math" panose="02040503050406030204" pitchFamily="18" charset="0"/>
                                <a:cs typeface="Lucida Grande" panose="020B0600040502020204" pitchFamily="34" charset="0"/>
                              </a:rPr>
                              <m:t>𝑑</m:t>
                            </m:r>
                            <m:r>
                              <a:rPr lang="en-US" sz="1200" i="1">
                                <a:solidFill>
                                  <a:schemeClr val="tx1">
                                    <a:lumMod val="75000"/>
                                    <a:lumOff val="25000"/>
                                  </a:schemeClr>
                                </a:solidFill>
                                <a:latin typeface="Cambria Math" panose="02040503050406030204" pitchFamily="18" charset="0"/>
                                <a:cs typeface="Lucida Grande" panose="020B0600040502020204" pitchFamily="34" charset="0"/>
                              </a:rPr>
                              <m:t>𝜙</m:t>
                            </m:r>
                          </m:num>
                          <m:den>
                            <m:r>
                              <a:rPr lang="en-US" sz="1200" i="1">
                                <a:solidFill>
                                  <a:schemeClr val="tx1">
                                    <a:lumMod val="75000"/>
                                    <a:lumOff val="25000"/>
                                  </a:schemeClr>
                                </a:solidFill>
                                <a:latin typeface="Cambria Math" panose="02040503050406030204" pitchFamily="18" charset="0"/>
                                <a:cs typeface="Lucida Grande" panose="020B0600040502020204" pitchFamily="34" charset="0"/>
                              </a:rPr>
                              <m:t>𝑑𝐸</m:t>
                            </m:r>
                          </m:den>
                        </m:f>
                        <m:r>
                          <a:rPr lang="en-US" sz="1200" i="1">
                            <a:solidFill>
                              <a:schemeClr val="tx1">
                                <a:lumMod val="75000"/>
                                <a:lumOff val="25000"/>
                              </a:schemeClr>
                            </a:solidFill>
                            <a:latin typeface="Cambria Math" panose="02040503050406030204" pitchFamily="18" charset="0"/>
                            <a:cs typeface="Lucida Grande" panose="020B0600040502020204" pitchFamily="34" charset="0"/>
                          </a:rPr>
                          <m:t>𝑑𝐸</m:t>
                        </m:r>
                      </m:e>
                    </m:nary>
                  </m:oMath>
                </a14:m>
                <a:r>
                  <a:rPr lang="en-US" sz="1200" dirty="0">
                    <a:solidFill>
                      <a:schemeClr val="tx1">
                        <a:lumMod val="75000"/>
                        <a:lumOff val="25000"/>
                      </a:schemeClr>
                    </a:solidFill>
                    <a:latin typeface="Lucida Grande" panose="020B0600040502020204" pitchFamily="34" charset="0"/>
                    <a:cs typeface="Lucida Grande" panose="020B0600040502020204" pitchFamily="34" charset="0"/>
                  </a:rPr>
                  <a:t> is the average cross section based on incident energy and energy loss within the foil, </a:t>
                </a:r>
                <a14:m>
                  <m:oMath xmlns:m="http://schemas.openxmlformats.org/officeDocument/2006/math">
                    <m:r>
                      <a:rPr lang="en-US" sz="1200" i="1">
                        <a:solidFill>
                          <a:schemeClr val="tx1">
                            <a:lumMod val="75000"/>
                            <a:lumOff val="25000"/>
                          </a:schemeClr>
                        </a:solidFill>
                        <a:latin typeface="Cambria Math" panose="02040503050406030204" pitchFamily="18" charset="0"/>
                        <a:cs typeface="Lucida Grande" panose="020B0600040502020204" pitchFamily="34" charset="0"/>
                      </a:rPr>
                      <m:t>𝜆</m:t>
                    </m:r>
                  </m:oMath>
                </a14:m>
                <a:r>
                  <a:rPr lang="en-US" sz="1200" dirty="0">
                    <a:solidFill>
                      <a:schemeClr val="tx1">
                        <a:lumMod val="75000"/>
                        <a:lumOff val="25000"/>
                      </a:schemeClr>
                    </a:solidFill>
                    <a:latin typeface="Lucida Grande" panose="020B0600040502020204" pitchFamily="34" charset="0"/>
                    <a:cs typeface="Lucida Grande" panose="020B0600040502020204" pitchFamily="34" charset="0"/>
                  </a:rPr>
                  <a:t> is the decay constant, and t is irradiation time.</a:t>
                </a:r>
              </a:p>
              <a:p>
                <a:endParaRPr lang="en-US" sz="1200" dirty="0">
                  <a:solidFill>
                    <a:srgbClr val="003262"/>
                  </a:solidFill>
                  <a:latin typeface="Georgia" panose="02040502050405020303" pitchFamily="18" charset="0"/>
                  <a:cs typeface="Lucida Grande" panose="020B0600040502020204" pitchFamily="34" charset="0"/>
                </a:endParaRPr>
              </a:p>
              <a:p>
                <a:endParaRPr lang="en-US" sz="1200" dirty="0">
                  <a:solidFill>
                    <a:srgbClr val="003262"/>
                  </a:solidFill>
                  <a:latin typeface="Georgia" panose="02040502050405020303" pitchFamily="18" charset="0"/>
                  <a:cs typeface="Lucida Grande" panose="020B0600040502020204" pitchFamily="34" charset="0"/>
                </a:endParaRPr>
              </a:p>
              <a:p>
                <a:r>
                  <a:rPr lang="en-US" sz="1200" dirty="0">
                    <a:solidFill>
                      <a:srgbClr val="003262"/>
                    </a:solidFill>
                    <a:latin typeface="Georgia" panose="02040502050405020303" pitchFamily="18" charset="0"/>
                    <a:cs typeface="Lucida Grande" panose="020B0600040502020204" pitchFamily="34" charset="0"/>
                  </a:rPr>
                  <a:t>In addition to using Cu and </a:t>
                </a:r>
                <a:r>
                  <a:rPr lang="en-US" sz="1200" dirty="0" err="1">
                    <a:solidFill>
                      <a:srgbClr val="003262"/>
                    </a:solidFill>
                    <a:latin typeface="Georgia" panose="02040502050405020303" pitchFamily="18" charset="0"/>
                    <a:cs typeface="Lucida Grande" panose="020B0600040502020204" pitchFamily="34" charset="0"/>
                  </a:rPr>
                  <a:t>Ti</a:t>
                </a:r>
                <a:r>
                  <a:rPr lang="en-US" sz="1200" dirty="0">
                    <a:solidFill>
                      <a:srgbClr val="003262"/>
                    </a:solidFill>
                    <a:latin typeface="Georgia" panose="02040502050405020303" pitchFamily="18" charset="0"/>
                    <a:cs typeface="Lucida Grande" panose="020B0600040502020204" pitchFamily="34" charset="0"/>
                  </a:rPr>
                  <a:t> for monitor reactions, Nb was used as well in the 55 </a:t>
                </a:r>
                <a:r>
                  <a:rPr lang="en-US" sz="1200" dirty="0" err="1">
                    <a:solidFill>
                      <a:srgbClr val="003262"/>
                    </a:solidFill>
                    <a:latin typeface="Georgia" panose="02040502050405020303" pitchFamily="18" charset="0"/>
                    <a:cs typeface="Lucida Grande" panose="020B0600040502020204" pitchFamily="34" charset="0"/>
                  </a:rPr>
                  <a:t>Mev</a:t>
                </a:r>
                <a:r>
                  <a:rPr lang="en-US" sz="1200" dirty="0">
                    <a:solidFill>
                      <a:srgbClr val="003262"/>
                    </a:solidFill>
                    <a:latin typeface="Georgia" panose="02040502050405020303" pitchFamily="18" charset="0"/>
                    <a:cs typeface="Lucida Grande" panose="020B0600040502020204" pitchFamily="34" charset="0"/>
                  </a:rPr>
                  <a:t>, 100MeV, and 200 MeV stacked targets. Although this is not yet an established monitor </a:t>
                </a:r>
                <a:r>
                  <a:rPr lang="en-US" sz="1200" dirty="0" err="1">
                    <a:solidFill>
                      <a:srgbClr val="003262"/>
                    </a:solidFill>
                    <a:latin typeface="Georgia" panose="02040502050405020303" pitchFamily="18" charset="0"/>
                    <a:cs typeface="Lucida Grande" panose="020B0600040502020204" pitchFamily="34" charset="0"/>
                  </a:rPr>
                  <a:t>xs</a:t>
                </a:r>
                <a:r>
                  <a:rPr lang="en-US" sz="1200" dirty="0">
                    <a:solidFill>
                      <a:srgbClr val="003262"/>
                    </a:solidFill>
                    <a:latin typeface="Georgia" panose="02040502050405020303" pitchFamily="18" charset="0"/>
                    <a:cs typeface="Lucida Grande" panose="020B0600040502020204" pitchFamily="34" charset="0"/>
                  </a:rPr>
                  <a:t> by the IAEA, the (p,4n) reaction to produce 90Mo is a strong independent channel in the energy ranges we frequently look at, has a reasonably long half-life of 5.5 h, and has several strong gamma lines.</a:t>
                </a:r>
              </a:p>
              <a:p>
                <a:endParaRPr lang="en-US" sz="1200" dirty="0">
                  <a:solidFill>
                    <a:srgbClr val="003262"/>
                  </a:solidFill>
                  <a:latin typeface="Georgia" panose="02040502050405020303" pitchFamily="18" charset="0"/>
                  <a:cs typeface="Lucida Grande" panose="020B0600040502020204" pitchFamily="34" charset="0"/>
                </a:endParaRPr>
              </a:p>
              <a:p>
                <a:r>
                  <a:rPr lang="en-US" sz="1200" dirty="0">
                    <a:solidFill>
                      <a:srgbClr val="003262"/>
                    </a:solidFill>
                    <a:latin typeface="Georgia" panose="02040502050405020303" pitchFamily="18" charset="0"/>
                    <a:cs typeface="Lucida Grande" panose="020B0600040502020204" pitchFamily="34" charset="0"/>
                  </a:rPr>
                  <a:t>As it stands currently, only 58Co has established monitor cross section energies above 100 MeV and up to our 200 MeV range, so additional monitor cross sections are very beneficial</a:t>
                </a:r>
              </a:p>
            </p:txBody>
          </p:sp>
        </mc:Choice>
        <mc:Fallback xmlns="">
          <p:sp>
            <p:nvSpPr>
              <p:cNvPr id="3" name="Notes Placeholder 2"/>
              <p:cNvSpPr>
                <a:spLocks noGrp="1"/>
              </p:cNvSpPr>
              <p:nvPr>
                <p:ph type="body" idx="1"/>
              </p:nvPr>
            </p:nvSpPr>
            <p:spPr/>
            <p:txBody>
              <a:bodyPr/>
              <a:lstStyle/>
              <a:p>
                <a:r>
                  <a:rPr lang="en-US" dirty="0"/>
                  <a:t>The use of monitor foils in each compartment provides us with the opportunity to not only more accurately characterize the current, but the energy within each stack too. This is done by a technique demonstrated in previous work, where density is treated as a free parameter and adjusted to minimize the variance of the reaction cross sections across the stack. </a:t>
                </a:r>
              </a:p>
              <a:p>
                <a:r>
                  <a:rPr lang="en-US" dirty="0"/>
                  <a:t>(This is especially useful for parts of the stack where one or more monitor cross section is changing drastically, and definitely more pronounced towards the back of the stack,</a:t>
                </a:r>
              </a:p>
              <a:p>
                <a:r>
                  <a:rPr lang="en-US" dirty="0"/>
                  <a:t>You can see in this video how the measured values fall in line with IAEA cross sections up to ~104.8%. After this point they diverge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3262"/>
                    </a:solidFill>
                    <a:latin typeface="Georgia" panose="02040502050405020303" pitchFamily="18" charset="0"/>
                    <a:cs typeface="Lucida Grande" panose="020B0600040502020204" pitchFamily="34" charset="0"/>
                  </a:rPr>
                  <a:t>IAEA data is represented by the solid line with uncertainty, measurements from the 100 MeV irradiation are the data points</a:t>
                </a:r>
                <a:endParaRPr lang="en-US" dirty="0"/>
              </a:p>
              <a:p>
                <a:endParaRPr lang="en-US" dirty="0"/>
              </a:p>
              <a:p>
                <a:r>
                  <a:rPr lang="en-US" sz="1200" dirty="0">
                    <a:solidFill>
                      <a:srgbClr val="003262"/>
                    </a:solidFill>
                    <a:latin typeface="Georgia" panose="02040502050405020303" pitchFamily="18" charset="0"/>
                    <a:cs typeface="Lucida Grande" panose="020B0600040502020204" pitchFamily="34" charset="0"/>
                  </a:rPr>
                  <a:t>A correction for range straggling and limited stopping power characterization involved treating the density of degraders as a variable to minimize systemic uncertainty in the current. </a:t>
                </a:r>
                <a:endParaRPr lang="en-US" dirty="0"/>
              </a:p>
              <a:p>
                <a:endParaRPr lang="en-US" dirty="0"/>
              </a:p>
              <a:p>
                <a:r>
                  <a:rPr lang="en-US" dirty="0"/>
                  <a:t>Again, this is not physically suggesting a change in density, but more to account for any potential limitations in stopping power calculations.</a:t>
                </a:r>
              </a:p>
              <a:p>
                <a:endParaRPr lang="en-US" dirty="0"/>
              </a:p>
              <a:p>
                <a:r>
                  <a:rPr lang="en-US" dirty="0"/>
                  <a:t>This weighted energy and current for each compartment can then be used to determine the cross sections for the isotopes of interest. This was implemented using a python code written by a former PhD student in the group, Jon, Morrell and uses </a:t>
                </a:r>
                <a:r>
                  <a:rPr lang="en-US" sz="1200" kern="1200" dirty="0">
                    <a:solidFill>
                      <a:schemeClr val="tx1"/>
                    </a:solidFill>
                    <a:effectLst/>
                    <a:latin typeface="+mn-lt"/>
                    <a:ea typeface="+mn-ea"/>
                    <a:cs typeface="+mn-cs"/>
                  </a:rPr>
                  <a:t>an Anderson and Ziegler-based Monte Carlo code.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Lucida Grande" panose="020B0600040502020204" pitchFamily="34" charset="0"/>
                    <a:cs typeface="Lucida Grande" panose="020B0600040502020204" pitchFamily="34" charset="0"/>
                  </a:rPr>
                  <a:t>Where </a:t>
                </a:r>
                <a:r>
                  <a:rPr lang="en-US" sz="1200" i="0" dirty="0">
                    <a:solidFill>
                      <a:schemeClr val="tx1">
                        <a:lumMod val="75000"/>
                        <a:lumOff val="25000"/>
                      </a:schemeClr>
                    </a:solidFill>
                    <a:latin typeface="Cambria Math" panose="02040503050406030204" pitchFamily="18" charset="0"/>
                    <a:cs typeface="Lucida Grande" panose="020B0600040502020204" pitchFamily="34" charset="0"/>
                  </a:rPr>
                  <a:t>𝐴_0  </a:t>
                </a:r>
                <a:r>
                  <a:rPr lang="en-US" sz="1200" dirty="0">
                    <a:solidFill>
                      <a:schemeClr val="tx1">
                        <a:lumMod val="75000"/>
                        <a:lumOff val="25000"/>
                      </a:schemeClr>
                    </a:solidFill>
                    <a:latin typeface="Lucida Grande" panose="020B0600040502020204" pitchFamily="34" charset="0"/>
                    <a:cs typeface="Lucida Grande" panose="020B0600040502020204" pitchFamily="34" charset="0"/>
                  </a:rPr>
                  <a:t> is initial activity at end of irradiation, </a:t>
                </a:r>
                <a:r>
                  <a:rPr lang="en-US" sz="1200" i="0">
                    <a:solidFill>
                      <a:schemeClr val="tx1">
                        <a:lumMod val="75000"/>
                        <a:lumOff val="25000"/>
                      </a:schemeClr>
                    </a:solidFill>
                    <a:latin typeface="Cambria Math" panose="02040503050406030204" pitchFamily="18" charset="0"/>
                    <a:cs typeface="Lucida Grande" panose="020B0600040502020204" pitchFamily="34" charset="0"/>
                  </a:rPr>
                  <a:t>𝜌Δ𝑥</a:t>
                </a:r>
                <a:r>
                  <a:rPr lang="en-US" sz="1200" dirty="0">
                    <a:solidFill>
                      <a:schemeClr val="tx1">
                        <a:lumMod val="75000"/>
                        <a:lumOff val="25000"/>
                      </a:schemeClr>
                    </a:solidFill>
                    <a:latin typeface="Lucida Grande" panose="020B0600040502020204" pitchFamily="34" charset="0"/>
                    <a:cs typeface="Lucida Grande" panose="020B0600040502020204" pitchFamily="34" charset="0"/>
                  </a:rPr>
                  <a:t> is areal density,</a:t>
                </a:r>
                <a:r>
                  <a:rPr lang="en-US" sz="1200" b="0" i="0">
                    <a:solidFill>
                      <a:schemeClr val="tx1">
                        <a:lumMod val="75000"/>
                        <a:lumOff val="25000"/>
                      </a:schemeClr>
                    </a:solidFill>
                    <a:latin typeface="Cambria Math" panose="02040503050406030204" pitchFamily="18" charset="0"/>
                    <a:cs typeface="Lucida Grande" panose="020B0600040502020204" pitchFamily="34" charset="0"/>
                  </a:rPr>
                  <a:t>  </a:t>
                </a:r>
                <a:r>
                  <a:rPr lang="en-US" sz="1200" i="0">
                    <a:solidFill>
                      <a:schemeClr val="tx1">
                        <a:lumMod val="75000"/>
                        <a:lumOff val="25000"/>
                      </a:schemeClr>
                    </a:solidFill>
                    <a:latin typeface="Cambria Math" panose="02040503050406030204" pitchFamily="18" charset="0"/>
                    <a:cs typeface="Lucida Grande" panose="020B0600040502020204" pitchFamily="34" charset="0"/>
                  </a:rPr>
                  <a:t>∫1▒〖𝜎(𝐸)  𝑑𝜙/𝑑𝐸 𝑑𝐸〗</a:t>
                </a:r>
                <a:r>
                  <a:rPr lang="en-US" sz="1200" dirty="0">
                    <a:solidFill>
                      <a:schemeClr val="tx1">
                        <a:lumMod val="75000"/>
                        <a:lumOff val="25000"/>
                      </a:schemeClr>
                    </a:solidFill>
                    <a:latin typeface="Lucida Grande" panose="020B0600040502020204" pitchFamily="34" charset="0"/>
                    <a:cs typeface="Lucida Grande" panose="020B0600040502020204" pitchFamily="34" charset="0"/>
                  </a:rPr>
                  <a:t> is the average cross section based on incident energy and energy loss within the foil, </a:t>
                </a:r>
                <a:r>
                  <a:rPr lang="en-US" sz="1200" i="0">
                    <a:solidFill>
                      <a:schemeClr val="tx1">
                        <a:lumMod val="75000"/>
                        <a:lumOff val="25000"/>
                      </a:schemeClr>
                    </a:solidFill>
                    <a:latin typeface="Cambria Math" panose="02040503050406030204" pitchFamily="18" charset="0"/>
                    <a:cs typeface="Lucida Grande" panose="020B0600040502020204" pitchFamily="34" charset="0"/>
                  </a:rPr>
                  <a:t>𝜆</a:t>
                </a:r>
                <a:r>
                  <a:rPr lang="en-US" sz="1200" dirty="0">
                    <a:solidFill>
                      <a:schemeClr val="tx1">
                        <a:lumMod val="75000"/>
                        <a:lumOff val="25000"/>
                      </a:schemeClr>
                    </a:solidFill>
                    <a:latin typeface="Lucida Grande" panose="020B0600040502020204" pitchFamily="34" charset="0"/>
                    <a:cs typeface="Lucida Grande" panose="020B0600040502020204" pitchFamily="34" charset="0"/>
                  </a:rPr>
                  <a:t> is the decay constant, and t is irradiation time.</a:t>
                </a:r>
              </a:p>
              <a:p>
                <a:endParaRPr lang="en-US" sz="1200" dirty="0">
                  <a:solidFill>
                    <a:srgbClr val="003262"/>
                  </a:solidFill>
                  <a:latin typeface="Georgia" panose="02040502050405020303" pitchFamily="18" charset="0"/>
                  <a:cs typeface="Lucida Grande" panose="020B0600040502020204" pitchFamily="34" charset="0"/>
                </a:endParaRPr>
              </a:p>
              <a:p>
                <a:endParaRPr lang="en-US" sz="1200" dirty="0">
                  <a:solidFill>
                    <a:srgbClr val="003262"/>
                  </a:solidFill>
                  <a:latin typeface="Georgia" panose="02040502050405020303" pitchFamily="18" charset="0"/>
                  <a:cs typeface="Lucida Grande" panose="020B0600040502020204" pitchFamily="34" charset="0"/>
                </a:endParaRPr>
              </a:p>
              <a:p>
                <a:r>
                  <a:rPr lang="en-US" sz="1200" dirty="0">
                    <a:solidFill>
                      <a:srgbClr val="003262"/>
                    </a:solidFill>
                    <a:latin typeface="Georgia" panose="02040502050405020303" pitchFamily="18" charset="0"/>
                    <a:cs typeface="Lucida Grande" panose="020B0600040502020204" pitchFamily="34" charset="0"/>
                  </a:rPr>
                  <a:t>In addition to using Cu and </a:t>
                </a:r>
                <a:r>
                  <a:rPr lang="en-US" sz="1200" dirty="0" err="1">
                    <a:solidFill>
                      <a:srgbClr val="003262"/>
                    </a:solidFill>
                    <a:latin typeface="Georgia" panose="02040502050405020303" pitchFamily="18" charset="0"/>
                    <a:cs typeface="Lucida Grande" panose="020B0600040502020204" pitchFamily="34" charset="0"/>
                  </a:rPr>
                  <a:t>Ti</a:t>
                </a:r>
                <a:r>
                  <a:rPr lang="en-US" sz="1200" dirty="0">
                    <a:solidFill>
                      <a:srgbClr val="003262"/>
                    </a:solidFill>
                    <a:latin typeface="Georgia" panose="02040502050405020303" pitchFamily="18" charset="0"/>
                    <a:cs typeface="Lucida Grande" panose="020B0600040502020204" pitchFamily="34" charset="0"/>
                  </a:rPr>
                  <a:t> for monitor reactions, Nb was used as well in the 55 </a:t>
                </a:r>
                <a:r>
                  <a:rPr lang="en-US" sz="1200" dirty="0" err="1">
                    <a:solidFill>
                      <a:srgbClr val="003262"/>
                    </a:solidFill>
                    <a:latin typeface="Georgia" panose="02040502050405020303" pitchFamily="18" charset="0"/>
                    <a:cs typeface="Lucida Grande" panose="020B0600040502020204" pitchFamily="34" charset="0"/>
                  </a:rPr>
                  <a:t>Mev</a:t>
                </a:r>
                <a:r>
                  <a:rPr lang="en-US" sz="1200" dirty="0">
                    <a:solidFill>
                      <a:srgbClr val="003262"/>
                    </a:solidFill>
                    <a:latin typeface="Georgia" panose="02040502050405020303" pitchFamily="18" charset="0"/>
                    <a:cs typeface="Lucida Grande" panose="020B0600040502020204" pitchFamily="34" charset="0"/>
                  </a:rPr>
                  <a:t>, 100MeV, and 200 MeV stacked targets. Although this is not yet an established monitor </a:t>
                </a:r>
                <a:r>
                  <a:rPr lang="en-US" sz="1200" dirty="0" err="1">
                    <a:solidFill>
                      <a:srgbClr val="003262"/>
                    </a:solidFill>
                    <a:latin typeface="Georgia" panose="02040502050405020303" pitchFamily="18" charset="0"/>
                    <a:cs typeface="Lucida Grande" panose="020B0600040502020204" pitchFamily="34" charset="0"/>
                  </a:rPr>
                  <a:t>xs</a:t>
                </a:r>
                <a:r>
                  <a:rPr lang="en-US" sz="1200" dirty="0">
                    <a:solidFill>
                      <a:srgbClr val="003262"/>
                    </a:solidFill>
                    <a:latin typeface="Georgia" panose="02040502050405020303" pitchFamily="18" charset="0"/>
                    <a:cs typeface="Lucida Grande" panose="020B0600040502020204" pitchFamily="34" charset="0"/>
                  </a:rPr>
                  <a:t> by the IAEA, the (p,4n) reaction to produce 90Mo is a strong independent channel in the energy ranges we frequently look at, has a reasonably long half-life of 5.5 h, and has several strong gamma lines.</a:t>
                </a:r>
              </a:p>
              <a:p>
                <a:endParaRPr lang="en-US" sz="1200" dirty="0">
                  <a:solidFill>
                    <a:srgbClr val="003262"/>
                  </a:solidFill>
                  <a:latin typeface="Georgia" panose="02040502050405020303" pitchFamily="18" charset="0"/>
                  <a:cs typeface="Lucida Grande" panose="020B0600040502020204" pitchFamily="34" charset="0"/>
                </a:endParaRPr>
              </a:p>
              <a:p>
                <a:r>
                  <a:rPr lang="en-US" sz="1200" dirty="0">
                    <a:solidFill>
                      <a:srgbClr val="003262"/>
                    </a:solidFill>
                    <a:latin typeface="Georgia" panose="02040502050405020303" pitchFamily="18" charset="0"/>
                    <a:cs typeface="Lucida Grande" panose="020B0600040502020204" pitchFamily="34" charset="0"/>
                  </a:rPr>
                  <a:t>As it stands currently, only 58Co has established monitor cross section energies above 100 MeV and up to our 200 MeV range, so additional monitor cross sections are very beneficial</a:t>
                </a:r>
              </a:p>
            </p:txBody>
          </p:sp>
        </mc:Fallback>
      </mc:AlternateContent>
      <p:sp>
        <p:nvSpPr>
          <p:cNvPr id="4" name="Slide Number Placeholder 3"/>
          <p:cNvSpPr>
            <a:spLocks noGrp="1"/>
          </p:cNvSpPr>
          <p:nvPr>
            <p:ph type="sldNum" sz="quarter" idx="10"/>
          </p:nvPr>
        </p:nvSpPr>
        <p:spPr/>
        <p:txBody>
          <a:bodyPr/>
          <a:lstStyle/>
          <a:p>
            <a:fld id="{0947B90C-49C8-7944-87A4-C54BD1F45855}" type="slidenum">
              <a:rPr lang="en-US" smtClean="0"/>
              <a:t>17</a:t>
            </a:fld>
            <a:endParaRPr lang="en-US" dirty="0"/>
          </a:p>
        </p:txBody>
      </p:sp>
    </p:spTree>
    <p:extLst>
      <p:ext uri="{BB962C8B-B14F-4D97-AF65-F5344CB8AC3E}">
        <p14:creationId xmlns:p14="http://schemas.microsoft.com/office/powerpoint/2010/main" val="8691764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7F8E7-F0BE-874F-B609-8726E1C4D13A}"/>
              </a:ext>
            </a:extLst>
          </p:cNvPr>
          <p:cNvSpPr>
            <a:spLocks noGrp="1"/>
          </p:cNvSpPr>
          <p:nvPr>
            <p:ph type="ctrTitle"/>
          </p:nvPr>
        </p:nvSpPr>
        <p:spPr>
          <a:xfrm>
            <a:off x="0" y="-1"/>
            <a:ext cx="12192000" cy="749808"/>
          </a:xfrm>
          <a:prstGeom prst="rect">
            <a:avLst/>
          </a:prstGeom>
          <a:solidFill>
            <a:srgbClr val="093262"/>
          </a:solidFill>
        </p:spPr>
        <p:txBody>
          <a:bodyPr anchor="b">
            <a:noAutofit/>
          </a:bodyPr>
          <a:lstStyle>
            <a:lvl1pPr algn="l">
              <a:defRPr sz="4400">
                <a:solidFill>
                  <a:schemeClr val="bg1"/>
                </a:solidFill>
                <a:latin typeface="Georgia" panose="02040502050405020303" pitchFamily="18" charset="0"/>
                <a:cs typeface="Lucida Grande" panose="020B06000405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C3B36715-6A25-1244-9A33-232368326BA5}"/>
              </a:ext>
            </a:extLst>
          </p:cNvPr>
          <p:cNvSpPr>
            <a:spLocks noGrp="1"/>
          </p:cNvSpPr>
          <p:nvPr>
            <p:ph type="subTitle" idx="1"/>
          </p:nvPr>
        </p:nvSpPr>
        <p:spPr>
          <a:xfrm>
            <a:off x="1524000" y="3602038"/>
            <a:ext cx="9144000" cy="1655762"/>
          </a:xfrm>
        </p:spPr>
        <p:txBody>
          <a:bodyPr/>
          <a:lstStyle>
            <a:lvl1pPr marL="0" indent="0" algn="ctr">
              <a:buNone/>
              <a:defRPr sz="2400">
                <a:solidFill>
                  <a:schemeClr val="tx1">
                    <a:lumMod val="75000"/>
                    <a:lumOff val="25000"/>
                  </a:schemeClr>
                </a:solidFill>
                <a:latin typeface="Garamond" panose="02020404030301010803" pitchFamily="18" charset="0"/>
                <a:cs typeface="Lucida Grande" panose="020B06000405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8">
            <a:extLst>
              <a:ext uri="{FF2B5EF4-FFF2-40B4-BE49-F238E27FC236}">
                <a16:creationId xmlns:a16="http://schemas.microsoft.com/office/drawing/2014/main" id="{FA4D4342-EB91-611F-AC1B-8963FC7C9FA2}"/>
              </a:ext>
            </a:extLst>
          </p:cNvPr>
          <p:cNvSpPr>
            <a:spLocks noGrp="1"/>
          </p:cNvSpPr>
          <p:nvPr>
            <p:ph type="ftr" sz="quarter" idx="3"/>
          </p:nvPr>
        </p:nvSpPr>
        <p:spPr>
          <a:xfrm>
            <a:off x="10963058" y="6317738"/>
            <a:ext cx="1228942" cy="365125"/>
          </a:xfrm>
          <a:prstGeom prst="rect">
            <a:avLst/>
          </a:prstGeom>
        </p:spPr>
        <p:txBody>
          <a:bodyPr vert="horz" lIns="91440" tIns="45720" rIns="91440" bIns="45720" rtlCol="0" anchor="ctr"/>
          <a:lstStyle>
            <a:lvl1pPr algn="ctr">
              <a:defRPr sz="1400">
                <a:solidFill>
                  <a:schemeClr val="bg1"/>
                </a:solidFill>
                <a:latin typeface="Lucida Grande" panose="020B0600040502020204" pitchFamily="34" charset="0"/>
                <a:cs typeface="Lucida Grande" panose="020B0600040502020204" pitchFamily="34" charset="0"/>
              </a:defRPr>
            </a:lvl1pPr>
          </a:lstStyle>
          <a:p>
            <a:fld id="{3640BF87-EBD7-B34F-BACE-20A92FFF11BD}" type="slidenum">
              <a:rPr lang="en-US" smtClean="0"/>
              <a:pPr/>
              <a:t>‹#›</a:t>
            </a:fld>
            <a:endParaRPr lang="en-US" dirty="0"/>
          </a:p>
        </p:txBody>
      </p:sp>
      <p:pic>
        <p:nvPicPr>
          <p:cNvPr id="5" name="Picture 4" descr="Text&#10;&#10;Description automatically generated">
            <a:extLst>
              <a:ext uri="{FF2B5EF4-FFF2-40B4-BE49-F238E27FC236}">
                <a16:creationId xmlns:a16="http://schemas.microsoft.com/office/drawing/2014/main" id="{A9C320F7-D404-76E6-D31C-6416EECC5045}"/>
              </a:ext>
            </a:extLst>
          </p:cNvPr>
          <p:cNvPicPr>
            <a:picLocks noChangeAspect="1"/>
          </p:cNvPicPr>
          <p:nvPr userDrawn="1"/>
        </p:nvPicPr>
        <p:blipFill>
          <a:blip r:embed="rId2"/>
          <a:stretch>
            <a:fillRect/>
          </a:stretch>
        </p:blipFill>
        <p:spPr>
          <a:xfrm>
            <a:off x="9360616" y="6329190"/>
            <a:ext cx="1506784" cy="365125"/>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425C033D-3C13-8E45-F104-8E1DE475D30B}"/>
              </a:ext>
            </a:extLst>
          </p:cNvPr>
          <p:cNvPicPr>
            <a:picLocks noChangeAspect="1"/>
          </p:cNvPicPr>
          <p:nvPr userDrawn="1"/>
        </p:nvPicPr>
        <p:blipFill>
          <a:blip r:embed="rId3"/>
          <a:stretch>
            <a:fillRect/>
          </a:stretch>
        </p:blipFill>
        <p:spPr>
          <a:xfrm>
            <a:off x="7754881" y="6364100"/>
            <a:ext cx="1510077" cy="295304"/>
          </a:xfrm>
          <a:prstGeom prst="rect">
            <a:avLst/>
          </a:prstGeom>
        </p:spPr>
      </p:pic>
      <p:pic>
        <p:nvPicPr>
          <p:cNvPr id="11" name="Picture 10" descr="Yellow text and yellow letters with a black background&#10;&#10;Description automatically generated with medium confidence">
            <a:extLst>
              <a:ext uri="{FF2B5EF4-FFF2-40B4-BE49-F238E27FC236}">
                <a16:creationId xmlns:a16="http://schemas.microsoft.com/office/drawing/2014/main" id="{069FEEEF-6765-DA98-D15A-A64F84A8F072}"/>
              </a:ext>
            </a:extLst>
          </p:cNvPr>
          <p:cNvPicPr>
            <a:picLocks noChangeAspect="1"/>
          </p:cNvPicPr>
          <p:nvPr userDrawn="1"/>
        </p:nvPicPr>
        <p:blipFill>
          <a:blip r:embed="rId4"/>
          <a:stretch>
            <a:fillRect/>
          </a:stretch>
        </p:blipFill>
        <p:spPr>
          <a:xfrm>
            <a:off x="3402829" y="6130685"/>
            <a:ext cx="1034291" cy="793216"/>
          </a:xfrm>
          <a:prstGeom prst="rect">
            <a:avLst/>
          </a:prstGeom>
        </p:spPr>
      </p:pic>
      <p:pic>
        <p:nvPicPr>
          <p:cNvPr id="12" name="Picture 11">
            <a:extLst>
              <a:ext uri="{FF2B5EF4-FFF2-40B4-BE49-F238E27FC236}">
                <a16:creationId xmlns:a16="http://schemas.microsoft.com/office/drawing/2014/main" id="{9246906B-0B5E-93A0-12E2-B7C2FCAED3E7}"/>
              </a:ext>
            </a:extLst>
          </p:cNvPr>
          <p:cNvPicPr>
            <a:picLocks noChangeAspect="1"/>
          </p:cNvPicPr>
          <p:nvPr userDrawn="1"/>
        </p:nvPicPr>
        <p:blipFill rotWithShape="1">
          <a:blip r:embed="rId5"/>
          <a:srcRect b="83145"/>
          <a:stretch/>
        </p:blipFill>
        <p:spPr>
          <a:xfrm>
            <a:off x="6825083" y="11112"/>
            <a:ext cx="5366917" cy="741363"/>
          </a:xfrm>
          <a:prstGeom prst="rect">
            <a:avLst/>
          </a:prstGeom>
        </p:spPr>
      </p:pic>
    </p:spTree>
    <p:extLst>
      <p:ext uri="{BB962C8B-B14F-4D97-AF65-F5344CB8AC3E}">
        <p14:creationId xmlns:p14="http://schemas.microsoft.com/office/powerpoint/2010/main" val="1237845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2C1887-E7FF-3F49-9C41-BCACB76B0615}"/>
              </a:ext>
            </a:extLst>
          </p:cNvPr>
          <p:cNvSpPr>
            <a:spLocks noGrp="1"/>
          </p:cNvSpPr>
          <p:nvPr>
            <p:ph idx="1"/>
          </p:nvPr>
        </p:nvSpPr>
        <p:spPr>
          <a:xfrm>
            <a:off x="838200" y="1041400"/>
            <a:ext cx="10515600" cy="4775200"/>
          </a:xfrm>
        </p:spPr>
        <p:txBody>
          <a:bodyPr/>
          <a:lstStyle>
            <a:lvl1pPr>
              <a:defRPr>
                <a:solidFill>
                  <a:schemeClr val="tx1">
                    <a:lumMod val="75000"/>
                    <a:lumOff val="25000"/>
                  </a:schemeClr>
                </a:solidFill>
                <a:latin typeface="Garamond" panose="02020404030301010803" pitchFamily="18" charset="0"/>
                <a:cs typeface="Lucida Grande" panose="020B0600040502020204" pitchFamily="34" charset="0"/>
              </a:defRPr>
            </a:lvl1pPr>
            <a:lvl2pPr>
              <a:defRPr>
                <a:solidFill>
                  <a:schemeClr val="tx1">
                    <a:lumMod val="75000"/>
                    <a:lumOff val="25000"/>
                  </a:schemeClr>
                </a:solidFill>
                <a:latin typeface="Garamond" panose="02020404030301010803" pitchFamily="18" charset="0"/>
                <a:cs typeface="Lucida Grande" panose="020B0600040502020204" pitchFamily="34" charset="0"/>
              </a:defRPr>
            </a:lvl2pPr>
            <a:lvl3pPr>
              <a:defRPr>
                <a:solidFill>
                  <a:schemeClr val="tx1">
                    <a:lumMod val="75000"/>
                    <a:lumOff val="25000"/>
                  </a:schemeClr>
                </a:solidFill>
                <a:latin typeface="Garamond" panose="02020404030301010803" pitchFamily="18" charset="0"/>
                <a:cs typeface="Lucida Grande" panose="020B0600040502020204" pitchFamily="34" charset="0"/>
              </a:defRPr>
            </a:lvl3pPr>
            <a:lvl4pPr>
              <a:defRPr>
                <a:solidFill>
                  <a:schemeClr val="tx1">
                    <a:lumMod val="75000"/>
                    <a:lumOff val="25000"/>
                  </a:schemeClr>
                </a:solidFill>
                <a:latin typeface="Garamond" panose="02020404030301010803" pitchFamily="18" charset="0"/>
                <a:cs typeface="Lucida Grande" panose="020B0600040502020204" pitchFamily="34" charset="0"/>
              </a:defRPr>
            </a:lvl4pPr>
            <a:lvl5pPr>
              <a:defRPr>
                <a:solidFill>
                  <a:schemeClr val="tx1">
                    <a:lumMod val="75000"/>
                    <a:lumOff val="25000"/>
                  </a:schemeClr>
                </a:solidFill>
                <a:latin typeface="Garamond" panose="02020404030301010803" pitchFamily="18" charset="0"/>
                <a:cs typeface="Lucida Grande" panose="020B06000405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8">
            <a:extLst>
              <a:ext uri="{FF2B5EF4-FFF2-40B4-BE49-F238E27FC236}">
                <a16:creationId xmlns:a16="http://schemas.microsoft.com/office/drawing/2014/main" id="{8BD953A0-73BC-98EB-9EEE-00D8973C0E45}"/>
              </a:ext>
            </a:extLst>
          </p:cNvPr>
          <p:cNvSpPr>
            <a:spLocks noGrp="1"/>
          </p:cNvSpPr>
          <p:nvPr>
            <p:ph type="ftr" sz="quarter" idx="3"/>
          </p:nvPr>
        </p:nvSpPr>
        <p:spPr>
          <a:xfrm>
            <a:off x="10963058" y="6317738"/>
            <a:ext cx="1228942" cy="365125"/>
          </a:xfrm>
          <a:prstGeom prst="rect">
            <a:avLst/>
          </a:prstGeom>
        </p:spPr>
        <p:txBody>
          <a:bodyPr vert="horz" lIns="91440" tIns="45720" rIns="91440" bIns="45720" rtlCol="0" anchor="ctr"/>
          <a:lstStyle>
            <a:lvl1pPr algn="ctr">
              <a:defRPr sz="1400">
                <a:solidFill>
                  <a:schemeClr val="bg1"/>
                </a:solidFill>
                <a:latin typeface="Lucida Grande" panose="020B0600040502020204" pitchFamily="34" charset="0"/>
                <a:cs typeface="Lucida Grande" panose="020B0600040502020204" pitchFamily="34" charset="0"/>
              </a:defRPr>
            </a:lvl1pPr>
          </a:lstStyle>
          <a:p>
            <a:fld id="{3640BF87-EBD7-B34F-BACE-20A92FFF11BD}" type="slidenum">
              <a:rPr lang="en-US" smtClean="0"/>
              <a:pPr/>
              <a:t>‹#›</a:t>
            </a:fld>
            <a:endParaRPr lang="en-US" dirty="0"/>
          </a:p>
        </p:txBody>
      </p:sp>
      <p:sp>
        <p:nvSpPr>
          <p:cNvPr id="6" name="Title 1">
            <a:extLst>
              <a:ext uri="{FF2B5EF4-FFF2-40B4-BE49-F238E27FC236}">
                <a16:creationId xmlns:a16="http://schemas.microsoft.com/office/drawing/2014/main" id="{707EA5A8-6E1F-3345-2217-49253B4A98F6}"/>
              </a:ext>
            </a:extLst>
          </p:cNvPr>
          <p:cNvSpPr>
            <a:spLocks noGrp="1"/>
          </p:cNvSpPr>
          <p:nvPr>
            <p:ph type="ctrTitle"/>
          </p:nvPr>
        </p:nvSpPr>
        <p:spPr>
          <a:xfrm>
            <a:off x="0" y="-1"/>
            <a:ext cx="12192000" cy="749808"/>
          </a:xfrm>
          <a:prstGeom prst="rect">
            <a:avLst/>
          </a:prstGeom>
          <a:solidFill>
            <a:srgbClr val="093262"/>
          </a:solidFill>
        </p:spPr>
        <p:txBody>
          <a:bodyPr anchor="b">
            <a:noAutofit/>
          </a:bodyPr>
          <a:lstStyle>
            <a:lvl1pPr algn="l">
              <a:defRPr sz="4400">
                <a:solidFill>
                  <a:schemeClr val="bg1"/>
                </a:solidFill>
                <a:latin typeface="Georgia" panose="02040502050405020303" pitchFamily="18" charset="0"/>
                <a:cs typeface="Lucida Grande" panose="020B0600040502020204" pitchFamily="34" charset="0"/>
              </a:defRPr>
            </a:lvl1pPr>
          </a:lstStyle>
          <a:p>
            <a:r>
              <a:rPr lang="en-US" dirty="0"/>
              <a:t>Click to edit Master title style</a:t>
            </a:r>
          </a:p>
        </p:txBody>
      </p:sp>
      <p:pic>
        <p:nvPicPr>
          <p:cNvPr id="7" name="Picture 6">
            <a:extLst>
              <a:ext uri="{FF2B5EF4-FFF2-40B4-BE49-F238E27FC236}">
                <a16:creationId xmlns:a16="http://schemas.microsoft.com/office/drawing/2014/main" id="{827B04B3-A418-8789-04A8-47F60086474A}"/>
              </a:ext>
            </a:extLst>
          </p:cNvPr>
          <p:cNvPicPr>
            <a:picLocks noChangeAspect="1"/>
          </p:cNvPicPr>
          <p:nvPr userDrawn="1"/>
        </p:nvPicPr>
        <p:blipFill rotWithShape="1">
          <a:blip r:embed="rId2"/>
          <a:srcRect b="83145"/>
          <a:stretch/>
        </p:blipFill>
        <p:spPr>
          <a:xfrm>
            <a:off x="6825083" y="11112"/>
            <a:ext cx="5366917" cy="741363"/>
          </a:xfrm>
          <a:prstGeom prst="rect">
            <a:avLst/>
          </a:prstGeom>
        </p:spPr>
      </p:pic>
    </p:spTree>
    <p:extLst>
      <p:ext uri="{BB962C8B-B14F-4D97-AF65-F5344CB8AC3E}">
        <p14:creationId xmlns:p14="http://schemas.microsoft.com/office/powerpoint/2010/main" val="3743050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A02CE-9829-8140-9E85-9BDA313AE884}"/>
              </a:ext>
            </a:extLst>
          </p:cNvPr>
          <p:cNvSpPr>
            <a:spLocks noGrp="1"/>
          </p:cNvSpPr>
          <p:nvPr>
            <p:ph type="title"/>
          </p:nvPr>
        </p:nvSpPr>
        <p:spPr>
          <a:xfrm>
            <a:off x="7" y="4"/>
            <a:ext cx="12191999" cy="752472"/>
          </a:xfrm>
          <a:prstGeom prst="rect">
            <a:avLst/>
          </a:prstGeom>
          <a:solidFill>
            <a:srgbClr val="093262"/>
          </a:solidFill>
        </p:spPr>
        <p:txBody>
          <a:bodyPr/>
          <a:lstStyle>
            <a:lvl1pPr>
              <a:defRPr>
                <a:solidFill>
                  <a:schemeClr val="bg1"/>
                </a:solidFill>
                <a:latin typeface="Georgia" panose="02040502050405020303" pitchFamily="18" charset="0"/>
                <a:cs typeface="Times New Roman" panose="02020603050405020304" pitchFamily="18" charset="0"/>
              </a:defRPr>
            </a:lvl1pPr>
          </a:lstStyle>
          <a:p>
            <a:r>
              <a:rPr lang="en-US" dirty="0"/>
              <a:t>Click to edit Master title style</a:t>
            </a:r>
          </a:p>
        </p:txBody>
      </p:sp>
      <p:pic>
        <p:nvPicPr>
          <p:cNvPr id="4" name="Picture 3">
            <a:extLst>
              <a:ext uri="{FF2B5EF4-FFF2-40B4-BE49-F238E27FC236}">
                <a16:creationId xmlns:a16="http://schemas.microsoft.com/office/drawing/2014/main" id="{EF3FE056-81ED-5C76-35E8-CD75BCE9865E}"/>
              </a:ext>
            </a:extLst>
          </p:cNvPr>
          <p:cNvPicPr>
            <a:picLocks noChangeAspect="1"/>
          </p:cNvPicPr>
          <p:nvPr userDrawn="1"/>
        </p:nvPicPr>
        <p:blipFill rotWithShape="1">
          <a:blip r:embed="rId2"/>
          <a:srcRect b="83145"/>
          <a:stretch/>
        </p:blipFill>
        <p:spPr>
          <a:xfrm>
            <a:off x="6825083" y="11112"/>
            <a:ext cx="5366917" cy="741363"/>
          </a:xfrm>
          <a:prstGeom prst="rect">
            <a:avLst/>
          </a:prstGeom>
        </p:spPr>
      </p:pic>
      <p:sp>
        <p:nvSpPr>
          <p:cNvPr id="5" name="Footer Placeholder 8">
            <a:extLst>
              <a:ext uri="{FF2B5EF4-FFF2-40B4-BE49-F238E27FC236}">
                <a16:creationId xmlns:a16="http://schemas.microsoft.com/office/drawing/2014/main" id="{CAB456ED-6EED-1A26-E352-BC0D8CEE4C0B}"/>
              </a:ext>
            </a:extLst>
          </p:cNvPr>
          <p:cNvSpPr>
            <a:spLocks noGrp="1"/>
          </p:cNvSpPr>
          <p:nvPr>
            <p:ph type="ftr" sz="quarter" idx="3"/>
          </p:nvPr>
        </p:nvSpPr>
        <p:spPr>
          <a:xfrm>
            <a:off x="10963058" y="6317738"/>
            <a:ext cx="1228942" cy="365125"/>
          </a:xfrm>
          <a:prstGeom prst="rect">
            <a:avLst/>
          </a:prstGeom>
        </p:spPr>
        <p:txBody>
          <a:bodyPr vert="horz" lIns="91440" tIns="45720" rIns="91440" bIns="45720" rtlCol="0" anchor="ctr"/>
          <a:lstStyle>
            <a:lvl1pPr algn="ctr">
              <a:defRPr sz="1400">
                <a:solidFill>
                  <a:schemeClr val="bg1"/>
                </a:solidFill>
                <a:latin typeface="Lucida Grande" panose="020B0600040502020204" pitchFamily="34" charset="0"/>
                <a:cs typeface="Lucida Grande" panose="020B0600040502020204" pitchFamily="34" charset="0"/>
              </a:defRPr>
            </a:lvl1pPr>
          </a:lstStyle>
          <a:p>
            <a:fld id="{3640BF87-EBD7-B34F-BACE-20A92FFF11BD}" type="slidenum">
              <a:rPr lang="en-US" smtClean="0"/>
              <a:pPr/>
              <a:t>‹#›</a:t>
            </a:fld>
            <a:endParaRPr lang="en-US" dirty="0"/>
          </a:p>
        </p:txBody>
      </p:sp>
    </p:spTree>
    <p:extLst>
      <p:ext uri="{BB962C8B-B14F-4D97-AF65-F5344CB8AC3E}">
        <p14:creationId xmlns:p14="http://schemas.microsoft.com/office/powerpoint/2010/main" val="880178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emf"/><Relationship Id="rId10" Type="http://schemas.openxmlformats.org/officeDocument/2006/relationships/image" Target="../media/image6.png"/><Relationship Id="rId4" Type="http://schemas.openxmlformats.org/officeDocument/2006/relationships/theme" Target="../theme/theme1.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7DDDA7-35F9-5C4D-8FD8-0A9C210ED25A}"/>
              </a:ext>
            </a:extLst>
          </p:cNvPr>
          <p:cNvSpPr/>
          <p:nvPr userDrawn="1"/>
        </p:nvSpPr>
        <p:spPr>
          <a:xfrm>
            <a:off x="0" y="6176963"/>
            <a:ext cx="12192000" cy="681036"/>
          </a:xfrm>
          <a:prstGeom prst="rect">
            <a:avLst/>
          </a:prstGeom>
          <a:solidFill>
            <a:srgbClr val="093262"/>
          </a:solidFill>
          <a:ln>
            <a:solidFill>
              <a:srgbClr val="064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Radioisotope Production at SNS</a:t>
            </a:r>
          </a:p>
          <a:p>
            <a:pPr algn="ctr"/>
            <a:r>
              <a:rPr lang="en-US" dirty="0"/>
              <a:t>Oak Ridge, TN. September 2023</a:t>
            </a:r>
          </a:p>
        </p:txBody>
      </p:sp>
      <p:sp>
        <p:nvSpPr>
          <p:cNvPr id="3" name="Text Placeholder 2">
            <a:extLst>
              <a:ext uri="{FF2B5EF4-FFF2-40B4-BE49-F238E27FC236}">
                <a16:creationId xmlns:a16="http://schemas.microsoft.com/office/drawing/2014/main" id="{6A6CCC77-361F-4742-9FED-5BAFDA8C9A43}"/>
              </a:ext>
            </a:extLst>
          </p:cNvPr>
          <p:cNvSpPr>
            <a:spLocks noGrp="1"/>
          </p:cNvSpPr>
          <p:nvPr>
            <p:ph type="body" idx="1"/>
          </p:nvPr>
        </p:nvSpPr>
        <p:spPr>
          <a:xfrm>
            <a:off x="838200" y="1151857"/>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F3442979-A061-1B47-8834-D0F62FA7E4F6}"/>
              </a:ext>
            </a:extLst>
          </p:cNvPr>
          <p:cNvPicPr>
            <a:picLocks noChangeAspect="1"/>
          </p:cNvPicPr>
          <p:nvPr userDrawn="1"/>
        </p:nvPicPr>
        <p:blipFill>
          <a:blip r:embed="rId5"/>
          <a:stretch>
            <a:fillRect/>
          </a:stretch>
        </p:blipFill>
        <p:spPr>
          <a:xfrm>
            <a:off x="137360" y="6342171"/>
            <a:ext cx="1175073" cy="359050"/>
          </a:xfrm>
          <a:prstGeom prst="rect">
            <a:avLst/>
          </a:prstGeom>
        </p:spPr>
      </p:pic>
      <p:pic>
        <p:nvPicPr>
          <p:cNvPr id="5" name="Picture 4">
            <a:extLst>
              <a:ext uri="{FF2B5EF4-FFF2-40B4-BE49-F238E27FC236}">
                <a16:creationId xmlns:a16="http://schemas.microsoft.com/office/drawing/2014/main" id="{657F52E8-831F-BC4E-A8EE-0AE440795877}"/>
              </a:ext>
            </a:extLst>
          </p:cNvPr>
          <p:cNvPicPr>
            <a:picLocks noChangeAspect="1"/>
          </p:cNvPicPr>
          <p:nvPr userDrawn="1"/>
        </p:nvPicPr>
        <p:blipFill>
          <a:blip r:embed="rId6"/>
          <a:stretch>
            <a:fillRect/>
          </a:stretch>
        </p:blipFill>
        <p:spPr>
          <a:xfrm>
            <a:off x="1477382" y="6283872"/>
            <a:ext cx="1830805" cy="499032"/>
          </a:xfrm>
          <a:prstGeom prst="rect">
            <a:avLst/>
          </a:prstGeom>
        </p:spPr>
      </p:pic>
      <p:pic>
        <p:nvPicPr>
          <p:cNvPr id="6" name="Picture 5">
            <a:extLst>
              <a:ext uri="{FF2B5EF4-FFF2-40B4-BE49-F238E27FC236}">
                <a16:creationId xmlns:a16="http://schemas.microsoft.com/office/drawing/2014/main" id="{DB3D7C95-6CC1-BE4B-BC4D-D7617B61327D}"/>
              </a:ext>
            </a:extLst>
          </p:cNvPr>
          <p:cNvPicPr>
            <a:picLocks noChangeAspect="1"/>
          </p:cNvPicPr>
          <p:nvPr userDrawn="1"/>
        </p:nvPicPr>
        <p:blipFill rotWithShape="1">
          <a:blip r:embed="rId7"/>
          <a:srcRect t="77695"/>
          <a:stretch/>
        </p:blipFill>
        <p:spPr>
          <a:xfrm>
            <a:off x="0" y="6192869"/>
            <a:ext cx="5056094" cy="681037"/>
          </a:xfrm>
          <a:prstGeom prst="rect">
            <a:avLst/>
          </a:prstGeom>
        </p:spPr>
      </p:pic>
      <p:sp>
        <p:nvSpPr>
          <p:cNvPr id="20" name="Footer Placeholder 8">
            <a:extLst>
              <a:ext uri="{FF2B5EF4-FFF2-40B4-BE49-F238E27FC236}">
                <a16:creationId xmlns:a16="http://schemas.microsoft.com/office/drawing/2014/main" id="{38C32674-22B0-B130-B351-99F07B54BDE4}"/>
              </a:ext>
            </a:extLst>
          </p:cNvPr>
          <p:cNvSpPr>
            <a:spLocks noGrp="1"/>
          </p:cNvSpPr>
          <p:nvPr>
            <p:ph type="ftr" sz="quarter" idx="3"/>
          </p:nvPr>
        </p:nvSpPr>
        <p:spPr>
          <a:xfrm>
            <a:off x="10963058" y="6317738"/>
            <a:ext cx="1228942" cy="365125"/>
          </a:xfrm>
          <a:prstGeom prst="rect">
            <a:avLst/>
          </a:prstGeom>
        </p:spPr>
        <p:txBody>
          <a:bodyPr vert="horz" lIns="91440" tIns="45720" rIns="91440" bIns="45720" rtlCol="0" anchor="ctr"/>
          <a:lstStyle>
            <a:lvl1pPr algn="ctr">
              <a:defRPr sz="1400">
                <a:solidFill>
                  <a:schemeClr val="bg1"/>
                </a:solidFill>
                <a:latin typeface="Lucida Grande" panose="020B0600040502020204" pitchFamily="34" charset="0"/>
                <a:cs typeface="Lucida Grande" panose="020B0600040502020204" pitchFamily="34" charset="0"/>
              </a:defRPr>
            </a:lvl1pPr>
          </a:lstStyle>
          <a:p>
            <a:fld id="{3640BF87-EBD7-B34F-BACE-20A92FFF11BD}" type="slidenum">
              <a:rPr lang="en-US" smtClean="0"/>
              <a:pPr/>
              <a:t>‹#›</a:t>
            </a:fld>
            <a:endParaRPr lang="en-US" dirty="0"/>
          </a:p>
        </p:txBody>
      </p:sp>
      <p:pic>
        <p:nvPicPr>
          <p:cNvPr id="21" name="Picture 20" descr="Text&#10;&#10;Description automatically generated">
            <a:extLst>
              <a:ext uri="{FF2B5EF4-FFF2-40B4-BE49-F238E27FC236}">
                <a16:creationId xmlns:a16="http://schemas.microsoft.com/office/drawing/2014/main" id="{427E60BC-D3E7-E8C9-09D9-220AF4268B4B}"/>
              </a:ext>
            </a:extLst>
          </p:cNvPr>
          <p:cNvPicPr>
            <a:picLocks noChangeAspect="1"/>
          </p:cNvPicPr>
          <p:nvPr userDrawn="1"/>
        </p:nvPicPr>
        <p:blipFill>
          <a:blip r:embed="rId8"/>
          <a:stretch>
            <a:fillRect/>
          </a:stretch>
        </p:blipFill>
        <p:spPr>
          <a:xfrm>
            <a:off x="9360616" y="6329190"/>
            <a:ext cx="1506784" cy="365125"/>
          </a:xfrm>
          <a:prstGeom prst="rect">
            <a:avLst/>
          </a:prstGeom>
        </p:spPr>
      </p:pic>
      <p:pic>
        <p:nvPicPr>
          <p:cNvPr id="22" name="Picture 21" descr="A picture containing text, clipart&#10;&#10;Description automatically generated">
            <a:extLst>
              <a:ext uri="{FF2B5EF4-FFF2-40B4-BE49-F238E27FC236}">
                <a16:creationId xmlns:a16="http://schemas.microsoft.com/office/drawing/2014/main" id="{54602628-970C-B564-8E49-88AB9DDE116E}"/>
              </a:ext>
            </a:extLst>
          </p:cNvPr>
          <p:cNvPicPr>
            <a:picLocks noChangeAspect="1"/>
          </p:cNvPicPr>
          <p:nvPr userDrawn="1"/>
        </p:nvPicPr>
        <p:blipFill>
          <a:blip r:embed="rId9"/>
          <a:stretch>
            <a:fillRect/>
          </a:stretch>
        </p:blipFill>
        <p:spPr>
          <a:xfrm>
            <a:off x="7754881" y="6364100"/>
            <a:ext cx="1510077" cy="295304"/>
          </a:xfrm>
          <a:prstGeom prst="rect">
            <a:avLst/>
          </a:prstGeom>
        </p:spPr>
      </p:pic>
      <p:pic>
        <p:nvPicPr>
          <p:cNvPr id="23" name="Picture 22" descr="Yellow text and yellow letters with a black background&#10;&#10;Description automatically generated with medium confidence">
            <a:extLst>
              <a:ext uri="{FF2B5EF4-FFF2-40B4-BE49-F238E27FC236}">
                <a16:creationId xmlns:a16="http://schemas.microsoft.com/office/drawing/2014/main" id="{581E56C3-5AAA-5184-6CDE-C3907E2A83EB}"/>
              </a:ext>
            </a:extLst>
          </p:cNvPr>
          <p:cNvPicPr>
            <a:picLocks noChangeAspect="1"/>
          </p:cNvPicPr>
          <p:nvPr userDrawn="1"/>
        </p:nvPicPr>
        <p:blipFill>
          <a:blip r:embed="rId10"/>
          <a:stretch>
            <a:fillRect/>
          </a:stretch>
        </p:blipFill>
        <p:spPr>
          <a:xfrm>
            <a:off x="3402829" y="6130685"/>
            <a:ext cx="1034291" cy="793216"/>
          </a:xfrm>
          <a:prstGeom prst="rect">
            <a:avLst/>
          </a:prstGeom>
        </p:spPr>
      </p:pic>
      <p:sp>
        <p:nvSpPr>
          <p:cNvPr id="24" name="Title Placeholder 23">
            <a:extLst>
              <a:ext uri="{FF2B5EF4-FFF2-40B4-BE49-F238E27FC236}">
                <a16:creationId xmlns:a16="http://schemas.microsoft.com/office/drawing/2014/main" id="{8ED99E72-2093-09BB-9600-732702457C8A}"/>
              </a:ext>
            </a:extLst>
          </p:cNvPr>
          <p:cNvSpPr>
            <a:spLocks noGrp="1"/>
          </p:cNvSpPr>
          <p:nvPr>
            <p:ph type="title"/>
          </p:nvPr>
        </p:nvSpPr>
        <p:spPr>
          <a:xfrm>
            <a:off x="0" y="0"/>
            <a:ext cx="12192000" cy="749808"/>
          </a:xfrm>
          <a:prstGeom prst="rect">
            <a:avLst/>
          </a:prstGeom>
          <a:solidFill>
            <a:srgbClr val="093262"/>
          </a:solidFill>
        </p:spPr>
        <p:txBody>
          <a:bodyPr vert="horz" lIns="91440" tIns="45720" rIns="91440" bIns="45720" rtlCol="0" anchor="ctr">
            <a:normAutofit/>
          </a:bodyPr>
          <a:lstStyle/>
          <a:p>
            <a:endParaRPr lang="en-US" dirty="0"/>
          </a:p>
        </p:txBody>
      </p:sp>
      <p:pic>
        <p:nvPicPr>
          <p:cNvPr id="11" name="Picture 10">
            <a:extLst>
              <a:ext uri="{FF2B5EF4-FFF2-40B4-BE49-F238E27FC236}">
                <a16:creationId xmlns:a16="http://schemas.microsoft.com/office/drawing/2014/main" id="{2499D111-BCCE-E097-E808-01EF78744261}"/>
              </a:ext>
            </a:extLst>
          </p:cNvPr>
          <p:cNvPicPr>
            <a:picLocks noChangeAspect="1"/>
          </p:cNvPicPr>
          <p:nvPr userDrawn="1"/>
        </p:nvPicPr>
        <p:blipFill rotWithShape="1">
          <a:blip r:embed="rId11"/>
          <a:srcRect b="83145"/>
          <a:stretch/>
        </p:blipFill>
        <p:spPr>
          <a:xfrm>
            <a:off x="6825083" y="11112"/>
            <a:ext cx="5366917" cy="741363"/>
          </a:xfrm>
          <a:prstGeom prst="rect">
            <a:avLst/>
          </a:prstGeom>
        </p:spPr>
      </p:pic>
    </p:spTree>
    <p:extLst>
      <p:ext uri="{BB962C8B-B14F-4D97-AF65-F5344CB8AC3E}">
        <p14:creationId xmlns:p14="http://schemas.microsoft.com/office/powerpoint/2010/main" val="334233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Lst>
  <p:hf hdr="0" dt="0"/>
  <p:txStyles>
    <p:titleStyle>
      <a:lvl1pPr algn="l" defTabSz="914400" rtl="0" eaLnBrk="1" latinLnBrk="0" hangingPunct="1">
        <a:lnSpc>
          <a:spcPct val="90000"/>
        </a:lnSpc>
        <a:spcBef>
          <a:spcPct val="0"/>
        </a:spcBef>
        <a:buNone/>
        <a:defRPr sz="4400" kern="1200">
          <a:solidFill>
            <a:schemeClr val="bg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Garamond" panose="02020404030301010803" pitchFamily="18" charset="0"/>
          <a:ea typeface="+mn-ea"/>
          <a:cs typeface="Lucida Grande" panose="020B06000405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Garamond" panose="02020404030301010803" pitchFamily="18" charset="0"/>
          <a:ea typeface="+mn-ea"/>
          <a:cs typeface="Lucida Grande" panose="020B06000405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Garamond" panose="02020404030301010803" pitchFamily="18" charset="0"/>
          <a:ea typeface="+mn-ea"/>
          <a:cs typeface="Lucida Grande" panose="020B06000405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Garamond" panose="02020404030301010803" pitchFamily="18" charset="0"/>
          <a:ea typeface="+mn-ea"/>
          <a:cs typeface="Lucida Grande" panose="020B06000405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Garamond" panose="02020404030301010803" pitchFamily="18" charset="0"/>
          <a:ea typeface="+mn-ea"/>
          <a:cs typeface="Lucida Grande" panose="020B06000405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3.emf"/><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0.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5.png"/><Relationship Id="rId11" Type="http://schemas.openxmlformats.org/officeDocument/2006/relationships/image" Target="../media/image5.png"/><Relationship Id="rId5" Type="http://schemas.openxmlformats.org/officeDocument/2006/relationships/image" Target="../media/image7.png"/><Relationship Id="rId10" Type="http://schemas.openxmlformats.org/officeDocument/2006/relationships/image" Target="../media/image4.png"/><Relationship Id="rId4" Type="http://schemas.openxmlformats.org/officeDocument/2006/relationships/notesSlide" Target="../notesSlides/notesSlide7.xml"/><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740.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slideLayout" Target="../slideLayouts/slideLayout2.xml"/><Relationship Id="rId7" Type="http://schemas.openxmlformats.org/officeDocument/2006/relationships/image" Target="../media/image1000.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5.png"/><Relationship Id="rId11" Type="http://schemas.openxmlformats.org/officeDocument/2006/relationships/image" Target="../media/image5.png"/><Relationship Id="rId5" Type="http://schemas.openxmlformats.org/officeDocument/2006/relationships/image" Target="../media/image7.png"/><Relationship Id="rId10" Type="http://schemas.openxmlformats.org/officeDocument/2006/relationships/image" Target="../media/image4.png"/><Relationship Id="rId4" Type="http://schemas.openxmlformats.org/officeDocument/2006/relationships/notesSlide" Target="../notesSlides/notesSlide9.xml"/><Relationship Id="rId9"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7.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19.png"/><Relationship Id="rId10" Type="http://schemas.openxmlformats.org/officeDocument/2006/relationships/image" Target="../media/image5.png"/><Relationship Id="rId4" Type="http://schemas.openxmlformats.org/officeDocument/2006/relationships/image" Target="../media/image49.pn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74.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7.emf"/></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9.emf"/></Relationships>
</file>

<file path=ppt/slides/_rels/slide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image" Target="../media/image3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25000"/>
                    </a14:imgEffect>
                    <a14:imgEffect>
                      <a14:colorTemperature colorTemp="7348"/>
                    </a14:imgEffect>
                    <a14:imgEffect>
                      <a14:saturation sat="351000"/>
                    </a14:imgEffect>
                  </a14:imgLayer>
                </a14:imgProps>
              </a:ext>
            </a:extLst>
          </a:blip>
          <a:srcRect/>
          <a:stretch>
            <a:fillRect t="15000" b="-15000"/>
          </a:stretch>
        </a:blipFill>
        <a:effectLst/>
      </p:bgPr>
    </p:bg>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BFE2AF3B-E134-844B-9360-6E806B0D4ED4}"/>
              </a:ext>
            </a:extLst>
          </p:cNvPr>
          <p:cNvSpPr txBox="1">
            <a:spLocks/>
          </p:cNvSpPr>
          <p:nvPr/>
        </p:nvSpPr>
        <p:spPr>
          <a:xfrm>
            <a:off x="0" y="1"/>
            <a:ext cx="12192000" cy="1080654"/>
          </a:xfrm>
          <a:prstGeom prst="rect">
            <a:avLst/>
          </a:prstGeom>
          <a:solidFill>
            <a:srgbClr val="093262"/>
          </a:solidFill>
        </p:spPr>
        <p:txBody>
          <a:bodyPr vert="horz" lIns="68580" tIns="34290" rIns="68580" bIns="34290" rtlCol="0" anchor="ctr">
            <a:normAutofit/>
            <a:scene3d>
              <a:camera prst="orthographicFront"/>
              <a:lightRig rig="threePt" dir="t"/>
            </a:scene3d>
            <a:flatTx/>
          </a:bodyPr>
          <a:lstStyle>
            <a:lvl1pPr algn="l" defTabSz="457200" rtl="0" eaLnBrk="1" latinLnBrk="0" hangingPunct="1">
              <a:spcBef>
                <a:spcPct val="0"/>
              </a:spcBef>
              <a:buNone/>
              <a:defRPr sz="5000" b="1" kern="1200">
                <a:solidFill>
                  <a:srgbClr val="E09E19"/>
                </a:solidFill>
                <a:latin typeface="Georgia"/>
                <a:ea typeface="+mj-ea"/>
                <a:cs typeface="Georgia"/>
              </a:defRPr>
            </a:lvl1pPr>
          </a:lstStyle>
          <a:p>
            <a:r>
              <a:rPr lang="en-US" sz="3200" b="0" dirty="0">
                <a:solidFill>
                  <a:schemeClr val="bg1"/>
                </a:solidFill>
                <a:effectLst/>
                <a:latin typeface="Georgia" panose="02040502050405020303" pitchFamily="18" charset="0"/>
              </a:rPr>
              <a:t>Secondary Neutron Production Evidence in TREND Experiments</a:t>
            </a:r>
          </a:p>
        </p:txBody>
      </p:sp>
      <p:sp>
        <p:nvSpPr>
          <p:cNvPr id="9" name="TextBox 8">
            <a:extLst>
              <a:ext uri="{FF2B5EF4-FFF2-40B4-BE49-F238E27FC236}">
                <a16:creationId xmlns:a16="http://schemas.microsoft.com/office/drawing/2014/main" id="{387FE505-0584-B248-A25C-1F9923579BB9}"/>
              </a:ext>
            </a:extLst>
          </p:cNvPr>
          <p:cNvSpPr txBox="1"/>
          <p:nvPr/>
        </p:nvSpPr>
        <p:spPr>
          <a:xfrm>
            <a:off x="75304" y="1587645"/>
            <a:ext cx="10807538" cy="1323439"/>
          </a:xfrm>
          <a:prstGeom prst="rect">
            <a:avLst/>
          </a:prstGeom>
          <a:noFill/>
        </p:spPr>
        <p:txBody>
          <a:bodyPr wrap="square" rtlCol="0">
            <a:spAutoFit/>
          </a:bodyPr>
          <a:lstStyle/>
          <a:p>
            <a:r>
              <a:rPr lang="en-US" sz="3200" dirty="0">
                <a:solidFill>
                  <a:schemeClr val="bg1"/>
                </a:solidFill>
                <a:latin typeface="Georgia" panose="02040502050405020303" pitchFamily="18" charset="0"/>
                <a:ea typeface="Times New Roman" charset="0"/>
                <a:cs typeface="Times New Roman" charset="0"/>
              </a:rPr>
              <a:t>Catherine Apgar</a:t>
            </a:r>
          </a:p>
          <a:p>
            <a:r>
              <a:rPr lang="en-US" sz="2400" i="1" dirty="0">
                <a:solidFill>
                  <a:schemeClr val="bg1"/>
                </a:solidFill>
                <a:latin typeface="Georgia" panose="02040502050405020303" pitchFamily="18" charset="0"/>
                <a:cs typeface="Lucida Grande" panose="020B0600040502020204" pitchFamily="34" charset="0"/>
              </a:rPr>
              <a:t>Department of Nuclear Engineering</a:t>
            </a:r>
          </a:p>
          <a:p>
            <a:r>
              <a:rPr lang="en-US" sz="2400" i="1" dirty="0">
                <a:solidFill>
                  <a:schemeClr val="bg1"/>
                </a:solidFill>
                <a:latin typeface="Georgia" panose="02040502050405020303" pitchFamily="18" charset="0"/>
                <a:cs typeface="Lucida Grande" panose="020B0600040502020204" pitchFamily="34" charset="0"/>
              </a:rPr>
              <a:t>University of California, Berkeley</a:t>
            </a:r>
          </a:p>
        </p:txBody>
      </p:sp>
    </p:spTree>
    <p:extLst>
      <p:ext uri="{BB962C8B-B14F-4D97-AF65-F5344CB8AC3E}">
        <p14:creationId xmlns:p14="http://schemas.microsoft.com/office/powerpoint/2010/main" val="1651343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084FC7-52F7-4B2C-F9E0-410ABFE82E9C}"/>
              </a:ext>
            </a:extLst>
          </p:cNvPr>
          <p:cNvPicPr>
            <a:picLocks noChangeAspect="1"/>
          </p:cNvPicPr>
          <p:nvPr/>
        </p:nvPicPr>
        <p:blipFill>
          <a:blip r:embed="rId2"/>
          <a:stretch>
            <a:fillRect/>
          </a:stretch>
        </p:blipFill>
        <p:spPr>
          <a:xfrm>
            <a:off x="7608799" y="1864888"/>
            <a:ext cx="2844454" cy="2134883"/>
          </a:xfrm>
          <a:prstGeom prst="rect">
            <a:avLst/>
          </a:prstGeom>
        </p:spPr>
      </p:pic>
      <p:sp>
        <p:nvSpPr>
          <p:cNvPr id="6" name="TextBox 5">
            <a:extLst>
              <a:ext uri="{FF2B5EF4-FFF2-40B4-BE49-F238E27FC236}">
                <a16:creationId xmlns:a16="http://schemas.microsoft.com/office/drawing/2014/main" id="{A5602CD7-E863-49C1-5BCA-C486633B5F75}"/>
              </a:ext>
            </a:extLst>
          </p:cNvPr>
          <p:cNvSpPr txBox="1"/>
          <p:nvPr/>
        </p:nvSpPr>
        <p:spPr>
          <a:xfrm>
            <a:off x="1780855" y="1297628"/>
            <a:ext cx="2632327" cy="646331"/>
          </a:xfrm>
          <a:prstGeom prst="rect">
            <a:avLst/>
          </a:prstGeom>
          <a:noFill/>
        </p:spPr>
        <p:txBody>
          <a:bodyPr wrap="square" rtlCol="0">
            <a:spAutoFit/>
          </a:bodyPr>
          <a:lstStyle/>
          <a:p>
            <a:pPr algn="ctr"/>
            <a:r>
              <a:rPr lang="en-US" dirty="0">
                <a:solidFill>
                  <a:srgbClr val="003262"/>
                </a:solidFill>
                <a:latin typeface="Georgia" panose="02040502050405020303" pitchFamily="18" charset="0"/>
              </a:rPr>
              <a:t>TREND Experimental Results</a:t>
            </a:r>
          </a:p>
        </p:txBody>
      </p:sp>
      <p:sp>
        <p:nvSpPr>
          <p:cNvPr id="11" name="TextBox 10">
            <a:extLst>
              <a:ext uri="{FF2B5EF4-FFF2-40B4-BE49-F238E27FC236}">
                <a16:creationId xmlns:a16="http://schemas.microsoft.com/office/drawing/2014/main" id="{1280524B-479F-CA90-5535-DF4C8856CBA2}"/>
              </a:ext>
            </a:extLst>
          </p:cNvPr>
          <p:cNvSpPr txBox="1"/>
          <p:nvPr/>
        </p:nvSpPr>
        <p:spPr>
          <a:xfrm>
            <a:off x="4779837" y="1372769"/>
            <a:ext cx="2632327" cy="369332"/>
          </a:xfrm>
          <a:prstGeom prst="rect">
            <a:avLst/>
          </a:prstGeom>
          <a:noFill/>
        </p:spPr>
        <p:txBody>
          <a:bodyPr wrap="square" rtlCol="0">
            <a:spAutoFit/>
          </a:bodyPr>
          <a:lstStyle/>
          <a:p>
            <a:pPr algn="ctr"/>
            <a:r>
              <a:rPr lang="en-US" dirty="0">
                <a:solidFill>
                  <a:srgbClr val="003262"/>
                </a:solidFill>
                <a:latin typeface="Georgia" panose="02040502050405020303" pitchFamily="18" charset="0"/>
              </a:rPr>
              <a:t>ENDF </a:t>
            </a:r>
            <a:r>
              <a:rPr lang="en-US" baseline="30000" dirty="0">
                <a:solidFill>
                  <a:srgbClr val="003262"/>
                </a:solidFill>
                <a:latin typeface="Georgia" panose="02040502050405020303" pitchFamily="18" charset="0"/>
              </a:rPr>
              <a:t>123</a:t>
            </a:r>
            <a:r>
              <a:rPr lang="en-US" dirty="0">
                <a:solidFill>
                  <a:srgbClr val="003262"/>
                </a:solidFill>
                <a:latin typeface="Georgia" panose="02040502050405020303" pitchFamily="18" charset="0"/>
              </a:rPr>
              <a:t>Sb(n,2n)</a:t>
            </a:r>
            <a:r>
              <a:rPr lang="en-US" baseline="30000" dirty="0">
                <a:solidFill>
                  <a:srgbClr val="003262"/>
                </a:solidFill>
                <a:latin typeface="Georgia" panose="02040502050405020303" pitchFamily="18" charset="0"/>
              </a:rPr>
              <a:t> 122</a:t>
            </a:r>
            <a:r>
              <a:rPr lang="en-US" dirty="0">
                <a:solidFill>
                  <a:srgbClr val="003262"/>
                </a:solidFill>
                <a:latin typeface="Georgia" panose="02040502050405020303" pitchFamily="18" charset="0"/>
              </a:rPr>
              <a:t>Sb</a:t>
            </a:r>
          </a:p>
        </p:txBody>
      </p:sp>
      <p:sp>
        <p:nvSpPr>
          <p:cNvPr id="14" name="TextBox 13">
            <a:extLst>
              <a:ext uri="{FF2B5EF4-FFF2-40B4-BE49-F238E27FC236}">
                <a16:creationId xmlns:a16="http://schemas.microsoft.com/office/drawing/2014/main" id="{10796135-2376-752D-0591-58261293F5CF}"/>
              </a:ext>
            </a:extLst>
          </p:cNvPr>
          <p:cNvSpPr txBox="1"/>
          <p:nvPr/>
        </p:nvSpPr>
        <p:spPr>
          <a:xfrm>
            <a:off x="7857453" y="1376217"/>
            <a:ext cx="2738628" cy="369332"/>
          </a:xfrm>
          <a:prstGeom prst="rect">
            <a:avLst/>
          </a:prstGeom>
          <a:noFill/>
        </p:spPr>
        <p:txBody>
          <a:bodyPr wrap="square" rtlCol="0">
            <a:spAutoFit/>
          </a:bodyPr>
          <a:lstStyle/>
          <a:p>
            <a:pPr algn="ctr"/>
            <a:r>
              <a:rPr lang="en-US" dirty="0">
                <a:solidFill>
                  <a:srgbClr val="003262"/>
                </a:solidFill>
                <a:latin typeface="Georgia" panose="02040502050405020303" pitchFamily="18" charset="0"/>
              </a:rPr>
              <a:t>TENDL </a:t>
            </a:r>
            <a:r>
              <a:rPr lang="en-US" baseline="30000" dirty="0">
                <a:solidFill>
                  <a:srgbClr val="003262"/>
                </a:solidFill>
                <a:latin typeface="Georgia" panose="02040502050405020303" pitchFamily="18" charset="0"/>
              </a:rPr>
              <a:t>123</a:t>
            </a:r>
            <a:r>
              <a:rPr lang="en-US" dirty="0">
                <a:solidFill>
                  <a:srgbClr val="003262"/>
                </a:solidFill>
                <a:latin typeface="Georgia" panose="02040502050405020303" pitchFamily="18" charset="0"/>
              </a:rPr>
              <a:t>Sb(n,2n)</a:t>
            </a:r>
            <a:r>
              <a:rPr lang="en-US" baseline="30000" dirty="0">
                <a:solidFill>
                  <a:srgbClr val="003262"/>
                </a:solidFill>
                <a:latin typeface="Georgia" panose="02040502050405020303" pitchFamily="18" charset="0"/>
              </a:rPr>
              <a:t> 122</a:t>
            </a:r>
            <a:r>
              <a:rPr lang="en-US" dirty="0">
                <a:solidFill>
                  <a:srgbClr val="003262"/>
                </a:solidFill>
                <a:latin typeface="Georgia" panose="02040502050405020303" pitchFamily="18" charset="0"/>
              </a:rPr>
              <a:t>Sb</a:t>
            </a:r>
          </a:p>
        </p:txBody>
      </p:sp>
      <p:sp>
        <p:nvSpPr>
          <p:cNvPr id="15" name="TextBox 14">
            <a:extLst>
              <a:ext uri="{FF2B5EF4-FFF2-40B4-BE49-F238E27FC236}">
                <a16:creationId xmlns:a16="http://schemas.microsoft.com/office/drawing/2014/main" id="{692EC4DA-2935-AEB9-FBA9-99748552A350}"/>
              </a:ext>
            </a:extLst>
          </p:cNvPr>
          <p:cNvSpPr txBox="1"/>
          <p:nvPr/>
        </p:nvSpPr>
        <p:spPr>
          <a:xfrm>
            <a:off x="4517495" y="4132075"/>
            <a:ext cx="6078587" cy="646331"/>
          </a:xfrm>
          <a:prstGeom prst="rect">
            <a:avLst/>
          </a:prstGeom>
          <a:noFill/>
        </p:spPr>
        <p:txBody>
          <a:bodyPr wrap="square" rtlCol="0">
            <a:spAutoFit/>
          </a:bodyPr>
          <a:lstStyle/>
          <a:p>
            <a:pPr algn="ctr"/>
            <a:r>
              <a:rPr lang="en-US" dirty="0">
                <a:solidFill>
                  <a:srgbClr val="003262"/>
                </a:solidFill>
                <a:latin typeface="Georgia" panose="02040502050405020303" pitchFamily="18" charset="0"/>
              </a:rPr>
              <a:t>(n,2n) reaction on </a:t>
            </a:r>
            <a:r>
              <a:rPr lang="en-US" baseline="30000" dirty="0">
                <a:solidFill>
                  <a:srgbClr val="003262"/>
                </a:solidFill>
                <a:latin typeface="Georgia" panose="02040502050405020303" pitchFamily="18" charset="0"/>
              </a:rPr>
              <a:t>123</a:t>
            </a:r>
            <a:r>
              <a:rPr lang="en-US" dirty="0">
                <a:solidFill>
                  <a:srgbClr val="003262"/>
                </a:solidFill>
                <a:latin typeface="Georgia" panose="02040502050405020303" pitchFamily="18" charset="0"/>
              </a:rPr>
              <a:t>Sb peaks in a similar energy range at but is ~50% greater cross section</a:t>
            </a:r>
          </a:p>
        </p:txBody>
      </p:sp>
      <p:sp>
        <p:nvSpPr>
          <p:cNvPr id="16" name="TextBox 15">
            <a:extLst>
              <a:ext uri="{FF2B5EF4-FFF2-40B4-BE49-F238E27FC236}">
                <a16:creationId xmlns:a16="http://schemas.microsoft.com/office/drawing/2014/main" id="{8BF20981-E715-3EC6-5929-9B38F5F73DFE}"/>
              </a:ext>
            </a:extLst>
          </p:cNvPr>
          <p:cNvSpPr txBox="1"/>
          <p:nvPr/>
        </p:nvSpPr>
        <p:spPr>
          <a:xfrm>
            <a:off x="1707947" y="4032379"/>
            <a:ext cx="2705235" cy="1200329"/>
          </a:xfrm>
          <a:prstGeom prst="rect">
            <a:avLst/>
          </a:prstGeom>
          <a:noFill/>
        </p:spPr>
        <p:txBody>
          <a:bodyPr wrap="square" rtlCol="0">
            <a:spAutoFit/>
          </a:bodyPr>
          <a:lstStyle/>
          <a:p>
            <a:pPr algn="ctr"/>
            <a:r>
              <a:rPr lang="en-US" dirty="0">
                <a:solidFill>
                  <a:srgbClr val="003262"/>
                </a:solidFill>
                <a:latin typeface="Georgia" panose="02040502050405020303" pitchFamily="18" charset="0"/>
              </a:rPr>
              <a:t>This reaction channel is off by a larger order of magnitude than prior results</a:t>
            </a:r>
          </a:p>
        </p:txBody>
      </p:sp>
      <p:pic>
        <p:nvPicPr>
          <p:cNvPr id="10" name="Picture 9" descr="Chart&#10;&#10;Description automatically generated">
            <a:extLst>
              <a:ext uri="{FF2B5EF4-FFF2-40B4-BE49-F238E27FC236}">
                <a16:creationId xmlns:a16="http://schemas.microsoft.com/office/drawing/2014/main" id="{D4DE690B-D777-2B9D-76ED-A78E4B76309E}"/>
              </a:ext>
            </a:extLst>
          </p:cNvPr>
          <p:cNvPicPr>
            <a:picLocks noChangeAspect="1"/>
          </p:cNvPicPr>
          <p:nvPr/>
        </p:nvPicPr>
        <p:blipFill>
          <a:blip r:embed="rId3"/>
          <a:stretch>
            <a:fillRect/>
          </a:stretch>
        </p:blipFill>
        <p:spPr>
          <a:xfrm>
            <a:off x="1780855" y="1864888"/>
            <a:ext cx="2846511" cy="2134883"/>
          </a:xfrm>
          <a:prstGeom prst="rect">
            <a:avLst/>
          </a:prstGeom>
        </p:spPr>
      </p:pic>
      <p:pic>
        <p:nvPicPr>
          <p:cNvPr id="13" name="Picture 12" descr="Chart, line chart&#10;&#10;Description automatically generated">
            <a:extLst>
              <a:ext uri="{FF2B5EF4-FFF2-40B4-BE49-F238E27FC236}">
                <a16:creationId xmlns:a16="http://schemas.microsoft.com/office/drawing/2014/main" id="{819064AA-E4DC-B4D4-40FA-8984A947F64B}"/>
              </a:ext>
            </a:extLst>
          </p:cNvPr>
          <p:cNvPicPr>
            <a:picLocks noChangeAspect="1"/>
          </p:cNvPicPr>
          <p:nvPr/>
        </p:nvPicPr>
        <p:blipFill>
          <a:blip r:embed="rId4"/>
          <a:stretch>
            <a:fillRect/>
          </a:stretch>
        </p:blipFill>
        <p:spPr>
          <a:xfrm>
            <a:off x="4627365" y="1920282"/>
            <a:ext cx="2846512" cy="2023568"/>
          </a:xfrm>
          <a:prstGeom prst="rect">
            <a:avLst/>
          </a:prstGeom>
        </p:spPr>
      </p:pic>
      <p:sp>
        <p:nvSpPr>
          <p:cNvPr id="3" name="Freeform 2">
            <a:extLst>
              <a:ext uri="{FF2B5EF4-FFF2-40B4-BE49-F238E27FC236}">
                <a16:creationId xmlns:a16="http://schemas.microsoft.com/office/drawing/2014/main" id="{662455C7-9836-80C8-9678-5B7E2CBC9F3E}"/>
              </a:ext>
            </a:extLst>
          </p:cNvPr>
          <p:cNvSpPr/>
          <p:nvPr/>
        </p:nvSpPr>
        <p:spPr>
          <a:xfrm>
            <a:off x="3246020" y="2240621"/>
            <a:ext cx="1174656" cy="934367"/>
          </a:xfrm>
          <a:custGeom>
            <a:avLst/>
            <a:gdLst>
              <a:gd name="connsiteX0" fmla="*/ 75518 w 1174656"/>
              <a:gd name="connsiteY0" fmla="*/ 658888 h 934367"/>
              <a:gd name="connsiteX1" fmla="*/ 67703 w 1174656"/>
              <a:gd name="connsiteY1" fmla="*/ 41472 h 934367"/>
              <a:gd name="connsiteX2" fmla="*/ 239642 w 1174656"/>
              <a:gd name="connsiteY2" fmla="*/ 96180 h 934367"/>
              <a:gd name="connsiteX3" fmla="*/ 1068072 w 1174656"/>
              <a:gd name="connsiteY3" fmla="*/ 416611 h 934367"/>
              <a:gd name="connsiteX4" fmla="*/ 1146226 w 1174656"/>
              <a:gd name="connsiteY4" fmla="*/ 541657 h 934367"/>
              <a:gd name="connsiteX5" fmla="*/ 1161857 w 1174656"/>
              <a:gd name="connsiteY5" fmla="*/ 885534 h 934367"/>
              <a:gd name="connsiteX6" fmla="*/ 966472 w 1174656"/>
              <a:gd name="connsiteY6" fmla="*/ 908980 h 934367"/>
              <a:gd name="connsiteX7" fmla="*/ 75518 w 1174656"/>
              <a:gd name="connsiteY7" fmla="*/ 658888 h 93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656" h="934367">
                <a:moveTo>
                  <a:pt x="75518" y="658888"/>
                </a:moveTo>
                <a:cubicBezTo>
                  <a:pt x="-74277" y="514303"/>
                  <a:pt x="40349" y="135257"/>
                  <a:pt x="67703" y="41472"/>
                </a:cubicBezTo>
                <a:cubicBezTo>
                  <a:pt x="95057" y="-52313"/>
                  <a:pt x="72914" y="33657"/>
                  <a:pt x="239642" y="96180"/>
                </a:cubicBezTo>
                <a:cubicBezTo>
                  <a:pt x="406370" y="158703"/>
                  <a:pt x="916975" y="342365"/>
                  <a:pt x="1068072" y="416611"/>
                </a:cubicBezTo>
                <a:cubicBezTo>
                  <a:pt x="1219169" y="490857"/>
                  <a:pt x="1130595" y="463503"/>
                  <a:pt x="1146226" y="541657"/>
                </a:cubicBezTo>
                <a:cubicBezTo>
                  <a:pt x="1161857" y="619811"/>
                  <a:pt x="1191816" y="824314"/>
                  <a:pt x="1161857" y="885534"/>
                </a:cubicBezTo>
                <a:cubicBezTo>
                  <a:pt x="1131898" y="946755"/>
                  <a:pt x="1144923" y="945452"/>
                  <a:pt x="966472" y="908980"/>
                </a:cubicBezTo>
                <a:cubicBezTo>
                  <a:pt x="788021" y="872508"/>
                  <a:pt x="225313" y="803473"/>
                  <a:pt x="75518" y="658888"/>
                </a:cubicBezTo>
                <a:close/>
              </a:path>
            </a:pathLst>
          </a:custGeom>
          <a:solidFill>
            <a:srgbClr val="BC9B6A"/>
          </a:solidFill>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latin typeface="Times New Roman" panose="02020603050405020304" pitchFamily="18" charset="0"/>
                <a:cs typeface="Times New Roman" panose="02020603050405020304" pitchFamily="18" charset="0"/>
              </a:rPr>
              <a:t>As much yield here</a:t>
            </a:r>
          </a:p>
        </p:txBody>
      </p:sp>
      <p:sp>
        <p:nvSpPr>
          <p:cNvPr id="12" name="Freeform 11">
            <a:extLst>
              <a:ext uri="{FF2B5EF4-FFF2-40B4-BE49-F238E27FC236}">
                <a16:creationId xmlns:a16="http://schemas.microsoft.com/office/drawing/2014/main" id="{3FB30B65-95E6-991A-9044-2E589D3B14F4}"/>
              </a:ext>
            </a:extLst>
          </p:cNvPr>
          <p:cNvSpPr/>
          <p:nvPr/>
        </p:nvSpPr>
        <p:spPr>
          <a:xfrm>
            <a:off x="3171652" y="2987245"/>
            <a:ext cx="1263646" cy="654727"/>
          </a:xfrm>
          <a:custGeom>
            <a:avLst/>
            <a:gdLst>
              <a:gd name="connsiteX0" fmla="*/ 1189333 w 1263646"/>
              <a:gd name="connsiteY0" fmla="*/ 295218 h 654727"/>
              <a:gd name="connsiteX1" fmla="*/ 235856 w 1263646"/>
              <a:gd name="connsiteY1" fmla="*/ 52941 h 654727"/>
              <a:gd name="connsiteX2" fmla="*/ 102994 w 1263646"/>
              <a:gd name="connsiteY2" fmla="*/ 6048 h 654727"/>
              <a:gd name="connsiteX3" fmla="*/ 87363 w 1263646"/>
              <a:gd name="connsiteY3" fmla="*/ 146725 h 654727"/>
              <a:gd name="connsiteX4" fmla="*/ 1394 w 1263646"/>
              <a:gd name="connsiteY4" fmla="*/ 514048 h 654727"/>
              <a:gd name="connsiteX5" fmla="*/ 165517 w 1263646"/>
              <a:gd name="connsiteY5" fmla="*/ 615648 h 654727"/>
              <a:gd name="connsiteX6" fmla="*/ 1079917 w 1263646"/>
              <a:gd name="connsiteY6" fmla="*/ 631279 h 654727"/>
              <a:gd name="connsiteX7" fmla="*/ 1189333 w 1263646"/>
              <a:gd name="connsiteY7" fmla="*/ 295218 h 65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646" h="654727">
                <a:moveTo>
                  <a:pt x="1189333" y="295218"/>
                </a:moveTo>
                <a:cubicBezTo>
                  <a:pt x="1048656" y="198828"/>
                  <a:pt x="416912" y="101136"/>
                  <a:pt x="235856" y="52941"/>
                </a:cubicBezTo>
                <a:cubicBezTo>
                  <a:pt x="54799" y="4746"/>
                  <a:pt x="127743" y="-9583"/>
                  <a:pt x="102994" y="6048"/>
                </a:cubicBezTo>
                <a:cubicBezTo>
                  <a:pt x="78245" y="21679"/>
                  <a:pt x="104296" y="62058"/>
                  <a:pt x="87363" y="146725"/>
                </a:cubicBezTo>
                <a:cubicBezTo>
                  <a:pt x="70430" y="231392"/>
                  <a:pt x="-11632" y="435894"/>
                  <a:pt x="1394" y="514048"/>
                </a:cubicBezTo>
                <a:cubicBezTo>
                  <a:pt x="14420" y="592202"/>
                  <a:pt x="-14237" y="596110"/>
                  <a:pt x="165517" y="615648"/>
                </a:cubicBezTo>
                <a:cubicBezTo>
                  <a:pt x="345271" y="635187"/>
                  <a:pt x="901466" y="683381"/>
                  <a:pt x="1079917" y="631279"/>
                </a:cubicBezTo>
                <a:cubicBezTo>
                  <a:pt x="1258368" y="579177"/>
                  <a:pt x="1330010" y="391608"/>
                  <a:pt x="1189333" y="295218"/>
                </a:cubicBezTo>
                <a:close/>
              </a:path>
            </a:pathLst>
          </a:custGeom>
          <a:solidFill>
            <a:srgbClr val="BC9B6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As here</a:t>
            </a:r>
          </a:p>
        </p:txBody>
      </p:sp>
      <p:sp>
        <p:nvSpPr>
          <p:cNvPr id="17" name="TextBox 16">
            <a:extLst>
              <a:ext uri="{FF2B5EF4-FFF2-40B4-BE49-F238E27FC236}">
                <a16:creationId xmlns:a16="http://schemas.microsoft.com/office/drawing/2014/main" id="{EB93AEF8-AE03-940C-2A54-5A98A15D95A9}"/>
              </a:ext>
            </a:extLst>
          </p:cNvPr>
          <p:cNvSpPr txBox="1"/>
          <p:nvPr/>
        </p:nvSpPr>
        <p:spPr>
          <a:xfrm>
            <a:off x="4374667" y="4987136"/>
            <a:ext cx="6078587" cy="923330"/>
          </a:xfrm>
          <a:prstGeom prst="rect">
            <a:avLst/>
          </a:prstGeom>
          <a:noFill/>
        </p:spPr>
        <p:txBody>
          <a:bodyPr wrap="square" rtlCol="0">
            <a:spAutoFit/>
          </a:bodyPr>
          <a:lstStyle/>
          <a:p>
            <a:pPr algn="ctr"/>
            <a:r>
              <a:rPr lang="en-US" dirty="0">
                <a:solidFill>
                  <a:srgbClr val="003262"/>
                </a:solidFill>
                <a:latin typeface="Georgia" panose="02040502050405020303" pitchFamily="18" charset="0"/>
              </a:rPr>
              <a:t>A 200 MeV proton drops to 100 MeV in 4.4 cm of Sb</a:t>
            </a:r>
          </a:p>
          <a:p>
            <a:pPr algn="ctr"/>
            <a:r>
              <a:rPr lang="en-US" dirty="0">
                <a:solidFill>
                  <a:srgbClr val="003262"/>
                </a:solidFill>
                <a:latin typeface="Georgia" panose="02040502050405020303" pitchFamily="18" charset="0"/>
              </a:rPr>
              <a:t>The nuclear areal density of 4.4 cm of Sb is ≈4x10</a:t>
            </a:r>
            <a:r>
              <a:rPr lang="en-US" baseline="30000" dirty="0">
                <a:solidFill>
                  <a:srgbClr val="003262"/>
                </a:solidFill>
                <a:latin typeface="Georgia" panose="02040502050405020303" pitchFamily="18" charset="0"/>
              </a:rPr>
              <a:t>23</a:t>
            </a:r>
            <a:endParaRPr lang="en-US" dirty="0">
              <a:solidFill>
                <a:srgbClr val="003262"/>
              </a:solidFill>
              <a:latin typeface="Georgia" panose="02040502050405020303" pitchFamily="18" charset="0"/>
            </a:endParaRPr>
          </a:p>
          <a:p>
            <a:pPr algn="ctr"/>
            <a:r>
              <a:rPr lang="en-US" dirty="0">
                <a:solidFill>
                  <a:srgbClr val="003262"/>
                </a:solidFill>
                <a:latin typeface="Georgia" panose="02040502050405020303" pitchFamily="18" charset="0"/>
              </a:rPr>
              <a:t>This corresponds to a </a:t>
            </a:r>
            <a:r>
              <a:rPr lang="en-US" i="1" dirty="0">
                <a:solidFill>
                  <a:srgbClr val="003262"/>
                </a:solidFill>
                <a:latin typeface="Symbol" pitchFamily="2" charset="2"/>
              </a:rPr>
              <a:t>s</a:t>
            </a:r>
            <a:r>
              <a:rPr lang="en-US" i="1" baseline="-25000" dirty="0">
                <a:solidFill>
                  <a:srgbClr val="003262"/>
                </a:solidFill>
                <a:latin typeface="Georgia" panose="02040502050405020303" pitchFamily="18" charset="0"/>
              </a:rPr>
              <a:t>reaction</a:t>
            </a:r>
            <a:r>
              <a:rPr lang="en-US" i="1" dirty="0">
                <a:solidFill>
                  <a:srgbClr val="003262"/>
                </a:solidFill>
                <a:latin typeface="Symbol" pitchFamily="2" charset="2"/>
              </a:rPr>
              <a:t>r</a:t>
            </a:r>
            <a:r>
              <a:rPr lang="en-US" i="1" dirty="0">
                <a:solidFill>
                  <a:srgbClr val="003262"/>
                </a:solidFill>
                <a:latin typeface="Georgia" panose="02040502050405020303" pitchFamily="18" charset="0"/>
              </a:rPr>
              <a:t>R</a:t>
            </a:r>
            <a:r>
              <a:rPr lang="en-US" dirty="0">
                <a:solidFill>
                  <a:srgbClr val="003262"/>
                </a:solidFill>
                <a:latin typeface="Georgia" panose="02040502050405020303" pitchFamily="18" charset="0"/>
              </a:rPr>
              <a:t>≈0.8</a:t>
            </a:r>
          </a:p>
        </p:txBody>
      </p:sp>
      <p:sp>
        <p:nvSpPr>
          <p:cNvPr id="2" name="Slide Number Placeholder 4">
            <a:extLst>
              <a:ext uri="{FF2B5EF4-FFF2-40B4-BE49-F238E27FC236}">
                <a16:creationId xmlns:a16="http://schemas.microsoft.com/office/drawing/2014/main" id="{CBB0235C-F40D-A12B-9810-18A6752C0ED0}"/>
              </a:ext>
            </a:extLst>
          </p:cNvPr>
          <p:cNvSpPr txBox="1">
            <a:spLocks/>
          </p:cNvSpPr>
          <p:nvPr/>
        </p:nvSpPr>
        <p:spPr>
          <a:xfrm>
            <a:off x="9448800" y="6513749"/>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DFAC382-4EBE-AA44-A583-A4478973BA78}" type="slidenum">
              <a:rPr lang="en-US" smtClean="0">
                <a:solidFill>
                  <a:schemeClr val="bg1"/>
                </a:solidFill>
              </a:rPr>
              <a:pPr algn="r"/>
              <a:t>10</a:t>
            </a:fld>
            <a:endParaRPr lang="en-US" dirty="0">
              <a:solidFill>
                <a:schemeClr val="bg1"/>
              </a:solidFill>
            </a:endParaRPr>
          </a:p>
        </p:txBody>
      </p:sp>
      <p:sp>
        <p:nvSpPr>
          <p:cNvPr id="7" name="TextBox 6">
            <a:extLst>
              <a:ext uri="{FF2B5EF4-FFF2-40B4-BE49-F238E27FC236}">
                <a16:creationId xmlns:a16="http://schemas.microsoft.com/office/drawing/2014/main" id="{9DFB439C-5448-B33C-C89B-25E314C5956C}"/>
              </a:ext>
            </a:extLst>
          </p:cNvPr>
          <p:cNvSpPr txBox="1"/>
          <p:nvPr/>
        </p:nvSpPr>
        <p:spPr>
          <a:xfrm>
            <a:off x="57899" y="877523"/>
            <a:ext cx="2712602" cy="523220"/>
          </a:xfrm>
          <a:prstGeom prst="rect">
            <a:avLst/>
          </a:prstGeom>
          <a:noFill/>
        </p:spPr>
        <p:txBody>
          <a:bodyPr wrap="none" rtlCol="0">
            <a:spAutoFit/>
          </a:bodyPr>
          <a:lstStyle/>
          <a:p>
            <a:r>
              <a:rPr lang="en-US" sz="2800" baseline="30000" dirty="0">
                <a:latin typeface="Georgia" panose="02040502050405020303" pitchFamily="18" charset="0"/>
              </a:rPr>
              <a:t>123</a:t>
            </a:r>
            <a:r>
              <a:rPr lang="en-US" sz="2800" dirty="0">
                <a:latin typeface="Georgia" panose="02040502050405020303" pitchFamily="18" charset="0"/>
              </a:rPr>
              <a:t>Sb(</a:t>
            </a:r>
            <a:r>
              <a:rPr lang="en-US" sz="2800" dirty="0" err="1">
                <a:latin typeface="Georgia" panose="02040502050405020303" pitchFamily="18" charset="0"/>
              </a:rPr>
              <a:t>p,pn</a:t>
            </a:r>
            <a:r>
              <a:rPr lang="en-US" sz="2800" dirty="0">
                <a:latin typeface="Georgia" panose="02040502050405020303" pitchFamily="18" charset="0"/>
              </a:rPr>
              <a:t>)</a:t>
            </a:r>
            <a:r>
              <a:rPr lang="en-US" sz="2800" baseline="30000" dirty="0">
                <a:latin typeface="Georgia" panose="02040502050405020303" pitchFamily="18" charset="0"/>
              </a:rPr>
              <a:t>122</a:t>
            </a:r>
            <a:r>
              <a:rPr lang="en-US" sz="2800" dirty="0">
                <a:latin typeface="Georgia" panose="02040502050405020303" pitchFamily="18" charset="0"/>
              </a:rPr>
              <a:t>Sb</a:t>
            </a:r>
          </a:p>
        </p:txBody>
      </p:sp>
      <p:sp>
        <p:nvSpPr>
          <p:cNvPr id="9" name="Title 4">
            <a:extLst>
              <a:ext uri="{FF2B5EF4-FFF2-40B4-BE49-F238E27FC236}">
                <a16:creationId xmlns:a16="http://schemas.microsoft.com/office/drawing/2014/main" id="{8EF27689-856A-EA5D-1A88-C3658855B93D}"/>
              </a:ext>
            </a:extLst>
          </p:cNvPr>
          <p:cNvSpPr>
            <a:spLocks noGrp="1"/>
          </p:cNvSpPr>
          <p:nvPr>
            <p:ph type="ctrTitle"/>
          </p:nvPr>
        </p:nvSpPr>
        <p:spPr>
          <a:xfrm>
            <a:off x="0" y="-1"/>
            <a:ext cx="12192000" cy="676656"/>
          </a:xfrm>
        </p:spPr>
        <p:txBody>
          <a:bodyPr anchor="ctr"/>
          <a:lstStyle/>
          <a:p>
            <a:r>
              <a:rPr lang="en-US" sz="2800" dirty="0">
                <a:solidFill>
                  <a:schemeClr val="bg1"/>
                </a:solidFill>
              </a:rPr>
              <a:t>Can we use this information to extract the secondary neutron spectrum? </a:t>
            </a:r>
            <a:endParaRPr lang="en-US" sz="2800" dirty="0"/>
          </a:p>
        </p:txBody>
      </p:sp>
      <p:pic>
        <p:nvPicPr>
          <p:cNvPr id="18" name="Picture 17">
            <a:extLst>
              <a:ext uri="{FF2B5EF4-FFF2-40B4-BE49-F238E27FC236}">
                <a16:creationId xmlns:a16="http://schemas.microsoft.com/office/drawing/2014/main" id="{D2AF29BD-11A3-E146-E83E-B0452F3A9A0A}"/>
              </a:ext>
            </a:extLst>
          </p:cNvPr>
          <p:cNvPicPr>
            <a:picLocks noChangeAspect="1"/>
          </p:cNvPicPr>
          <p:nvPr/>
        </p:nvPicPr>
        <p:blipFill rotWithShape="1">
          <a:blip r:embed="rId5"/>
          <a:srcRect b="83145"/>
          <a:stretch/>
        </p:blipFill>
        <p:spPr>
          <a:xfrm>
            <a:off x="6825083" y="8444"/>
            <a:ext cx="5366917" cy="741363"/>
          </a:xfrm>
          <a:prstGeom prst="rect">
            <a:avLst/>
          </a:prstGeom>
        </p:spPr>
      </p:pic>
    </p:spTree>
    <p:extLst>
      <p:ext uri="{BB962C8B-B14F-4D97-AF65-F5344CB8AC3E}">
        <p14:creationId xmlns:p14="http://schemas.microsoft.com/office/powerpoint/2010/main" val="19133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dissolve">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
                                            <p:txEl>
                                              <p:pRg st="1" end="1"/>
                                            </p:txEl>
                                          </p:spTgt>
                                        </p:tgtEl>
                                        <p:attrNameLst>
                                          <p:attrName>style.visibility</p:attrName>
                                        </p:attrNameLst>
                                      </p:cBhvr>
                                      <p:to>
                                        <p:strVal val="visible"/>
                                      </p:to>
                                    </p:set>
                                    <p:animEffect transition="in" filter="dissolve">
                                      <p:cBhvr>
                                        <p:cTn id="22" dur="500"/>
                                        <p:tgtEl>
                                          <p:spTgt spid="1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7">
                                            <p:txEl>
                                              <p:pRg st="2" end="2"/>
                                            </p:txEl>
                                          </p:spTgt>
                                        </p:tgtEl>
                                        <p:attrNameLst>
                                          <p:attrName>style.visibility</p:attrName>
                                        </p:attrNameLst>
                                      </p:cBhvr>
                                      <p:to>
                                        <p:strVal val="visible"/>
                                      </p:to>
                                    </p:set>
                                    <p:animEffect transition="in" filter="dissolve">
                                      <p:cBhvr>
                                        <p:cTn id="2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B876C05-11CE-F004-33AE-0F20B3616062}"/>
              </a:ext>
            </a:extLst>
          </p:cNvPr>
          <p:cNvSpPr txBox="1">
            <a:spLocks/>
          </p:cNvSpPr>
          <p:nvPr/>
        </p:nvSpPr>
        <p:spPr>
          <a:xfrm>
            <a:off x="0" y="0"/>
            <a:ext cx="12192000" cy="674925"/>
          </a:xfrm>
          <a:prstGeom prst="rect">
            <a:avLst/>
          </a:prstGeom>
          <a:solidFill>
            <a:srgbClr val="09326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Times New Roman" panose="02020603050405020304" pitchFamily="18" charset="0"/>
                <a:ea typeface="+mj-ea"/>
                <a:cs typeface="Times New Roman" panose="02020603050405020304" pitchFamily="18" charset="0"/>
              </a:defRPr>
            </a:lvl1pPr>
          </a:lstStyle>
          <a:p>
            <a:r>
              <a:rPr lang="en-US" sz="3200" dirty="0">
                <a:latin typeface="Georgia" panose="02040502050405020303" pitchFamily="18" charset="0"/>
              </a:rPr>
              <a:t>Additional Indicators</a:t>
            </a:r>
          </a:p>
        </p:txBody>
      </p:sp>
      <p:pic>
        <p:nvPicPr>
          <p:cNvPr id="5" name="Picture 4">
            <a:extLst>
              <a:ext uri="{FF2B5EF4-FFF2-40B4-BE49-F238E27FC236}">
                <a16:creationId xmlns:a16="http://schemas.microsoft.com/office/drawing/2014/main" id="{EF1A452E-E2ED-89E0-EBA3-FA283B9285D8}"/>
              </a:ext>
            </a:extLst>
          </p:cNvPr>
          <p:cNvPicPr>
            <a:picLocks noChangeAspect="1"/>
          </p:cNvPicPr>
          <p:nvPr/>
        </p:nvPicPr>
        <p:blipFill rotWithShape="1">
          <a:blip r:embed="rId2"/>
          <a:srcRect b="83145"/>
          <a:stretch/>
        </p:blipFill>
        <p:spPr>
          <a:xfrm>
            <a:off x="7261806" y="-30162"/>
            <a:ext cx="4930194" cy="681036"/>
          </a:xfrm>
          <a:prstGeom prst="rect">
            <a:avLst/>
          </a:prstGeom>
        </p:spPr>
      </p:pic>
      <p:sp>
        <p:nvSpPr>
          <p:cNvPr id="2" name="TextBox 1">
            <a:extLst>
              <a:ext uri="{FF2B5EF4-FFF2-40B4-BE49-F238E27FC236}">
                <a16:creationId xmlns:a16="http://schemas.microsoft.com/office/drawing/2014/main" id="{35546084-160F-3A25-50BA-A4539D4CE4BE}"/>
              </a:ext>
            </a:extLst>
          </p:cNvPr>
          <p:cNvSpPr txBox="1"/>
          <p:nvPr/>
        </p:nvSpPr>
        <p:spPr>
          <a:xfrm>
            <a:off x="247973" y="991892"/>
            <a:ext cx="10884711" cy="400110"/>
          </a:xfrm>
          <a:prstGeom prst="rect">
            <a:avLst/>
          </a:prstGeom>
          <a:noFill/>
        </p:spPr>
        <p:txBody>
          <a:bodyPr wrap="none" rtlCol="0">
            <a:spAutoFit/>
          </a:bodyPr>
          <a:lstStyle/>
          <a:p>
            <a:r>
              <a:rPr lang="en-US" sz="2000" dirty="0">
                <a:latin typeface="Georgia" panose="02040502050405020303" pitchFamily="18" charset="0"/>
              </a:rPr>
              <a:t>Indications of </a:t>
            </a:r>
            <a:r>
              <a:rPr lang="en-US" sz="2000" baseline="30000" dirty="0" err="1">
                <a:latin typeface="Georgia" panose="02040502050405020303" pitchFamily="18" charset="0"/>
              </a:rPr>
              <a:t>nat</a:t>
            </a:r>
            <a:r>
              <a:rPr lang="en-US" sz="2000" dirty="0" err="1">
                <a:latin typeface="Georgia" panose="02040502050405020303" pitchFamily="18" charset="0"/>
              </a:rPr>
              <a:t>Sb</a:t>
            </a:r>
            <a:r>
              <a:rPr lang="en-US" sz="2000" dirty="0">
                <a:latin typeface="Georgia" panose="02040502050405020303" pitchFamily="18" charset="0"/>
              </a:rPr>
              <a:t>(</a:t>
            </a:r>
            <a:r>
              <a:rPr lang="en-US" sz="2000" dirty="0" err="1">
                <a:latin typeface="Georgia" panose="02040502050405020303" pitchFamily="18" charset="0"/>
              </a:rPr>
              <a:t>n,g</a:t>
            </a:r>
            <a:r>
              <a:rPr lang="en-US" sz="2000" dirty="0">
                <a:latin typeface="Georgia" panose="02040502050405020303" pitchFamily="18" charset="0"/>
              </a:rPr>
              <a:t>) seen in observations of </a:t>
            </a:r>
            <a:r>
              <a:rPr lang="en-US" sz="2000" baseline="30000" dirty="0">
                <a:latin typeface="Georgia" panose="02040502050405020303" pitchFamily="18" charset="0"/>
              </a:rPr>
              <a:t>124</a:t>
            </a:r>
            <a:r>
              <a:rPr lang="en-US" sz="2000" dirty="0">
                <a:latin typeface="Georgia" panose="02040502050405020303" pitchFamily="18" charset="0"/>
              </a:rPr>
              <a:t>Sb at BNL (limited amount at LANL as well)</a:t>
            </a:r>
          </a:p>
        </p:txBody>
      </p:sp>
      <p:pic>
        <p:nvPicPr>
          <p:cNvPr id="11" name="Picture 10">
            <a:extLst>
              <a:ext uri="{FF2B5EF4-FFF2-40B4-BE49-F238E27FC236}">
                <a16:creationId xmlns:a16="http://schemas.microsoft.com/office/drawing/2014/main" id="{6B8B715B-3E2F-5719-42A4-E91BF7148A6E}"/>
              </a:ext>
            </a:extLst>
          </p:cNvPr>
          <p:cNvPicPr>
            <a:picLocks noChangeAspect="1"/>
          </p:cNvPicPr>
          <p:nvPr/>
        </p:nvPicPr>
        <p:blipFill>
          <a:blip r:embed="rId3"/>
          <a:stretch>
            <a:fillRect/>
          </a:stretch>
        </p:blipFill>
        <p:spPr>
          <a:xfrm>
            <a:off x="857573" y="1463169"/>
            <a:ext cx="5238427" cy="3931661"/>
          </a:xfrm>
          <a:prstGeom prst="rect">
            <a:avLst/>
          </a:prstGeom>
        </p:spPr>
      </p:pic>
      <p:sp>
        <p:nvSpPr>
          <p:cNvPr id="12" name="TextBox 11">
            <a:extLst>
              <a:ext uri="{FF2B5EF4-FFF2-40B4-BE49-F238E27FC236}">
                <a16:creationId xmlns:a16="http://schemas.microsoft.com/office/drawing/2014/main" id="{B8C17098-327F-3796-8664-9ECB9A663302}"/>
              </a:ext>
            </a:extLst>
          </p:cNvPr>
          <p:cNvSpPr txBox="1"/>
          <p:nvPr/>
        </p:nvSpPr>
        <p:spPr>
          <a:xfrm>
            <a:off x="996183" y="5394830"/>
            <a:ext cx="10199633" cy="461665"/>
          </a:xfrm>
          <a:prstGeom prst="rect">
            <a:avLst/>
          </a:prstGeom>
          <a:noFill/>
        </p:spPr>
        <p:txBody>
          <a:bodyPr wrap="square" rtlCol="0">
            <a:spAutoFit/>
          </a:bodyPr>
          <a:lstStyle/>
          <a:p>
            <a:r>
              <a:rPr lang="en-US" sz="2400" i="1" dirty="0">
                <a:solidFill>
                  <a:srgbClr val="FF0000"/>
                </a:solidFill>
              </a:rPr>
              <a:t>Note this is not an absolute cross section as the neutron energy/flux is unknown</a:t>
            </a:r>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29F87BFB-B693-A1AD-4A3C-955E3CDBCBC4}"/>
                  </a:ext>
                </a:extLst>
              </p:cNvPr>
              <p:cNvSpPr txBox="1"/>
              <p:nvPr/>
            </p:nvSpPr>
            <p:spPr>
              <a:xfrm>
                <a:off x="6343972" y="1947356"/>
                <a:ext cx="5581557" cy="1709058"/>
              </a:xfrm>
              <a:prstGeom prst="rect">
                <a:avLst/>
              </a:prstGeom>
              <a:noFill/>
            </p:spPr>
            <p:txBody>
              <a:bodyPr wrap="square" lIns="0" tIns="0" rIns="0" bIns="0" rtlCol="0">
                <a:spAutoFit/>
              </a:bodyPr>
              <a:lstStyle/>
              <a:p>
                <a:pPr/>
                <a:r>
                  <a:rPr lang="en-US" b="0" baseline="30000" dirty="0">
                    <a:latin typeface="Cambria Math" panose="02040503050406030204" pitchFamily="18" charset="0"/>
                  </a:rPr>
                  <a:t>124</a:t>
                </a:r>
                <a:r>
                  <a:rPr lang="en-US" b="0" dirty="0">
                    <a:latin typeface="Cambria Math" panose="02040503050406030204" pitchFamily="18" charset="0"/>
                  </a:rPr>
                  <a:t>Sb can only be produced via incident neutrons on </a:t>
                </a:r>
                <a:r>
                  <a:rPr lang="en-US" b="0" baseline="30000" dirty="0" err="1">
                    <a:latin typeface="Cambria Math" panose="02040503050406030204" pitchFamily="18" charset="0"/>
                  </a:rPr>
                  <a:t>nat</a:t>
                </a:r>
                <a:r>
                  <a:rPr lang="en-US" b="0" dirty="0" err="1">
                    <a:latin typeface="Cambria Math" panose="02040503050406030204" pitchFamily="18" charset="0"/>
                  </a:rPr>
                  <a:t>Sb</a:t>
                </a:r>
                <a:endParaRPr lang="en-US" b="0" baseline="3000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1/2</m:t>
                          </m:r>
                        </m:sub>
                      </m:sSub>
                      <m:r>
                        <a:rPr lang="en-US" b="0" i="1" smtClean="0">
                          <a:latin typeface="Cambria Math" panose="02040503050406030204" pitchFamily="18" charset="0"/>
                        </a:rPr>
                        <m:t>=60.9 </m:t>
                      </m:r>
                      <m:r>
                        <a:rPr lang="en-US" b="0" i="1" smtClean="0">
                          <a:latin typeface="Cambria Math" panose="02040503050406030204" pitchFamily="18" charset="0"/>
                        </a:rPr>
                        <m:t>𝑑</m:t>
                      </m:r>
                    </m:oMath>
                  </m:oMathPara>
                </a14:m>
                <a:endParaRPr lang="en-US" b="0" dirty="0"/>
              </a:p>
              <a:p>
                <a:pPr algn="ctr"/>
                <a:r>
                  <a:rPr lang="en-US" dirty="0"/>
                  <a:t>	1690.983 keV ,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𝛾</m:t>
                        </m:r>
                      </m:sub>
                    </m:sSub>
                    <m:r>
                      <a:rPr lang="en-US" b="0" i="1" smtClean="0">
                        <a:latin typeface="Cambria Math" panose="02040503050406030204" pitchFamily="18" charset="0"/>
                      </a:rPr>
                      <m:t>=47.79%</m:t>
                    </m:r>
                  </m:oMath>
                </a14:m>
                <a:endParaRPr lang="en-US" dirty="0"/>
              </a:p>
              <a:p>
                <a:pPr algn="ctr"/>
                <a:endParaRPr lang="en-US" dirty="0"/>
              </a:p>
              <a:p>
                <a:pPr algn="ctr"/>
                <a:r>
                  <a:rPr lang="en-US" dirty="0"/>
                  <a:t>No known competing gammas from other sources including polyester backing, adhesive</a:t>
                </a:r>
              </a:p>
            </p:txBody>
          </p:sp>
        </mc:Choice>
        <mc:Fallback>
          <p:sp>
            <p:nvSpPr>
              <p:cNvPr id="13" name="TextBox 12">
                <a:extLst>
                  <a:ext uri="{FF2B5EF4-FFF2-40B4-BE49-F238E27FC236}">
                    <a16:creationId xmlns:a16="http://schemas.microsoft.com/office/drawing/2014/main" id="{29F87BFB-B693-A1AD-4A3C-955E3CDBCBC4}"/>
                  </a:ext>
                </a:extLst>
              </p:cNvPr>
              <p:cNvSpPr txBox="1">
                <a:spLocks noRot="1" noChangeAspect="1" noMove="1" noResize="1" noEditPoints="1" noAdjustHandles="1" noChangeArrowheads="1" noChangeShapeType="1" noTextEdit="1"/>
              </p:cNvSpPr>
              <p:nvPr/>
            </p:nvSpPr>
            <p:spPr>
              <a:xfrm>
                <a:off x="6343972" y="1947356"/>
                <a:ext cx="5581557" cy="1709058"/>
              </a:xfrm>
              <a:prstGeom prst="rect">
                <a:avLst/>
              </a:prstGeom>
              <a:blipFill>
                <a:blip r:embed="rId4"/>
                <a:stretch>
                  <a:fillRect l="-2045" t="-4444" r="-3182" b="-8148"/>
                </a:stretch>
              </a:blipFill>
            </p:spPr>
            <p:txBody>
              <a:bodyPr/>
              <a:lstStyle/>
              <a:p>
                <a:r>
                  <a:rPr lang="en-US">
                    <a:noFill/>
                  </a:rPr>
                  <a:t> </a:t>
                </a:r>
              </a:p>
            </p:txBody>
          </p:sp>
        </mc:Fallback>
      </mc:AlternateContent>
      <p:sp>
        <p:nvSpPr>
          <p:cNvPr id="4" name="Slide Number Placeholder 4">
            <a:extLst>
              <a:ext uri="{FF2B5EF4-FFF2-40B4-BE49-F238E27FC236}">
                <a16:creationId xmlns:a16="http://schemas.microsoft.com/office/drawing/2014/main" id="{EA2C0461-70CB-D3F8-868B-F74554D81E5A}"/>
              </a:ext>
            </a:extLst>
          </p:cNvPr>
          <p:cNvSpPr txBox="1">
            <a:spLocks/>
          </p:cNvSpPr>
          <p:nvPr/>
        </p:nvSpPr>
        <p:spPr>
          <a:xfrm>
            <a:off x="9448800" y="6513749"/>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DFAC382-4EBE-AA44-A583-A4478973BA78}" type="slidenum">
              <a:rPr lang="en-US" smtClean="0">
                <a:solidFill>
                  <a:schemeClr val="bg1"/>
                </a:solidFill>
              </a:rPr>
              <a:pPr algn="r"/>
              <a:t>11</a:t>
            </a:fld>
            <a:endParaRPr lang="en-US" dirty="0">
              <a:solidFill>
                <a:schemeClr val="bg1"/>
              </a:solidFill>
            </a:endParaRPr>
          </a:p>
        </p:txBody>
      </p:sp>
    </p:spTree>
    <p:extLst>
      <p:ext uri="{BB962C8B-B14F-4D97-AF65-F5344CB8AC3E}">
        <p14:creationId xmlns:p14="http://schemas.microsoft.com/office/powerpoint/2010/main" val="2358468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B876C05-11CE-F004-33AE-0F20B3616062}"/>
              </a:ext>
            </a:extLst>
          </p:cNvPr>
          <p:cNvSpPr txBox="1">
            <a:spLocks/>
          </p:cNvSpPr>
          <p:nvPr/>
        </p:nvSpPr>
        <p:spPr>
          <a:xfrm>
            <a:off x="0" y="0"/>
            <a:ext cx="12192000" cy="674925"/>
          </a:xfrm>
          <a:prstGeom prst="rect">
            <a:avLst/>
          </a:prstGeom>
          <a:solidFill>
            <a:srgbClr val="09326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Times New Roman" panose="02020603050405020304" pitchFamily="18" charset="0"/>
                <a:ea typeface="+mj-ea"/>
                <a:cs typeface="Times New Roman" panose="02020603050405020304" pitchFamily="18" charset="0"/>
              </a:defRPr>
            </a:lvl1pPr>
          </a:lstStyle>
          <a:p>
            <a:r>
              <a:rPr lang="en-US" sz="3200" dirty="0">
                <a:latin typeface="Georgia" panose="02040502050405020303" pitchFamily="18" charset="0"/>
              </a:rPr>
              <a:t>Additional Indicators</a:t>
            </a:r>
          </a:p>
        </p:txBody>
      </p:sp>
      <p:pic>
        <p:nvPicPr>
          <p:cNvPr id="5" name="Picture 4">
            <a:extLst>
              <a:ext uri="{FF2B5EF4-FFF2-40B4-BE49-F238E27FC236}">
                <a16:creationId xmlns:a16="http://schemas.microsoft.com/office/drawing/2014/main" id="{EF1A452E-E2ED-89E0-EBA3-FA283B9285D8}"/>
              </a:ext>
            </a:extLst>
          </p:cNvPr>
          <p:cNvPicPr>
            <a:picLocks noChangeAspect="1"/>
          </p:cNvPicPr>
          <p:nvPr/>
        </p:nvPicPr>
        <p:blipFill rotWithShape="1">
          <a:blip r:embed="rId2"/>
          <a:srcRect b="83145"/>
          <a:stretch/>
        </p:blipFill>
        <p:spPr>
          <a:xfrm>
            <a:off x="7261806" y="-30162"/>
            <a:ext cx="4930194" cy="681036"/>
          </a:xfrm>
          <a:prstGeom prst="rect">
            <a:avLst/>
          </a:prstGeom>
        </p:spPr>
      </p:pic>
      <p:sp>
        <p:nvSpPr>
          <p:cNvPr id="2" name="TextBox 1">
            <a:extLst>
              <a:ext uri="{FF2B5EF4-FFF2-40B4-BE49-F238E27FC236}">
                <a16:creationId xmlns:a16="http://schemas.microsoft.com/office/drawing/2014/main" id="{35546084-160F-3A25-50BA-A4539D4CE4BE}"/>
              </a:ext>
            </a:extLst>
          </p:cNvPr>
          <p:cNvSpPr txBox="1"/>
          <p:nvPr/>
        </p:nvSpPr>
        <p:spPr>
          <a:xfrm>
            <a:off x="0" y="703183"/>
            <a:ext cx="8890575" cy="707886"/>
          </a:xfrm>
          <a:prstGeom prst="rect">
            <a:avLst/>
          </a:prstGeom>
          <a:noFill/>
        </p:spPr>
        <p:txBody>
          <a:bodyPr wrap="none" rtlCol="0">
            <a:spAutoFit/>
          </a:bodyPr>
          <a:lstStyle/>
          <a:p>
            <a:r>
              <a:rPr lang="en-US" sz="2000" dirty="0">
                <a:latin typeface="Georgia" panose="02040502050405020303" pitchFamily="18" charset="0"/>
              </a:rPr>
              <a:t>Large discrepancies between sites are not seen in all reaction channels</a:t>
            </a:r>
          </a:p>
          <a:p>
            <a:r>
              <a:rPr lang="en-US" sz="2000" dirty="0">
                <a:latin typeface="Georgia" panose="02040502050405020303" pitchFamily="18" charset="0"/>
              </a:rPr>
              <a:t>This indicates that it is likely not the result of systematic error in calculations</a:t>
            </a:r>
          </a:p>
        </p:txBody>
      </p:sp>
      <p:sp>
        <p:nvSpPr>
          <p:cNvPr id="4" name="Slide Number Placeholder 4">
            <a:extLst>
              <a:ext uri="{FF2B5EF4-FFF2-40B4-BE49-F238E27FC236}">
                <a16:creationId xmlns:a16="http://schemas.microsoft.com/office/drawing/2014/main" id="{EA2C0461-70CB-D3F8-868B-F74554D81E5A}"/>
              </a:ext>
            </a:extLst>
          </p:cNvPr>
          <p:cNvSpPr txBox="1">
            <a:spLocks/>
          </p:cNvSpPr>
          <p:nvPr/>
        </p:nvSpPr>
        <p:spPr>
          <a:xfrm>
            <a:off x="9448800" y="6513749"/>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DFAC382-4EBE-AA44-A583-A4478973BA78}" type="slidenum">
              <a:rPr lang="en-US" smtClean="0">
                <a:solidFill>
                  <a:schemeClr val="bg1"/>
                </a:solidFill>
              </a:rPr>
              <a:pPr algn="r"/>
              <a:t>12</a:t>
            </a:fld>
            <a:endParaRPr lang="en-US" dirty="0">
              <a:solidFill>
                <a:schemeClr val="bg1"/>
              </a:solidFill>
            </a:endParaRPr>
          </a:p>
        </p:txBody>
      </p:sp>
      <p:pic>
        <p:nvPicPr>
          <p:cNvPr id="6" name="Content Placeholder 4" descr="Chart, histogram&#10;&#10;Description automatically generated">
            <a:extLst>
              <a:ext uri="{FF2B5EF4-FFF2-40B4-BE49-F238E27FC236}">
                <a16:creationId xmlns:a16="http://schemas.microsoft.com/office/drawing/2014/main" id="{3775C61E-88AB-2C27-387A-31668431F052}"/>
              </a:ext>
            </a:extLst>
          </p:cNvPr>
          <p:cNvPicPr>
            <a:picLocks noChangeAspect="1"/>
          </p:cNvPicPr>
          <p:nvPr/>
        </p:nvPicPr>
        <p:blipFill>
          <a:blip r:embed="rId3"/>
          <a:stretch>
            <a:fillRect/>
          </a:stretch>
        </p:blipFill>
        <p:spPr>
          <a:xfrm>
            <a:off x="6605036" y="1531048"/>
            <a:ext cx="3663159" cy="2281893"/>
          </a:xfrm>
          <a:prstGeom prst="rect">
            <a:avLst/>
          </a:prstGeom>
        </p:spPr>
      </p:pic>
      <p:pic>
        <p:nvPicPr>
          <p:cNvPr id="7" name="Picture 6" descr="Chart&#10;&#10;Description automatically generated">
            <a:extLst>
              <a:ext uri="{FF2B5EF4-FFF2-40B4-BE49-F238E27FC236}">
                <a16:creationId xmlns:a16="http://schemas.microsoft.com/office/drawing/2014/main" id="{AEEFBA77-7561-B4E9-AA6E-30D131275F6B}"/>
              </a:ext>
            </a:extLst>
          </p:cNvPr>
          <p:cNvPicPr>
            <a:picLocks noChangeAspect="1"/>
          </p:cNvPicPr>
          <p:nvPr/>
        </p:nvPicPr>
        <p:blipFill>
          <a:blip r:embed="rId4"/>
          <a:stretch>
            <a:fillRect/>
          </a:stretch>
        </p:blipFill>
        <p:spPr>
          <a:xfrm>
            <a:off x="6605036" y="3803354"/>
            <a:ext cx="3709527" cy="2281892"/>
          </a:xfrm>
          <a:prstGeom prst="rect">
            <a:avLst/>
          </a:prstGeom>
        </p:spPr>
      </p:pic>
      <p:pic>
        <p:nvPicPr>
          <p:cNvPr id="8" name="Picture 7" descr="Chart, histogram&#10;&#10;Description automatically generated">
            <a:extLst>
              <a:ext uri="{FF2B5EF4-FFF2-40B4-BE49-F238E27FC236}">
                <a16:creationId xmlns:a16="http://schemas.microsoft.com/office/drawing/2014/main" id="{86903294-39E0-87A6-EF79-336B2B0EDCBB}"/>
              </a:ext>
            </a:extLst>
          </p:cNvPr>
          <p:cNvPicPr>
            <a:picLocks noChangeAspect="1"/>
          </p:cNvPicPr>
          <p:nvPr/>
        </p:nvPicPr>
        <p:blipFill>
          <a:blip r:embed="rId5"/>
          <a:stretch>
            <a:fillRect/>
          </a:stretch>
        </p:blipFill>
        <p:spPr>
          <a:xfrm>
            <a:off x="514945" y="3812941"/>
            <a:ext cx="3663159" cy="2272305"/>
          </a:xfrm>
          <a:prstGeom prst="rect">
            <a:avLst/>
          </a:prstGeom>
        </p:spPr>
      </p:pic>
      <p:pic>
        <p:nvPicPr>
          <p:cNvPr id="9" name="Picture 8" descr="Chart&#10;&#10;Description automatically generated with medium confidence">
            <a:extLst>
              <a:ext uri="{FF2B5EF4-FFF2-40B4-BE49-F238E27FC236}">
                <a16:creationId xmlns:a16="http://schemas.microsoft.com/office/drawing/2014/main" id="{59D31B70-95FD-9870-8A62-50B26A1D119F}"/>
              </a:ext>
            </a:extLst>
          </p:cNvPr>
          <p:cNvPicPr>
            <a:picLocks noChangeAspect="1"/>
          </p:cNvPicPr>
          <p:nvPr/>
        </p:nvPicPr>
        <p:blipFill>
          <a:blip r:embed="rId6"/>
          <a:stretch>
            <a:fillRect/>
          </a:stretch>
        </p:blipFill>
        <p:spPr>
          <a:xfrm>
            <a:off x="514945" y="1540636"/>
            <a:ext cx="3663159" cy="2272305"/>
          </a:xfrm>
          <a:prstGeom prst="rect">
            <a:avLst/>
          </a:prstGeom>
        </p:spPr>
      </p:pic>
    </p:spTree>
    <p:extLst>
      <p:ext uri="{BB962C8B-B14F-4D97-AF65-F5344CB8AC3E}">
        <p14:creationId xmlns:p14="http://schemas.microsoft.com/office/powerpoint/2010/main" val="3931057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FFD1B-F53B-741D-DEAE-4FDD99F1563E}"/>
              </a:ext>
            </a:extLst>
          </p:cNvPr>
          <p:cNvSpPr>
            <a:spLocks noGrp="1"/>
          </p:cNvSpPr>
          <p:nvPr>
            <p:ph type="title"/>
          </p:nvPr>
        </p:nvSpPr>
        <p:spPr>
          <a:xfrm>
            <a:off x="0" y="0"/>
            <a:ext cx="12192000" cy="676656"/>
          </a:xfrm>
        </p:spPr>
        <p:txBody>
          <a:bodyPr>
            <a:noAutofit/>
          </a:bodyPr>
          <a:lstStyle/>
          <a:p>
            <a:r>
              <a:rPr lang="en-US" sz="2400" dirty="0"/>
              <a:t>The adjustments we made to the Pre-eq model parameters have a significant influence on the secondary neutron spectrum</a:t>
            </a:r>
          </a:p>
        </p:txBody>
      </p:sp>
      <p:graphicFrame>
        <p:nvGraphicFramePr>
          <p:cNvPr id="5" name="Chart 4">
            <a:extLst>
              <a:ext uri="{FF2B5EF4-FFF2-40B4-BE49-F238E27FC236}">
                <a16:creationId xmlns:a16="http://schemas.microsoft.com/office/drawing/2014/main" id="{FB168C8A-1F4B-C128-9677-6025F9364DC9}"/>
              </a:ext>
            </a:extLst>
          </p:cNvPr>
          <p:cNvGraphicFramePr/>
          <p:nvPr>
            <p:extLst>
              <p:ext uri="{D42A27DB-BD31-4B8C-83A1-F6EECF244321}">
                <p14:modId xmlns:p14="http://schemas.microsoft.com/office/powerpoint/2010/main" val="3295777582"/>
              </p:ext>
            </p:extLst>
          </p:nvPr>
        </p:nvGraphicFramePr>
        <p:xfrm>
          <a:off x="1890037" y="1341410"/>
          <a:ext cx="8155178" cy="3962400"/>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20BDA458-D05B-FFDC-8B1C-B156F256CCEF}"/>
              </a:ext>
            </a:extLst>
          </p:cNvPr>
          <p:cNvSpPr/>
          <p:nvPr/>
        </p:nvSpPr>
        <p:spPr>
          <a:xfrm>
            <a:off x="4746336" y="1694724"/>
            <a:ext cx="2400300" cy="2832100"/>
          </a:xfrm>
          <a:prstGeom prst="rect">
            <a:avLst/>
          </a:prstGeom>
          <a:solidFill>
            <a:srgbClr val="00B0F0">
              <a:alpha val="13789"/>
            </a:srgbClr>
          </a:solidFill>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2800" dirty="0">
              <a:solidFill>
                <a:schemeClr val="tx1"/>
              </a:solidFill>
              <a:latin typeface="Times New Roman" panose="02020603050405020304" pitchFamily="18" charset="0"/>
              <a:cs typeface="Times New Roman" panose="02020603050405020304" pitchFamily="18" charset="0"/>
            </a:endParaRPr>
          </a:p>
          <a:p>
            <a:pPr algn="r"/>
            <a:endParaRPr lang="en-US" sz="2800" dirty="0">
              <a:solidFill>
                <a:schemeClr val="tx1"/>
              </a:solidFill>
              <a:latin typeface="Times New Roman" panose="02020603050405020304" pitchFamily="18" charset="0"/>
              <a:cs typeface="Times New Roman" panose="02020603050405020304" pitchFamily="18" charset="0"/>
            </a:endParaRPr>
          </a:p>
          <a:p>
            <a:pPr algn="r"/>
            <a:endParaRPr lang="en-US" sz="2800" dirty="0">
              <a:solidFill>
                <a:schemeClr val="tx1"/>
              </a:solidFill>
              <a:latin typeface="Times New Roman" panose="02020603050405020304" pitchFamily="18" charset="0"/>
              <a:cs typeface="Times New Roman" panose="02020603050405020304" pitchFamily="18" charset="0"/>
            </a:endParaRPr>
          </a:p>
          <a:p>
            <a:pPr algn="r"/>
            <a:endParaRPr lang="en-US" sz="2800" dirty="0">
              <a:solidFill>
                <a:schemeClr val="tx1"/>
              </a:solidFill>
              <a:latin typeface="Times New Roman" panose="02020603050405020304" pitchFamily="18" charset="0"/>
              <a:cs typeface="Times New Roman" panose="02020603050405020304" pitchFamily="18" charset="0"/>
            </a:endParaRPr>
          </a:p>
          <a:p>
            <a:pPr algn="r"/>
            <a:r>
              <a:rPr lang="en-US" sz="2800" dirty="0">
                <a:solidFill>
                  <a:schemeClr val="tx1"/>
                </a:solidFill>
                <a:latin typeface="Times New Roman" panose="02020603050405020304" pitchFamily="18" charset="0"/>
                <a:cs typeface="Times New Roman" panose="02020603050405020304" pitchFamily="18" charset="0"/>
              </a:rPr>
              <a:t>Range of (n,2n) peak</a:t>
            </a:r>
          </a:p>
        </p:txBody>
      </p:sp>
      <p:sp>
        <p:nvSpPr>
          <p:cNvPr id="7" name="TextBox 6">
            <a:extLst>
              <a:ext uri="{FF2B5EF4-FFF2-40B4-BE49-F238E27FC236}">
                <a16:creationId xmlns:a16="http://schemas.microsoft.com/office/drawing/2014/main" id="{7C2B93A0-45F6-7397-7329-ED642B03831C}"/>
              </a:ext>
            </a:extLst>
          </p:cNvPr>
          <p:cNvSpPr txBox="1"/>
          <p:nvPr/>
        </p:nvSpPr>
        <p:spPr>
          <a:xfrm>
            <a:off x="2157261" y="5399915"/>
            <a:ext cx="8020144" cy="584775"/>
          </a:xfrm>
          <a:prstGeom prst="rect">
            <a:avLst/>
          </a:prstGeom>
          <a:solidFill>
            <a:srgbClr val="FFFF00"/>
          </a:solidFill>
          <a:ln>
            <a:solidFill>
              <a:schemeClr val="tx1"/>
            </a:solidFill>
          </a:ln>
        </p:spPr>
        <p:txBody>
          <a:bodyPr wrap="none" rtlCol="0">
            <a:spAutoFit/>
          </a:bodyPr>
          <a:lstStyle/>
          <a:p>
            <a:r>
              <a:rPr lang="en-US" sz="3200" i="1" dirty="0">
                <a:latin typeface="Georgia" panose="02040502050405020303" pitchFamily="18" charset="0"/>
              </a:rPr>
              <a:t>What are the implications for </a:t>
            </a:r>
            <a:r>
              <a:rPr lang="en-US" sz="3200" i="1" baseline="30000" dirty="0">
                <a:latin typeface="Georgia" panose="02040502050405020303" pitchFamily="18" charset="0"/>
              </a:rPr>
              <a:t>226</a:t>
            </a:r>
            <a:r>
              <a:rPr lang="en-US" sz="3200" i="1" dirty="0">
                <a:latin typeface="Georgia" panose="02040502050405020303" pitchFamily="18" charset="0"/>
              </a:rPr>
              <a:t>Ra(n,2n)?</a:t>
            </a:r>
          </a:p>
        </p:txBody>
      </p:sp>
      <p:sp>
        <p:nvSpPr>
          <p:cNvPr id="3" name="Slide Number Placeholder 4">
            <a:extLst>
              <a:ext uri="{FF2B5EF4-FFF2-40B4-BE49-F238E27FC236}">
                <a16:creationId xmlns:a16="http://schemas.microsoft.com/office/drawing/2014/main" id="{D2456892-CBAF-9AD4-7756-9F5FE06CBA09}"/>
              </a:ext>
            </a:extLst>
          </p:cNvPr>
          <p:cNvSpPr txBox="1">
            <a:spLocks/>
          </p:cNvSpPr>
          <p:nvPr/>
        </p:nvSpPr>
        <p:spPr>
          <a:xfrm>
            <a:off x="9448800" y="6513749"/>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DFAC382-4EBE-AA44-A583-A4478973BA78}" type="slidenum">
              <a:rPr lang="en-US" smtClean="0">
                <a:solidFill>
                  <a:schemeClr val="bg1"/>
                </a:solidFill>
              </a:rPr>
              <a:pPr algn="r"/>
              <a:t>13</a:t>
            </a:fld>
            <a:endParaRPr lang="en-US" dirty="0">
              <a:solidFill>
                <a:schemeClr val="bg1"/>
              </a:solidFill>
            </a:endParaRPr>
          </a:p>
        </p:txBody>
      </p:sp>
      <p:pic>
        <p:nvPicPr>
          <p:cNvPr id="8" name="Picture 7">
            <a:extLst>
              <a:ext uri="{FF2B5EF4-FFF2-40B4-BE49-F238E27FC236}">
                <a16:creationId xmlns:a16="http://schemas.microsoft.com/office/drawing/2014/main" id="{4B643DDB-8529-3C1B-2DD4-056D5D31D90F}"/>
              </a:ext>
            </a:extLst>
          </p:cNvPr>
          <p:cNvPicPr>
            <a:picLocks noChangeAspect="1"/>
          </p:cNvPicPr>
          <p:nvPr/>
        </p:nvPicPr>
        <p:blipFill rotWithShape="1">
          <a:blip r:embed="rId3"/>
          <a:srcRect b="83145"/>
          <a:stretch/>
        </p:blipFill>
        <p:spPr>
          <a:xfrm>
            <a:off x="7261806" y="-30162"/>
            <a:ext cx="4930194" cy="681036"/>
          </a:xfrm>
          <a:prstGeom prst="rect">
            <a:avLst/>
          </a:prstGeom>
        </p:spPr>
      </p:pic>
    </p:spTree>
    <p:extLst>
      <p:ext uri="{BB962C8B-B14F-4D97-AF65-F5344CB8AC3E}">
        <p14:creationId xmlns:p14="http://schemas.microsoft.com/office/powerpoint/2010/main" val="88907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9D006-46D3-F143-AE80-F8391588C308}"/>
              </a:ext>
            </a:extLst>
          </p:cNvPr>
          <p:cNvSpPr>
            <a:spLocks noGrp="1"/>
          </p:cNvSpPr>
          <p:nvPr>
            <p:ph type="ctrTitle"/>
          </p:nvPr>
        </p:nvSpPr>
        <p:spPr>
          <a:xfrm>
            <a:off x="-4564" y="0"/>
            <a:ext cx="12201128" cy="676656"/>
          </a:xfrm>
          <a:solidFill>
            <a:srgbClr val="093262"/>
          </a:solidFill>
        </p:spPr>
        <p:txBody>
          <a:bodyPr>
            <a:noAutofit/>
          </a:bodyPr>
          <a:lstStyle/>
          <a:p>
            <a:r>
              <a:rPr lang="en-CA" sz="4400" dirty="0">
                <a:solidFill>
                  <a:schemeClr val="bg1"/>
                </a:solidFill>
                <a:latin typeface="Times New Roman" panose="02020603050405020304" pitchFamily="18" charset="0"/>
                <a:cs typeface="Times New Roman" panose="02020603050405020304" pitchFamily="18" charset="0"/>
              </a:rPr>
              <a:t>Thank You!</a:t>
            </a:r>
            <a:endParaRPr lang="en-US" sz="4400" dirty="0">
              <a:solidFill>
                <a:schemeClr val="bg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55AA2C1-A24E-F44A-8F6E-2763041E67E3}"/>
              </a:ext>
            </a:extLst>
          </p:cNvPr>
          <p:cNvSpPr txBox="1"/>
          <p:nvPr/>
        </p:nvSpPr>
        <p:spPr>
          <a:xfrm>
            <a:off x="310056" y="5202231"/>
            <a:ext cx="11571889" cy="830997"/>
          </a:xfrm>
          <a:prstGeom prst="rect">
            <a:avLst/>
          </a:prstGeom>
          <a:noFill/>
        </p:spPr>
        <p:txBody>
          <a:bodyPr wrap="square" rtlCol="0">
            <a:spAutoFit/>
          </a:bodyPr>
          <a:lstStyle/>
          <a:p>
            <a:pPr algn="ctr"/>
            <a:r>
              <a:rPr lang="en-US" sz="1600" i="1" dirty="0">
                <a:latin typeface="Times" pitchFamily="2" charset="0"/>
              </a:rPr>
              <a:t>This research was supported by the Isotope Program within the U.S. Department of Energy’s Office of Science, carried out under Lawrence Berkeley National Laboratory (Contract No. DE-AC02-05CH11231), Los Alamos National Laboratory (Contract No. 89233218CNA000001) and Brookhaven National Laboratory (Contract No. DEAC02-98CH10886)</a:t>
            </a:r>
          </a:p>
        </p:txBody>
      </p:sp>
      <p:sp>
        <p:nvSpPr>
          <p:cNvPr id="33" name="Slide Number Placeholder 4">
            <a:extLst>
              <a:ext uri="{FF2B5EF4-FFF2-40B4-BE49-F238E27FC236}">
                <a16:creationId xmlns:a16="http://schemas.microsoft.com/office/drawing/2014/main" id="{7B7AE15C-F019-F945-B0C6-ADB4C0B2D101}"/>
              </a:ext>
            </a:extLst>
          </p:cNvPr>
          <p:cNvSpPr txBox="1">
            <a:spLocks/>
          </p:cNvSpPr>
          <p:nvPr/>
        </p:nvSpPr>
        <p:spPr>
          <a:xfrm>
            <a:off x="9448800" y="6513749"/>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DFAC382-4EBE-AA44-A583-A4478973BA78}" type="slidenum">
              <a:rPr lang="en-US" smtClean="0">
                <a:solidFill>
                  <a:schemeClr val="bg1"/>
                </a:solidFill>
              </a:rPr>
              <a:pPr algn="r"/>
              <a:t>14</a:t>
            </a:fld>
            <a:endParaRPr lang="en-US" dirty="0">
              <a:solidFill>
                <a:schemeClr val="bg1"/>
              </a:solidFill>
            </a:endParaRPr>
          </a:p>
        </p:txBody>
      </p:sp>
      <p:sp>
        <p:nvSpPr>
          <p:cNvPr id="25" name="TextBox 24">
            <a:extLst>
              <a:ext uri="{FF2B5EF4-FFF2-40B4-BE49-F238E27FC236}">
                <a16:creationId xmlns:a16="http://schemas.microsoft.com/office/drawing/2014/main" id="{BD6F60C3-FCC7-4CAC-EAB8-57159D61CA18}"/>
              </a:ext>
            </a:extLst>
          </p:cNvPr>
          <p:cNvSpPr txBox="1"/>
          <p:nvPr/>
        </p:nvSpPr>
        <p:spPr>
          <a:xfrm>
            <a:off x="310056" y="1125055"/>
            <a:ext cx="11241778" cy="3785652"/>
          </a:xfrm>
          <a:prstGeom prst="rect">
            <a:avLst/>
          </a:prstGeom>
          <a:noFill/>
        </p:spPr>
        <p:txBody>
          <a:bodyPr wrap="square" numCol="2">
            <a:spAutoFit/>
          </a:bodyPr>
          <a:lstStyle/>
          <a:p>
            <a:pPr marL="0" marR="0">
              <a:spcBef>
                <a:spcPts val="0"/>
              </a:spcBef>
              <a:spcAft>
                <a:spcPts val="0"/>
              </a:spcAft>
            </a:pPr>
            <a:r>
              <a:rPr lang="en-US" sz="1600" b="1" i="1" dirty="0">
                <a:effectLst/>
                <a:latin typeface="Times New Roman" panose="02020603050405020304" pitchFamily="18" charset="0"/>
                <a:ea typeface="Calibri" panose="020F0502020204030204" pitchFamily="34" charset="0"/>
                <a:cs typeface="Times New Roman" panose="02020603050405020304" pitchFamily="18" charset="0"/>
              </a:rPr>
              <a:t>Special thanks to the members of the </a:t>
            </a:r>
          </a:p>
          <a:p>
            <a:pPr marL="0" marR="0">
              <a:spcBef>
                <a:spcPts val="0"/>
              </a:spcBef>
              <a:spcAft>
                <a:spcPts val="0"/>
              </a:spcAft>
            </a:pPr>
            <a:r>
              <a:rPr lang="en-US" sz="1600" b="1" i="1" dirty="0">
                <a:effectLst/>
                <a:latin typeface="Times New Roman" panose="02020603050405020304" pitchFamily="18" charset="0"/>
                <a:ea typeface="Calibri" panose="020F0502020204030204" pitchFamily="34" charset="0"/>
                <a:cs typeface="Times New Roman" panose="02020603050405020304" pitchFamily="18" charset="0"/>
              </a:rPr>
              <a:t>Tri-Lab Evaluated Data Collaboration:</a:t>
            </a:r>
          </a:p>
          <a:p>
            <a:pPr marL="0" marR="0">
              <a:spcBef>
                <a:spcPts val="0"/>
              </a:spcBef>
              <a:spcAft>
                <a:spcPts val="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Lee Bernstein</a:t>
            </a:r>
          </a:p>
          <a:p>
            <a:pPr marL="0" marR="0">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Dmitri Medvedev</a:t>
            </a:r>
          </a:p>
          <a:p>
            <a:pPr marL="0" marR="0">
              <a:spcBef>
                <a:spcPts val="0"/>
              </a:spcBef>
              <a:spcAft>
                <a:spcPts val="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Etienne Vermeulen</a:t>
            </a:r>
          </a:p>
          <a:p>
            <a:pPr marL="0" marR="0">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Jon Batchelder</a:t>
            </a:r>
          </a:p>
          <a:p>
            <a:pPr marL="0" marR="0">
              <a:spcBef>
                <a:spcPts val="0"/>
              </a:spcBef>
              <a:spcAft>
                <a:spcPts val="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Eva Birnbaum</a:t>
            </a:r>
          </a:p>
          <a:p>
            <a:pPr marL="0" marR="0">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C</a:t>
            </a:r>
            <a:r>
              <a:rPr lang="en-US" sz="1600" dirty="0">
                <a:latin typeface="Times New Roman" panose="02020603050405020304" pitchFamily="18" charset="0"/>
                <a:ea typeface="Calibri" panose="020F0502020204030204" pitchFamily="34" charset="0"/>
                <a:cs typeface="Times New Roman" panose="02020603050405020304" pitchFamily="18" charset="0"/>
              </a:rPr>
              <a:t>athy Cutler</a:t>
            </a:r>
          </a:p>
          <a:p>
            <a:pPr marL="0" marR="0">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Morgan Fox</a:t>
            </a:r>
          </a:p>
          <a:p>
            <a:pPr marL="0" marR="0">
              <a:spcBef>
                <a:spcPts val="0"/>
              </a:spcBef>
              <a:spcAft>
                <a:spcPts val="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Yun-</a:t>
            </a:r>
            <a:r>
              <a:rPr lang="en-US" sz="1600" dirty="0" err="1">
                <a:latin typeface="Times New Roman" panose="02020603050405020304" pitchFamily="18" charset="0"/>
                <a:ea typeface="Calibri" panose="020F0502020204030204" pitchFamily="34" charset="0"/>
                <a:cs typeface="Times New Roman" panose="02020603050405020304" pitchFamily="18" charset="0"/>
              </a:rPr>
              <a:t>Hsuan</a:t>
            </a:r>
            <a:r>
              <a:rPr lang="en-US" sz="1600" dirty="0">
                <a:latin typeface="Times New Roman" panose="02020603050405020304" pitchFamily="18" charset="0"/>
                <a:ea typeface="Calibri" panose="020F0502020204030204" pitchFamily="34" charset="0"/>
                <a:cs typeface="Times New Roman" panose="02020603050405020304" pitchFamily="18" charset="0"/>
              </a:rPr>
              <a:t> Lee</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Jonathan Morrell</a:t>
            </a:r>
          </a:p>
          <a:p>
            <a:pPr marL="0" marR="0">
              <a:spcBef>
                <a:spcPts val="0"/>
              </a:spcBef>
              <a:spcAft>
                <a:spcPts val="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Meiring </a:t>
            </a:r>
            <a:r>
              <a:rPr lang="en-US" sz="1600" dirty="0" err="1">
                <a:latin typeface="Times New Roman" panose="02020603050405020304" pitchFamily="18" charset="0"/>
                <a:ea typeface="Calibri" panose="020F0502020204030204" pitchFamily="34" charset="0"/>
                <a:cs typeface="Times New Roman" panose="02020603050405020304" pitchFamily="18" charset="0"/>
              </a:rPr>
              <a:t>Nortier</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Ellen O’Brien</a:t>
            </a:r>
          </a:p>
          <a:p>
            <a:pPr marL="0" marR="0">
              <a:spcBef>
                <a:spcPts val="0"/>
              </a:spcBef>
              <a:spcAft>
                <a:spcPts val="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Michael Skulski</a:t>
            </a:r>
          </a:p>
          <a:p>
            <a:pPr marL="0" marR="0">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Andrew Voyles</a:t>
            </a:r>
          </a:p>
          <a:p>
            <a:pPr marL="0" marR="0" algn="ctr">
              <a:spcBef>
                <a:spcPts val="0"/>
              </a:spcBef>
              <a:spcAft>
                <a:spcPts val="0"/>
              </a:spcAft>
            </a:pP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5" name="Picture 4" descr="A group of people posing for a photo&#10;&#10;Description automatically generated">
            <a:extLst>
              <a:ext uri="{FF2B5EF4-FFF2-40B4-BE49-F238E27FC236}">
                <a16:creationId xmlns:a16="http://schemas.microsoft.com/office/drawing/2014/main" id="{551AB4B1-9FB4-B041-9541-BA670CAD3A0E}"/>
              </a:ext>
            </a:extLst>
          </p:cNvPr>
          <p:cNvPicPr>
            <a:picLocks noChangeAspect="1"/>
          </p:cNvPicPr>
          <p:nvPr/>
        </p:nvPicPr>
        <p:blipFill rotWithShape="1">
          <a:blip r:embed="rId3"/>
          <a:srcRect l="18569" t="23166" r="12461" b="13637"/>
          <a:stretch/>
        </p:blipFill>
        <p:spPr>
          <a:xfrm>
            <a:off x="5918078" y="1125055"/>
            <a:ext cx="5292438" cy="3637153"/>
          </a:xfrm>
          <a:prstGeom prst="rect">
            <a:avLst/>
          </a:prstGeom>
        </p:spPr>
      </p:pic>
      <p:pic>
        <p:nvPicPr>
          <p:cNvPr id="3" name="Picture 2">
            <a:extLst>
              <a:ext uri="{FF2B5EF4-FFF2-40B4-BE49-F238E27FC236}">
                <a16:creationId xmlns:a16="http://schemas.microsoft.com/office/drawing/2014/main" id="{E3C51F63-3DFA-BF3C-5ECA-4A9149A9D846}"/>
              </a:ext>
            </a:extLst>
          </p:cNvPr>
          <p:cNvPicPr>
            <a:picLocks noChangeAspect="1"/>
          </p:cNvPicPr>
          <p:nvPr/>
        </p:nvPicPr>
        <p:blipFill>
          <a:blip r:embed="rId4"/>
          <a:stretch>
            <a:fillRect/>
          </a:stretch>
        </p:blipFill>
        <p:spPr>
          <a:xfrm>
            <a:off x="2606981" y="2875341"/>
            <a:ext cx="2933700" cy="876300"/>
          </a:xfrm>
          <a:prstGeom prst="rect">
            <a:avLst/>
          </a:prstGeom>
        </p:spPr>
      </p:pic>
      <p:pic>
        <p:nvPicPr>
          <p:cNvPr id="4" name="Picture 3">
            <a:extLst>
              <a:ext uri="{FF2B5EF4-FFF2-40B4-BE49-F238E27FC236}">
                <a16:creationId xmlns:a16="http://schemas.microsoft.com/office/drawing/2014/main" id="{ADA113E7-1B78-DB98-0F64-2FDACC07F475}"/>
              </a:ext>
            </a:extLst>
          </p:cNvPr>
          <p:cNvPicPr>
            <a:picLocks noChangeAspect="1"/>
          </p:cNvPicPr>
          <p:nvPr/>
        </p:nvPicPr>
        <p:blipFill>
          <a:blip r:embed="rId5"/>
          <a:stretch>
            <a:fillRect/>
          </a:stretch>
        </p:blipFill>
        <p:spPr>
          <a:xfrm>
            <a:off x="2606981" y="1748493"/>
            <a:ext cx="3311097" cy="1070588"/>
          </a:xfrm>
          <a:prstGeom prst="rect">
            <a:avLst/>
          </a:prstGeom>
        </p:spPr>
      </p:pic>
      <p:pic>
        <p:nvPicPr>
          <p:cNvPr id="6" name="Picture 5">
            <a:extLst>
              <a:ext uri="{FF2B5EF4-FFF2-40B4-BE49-F238E27FC236}">
                <a16:creationId xmlns:a16="http://schemas.microsoft.com/office/drawing/2014/main" id="{D8D365C1-7D98-90B9-0F52-6D6D656177EC}"/>
              </a:ext>
            </a:extLst>
          </p:cNvPr>
          <p:cNvPicPr>
            <a:picLocks noChangeAspect="1"/>
          </p:cNvPicPr>
          <p:nvPr/>
        </p:nvPicPr>
        <p:blipFill>
          <a:blip r:embed="rId6"/>
          <a:stretch>
            <a:fillRect/>
          </a:stretch>
        </p:blipFill>
        <p:spPr>
          <a:xfrm>
            <a:off x="3366415" y="3760024"/>
            <a:ext cx="1414831" cy="1414831"/>
          </a:xfrm>
          <a:prstGeom prst="rect">
            <a:avLst/>
          </a:prstGeom>
        </p:spPr>
      </p:pic>
      <p:pic>
        <p:nvPicPr>
          <p:cNvPr id="7" name="Picture 6">
            <a:extLst>
              <a:ext uri="{FF2B5EF4-FFF2-40B4-BE49-F238E27FC236}">
                <a16:creationId xmlns:a16="http://schemas.microsoft.com/office/drawing/2014/main" id="{A898A972-503C-F92B-6048-850C39C88F62}"/>
              </a:ext>
            </a:extLst>
          </p:cNvPr>
          <p:cNvPicPr>
            <a:picLocks noChangeAspect="1"/>
          </p:cNvPicPr>
          <p:nvPr/>
        </p:nvPicPr>
        <p:blipFill rotWithShape="1">
          <a:blip r:embed="rId7"/>
          <a:srcRect b="83145"/>
          <a:stretch/>
        </p:blipFill>
        <p:spPr>
          <a:xfrm>
            <a:off x="7261806" y="-30162"/>
            <a:ext cx="4930194" cy="681036"/>
          </a:xfrm>
          <a:prstGeom prst="rect">
            <a:avLst/>
          </a:prstGeom>
        </p:spPr>
      </p:pic>
    </p:spTree>
    <p:extLst>
      <p:ext uri="{BB962C8B-B14F-4D97-AF65-F5344CB8AC3E}">
        <p14:creationId xmlns:p14="http://schemas.microsoft.com/office/powerpoint/2010/main" val="3623254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 name="Slide Number Placeholder 4">
            <a:extLst>
              <a:ext uri="{FF2B5EF4-FFF2-40B4-BE49-F238E27FC236}">
                <a16:creationId xmlns:a16="http://schemas.microsoft.com/office/drawing/2014/main" id="{CFC53855-A96C-CD44-81BF-05B9F94781F7}"/>
              </a:ext>
            </a:extLst>
          </p:cNvPr>
          <p:cNvSpPr txBox="1">
            <a:spLocks/>
          </p:cNvSpPr>
          <p:nvPr/>
        </p:nvSpPr>
        <p:spPr>
          <a:xfrm>
            <a:off x="9448800" y="6513749"/>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DFAC382-4EBE-AA44-A583-A4478973BA78}" type="slidenum">
              <a:rPr lang="en-US" smtClean="0">
                <a:solidFill>
                  <a:schemeClr val="bg1"/>
                </a:solidFill>
              </a:rPr>
              <a:pPr algn="r"/>
              <a:t>15</a:t>
            </a:fld>
            <a:endParaRPr lang="en-US" dirty="0">
              <a:solidFill>
                <a:schemeClr val="bg1"/>
              </a:solidFill>
            </a:endParaRPr>
          </a:p>
        </p:txBody>
      </p:sp>
      <p:pic>
        <p:nvPicPr>
          <p:cNvPr id="3" name="Picture 2">
            <a:extLst>
              <a:ext uri="{FF2B5EF4-FFF2-40B4-BE49-F238E27FC236}">
                <a16:creationId xmlns:a16="http://schemas.microsoft.com/office/drawing/2014/main" id="{09F77C6F-9453-0F40-99F2-FA1E6615A7F0}"/>
              </a:ext>
            </a:extLst>
          </p:cNvPr>
          <p:cNvPicPr>
            <a:picLocks noChangeAspect="1"/>
          </p:cNvPicPr>
          <p:nvPr/>
        </p:nvPicPr>
        <p:blipFill rotWithShape="1">
          <a:blip r:embed="rId5"/>
          <a:srcRect b="83145"/>
          <a:stretch/>
        </p:blipFill>
        <p:spPr>
          <a:xfrm>
            <a:off x="6825083" y="11112"/>
            <a:ext cx="5366917" cy="741363"/>
          </a:xfrm>
          <a:prstGeom prst="rect">
            <a:avLst/>
          </a:prstGeom>
        </p:spPr>
      </p:pic>
      <p:pic>
        <p:nvPicPr>
          <p:cNvPr id="14" name="monitorxs" descr="monitorxs">
            <a:hlinkClick r:id="" action="ppaction://media"/>
            <a:extLst>
              <a:ext uri="{FF2B5EF4-FFF2-40B4-BE49-F238E27FC236}">
                <a16:creationId xmlns:a16="http://schemas.microsoft.com/office/drawing/2014/main" id="{99F2F2B1-B67F-B94A-9494-A5EC182B76B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90471" y="2571328"/>
            <a:ext cx="4595437" cy="3446578"/>
          </a:xfrm>
          <a:prstGeom prst="rect">
            <a:avLst/>
          </a:prstGeom>
        </p:spPr>
      </p:pic>
      <p:sp>
        <p:nvSpPr>
          <p:cNvPr id="15" name="TextBox 14">
            <a:extLst>
              <a:ext uri="{FF2B5EF4-FFF2-40B4-BE49-F238E27FC236}">
                <a16:creationId xmlns:a16="http://schemas.microsoft.com/office/drawing/2014/main" id="{798F8566-ECFD-894D-9E79-3CC6A91A5F5E}"/>
              </a:ext>
            </a:extLst>
          </p:cNvPr>
          <p:cNvSpPr txBox="1"/>
          <p:nvPr/>
        </p:nvSpPr>
        <p:spPr>
          <a:xfrm>
            <a:off x="390471" y="1050911"/>
            <a:ext cx="7417098" cy="1384995"/>
          </a:xfrm>
          <a:prstGeom prst="rect">
            <a:avLst/>
          </a:prstGeom>
          <a:noFill/>
          <a:ln>
            <a:solidFill>
              <a:srgbClr val="BC9B6A"/>
            </a:solidFill>
          </a:ln>
        </p:spPr>
        <p:txBody>
          <a:bodyPr wrap="square">
            <a:spAutoFit/>
          </a:bodyPr>
          <a:lstStyle/>
          <a:p>
            <a:r>
              <a:rPr lang="en-US" sz="1400" dirty="0">
                <a:solidFill>
                  <a:srgbClr val="003262"/>
                </a:solidFill>
                <a:latin typeface="Lucida Grande" panose="020B0600040502020204" pitchFamily="34" charset="0"/>
                <a:cs typeface="Lucida Grande" panose="020B0600040502020204" pitchFamily="34" charset="0"/>
              </a:rPr>
              <a:t>Nominally varying the areal density of the stack materials provides a better representation of current and energy in each bin reduces systematic uncertainty due to range straggling and limitations in stopping power characterization.</a:t>
            </a:r>
          </a:p>
          <a:p>
            <a:endParaRPr lang="en-US" sz="1400" dirty="0">
              <a:solidFill>
                <a:srgbClr val="003262"/>
              </a:solidFill>
              <a:latin typeface="Lucida Grande" panose="020B0600040502020204" pitchFamily="34" charset="0"/>
              <a:cs typeface="Lucida Grande" panose="020B0600040502020204" pitchFamily="34" charset="0"/>
            </a:endParaRPr>
          </a:p>
          <a:p>
            <a:r>
              <a:rPr lang="en-US" sz="1400" dirty="0">
                <a:solidFill>
                  <a:srgbClr val="003262"/>
                </a:solidFill>
                <a:latin typeface="Lucida Grande" panose="020B0600040502020204" pitchFamily="34" charset="0"/>
                <a:cs typeface="Lucida Grande" panose="020B0600040502020204" pitchFamily="34" charset="0"/>
              </a:rPr>
              <a:t>This variance minimization technique has been utilized </a:t>
            </a:r>
            <a:r>
              <a:rPr lang="en-US" sz="1400" i="1" dirty="0">
                <a:solidFill>
                  <a:srgbClr val="003262"/>
                </a:solidFill>
                <a:latin typeface="Lucida Grande" panose="020B0600040502020204" pitchFamily="34" charset="0"/>
                <a:cs typeface="Lucida Grande" panose="020B0600040502020204" pitchFamily="34" charset="0"/>
              </a:rPr>
              <a:t>in Graves et al., Voyles et al., Fox et al., and Morrell et al.</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0832E09-294D-2D40-A3BD-A4098BB07F11}"/>
                  </a:ext>
                </a:extLst>
              </p:cNvPr>
              <p:cNvSpPr txBox="1"/>
              <p:nvPr/>
            </p:nvSpPr>
            <p:spPr>
              <a:xfrm>
                <a:off x="6192983" y="5553453"/>
                <a:ext cx="3542554" cy="523220"/>
              </a:xfrm>
              <a:prstGeom prst="rect">
                <a:avLst/>
              </a:prstGeom>
              <a:noFill/>
            </p:spPr>
            <p:txBody>
              <a:bodyPr wrap="square" rtlCol="0">
                <a:spAutoFit/>
              </a:bodyPr>
              <a:lstStyle/>
              <a:p>
                <a:pPr algn="ctr"/>
                <a:r>
                  <a:rPr lang="en-US" sz="1400" i="1" dirty="0">
                    <a:solidFill>
                      <a:srgbClr val="003262"/>
                    </a:solidFill>
                    <a:latin typeface="Georgia" panose="02040502050405020303" pitchFamily="18" charset="0"/>
                  </a:rPr>
                  <a:t>Varying the range of </a:t>
                </a:r>
                <a14:m>
                  <m:oMath xmlns:m="http://schemas.openxmlformats.org/officeDocument/2006/math">
                    <m:r>
                      <a:rPr lang="en-US" sz="1400" b="0" i="1" smtClean="0">
                        <a:solidFill>
                          <a:srgbClr val="003262"/>
                        </a:solidFill>
                        <a:latin typeface="Cambria Math" panose="02040503050406030204" pitchFamily="18" charset="0"/>
                      </a:rPr>
                      <m:t>±10%</m:t>
                    </m:r>
                  </m:oMath>
                </a14:m>
                <a:r>
                  <a:rPr lang="en-US" sz="1400" i="1" dirty="0">
                    <a:solidFill>
                      <a:srgbClr val="003262"/>
                    </a:solidFill>
                    <a:latin typeface="Georgia" panose="02040502050405020303" pitchFamily="18" charset="0"/>
                  </a:rPr>
                  <a:t> resulted in local minima at the various sites</a:t>
                </a:r>
              </a:p>
            </p:txBody>
          </p:sp>
        </mc:Choice>
        <mc:Fallback xmlns="">
          <p:sp>
            <p:nvSpPr>
              <p:cNvPr id="17" name="TextBox 16">
                <a:extLst>
                  <a:ext uri="{FF2B5EF4-FFF2-40B4-BE49-F238E27FC236}">
                    <a16:creationId xmlns:a16="http://schemas.microsoft.com/office/drawing/2014/main" id="{F0832E09-294D-2D40-A3BD-A4098BB07F11}"/>
                  </a:ext>
                </a:extLst>
              </p:cNvPr>
              <p:cNvSpPr txBox="1">
                <a:spLocks noRot="1" noChangeAspect="1" noMove="1" noResize="1" noEditPoints="1" noAdjustHandles="1" noChangeArrowheads="1" noChangeShapeType="1" noTextEdit="1"/>
              </p:cNvSpPr>
              <p:nvPr/>
            </p:nvSpPr>
            <p:spPr>
              <a:xfrm>
                <a:off x="6192983" y="5553453"/>
                <a:ext cx="3542554" cy="523220"/>
              </a:xfrm>
              <a:prstGeom prst="rect">
                <a:avLst/>
              </a:prstGeom>
              <a:blipFill>
                <a:blip r:embed="rId7"/>
                <a:stretch>
                  <a:fillRect t="-2381" b="-9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017CC05-26AD-E74B-913E-AB1B49E49519}"/>
                  </a:ext>
                </a:extLst>
              </p:cNvPr>
              <p:cNvSpPr txBox="1"/>
              <p:nvPr/>
            </p:nvSpPr>
            <p:spPr>
              <a:xfrm>
                <a:off x="6376060" y="1188038"/>
                <a:ext cx="6145480" cy="8451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smtClean="0">
                          <a:solidFill>
                            <a:schemeClr val="tx1">
                              <a:lumMod val="75000"/>
                              <a:lumOff val="25000"/>
                            </a:schemeClr>
                          </a:solidFill>
                          <a:latin typeface="Cambria Math" panose="02040503050406030204" pitchFamily="18" charset="0"/>
                          <a:cs typeface="Lucida Grande" panose="020B0600040502020204" pitchFamily="34" charset="0"/>
                        </a:rPr>
                        <m:t>𝐼</m:t>
                      </m:r>
                      <m:r>
                        <a:rPr lang="en-US" sz="1800" i="1" smtClean="0">
                          <a:solidFill>
                            <a:schemeClr val="tx1">
                              <a:lumMod val="75000"/>
                              <a:lumOff val="25000"/>
                            </a:schemeClr>
                          </a:solidFill>
                          <a:latin typeface="Cambria Math" panose="02040503050406030204" pitchFamily="18" charset="0"/>
                          <a:cs typeface="Lucida Grande" panose="020B0600040502020204" pitchFamily="34" charset="0"/>
                        </a:rPr>
                        <m:t>=</m:t>
                      </m:r>
                      <m:f>
                        <m:fPr>
                          <m:ctrlPr>
                            <a:rPr lang="en-US" sz="1800" i="1">
                              <a:solidFill>
                                <a:schemeClr val="tx1">
                                  <a:lumMod val="75000"/>
                                  <a:lumOff val="25000"/>
                                </a:schemeClr>
                              </a:solidFill>
                              <a:latin typeface="Cambria Math" panose="02040503050406030204" pitchFamily="18" charset="0"/>
                              <a:cs typeface="Lucida Grande" panose="020B0600040502020204" pitchFamily="34" charset="0"/>
                            </a:rPr>
                          </m:ctrlPr>
                        </m:fPr>
                        <m:num>
                          <m:sSub>
                            <m:sSubPr>
                              <m:ctrlPr>
                                <a:rPr lang="en-US" sz="1800" i="1">
                                  <a:solidFill>
                                    <a:schemeClr val="tx1">
                                      <a:lumMod val="75000"/>
                                      <a:lumOff val="25000"/>
                                    </a:schemeClr>
                                  </a:solidFill>
                                  <a:latin typeface="Cambria Math" panose="02040503050406030204" pitchFamily="18" charset="0"/>
                                  <a:cs typeface="Lucida Grande" panose="020B0600040502020204" pitchFamily="34" charset="0"/>
                                </a:rPr>
                              </m:ctrlPr>
                            </m:sSubPr>
                            <m:e>
                              <m:r>
                                <a:rPr lang="en-US" sz="1800" i="1">
                                  <a:solidFill>
                                    <a:schemeClr val="tx1">
                                      <a:lumMod val="75000"/>
                                      <a:lumOff val="25000"/>
                                    </a:schemeClr>
                                  </a:solidFill>
                                  <a:latin typeface="Cambria Math" panose="02040503050406030204" pitchFamily="18" charset="0"/>
                                  <a:cs typeface="Lucida Grande" panose="020B0600040502020204" pitchFamily="34" charset="0"/>
                                </a:rPr>
                                <m:t>𝐴</m:t>
                              </m:r>
                            </m:e>
                            <m:sub>
                              <m:r>
                                <a:rPr lang="en-US" sz="1800" i="1">
                                  <a:solidFill>
                                    <a:schemeClr val="tx1">
                                      <a:lumMod val="75000"/>
                                      <a:lumOff val="25000"/>
                                    </a:schemeClr>
                                  </a:solidFill>
                                  <a:latin typeface="Cambria Math" panose="02040503050406030204" pitchFamily="18" charset="0"/>
                                  <a:cs typeface="Lucida Grande" panose="020B0600040502020204" pitchFamily="34" charset="0"/>
                                </a:rPr>
                                <m:t>0</m:t>
                              </m:r>
                            </m:sub>
                          </m:sSub>
                        </m:num>
                        <m:den>
                          <m:r>
                            <a:rPr lang="en-US" sz="1800" i="1">
                              <a:solidFill>
                                <a:schemeClr val="tx1">
                                  <a:lumMod val="75000"/>
                                  <a:lumOff val="25000"/>
                                </a:schemeClr>
                              </a:solidFill>
                              <a:latin typeface="Cambria Math" panose="02040503050406030204" pitchFamily="18" charset="0"/>
                              <a:cs typeface="Lucida Grande" panose="020B0600040502020204" pitchFamily="34" charset="0"/>
                            </a:rPr>
                            <m:t>𝜌</m:t>
                          </m:r>
                          <m:r>
                            <m:rPr>
                              <m:sty m:val="p"/>
                            </m:rPr>
                            <a:rPr lang="en-US" sz="1800">
                              <a:solidFill>
                                <a:schemeClr val="tx1">
                                  <a:lumMod val="75000"/>
                                  <a:lumOff val="25000"/>
                                </a:schemeClr>
                              </a:solidFill>
                              <a:latin typeface="Cambria Math" panose="02040503050406030204" pitchFamily="18" charset="0"/>
                              <a:cs typeface="Lucida Grande" panose="020B0600040502020204" pitchFamily="34" charset="0"/>
                            </a:rPr>
                            <m:t>Δ</m:t>
                          </m:r>
                          <m:r>
                            <a:rPr lang="en-US" sz="1800" i="1">
                              <a:solidFill>
                                <a:schemeClr val="tx1">
                                  <a:lumMod val="75000"/>
                                  <a:lumOff val="25000"/>
                                </a:schemeClr>
                              </a:solidFill>
                              <a:latin typeface="Cambria Math" panose="02040503050406030204" pitchFamily="18" charset="0"/>
                              <a:cs typeface="Lucida Grande" panose="020B0600040502020204" pitchFamily="34" charset="0"/>
                            </a:rPr>
                            <m:t>𝑥</m:t>
                          </m:r>
                          <m:d>
                            <m:dPr>
                              <m:ctrlPr>
                                <a:rPr lang="en-US" sz="1800" i="1">
                                  <a:solidFill>
                                    <a:schemeClr val="tx1">
                                      <a:lumMod val="75000"/>
                                      <a:lumOff val="25000"/>
                                    </a:schemeClr>
                                  </a:solidFill>
                                  <a:latin typeface="Cambria Math" panose="02040503050406030204" pitchFamily="18" charset="0"/>
                                  <a:cs typeface="Lucida Grande" panose="020B0600040502020204" pitchFamily="34" charset="0"/>
                                </a:rPr>
                              </m:ctrlPr>
                            </m:dPr>
                            <m:e>
                              <m:r>
                                <a:rPr lang="en-US" sz="1800" i="1">
                                  <a:solidFill>
                                    <a:schemeClr val="tx1">
                                      <a:lumMod val="75000"/>
                                      <a:lumOff val="25000"/>
                                    </a:schemeClr>
                                  </a:solidFill>
                                  <a:latin typeface="Cambria Math" panose="02040503050406030204" pitchFamily="18" charset="0"/>
                                  <a:cs typeface="Lucida Grande" panose="020B0600040502020204" pitchFamily="34" charset="0"/>
                                </a:rPr>
                                <m:t>1−</m:t>
                              </m:r>
                              <m:sSup>
                                <m:sSupPr>
                                  <m:ctrlPr>
                                    <a:rPr lang="en-US" sz="1800" i="1">
                                      <a:solidFill>
                                        <a:schemeClr val="tx1">
                                          <a:lumMod val="75000"/>
                                          <a:lumOff val="25000"/>
                                        </a:schemeClr>
                                      </a:solidFill>
                                      <a:latin typeface="Cambria Math" panose="02040503050406030204" pitchFamily="18" charset="0"/>
                                      <a:cs typeface="Lucida Grande" panose="020B0600040502020204" pitchFamily="34" charset="0"/>
                                    </a:rPr>
                                  </m:ctrlPr>
                                </m:sSupPr>
                                <m:e>
                                  <m:r>
                                    <a:rPr lang="en-US" sz="1800" i="1">
                                      <a:solidFill>
                                        <a:schemeClr val="tx1">
                                          <a:lumMod val="75000"/>
                                          <a:lumOff val="25000"/>
                                        </a:schemeClr>
                                      </a:solidFill>
                                      <a:latin typeface="Cambria Math" panose="02040503050406030204" pitchFamily="18" charset="0"/>
                                      <a:cs typeface="Lucida Grande" panose="020B0600040502020204" pitchFamily="34" charset="0"/>
                                    </a:rPr>
                                    <m:t>𝑒</m:t>
                                  </m:r>
                                </m:e>
                                <m:sup>
                                  <m:r>
                                    <a:rPr lang="en-US" sz="1800" i="1">
                                      <a:solidFill>
                                        <a:schemeClr val="tx1">
                                          <a:lumMod val="75000"/>
                                          <a:lumOff val="25000"/>
                                        </a:schemeClr>
                                      </a:solidFill>
                                      <a:latin typeface="Cambria Math" panose="02040503050406030204" pitchFamily="18" charset="0"/>
                                      <a:cs typeface="Lucida Grande" panose="020B0600040502020204" pitchFamily="34" charset="0"/>
                                    </a:rPr>
                                    <m:t>−</m:t>
                                  </m:r>
                                  <m:r>
                                    <a:rPr lang="en-US" sz="1800" i="1">
                                      <a:solidFill>
                                        <a:schemeClr val="tx1">
                                          <a:lumMod val="75000"/>
                                          <a:lumOff val="25000"/>
                                        </a:schemeClr>
                                      </a:solidFill>
                                      <a:latin typeface="Cambria Math" panose="02040503050406030204" pitchFamily="18" charset="0"/>
                                      <a:cs typeface="Lucida Grande" panose="020B0600040502020204" pitchFamily="34" charset="0"/>
                                    </a:rPr>
                                    <m:t>𝜆</m:t>
                                  </m:r>
                                  <m:r>
                                    <a:rPr lang="en-US" sz="1800" i="1">
                                      <a:solidFill>
                                        <a:schemeClr val="tx1">
                                          <a:lumMod val="75000"/>
                                          <a:lumOff val="25000"/>
                                        </a:schemeClr>
                                      </a:solidFill>
                                      <a:latin typeface="Cambria Math" panose="02040503050406030204" pitchFamily="18" charset="0"/>
                                      <a:cs typeface="Lucida Grande" panose="020B0600040502020204" pitchFamily="34" charset="0"/>
                                    </a:rPr>
                                    <m:t>𝑡</m:t>
                                  </m:r>
                                </m:sup>
                              </m:sSup>
                            </m:e>
                          </m:d>
                          <m:nary>
                            <m:naryPr>
                              <m:limLoc m:val="undOvr"/>
                              <m:subHide m:val="on"/>
                              <m:supHide m:val="on"/>
                              <m:ctrlPr>
                                <a:rPr lang="en-US" sz="1800" i="1">
                                  <a:solidFill>
                                    <a:schemeClr val="tx1">
                                      <a:lumMod val="75000"/>
                                      <a:lumOff val="25000"/>
                                    </a:schemeClr>
                                  </a:solidFill>
                                  <a:latin typeface="Cambria Math" panose="02040503050406030204" pitchFamily="18" charset="0"/>
                                  <a:cs typeface="Lucida Grande" panose="020B0600040502020204" pitchFamily="34" charset="0"/>
                                </a:rPr>
                              </m:ctrlPr>
                            </m:naryPr>
                            <m:sub/>
                            <m:sup/>
                            <m:e>
                              <m:r>
                                <a:rPr lang="en-US" sz="1800" i="1">
                                  <a:solidFill>
                                    <a:schemeClr val="tx1">
                                      <a:lumMod val="75000"/>
                                      <a:lumOff val="25000"/>
                                    </a:schemeClr>
                                  </a:solidFill>
                                  <a:latin typeface="Cambria Math" panose="02040503050406030204" pitchFamily="18" charset="0"/>
                                  <a:cs typeface="Lucida Grande" panose="020B0600040502020204" pitchFamily="34" charset="0"/>
                                </a:rPr>
                                <m:t>𝜎</m:t>
                              </m:r>
                              <m:d>
                                <m:dPr>
                                  <m:ctrlPr>
                                    <a:rPr lang="en-US" sz="1800" i="1">
                                      <a:solidFill>
                                        <a:schemeClr val="tx1">
                                          <a:lumMod val="75000"/>
                                          <a:lumOff val="25000"/>
                                        </a:schemeClr>
                                      </a:solidFill>
                                      <a:latin typeface="Cambria Math" panose="02040503050406030204" pitchFamily="18" charset="0"/>
                                      <a:cs typeface="Lucida Grande" panose="020B0600040502020204" pitchFamily="34" charset="0"/>
                                    </a:rPr>
                                  </m:ctrlPr>
                                </m:dPr>
                                <m:e>
                                  <m:r>
                                    <a:rPr lang="en-US" sz="1800" i="1">
                                      <a:solidFill>
                                        <a:schemeClr val="tx1">
                                          <a:lumMod val="75000"/>
                                          <a:lumOff val="25000"/>
                                        </a:schemeClr>
                                      </a:solidFill>
                                      <a:latin typeface="Cambria Math" panose="02040503050406030204" pitchFamily="18" charset="0"/>
                                      <a:cs typeface="Lucida Grande" panose="020B0600040502020204" pitchFamily="34" charset="0"/>
                                    </a:rPr>
                                    <m:t>𝐸</m:t>
                                  </m:r>
                                </m:e>
                              </m:d>
                              <m:f>
                                <m:fPr>
                                  <m:ctrlPr>
                                    <a:rPr lang="en-US" sz="1800" i="1">
                                      <a:solidFill>
                                        <a:schemeClr val="tx1">
                                          <a:lumMod val="75000"/>
                                          <a:lumOff val="25000"/>
                                        </a:schemeClr>
                                      </a:solidFill>
                                      <a:latin typeface="Cambria Math" panose="02040503050406030204" pitchFamily="18" charset="0"/>
                                      <a:cs typeface="Lucida Grande" panose="020B0600040502020204" pitchFamily="34" charset="0"/>
                                    </a:rPr>
                                  </m:ctrlPr>
                                </m:fPr>
                                <m:num>
                                  <m:r>
                                    <a:rPr lang="en-US" sz="1800" i="1">
                                      <a:solidFill>
                                        <a:schemeClr val="tx1">
                                          <a:lumMod val="75000"/>
                                          <a:lumOff val="25000"/>
                                        </a:schemeClr>
                                      </a:solidFill>
                                      <a:latin typeface="Cambria Math" panose="02040503050406030204" pitchFamily="18" charset="0"/>
                                      <a:cs typeface="Lucida Grande" panose="020B0600040502020204" pitchFamily="34" charset="0"/>
                                    </a:rPr>
                                    <m:t>𝑑</m:t>
                                  </m:r>
                                  <m:r>
                                    <a:rPr lang="en-US" sz="1800" i="1">
                                      <a:solidFill>
                                        <a:schemeClr val="tx1">
                                          <a:lumMod val="75000"/>
                                          <a:lumOff val="25000"/>
                                        </a:schemeClr>
                                      </a:solidFill>
                                      <a:latin typeface="Cambria Math" panose="02040503050406030204" pitchFamily="18" charset="0"/>
                                      <a:cs typeface="Lucida Grande" panose="020B0600040502020204" pitchFamily="34" charset="0"/>
                                    </a:rPr>
                                    <m:t>𝜙</m:t>
                                  </m:r>
                                </m:num>
                                <m:den>
                                  <m:r>
                                    <a:rPr lang="en-US" sz="1800" i="1">
                                      <a:solidFill>
                                        <a:schemeClr val="tx1">
                                          <a:lumMod val="75000"/>
                                          <a:lumOff val="25000"/>
                                        </a:schemeClr>
                                      </a:solidFill>
                                      <a:latin typeface="Cambria Math" panose="02040503050406030204" pitchFamily="18" charset="0"/>
                                      <a:cs typeface="Lucida Grande" panose="020B0600040502020204" pitchFamily="34" charset="0"/>
                                    </a:rPr>
                                    <m:t>𝑑𝐸</m:t>
                                  </m:r>
                                </m:den>
                              </m:f>
                              <m:r>
                                <a:rPr lang="en-US" sz="1800" i="1">
                                  <a:solidFill>
                                    <a:schemeClr val="tx1">
                                      <a:lumMod val="75000"/>
                                      <a:lumOff val="25000"/>
                                    </a:schemeClr>
                                  </a:solidFill>
                                  <a:latin typeface="Cambria Math" panose="02040503050406030204" pitchFamily="18" charset="0"/>
                                  <a:cs typeface="Lucida Grande" panose="020B0600040502020204" pitchFamily="34" charset="0"/>
                                </a:rPr>
                                <m:t>𝑑𝐸</m:t>
                              </m:r>
                            </m:e>
                          </m:nary>
                        </m:den>
                      </m:f>
                    </m:oMath>
                  </m:oMathPara>
                </a14:m>
                <a:endParaRPr lang="en-US" sz="1800" dirty="0">
                  <a:solidFill>
                    <a:schemeClr val="tx1">
                      <a:lumMod val="75000"/>
                      <a:lumOff val="25000"/>
                    </a:schemeClr>
                  </a:solidFill>
                  <a:latin typeface="Lucida Grande" panose="020B0600040502020204" pitchFamily="34" charset="0"/>
                  <a:cs typeface="Lucida Grande" panose="020B0600040502020204" pitchFamily="34" charset="0"/>
                </a:endParaRPr>
              </a:p>
            </p:txBody>
          </p:sp>
        </mc:Choice>
        <mc:Fallback xmlns="">
          <p:sp>
            <p:nvSpPr>
              <p:cNvPr id="22" name="TextBox 21">
                <a:extLst>
                  <a:ext uri="{FF2B5EF4-FFF2-40B4-BE49-F238E27FC236}">
                    <a16:creationId xmlns:a16="http://schemas.microsoft.com/office/drawing/2014/main" id="{C017CC05-26AD-E74B-913E-AB1B49E49519}"/>
                  </a:ext>
                </a:extLst>
              </p:cNvPr>
              <p:cNvSpPr txBox="1">
                <a:spLocks noRot="1" noChangeAspect="1" noMove="1" noResize="1" noEditPoints="1" noAdjustHandles="1" noChangeArrowheads="1" noChangeShapeType="1" noTextEdit="1"/>
              </p:cNvSpPr>
              <p:nvPr/>
            </p:nvSpPr>
            <p:spPr>
              <a:xfrm>
                <a:off x="6376060" y="1188038"/>
                <a:ext cx="6145480" cy="845103"/>
              </a:xfrm>
              <a:prstGeom prst="rect">
                <a:avLst/>
              </a:prstGeom>
              <a:blipFill>
                <a:blip r:embed="rId8"/>
                <a:stretch>
                  <a:fillRect t="-13235" b="-83824"/>
                </a:stretch>
              </a:blipFill>
            </p:spPr>
            <p:txBody>
              <a:bodyPr/>
              <a:lstStyle/>
              <a:p>
                <a:r>
                  <a:rPr lang="en-US">
                    <a:noFill/>
                  </a:rPr>
                  <a:t> </a:t>
                </a:r>
              </a:p>
            </p:txBody>
          </p:sp>
        </mc:Fallback>
      </mc:AlternateContent>
      <p:pic>
        <p:nvPicPr>
          <p:cNvPr id="7" name="Picture 6" descr="A graph of a function&#10;&#10;Description automatically generated with medium confidence">
            <a:extLst>
              <a:ext uri="{FF2B5EF4-FFF2-40B4-BE49-F238E27FC236}">
                <a16:creationId xmlns:a16="http://schemas.microsoft.com/office/drawing/2014/main" id="{3B0BA6FB-30C2-F2CE-91CA-7D4B0613412B}"/>
              </a:ext>
            </a:extLst>
          </p:cNvPr>
          <p:cNvPicPr>
            <a:picLocks noChangeAspect="1"/>
          </p:cNvPicPr>
          <p:nvPr/>
        </p:nvPicPr>
        <p:blipFill>
          <a:blip r:embed="rId9"/>
          <a:stretch>
            <a:fillRect/>
          </a:stretch>
        </p:blipFill>
        <p:spPr>
          <a:xfrm>
            <a:off x="6010011" y="2573033"/>
            <a:ext cx="3725525" cy="2980420"/>
          </a:xfrm>
          <a:prstGeom prst="rect">
            <a:avLst/>
          </a:prstGeom>
        </p:spPr>
      </p:pic>
      <p:pic>
        <p:nvPicPr>
          <p:cNvPr id="4" name="Picture 3" descr="Text&#10;&#10;Description automatically generated">
            <a:extLst>
              <a:ext uri="{FF2B5EF4-FFF2-40B4-BE49-F238E27FC236}">
                <a16:creationId xmlns:a16="http://schemas.microsoft.com/office/drawing/2014/main" id="{E00BA6BC-54F3-F0D7-6CBC-F41611B88E87}"/>
              </a:ext>
            </a:extLst>
          </p:cNvPr>
          <p:cNvPicPr>
            <a:picLocks noChangeAspect="1"/>
          </p:cNvPicPr>
          <p:nvPr/>
        </p:nvPicPr>
        <p:blipFill>
          <a:blip r:embed="rId10"/>
          <a:stretch>
            <a:fillRect/>
          </a:stretch>
        </p:blipFill>
        <p:spPr>
          <a:xfrm>
            <a:off x="10359237" y="6331186"/>
            <a:ext cx="1506784" cy="365125"/>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A02BC1AB-33AD-6B04-AAE3-3CA99F38D998}"/>
              </a:ext>
            </a:extLst>
          </p:cNvPr>
          <p:cNvPicPr>
            <a:picLocks noChangeAspect="1"/>
          </p:cNvPicPr>
          <p:nvPr/>
        </p:nvPicPr>
        <p:blipFill>
          <a:blip r:embed="rId11"/>
          <a:stretch>
            <a:fillRect/>
          </a:stretch>
        </p:blipFill>
        <p:spPr>
          <a:xfrm>
            <a:off x="8753502" y="6366096"/>
            <a:ext cx="1510077" cy="295304"/>
          </a:xfrm>
          <a:prstGeom prst="rect">
            <a:avLst/>
          </a:prstGeom>
        </p:spPr>
      </p:pic>
      <p:sp>
        <p:nvSpPr>
          <p:cNvPr id="9" name="Title 1">
            <a:extLst>
              <a:ext uri="{FF2B5EF4-FFF2-40B4-BE49-F238E27FC236}">
                <a16:creationId xmlns:a16="http://schemas.microsoft.com/office/drawing/2014/main" id="{22B53145-6AD5-D34A-FDA1-19132E2BB72F}"/>
              </a:ext>
            </a:extLst>
          </p:cNvPr>
          <p:cNvSpPr txBox="1">
            <a:spLocks/>
          </p:cNvSpPr>
          <p:nvPr/>
        </p:nvSpPr>
        <p:spPr>
          <a:xfrm>
            <a:off x="0" y="0"/>
            <a:ext cx="12192000" cy="676656"/>
          </a:xfrm>
          <a:prstGeom prst="rect">
            <a:avLst/>
          </a:prstGeom>
          <a:solidFill>
            <a:srgbClr val="09326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Georgia" panose="02040502050405020303" pitchFamily="18" charset="0"/>
                <a:ea typeface="+mj-ea"/>
                <a:cs typeface="Lucida Grande" panose="020B0600040502020204" pitchFamily="34" charset="0"/>
              </a:defRPr>
            </a:lvl1pPr>
          </a:lstStyle>
          <a:p>
            <a:r>
              <a:rPr lang="en-US" sz="3600" dirty="0">
                <a:solidFill>
                  <a:schemeClr val="bg1"/>
                </a:solidFill>
                <a:latin typeface="Times New Roman" panose="02020603050405020304" pitchFamily="18" charset="0"/>
                <a:cs typeface="Times New Roman" panose="02020603050405020304" pitchFamily="18" charset="0"/>
              </a:rPr>
              <a:t>Experimental Analysis</a:t>
            </a:r>
            <a:endParaRPr lang="en-US" sz="1400" dirty="0"/>
          </a:p>
        </p:txBody>
      </p:sp>
      <p:pic>
        <p:nvPicPr>
          <p:cNvPr id="10" name="Picture 9">
            <a:extLst>
              <a:ext uri="{FF2B5EF4-FFF2-40B4-BE49-F238E27FC236}">
                <a16:creationId xmlns:a16="http://schemas.microsoft.com/office/drawing/2014/main" id="{EE183832-DD49-FCC0-6CB1-A190DDE3FBF2}"/>
              </a:ext>
            </a:extLst>
          </p:cNvPr>
          <p:cNvPicPr>
            <a:picLocks noChangeAspect="1"/>
          </p:cNvPicPr>
          <p:nvPr/>
        </p:nvPicPr>
        <p:blipFill rotWithShape="1">
          <a:blip r:embed="rId5"/>
          <a:srcRect b="83145"/>
          <a:stretch/>
        </p:blipFill>
        <p:spPr>
          <a:xfrm>
            <a:off x="6825083" y="-32354"/>
            <a:ext cx="5366917" cy="741363"/>
          </a:xfrm>
          <a:prstGeom prst="rect">
            <a:avLst/>
          </a:prstGeom>
        </p:spPr>
      </p:pic>
    </p:spTree>
    <p:extLst>
      <p:ext uri="{BB962C8B-B14F-4D97-AF65-F5344CB8AC3E}">
        <p14:creationId xmlns:p14="http://schemas.microsoft.com/office/powerpoint/2010/main" val="334629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8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after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repeatCount="3000" fill="hold" display="0">
                  <p:stCondLst>
                    <p:cond delay="indefinite"/>
                  </p:stCondLst>
                </p:cTn>
                <p:tgtEl>
                  <p:spTgt spid="1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DF09F-B945-C641-B36F-43530C8C2C04}"/>
              </a:ext>
            </a:extLst>
          </p:cNvPr>
          <p:cNvSpPr>
            <a:spLocks noGrp="1"/>
          </p:cNvSpPr>
          <p:nvPr>
            <p:ph type="title"/>
          </p:nvPr>
        </p:nvSpPr>
        <p:spPr>
          <a:xfrm>
            <a:off x="0" y="0"/>
            <a:ext cx="12192000" cy="752475"/>
          </a:xfrm>
          <a:prstGeom prst="rect">
            <a:avLst/>
          </a:prstGeom>
          <a:solidFill>
            <a:srgbClr val="093262"/>
          </a:solidFill>
        </p:spPr>
        <p:txBody>
          <a:bodyPr>
            <a:normAutofit/>
          </a:bodyPr>
          <a:lstStyle/>
          <a:p>
            <a:r>
              <a:rPr lang="en-US" sz="3600" dirty="0">
                <a:solidFill>
                  <a:schemeClr val="bg1"/>
                </a:solidFill>
                <a:latin typeface="Georgia" panose="02040502050405020303" pitchFamily="18" charset="0"/>
                <a:cs typeface="Times New Roman" panose="02020603050405020304" pitchFamily="18" charset="0"/>
              </a:rPr>
              <a:t>Experimental Setup</a:t>
            </a:r>
          </a:p>
        </p:txBody>
      </p:sp>
      <p:sp>
        <p:nvSpPr>
          <p:cNvPr id="51" name="Slide Number Placeholder 4">
            <a:extLst>
              <a:ext uri="{FF2B5EF4-FFF2-40B4-BE49-F238E27FC236}">
                <a16:creationId xmlns:a16="http://schemas.microsoft.com/office/drawing/2014/main" id="{CFC53855-A96C-CD44-81BF-05B9F94781F7}"/>
              </a:ext>
            </a:extLst>
          </p:cNvPr>
          <p:cNvSpPr txBox="1">
            <a:spLocks/>
          </p:cNvSpPr>
          <p:nvPr/>
        </p:nvSpPr>
        <p:spPr>
          <a:xfrm>
            <a:off x="9448800" y="6513749"/>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DFAC382-4EBE-AA44-A583-A4478973BA78}" type="slidenum">
              <a:rPr lang="en-US" smtClean="0">
                <a:solidFill>
                  <a:schemeClr val="bg1"/>
                </a:solidFill>
              </a:rPr>
              <a:pPr algn="r"/>
              <a:t>16</a:t>
            </a:fld>
            <a:endParaRPr lang="en-US" dirty="0">
              <a:solidFill>
                <a:schemeClr val="bg1"/>
              </a:solidFill>
            </a:endParaRPr>
          </a:p>
        </p:txBody>
      </p:sp>
      <p:pic>
        <p:nvPicPr>
          <p:cNvPr id="3" name="Picture 2">
            <a:extLst>
              <a:ext uri="{FF2B5EF4-FFF2-40B4-BE49-F238E27FC236}">
                <a16:creationId xmlns:a16="http://schemas.microsoft.com/office/drawing/2014/main" id="{09F77C6F-9453-0F40-99F2-FA1E6615A7F0}"/>
              </a:ext>
            </a:extLst>
          </p:cNvPr>
          <p:cNvPicPr>
            <a:picLocks noChangeAspect="1"/>
          </p:cNvPicPr>
          <p:nvPr/>
        </p:nvPicPr>
        <p:blipFill rotWithShape="1">
          <a:blip r:embed="rId3"/>
          <a:srcRect b="83145"/>
          <a:stretch/>
        </p:blipFill>
        <p:spPr>
          <a:xfrm>
            <a:off x="6825083" y="11112"/>
            <a:ext cx="5366917" cy="741363"/>
          </a:xfrm>
          <a:prstGeom prst="rect">
            <a:avLst/>
          </a:prstGeom>
        </p:spPr>
      </p:pic>
      <p:sp>
        <p:nvSpPr>
          <p:cNvPr id="140" name="TextBox 139">
            <a:extLst>
              <a:ext uri="{FF2B5EF4-FFF2-40B4-BE49-F238E27FC236}">
                <a16:creationId xmlns:a16="http://schemas.microsoft.com/office/drawing/2014/main" id="{1A215CA2-395D-2643-981F-4503E0209E85}"/>
              </a:ext>
            </a:extLst>
          </p:cNvPr>
          <p:cNvSpPr txBox="1"/>
          <p:nvPr/>
        </p:nvSpPr>
        <p:spPr>
          <a:xfrm>
            <a:off x="228600" y="937631"/>
            <a:ext cx="11583928" cy="830997"/>
          </a:xfrm>
          <a:prstGeom prst="rect">
            <a:avLst/>
          </a:prstGeom>
          <a:noFill/>
          <a:ln>
            <a:solidFill>
              <a:srgbClr val="BC9B6A"/>
            </a:solidFill>
          </a:ln>
        </p:spPr>
        <p:txBody>
          <a:bodyPr wrap="square">
            <a:spAutoFit/>
          </a:bodyPr>
          <a:lstStyle/>
          <a:p>
            <a:pPr marL="0" marR="0" algn="ctr">
              <a:spcBef>
                <a:spcPts val="0"/>
              </a:spcBef>
              <a:spcAft>
                <a:spcPts val="0"/>
              </a:spcAft>
            </a:pPr>
            <a:r>
              <a:rPr lang="en-US" dirty="0">
                <a:solidFill>
                  <a:srgbClr val="093262"/>
                </a:solidFill>
                <a:latin typeface="Times New Roman" panose="02020603050405020304" pitchFamily="18" charset="0"/>
                <a:cs typeface="Times New Roman" panose="02020603050405020304" pitchFamily="18" charset="0"/>
              </a:rPr>
              <a:t>Irradiation via traditional </a:t>
            </a:r>
            <a:r>
              <a:rPr lang="en-US" baseline="30000" dirty="0" err="1">
                <a:solidFill>
                  <a:srgbClr val="093262"/>
                </a:solidFill>
                <a:latin typeface="Times New Roman" panose="02020603050405020304" pitchFamily="18" charset="0"/>
                <a:cs typeface="Times New Roman" panose="02020603050405020304" pitchFamily="18" charset="0"/>
              </a:rPr>
              <a:t>nat</a:t>
            </a:r>
            <a:r>
              <a:rPr lang="en-US" dirty="0" err="1">
                <a:solidFill>
                  <a:srgbClr val="093262"/>
                </a:solidFill>
                <a:latin typeface="Times New Roman" panose="02020603050405020304" pitchFamily="18" charset="0"/>
                <a:cs typeface="Times New Roman" panose="02020603050405020304" pitchFamily="18" charset="0"/>
              </a:rPr>
              <a:t>Sb</a:t>
            </a:r>
            <a:r>
              <a:rPr lang="en-US" dirty="0">
                <a:solidFill>
                  <a:srgbClr val="093262"/>
                </a:solidFill>
                <a:latin typeface="Times New Roman" panose="02020603050405020304" pitchFamily="18" charset="0"/>
                <a:cs typeface="Times New Roman" panose="02020603050405020304" pitchFamily="18" charset="0"/>
              </a:rPr>
              <a:t> foils placed with monitor foils and </a:t>
            </a:r>
            <a:r>
              <a:rPr lang="en-US" dirty="0" err="1">
                <a:solidFill>
                  <a:srgbClr val="093262"/>
                </a:solidFill>
                <a:latin typeface="Times New Roman" panose="02020603050405020304" pitchFamily="18" charset="0"/>
                <a:cs typeface="Times New Roman" panose="02020603050405020304" pitchFamily="18" charset="0"/>
              </a:rPr>
              <a:t>degradiers</a:t>
            </a:r>
            <a:r>
              <a:rPr lang="en-US" dirty="0">
                <a:solidFill>
                  <a:srgbClr val="093262"/>
                </a:solidFill>
                <a:latin typeface="Times New Roman" panose="02020603050405020304" pitchFamily="18" charset="0"/>
                <a:cs typeface="Times New Roman" panose="02020603050405020304" pitchFamily="18" charset="0"/>
              </a:rPr>
              <a:t> to determine current using IAEA charged particle monitor reactions (2017)</a:t>
            </a:r>
          </a:p>
          <a:p>
            <a:pPr algn="ctr"/>
            <a:r>
              <a:rPr lang="en-US" sz="1200" i="1" dirty="0">
                <a:solidFill>
                  <a:srgbClr val="003262"/>
                </a:solidFill>
                <a:latin typeface="Georgia" panose="02040502050405020303" pitchFamily="18" charset="0"/>
              </a:rPr>
              <a:t>A. </a:t>
            </a:r>
            <a:r>
              <a:rPr lang="en-US" sz="1200" i="1" dirty="0" err="1">
                <a:solidFill>
                  <a:srgbClr val="003262"/>
                </a:solidFill>
                <a:latin typeface="Georgia" panose="02040502050405020303" pitchFamily="18" charset="0"/>
              </a:rPr>
              <a:t>Hermanne</a:t>
            </a:r>
            <a:r>
              <a:rPr lang="en-US" sz="1200" i="1" dirty="0">
                <a:solidFill>
                  <a:srgbClr val="003262"/>
                </a:solidFill>
                <a:latin typeface="Georgia" panose="02040502050405020303" pitchFamily="18" charset="0"/>
              </a:rPr>
              <a:t> et al., </a:t>
            </a:r>
            <a:r>
              <a:rPr lang="en-US" sz="1200" i="1" dirty="0" err="1">
                <a:solidFill>
                  <a:srgbClr val="003262"/>
                </a:solidFill>
                <a:latin typeface="Georgia" panose="02040502050405020303" pitchFamily="18" charset="0"/>
              </a:rPr>
              <a:t>Nucl</a:t>
            </a:r>
            <a:r>
              <a:rPr lang="en-US" sz="1200" i="1" dirty="0">
                <a:solidFill>
                  <a:srgbClr val="003262"/>
                </a:solidFill>
                <a:latin typeface="Georgia" panose="02040502050405020303" pitchFamily="18" charset="0"/>
              </a:rPr>
              <a:t>. Data Sheets 148 (2018) 338-382</a:t>
            </a:r>
          </a:p>
        </p:txBody>
      </p:sp>
      <p:graphicFrame>
        <p:nvGraphicFramePr>
          <p:cNvPr id="6" name="Table 6">
            <a:extLst>
              <a:ext uri="{FF2B5EF4-FFF2-40B4-BE49-F238E27FC236}">
                <a16:creationId xmlns:a16="http://schemas.microsoft.com/office/drawing/2014/main" id="{22F93976-74C4-FA4C-BF2F-C814F168038B}"/>
              </a:ext>
            </a:extLst>
          </p:cNvPr>
          <p:cNvGraphicFramePr>
            <a:graphicFrameLocks noGrp="1"/>
          </p:cNvGraphicFramePr>
          <p:nvPr>
            <p:extLst>
              <p:ext uri="{D42A27DB-BD31-4B8C-83A1-F6EECF244321}">
                <p14:modId xmlns:p14="http://schemas.microsoft.com/office/powerpoint/2010/main" val="1833888972"/>
              </p:ext>
            </p:extLst>
          </p:nvPr>
        </p:nvGraphicFramePr>
        <p:xfrm>
          <a:off x="6218496" y="2131090"/>
          <a:ext cx="1787132" cy="3059475"/>
        </p:xfrm>
        <a:graphic>
          <a:graphicData uri="http://schemas.openxmlformats.org/drawingml/2006/table">
            <a:tbl>
              <a:tblPr firstRow="1" bandRow="1">
                <a:tableStyleId>{7E9639D4-E3E2-4D34-9284-5A2195B3D0D7}</a:tableStyleId>
              </a:tblPr>
              <a:tblGrid>
                <a:gridCol w="1787132">
                  <a:extLst>
                    <a:ext uri="{9D8B030D-6E8A-4147-A177-3AD203B41FA5}">
                      <a16:colId xmlns:a16="http://schemas.microsoft.com/office/drawing/2014/main" val="1312980524"/>
                    </a:ext>
                  </a:extLst>
                </a:gridCol>
              </a:tblGrid>
              <a:tr h="650138">
                <a:tc>
                  <a:txBody>
                    <a:bodyPr/>
                    <a:lstStyle/>
                    <a:p>
                      <a:pPr algn="ctr"/>
                      <a:r>
                        <a:rPr lang="en-US" sz="1600" dirty="0">
                          <a:solidFill>
                            <a:schemeClr val="bg1"/>
                          </a:solidFill>
                        </a:rPr>
                        <a:t>IAEA Monitor Reactions</a:t>
                      </a:r>
                    </a:p>
                  </a:txBody>
                  <a:tcPr>
                    <a:solidFill>
                      <a:srgbClr val="003262"/>
                    </a:solidFill>
                  </a:tcPr>
                </a:tc>
                <a:extLst>
                  <a:ext uri="{0D108BD9-81ED-4DB2-BD59-A6C34878D82A}">
                    <a16:rowId xmlns:a16="http://schemas.microsoft.com/office/drawing/2014/main" val="4113955435"/>
                  </a:ext>
                </a:extLst>
              </a:tr>
              <a:tr h="344191">
                <a:tc>
                  <a:txBody>
                    <a:bodyPr/>
                    <a:lstStyle/>
                    <a:p>
                      <a:pPr algn="ctr"/>
                      <a:r>
                        <a:rPr lang="en-US" sz="1600" baseline="30000" dirty="0" err="1">
                          <a:latin typeface="Georgia" panose="02040502050405020303" pitchFamily="18" charset="0"/>
                        </a:rPr>
                        <a:t>nat</a:t>
                      </a:r>
                      <a:r>
                        <a:rPr lang="en-US" sz="1600" baseline="0" dirty="0" err="1">
                          <a:latin typeface="Georgia" panose="02040502050405020303" pitchFamily="18" charset="0"/>
                        </a:rPr>
                        <a:t>Cu</a:t>
                      </a:r>
                      <a:r>
                        <a:rPr lang="en-US" sz="1600" baseline="0" dirty="0">
                          <a:latin typeface="Georgia" panose="02040502050405020303" pitchFamily="18" charset="0"/>
                        </a:rPr>
                        <a:t>(</a:t>
                      </a:r>
                      <a:r>
                        <a:rPr lang="en-US" sz="1600" baseline="0" dirty="0" err="1">
                          <a:latin typeface="Georgia" panose="02040502050405020303" pitchFamily="18" charset="0"/>
                        </a:rPr>
                        <a:t>p,x</a:t>
                      </a:r>
                      <a:r>
                        <a:rPr lang="en-US" sz="1600" baseline="0" dirty="0">
                          <a:latin typeface="Georgia" panose="02040502050405020303" pitchFamily="18" charset="0"/>
                        </a:rPr>
                        <a:t>)</a:t>
                      </a:r>
                      <a:r>
                        <a:rPr lang="en-US" sz="1600" baseline="30000" dirty="0">
                          <a:latin typeface="Georgia" panose="02040502050405020303" pitchFamily="18" charset="0"/>
                        </a:rPr>
                        <a:t>62</a:t>
                      </a:r>
                      <a:r>
                        <a:rPr lang="en-US" sz="1600" baseline="0" dirty="0">
                          <a:latin typeface="Georgia" panose="02040502050405020303" pitchFamily="18" charset="0"/>
                        </a:rPr>
                        <a:t>Zn</a:t>
                      </a:r>
                      <a:endParaRPr lang="en-US" sz="1600" baseline="30000" dirty="0">
                        <a:latin typeface="Georgia" panose="02040502050405020303" pitchFamily="18" charset="0"/>
                      </a:endParaRPr>
                    </a:p>
                  </a:txBody>
                  <a:tcPr/>
                </a:tc>
                <a:extLst>
                  <a:ext uri="{0D108BD9-81ED-4DB2-BD59-A6C34878D82A}">
                    <a16:rowId xmlns:a16="http://schemas.microsoft.com/office/drawing/2014/main" val="3172201484"/>
                  </a:ext>
                </a:extLst>
              </a:tr>
              <a:tr h="3441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30000" dirty="0" err="1">
                          <a:latin typeface="Georgia" panose="02040502050405020303" pitchFamily="18" charset="0"/>
                        </a:rPr>
                        <a:t>nat</a:t>
                      </a:r>
                      <a:r>
                        <a:rPr lang="en-US" sz="1600" baseline="0" dirty="0" err="1">
                          <a:latin typeface="Georgia" panose="02040502050405020303" pitchFamily="18" charset="0"/>
                        </a:rPr>
                        <a:t>Cu</a:t>
                      </a:r>
                      <a:r>
                        <a:rPr lang="en-US" sz="1600" baseline="0" dirty="0">
                          <a:latin typeface="Georgia" panose="02040502050405020303" pitchFamily="18" charset="0"/>
                        </a:rPr>
                        <a:t>(</a:t>
                      </a:r>
                      <a:r>
                        <a:rPr lang="en-US" sz="1600" baseline="0" dirty="0" err="1">
                          <a:latin typeface="Georgia" panose="02040502050405020303" pitchFamily="18" charset="0"/>
                        </a:rPr>
                        <a:t>p,x</a:t>
                      </a:r>
                      <a:r>
                        <a:rPr lang="en-US" sz="1600" baseline="0" dirty="0">
                          <a:latin typeface="Georgia" panose="02040502050405020303" pitchFamily="18" charset="0"/>
                        </a:rPr>
                        <a:t>)</a:t>
                      </a:r>
                      <a:r>
                        <a:rPr lang="en-US" sz="1600" baseline="30000" dirty="0">
                          <a:latin typeface="Georgia" panose="02040502050405020303" pitchFamily="18" charset="0"/>
                        </a:rPr>
                        <a:t>63</a:t>
                      </a:r>
                      <a:r>
                        <a:rPr lang="en-US" sz="1600" baseline="0" dirty="0">
                          <a:latin typeface="Georgia" panose="02040502050405020303" pitchFamily="18" charset="0"/>
                        </a:rPr>
                        <a:t>Zn</a:t>
                      </a:r>
                      <a:endParaRPr lang="en-US" sz="1600" baseline="30000" dirty="0">
                        <a:latin typeface="Georgia" panose="02040502050405020303" pitchFamily="18" charset="0"/>
                      </a:endParaRPr>
                    </a:p>
                  </a:txBody>
                  <a:tcPr/>
                </a:tc>
                <a:extLst>
                  <a:ext uri="{0D108BD9-81ED-4DB2-BD59-A6C34878D82A}">
                    <a16:rowId xmlns:a16="http://schemas.microsoft.com/office/drawing/2014/main" val="1586055306"/>
                  </a:ext>
                </a:extLst>
              </a:tr>
              <a:tr h="3441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30000" dirty="0" err="1">
                          <a:latin typeface="Georgia" panose="02040502050405020303" pitchFamily="18" charset="0"/>
                        </a:rPr>
                        <a:t>nat</a:t>
                      </a:r>
                      <a:r>
                        <a:rPr lang="en-US" sz="1600" baseline="0" dirty="0" err="1">
                          <a:latin typeface="Georgia" panose="02040502050405020303" pitchFamily="18" charset="0"/>
                        </a:rPr>
                        <a:t>Cu</a:t>
                      </a:r>
                      <a:r>
                        <a:rPr lang="en-US" sz="1600" baseline="0" dirty="0">
                          <a:latin typeface="Georgia" panose="02040502050405020303" pitchFamily="18" charset="0"/>
                        </a:rPr>
                        <a:t>(</a:t>
                      </a:r>
                      <a:r>
                        <a:rPr lang="en-US" sz="1600" baseline="0" dirty="0" err="1">
                          <a:latin typeface="Georgia" panose="02040502050405020303" pitchFamily="18" charset="0"/>
                        </a:rPr>
                        <a:t>p,x</a:t>
                      </a:r>
                      <a:r>
                        <a:rPr lang="en-US" sz="1600" baseline="0" dirty="0">
                          <a:latin typeface="Georgia" panose="02040502050405020303" pitchFamily="18" charset="0"/>
                        </a:rPr>
                        <a:t>)</a:t>
                      </a:r>
                      <a:r>
                        <a:rPr lang="en-US" sz="1600" baseline="30000" dirty="0">
                          <a:latin typeface="Georgia" panose="02040502050405020303" pitchFamily="18" charset="0"/>
                        </a:rPr>
                        <a:t>65</a:t>
                      </a:r>
                      <a:r>
                        <a:rPr lang="en-US" sz="1600" baseline="0" dirty="0">
                          <a:latin typeface="Georgia" panose="02040502050405020303" pitchFamily="18" charset="0"/>
                        </a:rPr>
                        <a:t>Zn</a:t>
                      </a:r>
                      <a:endParaRPr lang="en-US" sz="1600" baseline="30000" dirty="0">
                        <a:latin typeface="Georgia" panose="02040502050405020303" pitchFamily="18" charset="0"/>
                      </a:endParaRPr>
                    </a:p>
                  </a:txBody>
                  <a:tcPr/>
                </a:tc>
                <a:extLst>
                  <a:ext uri="{0D108BD9-81ED-4DB2-BD59-A6C34878D82A}">
                    <a16:rowId xmlns:a16="http://schemas.microsoft.com/office/drawing/2014/main" val="1809043253"/>
                  </a:ext>
                </a:extLst>
              </a:tr>
              <a:tr h="3441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30000" dirty="0" err="1">
                          <a:latin typeface="Georgia" panose="02040502050405020303" pitchFamily="18" charset="0"/>
                        </a:rPr>
                        <a:t>nat</a:t>
                      </a:r>
                      <a:r>
                        <a:rPr lang="en-US" sz="1600" baseline="0" dirty="0" err="1">
                          <a:latin typeface="Georgia" panose="02040502050405020303" pitchFamily="18" charset="0"/>
                        </a:rPr>
                        <a:t>Cu</a:t>
                      </a:r>
                      <a:r>
                        <a:rPr lang="en-US" sz="1600" baseline="0" dirty="0">
                          <a:latin typeface="Georgia" panose="02040502050405020303" pitchFamily="18" charset="0"/>
                        </a:rPr>
                        <a:t>(</a:t>
                      </a:r>
                      <a:r>
                        <a:rPr lang="en-US" sz="1600" baseline="0" dirty="0" err="1">
                          <a:latin typeface="Georgia" panose="02040502050405020303" pitchFamily="18" charset="0"/>
                        </a:rPr>
                        <a:t>p,x</a:t>
                      </a:r>
                      <a:r>
                        <a:rPr lang="en-US" sz="1600" baseline="0" dirty="0">
                          <a:latin typeface="Georgia" panose="02040502050405020303" pitchFamily="18" charset="0"/>
                        </a:rPr>
                        <a:t>)</a:t>
                      </a:r>
                      <a:r>
                        <a:rPr lang="en-US" sz="1600" baseline="30000" dirty="0">
                          <a:latin typeface="Georgia" panose="02040502050405020303" pitchFamily="18" charset="0"/>
                        </a:rPr>
                        <a:t>56</a:t>
                      </a:r>
                      <a:r>
                        <a:rPr lang="en-US" sz="1600" baseline="0" dirty="0">
                          <a:latin typeface="Georgia" panose="02040502050405020303" pitchFamily="18" charset="0"/>
                        </a:rPr>
                        <a:t>Co</a:t>
                      </a:r>
                      <a:endParaRPr lang="en-US" sz="1600" baseline="30000" dirty="0">
                        <a:latin typeface="Georgia" panose="02040502050405020303" pitchFamily="18" charset="0"/>
                      </a:endParaRPr>
                    </a:p>
                  </a:txBody>
                  <a:tcPr/>
                </a:tc>
                <a:extLst>
                  <a:ext uri="{0D108BD9-81ED-4DB2-BD59-A6C34878D82A}">
                    <a16:rowId xmlns:a16="http://schemas.microsoft.com/office/drawing/2014/main" val="1940885310"/>
                  </a:ext>
                </a:extLst>
              </a:tr>
              <a:tr h="3441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30000" dirty="0" err="1">
                          <a:latin typeface="Georgia" panose="02040502050405020303" pitchFamily="18" charset="0"/>
                        </a:rPr>
                        <a:t>nat</a:t>
                      </a:r>
                      <a:r>
                        <a:rPr lang="en-US" sz="1600" baseline="0" dirty="0" err="1">
                          <a:latin typeface="Georgia" panose="02040502050405020303" pitchFamily="18" charset="0"/>
                        </a:rPr>
                        <a:t>Cu</a:t>
                      </a:r>
                      <a:r>
                        <a:rPr lang="en-US" sz="1600" baseline="0" dirty="0">
                          <a:latin typeface="Georgia" panose="02040502050405020303" pitchFamily="18" charset="0"/>
                        </a:rPr>
                        <a:t>(</a:t>
                      </a:r>
                      <a:r>
                        <a:rPr lang="en-US" sz="1600" baseline="0" dirty="0" err="1">
                          <a:latin typeface="Georgia" panose="02040502050405020303" pitchFamily="18" charset="0"/>
                        </a:rPr>
                        <a:t>p,x</a:t>
                      </a:r>
                      <a:r>
                        <a:rPr lang="en-US" sz="1600" baseline="0" dirty="0">
                          <a:latin typeface="Georgia" panose="02040502050405020303" pitchFamily="18" charset="0"/>
                        </a:rPr>
                        <a:t>)</a:t>
                      </a:r>
                      <a:r>
                        <a:rPr lang="en-US" sz="1600" baseline="30000" dirty="0">
                          <a:latin typeface="Georgia" panose="02040502050405020303" pitchFamily="18" charset="0"/>
                        </a:rPr>
                        <a:t>58</a:t>
                      </a:r>
                      <a:r>
                        <a:rPr lang="en-US" sz="1600" baseline="0" dirty="0">
                          <a:latin typeface="Georgia" panose="02040502050405020303" pitchFamily="18" charset="0"/>
                        </a:rPr>
                        <a:t>Co</a:t>
                      </a:r>
                      <a:endParaRPr lang="en-US" sz="1600" baseline="30000" dirty="0">
                        <a:latin typeface="Georgia" panose="02040502050405020303" pitchFamily="18" charset="0"/>
                      </a:endParaRPr>
                    </a:p>
                  </a:txBody>
                  <a:tcPr/>
                </a:tc>
                <a:extLst>
                  <a:ext uri="{0D108BD9-81ED-4DB2-BD59-A6C34878D82A}">
                    <a16:rowId xmlns:a16="http://schemas.microsoft.com/office/drawing/2014/main" val="730568023"/>
                  </a:ext>
                </a:extLst>
              </a:tr>
              <a:tr h="3441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30000" dirty="0" err="1">
                          <a:latin typeface="Georgia" panose="02040502050405020303" pitchFamily="18" charset="0"/>
                        </a:rPr>
                        <a:t>nat</a:t>
                      </a:r>
                      <a:r>
                        <a:rPr lang="en-US" sz="1600" baseline="0" dirty="0" err="1">
                          <a:latin typeface="Georgia" panose="02040502050405020303" pitchFamily="18" charset="0"/>
                        </a:rPr>
                        <a:t>Ti</a:t>
                      </a:r>
                      <a:r>
                        <a:rPr lang="en-US" sz="1600" baseline="0" dirty="0">
                          <a:latin typeface="Georgia" panose="02040502050405020303" pitchFamily="18" charset="0"/>
                        </a:rPr>
                        <a:t>(</a:t>
                      </a:r>
                      <a:r>
                        <a:rPr lang="en-US" sz="1600" baseline="0" dirty="0" err="1">
                          <a:latin typeface="Georgia" panose="02040502050405020303" pitchFamily="18" charset="0"/>
                        </a:rPr>
                        <a:t>p,x</a:t>
                      </a:r>
                      <a:r>
                        <a:rPr lang="en-US" sz="1600" baseline="0" dirty="0">
                          <a:latin typeface="Georgia" panose="02040502050405020303" pitchFamily="18" charset="0"/>
                        </a:rPr>
                        <a:t>)</a:t>
                      </a:r>
                      <a:r>
                        <a:rPr lang="en-US" sz="1600" baseline="30000" dirty="0">
                          <a:latin typeface="Georgia" panose="02040502050405020303" pitchFamily="18" charset="0"/>
                        </a:rPr>
                        <a:t>46</a:t>
                      </a:r>
                      <a:r>
                        <a:rPr lang="en-US" sz="1600" baseline="0" dirty="0">
                          <a:latin typeface="Georgia" panose="02040502050405020303" pitchFamily="18" charset="0"/>
                        </a:rPr>
                        <a:t>Sc</a:t>
                      </a:r>
                      <a:endParaRPr lang="en-US" sz="1600" baseline="30000" dirty="0">
                        <a:latin typeface="Georgia" panose="02040502050405020303" pitchFamily="18" charset="0"/>
                      </a:endParaRPr>
                    </a:p>
                  </a:txBody>
                  <a:tcPr/>
                </a:tc>
                <a:extLst>
                  <a:ext uri="{0D108BD9-81ED-4DB2-BD59-A6C34878D82A}">
                    <a16:rowId xmlns:a16="http://schemas.microsoft.com/office/drawing/2014/main" val="3402163597"/>
                  </a:ext>
                </a:extLst>
              </a:tr>
              <a:tr h="3441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30000" dirty="0" err="1">
                          <a:latin typeface="Georgia" panose="02040502050405020303" pitchFamily="18" charset="0"/>
                        </a:rPr>
                        <a:t>nat</a:t>
                      </a:r>
                      <a:r>
                        <a:rPr lang="en-US" sz="1600" baseline="0" dirty="0" err="1">
                          <a:latin typeface="Georgia" panose="02040502050405020303" pitchFamily="18" charset="0"/>
                        </a:rPr>
                        <a:t>Ti</a:t>
                      </a:r>
                      <a:r>
                        <a:rPr lang="en-US" sz="1600" baseline="0" dirty="0">
                          <a:latin typeface="Georgia" panose="02040502050405020303" pitchFamily="18" charset="0"/>
                        </a:rPr>
                        <a:t>(</a:t>
                      </a:r>
                      <a:r>
                        <a:rPr lang="en-US" sz="1600" baseline="0" dirty="0" err="1">
                          <a:latin typeface="Georgia" panose="02040502050405020303" pitchFamily="18" charset="0"/>
                        </a:rPr>
                        <a:t>p,x</a:t>
                      </a:r>
                      <a:r>
                        <a:rPr lang="en-US" sz="1600" baseline="0" dirty="0">
                          <a:latin typeface="Georgia" panose="02040502050405020303" pitchFamily="18" charset="0"/>
                        </a:rPr>
                        <a:t>)</a:t>
                      </a:r>
                      <a:r>
                        <a:rPr lang="en-US" sz="1600" baseline="30000" dirty="0">
                          <a:latin typeface="Georgia" panose="02040502050405020303" pitchFamily="18" charset="0"/>
                        </a:rPr>
                        <a:t>48</a:t>
                      </a:r>
                      <a:r>
                        <a:rPr lang="en-US" sz="1600" baseline="0" dirty="0">
                          <a:latin typeface="Georgia" panose="02040502050405020303" pitchFamily="18" charset="0"/>
                        </a:rPr>
                        <a:t>V</a:t>
                      </a:r>
                      <a:endParaRPr lang="en-US" sz="1600" baseline="30000" dirty="0">
                        <a:latin typeface="Georgia" panose="02040502050405020303" pitchFamily="18" charset="0"/>
                      </a:endParaRPr>
                    </a:p>
                  </a:txBody>
                  <a:tcPr/>
                </a:tc>
                <a:extLst>
                  <a:ext uri="{0D108BD9-81ED-4DB2-BD59-A6C34878D82A}">
                    <a16:rowId xmlns:a16="http://schemas.microsoft.com/office/drawing/2014/main" val="3129696675"/>
                  </a:ext>
                </a:extLst>
              </a:tr>
            </a:tbl>
          </a:graphicData>
        </a:graphic>
      </p:graphicFrame>
      <p:pic>
        <p:nvPicPr>
          <p:cNvPr id="16" name="Picture 15">
            <a:extLst>
              <a:ext uri="{FF2B5EF4-FFF2-40B4-BE49-F238E27FC236}">
                <a16:creationId xmlns:a16="http://schemas.microsoft.com/office/drawing/2014/main" id="{D4261C36-3C60-1B47-B5EB-D6BB7C75E7E8}"/>
              </a:ext>
            </a:extLst>
          </p:cNvPr>
          <p:cNvPicPr>
            <a:picLocks noChangeAspect="1"/>
          </p:cNvPicPr>
          <p:nvPr/>
        </p:nvPicPr>
        <p:blipFill>
          <a:blip r:embed="rId4"/>
          <a:stretch>
            <a:fillRect/>
          </a:stretch>
        </p:blipFill>
        <p:spPr>
          <a:xfrm>
            <a:off x="-316786" y="1953784"/>
            <a:ext cx="6535282" cy="2165536"/>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017CC05-26AD-E74B-913E-AB1B49E49519}"/>
                  </a:ext>
                </a:extLst>
              </p:cNvPr>
              <p:cNvSpPr txBox="1"/>
              <p:nvPr/>
            </p:nvSpPr>
            <p:spPr>
              <a:xfrm>
                <a:off x="-949326" y="4235825"/>
                <a:ext cx="6892926" cy="10959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tx1">
                              <a:lumMod val="75000"/>
                              <a:lumOff val="25000"/>
                            </a:schemeClr>
                          </a:solidFill>
                          <a:latin typeface="Cambria Math" panose="02040503050406030204" pitchFamily="18" charset="0"/>
                          <a:cs typeface="Lucida Grande" panose="020B0600040502020204" pitchFamily="34" charset="0"/>
                        </a:rPr>
                        <m:t>𝐼</m:t>
                      </m:r>
                      <m:r>
                        <a:rPr lang="en-US" sz="2400" i="1" smtClean="0">
                          <a:solidFill>
                            <a:schemeClr val="tx1">
                              <a:lumMod val="75000"/>
                              <a:lumOff val="25000"/>
                            </a:schemeClr>
                          </a:solidFill>
                          <a:latin typeface="Cambria Math" panose="02040503050406030204" pitchFamily="18" charset="0"/>
                          <a:cs typeface="Lucida Grande" panose="020B0600040502020204" pitchFamily="34" charset="0"/>
                        </a:rPr>
                        <m:t>=</m:t>
                      </m:r>
                      <m:f>
                        <m:fPr>
                          <m:ctrlPr>
                            <a:rPr lang="en-US" sz="2400" i="1">
                              <a:solidFill>
                                <a:schemeClr val="tx1">
                                  <a:lumMod val="75000"/>
                                  <a:lumOff val="25000"/>
                                </a:schemeClr>
                              </a:solidFill>
                              <a:latin typeface="Cambria Math" panose="02040503050406030204" pitchFamily="18" charset="0"/>
                              <a:cs typeface="Lucida Grande" panose="020B0600040502020204" pitchFamily="34" charset="0"/>
                            </a:rPr>
                          </m:ctrlPr>
                        </m:fPr>
                        <m:num>
                          <m:sSub>
                            <m:sSubPr>
                              <m:ctrlPr>
                                <a:rPr lang="en-US" sz="2400" i="1">
                                  <a:solidFill>
                                    <a:schemeClr val="tx1">
                                      <a:lumMod val="75000"/>
                                      <a:lumOff val="25000"/>
                                    </a:schemeClr>
                                  </a:solidFill>
                                  <a:latin typeface="Cambria Math" panose="02040503050406030204" pitchFamily="18" charset="0"/>
                                  <a:cs typeface="Lucida Grande" panose="020B0600040502020204" pitchFamily="34" charset="0"/>
                                </a:rPr>
                              </m:ctrlPr>
                            </m:sSubPr>
                            <m:e>
                              <m:r>
                                <a:rPr lang="en-US" sz="2400" i="1">
                                  <a:solidFill>
                                    <a:schemeClr val="tx1">
                                      <a:lumMod val="75000"/>
                                      <a:lumOff val="25000"/>
                                    </a:schemeClr>
                                  </a:solidFill>
                                  <a:latin typeface="Cambria Math" panose="02040503050406030204" pitchFamily="18" charset="0"/>
                                  <a:cs typeface="Lucida Grande" panose="020B0600040502020204" pitchFamily="34" charset="0"/>
                                </a:rPr>
                                <m:t>𝐴</m:t>
                              </m:r>
                            </m:e>
                            <m:sub>
                              <m:r>
                                <a:rPr lang="en-US" sz="2400" i="1">
                                  <a:solidFill>
                                    <a:schemeClr val="tx1">
                                      <a:lumMod val="75000"/>
                                      <a:lumOff val="25000"/>
                                    </a:schemeClr>
                                  </a:solidFill>
                                  <a:latin typeface="Cambria Math" panose="02040503050406030204" pitchFamily="18" charset="0"/>
                                  <a:cs typeface="Lucida Grande" panose="020B0600040502020204" pitchFamily="34" charset="0"/>
                                </a:rPr>
                                <m:t>0</m:t>
                              </m:r>
                            </m:sub>
                          </m:sSub>
                        </m:num>
                        <m:den>
                          <m:r>
                            <a:rPr lang="en-US" sz="2400" i="1">
                              <a:solidFill>
                                <a:schemeClr val="tx1">
                                  <a:lumMod val="75000"/>
                                  <a:lumOff val="25000"/>
                                </a:schemeClr>
                              </a:solidFill>
                              <a:latin typeface="Cambria Math" panose="02040503050406030204" pitchFamily="18" charset="0"/>
                              <a:cs typeface="Lucida Grande" panose="020B0600040502020204" pitchFamily="34" charset="0"/>
                            </a:rPr>
                            <m:t>𝜌</m:t>
                          </m:r>
                          <m:r>
                            <m:rPr>
                              <m:sty m:val="p"/>
                            </m:rPr>
                            <a:rPr lang="en-US" sz="2400">
                              <a:solidFill>
                                <a:schemeClr val="tx1">
                                  <a:lumMod val="75000"/>
                                  <a:lumOff val="25000"/>
                                </a:schemeClr>
                              </a:solidFill>
                              <a:latin typeface="Cambria Math" panose="02040503050406030204" pitchFamily="18" charset="0"/>
                              <a:cs typeface="Lucida Grande" panose="020B0600040502020204" pitchFamily="34" charset="0"/>
                            </a:rPr>
                            <m:t>Δ</m:t>
                          </m:r>
                          <m:r>
                            <a:rPr lang="en-US" sz="2400" i="1">
                              <a:solidFill>
                                <a:schemeClr val="tx1">
                                  <a:lumMod val="75000"/>
                                  <a:lumOff val="25000"/>
                                </a:schemeClr>
                              </a:solidFill>
                              <a:latin typeface="Cambria Math" panose="02040503050406030204" pitchFamily="18" charset="0"/>
                              <a:cs typeface="Lucida Grande" panose="020B0600040502020204" pitchFamily="34" charset="0"/>
                            </a:rPr>
                            <m:t>𝑥</m:t>
                          </m:r>
                          <m:d>
                            <m:dPr>
                              <m:ctrlPr>
                                <a:rPr lang="en-US" sz="2400" i="1">
                                  <a:solidFill>
                                    <a:schemeClr val="tx1">
                                      <a:lumMod val="75000"/>
                                      <a:lumOff val="25000"/>
                                    </a:schemeClr>
                                  </a:solidFill>
                                  <a:latin typeface="Cambria Math" panose="02040503050406030204" pitchFamily="18" charset="0"/>
                                  <a:cs typeface="Lucida Grande" panose="020B0600040502020204" pitchFamily="34" charset="0"/>
                                </a:rPr>
                              </m:ctrlPr>
                            </m:dPr>
                            <m:e>
                              <m:r>
                                <a:rPr lang="en-US" sz="2400" i="1">
                                  <a:solidFill>
                                    <a:schemeClr val="tx1">
                                      <a:lumMod val="75000"/>
                                      <a:lumOff val="25000"/>
                                    </a:schemeClr>
                                  </a:solidFill>
                                  <a:latin typeface="Cambria Math" panose="02040503050406030204" pitchFamily="18" charset="0"/>
                                  <a:cs typeface="Lucida Grande" panose="020B0600040502020204" pitchFamily="34" charset="0"/>
                                </a:rPr>
                                <m:t>1−</m:t>
                              </m:r>
                              <m:sSup>
                                <m:sSupPr>
                                  <m:ctrlPr>
                                    <a:rPr lang="en-US" sz="2400" i="1">
                                      <a:solidFill>
                                        <a:schemeClr val="tx1">
                                          <a:lumMod val="75000"/>
                                          <a:lumOff val="25000"/>
                                        </a:schemeClr>
                                      </a:solidFill>
                                      <a:latin typeface="Cambria Math" panose="02040503050406030204" pitchFamily="18" charset="0"/>
                                      <a:cs typeface="Lucida Grande" panose="020B0600040502020204" pitchFamily="34" charset="0"/>
                                    </a:rPr>
                                  </m:ctrlPr>
                                </m:sSupPr>
                                <m:e>
                                  <m:r>
                                    <a:rPr lang="en-US" sz="2400" i="1">
                                      <a:solidFill>
                                        <a:schemeClr val="tx1">
                                          <a:lumMod val="75000"/>
                                          <a:lumOff val="25000"/>
                                        </a:schemeClr>
                                      </a:solidFill>
                                      <a:latin typeface="Cambria Math" panose="02040503050406030204" pitchFamily="18" charset="0"/>
                                      <a:cs typeface="Lucida Grande" panose="020B0600040502020204" pitchFamily="34" charset="0"/>
                                    </a:rPr>
                                    <m:t>𝑒</m:t>
                                  </m:r>
                                </m:e>
                                <m:sup>
                                  <m:r>
                                    <a:rPr lang="en-US" sz="2400" i="1">
                                      <a:solidFill>
                                        <a:schemeClr val="tx1">
                                          <a:lumMod val="75000"/>
                                          <a:lumOff val="25000"/>
                                        </a:schemeClr>
                                      </a:solidFill>
                                      <a:latin typeface="Cambria Math" panose="02040503050406030204" pitchFamily="18" charset="0"/>
                                      <a:cs typeface="Lucida Grande" panose="020B0600040502020204" pitchFamily="34" charset="0"/>
                                    </a:rPr>
                                    <m:t>−</m:t>
                                  </m:r>
                                  <m:r>
                                    <a:rPr lang="en-US" sz="2400" i="1">
                                      <a:solidFill>
                                        <a:schemeClr val="tx1">
                                          <a:lumMod val="75000"/>
                                          <a:lumOff val="25000"/>
                                        </a:schemeClr>
                                      </a:solidFill>
                                      <a:latin typeface="Cambria Math" panose="02040503050406030204" pitchFamily="18" charset="0"/>
                                      <a:cs typeface="Lucida Grande" panose="020B0600040502020204" pitchFamily="34" charset="0"/>
                                    </a:rPr>
                                    <m:t>𝜆</m:t>
                                  </m:r>
                                  <m:r>
                                    <a:rPr lang="en-US" sz="2400" i="1">
                                      <a:solidFill>
                                        <a:schemeClr val="tx1">
                                          <a:lumMod val="75000"/>
                                          <a:lumOff val="25000"/>
                                        </a:schemeClr>
                                      </a:solidFill>
                                      <a:latin typeface="Cambria Math" panose="02040503050406030204" pitchFamily="18" charset="0"/>
                                      <a:cs typeface="Lucida Grande" panose="020B0600040502020204" pitchFamily="34" charset="0"/>
                                    </a:rPr>
                                    <m:t>𝑡</m:t>
                                  </m:r>
                                </m:sup>
                              </m:sSup>
                            </m:e>
                          </m:d>
                          <m:nary>
                            <m:naryPr>
                              <m:limLoc m:val="undOvr"/>
                              <m:subHide m:val="on"/>
                              <m:supHide m:val="on"/>
                              <m:ctrlPr>
                                <a:rPr lang="en-US" sz="2400" i="1">
                                  <a:solidFill>
                                    <a:schemeClr val="tx1">
                                      <a:lumMod val="75000"/>
                                      <a:lumOff val="25000"/>
                                    </a:schemeClr>
                                  </a:solidFill>
                                  <a:latin typeface="Cambria Math" panose="02040503050406030204" pitchFamily="18" charset="0"/>
                                  <a:cs typeface="Lucida Grande" panose="020B0600040502020204" pitchFamily="34" charset="0"/>
                                </a:rPr>
                              </m:ctrlPr>
                            </m:naryPr>
                            <m:sub/>
                            <m:sup/>
                            <m:e>
                              <m:r>
                                <a:rPr lang="en-US" sz="2400" i="1">
                                  <a:solidFill>
                                    <a:schemeClr val="tx1">
                                      <a:lumMod val="75000"/>
                                      <a:lumOff val="25000"/>
                                    </a:schemeClr>
                                  </a:solidFill>
                                  <a:latin typeface="Cambria Math" panose="02040503050406030204" pitchFamily="18" charset="0"/>
                                  <a:cs typeface="Lucida Grande" panose="020B0600040502020204" pitchFamily="34" charset="0"/>
                                </a:rPr>
                                <m:t>𝜎</m:t>
                              </m:r>
                              <m:d>
                                <m:dPr>
                                  <m:ctrlPr>
                                    <a:rPr lang="en-US" sz="2400" i="1">
                                      <a:solidFill>
                                        <a:schemeClr val="tx1">
                                          <a:lumMod val="75000"/>
                                          <a:lumOff val="25000"/>
                                        </a:schemeClr>
                                      </a:solidFill>
                                      <a:latin typeface="Cambria Math" panose="02040503050406030204" pitchFamily="18" charset="0"/>
                                      <a:cs typeface="Lucida Grande" panose="020B0600040502020204" pitchFamily="34" charset="0"/>
                                    </a:rPr>
                                  </m:ctrlPr>
                                </m:dPr>
                                <m:e>
                                  <m:r>
                                    <a:rPr lang="en-US" sz="2400" i="1">
                                      <a:solidFill>
                                        <a:schemeClr val="tx1">
                                          <a:lumMod val="75000"/>
                                          <a:lumOff val="25000"/>
                                        </a:schemeClr>
                                      </a:solidFill>
                                      <a:latin typeface="Cambria Math" panose="02040503050406030204" pitchFamily="18" charset="0"/>
                                      <a:cs typeface="Lucida Grande" panose="020B0600040502020204" pitchFamily="34" charset="0"/>
                                    </a:rPr>
                                    <m:t>𝐸</m:t>
                                  </m:r>
                                </m:e>
                              </m:d>
                              <m:f>
                                <m:fPr>
                                  <m:ctrlPr>
                                    <a:rPr lang="en-US" sz="2400" i="1">
                                      <a:solidFill>
                                        <a:schemeClr val="tx1">
                                          <a:lumMod val="75000"/>
                                          <a:lumOff val="25000"/>
                                        </a:schemeClr>
                                      </a:solidFill>
                                      <a:latin typeface="Cambria Math" panose="02040503050406030204" pitchFamily="18" charset="0"/>
                                      <a:cs typeface="Lucida Grande" panose="020B0600040502020204" pitchFamily="34" charset="0"/>
                                    </a:rPr>
                                  </m:ctrlPr>
                                </m:fPr>
                                <m:num>
                                  <m:r>
                                    <a:rPr lang="en-US" sz="2400" i="1">
                                      <a:solidFill>
                                        <a:schemeClr val="tx1">
                                          <a:lumMod val="75000"/>
                                          <a:lumOff val="25000"/>
                                        </a:schemeClr>
                                      </a:solidFill>
                                      <a:latin typeface="Cambria Math" panose="02040503050406030204" pitchFamily="18" charset="0"/>
                                      <a:cs typeface="Lucida Grande" panose="020B0600040502020204" pitchFamily="34" charset="0"/>
                                    </a:rPr>
                                    <m:t>𝑑</m:t>
                                  </m:r>
                                  <m:r>
                                    <a:rPr lang="en-US" sz="2400" i="1">
                                      <a:solidFill>
                                        <a:schemeClr val="tx1">
                                          <a:lumMod val="75000"/>
                                          <a:lumOff val="25000"/>
                                        </a:schemeClr>
                                      </a:solidFill>
                                      <a:latin typeface="Cambria Math" panose="02040503050406030204" pitchFamily="18" charset="0"/>
                                      <a:cs typeface="Lucida Grande" panose="020B0600040502020204" pitchFamily="34" charset="0"/>
                                    </a:rPr>
                                    <m:t>𝜙</m:t>
                                  </m:r>
                                </m:num>
                                <m:den>
                                  <m:r>
                                    <a:rPr lang="en-US" sz="2400" i="1">
                                      <a:solidFill>
                                        <a:schemeClr val="tx1">
                                          <a:lumMod val="75000"/>
                                          <a:lumOff val="25000"/>
                                        </a:schemeClr>
                                      </a:solidFill>
                                      <a:latin typeface="Cambria Math" panose="02040503050406030204" pitchFamily="18" charset="0"/>
                                      <a:cs typeface="Lucida Grande" panose="020B0600040502020204" pitchFamily="34" charset="0"/>
                                    </a:rPr>
                                    <m:t>𝑑𝐸</m:t>
                                  </m:r>
                                </m:den>
                              </m:f>
                              <m:r>
                                <a:rPr lang="en-US" sz="2400" i="1">
                                  <a:solidFill>
                                    <a:schemeClr val="tx1">
                                      <a:lumMod val="75000"/>
                                      <a:lumOff val="25000"/>
                                    </a:schemeClr>
                                  </a:solidFill>
                                  <a:latin typeface="Cambria Math" panose="02040503050406030204" pitchFamily="18" charset="0"/>
                                  <a:cs typeface="Lucida Grande" panose="020B0600040502020204" pitchFamily="34" charset="0"/>
                                </a:rPr>
                                <m:t>𝑑𝐸</m:t>
                              </m:r>
                            </m:e>
                          </m:nary>
                        </m:den>
                      </m:f>
                    </m:oMath>
                  </m:oMathPara>
                </a14:m>
                <a:endParaRPr lang="en-US" sz="2400" dirty="0">
                  <a:solidFill>
                    <a:schemeClr val="tx1">
                      <a:lumMod val="75000"/>
                      <a:lumOff val="25000"/>
                    </a:schemeClr>
                  </a:solidFill>
                  <a:latin typeface="Lucida Grande" panose="020B0600040502020204" pitchFamily="34" charset="0"/>
                  <a:cs typeface="Lucida Grande" panose="020B0600040502020204" pitchFamily="34" charset="0"/>
                </a:endParaRPr>
              </a:p>
            </p:txBody>
          </p:sp>
        </mc:Choice>
        <mc:Fallback xmlns="">
          <p:sp>
            <p:nvSpPr>
              <p:cNvPr id="22" name="TextBox 21">
                <a:extLst>
                  <a:ext uri="{FF2B5EF4-FFF2-40B4-BE49-F238E27FC236}">
                    <a16:creationId xmlns:a16="http://schemas.microsoft.com/office/drawing/2014/main" id="{C017CC05-26AD-E74B-913E-AB1B49E49519}"/>
                  </a:ext>
                </a:extLst>
              </p:cNvPr>
              <p:cNvSpPr txBox="1">
                <a:spLocks noRot="1" noChangeAspect="1" noMove="1" noResize="1" noEditPoints="1" noAdjustHandles="1" noChangeArrowheads="1" noChangeShapeType="1" noTextEdit="1"/>
              </p:cNvSpPr>
              <p:nvPr/>
            </p:nvSpPr>
            <p:spPr>
              <a:xfrm>
                <a:off x="-949326" y="4235825"/>
                <a:ext cx="6892926" cy="1095941"/>
              </a:xfrm>
              <a:prstGeom prst="rect">
                <a:avLst/>
              </a:prstGeom>
              <a:blipFill>
                <a:blip r:embed="rId5"/>
                <a:stretch>
                  <a:fillRect t="-17045" b="-90909"/>
                </a:stretch>
              </a:blipFill>
            </p:spPr>
            <p:txBody>
              <a:bodyPr/>
              <a:lstStyle/>
              <a:p>
                <a:r>
                  <a:rPr lang="en-US">
                    <a:noFill/>
                  </a:rPr>
                  <a:t> </a:t>
                </a:r>
              </a:p>
            </p:txBody>
          </p:sp>
        </mc:Fallback>
      </mc:AlternateContent>
      <p:pic>
        <p:nvPicPr>
          <p:cNvPr id="7" name="Picture 6" descr="Chart, scatter chart&#10;&#10;Description automatically generated">
            <a:extLst>
              <a:ext uri="{FF2B5EF4-FFF2-40B4-BE49-F238E27FC236}">
                <a16:creationId xmlns:a16="http://schemas.microsoft.com/office/drawing/2014/main" id="{42D5F9D9-F450-B8DA-60E9-7970D405E2A7}"/>
              </a:ext>
            </a:extLst>
          </p:cNvPr>
          <p:cNvPicPr>
            <a:picLocks noChangeAspect="1"/>
          </p:cNvPicPr>
          <p:nvPr/>
        </p:nvPicPr>
        <p:blipFill>
          <a:blip r:embed="rId6"/>
          <a:stretch>
            <a:fillRect/>
          </a:stretch>
        </p:blipFill>
        <p:spPr>
          <a:xfrm>
            <a:off x="8132209" y="1896109"/>
            <a:ext cx="4059791" cy="3044844"/>
          </a:xfrm>
          <a:prstGeom prst="rect">
            <a:avLst/>
          </a:prstGeom>
        </p:spPr>
      </p:pic>
      <p:sp>
        <p:nvSpPr>
          <p:cNvPr id="8" name="TextBox 7">
            <a:extLst>
              <a:ext uri="{FF2B5EF4-FFF2-40B4-BE49-F238E27FC236}">
                <a16:creationId xmlns:a16="http://schemas.microsoft.com/office/drawing/2014/main" id="{1717476C-0D71-032E-2B45-3541A8227893}"/>
              </a:ext>
            </a:extLst>
          </p:cNvPr>
          <p:cNvSpPr txBox="1"/>
          <p:nvPr/>
        </p:nvSpPr>
        <p:spPr>
          <a:xfrm>
            <a:off x="8280524" y="4928955"/>
            <a:ext cx="4059791" cy="523220"/>
          </a:xfrm>
          <a:prstGeom prst="rect">
            <a:avLst/>
          </a:prstGeom>
          <a:noFill/>
        </p:spPr>
        <p:txBody>
          <a:bodyPr wrap="square" rtlCol="0">
            <a:spAutoFit/>
          </a:bodyPr>
          <a:lstStyle/>
          <a:p>
            <a:r>
              <a:rPr lang="en-US" sz="1400" i="1" dirty="0">
                <a:latin typeface="Georgia" panose="02040502050405020303" pitchFamily="18" charset="0"/>
              </a:rPr>
              <a:t>A preliminary cross section measurement for the </a:t>
            </a:r>
            <a:r>
              <a:rPr lang="en-US" sz="1400" i="1" baseline="30000" dirty="0" err="1">
                <a:latin typeface="Georgia" panose="02040502050405020303" pitchFamily="18" charset="0"/>
              </a:rPr>
              <a:t>nat</a:t>
            </a:r>
            <a:r>
              <a:rPr lang="en-US" sz="1400" i="1" dirty="0" err="1">
                <a:latin typeface="Georgia" panose="02040502050405020303" pitchFamily="18" charset="0"/>
              </a:rPr>
              <a:t>Nb</a:t>
            </a:r>
            <a:r>
              <a:rPr lang="en-US" sz="1400" i="1" dirty="0">
                <a:latin typeface="Georgia" panose="02040502050405020303" pitchFamily="18" charset="0"/>
              </a:rPr>
              <a:t>(p,4n)</a:t>
            </a:r>
            <a:r>
              <a:rPr lang="en-US" sz="1400" i="1" baseline="30000" dirty="0">
                <a:latin typeface="Georgia" panose="02040502050405020303" pitchFamily="18" charset="0"/>
              </a:rPr>
              <a:t>90</a:t>
            </a:r>
            <a:r>
              <a:rPr lang="en-US" sz="1400" i="1" dirty="0">
                <a:latin typeface="Georgia" panose="02040502050405020303" pitchFamily="18" charset="0"/>
              </a:rPr>
              <a:t>Mo proposed monitor reaction</a:t>
            </a:r>
          </a:p>
        </p:txBody>
      </p:sp>
      <p:pic>
        <p:nvPicPr>
          <p:cNvPr id="4" name="Picture 3" descr="Text&#10;&#10;Description automatically generated">
            <a:extLst>
              <a:ext uri="{FF2B5EF4-FFF2-40B4-BE49-F238E27FC236}">
                <a16:creationId xmlns:a16="http://schemas.microsoft.com/office/drawing/2014/main" id="{C4B47246-3D9D-4A31-1A22-4B15245C432A}"/>
              </a:ext>
            </a:extLst>
          </p:cNvPr>
          <p:cNvPicPr>
            <a:picLocks noChangeAspect="1"/>
          </p:cNvPicPr>
          <p:nvPr/>
        </p:nvPicPr>
        <p:blipFill>
          <a:blip r:embed="rId7"/>
          <a:stretch>
            <a:fillRect/>
          </a:stretch>
        </p:blipFill>
        <p:spPr>
          <a:xfrm>
            <a:off x="10359237" y="6331186"/>
            <a:ext cx="1506784" cy="365125"/>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B23943AF-DAB3-4274-1E35-89FBF8AE67E9}"/>
              </a:ext>
            </a:extLst>
          </p:cNvPr>
          <p:cNvPicPr>
            <a:picLocks noChangeAspect="1"/>
          </p:cNvPicPr>
          <p:nvPr/>
        </p:nvPicPr>
        <p:blipFill>
          <a:blip r:embed="rId8"/>
          <a:stretch>
            <a:fillRect/>
          </a:stretch>
        </p:blipFill>
        <p:spPr>
          <a:xfrm>
            <a:off x="8753502" y="6366096"/>
            <a:ext cx="1510077" cy="295304"/>
          </a:xfrm>
          <a:prstGeom prst="rect">
            <a:avLst/>
          </a:prstGeom>
        </p:spPr>
      </p:pic>
    </p:spTree>
    <p:extLst>
      <p:ext uri="{BB962C8B-B14F-4D97-AF65-F5344CB8AC3E}">
        <p14:creationId xmlns:p14="http://schemas.microsoft.com/office/powerpoint/2010/main" val="1219999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DF09F-B945-C641-B36F-43530C8C2C04}"/>
              </a:ext>
            </a:extLst>
          </p:cNvPr>
          <p:cNvSpPr>
            <a:spLocks noGrp="1"/>
          </p:cNvSpPr>
          <p:nvPr>
            <p:ph type="title"/>
          </p:nvPr>
        </p:nvSpPr>
        <p:spPr>
          <a:xfrm>
            <a:off x="0" y="0"/>
            <a:ext cx="12192000" cy="752475"/>
          </a:xfrm>
          <a:prstGeom prst="rect">
            <a:avLst/>
          </a:prstGeom>
          <a:solidFill>
            <a:srgbClr val="093262"/>
          </a:solidFill>
        </p:spPr>
        <p:txBody>
          <a:bodyPr>
            <a:normAutofit/>
          </a:bodyPr>
          <a:lstStyle/>
          <a:p>
            <a:pPr algn="ctr"/>
            <a:r>
              <a:rPr lang="en-US" sz="2800" dirty="0">
                <a:solidFill>
                  <a:schemeClr val="bg1"/>
                </a:solidFill>
                <a:latin typeface="Times New Roman" panose="02020603050405020304" pitchFamily="18" charset="0"/>
                <a:cs typeface="Times New Roman" panose="02020603050405020304" pitchFamily="18" charset="0"/>
              </a:rPr>
              <a:t>Energy Differential </a:t>
            </a:r>
            <a:r>
              <a:rPr lang="en-US" sz="2800" baseline="30000" dirty="0" err="1">
                <a:solidFill>
                  <a:schemeClr val="bg1"/>
                </a:solidFill>
                <a:latin typeface="Times New Roman" panose="02020603050405020304" pitchFamily="18" charset="0"/>
                <a:cs typeface="Times New Roman" panose="02020603050405020304" pitchFamily="18" charset="0"/>
              </a:rPr>
              <a:t>nat</a:t>
            </a:r>
            <a:r>
              <a:rPr lang="en-US" sz="2800" dirty="0" err="1">
                <a:solidFill>
                  <a:schemeClr val="bg1"/>
                </a:solidFill>
                <a:latin typeface="Times New Roman" panose="02020603050405020304" pitchFamily="18" charset="0"/>
                <a:cs typeface="Times New Roman" panose="02020603050405020304" pitchFamily="18" charset="0"/>
              </a:rPr>
              <a:t>Sb</a:t>
            </a:r>
            <a:r>
              <a:rPr lang="en-US" sz="2800" dirty="0">
                <a:solidFill>
                  <a:schemeClr val="bg1"/>
                </a:solidFill>
                <a:latin typeface="Times New Roman" panose="02020603050405020304" pitchFamily="18" charset="0"/>
                <a:cs typeface="Times New Roman" panose="02020603050405020304" pitchFamily="18" charset="0"/>
              </a:rPr>
              <a:t>(</a:t>
            </a:r>
            <a:r>
              <a:rPr lang="en-US" sz="2800" dirty="0" err="1">
                <a:solidFill>
                  <a:schemeClr val="bg1"/>
                </a:solidFill>
                <a:latin typeface="Times New Roman" panose="02020603050405020304" pitchFamily="18" charset="0"/>
                <a:cs typeface="Times New Roman" panose="02020603050405020304" pitchFamily="18" charset="0"/>
              </a:rPr>
              <a:t>p,x</a:t>
            </a:r>
            <a:r>
              <a:rPr lang="en-US" sz="2800" dirty="0">
                <a:solidFill>
                  <a:schemeClr val="bg1"/>
                </a:solidFill>
                <a:latin typeface="Times New Roman" panose="02020603050405020304" pitchFamily="18" charset="0"/>
                <a:cs typeface="Times New Roman" panose="02020603050405020304" pitchFamily="18" charset="0"/>
              </a:rPr>
              <a:t>) Cross Section Measurements up to 200 MeV </a:t>
            </a:r>
          </a:p>
        </p:txBody>
      </p:sp>
      <p:sp>
        <p:nvSpPr>
          <p:cNvPr id="51" name="Slide Number Placeholder 4">
            <a:extLst>
              <a:ext uri="{FF2B5EF4-FFF2-40B4-BE49-F238E27FC236}">
                <a16:creationId xmlns:a16="http://schemas.microsoft.com/office/drawing/2014/main" id="{CFC53855-A96C-CD44-81BF-05B9F94781F7}"/>
              </a:ext>
            </a:extLst>
          </p:cNvPr>
          <p:cNvSpPr txBox="1">
            <a:spLocks/>
          </p:cNvSpPr>
          <p:nvPr/>
        </p:nvSpPr>
        <p:spPr>
          <a:xfrm>
            <a:off x="9448800" y="6513749"/>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DFAC382-4EBE-AA44-A583-A4478973BA78}" type="slidenum">
              <a:rPr lang="en-US" smtClean="0">
                <a:solidFill>
                  <a:schemeClr val="bg1"/>
                </a:solidFill>
              </a:rPr>
              <a:pPr algn="r"/>
              <a:t>17</a:t>
            </a:fld>
            <a:endParaRPr lang="en-US" dirty="0">
              <a:solidFill>
                <a:schemeClr val="bg1"/>
              </a:solidFill>
            </a:endParaRPr>
          </a:p>
        </p:txBody>
      </p:sp>
      <p:pic>
        <p:nvPicPr>
          <p:cNvPr id="3" name="Picture 2">
            <a:extLst>
              <a:ext uri="{FF2B5EF4-FFF2-40B4-BE49-F238E27FC236}">
                <a16:creationId xmlns:a16="http://schemas.microsoft.com/office/drawing/2014/main" id="{09F77C6F-9453-0F40-99F2-FA1E6615A7F0}"/>
              </a:ext>
            </a:extLst>
          </p:cNvPr>
          <p:cNvPicPr>
            <a:picLocks noChangeAspect="1"/>
          </p:cNvPicPr>
          <p:nvPr/>
        </p:nvPicPr>
        <p:blipFill rotWithShape="1">
          <a:blip r:embed="rId5"/>
          <a:srcRect b="83145"/>
          <a:stretch/>
        </p:blipFill>
        <p:spPr>
          <a:xfrm>
            <a:off x="6825083" y="11112"/>
            <a:ext cx="5366917" cy="741363"/>
          </a:xfrm>
          <a:prstGeom prst="rect">
            <a:avLst/>
          </a:prstGeom>
        </p:spPr>
      </p:pic>
      <p:pic>
        <p:nvPicPr>
          <p:cNvPr id="14" name="monitorxs" descr="monitorxs">
            <a:hlinkClick r:id="" action="ppaction://media"/>
            <a:extLst>
              <a:ext uri="{FF2B5EF4-FFF2-40B4-BE49-F238E27FC236}">
                <a16:creationId xmlns:a16="http://schemas.microsoft.com/office/drawing/2014/main" id="{99F2F2B1-B67F-B94A-9494-A5EC182B76B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90471" y="2605834"/>
            <a:ext cx="4595437" cy="3446578"/>
          </a:xfrm>
          <a:prstGeom prst="rect">
            <a:avLst/>
          </a:prstGeom>
        </p:spPr>
      </p:pic>
      <p:sp>
        <p:nvSpPr>
          <p:cNvPr id="15" name="TextBox 14">
            <a:extLst>
              <a:ext uri="{FF2B5EF4-FFF2-40B4-BE49-F238E27FC236}">
                <a16:creationId xmlns:a16="http://schemas.microsoft.com/office/drawing/2014/main" id="{798F8566-ECFD-894D-9E79-3CC6A91A5F5E}"/>
              </a:ext>
            </a:extLst>
          </p:cNvPr>
          <p:cNvSpPr txBox="1"/>
          <p:nvPr/>
        </p:nvSpPr>
        <p:spPr>
          <a:xfrm>
            <a:off x="390471" y="1050911"/>
            <a:ext cx="7417098" cy="1384995"/>
          </a:xfrm>
          <a:prstGeom prst="rect">
            <a:avLst/>
          </a:prstGeom>
          <a:noFill/>
          <a:ln>
            <a:solidFill>
              <a:srgbClr val="BC9B6A"/>
            </a:solidFill>
          </a:ln>
        </p:spPr>
        <p:txBody>
          <a:bodyPr wrap="square">
            <a:spAutoFit/>
          </a:bodyPr>
          <a:lstStyle/>
          <a:p>
            <a:r>
              <a:rPr lang="en-US" sz="1400" dirty="0">
                <a:solidFill>
                  <a:srgbClr val="003262"/>
                </a:solidFill>
                <a:latin typeface="Lucida Grande" panose="020B0600040502020204" pitchFamily="34" charset="0"/>
                <a:cs typeface="Lucida Grande" panose="020B0600040502020204" pitchFamily="34" charset="0"/>
              </a:rPr>
              <a:t>Nominally varying the areal density of the stack materials provides a better representation of current and energy in each bin reduces systematic uncertainty due to range straggling and limitations in stopping power characterization.</a:t>
            </a:r>
          </a:p>
          <a:p>
            <a:endParaRPr lang="en-US" sz="1400" dirty="0">
              <a:solidFill>
                <a:srgbClr val="003262"/>
              </a:solidFill>
              <a:latin typeface="Lucida Grande" panose="020B0600040502020204" pitchFamily="34" charset="0"/>
              <a:cs typeface="Lucida Grande" panose="020B0600040502020204" pitchFamily="34" charset="0"/>
            </a:endParaRPr>
          </a:p>
          <a:p>
            <a:r>
              <a:rPr lang="en-US" sz="1400" dirty="0">
                <a:solidFill>
                  <a:srgbClr val="003262"/>
                </a:solidFill>
                <a:latin typeface="Lucida Grande" panose="020B0600040502020204" pitchFamily="34" charset="0"/>
                <a:cs typeface="Lucida Grande" panose="020B0600040502020204" pitchFamily="34" charset="0"/>
              </a:rPr>
              <a:t>This variance minimization technique has been utilized </a:t>
            </a:r>
            <a:r>
              <a:rPr lang="en-US" sz="1400" i="1" dirty="0">
                <a:solidFill>
                  <a:srgbClr val="003262"/>
                </a:solidFill>
                <a:latin typeface="Lucida Grande" panose="020B0600040502020204" pitchFamily="34" charset="0"/>
                <a:cs typeface="Lucida Grande" panose="020B0600040502020204" pitchFamily="34" charset="0"/>
              </a:rPr>
              <a:t>in Graves et al., Voyles et al., Fox et al., and Morrell et al.</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0832E09-294D-2D40-A3BD-A4098BB07F11}"/>
                  </a:ext>
                </a:extLst>
              </p:cNvPr>
              <p:cNvSpPr txBox="1"/>
              <p:nvPr/>
            </p:nvSpPr>
            <p:spPr>
              <a:xfrm>
                <a:off x="6192983" y="5553453"/>
                <a:ext cx="3542554" cy="523220"/>
              </a:xfrm>
              <a:prstGeom prst="rect">
                <a:avLst/>
              </a:prstGeom>
              <a:noFill/>
            </p:spPr>
            <p:txBody>
              <a:bodyPr wrap="square" rtlCol="0">
                <a:spAutoFit/>
              </a:bodyPr>
              <a:lstStyle/>
              <a:p>
                <a:pPr algn="ctr"/>
                <a:r>
                  <a:rPr lang="en-US" sz="1400" i="1" dirty="0">
                    <a:solidFill>
                      <a:srgbClr val="003262"/>
                    </a:solidFill>
                    <a:latin typeface="Georgia" panose="02040502050405020303" pitchFamily="18" charset="0"/>
                  </a:rPr>
                  <a:t>Varying the range of </a:t>
                </a:r>
                <a14:m>
                  <m:oMath xmlns:m="http://schemas.openxmlformats.org/officeDocument/2006/math">
                    <m:r>
                      <a:rPr lang="en-US" sz="1400" b="0" i="1" smtClean="0">
                        <a:solidFill>
                          <a:srgbClr val="003262"/>
                        </a:solidFill>
                        <a:latin typeface="Cambria Math" panose="02040503050406030204" pitchFamily="18" charset="0"/>
                      </a:rPr>
                      <m:t>±10%</m:t>
                    </m:r>
                  </m:oMath>
                </a14:m>
                <a:r>
                  <a:rPr lang="en-US" sz="1400" i="1" dirty="0">
                    <a:solidFill>
                      <a:srgbClr val="003262"/>
                    </a:solidFill>
                    <a:latin typeface="Georgia" panose="02040502050405020303" pitchFamily="18" charset="0"/>
                  </a:rPr>
                  <a:t> resulted in local minima at the various sites</a:t>
                </a:r>
              </a:p>
            </p:txBody>
          </p:sp>
        </mc:Choice>
        <mc:Fallback xmlns="">
          <p:sp>
            <p:nvSpPr>
              <p:cNvPr id="17" name="TextBox 16">
                <a:extLst>
                  <a:ext uri="{FF2B5EF4-FFF2-40B4-BE49-F238E27FC236}">
                    <a16:creationId xmlns:a16="http://schemas.microsoft.com/office/drawing/2014/main" id="{F0832E09-294D-2D40-A3BD-A4098BB07F11}"/>
                  </a:ext>
                </a:extLst>
              </p:cNvPr>
              <p:cNvSpPr txBox="1">
                <a:spLocks noRot="1" noChangeAspect="1" noMove="1" noResize="1" noEditPoints="1" noAdjustHandles="1" noChangeArrowheads="1" noChangeShapeType="1" noTextEdit="1"/>
              </p:cNvSpPr>
              <p:nvPr/>
            </p:nvSpPr>
            <p:spPr>
              <a:xfrm>
                <a:off x="6192983" y="5553453"/>
                <a:ext cx="3542554" cy="523220"/>
              </a:xfrm>
              <a:prstGeom prst="rect">
                <a:avLst/>
              </a:prstGeom>
              <a:blipFill>
                <a:blip r:embed="rId7"/>
                <a:stretch>
                  <a:fillRect t="-2381" b="-95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017CC05-26AD-E74B-913E-AB1B49E49519}"/>
                  </a:ext>
                </a:extLst>
              </p:cNvPr>
              <p:cNvSpPr txBox="1"/>
              <p:nvPr/>
            </p:nvSpPr>
            <p:spPr>
              <a:xfrm>
                <a:off x="6376060" y="1188038"/>
                <a:ext cx="6145480" cy="8451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smtClean="0">
                          <a:solidFill>
                            <a:schemeClr val="tx1">
                              <a:lumMod val="75000"/>
                              <a:lumOff val="25000"/>
                            </a:schemeClr>
                          </a:solidFill>
                          <a:latin typeface="Cambria Math" panose="02040503050406030204" pitchFamily="18" charset="0"/>
                          <a:cs typeface="Lucida Grande" panose="020B0600040502020204" pitchFamily="34" charset="0"/>
                        </a:rPr>
                        <m:t>𝐼</m:t>
                      </m:r>
                      <m:r>
                        <a:rPr lang="en-US" sz="1800" i="1" smtClean="0">
                          <a:solidFill>
                            <a:schemeClr val="tx1">
                              <a:lumMod val="75000"/>
                              <a:lumOff val="25000"/>
                            </a:schemeClr>
                          </a:solidFill>
                          <a:latin typeface="Cambria Math" panose="02040503050406030204" pitchFamily="18" charset="0"/>
                          <a:cs typeface="Lucida Grande" panose="020B0600040502020204" pitchFamily="34" charset="0"/>
                        </a:rPr>
                        <m:t>=</m:t>
                      </m:r>
                      <m:f>
                        <m:fPr>
                          <m:ctrlPr>
                            <a:rPr lang="en-US" sz="1800" i="1">
                              <a:solidFill>
                                <a:schemeClr val="tx1">
                                  <a:lumMod val="75000"/>
                                  <a:lumOff val="25000"/>
                                </a:schemeClr>
                              </a:solidFill>
                              <a:latin typeface="Cambria Math" panose="02040503050406030204" pitchFamily="18" charset="0"/>
                              <a:cs typeface="Lucida Grande" panose="020B0600040502020204" pitchFamily="34" charset="0"/>
                            </a:rPr>
                          </m:ctrlPr>
                        </m:fPr>
                        <m:num>
                          <m:sSub>
                            <m:sSubPr>
                              <m:ctrlPr>
                                <a:rPr lang="en-US" sz="1800" i="1">
                                  <a:solidFill>
                                    <a:schemeClr val="tx1">
                                      <a:lumMod val="75000"/>
                                      <a:lumOff val="25000"/>
                                    </a:schemeClr>
                                  </a:solidFill>
                                  <a:latin typeface="Cambria Math" panose="02040503050406030204" pitchFamily="18" charset="0"/>
                                  <a:cs typeface="Lucida Grande" panose="020B0600040502020204" pitchFamily="34" charset="0"/>
                                </a:rPr>
                              </m:ctrlPr>
                            </m:sSubPr>
                            <m:e>
                              <m:r>
                                <a:rPr lang="en-US" sz="1800" i="1">
                                  <a:solidFill>
                                    <a:schemeClr val="tx1">
                                      <a:lumMod val="75000"/>
                                      <a:lumOff val="25000"/>
                                    </a:schemeClr>
                                  </a:solidFill>
                                  <a:latin typeface="Cambria Math" panose="02040503050406030204" pitchFamily="18" charset="0"/>
                                  <a:cs typeface="Lucida Grande" panose="020B0600040502020204" pitchFamily="34" charset="0"/>
                                </a:rPr>
                                <m:t>𝐴</m:t>
                              </m:r>
                            </m:e>
                            <m:sub>
                              <m:r>
                                <a:rPr lang="en-US" sz="1800" i="1">
                                  <a:solidFill>
                                    <a:schemeClr val="tx1">
                                      <a:lumMod val="75000"/>
                                      <a:lumOff val="25000"/>
                                    </a:schemeClr>
                                  </a:solidFill>
                                  <a:latin typeface="Cambria Math" panose="02040503050406030204" pitchFamily="18" charset="0"/>
                                  <a:cs typeface="Lucida Grande" panose="020B0600040502020204" pitchFamily="34" charset="0"/>
                                </a:rPr>
                                <m:t>0</m:t>
                              </m:r>
                            </m:sub>
                          </m:sSub>
                        </m:num>
                        <m:den>
                          <m:r>
                            <a:rPr lang="en-US" sz="1800" i="1">
                              <a:solidFill>
                                <a:schemeClr val="tx1">
                                  <a:lumMod val="75000"/>
                                  <a:lumOff val="25000"/>
                                </a:schemeClr>
                              </a:solidFill>
                              <a:latin typeface="Cambria Math" panose="02040503050406030204" pitchFamily="18" charset="0"/>
                              <a:cs typeface="Lucida Grande" panose="020B0600040502020204" pitchFamily="34" charset="0"/>
                            </a:rPr>
                            <m:t>𝜌</m:t>
                          </m:r>
                          <m:r>
                            <m:rPr>
                              <m:sty m:val="p"/>
                            </m:rPr>
                            <a:rPr lang="en-US" sz="1800">
                              <a:solidFill>
                                <a:schemeClr val="tx1">
                                  <a:lumMod val="75000"/>
                                  <a:lumOff val="25000"/>
                                </a:schemeClr>
                              </a:solidFill>
                              <a:latin typeface="Cambria Math" panose="02040503050406030204" pitchFamily="18" charset="0"/>
                              <a:cs typeface="Lucida Grande" panose="020B0600040502020204" pitchFamily="34" charset="0"/>
                            </a:rPr>
                            <m:t>Δ</m:t>
                          </m:r>
                          <m:r>
                            <a:rPr lang="en-US" sz="1800" i="1">
                              <a:solidFill>
                                <a:schemeClr val="tx1">
                                  <a:lumMod val="75000"/>
                                  <a:lumOff val="25000"/>
                                </a:schemeClr>
                              </a:solidFill>
                              <a:latin typeface="Cambria Math" panose="02040503050406030204" pitchFamily="18" charset="0"/>
                              <a:cs typeface="Lucida Grande" panose="020B0600040502020204" pitchFamily="34" charset="0"/>
                            </a:rPr>
                            <m:t>𝑥</m:t>
                          </m:r>
                          <m:d>
                            <m:dPr>
                              <m:ctrlPr>
                                <a:rPr lang="en-US" sz="1800" i="1">
                                  <a:solidFill>
                                    <a:schemeClr val="tx1">
                                      <a:lumMod val="75000"/>
                                      <a:lumOff val="25000"/>
                                    </a:schemeClr>
                                  </a:solidFill>
                                  <a:latin typeface="Cambria Math" panose="02040503050406030204" pitchFamily="18" charset="0"/>
                                  <a:cs typeface="Lucida Grande" panose="020B0600040502020204" pitchFamily="34" charset="0"/>
                                </a:rPr>
                              </m:ctrlPr>
                            </m:dPr>
                            <m:e>
                              <m:r>
                                <a:rPr lang="en-US" sz="1800" i="1">
                                  <a:solidFill>
                                    <a:schemeClr val="tx1">
                                      <a:lumMod val="75000"/>
                                      <a:lumOff val="25000"/>
                                    </a:schemeClr>
                                  </a:solidFill>
                                  <a:latin typeface="Cambria Math" panose="02040503050406030204" pitchFamily="18" charset="0"/>
                                  <a:cs typeface="Lucida Grande" panose="020B0600040502020204" pitchFamily="34" charset="0"/>
                                </a:rPr>
                                <m:t>1−</m:t>
                              </m:r>
                              <m:sSup>
                                <m:sSupPr>
                                  <m:ctrlPr>
                                    <a:rPr lang="en-US" sz="1800" i="1">
                                      <a:solidFill>
                                        <a:schemeClr val="tx1">
                                          <a:lumMod val="75000"/>
                                          <a:lumOff val="25000"/>
                                        </a:schemeClr>
                                      </a:solidFill>
                                      <a:latin typeface="Cambria Math" panose="02040503050406030204" pitchFamily="18" charset="0"/>
                                      <a:cs typeface="Lucida Grande" panose="020B0600040502020204" pitchFamily="34" charset="0"/>
                                    </a:rPr>
                                  </m:ctrlPr>
                                </m:sSupPr>
                                <m:e>
                                  <m:r>
                                    <a:rPr lang="en-US" sz="1800" i="1">
                                      <a:solidFill>
                                        <a:schemeClr val="tx1">
                                          <a:lumMod val="75000"/>
                                          <a:lumOff val="25000"/>
                                        </a:schemeClr>
                                      </a:solidFill>
                                      <a:latin typeface="Cambria Math" panose="02040503050406030204" pitchFamily="18" charset="0"/>
                                      <a:cs typeface="Lucida Grande" panose="020B0600040502020204" pitchFamily="34" charset="0"/>
                                    </a:rPr>
                                    <m:t>𝑒</m:t>
                                  </m:r>
                                </m:e>
                                <m:sup>
                                  <m:r>
                                    <a:rPr lang="en-US" sz="1800" i="1">
                                      <a:solidFill>
                                        <a:schemeClr val="tx1">
                                          <a:lumMod val="75000"/>
                                          <a:lumOff val="25000"/>
                                        </a:schemeClr>
                                      </a:solidFill>
                                      <a:latin typeface="Cambria Math" panose="02040503050406030204" pitchFamily="18" charset="0"/>
                                      <a:cs typeface="Lucida Grande" panose="020B0600040502020204" pitchFamily="34" charset="0"/>
                                    </a:rPr>
                                    <m:t>−</m:t>
                                  </m:r>
                                  <m:r>
                                    <a:rPr lang="en-US" sz="1800" i="1">
                                      <a:solidFill>
                                        <a:schemeClr val="tx1">
                                          <a:lumMod val="75000"/>
                                          <a:lumOff val="25000"/>
                                        </a:schemeClr>
                                      </a:solidFill>
                                      <a:latin typeface="Cambria Math" panose="02040503050406030204" pitchFamily="18" charset="0"/>
                                      <a:cs typeface="Lucida Grande" panose="020B0600040502020204" pitchFamily="34" charset="0"/>
                                    </a:rPr>
                                    <m:t>𝜆</m:t>
                                  </m:r>
                                  <m:r>
                                    <a:rPr lang="en-US" sz="1800" i="1">
                                      <a:solidFill>
                                        <a:schemeClr val="tx1">
                                          <a:lumMod val="75000"/>
                                          <a:lumOff val="25000"/>
                                        </a:schemeClr>
                                      </a:solidFill>
                                      <a:latin typeface="Cambria Math" panose="02040503050406030204" pitchFamily="18" charset="0"/>
                                      <a:cs typeface="Lucida Grande" panose="020B0600040502020204" pitchFamily="34" charset="0"/>
                                    </a:rPr>
                                    <m:t>𝑡</m:t>
                                  </m:r>
                                </m:sup>
                              </m:sSup>
                            </m:e>
                          </m:d>
                          <m:nary>
                            <m:naryPr>
                              <m:limLoc m:val="undOvr"/>
                              <m:subHide m:val="on"/>
                              <m:supHide m:val="on"/>
                              <m:ctrlPr>
                                <a:rPr lang="en-US" sz="1800" i="1">
                                  <a:solidFill>
                                    <a:schemeClr val="tx1">
                                      <a:lumMod val="75000"/>
                                      <a:lumOff val="25000"/>
                                    </a:schemeClr>
                                  </a:solidFill>
                                  <a:latin typeface="Cambria Math" panose="02040503050406030204" pitchFamily="18" charset="0"/>
                                  <a:cs typeface="Lucida Grande" panose="020B0600040502020204" pitchFamily="34" charset="0"/>
                                </a:rPr>
                              </m:ctrlPr>
                            </m:naryPr>
                            <m:sub/>
                            <m:sup/>
                            <m:e>
                              <m:r>
                                <a:rPr lang="en-US" sz="1800" i="1">
                                  <a:solidFill>
                                    <a:schemeClr val="tx1">
                                      <a:lumMod val="75000"/>
                                      <a:lumOff val="25000"/>
                                    </a:schemeClr>
                                  </a:solidFill>
                                  <a:latin typeface="Cambria Math" panose="02040503050406030204" pitchFamily="18" charset="0"/>
                                  <a:cs typeface="Lucida Grande" panose="020B0600040502020204" pitchFamily="34" charset="0"/>
                                </a:rPr>
                                <m:t>𝜎</m:t>
                              </m:r>
                              <m:d>
                                <m:dPr>
                                  <m:ctrlPr>
                                    <a:rPr lang="en-US" sz="1800" i="1">
                                      <a:solidFill>
                                        <a:schemeClr val="tx1">
                                          <a:lumMod val="75000"/>
                                          <a:lumOff val="25000"/>
                                        </a:schemeClr>
                                      </a:solidFill>
                                      <a:latin typeface="Cambria Math" panose="02040503050406030204" pitchFamily="18" charset="0"/>
                                      <a:cs typeface="Lucida Grande" panose="020B0600040502020204" pitchFamily="34" charset="0"/>
                                    </a:rPr>
                                  </m:ctrlPr>
                                </m:dPr>
                                <m:e>
                                  <m:r>
                                    <a:rPr lang="en-US" sz="1800" i="1">
                                      <a:solidFill>
                                        <a:schemeClr val="tx1">
                                          <a:lumMod val="75000"/>
                                          <a:lumOff val="25000"/>
                                        </a:schemeClr>
                                      </a:solidFill>
                                      <a:latin typeface="Cambria Math" panose="02040503050406030204" pitchFamily="18" charset="0"/>
                                      <a:cs typeface="Lucida Grande" panose="020B0600040502020204" pitchFamily="34" charset="0"/>
                                    </a:rPr>
                                    <m:t>𝐸</m:t>
                                  </m:r>
                                </m:e>
                              </m:d>
                              <m:f>
                                <m:fPr>
                                  <m:ctrlPr>
                                    <a:rPr lang="en-US" sz="1800" i="1">
                                      <a:solidFill>
                                        <a:schemeClr val="tx1">
                                          <a:lumMod val="75000"/>
                                          <a:lumOff val="25000"/>
                                        </a:schemeClr>
                                      </a:solidFill>
                                      <a:latin typeface="Cambria Math" panose="02040503050406030204" pitchFamily="18" charset="0"/>
                                      <a:cs typeface="Lucida Grande" panose="020B0600040502020204" pitchFamily="34" charset="0"/>
                                    </a:rPr>
                                  </m:ctrlPr>
                                </m:fPr>
                                <m:num>
                                  <m:r>
                                    <a:rPr lang="en-US" sz="1800" i="1">
                                      <a:solidFill>
                                        <a:schemeClr val="tx1">
                                          <a:lumMod val="75000"/>
                                          <a:lumOff val="25000"/>
                                        </a:schemeClr>
                                      </a:solidFill>
                                      <a:latin typeface="Cambria Math" panose="02040503050406030204" pitchFamily="18" charset="0"/>
                                      <a:cs typeface="Lucida Grande" panose="020B0600040502020204" pitchFamily="34" charset="0"/>
                                    </a:rPr>
                                    <m:t>𝑑</m:t>
                                  </m:r>
                                  <m:r>
                                    <a:rPr lang="en-US" sz="1800" i="1">
                                      <a:solidFill>
                                        <a:schemeClr val="tx1">
                                          <a:lumMod val="75000"/>
                                          <a:lumOff val="25000"/>
                                        </a:schemeClr>
                                      </a:solidFill>
                                      <a:latin typeface="Cambria Math" panose="02040503050406030204" pitchFamily="18" charset="0"/>
                                      <a:cs typeface="Lucida Grande" panose="020B0600040502020204" pitchFamily="34" charset="0"/>
                                    </a:rPr>
                                    <m:t>𝜙</m:t>
                                  </m:r>
                                </m:num>
                                <m:den>
                                  <m:r>
                                    <a:rPr lang="en-US" sz="1800" i="1">
                                      <a:solidFill>
                                        <a:schemeClr val="tx1">
                                          <a:lumMod val="75000"/>
                                          <a:lumOff val="25000"/>
                                        </a:schemeClr>
                                      </a:solidFill>
                                      <a:latin typeface="Cambria Math" panose="02040503050406030204" pitchFamily="18" charset="0"/>
                                      <a:cs typeface="Lucida Grande" panose="020B0600040502020204" pitchFamily="34" charset="0"/>
                                    </a:rPr>
                                    <m:t>𝑑𝐸</m:t>
                                  </m:r>
                                </m:den>
                              </m:f>
                              <m:r>
                                <a:rPr lang="en-US" sz="1800" i="1">
                                  <a:solidFill>
                                    <a:schemeClr val="tx1">
                                      <a:lumMod val="75000"/>
                                      <a:lumOff val="25000"/>
                                    </a:schemeClr>
                                  </a:solidFill>
                                  <a:latin typeface="Cambria Math" panose="02040503050406030204" pitchFamily="18" charset="0"/>
                                  <a:cs typeface="Lucida Grande" panose="020B0600040502020204" pitchFamily="34" charset="0"/>
                                </a:rPr>
                                <m:t>𝑑𝐸</m:t>
                              </m:r>
                            </m:e>
                          </m:nary>
                        </m:den>
                      </m:f>
                    </m:oMath>
                  </m:oMathPara>
                </a14:m>
                <a:endParaRPr lang="en-US" sz="1800" dirty="0">
                  <a:solidFill>
                    <a:schemeClr val="tx1">
                      <a:lumMod val="75000"/>
                      <a:lumOff val="25000"/>
                    </a:schemeClr>
                  </a:solidFill>
                  <a:latin typeface="Lucida Grande" panose="020B0600040502020204" pitchFamily="34" charset="0"/>
                  <a:cs typeface="Lucida Grande" panose="020B0600040502020204" pitchFamily="34" charset="0"/>
                </a:endParaRPr>
              </a:p>
            </p:txBody>
          </p:sp>
        </mc:Choice>
        <mc:Fallback xmlns="">
          <p:sp>
            <p:nvSpPr>
              <p:cNvPr id="22" name="TextBox 21">
                <a:extLst>
                  <a:ext uri="{FF2B5EF4-FFF2-40B4-BE49-F238E27FC236}">
                    <a16:creationId xmlns:a16="http://schemas.microsoft.com/office/drawing/2014/main" id="{C017CC05-26AD-E74B-913E-AB1B49E49519}"/>
                  </a:ext>
                </a:extLst>
              </p:cNvPr>
              <p:cNvSpPr txBox="1">
                <a:spLocks noRot="1" noChangeAspect="1" noMove="1" noResize="1" noEditPoints="1" noAdjustHandles="1" noChangeArrowheads="1" noChangeShapeType="1" noTextEdit="1"/>
              </p:cNvSpPr>
              <p:nvPr/>
            </p:nvSpPr>
            <p:spPr>
              <a:xfrm>
                <a:off x="6376060" y="1188038"/>
                <a:ext cx="6145480" cy="845103"/>
              </a:xfrm>
              <a:prstGeom prst="rect">
                <a:avLst/>
              </a:prstGeom>
              <a:blipFill>
                <a:blip r:embed="rId8"/>
                <a:stretch>
                  <a:fillRect t="-13235" b="-83824"/>
                </a:stretch>
              </a:blipFill>
            </p:spPr>
            <p:txBody>
              <a:bodyPr/>
              <a:lstStyle/>
              <a:p>
                <a:r>
                  <a:rPr lang="en-US">
                    <a:noFill/>
                  </a:rPr>
                  <a:t> </a:t>
                </a:r>
              </a:p>
            </p:txBody>
          </p:sp>
        </mc:Fallback>
      </mc:AlternateContent>
      <p:pic>
        <p:nvPicPr>
          <p:cNvPr id="7" name="Picture 6" descr="A graph of a function&#10;&#10;Description automatically generated with medium confidence">
            <a:extLst>
              <a:ext uri="{FF2B5EF4-FFF2-40B4-BE49-F238E27FC236}">
                <a16:creationId xmlns:a16="http://schemas.microsoft.com/office/drawing/2014/main" id="{3B0BA6FB-30C2-F2CE-91CA-7D4B0613412B}"/>
              </a:ext>
            </a:extLst>
          </p:cNvPr>
          <p:cNvPicPr>
            <a:picLocks noChangeAspect="1"/>
          </p:cNvPicPr>
          <p:nvPr/>
        </p:nvPicPr>
        <p:blipFill>
          <a:blip r:embed="rId9"/>
          <a:stretch>
            <a:fillRect/>
          </a:stretch>
        </p:blipFill>
        <p:spPr>
          <a:xfrm>
            <a:off x="6010011" y="2573033"/>
            <a:ext cx="3725525" cy="2980420"/>
          </a:xfrm>
          <a:prstGeom prst="rect">
            <a:avLst/>
          </a:prstGeom>
        </p:spPr>
      </p:pic>
      <p:pic>
        <p:nvPicPr>
          <p:cNvPr id="4" name="Picture 3" descr="Text&#10;&#10;Description automatically generated">
            <a:extLst>
              <a:ext uri="{FF2B5EF4-FFF2-40B4-BE49-F238E27FC236}">
                <a16:creationId xmlns:a16="http://schemas.microsoft.com/office/drawing/2014/main" id="{E00BA6BC-54F3-F0D7-6CBC-F41611B88E87}"/>
              </a:ext>
            </a:extLst>
          </p:cNvPr>
          <p:cNvPicPr>
            <a:picLocks noChangeAspect="1"/>
          </p:cNvPicPr>
          <p:nvPr/>
        </p:nvPicPr>
        <p:blipFill>
          <a:blip r:embed="rId10"/>
          <a:stretch>
            <a:fillRect/>
          </a:stretch>
        </p:blipFill>
        <p:spPr>
          <a:xfrm>
            <a:off x="10359237" y="6331186"/>
            <a:ext cx="1506784" cy="365125"/>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A02BC1AB-33AD-6B04-AAE3-3CA99F38D998}"/>
              </a:ext>
            </a:extLst>
          </p:cNvPr>
          <p:cNvPicPr>
            <a:picLocks noChangeAspect="1"/>
          </p:cNvPicPr>
          <p:nvPr/>
        </p:nvPicPr>
        <p:blipFill>
          <a:blip r:embed="rId11"/>
          <a:stretch>
            <a:fillRect/>
          </a:stretch>
        </p:blipFill>
        <p:spPr>
          <a:xfrm>
            <a:off x="8753502" y="6366096"/>
            <a:ext cx="1510077" cy="295304"/>
          </a:xfrm>
          <a:prstGeom prst="rect">
            <a:avLst/>
          </a:prstGeom>
        </p:spPr>
      </p:pic>
    </p:spTree>
    <p:extLst>
      <p:ext uri="{BB962C8B-B14F-4D97-AF65-F5344CB8AC3E}">
        <p14:creationId xmlns:p14="http://schemas.microsoft.com/office/powerpoint/2010/main" val="344821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8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after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repeatCount="3000" fill="hold" display="0">
                  <p:stCondLst>
                    <p:cond delay="indefinite"/>
                  </p:stCondLst>
                </p:cTn>
                <p:tgtEl>
                  <p:spTgt spid="1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DF09F-B945-C641-B36F-43530C8C2C04}"/>
              </a:ext>
            </a:extLst>
          </p:cNvPr>
          <p:cNvSpPr>
            <a:spLocks noGrp="1"/>
          </p:cNvSpPr>
          <p:nvPr>
            <p:ph type="title"/>
          </p:nvPr>
        </p:nvSpPr>
        <p:spPr>
          <a:xfrm>
            <a:off x="0" y="0"/>
            <a:ext cx="12192000" cy="752475"/>
          </a:xfrm>
          <a:prstGeom prst="rect">
            <a:avLst/>
          </a:prstGeom>
          <a:solidFill>
            <a:srgbClr val="093262"/>
          </a:solidFill>
        </p:spPr>
        <p:txBody>
          <a:bodyPr>
            <a:normAutofit/>
          </a:bodyPr>
          <a:lstStyle/>
          <a:p>
            <a:r>
              <a:rPr lang="en-US" sz="3600" dirty="0">
                <a:solidFill>
                  <a:schemeClr val="bg1"/>
                </a:solidFill>
                <a:latin typeface="Georgia" panose="02040502050405020303" pitchFamily="18" charset="0"/>
                <a:cs typeface="Times New Roman" panose="02020603050405020304" pitchFamily="18" charset="0"/>
              </a:rPr>
              <a:t>Motivations for Sb(</a:t>
            </a:r>
            <a:r>
              <a:rPr lang="en-US" sz="3600" dirty="0" err="1">
                <a:solidFill>
                  <a:schemeClr val="bg1"/>
                </a:solidFill>
                <a:latin typeface="Georgia" panose="02040502050405020303" pitchFamily="18" charset="0"/>
                <a:cs typeface="Times New Roman" panose="02020603050405020304" pitchFamily="18" charset="0"/>
              </a:rPr>
              <a:t>p,x</a:t>
            </a:r>
            <a:r>
              <a:rPr lang="en-US" sz="3600" dirty="0">
                <a:solidFill>
                  <a:schemeClr val="bg1"/>
                </a:solidFill>
                <a:latin typeface="Georgia" panose="02040502050405020303" pitchFamily="18" charset="0"/>
                <a:cs typeface="Times New Roman" panose="02020603050405020304" pitchFamily="18" charset="0"/>
              </a:rPr>
              <a:t>) Experiments</a:t>
            </a:r>
          </a:p>
        </p:txBody>
      </p:sp>
      <p:sp>
        <p:nvSpPr>
          <p:cNvPr id="51" name="Slide Number Placeholder 4">
            <a:extLst>
              <a:ext uri="{FF2B5EF4-FFF2-40B4-BE49-F238E27FC236}">
                <a16:creationId xmlns:a16="http://schemas.microsoft.com/office/drawing/2014/main" id="{CFC53855-A96C-CD44-81BF-05B9F94781F7}"/>
              </a:ext>
            </a:extLst>
          </p:cNvPr>
          <p:cNvSpPr txBox="1">
            <a:spLocks/>
          </p:cNvSpPr>
          <p:nvPr/>
        </p:nvSpPr>
        <p:spPr>
          <a:xfrm>
            <a:off x="9448800" y="6513749"/>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DFAC382-4EBE-AA44-A583-A4478973BA78}" type="slidenum">
              <a:rPr lang="en-US" smtClean="0">
                <a:solidFill>
                  <a:schemeClr val="bg1"/>
                </a:solidFill>
              </a:rPr>
              <a:pPr algn="r"/>
              <a:t>18</a:t>
            </a:fld>
            <a:endParaRPr lang="en-US" dirty="0">
              <a:solidFill>
                <a:schemeClr val="bg1"/>
              </a:solidFill>
            </a:endParaRPr>
          </a:p>
        </p:txBody>
      </p:sp>
      <p:pic>
        <p:nvPicPr>
          <p:cNvPr id="3" name="Picture 2">
            <a:extLst>
              <a:ext uri="{FF2B5EF4-FFF2-40B4-BE49-F238E27FC236}">
                <a16:creationId xmlns:a16="http://schemas.microsoft.com/office/drawing/2014/main" id="{09F77C6F-9453-0F40-99F2-FA1E6615A7F0}"/>
              </a:ext>
            </a:extLst>
          </p:cNvPr>
          <p:cNvPicPr>
            <a:picLocks noChangeAspect="1"/>
          </p:cNvPicPr>
          <p:nvPr/>
        </p:nvPicPr>
        <p:blipFill rotWithShape="1">
          <a:blip r:embed="rId3"/>
          <a:srcRect b="83145"/>
          <a:stretch/>
        </p:blipFill>
        <p:spPr>
          <a:xfrm>
            <a:off x="6825083" y="11112"/>
            <a:ext cx="5366917" cy="741363"/>
          </a:xfrm>
          <a:prstGeom prst="rect">
            <a:avLst/>
          </a:prstGeom>
        </p:spPr>
      </p:pic>
      <p:sp>
        <p:nvSpPr>
          <p:cNvPr id="24" name="TextBox 23">
            <a:extLst>
              <a:ext uri="{FF2B5EF4-FFF2-40B4-BE49-F238E27FC236}">
                <a16:creationId xmlns:a16="http://schemas.microsoft.com/office/drawing/2014/main" id="{2C574079-567E-53DB-810D-84355ED62EC1}"/>
              </a:ext>
            </a:extLst>
          </p:cNvPr>
          <p:cNvSpPr txBox="1"/>
          <p:nvPr/>
        </p:nvSpPr>
        <p:spPr>
          <a:xfrm>
            <a:off x="82916" y="974564"/>
            <a:ext cx="11873296" cy="1015663"/>
          </a:xfrm>
          <a:prstGeom prst="rect">
            <a:avLst/>
          </a:prstGeom>
          <a:noFill/>
        </p:spPr>
        <p:txBody>
          <a:bodyPr wrap="square" rtlCol="0">
            <a:spAutoFit/>
          </a:bodyPr>
          <a:lstStyle/>
          <a:p>
            <a:r>
              <a:rPr lang="en-US" sz="2000" dirty="0">
                <a:solidFill>
                  <a:schemeClr val="tx1">
                    <a:lumMod val="75000"/>
                    <a:lumOff val="25000"/>
                  </a:schemeClr>
                </a:solidFill>
                <a:latin typeface="Lucida Grande" panose="020B0600040502020204" pitchFamily="34" charset="0"/>
                <a:cs typeface="Lucida Grande" panose="020B0600040502020204" pitchFamily="34" charset="0"/>
              </a:rPr>
              <a:t>Cross section measurements of </a:t>
            </a:r>
            <a:r>
              <a:rPr lang="en-US" sz="2000" b="1" baseline="30000" dirty="0">
                <a:solidFill>
                  <a:schemeClr val="tx1">
                    <a:lumMod val="75000"/>
                    <a:lumOff val="25000"/>
                  </a:schemeClr>
                </a:solidFill>
                <a:latin typeface="Lucida Grande" panose="020B0600040502020204" pitchFamily="34" charset="0"/>
                <a:cs typeface="Lucida Grande" panose="020B0600040502020204" pitchFamily="34" charset="0"/>
              </a:rPr>
              <a:t>117m</a:t>
            </a:r>
            <a:r>
              <a:rPr lang="en-US" sz="2000" b="1" u="none" strike="noStrike" dirty="0">
                <a:solidFill>
                  <a:schemeClr val="tx1">
                    <a:lumMod val="75000"/>
                    <a:lumOff val="25000"/>
                  </a:schemeClr>
                </a:solidFill>
                <a:effectLst/>
                <a:latin typeface="Lucida Grande" panose="020B0600040502020204" pitchFamily="34" charset="0"/>
                <a:cs typeface="Lucida Grande" panose="020B0600040502020204" pitchFamily="34" charset="0"/>
              </a:rPr>
              <a:t>Sn</a:t>
            </a:r>
            <a:r>
              <a:rPr lang="en-US" sz="2000" u="none" strike="noStrike" dirty="0">
                <a:solidFill>
                  <a:schemeClr val="tx1">
                    <a:lumMod val="75000"/>
                    <a:lumOff val="25000"/>
                  </a:schemeClr>
                </a:solidFill>
                <a:effectLst/>
                <a:latin typeface="Lucida Grande" panose="020B0600040502020204" pitchFamily="34" charset="0"/>
                <a:cs typeface="Lucida Grande" panose="020B0600040502020204" pitchFamily="34" charset="0"/>
              </a:rPr>
              <a:t> and </a:t>
            </a:r>
            <a:r>
              <a:rPr lang="en-US" sz="2000" b="1" baseline="30000" dirty="0">
                <a:solidFill>
                  <a:schemeClr val="tx1">
                    <a:lumMod val="75000"/>
                    <a:lumOff val="25000"/>
                  </a:schemeClr>
                </a:solidFill>
                <a:latin typeface="Lucida Grande" panose="020B0600040502020204" pitchFamily="34" charset="0"/>
                <a:cs typeface="Lucida Grande" panose="020B0600040502020204" pitchFamily="34" charset="0"/>
              </a:rPr>
              <a:t>119m</a:t>
            </a:r>
            <a:r>
              <a:rPr lang="en-US" sz="2000" b="1" dirty="0">
                <a:solidFill>
                  <a:schemeClr val="tx1">
                    <a:lumMod val="75000"/>
                    <a:lumOff val="25000"/>
                  </a:schemeClr>
                </a:solidFill>
                <a:latin typeface="Lucida Grande" panose="020B0600040502020204" pitchFamily="34" charset="0"/>
                <a:cs typeface="Lucida Grande" panose="020B0600040502020204" pitchFamily="34" charset="0"/>
              </a:rPr>
              <a:t>Te</a:t>
            </a:r>
            <a:r>
              <a:rPr lang="en-US" sz="2000" dirty="0">
                <a:solidFill>
                  <a:schemeClr val="tx1">
                    <a:lumMod val="75000"/>
                    <a:lumOff val="25000"/>
                  </a:schemeClr>
                </a:solidFill>
                <a:latin typeface="Lucida Grande" panose="020B0600040502020204" pitchFamily="34" charset="0"/>
                <a:cs typeface="Lucida Grande" panose="020B0600040502020204" pitchFamily="34" charset="0"/>
              </a:rPr>
              <a:t> (a cow for </a:t>
            </a:r>
            <a:r>
              <a:rPr lang="en-US" sz="2000" b="1" baseline="30000" dirty="0">
                <a:solidFill>
                  <a:schemeClr val="tx1">
                    <a:lumMod val="75000"/>
                    <a:lumOff val="25000"/>
                  </a:schemeClr>
                </a:solidFill>
                <a:latin typeface="Lucida Grande" panose="020B0600040502020204" pitchFamily="34" charset="0"/>
                <a:cs typeface="Lucida Grande" panose="020B0600040502020204" pitchFamily="34" charset="0"/>
              </a:rPr>
              <a:t>119</a:t>
            </a:r>
            <a:r>
              <a:rPr lang="en-US" sz="2000" b="1" dirty="0">
                <a:solidFill>
                  <a:schemeClr val="tx1">
                    <a:lumMod val="75000"/>
                    <a:lumOff val="25000"/>
                  </a:schemeClr>
                </a:solidFill>
                <a:latin typeface="Lucida Grande" panose="020B0600040502020204" pitchFamily="34" charset="0"/>
                <a:cs typeface="Lucida Grande" panose="020B0600040502020204" pitchFamily="34" charset="0"/>
              </a:rPr>
              <a:t>Sb</a:t>
            </a:r>
            <a:r>
              <a:rPr lang="en-US" sz="2000" dirty="0">
                <a:solidFill>
                  <a:schemeClr val="tx1">
                    <a:lumMod val="75000"/>
                    <a:lumOff val="25000"/>
                  </a:schemeClr>
                </a:solidFill>
                <a:latin typeface="Lucida Grande" panose="020B0600040502020204" pitchFamily="34" charset="0"/>
                <a:cs typeface="Lucida Grande" panose="020B0600040502020204" pitchFamily="34" charset="0"/>
              </a:rPr>
              <a:t>) to optimize production for high SA with minimal impurities</a:t>
            </a:r>
          </a:p>
          <a:p>
            <a:r>
              <a:rPr lang="en-US" sz="2000" dirty="0">
                <a:solidFill>
                  <a:schemeClr val="tx1">
                    <a:lumMod val="75000"/>
                    <a:lumOff val="25000"/>
                  </a:schemeClr>
                </a:solidFill>
                <a:latin typeface="Garamond" panose="02020404030301010803" pitchFamily="18" charset="0"/>
                <a:cs typeface="Lucida Grande" panose="020B0600040502020204" pitchFamily="34" charset="0"/>
              </a:rPr>
              <a:t> </a:t>
            </a:r>
            <a:endParaRPr lang="en-US" sz="1600" dirty="0">
              <a:solidFill>
                <a:schemeClr val="tx1">
                  <a:lumMod val="75000"/>
                  <a:lumOff val="25000"/>
                </a:schemeClr>
              </a:solidFill>
              <a:latin typeface="Garamond" panose="02020404030301010803" pitchFamily="18" charset="0"/>
              <a:cs typeface="Lucida Grande" panose="020B0600040502020204" pitchFamily="34" charset="0"/>
            </a:endParaRPr>
          </a:p>
        </p:txBody>
      </p:sp>
      <p:pic>
        <p:nvPicPr>
          <p:cNvPr id="25" name="Picture 24" descr="Diagram&#10;&#10;Description automatically generated">
            <a:extLst>
              <a:ext uri="{FF2B5EF4-FFF2-40B4-BE49-F238E27FC236}">
                <a16:creationId xmlns:a16="http://schemas.microsoft.com/office/drawing/2014/main" id="{2428215A-107C-9F63-2980-D68404403218}"/>
              </a:ext>
            </a:extLst>
          </p:cNvPr>
          <p:cNvPicPr>
            <a:picLocks noChangeAspect="1"/>
          </p:cNvPicPr>
          <p:nvPr/>
        </p:nvPicPr>
        <p:blipFill rotWithShape="1">
          <a:blip r:embed="rId4"/>
          <a:srcRect l="-308" r="1"/>
          <a:stretch/>
        </p:blipFill>
        <p:spPr>
          <a:xfrm>
            <a:off x="229884" y="1971484"/>
            <a:ext cx="2879215" cy="2207942"/>
          </a:xfrm>
          <a:prstGeom prst="rect">
            <a:avLst/>
          </a:prstGeom>
          <a:ln>
            <a:solidFill>
              <a:srgbClr val="BC9B6A"/>
            </a:solidFill>
          </a:ln>
        </p:spPr>
      </p:pic>
      <p:pic>
        <p:nvPicPr>
          <p:cNvPr id="26" name="Picture 2" descr="External Radiation Exposure Following Sn-117m Colloid Intra-articular  Injections">
            <a:extLst>
              <a:ext uri="{FF2B5EF4-FFF2-40B4-BE49-F238E27FC236}">
                <a16:creationId xmlns:a16="http://schemas.microsoft.com/office/drawing/2014/main" id="{DFD6F2ED-8774-CCA7-775A-6F41801F6C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873" y="3075455"/>
            <a:ext cx="1632302" cy="261906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Variation in the State of 119mSn Impurity Atoms in PbTe during the  Establishment of the Radioactive Equilibrium of 119mTe/119Sb Isotopes |  SpringerLink">
            <a:extLst>
              <a:ext uri="{FF2B5EF4-FFF2-40B4-BE49-F238E27FC236}">
                <a16:creationId xmlns:a16="http://schemas.microsoft.com/office/drawing/2014/main" id="{D8D69BA7-B58B-AEF5-49E7-ADC15F70B2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9161" y="2820637"/>
            <a:ext cx="2745119" cy="300858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picture containing text, outdoor&#10;&#10;Description automatically generated">
            <a:extLst>
              <a:ext uri="{FF2B5EF4-FFF2-40B4-BE49-F238E27FC236}">
                <a16:creationId xmlns:a16="http://schemas.microsoft.com/office/drawing/2014/main" id="{7AEC5AC9-2052-4D36-09EA-B6A7E2C16F66}"/>
              </a:ext>
            </a:extLst>
          </p:cNvPr>
          <p:cNvPicPr>
            <a:picLocks noChangeAspect="1"/>
          </p:cNvPicPr>
          <p:nvPr/>
        </p:nvPicPr>
        <p:blipFill rotWithShape="1">
          <a:blip r:embed="rId7"/>
          <a:srcRect l="34" t="14278" r="2252"/>
          <a:stretch/>
        </p:blipFill>
        <p:spPr>
          <a:xfrm>
            <a:off x="8609162" y="2105264"/>
            <a:ext cx="3494018" cy="2207942"/>
          </a:xfrm>
          <a:prstGeom prst="rect">
            <a:avLst/>
          </a:prstGeom>
          <a:ln>
            <a:solidFill>
              <a:srgbClr val="BC9B6A"/>
            </a:solidFill>
          </a:ln>
        </p:spPr>
      </p:pic>
      <p:sp>
        <p:nvSpPr>
          <p:cNvPr id="29" name="TextBox 28">
            <a:extLst>
              <a:ext uri="{FF2B5EF4-FFF2-40B4-BE49-F238E27FC236}">
                <a16:creationId xmlns:a16="http://schemas.microsoft.com/office/drawing/2014/main" id="{0081A5B5-CC1E-859A-5B2F-4FF92166C9C6}"/>
              </a:ext>
            </a:extLst>
          </p:cNvPr>
          <p:cNvSpPr txBox="1"/>
          <p:nvPr/>
        </p:nvSpPr>
        <p:spPr>
          <a:xfrm>
            <a:off x="8454280" y="4384986"/>
            <a:ext cx="3648900" cy="1241365"/>
          </a:xfrm>
          <a:prstGeom prst="rect">
            <a:avLst/>
          </a:prstGeom>
          <a:noFill/>
        </p:spPr>
        <p:txBody>
          <a:bodyPr wrap="square">
            <a:spAutoFit/>
          </a:bodyPr>
          <a:lstStyle/>
          <a:p>
            <a:pPr algn="ctr"/>
            <a:r>
              <a:rPr lang="en-US" sz="2000" baseline="30000" dirty="0">
                <a:solidFill>
                  <a:schemeClr val="tx1">
                    <a:lumMod val="75000"/>
                    <a:lumOff val="25000"/>
                  </a:schemeClr>
                </a:solidFill>
                <a:latin typeface="Garamond" panose="02020404030301010803" pitchFamily="18" charset="0"/>
                <a:cs typeface="Lucida Grande" panose="020B0600040502020204" pitchFamily="34" charset="0"/>
              </a:rPr>
              <a:t>99m</a:t>
            </a:r>
            <a:r>
              <a:rPr lang="en-US" sz="2000" dirty="0">
                <a:solidFill>
                  <a:schemeClr val="tx1">
                    <a:lumMod val="75000"/>
                    <a:lumOff val="25000"/>
                  </a:schemeClr>
                </a:solidFill>
                <a:latin typeface="Garamond" panose="02020404030301010803" pitchFamily="18" charset="0"/>
                <a:cs typeface="Lucida Grande" panose="020B0600040502020204" pitchFamily="34" charset="0"/>
              </a:rPr>
              <a:t>Tc	     </a:t>
            </a:r>
            <a:r>
              <a:rPr lang="en-US" sz="2000" baseline="30000" dirty="0">
                <a:solidFill>
                  <a:schemeClr val="tx1">
                    <a:lumMod val="75000"/>
                    <a:lumOff val="25000"/>
                  </a:schemeClr>
                </a:solidFill>
                <a:latin typeface="Garamond" panose="02020404030301010803" pitchFamily="18" charset="0"/>
                <a:cs typeface="Lucida Grande" panose="020B0600040502020204" pitchFamily="34" charset="0"/>
              </a:rPr>
              <a:t>117m</a:t>
            </a:r>
            <a:r>
              <a:rPr lang="en-US" sz="2000" dirty="0">
                <a:solidFill>
                  <a:schemeClr val="tx1">
                    <a:lumMod val="75000"/>
                    <a:lumOff val="25000"/>
                  </a:schemeClr>
                </a:solidFill>
                <a:latin typeface="Garamond" panose="02020404030301010803" pitchFamily="18" charset="0"/>
                <a:cs typeface="Lucida Grande" panose="020B0600040502020204" pitchFamily="34" charset="0"/>
              </a:rPr>
              <a:t>Sn</a:t>
            </a:r>
          </a:p>
          <a:p>
            <a:endParaRPr lang="en-US" sz="1600" dirty="0">
              <a:solidFill>
                <a:schemeClr val="tx1">
                  <a:lumMod val="75000"/>
                  <a:lumOff val="25000"/>
                </a:schemeClr>
              </a:solidFill>
              <a:latin typeface="Garamond" panose="02020404030301010803" pitchFamily="18" charset="0"/>
              <a:cs typeface="Lucida Grande" panose="020B0600040502020204" pitchFamily="34" charset="0"/>
            </a:endParaRPr>
          </a:p>
          <a:p>
            <a:pPr algn="ctr"/>
            <a:r>
              <a:rPr lang="en-US" sz="2000" i="1" dirty="0">
                <a:solidFill>
                  <a:schemeClr val="tx1">
                    <a:lumMod val="75000"/>
                    <a:lumOff val="25000"/>
                  </a:schemeClr>
                </a:solidFill>
                <a:latin typeface="Garamond" panose="02020404030301010803" pitchFamily="18" charset="0"/>
                <a:cs typeface="Lucida Grande" panose="020B0600040502020204" pitchFamily="34" charset="0"/>
              </a:rPr>
              <a:t>Imaging with </a:t>
            </a:r>
            <a:r>
              <a:rPr lang="en-US" sz="2000" i="1" baseline="30000" dirty="0">
                <a:solidFill>
                  <a:schemeClr val="tx1">
                    <a:lumMod val="75000"/>
                    <a:lumOff val="25000"/>
                  </a:schemeClr>
                </a:solidFill>
                <a:latin typeface="Garamond" panose="02020404030301010803" pitchFamily="18" charset="0"/>
                <a:cs typeface="Lucida Grande" panose="020B0600040502020204" pitchFamily="34" charset="0"/>
              </a:rPr>
              <a:t>117m</a:t>
            </a:r>
            <a:r>
              <a:rPr lang="en-US" sz="2000" i="1" dirty="0">
                <a:solidFill>
                  <a:schemeClr val="tx1">
                    <a:lumMod val="75000"/>
                    <a:lumOff val="25000"/>
                  </a:schemeClr>
                </a:solidFill>
                <a:latin typeface="Garamond" panose="02020404030301010803" pitchFamily="18" charset="0"/>
                <a:cs typeface="Lucida Grande" panose="020B0600040502020204" pitchFamily="34" charset="0"/>
              </a:rPr>
              <a:t>Sn compared to </a:t>
            </a:r>
            <a:r>
              <a:rPr lang="en-US" sz="2000" i="1" baseline="30000" dirty="0">
                <a:solidFill>
                  <a:schemeClr val="tx1">
                    <a:lumMod val="75000"/>
                    <a:lumOff val="25000"/>
                  </a:schemeClr>
                </a:solidFill>
                <a:latin typeface="Garamond" panose="02020404030301010803" pitchFamily="18" charset="0"/>
                <a:cs typeface="Lucida Grande" panose="020B0600040502020204" pitchFamily="34" charset="0"/>
              </a:rPr>
              <a:t>99m</a:t>
            </a:r>
            <a:r>
              <a:rPr lang="en-US" sz="2000" i="1" dirty="0">
                <a:solidFill>
                  <a:schemeClr val="tx1">
                    <a:lumMod val="75000"/>
                    <a:lumOff val="25000"/>
                  </a:schemeClr>
                </a:solidFill>
                <a:latin typeface="Garamond" panose="02020404030301010803" pitchFamily="18" charset="0"/>
                <a:cs typeface="Lucida Grande" panose="020B0600040502020204" pitchFamily="34" charset="0"/>
              </a:rPr>
              <a:t>Tc</a:t>
            </a:r>
            <a:endParaRPr lang="en-US" sz="2800" i="1" dirty="0">
              <a:solidFill>
                <a:schemeClr val="tx1">
                  <a:lumMod val="75000"/>
                  <a:lumOff val="25000"/>
                </a:schemeClr>
              </a:solidFill>
              <a:latin typeface="Garamond" panose="02020404030301010803" pitchFamily="18" charset="0"/>
              <a:cs typeface="Lucida Grande" panose="020B0600040502020204" pitchFamily="34" charset="0"/>
            </a:endParaRPr>
          </a:p>
          <a:p>
            <a:pPr algn="ctr"/>
            <a:r>
              <a:rPr lang="en-US" sz="2800" i="1" baseline="30000" dirty="0">
                <a:solidFill>
                  <a:schemeClr val="tx1">
                    <a:lumMod val="75000"/>
                    <a:lumOff val="25000"/>
                  </a:schemeClr>
                </a:solidFill>
                <a:latin typeface="Garamond" panose="02020404030301010803" pitchFamily="18" charset="0"/>
                <a:cs typeface="Lucida Grande" panose="020B0600040502020204" pitchFamily="34" charset="0"/>
              </a:rPr>
              <a:t>[</a:t>
            </a:r>
            <a:r>
              <a:rPr lang="en-US" sz="2800" i="1" baseline="30000" dirty="0" err="1">
                <a:solidFill>
                  <a:schemeClr val="tx1">
                    <a:lumMod val="75000"/>
                    <a:lumOff val="25000"/>
                  </a:schemeClr>
                </a:solidFill>
                <a:latin typeface="Garamond" panose="02020404030301010803" pitchFamily="18" charset="0"/>
                <a:cs typeface="Lucida Grande" panose="020B0600040502020204" pitchFamily="34" charset="0"/>
              </a:rPr>
              <a:t>Swailem</a:t>
            </a:r>
            <a:r>
              <a:rPr lang="en-US" sz="2800" i="1" baseline="30000" dirty="0">
                <a:solidFill>
                  <a:schemeClr val="tx1">
                    <a:lumMod val="75000"/>
                    <a:lumOff val="25000"/>
                  </a:schemeClr>
                </a:solidFill>
                <a:latin typeface="Garamond" panose="02020404030301010803" pitchFamily="18" charset="0"/>
                <a:cs typeface="Lucida Grande" panose="020B0600040502020204" pitchFamily="34" charset="0"/>
              </a:rPr>
              <a:t> et al. 1998]</a:t>
            </a:r>
          </a:p>
        </p:txBody>
      </p:sp>
      <p:sp>
        <p:nvSpPr>
          <p:cNvPr id="30" name="TextBox 29">
            <a:extLst>
              <a:ext uri="{FF2B5EF4-FFF2-40B4-BE49-F238E27FC236}">
                <a16:creationId xmlns:a16="http://schemas.microsoft.com/office/drawing/2014/main" id="{1D0C04E7-7C3A-166A-9BE1-36447D480674}"/>
              </a:ext>
            </a:extLst>
          </p:cNvPr>
          <p:cNvSpPr txBox="1"/>
          <p:nvPr/>
        </p:nvSpPr>
        <p:spPr>
          <a:xfrm>
            <a:off x="229884" y="4313207"/>
            <a:ext cx="2879214" cy="1446550"/>
          </a:xfrm>
          <a:prstGeom prst="rect">
            <a:avLst/>
          </a:prstGeom>
          <a:noFill/>
          <a:ln>
            <a:solidFill>
              <a:srgbClr val="BC9B6A"/>
            </a:solidFill>
          </a:ln>
        </p:spPr>
        <p:txBody>
          <a:bodyPr wrap="square">
            <a:spAutoFit/>
          </a:bodyPr>
          <a:lstStyle/>
          <a:p>
            <a:pPr marL="0" marR="0" algn="ctr">
              <a:spcBef>
                <a:spcPts val="0"/>
              </a:spcBef>
              <a:spcAft>
                <a:spcPts val="0"/>
              </a:spcAft>
            </a:pPr>
            <a:r>
              <a:rPr lang="en-US" sz="1800" b="1" dirty="0">
                <a:solidFill>
                  <a:srgbClr val="00B050"/>
                </a:solidFill>
                <a:effectLst/>
                <a:latin typeface="Garamond" panose="02020404030301010803" pitchFamily="18" charset="0"/>
                <a:cs typeface="Times New Roman" panose="02020603050405020304" pitchFamily="18" charset="0"/>
              </a:rPr>
              <a:t>Primary Isotopes:</a:t>
            </a:r>
            <a:r>
              <a:rPr lang="en-US" sz="1800" dirty="0">
                <a:solidFill>
                  <a:srgbClr val="00B050"/>
                </a:solidFill>
                <a:effectLst/>
                <a:latin typeface="Garamond" panose="02020404030301010803" pitchFamily="18" charset="0"/>
                <a:cs typeface="Times New Roman" panose="02020603050405020304" pitchFamily="18" charset="0"/>
              </a:rPr>
              <a:t> </a:t>
            </a:r>
          </a:p>
          <a:p>
            <a:pPr marL="0" marR="0" algn="ctr">
              <a:spcBef>
                <a:spcPts val="0"/>
              </a:spcBef>
              <a:spcAft>
                <a:spcPts val="0"/>
              </a:spcAft>
            </a:pPr>
            <a:r>
              <a:rPr lang="en-US" sz="1600" baseline="30000" dirty="0">
                <a:solidFill>
                  <a:schemeClr val="tx1">
                    <a:lumMod val="75000"/>
                    <a:lumOff val="25000"/>
                  </a:schemeClr>
                </a:solidFill>
                <a:effectLst/>
                <a:latin typeface="Garamond" panose="02020404030301010803" pitchFamily="18" charset="0"/>
                <a:cs typeface="Times New Roman" panose="02020603050405020304" pitchFamily="18" charset="0"/>
              </a:rPr>
              <a:t>119m,119g</a:t>
            </a:r>
            <a:r>
              <a:rPr lang="en-US" sz="1600" dirty="0">
                <a:solidFill>
                  <a:schemeClr val="tx1">
                    <a:lumMod val="75000"/>
                    <a:lumOff val="25000"/>
                  </a:schemeClr>
                </a:solidFill>
                <a:effectLst/>
                <a:latin typeface="Garamond" panose="02020404030301010803" pitchFamily="18" charset="0"/>
                <a:cs typeface="Times New Roman" panose="02020603050405020304" pitchFamily="18" charset="0"/>
              </a:rPr>
              <a:t>Te, </a:t>
            </a:r>
            <a:r>
              <a:rPr lang="en-US" sz="1600" baseline="30000" dirty="0">
                <a:solidFill>
                  <a:schemeClr val="tx1">
                    <a:lumMod val="75000"/>
                    <a:lumOff val="25000"/>
                  </a:schemeClr>
                </a:solidFill>
                <a:effectLst/>
                <a:latin typeface="Garamond" panose="02020404030301010803" pitchFamily="18" charset="0"/>
                <a:cs typeface="Times New Roman" panose="02020603050405020304" pitchFamily="18" charset="0"/>
              </a:rPr>
              <a:t>117m</a:t>
            </a:r>
            <a:r>
              <a:rPr lang="en-US" sz="1600" dirty="0">
                <a:solidFill>
                  <a:schemeClr val="tx1">
                    <a:lumMod val="75000"/>
                    <a:lumOff val="25000"/>
                  </a:schemeClr>
                </a:solidFill>
                <a:effectLst/>
                <a:latin typeface="Garamond" panose="02020404030301010803" pitchFamily="18" charset="0"/>
                <a:cs typeface="Times New Roman" panose="02020603050405020304" pitchFamily="18" charset="0"/>
              </a:rPr>
              <a:t>Sn</a:t>
            </a:r>
          </a:p>
          <a:p>
            <a:pPr marL="0" marR="0" algn="ctr">
              <a:spcBef>
                <a:spcPts val="0"/>
              </a:spcBef>
              <a:spcAft>
                <a:spcPts val="0"/>
              </a:spcAft>
            </a:pPr>
            <a:r>
              <a:rPr lang="en-US" sz="1800" b="1" dirty="0">
                <a:solidFill>
                  <a:srgbClr val="FF0000"/>
                </a:solidFill>
                <a:effectLst/>
                <a:latin typeface="Garamond" panose="02020404030301010803" pitchFamily="18" charset="0"/>
                <a:cs typeface="Times New Roman" panose="02020603050405020304" pitchFamily="18" charset="0"/>
              </a:rPr>
              <a:t>Potential Impurities:</a:t>
            </a:r>
            <a:r>
              <a:rPr lang="en-US" sz="1800" b="1" dirty="0">
                <a:solidFill>
                  <a:schemeClr val="tx1">
                    <a:lumMod val="75000"/>
                    <a:lumOff val="25000"/>
                  </a:schemeClr>
                </a:solidFill>
                <a:effectLst/>
                <a:latin typeface="Garamond" panose="02020404030301010803" pitchFamily="18" charset="0"/>
                <a:cs typeface="Times New Roman" panose="02020603050405020304" pitchFamily="18" charset="0"/>
              </a:rPr>
              <a:t> </a:t>
            </a:r>
          </a:p>
          <a:p>
            <a:pPr marL="0" marR="0" algn="ctr">
              <a:spcBef>
                <a:spcPts val="0"/>
              </a:spcBef>
              <a:spcAft>
                <a:spcPts val="0"/>
              </a:spcAft>
            </a:pPr>
            <a:r>
              <a:rPr lang="en-US" sz="1800" baseline="30000" dirty="0">
                <a:solidFill>
                  <a:schemeClr val="tx1">
                    <a:lumMod val="75000"/>
                    <a:lumOff val="25000"/>
                  </a:schemeClr>
                </a:solidFill>
                <a:effectLst/>
                <a:latin typeface="Garamond" panose="02020404030301010803" pitchFamily="18" charset="0"/>
                <a:cs typeface="Times New Roman" panose="02020603050405020304" pitchFamily="18" charset="0"/>
              </a:rPr>
              <a:t>116,117,118,121m,121g,123m</a:t>
            </a:r>
            <a:r>
              <a:rPr lang="en-US" sz="1800" dirty="0">
                <a:solidFill>
                  <a:schemeClr val="tx1">
                    <a:lumMod val="75000"/>
                    <a:lumOff val="25000"/>
                  </a:schemeClr>
                </a:solidFill>
                <a:effectLst/>
                <a:latin typeface="Garamond" panose="02020404030301010803" pitchFamily="18" charset="0"/>
                <a:cs typeface="Times New Roman" panose="02020603050405020304" pitchFamily="18" charset="0"/>
              </a:rPr>
              <a:t>Te, </a:t>
            </a:r>
            <a:r>
              <a:rPr lang="en-US" sz="1800" baseline="30000" dirty="0">
                <a:solidFill>
                  <a:schemeClr val="tx1">
                    <a:lumMod val="75000"/>
                    <a:lumOff val="25000"/>
                  </a:schemeClr>
                </a:solidFill>
                <a:effectLst/>
                <a:latin typeface="Garamond" panose="02020404030301010803" pitchFamily="18" charset="0"/>
                <a:cs typeface="Times New Roman" panose="02020603050405020304" pitchFamily="18" charset="0"/>
              </a:rPr>
              <a:t>113,119m,121m,121g</a:t>
            </a:r>
            <a:r>
              <a:rPr lang="en-US" sz="1800" dirty="0">
                <a:solidFill>
                  <a:schemeClr val="tx1">
                    <a:lumMod val="75000"/>
                    <a:lumOff val="25000"/>
                  </a:schemeClr>
                </a:solidFill>
                <a:effectLst/>
                <a:latin typeface="Garamond" panose="02020404030301010803" pitchFamily="18" charset="0"/>
                <a:cs typeface="Times New Roman" panose="02020603050405020304" pitchFamily="18" charset="0"/>
              </a:rPr>
              <a:t>Sn</a:t>
            </a:r>
            <a:endParaRPr lang="en-US" sz="1800" dirty="0">
              <a:solidFill>
                <a:schemeClr val="tx1">
                  <a:lumMod val="75000"/>
                  <a:lumOff val="25000"/>
                </a:schemeClr>
              </a:solidFill>
              <a:effectLst/>
              <a:latin typeface="Garamond" panose="02020404030301010803" pitchFamily="18"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AA95BFB1-3E57-AA69-2C17-7143DD8446EB}"/>
              </a:ext>
            </a:extLst>
          </p:cNvPr>
          <p:cNvSpPr txBox="1"/>
          <p:nvPr/>
        </p:nvSpPr>
        <p:spPr>
          <a:xfrm>
            <a:off x="3256067" y="1838950"/>
            <a:ext cx="5198213" cy="923330"/>
          </a:xfrm>
          <a:prstGeom prst="rect">
            <a:avLst/>
          </a:prstGeom>
          <a:noFill/>
        </p:spPr>
        <p:txBody>
          <a:bodyPr wrap="square">
            <a:spAutoFit/>
          </a:bodyPr>
          <a:lstStyle/>
          <a:p>
            <a:r>
              <a:rPr lang="en-US" sz="1800" dirty="0">
                <a:solidFill>
                  <a:schemeClr val="tx1">
                    <a:lumMod val="75000"/>
                    <a:lumOff val="25000"/>
                  </a:schemeClr>
                </a:solidFill>
                <a:latin typeface="Lucida Grande" panose="020B0600040502020204" pitchFamily="34" charset="0"/>
                <a:cs typeface="Lucida Grande" panose="020B0600040502020204" pitchFamily="34" charset="0"/>
              </a:rPr>
              <a:t>These Auger emitters a promising candidate for OA via RSV and potentially small mass tumors. </a:t>
            </a:r>
          </a:p>
        </p:txBody>
      </p:sp>
      <p:sp>
        <p:nvSpPr>
          <p:cNvPr id="32" name="Rectangle 31">
            <a:extLst>
              <a:ext uri="{FF2B5EF4-FFF2-40B4-BE49-F238E27FC236}">
                <a16:creationId xmlns:a16="http://schemas.microsoft.com/office/drawing/2014/main" id="{1639A567-747B-938E-7536-C2E83189469D}"/>
              </a:ext>
            </a:extLst>
          </p:cNvPr>
          <p:cNvSpPr/>
          <p:nvPr/>
        </p:nvSpPr>
        <p:spPr>
          <a:xfrm>
            <a:off x="3429873" y="2994186"/>
            <a:ext cx="1632302" cy="38407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33" name="Rectangle 32">
            <a:extLst>
              <a:ext uri="{FF2B5EF4-FFF2-40B4-BE49-F238E27FC236}">
                <a16:creationId xmlns:a16="http://schemas.microsoft.com/office/drawing/2014/main" id="{6DE53B46-2AFA-D481-B2E1-5991B0298F9F}"/>
              </a:ext>
            </a:extLst>
          </p:cNvPr>
          <p:cNvSpPr/>
          <p:nvPr/>
        </p:nvSpPr>
        <p:spPr>
          <a:xfrm>
            <a:off x="6694097" y="3402377"/>
            <a:ext cx="1242204" cy="505453"/>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Tree>
    <p:extLst>
      <p:ext uri="{BB962C8B-B14F-4D97-AF65-F5344CB8AC3E}">
        <p14:creationId xmlns:p14="http://schemas.microsoft.com/office/powerpoint/2010/main" val="2003068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DF09F-B945-C641-B36F-43530C8C2C04}"/>
              </a:ext>
            </a:extLst>
          </p:cNvPr>
          <p:cNvSpPr>
            <a:spLocks noGrp="1"/>
          </p:cNvSpPr>
          <p:nvPr>
            <p:ph type="title"/>
          </p:nvPr>
        </p:nvSpPr>
        <p:spPr>
          <a:xfrm>
            <a:off x="0" y="0"/>
            <a:ext cx="12192000" cy="752475"/>
          </a:xfrm>
          <a:prstGeom prst="rect">
            <a:avLst/>
          </a:prstGeom>
          <a:solidFill>
            <a:srgbClr val="093262"/>
          </a:solidFill>
        </p:spPr>
        <p:txBody>
          <a:bodyPr>
            <a:normAutofit/>
          </a:bodyPr>
          <a:lstStyle/>
          <a:p>
            <a:r>
              <a:rPr lang="en-US" sz="2800" dirty="0">
                <a:solidFill>
                  <a:schemeClr val="bg1"/>
                </a:solidFill>
                <a:latin typeface="Times New Roman" panose="02020603050405020304" pitchFamily="18" charset="0"/>
                <a:cs typeface="Times New Roman" panose="02020603050405020304" pitchFamily="18" charset="0"/>
              </a:rPr>
              <a:t>TALYS Modeling: Additional Parameter Adjustments</a:t>
            </a:r>
          </a:p>
        </p:txBody>
      </p:sp>
      <p:sp>
        <p:nvSpPr>
          <p:cNvPr id="51" name="Slide Number Placeholder 4">
            <a:extLst>
              <a:ext uri="{FF2B5EF4-FFF2-40B4-BE49-F238E27FC236}">
                <a16:creationId xmlns:a16="http://schemas.microsoft.com/office/drawing/2014/main" id="{CFC53855-A96C-CD44-81BF-05B9F94781F7}"/>
              </a:ext>
            </a:extLst>
          </p:cNvPr>
          <p:cNvSpPr txBox="1">
            <a:spLocks/>
          </p:cNvSpPr>
          <p:nvPr/>
        </p:nvSpPr>
        <p:spPr>
          <a:xfrm>
            <a:off x="9448800" y="6513749"/>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DFAC382-4EBE-AA44-A583-A4478973BA78}" type="slidenum">
              <a:rPr lang="en-US" smtClean="0">
                <a:solidFill>
                  <a:schemeClr val="bg1"/>
                </a:solidFill>
              </a:rPr>
              <a:pPr algn="r"/>
              <a:t>19</a:t>
            </a:fld>
            <a:endParaRPr lang="en-US" dirty="0">
              <a:solidFill>
                <a:schemeClr val="bg1"/>
              </a:solidFill>
            </a:endParaRPr>
          </a:p>
        </p:txBody>
      </p:sp>
      <p:pic>
        <p:nvPicPr>
          <p:cNvPr id="14" name="Picture 13" descr="A picture containing text, screenshot, line, diagram&#10;&#10;Description automatically generated">
            <a:extLst>
              <a:ext uri="{FF2B5EF4-FFF2-40B4-BE49-F238E27FC236}">
                <a16:creationId xmlns:a16="http://schemas.microsoft.com/office/drawing/2014/main" id="{CE63723B-1EE6-D667-D34A-D35D92559868}"/>
              </a:ext>
            </a:extLst>
          </p:cNvPr>
          <p:cNvPicPr>
            <a:picLocks noChangeAspect="1"/>
          </p:cNvPicPr>
          <p:nvPr/>
        </p:nvPicPr>
        <p:blipFill>
          <a:blip r:embed="rId3"/>
          <a:stretch>
            <a:fillRect/>
          </a:stretch>
        </p:blipFill>
        <p:spPr>
          <a:xfrm>
            <a:off x="27955" y="3430631"/>
            <a:ext cx="4023783" cy="2682522"/>
          </a:xfrm>
          <a:prstGeom prst="rect">
            <a:avLst/>
          </a:prstGeom>
        </p:spPr>
      </p:pic>
      <p:pic>
        <p:nvPicPr>
          <p:cNvPr id="16" name="Picture 15" descr="A picture containing text, screenshot, line, diagram&#10;&#10;Description automatically generated">
            <a:extLst>
              <a:ext uri="{FF2B5EF4-FFF2-40B4-BE49-F238E27FC236}">
                <a16:creationId xmlns:a16="http://schemas.microsoft.com/office/drawing/2014/main" id="{0FCE913A-A0D1-9489-F21E-55B724A9FB0C}"/>
              </a:ext>
            </a:extLst>
          </p:cNvPr>
          <p:cNvPicPr>
            <a:picLocks noChangeAspect="1"/>
          </p:cNvPicPr>
          <p:nvPr/>
        </p:nvPicPr>
        <p:blipFill>
          <a:blip r:embed="rId4"/>
          <a:stretch>
            <a:fillRect/>
          </a:stretch>
        </p:blipFill>
        <p:spPr>
          <a:xfrm>
            <a:off x="27955" y="744847"/>
            <a:ext cx="4023783" cy="2682522"/>
          </a:xfrm>
          <a:prstGeom prst="rect">
            <a:avLst/>
          </a:prstGeom>
        </p:spPr>
      </p:pic>
      <p:pic>
        <p:nvPicPr>
          <p:cNvPr id="18" name="Picture 17" descr="A picture containing text, screenshot, line, diagram&#10;&#10;Description automatically generated">
            <a:extLst>
              <a:ext uri="{FF2B5EF4-FFF2-40B4-BE49-F238E27FC236}">
                <a16:creationId xmlns:a16="http://schemas.microsoft.com/office/drawing/2014/main" id="{A98BEF8A-D8BE-9313-1836-686D21B9DEFF}"/>
              </a:ext>
            </a:extLst>
          </p:cNvPr>
          <p:cNvPicPr>
            <a:picLocks noChangeAspect="1"/>
          </p:cNvPicPr>
          <p:nvPr/>
        </p:nvPicPr>
        <p:blipFill>
          <a:blip r:embed="rId5"/>
          <a:stretch>
            <a:fillRect/>
          </a:stretch>
        </p:blipFill>
        <p:spPr>
          <a:xfrm>
            <a:off x="4084108" y="3427264"/>
            <a:ext cx="4023783" cy="2682522"/>
          </a:xfrm>
          <a:prstGeom prst="rect">
            <a:avLst/>
          </a:prstGeom>
        </p:spPr>
      </p:pic>
      <p:pic>
        <p:nvPicPr>
          <p:cNvPr id="20" name="Picture 19" descr="A picture containing text, screenshot, line, diagram&#10;&#10;Description automatically generated">
            <a:extLst>
              <a:ext uri="{FF2B5EF4-FFF2-40B4-BE49-F238E27FC236}">
                <a16:creationId xmlns:a16="http://schemas.microsoft.com/office/drawing/2014/main" id="{3D99B0E7-224B-383E-811C-9ED5DFEB3021}"/>
              </a:ext>
            </a:extLst>
          </p:cNvPr>
          <p:cNvPicPr>
            <a:picLocks noChangeAspect="1"/>
          </p:cNvPicPr>
          <p:nvPr/>
        </p:nvPicPr>
        <p:blipFill>
          <a:blip r:embed="rId6"/>
          <a:stretch>
            <a:fillRect/>
          </a:stretch>
        </p:blipFill>
        <p:spPr>
          <a:xfrm>
            <a:off x="4084108" y="744742"/>
            <a:ext cx="4023783" cy="2682522"/>
          </a:xfrm>
          <a:prstGeom prst="rect">
            <a:avLst/>
          </a:prstGeom>
        </p:spPr>
      </p:pic>
      <p:pic>
        <p:nvPicPr>
          <p:cNvPr id="3" name="Picture 2" descr="A picture containing text, diagram, line, screenshot&#10;&#10;Description automatically generated">
            <a:extLst>
              <a:ext uri="{FF2B5EF4-FFF2-40B4-BE49-F238E27FC236}">
                <a16:creationId xmlns:a16="http://schemas.microsoft.com/office/drawing/2014/main" id="{EDBD81B7-5C8E-6EB6-C0D0-46A4A4811A81}"/>
              </a:ext>
            </a:extLst>
          </p:cNvPr>
          <p:cNvPicPr>
            <a:picLocks noChangeAspect="1"/>
          </p:cNvPicPr>
          <p:nvPr/>
        </p:nvPicPr>
        <p:blipFill>
          <a:blip r:embed="rId7"/>
          <a:stretch>
            <a:fillRect/>
          </a:stretch>
        </p:blipFill>
        <p:spPr>
          <a:xfrm>
            <a:off x="8107891" y="744742"/>
            <a:ext cx="4023583" cy="2682389"/>
          </a:xfrm>
          <a:prstGeom prst="rect">
            <a:avLst/>
          </a:prstGeom>
        </p:spPr>
      </p:pic>
      <p:pic>
        <p:nvPicPr>
          <p:cNvPr id="4" name="Picture 3" descr="A picture containing text, screenshot, line, diagram&#10;&#10;Description automatically generated">
            <a:extLst>
              <a:ext uri="{FF2B5EF4-FFF2-40B4-BE49-F238E27FC236}">
                <a16:creationId xmlns:a16="http://schemas.microsoft.com/office/drawing/2014/main" id="{C5C6B184-B4E3-0208-3C2D-548E9FCC8F2D}"/>
              </a:ext>
            </a:extLst>
          </p:cNvPr>
          <p:cNvPicPr>
            <a:picLocks noChangeAspect="1"/>
          </p:cNvPicPr>
          <p:nvPr/>
        </p:nvPicPr>
        <p:blipFill>
          <a:blip r:embed="rId8"/>
          <a:stretch>
            <a:fillRect/>
          </a:stretch>
        </p:blipFill>
        <p:spPr>
          <a:xfrm>
            <a:off x="8047365" y="3427397"/>
            <a:ext cx="4023583" cy="2682389"/>
          </a:xfrm>
          <a:prstGeom prst="rect">
            <a:avLst/>
          </a:prstGeom>
        </p:spPr>
      </p:pic>
      <p:pic>
        <p:nvPicPr>
          <p:cNvPr id="5" name="Picture 4" descr="Text&#10;&#10;Description automatically generated">
            <a:extLst>
              <a:ext uri="{FF2B5EF4-FFF2-40B4-BE49-F238E27FC236}">
                <a16:creationId xmlns:a16="http://schemas.microsoft.com/office/drawing/2014/main" id="{78980B7F-C730-E406-3BF6-81FAA67488C5}"/>
              </a:ext>
            </a:extLst>
          </p:cNvPr>
          <p:cNvPicPr>
            <a:picLocks noChangeAspect="1"/>
          </p:cNvPicPr>
          <p:nvPr/>
        </p:nvPicPr>
        <p:blipFill>
          <a:blip r:embed="rId9"/>
          <a:stretch>
            <a:fillRect/>
          </a:stretch>
        </p:blipFill>
        <p:spPr>
          <a:xfrm>
            <a:off x="10359237" y="6331186"/>
            <a:ext cx="1506784" cy="365125"/>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A18657B-FCE4-223E-A820-E5B0CF613AD8}"/>
              </a:ext>
            </a:extLst>
          </p:cNvPr>
          <p:cNvPicPr>
            <a:picLocks noChangeAspect="1"/>
          </p:cNvPicPr>
          <p:nvPr/>
        </p:nvPicPr>
        <p:blipFill>
          <a:blip r:embed="rId10"/>
          <a:stretch>
            <a:fillRect/>
          </a:stretch>
        </p:blipFill>
        <p:spPr>
          <a:xfrm>
            <a:off x="8753502" y="6366096"/>
            <a:ext cx="1510077" cy="295304"/>
          </a:xfrm>
          <a:prstGeom prst="rect">
            <a:avLst/>
          </a:prstGeom>
        </p:spPr>
      </p:pic>
    </p:spTree>
    <p:extLst>
      <p:ext uri="{BB962C8B-B14F-4D97-AF65-F5344CB8AC3E}">
        <p14:creationId xmlns:p14="http://schemas.microsoft.com/office/powerpoint/2010/main" val="1080597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2CEBF-3E5E-EC13-2644-38587AE25C4A}"/>
              </a:ext>
            </a:extLst>
          </p:cNvPr>
          <p:cNvSpPr>
            <a:spLocks noGrp="1"/>
          </p:cNvSpPr>
          <p:nvPr>
            <p:ph type="title"/>
          </p:nvPr>
        </p:nvSpPr>
        <p:spPr>
          <a:xfrm>
            <a:off x="0" y="0"/>
            <a:ext cx="12192000" cy="676656"/>
          </a:xfrm>
        </p:spPr>
        <p:txBody>
          <a:bodyPr>
            <a:normAutofit/>
          </a:bodyPr>
          <a:lstStyle/>
          <a:p>
            <a:r>
              <a:rPr lang="en-US" sz="3600" dirty="0"/>
              <a:t>Overview</a:t>
            </a:r>
          </a:p>
        </p:txBody>
      </p:sp>
      <p:sp>
        <p:nvSpPr>
          <p:cNvPr id="4" name="Content Placeholder 2">
            <a:extLst>
              <a:ext uri="{FF2B5EF4-FFF2-40B4-BE49-F238E27FC236}">
                <a16:creationId xmlns:a16="http://schemas.microsoft.com/office/drawing/2014/main" id="{E99B44C7-1B53-9746-0E34-5B1E892BE67B}"/>
              </a:ext>
            </a:extLst>
          </p:cNvPr>
          <p:cNvSpPr>
            <a:spLocks noGrp="1"/>
          </p:cNvSpPr>
          <p:nvPr>
            <p:ph idx="1"/>
          </p:nvPr>
        </p:nvSpPr>
        <p:spPr>
          <a:xfrm>
            <a:off x="152399" y="798285"/>
            <a:ext cx="11918640" cy="4699635"/>
          </a:xfrm>
        </p:spPr>
        <p:txBody>
          <a:bodyPr/>
          <a:lstStyle/>
          <a:p>
            <a:pPr marL="0" indent="0" algn="ctr">
              <a:buNone/>
            </a:pPr>
            <a:r>
              <a:rPr lang="en-CA" dirty="0"/>
              <a:t>A Tri-lab collaboration has been formed between LBNL, LANL, and BNL to measure (p,x) reactions relevant to isotope production from threshold to 200 MeV </a:t>
            </a:r>
            <a:r>
              <a:rPr lang="en-CA" i="1" dirty="0"/>
              <a:t>for primary isotopes of interest and their impurities</a:t>
            </a:r>
            <a:r>
              <a:rPr lang="en-CA" dirty="0"/>
              <a:t>.</a:t>
            </a:r>
            <a:endParaRPr lang="en-US" dirty="0"/>
          </a:p>
        </p:txBody>
      </p:sp>
      <p:pic>
        <p:nvPicPr>
          <p:cNvPr id="5" name="Picture 4">
            <a:extLst>
              <a:ext uri="{FF2B5EF4-FFF2-40B4-BE49-F238E27FC236}">
                <a16:creationId xmlns:a16="http://schemas.microsoft.com/office/drawing/2014/main" id="{8F86AEAC-A1CA-D283-89F9-11A54F2FDFE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620506" y="2076695"/>
            <a:ext cx="3419094" cy="2379919"/>
          </a:xfrm>
          <a:prstGeom prst="rect">
            <a:avLst/>
          </a:prstGeom>
        </p:spPr>
      </p:pic>
      <p:pic>
        <p:nvPicPr>
          <p:cNvPr id="6" name="Picture 5">
            <a:extLst>
              <a:ext uri="{FF2B5EF4-FFF2-40B4-BE49-F238E27FC236}">
                <a16:creationId xmlns:a16="http://schemas.microsoft.com/office/drawing/2014/main" id="{D980420B-E18D-0B5D-511D-4539D01F283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388380" y="2076694"/>
            <a:ext cx="3415241" cy="2379919"/>
          </a:xfrm>
          <a:prstGeom prst="rect">
            <a:avLst/>
          </a:prstGeom>
        </p:spPr>
      </p:pic>
      <p:sp>
        <p:nvSpPr>
          <p:cNvPr id="7" name="TextBox 6">
            <a:extLst>
              <a:ext uri="{FF2B5EF4-FFF2-40B4-BE49-F238E27FC236}">
                <a16:creationId xmlns:a16="http://schemas.microsoft.com/office/drawing/2014/main" id="{799BC674-947D-DB2A-FCCD-5768C02F9F1A}"/>
              </a:ext>
            </a:extLst>
          </p:cNvPr>
          <p:cNvSpPr txBox="1"/>
          <p:nvPr/>
        </p:nvSpPr>
        <p:spPr>
          <a:xfrm>
            <a:off x="120961" y="4456614"/>
            <a:ext cx="3446680" cy="646331"/>
          </a:xfrm>
          <a:prstGeom prst="rect">
            <a:avLst/>
          </a:prstGeom>
          <a:noFill/>
        </p:spPr>
        <p:txBody>
          <a:bodyPr wrap="square" rtlCol="0">
            <a:spAutoFit/>
          </a:bodyPr>
          <a:lstStyle/>
          <a:p>
            <a:pPr algn="ctr"/>
            <a:r>
              <a:rPr lang="en-US" dirty="0">
                <a:latin typeface="Times" pitchFamily="2" charset="0"/>
              </a:rPr>
              <a:t>LBNL 88-Inch Cyclotron</a:t>
            </a:r>
            <a:br>
              <a:rPr lang="en-US" dirty="0">
                <a:latin typeface="Times" pitchFamily="2" charset="0"/>
              </a:rPr>
            </a:br>
            <a:r>
              <a:rPr lang="en-US" dirty="0">
                <a:latin typeface="Times" pitchFamily="2" charset="0"/>
              </a:rPr>
              <a:t>E</a:t>
            </a:r>
            <a:r>
              <a:rPr lang="en-US" baseline="-25000" dirty="0">
                <a:latin typeface="Times" pitchFamily="2" charset="0"/>
              </a:rPr>
              <a:t>p,max </a:t>
            </a:r>
            <a:r>
              <a:rPr lang="en-US" dirty="0">
                <a:latin typeface="Times" pitchFamily="2" charset="0"/>
              </a:rPr>
              <a:t>= 60 MeV</a:t>
            </a:r>
          </a:p>
        </p:txBody>
      </p:sp>
      <p:sp>
        <p:nvSpPr>
          <p:cNvPr id="8" name="TextBox 7">
            <a:extLst>
              <a:ext uri="{FF2B5EF4-FFF2-40B4-BE49-F238E27FC236}">
                <a16:creationId xmlns:a16="http://schemas.microsoft.com/office/drawing/2014/main" id="{82319B9B-351E-8E67-7240-34CC973DB3E7}"/>
              </a:ext>
            </a:extLst>
          </p:cNvPr>
          <p:cNvSpPr txBox="1"/>
          <p:nvPr/>
        </p:nvSpPr>
        <p:spPr>
          <a:xfrm>
            <a:off x="8620506" y="4456613"/>
            <a:ext cx="3419094" cy="923330"/>
          </a:xfrm>
          <a:prstGeom prst="rect">
            <a:avLst/>
          </a:prstGeom>
          <a:noFill/>
        </p:spPr>
        <p:txBody>
          <a:bodyPr wrap="square" rtlCol="0">
            <a:spAutoFit/>
          </a:bodyPr>
          <a:lstStyle/>
          <a:p>
            <a:pPr algn="ctr"/>
            <a:r>
              <a:rPr lang="en-US" dirty="0">
                <a:latin typeface="Times" pitchFamily="2" charset="0"/>
              </a:rPr>
              <a:t>BNL BLIP</a:t>
            </a:r>
            <a:br>
              <a:rPr lang="en-US" dirty="0">
                <a:latin typeface="Times" pitchFamily="2" charset="0"/>
              </a:rPr>
            </a:br>
            <a:r>
              <a:rPr lang="en-US" dirty="0">
                <a:latin typeface="Times" pitchFamily="2" charset="0"/>
              </a:rPr>
              <a:t>E</a:t>
            </a:r>
            <a:r>
              <a:rPr lang="en-US" baseline="-25000" dirty="0">
                <a:latin typeface="Times" pitchFamily="2" charset="0"/>
              </a:rPr>
              <a:t>p,max </a:t>
            </a:r>
            <a:r>
              <a:rPr lang="en-US" dirty="0">
                <a:latin typeface="Times" pitchFamily="2" charset="0"/>
              </a:rPr>
              <a:t>= 200 MeV</a:t>
            </a:r>
          </a:p>
          <a:p>
            <a:pPr algn="ctr"/>
            <a:endParaRPr lang="en-US" dirty="0">
              <a:latin typeface="Times" pitchFamily="2" charset="0"/>
            </a:endParaRPr>
          </a:p>
        </p:txBody>
      </p:sp>
      <p:sp>
        <p:nvSpPr>
          <p:cNvPr id="9" name="TextBox 8">
            <a:extLst>
              <a:ext uri="{FF2B5EF4-FFF2-40B4-BE49-F238E27FC236}">
                <a16:creationId xmlns:a16="http://schemas.microsoft.com/office/drawing/2014/main" id="{C343498B-92CD-638D-E77E-E6951662E0A8}"/>
              </a:ext>
            </a:extLst>
          </p:cNvPr>
          <p:cNvSpPr txBox="1"/>
          <p:nvPr/>
        </p:nvSpPr>
        <p:spPr>
          <a:xfrm>
            <a:off x="4384526" y="4456613"/>
            <a:ext cx="3419095" cy="923330"/>
          </a:xfrm>
          <a:prstGeom prst="rect">
            <a:avLst/>
          </a:prstGeom>
          <a:noFill/>
        </p:spPr>
        <p:txBody>
          <a:bodyPr wrap="square" rtlCol="0">
            <a:spAutoFit/>
          </a:bodyPr>
          <a:lstStyle/>
          <a:p>
            <a:pPr algn="ctr"/>
            <a:r>
              <a:rPr lang="en-US" dirty="0">
                <a:latin typeface="Times" pitchFamily="2" charset="0"/>
              </a:rPr>
              <a:t>LANL IPF</a:t>
            </a:r>
            <a:br>
              <a:rPr lang="en-US" dirty="0">
                <a:latin typeface="Times" pitchFamily="2" charset="0"/>
              </a:rPr>
            </a:br>
            <a:r>
              <a:rPr lang="en-US" dirty="0">
                <a:latin typeface="Times" pitchFamily="2" charset="0"/>
              </a:rPr>
              <a:t>E</a:t>
            </a:r>
            <a:r>
              <a:rPr lang="en-US" baseline="-25000" dirty="0">
                <a:latin typeface="Times" pitchFamily="2" charset="0"/>
              </a:rPr>
              <a:t>p,max </a:t>
            </a:r>
            <a:r>
              <a:rPr lang="en-US" dirty="0">
                <a:latin typeface="Times" pitchFamily="2" charset="0"/>
              </a:rPr>
              <a:t>= 100 MeV</a:t>
            </a:r>
          </a:p>
          <a:p>
            <a:pPr algn="ctr"/>
            <a:endParaRPr lang="en-US" dirty="0">
              <a:latin typeface="Times" pitchFamily="2" charset="0"/>
            </a:endParaRPr>
          </a:p>
        </p:txBody>
      </p:sp>
      <p:pic>
        <p:nvPicPr>
          <p:cNvPr id="10" name="Picture 9">
            <a:extLst>
              <a:ext uri="{FF2B5EF4-FFF2-40B4-BE49-F238E27FC236}">
                <a16:creationId xmlns:a16="http://schemas.microsoft.com/office/drawing/2014/main" id="{C2507591-F6AB-89FE-7609-7F29382995AA}"/>
              </a:ext>
            </a:extLst>
          </p:cNvPr>
          <p:cNvPicPr>
            <a:picLocks noChangeAspect="1"/>
          </p:cNvPicPr>
          <p:nvPr/>
        </p:nvPicPr>
        <p:blipFill>
          <a:blip r:embed="rId4"/>
          <a:stretch>
            <a:fillRect/>
          </a:stretch>
        </p:blipFill>
        <p:spPr>
          <a:xfrm>
            <a:off x="142422" y="2076694"/>
            <a:ext cx="3493459" cy="2379919"/>
          </a:xfrm>
          <a:prstGeom prst="rect">
            <a:avLst/>
          </a:prstGeom>
        </p:spPr>
      </p:pic>
      <p:pic>
        <p:nvPicPr>
          <p:cNvPr id="3" name="Picture 2">
            <a:extLst>
              <a:ext uri="{FF2B5EF4-FFF2-40B4-BE49-F238E27FC236}">
                <a16:creationId xmlns:a16="http://schemas.microsoft.com/office/drawing/2014/main" id="{EB551D92-6FDA-DA7F-9D2A-9C4C8838E8DD}"/>
              </a:ext>
            </a:extLst>
          </p:cNvPr>
          <p:cNvPicPr>
            <a:picLocks noChangeAspect="1"/>
          </p:cNvPicPr>
          <p:nvPr/>
        </p:nvPicPr>
        <p:blipFill rotWithShape="1">
          <a:blip r:embed="rId5"/>
          <a:srcRect b="83145"/>
          <a:stretch/>
        </p:blipFill>
        <p:spPr>
          <a:xfrm>
            <a:off x="7261806" y="-30162"/>
            <a:ext cx="4930194" cy="681036"/>
          </a:xfrm>
          <a:prstGeom prst="rect">
            <a:avLst/>
          </a:prstGeom>
        </p:spPr>
      </p:pic>
      <p:sp>
        <p:nvSpPr>
          <p:cNvPr id="11" name="Slide Number Placeholder 4">
            <a:extLst>
              <a:ext uri="{FF2B5EF4-FFF2-40B4-BE49-F238E27FC236}">
                <a16:creationId xmlns:a16="http://schemas.microsoft.com/office/drawing/2014/main" id="{0A970760-DD1C-376F-153E-5DA0FAD548B5}"/>
              </a:ext>
            </a:extLst>
          </p:cNvPr>
          <p:cNvSpPr txBox="1">
            <a:spLocks/>
          </p:cNvSpPr>
          <p:nvPr/>
        </p:nvSpPr>
        <p:spPr>
          <a:xfrm>
            <a:off x="9448800" y="649968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DFAC382-4EBE-AA44-A583-A4478973BA78}" type="slidenum">
              <a:rPr lang="en-US" smtClean="0">
                <a:solidFill>
                  <a:schemeClr val="bg1"/>
                </a:solidFill>
              </a:rPr>
              <a:pPr algn="r"/>
              <a:t>2</a:t>
            </a:fld>
            <a:endParaRPr lang="en-US" dirty="0">
              <a:solidFill>
                <a:schemeClr val="bg1"/>
              </a:solidFill>
            </a:endParaRPr>
          </a:p>
        </p:txBody>
      </p:sp>
    </p:spTree>
    <p:extLst>
      <p:ext uri="{BB962C8B-B14F-4D97-AF65-F5344CB8AC3E}">
        <p14:creationId xmlns:p14="http://schemas.microsoft.com/office/powerpoint/2010/main" val="1230363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DF09F-B945-C641-B36F-43530C8C2C04}"/>
              </a:ext>
            </a:extLst>
          </p:cNvPr>
          <p:cNvSpPr>
            <a:spLocks noGrp="1"/>
          </p:cNvSpPr>
          <p:nvPr>
            <p:ph type="title"/>
          </p:nvPr>
        </p:nvSpPr>
        <p:spPr>
          <a:xfrm>
            <a:off x="0" y="0"/>
            <a:ext cx="12192000" cy="752475"/>
          </a:xfrm>
          <a:prstGeom prst="rect">
            <a:avLst/>
          </a:prstGeom>
          <a:solidFill>
            <a:srgbClr val="093262"/>
          </a:solidFill>
        </p:spPr>
        <p:txBody>
          <a:bodyPr>
            <a:noAutofit/>
          </a:bodyPr>
          <a:lstStyle/>
          <a:p>
            <a:pPr algn="ctr"/>
            <a:r>
              <a:rPr lang="en-US" sz="2800" b="0" i="0" u="none" strike="noStrike" dirty="0">
                <a:solidFill>
                  <a:schemeClr val="bg1"/>
                </a:solidFill>
                <a:effectLst/>
                <a:latin typeface="Times New Roman" panose="02020603050405020304" pitchFamily="18" charset="0"/>
                <a:cs typeface="Times New Roman" panose="02020603050405020304" pitchFamily="18" charset="0"/>
              </a:rPr>
              <a:t>Cross </a:t>
            </a:r>
            <a:r>
              <a:rPr lang="en-US" sz="2800" dirty="0">
                <a:solidFill>
                  <a:schemeClr val="bg1"/>
                </a:solidFill>
                <a:latin typeface="Times New Roman" panose="02020603050405020304" pitchFamily="18" charset="0"/>
                <a:cs typeface="Times New Roman" panose="02020603050405020304" pitchFamily="18" charset="0"/>
              </a:rPr>
              <a:t>Section Measurements for Medical </a:t>
            </a:r>
            <a:r>
              <a:rPr lang="en-US" sz="2800" b="0" i="0" u="none" strike="noStrike" dirty="0">
                <a:solidFill>
                  <a:schemeClr val="bg1"/>
                </a:solidFill>
                <a:effectLst/>
                <a:latin typeface="Times New Roman" panose="02020603050405020304" pitchFamily="18" charset="0"/>
                <a:cs typeface="Times New Roman" panose="02020603050405020304" pitchFamily="18" charset="0"/>
              </a:rPr>
              <a:t>Radioisotopes </a:t>
            </a:r>
            <a:r>
              <a:rPr lang="en-US" sz="2800" baseline="30000" dirty="0">
                <a:solidFill>
                  <a:schemeClr val="bg1"/>
                </a:solidFill>
                <a:latin typeface="Times New Roman" panose="02020603050405020304" pitchFamily="18" charset="0"/>
                <a:cs typeface="Times New Roman" panose="02020603050405020304" pitchFamily="18" charset="0"/>
              </a:rPr>
              <a:t>117m</a:t>
            </a:r>
            <a:r>
              <a:rPr lang="en-US" sz="2800" i="0" u="none" strike="noStrike" dirty="0">
                <a:solidFill>
                  <a:schemeClr val="bg1"/>
                </a:solidFill>
                <a:effectLst/>
                <a:latin typeface="Times New Roman" panose="02020603050405020304" pitchFamily="18" charset="0"/>
                <a:cs typeface="Times New Roman" panose="02020603050405020304" pitchFamily="18" charset="0"/>
              </a:rPr>
              <a:t>Sn and </a:t>
            </a:r>
            <a:r>
              <a:rPr lang="en-US" sz="2800" baseline="30000" dirty="0">
                <a:solidFill>
                  <a:schemeClr val="bg1"/>
                </a:solidFill>
                <a:latin typeface="Times New Roman" panose="02020603050405020304" pitchFamily="18" charset="0"/>
                <a:cs typeface="Times New Roman" panose="02020603050405020304" pitchFamily="18" charset="0"/>
              </a:rPr>
              <a:t>119m</a:t>
            </a:r>
            <a:r>
              <a:rPr lang="en-US" sz="2800" dirty="0">
                <a:solidFill>
                  <a:schemeClr val="bg1"/>
                </a:solidFill>
                <a:latin typeface="Times New Roman" panose="02020603050405020304" pitchFamily="18" charset="0"/>
                <a:cs typeface="Times New Roman" panose="02020603050405020304" pitchFamily="18" charset="0"/>
              </a:rPr>
              <a:t>Te</a:t>
            </a:r>
          </a:p>
        </p:txBody>
      </p:sp>
      <p:pic>
        <p:nvPicPr>
          <p:cNvPr id="4" name="Picture 3" descr="A graph of energy and energy&#10;&#10;Description automatically generated">
            <a:extLst>
              <a:ext uri="{FF2B5EF4-FFF2-40B4-BE49-F238E27FC236}">
                <a16:creationId xmlns:a16="http://schemas.microsoft.com/office/drawing/2014/main" id="{A17418F9-67FF-1C36-2373-F187D0D3AB59}"/>
              </a:ext>
            </a:extLst>
          </p:cNvPr>
          <p:cNvPicPr>
            <a:picLocks noChangeAspect="1"/>
          </p:cNvPicPr>
          <p:nvPr/>
        </p:nvPicPr>
        <p:blipFill>
          <a:blip r:embed="rId3"/>
          <a:stretch>
            <a:fillRect/>
          </a:stretch>
        </p:blipFill>
        <p:spPr>
          <a:xfrm>
            <a:off x="0" y="2340094"/>
            <a:ext cx="5020574" cy="3765431"/>
          </a:xfrm>
          <a:prstGeom prst="rect">
            <a:avLst/>
          </a:prstGeom>
        </p:spPr>
      </p:pic>
      <p:pic>
        <p:nvPicPr>
          <p:cNvPr id="6" name="Picture 5" descr="A graph of energy&#10;&#10;Description automatically generated">
            <a:extLst>
              <a:ext uri="{FF2B5EF4-FFF2-40B4-BE49-F238E27FC236}">
                <a16:creationId xmlns:a16="http://schemas.microsoft.com/office/drawing/2014/main" id="{CB791930-C1D8-DA0A-9F0E-A71E9415506E}"/>
              </a:ext>
            </a:extLst>
          </p:cNvPr>
          <p:cNvPicPr>
            <a:picLocks noChangeAspect="1"/>
          </p:cNvPicPr>
          <p:nvPr/>
        </p:nvPicPr>
        <p:blipFill>
          <a:blip r:embed="rId4"/>
          <a:stretch>
            <a:fillRect/>
          </a:stretch>
        </p:blipFill>
        <p:spPr>
          <a:xfrm>
            <a:off x="5685580" y="3162869"/>
            <a:ext cx="3650012" cy="2737509"/>
          </a:xfrm>
          <a:prstGeom prst="rect">
            <a:avLst/>
          </a:prstGeom>
        </p:spPr>
      </p:pic>
      <p:sp>
        <p:nvSpPr>
          <p:cNvPr id="9" name="TextBox 8">
            <a:extLst>
              <a:ext uri="{FF2B5EF4-FFF2-40B4-BE49-F238E27FC236}">
                <a16:creationId xmlns:a16="http://schemas.microsoft.com/office/drawing/2014/main" id="{6AF29573-901D-096C-3F1E-62B72F018096}"/>
              </a:ext>
            </a:extLst>
          </p:cNvPr>
          <p:cNvSpPr txBox="1"/>
          <p:nvPr/>
        </p:nvSpPr>
        <p:spPr>
          <a:xfrm>
            <a:off x="0" y="874455"/>
            <a:ext cx="12192000"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93262"/>
                </a:solidFill>
              </a:rPr>
              <a:t>Preliminary cross section measurements have been calculated for </a:t>
            </a:r>
            <a:r>
              <a:rPr lang="en-US" sz="1600" baseline="30000" dirty="0">
                <a:solidFill>
                  <a:srgbClr val="093262"/>
                </a:solidFill>
                <a:latin typeface="Times New Roman" panose="02020603050405020304" pitchFamily="18" charset="0"/>
                <a:cs typeface="Times New Roman" panose="02020603050405020304" pitchFamily="18" charset="0"/>
              </a:rPr>
              <a:t>117m</a:t>
            </a:r>
            <a:r>
              <a:rPr lang="en-US" sz="1600" i="0" u="none" strike="noStrike" dirty="0">
                <a:solidFill>
                  <a:srgbClr val="093262"/>
                </a:solidFill>
                <a:effectLst/>
                <a:latin typeface="Times New Roman" panose="02020603050405020304" pitchFamily="18" charset="0"/>
                <a:cs typeface="Times New Roman" panose="02020603050405020304" pitchFamily="18" charset="0"/>
              </a:rPr>
              <a:t>Sn and </a:t>
            </a:r>
            <a:r>
              <a:rPr lang="en-US" sz="1600" baseline="30000" dirty="0">
                <a:solidFill>
                  <a:srgbClr val="093262"/>
                </a:solidFill>
                <a:latin typeface="Times New Roman" panose="02020603050405020304" pitchFamily="18" charset="0"/>
                <a:cs typeface="Times New Roman" panose="02020603050405020304" pitchFamily="18" charset="0"/>
              </a:rPr>
              <a:t>119m</a:t>
            </a:r>
            <a:r>
              <a:rPr lang="en-US" sz="1600" dirty="0">
                <a:solidFill>
                  <a:srgbClr val="093262"/>
                </a:solidFill>
                <a:latin typeface="Times New Roman" panose="02020603050405020304" pitchFamily="18" charset="0"/>
                <a:cs typeface="Times New Roman" panose="02020603050405020304" pitchFamily="18" charset="0"/>
              </a:rPr>
              <a:t>Te (a cow for </a:t>
            </a:r>
            <a:r>
              <a:rPr lang="en-US" sz="1600" baseline="30000" dirty="0">
                <a:solidFill>
                  <a:srgbClr val="093262"/>
                </a:solidFill>
                <a:latin typeface="Times New Roman" panose="02020603050405020304" pitchFamily="18" charset="0"/>
                <a:cs typeface="Times New Roman" panose="02020603050405020304" pitchFamily="18" charset="0"/>
              </a:rPr>
              <a:t>119</a:t>
            </a:r>
            <a:r>
              <a:rPr lang="en-US" sz="1600" dirty="0">
                <a:solidFill>
                  <a:srgbClr val="003262"/>
                </a:solidFill>
              </a:rPr>
              <a:t>Sb) up to 200 MeV via proton bombardment </a:t>
            </a:r>
          </a:p>
          <a:p>
            <a:pPr marL="285750" indent="-285750">
              <a:buFont typeface="Arial" panose="020B0604020202020204" pitchFamily="34" charset="0"/>
              <a:buChar char="•"/>
            </a:pPr>
            <a:r>
              <a:rPr lang="en-US" sz="1600" dirty="0">
                <a:solidFill>
                  <a:srgbClr val="003262"/>
                </a:solidFill>
              </a:rPr>
              <a:t>Auger-Meitner therapy with </a:t>
            </a:r>
            <a:r>
              <a:rPr lang="en-US" sz="1600" baseline="30000" dirty="0">
                <a:solidFill>
                  <a:srgbClr val="093262"/>
                </a:solidFill>
                <a:latin typeface="Times New Roman" panose="02020603050405020304" pitchFamily="18" charset="0"/>
                <a:cs typeface="Times New Roman" panose="02020603050405020304" pitchFamily="18" charset="0"/>
              </a:rPr>
              <a:t>117m</a:t>
            </a:r>
            <a:r>
              <a:rPr lang="en-US" sz="1600" i="0" u="none" strike="noStrike" dirty="0">
                <a:solidFill>
                  <a:srgbClr val="093262"/>
                </a:solidFill>
                <a:effectLst/>
                <a:latin typeface="Times New Roman" panose="02020603050405020304" pitchFamily="18" charset="0"/>
                <a:cs typeface="Times New Roman" panose="02020603050405020304" pitchFamily="18" charset="0"/>
              </a:rPr>
              <a:t>Sn</a:t>
            </a:r>
            <a:r>
              <a:rPr lang="en-US" sz="1600" dirty="0">
                <a:solidFill>
                  <a:srgbClr val="003262"/>
                </a:solidFill>
              </a:rPr>
              <a:t> is currently used to treat canine OA and companies are pursuing clinical trials for human treatment.</a:t>
            </a:r>
          </a:p>
          <a:p>
            <a:pPr marL="285750" indent="-285750">
              <a:buFont typeface="Arial" panose="020B0604020202020204" pitchFamily="34" charset="0"/>
              <a:buChar char="•"/>
            </a:pPr>
            <a:r>
              <a:rPr lang="en-US" sz="1600" dirty="0">
                <a:solidFill>
                  <a:srgbClr val="003262"/>
                </a:solidFill>
              </a:rPr>
              <a:t>The high LET and short range makes Auger-Meitner emitters a promising candidate for small mass tumor treatment as well. </a:t>
            </a:r>
          </a:p>
        </p:txBody>
      </p:sp>
      <p:pic>
        <p:nvPicPr>
          <p:cNvPr id="3" name="Picture 2" descr="Text&#10;&#10;Description automatically generated">
            <a:extLst>
              <a:ext uri="{FF2B5EF4-FFF2-40B4-BE49-F238E27FC236}">
                <a16:creationId xmlns:a16="http://schemas.microsoft.com/office/drawing/2014/main" id="{132EB590-167F-E9A5-4A02-99C75F19C1D9}"/>
              </a:ext>
            </a:extLst>
          </p:cNvPr>
          <p:cNvPicPr>
            <a:picLocks noChangeAspect="1"/>
          </p:cNvPicPr>
          <p:nvPr/>
        </p:nvPicPr>
        <p:blipFill>
          <a:blip r:embed="rId5"/>
          <a:stretch>
            <a:fillRect/>
          </a:stretch>
        </p:blipFill>
        <p:spPr>
          <a:xfrm>
            <a:off x="10359237" y="6331186"/>
            <a:ext cx="1506784" cy="365125"/>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A0043314-385A-53A6-56F4-826243D6DFEB}"/>
              </a:ext>
            </a:extLst>
          </p:cNvPr>
          <p:cNvPicPr>
            <a:picLocks noChangeAspect="1"/>
          </p:cNvPicPr>
          <p:nvPr/>
        </p:nvPicPr>
        <p:blipFill>
          <a:blip r:embed="rId6"/>
          <a:stretch>
            <a:fillRect/>
          </a:stretch>
        </p:blipFill>
        <p:spPr>
          <a:xfrm>
            <a:off x="8753502" y="6366096"/>
            <a:ext cx="1510077" cy="295304"/>
          </a:xfrm>
          <a:prstGeom prst="rect">
            <a:avLst/>
          </a:prstGeom>
        </p:spPr>
      </p:pic>
      <p:sp>
        <p:nvSpPr>
          <p:cNvPr id="7" name="Slide Number Placeholder 4">
            <a:extLst>
              <a:ext uri="{FF2B5EF4-FFF2-40B4-BE49-F238E27FC236}">
                <a16:creationId xmlns:a16="http://schemas.microsoft.com/office/drawing/2014/main" id="{5A41D8DD-8BAD-4C92-60BF-EE46F842306C}"/>
              </a:ext>
            </a:extLst>
          </p:cNvPr>
          <p:cNvSpPr txBox="1">
            <a:spLocks/>
          </p:cNvSpPr>
          <p:nvPr/>
        </p:nvSpPr>
        <p:spPr>
          <a:xfrm>
            <a:off x="9448800" y="6513749"/>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DFAC382-4EBE-AA44-A583-A4478973BA78}" type="slidenum">
              <a:rPr lang="en-US" smtClean="0">
                <a:solidFill>
                  <a:schemeClr val="bg1"/>
                </a:solidFill>
              </a:rPr>
              <a:pPr algn="r"/>
              <a:t>20</a:t>
            </a:fld>
            <a:endParaRPr lang="en-US" dirty="0">
              <a:solidFill>
                <a:schemeClr val="bg1"/>
              </a:solidFill>
            </a:endParaRPr>
          </a:p>
        </p:txBody>
      </p:sp>
    </p:spTree>
    <p:extLst>
      <p:ext uri="{BB962C8B-B14F-4D97-AF65-F5344CB8AC3E}">
        <p14:creationId xmlns:p14="http://schemas.microsoft.com/office/powerpoint/2010/main" val="1086106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DF09F-B945-C641-B36F-43530C8C2C04}"/>
              </a:ext>
            </a:extLst>
          </p:cNvPr>
          <p:cNvSpPr>
            <a:spLocks noGrp="1"/>
          </p:cNvSpPr>
          <p:nvPr>
            <p:ph type="title"/>
          </p:nvPr>
        </p:nvSpPr>
        <p:spPr>
          <a:xfrm>
            <a:off x="0" y="0"/>
            <a:ext cx="12192000" cy="676656"/>
          </a:xfrm>
          <a:prstGeom prst="rect">
            <a:avLst/>
          </a:prstGeom>
          <a:solidFill>
            <a:srgbClr val="093262"/>
          </a:solidFill>
        </p:spPr>
        <p:txBody>
          <a:bodyPr>
            <a:normAutofit/>
          </a:bodyPr>
          <a:lstStyle/>
          <a:p>
            <a:r>
              <a:rPr lang="en-US" sz="3600" dirty="0">
                <a:solidFill>
                  <a:schemeClr val="bg1"/>
                </a:solidFill>
                <a:latin typeface="Georgia" panose="02040502050405020303" pitchFamily="18" charset="0"/>
                <a:cs typeface="Times New Roman" panose="02020603050405020304" pitchFamily="18" charset="0"/>
              </a:rPr>
              <a:t>Isotope Production Motivation for Sb(</a:t>
            </a:r>
            <a:r>
              <a:rPr lang="en-US" sz="3600" dirty="0" err="1">
                <a:solidFill>
                  <a:schemeClr val="bg1"/>
                </a:solidFill>
                <a:latin typeface="Georgia" panose="02040502050405020303" pitchFamily="18" charset="0"/>
                <a:cs typeface="Times New Roman" panose="02020603050405020304" pitchFamily="18" charset="0"/>
              </a:rPr>
              <a:t>p,x</a:t>
            </a:r>
            <a:r>
              <a:rPr lang="en-US" sz="3600" dirty="0">
                <a:solidFill>
                  <a:schemeClr val="bg1"/>
                </a:solidFill>
                <a:latin typeface="Georgia" panose="02040502050405020303" pitchFamily="18" charset="0"/>
                <a:cs typeface="Times New Roman" panose="02020603050405020304" pitchFamily="18" charset="0"/>
              </a:rPr>
              <a:t>) Experiments</a:t>
            </a:r>
          </a:p>
        </p:txBody>
      </p:sp>
      <p:sp>
        <p:nvSpPr>
          <p:cNvPr id="51" name="Slide Number Placeholder 4">
            <a:extLst>
              <a:ext uri="{FF2B5EF4-FFF2-40B4-BE49-F238E27FC236}">
                <a16:creationId xmlns:a16="http://schemas.microsoft.com/office/drawing/2014/main" id="{CFC53855-A96C-CD44-81BF-05B9F94781F7}"/>
              </a:ext>
            </a:extLst>
          </p:cNvPr>
          <p:cNvSpPr txBox="1">
            <a:spLocks/>
          </p:cNvSpPr>
          <p:nvPr/>
        </p:nvSpPr>
        <p:spPr>
          <a:xfrm>
            <a:off x="9448800" y="6513749"/>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DFAC382-4EBE-AA44-A583-A4478973BA78}" type="slidenum">
              <a:rPr lang="en-US" smtClean="0">
                <a:solidFill>
                  <a:schemeClr val="bg1"/>
                </a:solidFill>
              </a:rPr>
              <a:pPr algn="r"/>
              <a:t>3</a:t>
            </a:fld>
            <a:endParaRPr lang="en-US" dirty="0">
              <a:solidFill>
                <a:schemeClr val="bg1"/>
              </a:solidFill>
            </a:endParaRPr>
          </a:p>
        </p:txBody>
      </p:sp>
      <p:pic>
        <p:nvPicPr>
          <p:cNvPr id="3" name="Picture 2">
            <a:extLst>
              <a:ext uri="{FF2B5EF4-FFF2-40B4-BE49-F238E27FC236}">
                <a16:creationId xmlns:a16="http://schemas.microsoft.com/office/drawing/2014/main" id="{09F77C6F-9453-0F40-99F2-FA1E6615A7F0}"/>
              </a:ext>
            </a:extLst>
          </p:cNvPr>
          <p:cNvPicPr>
            <a:picLocks noChangeAspect="1"/>
          </p:cNvPicPr>
          <p:nvPr/>
        </p:nvPicPr>
        <p:blipFill rotWithShape="1">
          <a:blip r:embed="rId3"/>
          <a:srcRect b="83145"/>
          <a:stretch/>
        </p:blipFill>
        <p:spPr>
          <a:xfrm>
            <a:off x="6825083" y="11112"/>
            <a:ext cx="5366917" cy="741363"/>
          </a:xfrm>
          <a:prstGeom prst="rect">
            <a:avLst/>
          </a:prstGeom>
        </p:spPr>
      </p:pic>
      <p:sp>
        <p:nvSpPr>
          <p:cNvPr id="24" name="TextBox 23">
            <a:extLst>
              <a:ext uri="{FF2B5EF4-FFF2-40B4-BE49-F238E27FC236}">
                <a16:creationId xmlns:a16="http://schemas.microsoft.com/office/drawing/2014/main" id="{2C574079-567E-53DB-810D-84355ED62EC1}"/>
              </a:ext>
            </a:extLst>
          </p:cNvPr>
          <p:cNvSpPr txBox="1"/>
          <p:nvPr/>
        </p:nvSpPr>
        <p:spPr>
          <a:xfrm>
            <a:off x="82916" y="974564"/>
            <a:ext cx="11873296" cy="1015663"/>
          </a:xfrm>
          <a:prstGeom prst="rect">
            <a:avLst/>
          </a:prstGeom>
          <a:noFill/>
        </p:spPr>
        <p:txBody>
          <a:bodyPr wrap="square" rtlCol="0">
            <a:spAutoFit/>
          </a:bodyPr>
          <a:lstStyle/>
          <a:p>
            <a:r>
              <a:rPr lang="en-US" sz="2000" dirty="0">
                <a:solidFill>
                  <a:schemeClr val="tx1">
                    <a:lumMod val="75000"/>
                    <a:lumOff val="25000"/>
                  </a:schemeClr>
                </a:solidFill>
                <a:latin typeface="Lucida Grande" panose="020B0600040502020204" pitchFamily="34" charset="0"/>
                <a:cs typeface="Lucida Grande" panose="020B0600040502020204" pitchFamily="34" charset="0"/>
              </a:rPr>
              <a:t>Cross section measurements of </a:t>
            </a:r>
            <a:r>
              <a:rPr lang="en-US" sz="2000" b="1" baseline="30000" dirty="0">
                <a:solidFill>
                  <a:schemeClr val="tx1">
                    <a:lumMod val="75000"/>
                    <a:lumOff val="25000"/>
                  </a:schemeClr>
                </a:solidFill>
                <a:latin typeface="Lucida Grande" panose="020B0600040502020204" pitchFamily="34" charset="0"/>
                <a:cs typeface="Lucida Grande" panose="020B0600040502020204" pitchFamily="34" charset="0"/>
              </a:rPr>
              <a:t>117m</a:t>
            </a:r>
            <a:r>
              <a:rPr lang="en-US" sz="2000" b="1" u="none" strike="noStrike" dirty="0">
                <a:solidFill>
                  <a:schemeClr val="tx1">
                    <a:lumMod val="75000"/>
                    <a:lumOff val="25000"/>
                  </a:schemeClr>
                </a:solidFill>
                <a:effectLst/>
                <a:latin typeface="Lucida Grande" panose="020B0600040502020204" pitchFamily="34" charset="0"/>
                <a:cs typeface="Lucida Grande" panose="020B0600040502020204" pitchFamily="34" charset="0"/>
              </a:rPr>
              <a:t>Sn</a:t>
            </a:r>
            <a:r>
              <a:rPr lang="en-US" sz="2000" u="none" strike="noStrike" dirty="0">
                <a:solidFill>
                  <a:schemeClr val="tx1">
                    <a:lumMod val="75000"/>
                    <a:lumOff val="25000"/>
                  </a:schemeClr>
                </a:solidFill>
                <a:effectLst/>
                <a:latin typeface="Lucida Grande" panose="020B0600040502020204" pitchFamily="34" charset="0"/>
                <a:cs typeface="Lucida Grande" panose="020B0600040502020204" pitchFamily="34" charset="0"/>
              </a:rPr>
              <a:t> and </a:t>
            </a:r>
            <a:r>
              <a:rPr lang="en-US" sz="2000" b="1" baseline="30000" dirty="0">
                <a:solidFill>
                  <a:schemeClr val="tx1">
                    <a:lumMod val="75000"/>
                    <a:lumOff val="25000"/>
                  </a:schemeClr>
                </a:solidFill>
                <a:latin typeface="Lucida Grande" panose="020B0600040502020204" pitchFamily="34" charset="0"/>
                <a:cs typeface="Lucida Grande" panose="020B0600040502020204" pitchFamily="34" charset="0"/>
              </a:rPr>
              <a:t>119m</a:t>
            </a:r>
            <a:r>
              <a:rPr lang="en-US" sz="2000" b="1" dirty="0">
                <a:solidFill>
                  <a:schemeClr val="tx1">
                    <a:lumMod val="75000"/>
                    <a:lumOff val="25000"/>
                  </a:schemeClr>
                </a:solidFill>
                <a:latin typeface="Lucida Grande" panose="020B0600040502020204" pitchFamily="34" charset="0"/>
                <a:cs typeface="Lucida Grande" panose="020B0600040502020204" pitchFamily="34" charset="0"/>
              </a:rPr>
              <a:t>Te</a:t>
            </a:r>
            <a:r>
              <a:rPr lang="en-US" sz="2000" dirty="0">
                <a:solidFill>
                  <a:schemeClr val="tx1">
                    <a:lumMod val="75000"/>
                    <a:lumOff val="25000"/>
                  </a:schemeClr>
                </a:solidFill>
                <a:latin typeface="Lucida Grande" panose="020B0600040502020204" pitchFamily="34" charset="0"/>
                <a:cs typeface="Lucida Grande" panose="020B0600040502020204" pitchFamily="34" charset="0"/>
              </a:rPr>
              <a:t> (a cow for </a:t>
            </a:r>
            <a:r>
              <a:rPr lang="en-US" sz="2000" b="1" baseline="30000" dirty="0">
                <a:solidFill>
                  <a:schemeClr val="tx1">
                    <a:lumMod val="75000"/>
                    <a:lumOff val="25000"/>
                  </a:schemeClr>
                </a:solidFill>
                <a:latin typeface="Lucida Grande" panose="020B0600040502020204" pitchFamily="34" charset="0"/>
                <a:cs typeface="Lucida Grande" panose="020B0600040502020204" pitchFamily="34" charset="0"/>
              </a:rPr>
              <a:t>119</a:t>
            </a:r>
            <a:r>
              <a:rPr lang="en-US" sz="2000" b="1" dirty="0">
                <a:solidFill>
                  <a:schemeClr val="tx1">
                    <a:lumMod val="75000"/>
                    <a:lumOff val="25000"/>
                  </a:schemeClr>
                </a:solidFill>
                <a:latin typeface="Lucida Grande" panose="020B0600040502020204" pitchFamily="34" charset="0"/>
                <a:cs typeface="Lucida Grande" panose="020B0600040502020204" pitchFamily="34" charset="0"/>
              </a:rPr>
              <a:t>Sb</a:t>
            </a:r>
            <a:r>
              <a:rPr lang="en-US" sz="2000" dirty="0">
                <a:solidFill>
                  <a:schemeClr val="tx1">
                    <a:lumMod val="75000"/>
                    <a:lumOff val="25000"/>
                  </a:schemeClr>
                </a:solidFill>
                <a:latin typeface="Lucida Grande" panose="020B0600040502020204" pitchFamily="34" charset="0"/>
                <a:cs typeface="Lucida Grande" panose="020B0600040502020204" pitchFamily="34" charset="0"/>
              </a:rPr>
              <a:t>) to optimize production for high SA with minimal impurities</a:t>
            </a:r>
          </a:p>
          <a:p>
            <a:r>
              <a:rPr lang="en-US" sz="2000" dirty="0">
                <a:solidFill>
                  <a:schemeClr val="tx1">
                    <a:lumMod val="75000"/>
                    <a:lumOff val="25000"/>
                  </a:schemeClr>
                </a:solidFill>
                <a:latin typeface="Garamond" panose="02020404030301010803" pitchFamily="18" charset="0"/>
                <a:cs typeface="Lucida Grande" panose="020B0600040502020204" pitchFamily="34" charset="0"/>
              </a:rPr>
              <a:t> </a:t>
            </a:r>
            <a:endParaRPr lang="en-US" sz="1600" dirty="0">
              <a:solidFill>
                <a:schemeClr val="tx1">
                  <a:lumMod val="75000"/>
                  <a:lumOff val="25000"/>
                </a:schemeClr>
              </a:solidFill>
              <a:latin typeface="Garamond" panose="02020404030301010803" pitchFamily="18" charset="0"/>
              <a:cs typeface="Lucida Grande" panose="020B0600040502020204" pitchFamily="34" charset="0"/>
            </a:endParaRPr>
          </a:p>
        </p:txBody>
      </p:sp>
      <p:pic>
        <p:nvPicPr>
          <p:cNvPr id="25" name="Picture 24" descr="Diagram&#10;&#10;Description automatically generated">
            <a:extLst>
              <a:ext uri="{FF2B5EF4-FFF2-40B4-BE49-F238E27FC236}">
                <a16:creationId xmlns:a16="http://schemas.microsoft.com/office/drawing/2014/main" id="{2428215A-107C-9F63-2980-D68404403218}"/>
              </a:ext>
            </a:extLst>
          </p:cNvPr>
          <p:cNvPicPr>
            <a:picLocks noChangeAspect="1"/>
          </p:cNvPicPr>
          <p:nvPr/>
        </p:nvPicPr>
        <p:blipFill rotWithShape="1">
          <a:blip r:embed="rId4"/>
          <a:srcRect l="-308" r="1"/>
          <a:stretch/>
        </p:blipFill>
        <p:spPr>
          <a:xfrm>
            <a:off x="229884" y="1971484"/>
            <a:ext cx="2879215" cy="2207942"/>
          </a:xfrm>
          <a:prstGeom prst="rect">
            <a:avLst/>
          </a:prstGeom>
          <a:ln>
            <a:solidFill>
              <a:srgbClr val="BC9B6A"/>
            </a:solidFill>
          </a:ln>
        </p:spPr>
      </p:pic>
      <p:pic>
        <p:nvPicPr>
          <p:cNvPr id="26" name="Picture 2" descr="External Radiation Exposure Following Sn-117m Colloid Intra-articular  Injections">
            <a:extLst>
              <a:ext uri="{FF2B5EF4-FFF2-40B4-BE49-F238E27FC236}">
                <a16:creationId xmlns:a16="http://schemas.microsoft.com/office/drawing/2014/main" id="{DFD6F2ED-8774-CCA7-775A-6F41801F6C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873" y="3075455"/>
            <a:ext cx="1632302" cy="261906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Variation in the State of 119mSn Impurity Atoms in PbTe during the  Establishment of the Radioactive Equilibrium of 119mTe/119Sb Isotopes |  SpringerLink">
            <a:extLst>
              <a:ext uri="{FF2B5EF4-FFF2-40B4-BE49-F238E27FC236}">
                <a16:creationId xmlns:a16="http://schemas.microsoft.com/office/drawing/2014/main" id="{D8D69BA7-B58B-AEF5-49E7-ADC15F70B2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9161" y="2820637"/>
            <a:ext cx="2745119" cy="300858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1D0C04E7-7C3A-166A-9BE1-36447D480674}"/>
              </a:ext>
            </a:extLst>
          </p:cNvPr>
          <p:cNvSpPr txBox="1"/>
          <p:nvPr/>
        </p:nvSpPr>
        <p:spPr>
          <a:xfrm>
            <a:off x="229884" y="4313207"/>
            <a:ext cx="2879214" cy="1446550"/>
          </a:xfrm>
          <a:prstGeom prst="rect">
            <a:avLst/>
          </a:prstGeom>
          <a:noFill/>
          <a:ln>
            <a:solidFill>
              <a:srgbClr val="BC9B6A"/>
            </a:solidFill>
          </a:ln>
        </p:spPr>
        <p:txBody>
          <a:bodyPr wrap="square">
            <a:spAutoFit/>
          </a:bodyPr>
          <a:lstStyle/>
          <a:p>
            <a:pPr marL="0" marR="0" algn="ctr">
              <a:spcBef>
                <a:spcPts val="0"/>
              </a:spcBef>
              <a:spcAft>
                <a:spcPts val="0"/>
              </a:spcAft>
            </a:pPr>
            <a:r>
              <a:rPr lang="en-US" sz="1800" b="1" dirty="0">
                <a:solidFill>
                  <a:srgbClr val="00B050"/>
                </a:solidFill>
                <a:effectLst/>
                <a:latin typeface="Garamond" panose="02020404030301010803" pitchFamily="18" charset="0"/>
                <a:cs typeface="Times New Roman" panose="02020603050405020304" pitchFamily="18" charset="0"/>
              </a:rPr>
              <a:t>Primary Isotopes:</a:t>
            </a:r>
            <a:r>
              <a:rPr lang="en-US" sz="1800" dirty="0">
                <a:solidFill>
                  <a:srgbClr val="00B050"/>
                </a:solidFill>
                <a:effectLst/>
                <a:latin typeface="Garamond" panose="02020404030301010803" pitchFamily="18" charset="0"/>
                <a:cs typeface="Times New Roman" panose="02020603050405020304" pitchFamily="18" charset="0"/>
              </a:rPr>
              <a:t> </a:t>
            </a:r>
          </a:p>
          <a:p>
            <a:pPr marL="0" marR="0" algn="ctr">
              <a:spcBef>
                <a:spcPts val="0"/>
              </a:spcBef>
              <a:spcAft>
                <a:spcPts val="0"/>
              </a:spcAft>
            </a:pPr>
            <a:r>
              <a:rPr lang="en-US" sz="1600" baseline="30000" dirty="0">
                <a:solidFill>
                  <a:schemeClr val="tx1">
                    <a:lumMod val="75000"/>
                    <a:lumOff val="25000"/>
                  </a:schemeClr>
                </a:solidFill>
                <a:effectLst/>
                <a:latin typeface="Garamond" panose="02020404030301010803" pitchFamily="18" charset="0"/>
                <a:cs typeface="Times New Roman" panose="02020603050405020304" pitchFamily="18" charset="0"/>
              </a:rPr>
              <a:t>119m,119g</a:t>
            </a:r>
            <a:r>
              <a:rPr lang="en-US" sz="1600" dirty="0">
                <a:solidFill>
                  <a:schemeClr val="tx1">
                    <a:lumMod val="75000"/>
                    <a:lumOff val="25000"/>
                  </a:schemeClr>
                </a:solidFill>
                <a:effectLst/>
                <a:latin typeface="Garamond" panose="02020404030301010803" pitchFamily="18" charset="0"/>
                <a:cs typeface="Times New Roman" panose="02020603050405020304" pitchFamily="18" charset="0"/>
              </a:rPr>
              <a:t>Te, </a:t>
            </a:r>
            <a:r>
              <a:rPr lang="en-US" sz="1600" baseline="30000" dirty="0">
                <a:solidFill>
                  <a:schemeClr val="tx1">
                    <a:lumMod val="75000"/>
                    <a:lumOff val="25000"/>
                  </a:schemeClr>
                </a:solidFill>
                <a:effectLst/>
                <a:latin typeface="Garamond" panose="02020404030301010803" pitchFamily="18" charset="0"/>
                <a:cs typeface="Times New Roman" panose="02020603050405020304" pitchFamily="18" charset="0"/>
              </a:rPr>
              <a:t>117m</a:t>
            </a:r>
            <a:r>
              <a:rPr lang="en-US" sz="1600" dirty="0">
                <a:solidFill>
                  <a:schemeClr val="tx1">
                    <a:lumMod val="75000"/>
                    <a:lumOff val="25000"/>
                  </a:schemeClr>
                </a:solidFill>
                <a:effectLst/>
                <a:latin typeface="Garamond" panose="02020404030301010803" pitchFamily="18" charset="0"/>
                <a:cs typeface="Times New Roman" panose="02020603050405020304" pitchFamily="18" charset="0"/>
              </a:rPr>
              <a:t>Sn</a:t>
            </a:r>
          </a:p>
          <a:p>
            <a:pPr marL="0" marR="0" algn="ctr">
              <a:spcBef>
                <a:spcPts val="0"/>
              </a:spcBef>
              <a:spcAft>
                <a:spcPts val="0"/>
              </a:spcAft>
            </a:pPr>
            <a:r>
              <a:rPr lang="en-US" sz="1800" b="1" dirty="0">
                <a:solidFill>
                  <a:srgbClr val="FF0000"/>
                </a:solidFill>
                <a:effectLst/>
                <a:latin typeface="Garamond" panose="02020404030301010803" pitchFamily="18" charset="0"/>
                <a:cs typeface="Times New Roman" panose="02020603050405020304" pitchFamily="18" charset="0"/>
              </a:rPr>
              <a:t>Potential Impurities:</a:t>
            </a:r>
            <a:r>
              <a:rPr lang="en-US" sz="1800" b="1" dirty="0">
                <a:solidFill>
                  <a:schemeClr val="tx1">
                    <a:lumMod val="75000"/>
                    <a:lumOff val="25000"/>
                  </a:schemeClr>
                </a:solidFill>
                <a:effectLst/>
                <a:latin typeface="Garamond" panose="02020404030301010803" pitchFamily="18" charset="0"/>
                <a:cs typeface="Times New Roman" panose="02020603050405020304" pitchFamily="18" charset="0"/>
              </a:rPr>
              <a:t> </a:t>
            </a:r>
          </a:p>
          <a:p>
            <a:pPr marL="0" marR="0" algn="ctr">
              <a:spcBef>
                <a:spcPts val="0"/>
              </a:spcBef>
              <a:spcAft>
                <a:spcPts val="0"/>
              </a:spcAft>
            </a:pPr>
            <a:r>
              <a:rPr lang="en-US" sz="1800" baseline="30000" dirty="0">
                <a:solidFill>
                  <a:schemeClr val="tx1">
                    <a:lumMod val="75000"/>
                    <a:lumOff val="25000"/>
                  </a:schemeClr>
                </a:solidFill>
                <a:effectLst/>
                <a:latin typeface="Garamond" panose="02020404030301010803" pitchFamily="18" charset="0"/>
                <a:cs typeface="Times New Roman" panose="02020603050405020304" pitchFamily="18" charset="0"/>
              </a:rPr>
              <a:t>116,117,118,121m,121g,123m</a:t>
            </a:r>
            <a:r>
              <a:rPr lang="en-US" sz="1800" dirty="0">
                <a:solidFill>
                  <a:schemeClr val="tx1">
                    <a:lumMod val="75000"/>
                    <a:lumOff val="25000"/>
                  </a:schemeClr>
                </a:solidFill>
                <a:effectLst/>
                <a:latin typeface="Garamond" panose="02020404030301010803" pitchFamily="18" charset="0"/>
                <a:cs typeface="Times New Roman" panose="02020603050405020304" pitchFamily="18" charset="0"/>
              </a:rPr>
              <a:t>Te, </a:t>
            </a:r>
            <a:r>
              <a:rPr lang="en-US" sz="1800" baseline="30000" dirty="0">
                <a:solidFill>
                  <a:schemeClr val="tx1">
                    <a:lumMod val="75000"/>
                    <a:lumOff val="25000"/>
                  </a:schemeClr>
                </a:solidFill>
                <a:effectLst/>
                <a:latin typeface="Garamond" panose="02020404030301010803" pitchFamily="18" charset="0"/>
                <a:cs typeface="Times New Roman" panose="02020603050405020304" pitchFamily="18" charset="0"/>
              </a:rPr>
              <a:t>113,119m,121m,121g</a:t>
            </a:r>
            <a:r>
              <a:rPr lang="en-US" sz="1800" dirty="0">
                <a:solidFill>
                  <a:schemeClr val="tx1">
                    <a:lumMod val="75000"/>
                    <a:lumOff val="25000"/>
                  </a:schemeClr>
                </a:solidFill>
                <a:effectLst/>
                <a:latin typeface="Garamond" panose="02020404030301010803" pitchFamily="18" charset="0"/>
                <a:cs typeface="Times New Roman" panose="02020603050405020304" pitchFamily="18" charset="0"/>
              </a:rPr>
              <a:t>Sn</a:t>
            </a:r>
            <a:endParaRPr lang="en-US" sz="1800" dirty="0">
              <a:solidFill>
                <a:schemeClr val="tx1">
                  <a:lumMod val="75000"/>
                  <a:lumOff val="25000"/>
                </a:schemeClr>
              </a:solidFill>
              <a:effectLst/>
              <a:latin typeface="Garamond" panose="02020404030301010803" pitchFamily="18"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AA95BFB1-3E57-AA69-2C17-7143DD8446EB}"/>
              </a:ext>
            </a:extLst>
          </p:cNvPr>
          <p:cNvSpPr txBox="1"/>
          <p:nvPr/>
        </p:nvSpPr>
        <p:spPr>
          <a:xfrm>
            <a:off x="3256067" y="1838950"/>
            <a:ext cx="5198213" cy="923330"/>
          </a:xfrm>
          <a:prstGeom prst="rect">
            <a:avLst/>
          </a:prstGeom>
          <a:noFill/>
        </p:spPr>
        <p:txBody>
          <a:bodyPr wrap="square">
            <a:spAutoFit/>
          </a:bodyPr>
          <a:lstStyle/>
          <a:p>
            <a:r>
              <a:rPr lang="en-US" sz="1800" dirty="0">
                <a:solidFill>
                  <a:schemeClr val="tx1">
                    <a:lumMod val="75000"/>
                    <a:lumOff val="25000"/>
                  </a:schemeClr>
                </a:solidFill>
                <a:latin typeface="Lucida Grande" panose="020B0600040502020204" pitchFamily="34" charset="0"/>
                <a:cs typeface="Lucida Grande" panose="020B0600040502020204" pitchFamily="34" charset="0"/>
              </a:rPr>
              <a:t>These Auger emitters a promising candidate for OA via RSV and potentially small mass tumors. </a:t>
            </a:r>
          </a:p>
        </p:txBody>
      </p:sp>
      <p:sp>
        <p:nvSpPr>
          <p:cNvPr id="32" name="Rectangle 31">
            <a:extLst>
              <a:ext uri="{FF2B5EF4-FFF2-40B4-BE49-F238E27FC236}">
                <a16:creationId xmlns:a16="http://schemas.microsoft.com/office/drawing/2014/main" id="{1639A567-747B-938E-7536-C2E83189469D}"/>
              </a:ext>
            </a:extLst>
          </p:cNvPr>
          <p:cNvSpPr/>
          <p:nvPr/>
        </p:nvSpPr>
        <p:spPr>
          <a:xfrm>
            <a:off x="3429873" y="2994186"/>
            <a:ext cx="1632302" cy="38407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sp>
        <p:nvSpPr>
          <p:cNvPr id="33" name="Rectangle 32">
            <a:extLst>
              <a:ext uri="{FF2B5EF4-FFF2-40B4-BE49-F238E27FC236}">
                <a16:creationId xmlns:a16="http://schemas.microsoft.com/office/drawing/2014/main" id="{6DE53B46-2AFA-D481-B2E1-5991B0298F9F}"/>
              </a:ext>
            </a:extLst>
          </p:cNvPr>
          <p:cNvSpPr/>
          <p:nvPr/>
        </p:nvSpPr>
        <p:spPr>
          <a:xfrm>
            <a:off x="6694097" y="3402377"/>
            <a:ext cx="1242204" cy="505453"/>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aramond" panose="02020404030301010803" pitchFamily="18" charset="0"/>
            </a:endParaRPr>
          </a:p>
        </p:txBody>
      </p:sp>
      <p:pic>
        <p:nvPicPr>
          <p:cNvPr id="4" name="Picture 3" descr="A graph of energy and energy&#10;&#10;Description automatically generated">
            <a:extLst>
              <a:ext uri="{FF2B5EF4-FFF2-40B4-BE49-F238E27FC236}">
                <a16:creationId xmlns:a16="http://schemas.microsoft.com/office/drawing/2014/main" id="{318D00AD-2780-70A5-165A-B1052B1CFBB3}"/>
              </a:ext>
            </a:extLst>
          </p:cNvPr>
          <p:cNvPicPr>
            <a:picLocks noChangeAspect="1"/>
          </p:cNvPicPr>
          <p:nvPr/>
        </p:nvPicPr>
        <p:blipFill>
          <a:blip r:embed="rId7"/>
          <a:stretch>
            <a:fillRect/>
          </a:stretch>
        </p:blipFill>
        <p:spPr>
          <a:xfrm>
            <a:off x="8921236" y="1359399"/>
            <a:ext cx="3031617" cy="2273713"/>
          </a:xfrm>
          <a:prstGeom prst="rect">
            <a:avLst/>
          </a:prstGeom>
        </p:spPr>
      </p:pic>
      <p:pic>
        <p:nvPicPr>
          <p:cNvPr id="5" name="Picture 4" descr="A graph of energy&#10;&#10;Description automatically generated">
            <a:extLst>
              <a:ext uri="{FF2B5EF4-FFF2-40B4-BE49-F238E27FC236}">
                <a16:creationId xmlns:a16="http://schemas.microsoft.com/office/drawing/2014/main" id="{5EF70912-DCA4-520A-D96E-B5788DA2CFBE}"/>
              </a:ext>
            </a:extLst>
          </p:cNvPr>
          <p:cNvPicPr>
            <a:picLocks noChangeAspect="1"/>
          </p:cNvPicPr>
          <p:nvPr/>
        </p:nvPicPr>
        <p:blipFill>
          <a:blip r:embed="rId8"/>
          <a:stretch>
            <a:fillRect/>
          </a:stretch>
        </p:blipFill>
        <p:spPr>
          <a:xfrm>
            <a:off x="8921237" y="3660298"/>
            <a:ext cx="3031616" cy="2273712"/>
          </a:xfrm>
          <a:prstGeom prst="rect">
            <a:avLst/>
          </a:prstGeom>
        </p:spPr>
      </p:pic>
    </p:spTree>
    <p:extLst>
      <p:ext uri="{BB962C8B-B14F-4D97-AF65-F5344CB8AC3E}">
        <p14:creationId xmlns:p14="http://schemas.microsoft.com/office/powerpoint/2010/main" val="2996216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lide Number Placeholder 4">
            <a:extLst>
              <a:ext uri="{FF2B5EF4-FFF2-40B4-BE49-F238E27FC236}">
                <a16:creationId xmlns:a16="http://schemas.microsoft.com/office/drawing/2014/main" id="{CFC53855-A96C-CD44-81BF-05B9F94781F7}"/>
              </a:ext>
            </a:extLst>
          </p:cNvPr>
          <p:cNvSpPr txBox="1">
            <a:spLocks/>
          </p:cNvSpPr>
          <p:nvPr/>
        </p:nvSpPr>
        <p:spPr>
          <a:xfrm>
            <a:off x="9448800" y="6513749"/>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DFAC382-4EBE-AA44-A583-A4478973BA78}" type="slidenum">
              <a:rPr lang="en-US" smtClean="0">
                <a:solidFill>
                  <a:schemeClr val="bg1"/>
                </a:solidFill>
              </a:rPr>
              <a:pPr algn="r"/>
              <a:t>4</a:t>
            </a:fld>
            <a:endParaRPr lang="en-US" dirty="0">
              <a:solidFill>
                <a:schemeClr val="bg1"/>
              </a:solidFill>
            </a:endParaRPr>
          </a:p>
        </p:txBody>
      </p:sp>
      <p:pic>
        <p:nvPicPr>
          <p:cNvPr id="3" name="Picture 2">
            <a:extLst>
              <a:ext uri="{FF2B5EF4-FFF2-40B4-BE49-F238E27FC236}">
                <a16:creationId xmlns:a16="http://schemas.microsoft.com/office/drawing/2014/main" id="{09F77C6F-9453-0F40-99F2-FA1E6615A7F0}"/>
              </a:ext>
            </a:extLst>
          </p:cNvPr>
          <p:cNvPicPr>
            <a:picLocks noChangeAspect="1"/>
          </p:cNvPicPr>
          <p:nvPr/>
        </p:nvPicPr>
        <p:blipFill rotWithShape="1">
          <a:blip r:embed="rId3"/>
          <a:srcRect b="83145"/>
          <a:stretch/>
        </p:blipFill>
        <p:spPr>
          <a:xfrm>
            <a:off x="6825083" y="11112"/>
            <a:ext cx="5366917" cy="741363"/>
          </a:xfrm>
          <a:prstGeom prst="rect">
            <a:avLst/>
          </a:prstGeom>
        </p:spPr>
      </p:pic>
      <p:sp>
        <p:nvSpPr>
          <p:cNvPr id="140" name="TextBox 139">
            <a:extLst>
              <a:ext uri="{FF2B5EF4-FFF2-40B4-BE49-F238E27FC236}">
                <a16:creationId xmlns:a16="http://schemas.microsoft.com/office/drawing/2014/main" id="{1A215CA2-395D-2643-981F-4503E0209E85}"/>
              </a:ext>
            </a:extLst>
          </p:cNvPr>
          <p:cNvSpPr txBox="1"/>
          <p:nvPr/>
        </p:nvSpPr>
        <p:spPr>
          <a:xfrm>
            <a:off x="228600" y="937631"/>
            <a:ext cx="11583928" cy="830997"/>
          </a:xfrm>
          <a:prstGeom prst="rect">
            <a:avLst/>
          </a:prstGeom>
          <a:noFill/>
          <a:ln>
            <a:solidFill>
              <a:srgbClr val="BC9B6A"/>
            </a:solidFill>
          </a:ln>
        </p:spPr>
        <p:txBody>
          <a:bodyPr wrap="square">
            <a:spAutoFit/>
          </a:bodyPr>
          <a:lstStyle/>
          <a:p>
            <a:pPr marL="0" marR="0" algn="ctr">
              <a:spcBef>
                <a:spcPts val="0"/>
              </a:spcBef>
              <a:spcAft>
                <a:spcPts val="0"/>
              </a:spcAft>
            </a:pPr>
            <a:r>
              <a:rPr lang="en-US" dirty="0">
                <a:solidFill>
                  <a:srgbClr val="093262"/>
                </a:solidFill>
                <a:latin typeface="Times New Roman" panose="02020603050405020304" pitchFamily="18" charset="0"/>
                <a:cs typeface="Times New Roman" panose="02020603050405020304" pitchFamily="18" charset="0"/>
              </a:rPr>
              <a:t>Irradiation via traditional </a:t>
            </a:r>
            <a:r>
              <a:rPr lang="en-US" baseline="30000" dirty="0" err="1">
                <a:solidFill>
                  <a:srgbClr val="093262"/>
                </a:solidFill>
                <a:latin typeface="Times New Roman" panose="02020603050405020304" pitchFamily="18" charset="0"/>
                <a:cs typeface="Times New Roman" panose="02020603050405020304" pitchFamily="18" charset="0"/>
              </a:rPr>
              <a:t>nat</a:t>
            </a:r>
            <a:r>
              <a:rPr lang="en-US" dirty="0" err="1">
                <a:solidFill>
                  <a:srgbClr val="093262"/>
                </a:solidFill>
                <a:latin typeface="Times New Roman" panose="02020603050405020304" pitchFamily="18" charset="0"/>
                <a:cs typeface="Times New Roman" panose="02020603050405020304" pitchFamily="18" charset="0"/>
              </a:rPr>
              <a:t>Sb</a:t>
            </a:r>
            <a:r>
              <a:rPr lang="en-US" dirty="0">
                <a:solidFill>
                  <a:srgbClr val="093262"/>
                </a:solidFill>
                <a:latin typeface="Times New Roman" panose="02020603050405020304" pitchFamily="18" charset="0"/>
                <a:cs typeface="Times New Roman" panose="02020603050405020304" pitchFamily="18" charset="0"/>
              </a:rPr>
              <a:t> foils placed with monitor foils and </a:t>
            </a:r>
            <a:r>
              <a:rPr lang="en-US" dirty="0" err="1">
                <a:solidFill>
                  <a:srgbClr val="093262"/>
                </a:solidFill>
                <a:latin typeface="Times New Roman" panose="02020603050405020304" pitchFamily="18" charset="0"/>
                <a:cs typeface="Times New Roman" panose="02020603050405020304" pitchFamily="18" charset="0"/>
              </a:rPr>
              <a:t>degradiers</a:t>
            </a:r>
            <a:r>
              <a:rPr lang="en-US" dirty="0">
                <a:solidFill>
                  <a:srgbClr val="093262"/>
                </a:solidFill>
                <a:latin typeface="Times New Roman" panose="02020603050405020304" pitchFamily="18" charset="0"/>
                <a:cs typeface="Times New Roman" panose="02020603050405020304" pitchFamily="18" charset="0"/>
              </a:rPr>
              <a:t> to determine current using IAEA charged particle monitor reactions (2017)</a:t>
            </a:r>
          </a:p>
          <a:p>
            <a:pPr algn="ctr"/>
            <a:r>
              <a:rPr lang="en-US" sz="1200" i="1" dirty="0">
                <a:solidFill>
                  <a:srgbClr val="003262"/>
                </a:solidFill>
                <a:latin typeface="Georgia" panose="02040502050405020303" pitchFamily="18" charset="0"/>
              </a:rPr>
              <a:t>A. </a:t>
            </a:r>
            <a:r>
              <a:rPr lang="en-US" sz="1200" i="1" dirty="0" err="1">
                <a:solidFill>
                  <a:srgbClr val="003262"/>
                </a:solidFill>
                <a:latin typeface="Georgia" panose="02040502050405020303" pitchFamily="18" charset="0"/>
              </a:rPr>
              <a:t>Hermanne</a:t>
            </a:r>
            <a:r>
              <a:rPr lang="en-US" sz="1200" i="1" dirty="0">
                <a:solidFill>
                  <a:srgbClr val="003262"/>
                </a:solidFill>
                <a:latin typeface="Georgia" panose="02040502050405020303" pitchFamily="18" charset="0"/>
              </a:rPr>
              <a:t> et al., </a:t>
            </a:r>
            <a:r>
              <a:rPr lang="en-US" sz="1200" i="1" dirty="0" err="1">
                <a:solidFill>
                  <a:srgbClr val="003262"/>
                </a:solidFill>
                <a:latin typeface="Georgia" panose="02040502050405020303" pitchFamily="18" charset="0"/>
              </a:rPr>
              <a:t>Nucl</a:t>
            </a:r>
            <a:r>
              <a:rPr lang="en-US" sz="1200" i="1" dirty="0">
                <a:solidFill>
                  <a:srgbClr val="003262"/>
                </a:solidFill>
                <a:latin typeface="Georgia" panose="02040502050405020303" pitchFamily="18" charset="0"/>
              </a:rPr>
              <a:t>. Data Sheets 148 (2018) 338-382</a:t>
            </a:r>
          </a:p>
        </p:txBody>
      </p:sp>
      <p:graphicFrame>
        <p:nvGraphicFramePr>
          <p:cNvPr id="6" name="Table 6">
            <a:extLst>
              <a:ext uri="{FF2B5EF4-FFF2-40B4-BE49-F238E27FC236}">
                <a16:creationId xmlns:a16="http://schemas.microsoft.com/office/drawing/2014/main" id="{22F93976-74C4-FA4C-BF2F-C814F168038B}"/>
              </a:ext>
            </a:extLst>
          </p:cNvPr>
          <p:cNvGraphicFramePr>
            <a:graphicFrameLocks noGrp="1"/>
          </p:cNvGraphicFramePr>
          <p:nvPr/>
        </p:nvGraphicFramePr>
        <p:xfrm>
          <a:off x="6218496" y="2131090"/>
          <a:ext cx="1787132" cy="3059475"/>
        </p:xfrm>
        <a:graphic>
          <a:graphicData uri="http://schemas.openxmlformats.org/drawingml/2006/table">
            <a:tbl>
              <a:tblPr firstRow="1" bandRow="1">
                <a:tableStyleId>{7E9639D4-E3E2-4D34-9284-5A2195B3D0D7}</a:tableStyleId>
              </a:tblPr>
              <a:tblGrid>
                <a:gridCol w="1787132">
                  <a:extLst>
                    <a:ext uri="{9D8B030D-6E8A-4147-A177-3AD203B41FA5}">
                      <a16:colId xmlns:a16="http://schemas.microsoft.com/office/drawing/2014/main" val="1312980524"/>
                    </a:ext>
                  </a:extLst>
                </a:gridCol>
              </a:tblGrid>
              <a:tr h="650138">
                <a:tc>
                  <a:txBody>
                    <a:bodyPr/>
                    <a:lstStyle/>
                    <a:p>
                      <a:pPr algn="ctr"/>
                      <a:r>
                        <a:rPr lang="en-US" sz="1600" dirty="0">
                          <a:solidFill>
                            <a:schemeClr val="bg1"/>
                          </a:solidFill>
                        </a:rPr>
                        <a:t>IAEA Monitor Reactions</a:t>
                      </a:r>
                    </a:p>
                  </a:txBody>
                  <a:tcPr>
                    <a:solidFill>
                      <a:srgbClr val="003262"/>
                    </a:solidFill>
                  </a:tcPr>
                </a:tc>
                <a:extLst>
                  <a:ext uri="{0D108BD9-81ED-4DB2-BD59-A6C34878D82A}">
                    <a16:rowId xmlns:a16="http://schemas.microsoft.com/office/drawing/2014/main" val="4113955435"/>
                  </a:ext>
                </a:extLst>
              </a:tr>
              <a:tr h="344191">
                <a:tc>
                  <a:txBody>
                    <a:bodyPr/>
                    <a:lstStyle/>
                    <a:p>
                      <a:pPr algn="ctr"/>
                      <a:r>
                        <a:rPr lang="en-US" sz="1600" baseline="30000" dirty="0" err="1">
                          <a:latin typeface="Georgia" panose="02040502050405020303" pitchFamily="18" charset="0"/>
                        </a:rPr>
                        <a:t>nat</a:t>
                      </a:r>
                      <a:r>
                        <a:rPr lang="en-US" sz="1600" baseline="0" dirty="0" err="1">
                          <a:latin typeface="Georgia" panose="02040502050405020303" pitchFamily="18" charset="0"/>
                        </a:rPr>
                        <a:t>Cu</a:t>
                      </a:r>
                      <a:r>
                        <a:rPr lang="en-US" sz="1600" baseline="0" dirty="0">
                          <a:latin typeface="Georgia" panose="02040502050405020303" pitchFamily="18" charset="0"/>
                        </a:rPr>
                        <a:t>(</a:t>
                      </a:r>
                      <a:r>
                        <a:rPr lang="en-US" sz="1600" baseline="0" dirty="0" err="1">
                          <a:latin typeface="Georgia" panose="02040502050405020303" pitchFamily="18" charset="0"/>
                        </a:rPr>
                        <a:t>p,x</a:t>
                      </a:r>
                      <a:r>
                        <a:rPr lang="en-US" sz="1600" baseline="0" dirty="0">
                          <a:latin typeface="Georgia" panose="02040502050405020303" pitchFamily="18" charset="0"/>
                        </a:rPr>
                        <a:t>)</a:t>
                      </a:r>
                      <a:r>
                        <a:rPr lang="en-US" sz="1600" baseline="30000" dirty="0">
                          <a:latin typeface="Georgia" panose="02040502050405020303" pitchFamily="18" charset="0"/>
                        </a:rPr>
                        <a:t>62</a:t>
                      </a:r>
                      <a:r>
                        <a:rPr lang="en-US" sz="1600" baseline="0" dirty="0">
                          <a:latin typeface="Georgia" panose="02040502050405020303" pitchFamily="18" charset="0"/>
                        </a:rPr>
                        <a:t>Zn</a:t>
                      </a:r>
                      <a:endParaRPr lang="en-US" sz="1600" baseline="30000" dirty="0">
                        <a:latin typeface="Georgia" panose="02040502050405020303" pitchFamily="18" charset="0"/>
                      </a:endParaRPr>
                    </a:p>
                  </a:txBody>
                  <a:tcPr/>
                </a:tc>
                <a:extLst>
                  <a:ext uri="{0D108BD9-81ED-4DB2-BD59-A6C34878D82A}">
                    <a16:rowId xmlns:a16="http://schemas.microsoft.com/office/drawing/2014/main" val="3172201484"/>
                  </a:ext>
                </a:extLst>
              </a:tr>
              <a:tr h="3441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30000" dirty="0" err="1">
                          <a:latin typeface="Georgia" panose="02040502050405020303" pitchFamily="18" charset="0"/>
                        </a:rPr>
                        <a:t>nat</a:t>
                      </a:r>
                      <a:r>
                        <a:rPr lang="en-US" sz="1600" baseline="0" dirty="0" err="1">
                          <a:latin typeface="Georgia" panose="02040502050405020303" pitchFamily="18" charset="0"/>
                        </a:rPr>
                        <a:t>Cu</a:t>
                      </a:r>
                      <a:r>
                        <a:rPr lang="en-US" sz="1600" baseline="0" dirty="0">
                          <a:latin typeface="Georgia" panose="02040502050405020303" pitchFamily="18" charset="0"/>
                        </a:rPr>
                        <a:t>(</a:t>
                      </a:r>
                      <a:r>
                        <a:rPr lang="en-US" sz="1600" baseline="0" dirty="0" err="1">
                          <a:latin typeface="Georgia" panose="02040502050405020303" pitchFamily="18" charset="0"/>
                        </a:rPr>
                        <a:t>p,x</a:t>
                      </a:r>
                      <a:r>
                        <a:rPr lang="en-US" sz="1600" baseline="0" dirty="0">
                          <a:latin typeface="Georgia" panose="02040502050405020303" pitchFamily="18" charset="0"/>
                        </a:rPr>
                        <a:t>)</a:t>
                      </a:r>
                      <a:r>
                        <a:rPr lang="en-US" sz="1600" baseline="30000" dirty="0">
                          <a:latin typeface="Georgia" panose="02040502050405020303" pitchFamily="18" charset="0"/>
                        </a:rPr>
                        <a:t>63</a:t>
                      </a:r>
                      <a:r>
                        <a:rPr lang="en-US" sz="1600" baseline="0" dirty="0">
                          <a:latin typeface="Georgia" panose="02040502050405020303" pitchFamily="18" charset="0"/>
                        </a:rPr>
                        <a:t>Zn</a:t>
                      </a:r>
                      <a:endParaRPr lang="en-US" sz="1600" baseline="30000" dirty="0">
                        <a:latin typeface="Georgia" panose="02040502050405020303" pitchFamily="18" charset="0"/>
                      </a:endParaRPr>
                    </a:p>
                  </a:txBody>
                  <a:tcPr/>
                </a:tc>
                <a:extLst>
                  <a:ext uri="{0D108BD9-81ED-4DB2-BD59-A6C34878D82A}">
                    <a16:rowId xmlns:a16="http://schemas.microsoft.com/office/drawing/2014/main" val="1586055306"/>
                  </a:ext>
                </a:extLst>
              </a:tr>
              <a:tr h="3441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30000" dirty="0" err="1">
                          <a:latin typeface="Georgia" panose="02040502050405020303" pitchFamily="18" charset="0"/>
                        </a:rPr>
                        <a:t>nat</a:t>
                      </a:r>
                      <a:r>
                        <a:rPr lang="en-US" sz="1600" baseline="0" dirty="0" err="1">
                          <a:latin typeface="Georgia" panose="02040502050405020303" pitchFamily="18" charset="0"/>
                        </a:rPr>
                        <a:t>Cu</a:t>
                      </a:r>
                      <a:r>
                        <a:rPr lang="en-US" sz="1600" baseline="0" dirty="0">
                          <a:latin typeface="Georgia" panose="02040502050405020303" pitchFamily="18" charset="0"/>
                        </a:rPr>
                        <a:t>(</a:t>
                      </a:r>
                      <a:r>
                        <a:rPr lang="en-US" sz="1600" baseline="0" dirty="0" err="1">
                          <a:latin typeface="Georgia" panose="02040502050405020303" pitchFamily="18" charset="0"/>
                        </a:rPr>
                        <a:t>p,x</a:t>
                      </a:r>
                      <a:r>
                        <a:rPr lang="en-US" sz="1600" baseline="0" dirty="0">
                          <a:latin typeface="Georgia" panose="02040502050405020303" pitchFamily="18" charset="0"/>
                        </a:rPr>
                        <a:t>)</a:t>
                      </a:r>
                      <a:r>
                        <a:rPr lang="en-US" sz="1600" baseline="30000" dirty="0">
                          <a:latin typeface="Georgia" panose="02040502050405020303" pitchFamily="18" charset="0"/>
                        </a:rPr>
                        <a:t>65</a:t>
                      </a:r>
                      <a:r>
                        <a:rPr lang="en-US" sz="1600" baseline="0" dirty="0">
                          <a:latin typeface="Georgia" panose="02040502050405020303" pitchFamily="18" charset="0"/>
                        </a:rPr>
                        <a:t>Zn</a:t>
                      </a:r>
                      <a:endParaRPr lang="en-US" sz="1600" baseline="30000" dirty="0">
                        <a:latin typeface="Georgia" panose="02040502050405020303" pitchFamily="18" charset="0"/>
                      </a:endParaRPr>
                    </a:p>
                  </a:txBody>
                  <a:tcPr/>
                </a:tc>
                <a:extLst>
                  <a:ext uri="{0D108BD9-81ED-4DB2-BD59-A6C34878D82A}">
                    <a16:rowId xmlns:a16="http://schemas.microsoft.com/office/drawing/2014/main" val="1809043253"/>
                  </a:ext>
                </a:extLst>
              </a:tr>
              <a:tr h="3441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30000" dirty="0" err="1">
                          <a:latin typeface="Georgia" panose="02040502050405020303" pitchFamily="18" charset="0"/>
                        </a:rPr>
                        <a:t>nat</a:t>
                      </a:r>
                      <a:r>
                        <a:rPr lang="en-US" sz="1600" baseline="0" dirty="0" err="1">
                          <a:latin typeface="Georgia" panose="02040502050405020303" pitchFamily="18" charset="0"/>
                        </a:rPr>
                        <a:t>Cu</a:t>
                      </a:r>
                      <a:r>
                        <a:rPr lang="en-US" sz="1600" baseline="0" dirty="0">
                          <a:latin typeface="Georgia" panose="02040502050405020303" pitchFamily="18" charset="0"/>
                        </a:rPr>
                        <a:t>(</a:t>
                      </a:r>
                      <a:r>
                        <a:rPr lang="en-US" sz="1600" baseline="0" dirty="0" err="1">
                          <a:latin typeface="Georgia" panose="02040502050405020303" pitchFamily="18" charset="0"/>
                        </a:rPr>
                        <a:t>p,x</a:t>
                      </a:r>
                      <a:r>
                        <a:rPr lang="en-US" sz="1600" baseline="0" dirty="0">
                          <a:latin typeface="Georgia" panose="02040502050405020303" pitchFamily="18" charset="0"/>
                        </a:rPr>
                        <a:t>)</a:t>
                      </a:r>
                      <a:r>
                        <a:rPr lang="en-US" sz="1600" baseline="30000" dirty="0">
                          <a:latin typeface="Georgia" panose="02040502050405020303" pitchFamily="18" charset="0"/>
                        </a:rPr>
                        <a:t>56</a:t>
                      </a:r>
                      <a:r>
                        <a:rPr lang="en-US" sz="1600" baseline="0" dirty="0">
                          <a:latin typeface="Georgia" panose="02040502050405020303" pitchFamily="18" charset="0"/>
                        </a:rPr>
                        <a:t>Co</a:t>
                      </a:r>
                      <a:endParaRPr lang="en-US" sz="1600" baseline="30000" dirty="0">
                        <a:latin typeface="Georgia" panose="02040502050405020303" pitchFamily="18" charset="0"/>
                      </a:endParaRPr>
                    </a:p>
                  </a:txBody>
                  <a:tcPr/>
                </a:tc>
                <a:extLst>
                  <a:ext uri="{0D108BD9-81ED-4DB2-BD59-A6C34878D82A}">
                    <a16:rowId xmlns:a16="http://schemas.microsoft.com/office/drawing/2014/main" val="1940885310"/>
                  </a:ext>
                </a:extLst>
              </a:tr>
              <a:tr h="3441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30000" dirty="0" err="1">
                          <a:latin typeface="Georgia" panose="02040502050405020303" pitchFamily="18" charset="0"/>
                        </a:rPr>
                        <a:t>nat</a:t>
                      </a:r>
                      <a:r>
                        <a:rPr lang="en-US" sz="1600" baseline="0" dirty="0" err="1">
                          <a:latin typeface="Georgia" panose="02040502050405020303" pitchFamily="18" charset="0"/>
                        </a:rPr>
                        <a:t>Cu</a:t>
                      </a:r>
                      <a:r>
                        <a:rPr lang="en-US" sz="1600" baseline="0" dirty="0">
                          <a:latin typeface="Georgia" panose="02040502050405020303" pitchFamily="18" charset="0"/>
                        </a:rPr>
                        <a:t>(</a:t>
                      </a:r>
                      <a:r>
                        <a:rPr lang="en-US" sz="1600" baseline="0" dirty="0" err="1">
                          <a:latin typeface="Georgia" panose="02040502050405020303" pitchFamily="18" charset="0"/>
                        </a:rPr>
                        <a:t>p,x</a:t>
                      </a:r>
                      <a:r>
                        <a:rPr lang="en-US" sz="1600" baseline="0" dirty="0">
                          <a:latin typeface="Georgia" panose="02040502050405020303" pitchFamily="18" charset="0"/>
                        </a:rPr>
                        <a:t>)</a:t>
                      </a:r>
                      <a:r>
                        <a:rPr lang="en-US" sz="1600" baseline="30000" dirty="0">
                          <a:latin typeface="Georgia" panose="02040502050405020303" pitchFamily="18" charset="0"/>
                        </a:rPr>
                        <a:t>58</a:t>
                      </a:r>
                      <a:r>
                        <a:rPr lang="en-US" sz="1600" baseline="0" dirty="0">
                          <a:latin typeface="Georgia" panose="02040502050405020303" pitchFamily="18" charset="0"/>
                        </a:rPr>
                        <a:t>Co</a:t>
                      </a:r>
                      <a:endParaRPr lang="en-US" sz="1600" baseline="30000" dirty="0">
                        <a:latin typeface="Georgia" panose="02040502050405020303" pitchFamily="18" charset="0"/>
                      </a:endParaRPr>
                    </a:p>
                  </a:txBody>
                  <a:tcPr/>
                </a:tc>
                <a:extLst>
                  <a:ext uri="{0D108BD9-81ED-4DB2-BD59-A6C34878D82A}">
                    <a16:rowId xmlns:a16="http://schemas.microsoft.com/office/drawing/2014/main" val="730568023"/>
                  </a:ext>
                </a:extLst>
              </a:tr>
              <a:tr h="3441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30000" dirty="0" err="1">
                          <a:latin typeface="Georgia" panose="02040502050405020303" pitchFamily="18" charset="0"/>
                        </a:rPr>
                        <a:t>nat</a:t>
                      </a:r>
                      <a:r>
                        <a:rPr lang="en-US" sz="1600" baseline="0" dirty="0" err="1">
                          <a:latin typeface="Georgia" panose="02040502050405020303" pitchFamily="18" charset="0"/>
                        </a:rPr>
                        <a:t>Ti</a:t>
                      </a:r>
                      <a:r>
                        <a:rPr lang="en-US" sz="1600" baseline="0" dirty="0">
                          <a:latin typeface="Georgia" panose="02040502050405020303" pitchFamily="18" charset="0"/>
                        </a:rPr>
                        <a:t>(</a:t>
                      </a:r>
                      <a:r>
                        <a:rPr lang="en-US" sz="1600" baseline="0" dirty="0" err="1">
                          <a:latin typeface="Georgia" panose="02040502050405020303" pitchFamily="18" charset="0"/>
                        </a:rPr>
                        <a:t>p,x</a:t>
                      </a:r>
                      <a:r>
                        <a:rPr lang="en-US" sz="1600" baseline="0" dirty="0">
                          <a:latin typeface="Georgia" panose="02040502050405020303" pitchFamily="18" charset="0"/>
                        </a:rPr>
                        <a:t>)</a:t>
                      </a:r>
                      <a:r>
                        <a:rPr lang="en-US" sz="1600" baseline="30000" dirty="0">
                          <a:latin typeface="Georgia" panose="02040502050405020303" pitchFamily="18" charset="0"/>
                        </a:rPr>
                        <a:t>46</a:t>
                      </a:r>
                      <a:r>
                        <a:rPr lang="en-US" sz="1600" baseline="0" dirty="0">
                          <a:latin typeface="Georgia" panose="02040502050405020303" pitchFamily="18" charset="0"/>
                        </a:rPr>
                        <a:t>Sc</a:t>
                      </a:r>
                      <a:endParaRPr lang="en-US" sz="1600" baseline="30000" dirty="0">
                        <a:latin typeface="Georgia" panose="02040502050405020303" pitchFamily="18" charset="0"/>
                      </a:endParaRPr>
                    </a:p>
                  </a:txBody>
                  <a:tcPr/>
                </a:tc>
                <a:extLst>
                  <a:ext uri="{0D108BD9-81ED-4DB2-BD59-A6C34878D82A}">
                    <a16:rowId xmlns:a16="http://schemas.microsoft.com/office/drawing/2014/main" val="3402163597"/>
                  </a:ext>
                </a:extLst>
              </a:tr>
              <a:tr h="3441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30000" dirty="0" err="1">
                          <a:latin typeface="Georgia" panose="02040502050405020303" pitchFamily="18" charset="0"/>
                        </a:rPr>
                        <a:t>nat</a:t>
                      </a:r>
                      <a:r>
                        <a:rPr lang="en-US" sz="1600" baseline="0" dirty="0" err="1">
                          <a:latin typeface="Georgia" panose="02040502050405020303" pitchFamily="18" charset="0"/>
                        </a:rPr>
                        <a:t>Ti</a:t>
                      </a:r>
                      <a:r>
                        <a:rPr lang="en-US" sz="1600" baseline="0" dirty="0">
                          <a:latin typeface="Georgia" panose="02040502050405020303" pitchFamily="18" charset="0"/>
                        </a:rPr>
                        <a:t>(</a:t>
                      </a:r>
                      <a:r>
                        <a:rPr lang="en-US" sz="1600" baseline="0" dirty="0" err="1">
                          <a:latin typeface="Georgia" panose="02040502050405020303" pitchFamily="18" charset="0"/>
                        </a:rPr>
                        <a:t>p,x</a:t>
                      </a:r>
                      <a:r>
                        <a:rPr lang="en-US" sz="1600" baseline="0" dirty="0">
                          <a:latin typeface="Georgia" panose="02040502050405020303" pitchFamily="18" charset="0"/>
                        </a:rPr>
                        <a:t>)</a:t>
                      </a:r>
                      <a:r>
                        <a:rPr lang="en-US" sz="1600" baseline="30000" dirty="0">
                          <a:latin typeface="Georgia" panose="02040502050405020303" pitchFamily="18" charset="0"/>
                        </a:rPr>
                        <a:t>48</a:t>
                      </a:r>
                      <a:r>
                        <a:rPr lang="en-US" sz="1600" baseline="0" dirty="0">
                          <a:latin typeface="Georgia" panose="02040502050405020303" pitchFamily="18" charset="0"/>
                        </a:rPr>
                        <a:t>V</a:t>
                      </a:r>
                      <a:endParaRPr lang="en-US" sz="1600" baseline="30000" dirty="0">
                        <a:latin typeface="Georgia" panose="02040502050405020303" pitchFamily="18" charset="0"/>
                      </a:endParaRPr>
                    </a:p>
                  </a:txBody>
                  <a:tcPr/>
                </a:tc>
                <a:extLst>
                  <a:ext uri="{0D108BD9-81ED-4DB2-BD59-A6C34878D82A}">
                    <a16:rowId xmlns:a16="http://schemas.microsoft.com/office/drawing/2014/main" val="3129696675"/>
                  </a:ext>
                </a:extLst>
              </a:tr>
            </a:tbl>
          </a:graphicData>
        </a:graphic>
      </p:graphicFrame>
      <p:pic>
        <p:nvPicPr>
          <p:cNvPr id="16" name="Picture 15">
            <a:extLst>
              <a:ext uri="{FF2B5EF4-FFF2-40B4-BE49-F238E27FC236}">
                <a16:creationId xmlns:a16="http://schemas.microsoft.com/office/drawing/2014/main" id="{D4261C36-3C60-1B47-B5EB-D6BB7C75E7E8}"/>
              </a:ext>
            </a:extLst>
          </p:cNvPr>
          <p:cNvPicPr>
            <a:picLocks noChangeAspect="1"/>
          </p:cNvPicPr>
          <p:nvPr/>
        </p:nvPicPr>
        <p:blipFill>
          <a:blip r:embed="rId4"/>
          <a:stretch>
            <a:fillRect/>
          </a:stretch>
        </p:blipFill>
        <p:spPr>
          <a:xfrm>
            <a:off x="-316786" y="1953784"/>
            <a:ext cx="6535282" cy="2165536"/>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017CC05-26AD-E74B-913E-AB1B49E49519}"/>
                  </a:ext>
                </a:extLst>
              </p:cNvPr>
              <p:cNvSpPr txBox="1"/>
              <p:nvPr/>
            </p:nvSpPr>
            <p:spPr>
              <a:xfrm>
                <a:off x="-949326" y="4235825"/>
                <a:ext cx="6892926" cy="10959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tx1">
                              <a:lumMod val="75000"/>
                              <a:lumOff val="25000"/>
                            </a:schemeClr>
                          </a:solidFill>
                          <a:latin typeface="Cambria Math" panose="02040503050406030204" pitchFamily="18" charset="0"/>
                          <a:cs typeface="Lucida Grande" panose="020B0600040502020204" pitchFamily="34" charset="0"/>
                        </a:rPr>
                        <m:t>𝐼</m:t>
                      </m:r>
                      <m:r>
                        <a:rPr lang="en-US" sz="2400" i="1" smtClean="0">
                          <a:solidFill>
                            <a:schemeClr val="tx1">
                              <a:lumMod val="75000"/>
                              <a:lumOff val="25000"/>
                            </a:schemeClr>
                          </a:solidFill>
                          <a:latin typeface="Cambria Math" panose="02040503050406030204" pitchFamily="18" charset="0"/>
                          <a:cs typeface="Lucida Grande" panose="020B0600040502020204" pitchFamily="34" charset="0"/>
                        </a:rPr>
                        <m:t>=</m:t>
                      </m:r>
                      <m:f>
                        <m:fPr>
                          <m:ctrlPr>
                            <a:rPr lang="en-US" sz="2400" i="1">
                              <a:solidFill>
                                <a:schemeClr val="tx1">
                                  <a:lumMod val="75000"/>
                                  <a:lumOff val="25000"/>
                                </a:schemeClr>
                              </a:solidFill>
                              <a:latin typeface="Cambria Math" panose="02040503050406030204" pitchFamily="18" charset="0"/>
                              <a:cs typeface="Lucida Grande" panose="020B0600040502020204" pitchFamily="34" charset="0"/>
                            </a:rPr>
                          </m:ctrlPr>
                        </m:fPr>
                        <m:num>
                          <m:sSub>
                            <m:sSubPr>
                              <m:ctrlPr>
                                <a:rPr lang="en-US" sz="2400" i="1">
                                  <a:solidFill>
                                    <a:schemeClr val="tx1">
                                      <a:lumMod val="75000"/>
                                      <a:lumOff val="25000"/>
                                    </a:schemeClr>
                                  </a:solidFill>
                                  <a:latin typeface="Cambria Math" panose="02040503050406030204" pitchFamily="18" charset="0"/>
                                  <a:cs typeface="Lucida Grande" panose="020B0600040502020204" pitchFamily="34" charset="0"/>
                                </a:rPr>
                              </m:ctrlPr>
                            </m:sSubPr>
                            <m:e>
                              <m:r>
                                <a:rPr lang="en-US" sz="2400" i="1">
                                  <a:solidFill>
                                    <a:schemeClr val="tx1">
                                      <a:lumMod val="75000"/>
                                      <a:lumOff val="25000"/>
                                    </a:schemeClr>
                                  </a:solidFill>
                                  <a:latin typeface="Cambria Math" panose="02040503050406030204" pitchFamily="18" charset="0"/>
                                  <a:cs typeface="Lucida Grande" panose="020B0600040502020204" pitchFamily="34" charset="0"/>
                                </a:rPr>
                                <m:t>𝐴</m:t>
                              </m:r>
                            </m:e>
                            <m:sub>
                              <m:r>
                                <a:rPr lang="en-US" sz="2400" i="1">
                                  <a:solidFill>
                                    <a:schemeClr val="tx1">
                                      <a:lumMod val="75000"/>
                                      <a:lumOff val="25000"/>
                                    </a:schemeClr>
                                  </a:solidFill>
                                  <a:latin typeface="Cambria Math" panose="02040503050406030204" pitchFamily="18" charset="0"/>
                                  <a:cs typeface="Lucida Grande" panose="020B0600040502020204" pitchFamily="34" charset="0"/>
                                </a:rPr>
                                <m:t>0</m:t>
                              </m:r>
                            </m:sub>
                          </m:sSub>
                        </m:num>
                        <m:den>
                          <m:r>
                            <a:rPr lang="en-US" sz="2400" i="1">
                              <a:solidFill>
                                <a:schemeClr val="tx1">
                                  <a:lumMod val="75000"/>
                                  <a:lumOff val="25000"/>
                                </a:schemeClr>
                              </a:solidFill>
                              <a:latin typeface="Cambria Math" panose="02040503050406030204" pitchFamily="18" charset="0"/>
                              <a:cs typeface="Lucida Grande" panose="020B0600040502020204" pitchFamily="34" charset="0"/>
                            </a:rPr>
                            <m:t>𝜌</m:t>
                          </m:r>
                          <m:r>
                            <m:rPr>
                              <m:sty m:val="p"/>
                            </m:rPr>
                            <a:rPr lang="en-US" sz="2400">
                              <a:solidFill>
                                <a:schemeClr val="tx1">
                                  <a:lumMod val="75000"/>
                                  <a:lumOff val="25000"/>
                                </a:schemeClr>
                              </a:solidFill>
                              <a:latin typeface="Cambria Math" panose="02040503050406030204" pitchFamily="18" charset="0"/>
                              <a:cs typeface="Lucida Grande" panose="020B0600040502020204" pitchFamily="34" charset="0"/>
                            </a:rPr>
                            <m:t>Δ</m:t>
                          </m:r>
                          <m:r>
                            <a:rPr lang="en-US" sz="2400" i="1">
                              <a:solidFill>
                                <a:schemeClr val="tx1">
                                  <a:lumMod val="75000"/>
                                  <a:lumOff val="25000"/>
                                </a:schemeClr>
                              </a:solidFill>
                              <a:latin typeface="Cambria Math" panose="02040503050406030204" pitchFamily="18" charset="0"/>
                              <a:cs typeface="Lucida Grande" panose="020B0600040502020204" pitchFamily="34" charset="0"/>
                            </a:rPr>
                            <m:t>𝑥</m:t>
                          </m:r>
                          <m:d>
                            <m:dPr>
                              <m:ctrlPr>
                                <a:rPr lang="en-US" sz="2400" i="1">
                                  <a:solidFill>
                                    <a:schemeClr val="tx1">
                                      <a:lumMod val="75000"/>
                                      <a:lumOff val="25000"/>
                                    </a:schemeClr>
                                  </a:solidFill>
                                  <a:latin typeface="Cambria Math" panose="02040503050406030204" pitchFamily="18" charset="0"/>
                                  <a:cs typeface="Lucida Grande" panose="020B0600040502020204" pitchFamily="34" charset="0"/>
                                </a:rPr>
                              </m:ctrlPr>
                            </m:dPr>
                            <m:e>
                              <m:r>
                                <a:rPr lang="en-US" sz="2400" i="1">
                                  <a:solidFill>
                                    <a:schemeClr val="tx1">
                                      <a:lumMod val="75000"/>
                                      <a:lumOff val="25000"/>
                                    </a:schemeClr>
                                  </a:solidFill>
                                  <a:latin typeface="Cambria Math" panose="02040503050406030204" pitchFamily="18" charset="0"/>
                                  <a:cs typeface="Lucida Grande" panose="020B0600040502020204" pitchFamily="34" charset="0"/>
                                </a:rPr>
                                <m:t>1−</m:t>
                              </m:r>
                              <m:sSup>
                                <m:sSupPr>
                                  <m:ctrlPr>
                                    <a:rPr lang="en-US" sz="2400" i="1">
                                      <a:solidFill>
                                        <a:schemeClr val="tx1">
                                          <a:lumMod val="75000"/>
                                          <a:lumOff val="25000"/>
                                        </a:schemeClr>
                                      </a:solidFill>
                                      <a:latin typeface="Cambria Math" panose="02040503050406030204" pitchFamily="18" charset="0"/>
                                      <a:cs typeface="Lucida Grande" panose="020B0600040502020204" pitchFamily="34" charset="0"/>
                                    </a:rPr>
                                  </m:ctrlPr>
                                </m:sSupPr>
                                <m:e>
                                  <m:r>
                                    <a:rPr lang="en-US" sz="2400" i="1">
                                      <a:solidFill>
                                        <a:schemeClr val="tx1">
                                          <a:lumMod val="75000"/>
                                          <a:lumOff val="25000"/>
                                        </a:schemeClr>
                                      </a:solidFill>
                                      <a:latin typeface="Cambria Math" panose="02040503050406030204" pitchFamily="18" charset="0"/>
                                      <a:cs typeface="Lucida Grande" panose="020B0600040502020204" pitchFamily="34" charset="0"/>
                                    </a:rPr>
                                    <m:t>𝑒</m:t>
                                  </m:r>
                                </m:e>
                                <m:sup>
                                  <m:r>
                                    <a:rPr lang="en-US" sz="2400" i="1">
                                      <a:solidFill>
                                        <a:schemeClr val="tx1">
                                          <a:lumMod val="75000"/>
                                          <a:lumOff val="25000"/>
                                        </a:schemeClr>
                                      </a:solidFill>
                                      <a:latin typeface="Cambria Math" panose="02040503050406030204" pitchFamily="18" charset="0"/>
                                      <a:cs typeface="Lucida Grande" panose="020B0600040502020204" pitchFamily="34" charset="0"/>
                                    </a:rPr>
                                    <m:t>−</m:t>
                                  </m:r>
                                  <m:r>
                                    <a:rPr lang="en-US" sz="2400" i="1">
                                      <a:solidFill>
                                        <a:schemeClr val="tx1">
                                          <a:lumMod val="75000"/>
                                          <a:lumOff val="25000"/>
                                        </a:schemeClr>
                                      </a:solidFill>
                                      <a:latin typeface="Cambria Math" panose="02040503050406030204" pitchFamily="18" charset="0"/>
                                      <a:cs typeface="Lucida Grande" panose="020B0600040502020204" pitchFamily="34" charset="0"/>
                                    </a:rPr>
                                    <m:t>𝜆</m:t>
                                  </m:r>
                                  <m:r>
                                    <a:rPr lang="en-US" sz="2400" i="1">
                                      <a:solidFill>
                                        <a:schemeClr val="tx1">
                                          <a:lumMod val="75000"/>
                                          <a:lumOff val="25000"/>
                                        </a:schemeClr>
                                      </a:solidFill>
                                      <a:latin typeface="Cambria Math" panose="02040503050406030204" pitchFamily="18" charset="0"/>
                                      <a:cs typeface="Lucida Grande" panose="020B0600040502020204" pitchFamily="34" charset="0"/>
                                    </a:rPr>
                                    <m:t>𝑡</m:t>
                                  </m:r>
                                </m:sup>
                              </m:sSup>
                            </m:e>
                          </m:d>
                          <m:nary>
                            <m:naryPr>
                              <m:limLoc m:val="undOvr"/>
                              <m:subHide m:val="on"/>
                              <m:supHide m:val="on"/>
                              <m:ctrlPr>
                                <a:rPr lang="en-US" sz="2400" i="1">
                                  <a:solidFill>
                                    <a:schemeClr val="tx1">
                                      <a:lumMod val="75000"/>
                                      <a:lumOff val="25000"/>
                                    </a:schemeClr>
                                  </a:solidFill>
                                  <a:latin typeface="Cambria Math" panose="02040503050406030204" pitchFamily="18" charset="0"/>
                                  <a:cs typeface="Lucida Grande" panose="020B0600040502020204" pitchFamily="34" charset="0"/>
                                </a:rPr>
                              </m:ctrlPr>
                            </m:naryPr>
                            <m:sub/>
                            <m:sup/>
                            <m:e>
                              <m:r>
                                <a:rPr lang="en-US" sz="2400" i="1">
                                  <a:solidFill>
                                    <a:schemeClr val="tx1">
                                      <a:lumMod val="75000"/>
                                      <a:lumOff val="25000"/>
                                    </a:schemeClr>
                                  </a:solidFill>
                                  <a:latin typeface="Cambria Math" panose="02040503050406030204" pitchFamily="18" charset="0"/>
                                  <a:cs typeface="Lucida Grande" panose="020B0600040502020204" pitchFamily="34" charset="0"/>
                                </a:rPr>
                                <m:t>𝜎</m:t>
                              </m:r>
                              <m:d>
                                <m:dPr>
                                  <m:ctrlPr>
                                    <a:rPr lang="en-US" sz="2400" i="1">
                                      <a:solidFill>
                                        <a:schemeClr val="tx1">
                                          <a:lumMod val="75000"/>
                                          <a:lumOff val="25000"/>
                                        </a:schemeClr>
                                      </a:solidFill>
                                      <a:latin typeface="Cambria Math" panose="02040503050406030204" pitchFamily="18" charset="0"/>
                                      <a:cs typeface="Lucida Grande" panose="020B0600040502020204" pitchFamily="34" charset="0"/>
                                    </a:rPr>
                                  </m:ctrlPr>
                                </m:dPr>
                                <m:e>
                                  <m:r>
                                    <a:rPr lang="en-US" sz="2400" i="1">
                                      <a:solidFill>
                                        <a:schemeClr val="tx1">
                                          <a:lumMod val="75000"/>
                                          <a:lumOff val="25000"/>
                                        </a:schemeClr>
                                      </a:solidFill>
                                      <a:latin typeface="Cambria Math" panose="02040503050406030204" pitchFamily="18" charset="0"/>
                                      <a:cs typeface="Lucida Grande" panose="020B0600040502020204" pitchFamily="34" charset="0"/>
                                    </a:rPr>
                                    <m:t>𝐸</m:t>
                                  </m:r>
                                </m:e>
                              </m:d>
                              <m:f>
                                <m:fPr>
                                  <m:ctrlPr>
                                    <a:rPr lang="en-US" sz="2400" i="1">
                                      <a:solidFill>
                                        <a:schemeClr val="tx1">
                                          <a:lumMod val="75000"/>
                                          <a:lumOff val="25000"/>
                                        </a:schemeClr>
                                      </a:solidFill>
                                      <a:latin typeface="Cambria Math" panose="02040503050406030204" pitchFamily="18" charset="0"/>
                                      <a:cs typeface="Lucida Grande" panose="020B0600040502020204" pitchFamily="34" charset="0"/>
                                    </a:rPr>
                                  </m:ctrlPr>
                                </m:fPr>
                                <m:num>
                                  <m:r>
                                    <a:rPr lang="en-US" sz="2400" i="1">
                                      <a:solidFill>
                                        <a:schemeClr val="tx1">
                                          <a:lumMod val="75000"/>
                                          <a:lumOff val="25000"/>
                                        </a:schemeClr>
                                      </a:solidFill>
                                      <a:latin typeface="Cambria Math" panose="02040503050406030204" pitchFamily="18" charset="0"/>
                                      <a:cs typeface="Lucida Grande" panose="020B0600040502020204" pitchFamily="34" charset="0"/>
                                    </a:rPr>
                                    <m:t>𝑑</m:t>
                                  </m:r>
                                  <m:r>
                                    <a:rPr lang="en-US" sz="2400" i="1">
                                      <a:solidFill>
                                        <a:schemeClr val="tx1">
                                          <a:lumMod val="75000"/>
                                          <a:lumOff val="25000"/>
                                        </a:schemeClr>
                                      </a:solidFill>
                                      <a:latin typeface="Cambria Math" panose="02040503050406030204" pitchFamily="18" charset="0"/>
                                      <a:cs typeface="Lucida Grande" panose="020B0600040502020204" pitchFamily="34" charset="0"/>
                                    </a:rPr>
                                    <m:t>𝜙</m:t>
                                  </m:r>
                                </m:num>
                                <m:den>
                                  <m:r>
                                    <a:rPr lang="en-US" sz="2400" i="1">
                                      <a:solidFill>
                                        <a:schemeClr val="tx1">
                                          <a:lumMod val="75000"/>
                                          <a:lumOff val="25000"/>
                                        </a:schemeClr>
                                      </a:solidFill>
                                      <a:latin typeface="Cambria Math" panose="02040503050406030204" pitchFamily="18" charset="0"/>
                                      <a:cs typeface="Lucida Grande" panose="020B0600040502020204" pitchFamily="34" charset="0"/>
                                    </a:rPr>
                                    <m:t>𝑑𝐸</m:t>
                                  </m:r>
                                </m:den>
                              </m:f>
                              <m:r>
                                <a:rPr lang="en-US" sz="2400" i="1">
                                  <a:solidFill>
                                    <a:schemeClr val="tx1">
                                      <a:lumMod val="75000"/>
                                      <a:lumOff val="25000"/>
                                    </a:schemeClr>
                                  </a:solidFill>
                                  <a:latin typeface="Cambria Math" panose="02040503050406030204" pitchFamily="18" charset="0"/>
                                  <a:cs typeface="Lucida Grande" panose="020B0600040502020204" pitchFamily="34" charset="0"/>
                                </a:rPr>
                                <m:t>𝑑𝐸</m:t>
                              </m:r>
                            </m:e>
                          </m:nary>
                        </m:den>
                      </m:f>
                    </m:oMath>
                  </m:oMathPara>
                </a14:m>
                <a:endParaRPr lang="en-US" sz="2400" dirty="0">
                  <a:solidFill>
                    <a:schemeClr val="tx1">
                      <a:lumMod val="75000"/>
                      <a:lumOff val="25000"/>
                    </a:schemeClr>
                  </a:solidFill>
                  <a:latin typeface="Lucida Grande" panose="020B0600040502020204" pitchFamily="34" charset="0"/>
                  <a:cs typeface="Lucida Grande" panose="020B0600040502020204" pitchFamily="34" charset="0"/>
                </a:endParaRPr>
              </a:p>
            </p:txBody>
          </p:sp>
        </mc:Choice>
        <mc:Fallback xmlns="">
          <p:sp>
            <p:nvSpPr>
              <p:cNvPr id="22" name="TextBox 21">
                <a:extLst>
                  <a:ext uri="{FF2B5EF4-FFF2-40B4-BE49-F238E27FC236}">
                    <a16:creationId xmlns:a16="http://schemas.microsoft.com/office/drawing/2014/main" id="{C017CC05-26AD-E74B-913E-AB1B49E49519}"/>
                  </a:ext>
                </a:extLst>
              </p:cNvPr>
              <p:cNvSpPr txBox="1">
                <a:spLocks noRot="1" noChangeAspect="1" noMove="1" noResize="1" noEditPoints="1" noAdjustHandles="1" noChangeArrowheads="1" noChangeShapeType="1" noTextEdit="1"/>
              </p:cNvSpPr>
              <p:nvPr/>
            </p:nvSpPr>
            <p:spPr>
              <a:xfrm>
                <a:off x="-949326" y="4235825"/>
                <a:ext cx="6892926" cy="1095941"/>
              </a:xfrm>
              <a:prstGeom prst="rect">
                <a:avLst/>
              </a:prstGeom>
              <a:blipFill>
                <a:blip r:embed="rId5"/>
                <a:stretch>
                  <a:fillRect t="-17045" b="-90909"/>
                </a:stretch>
              </a:blipFill>
            </p:spPr>
            <p:txBody>
              <a:bodyPr/>
              <a:lstStyle/>
              <a:p>
                <a:r>
                  <a:rPr lang="en-US">
                    <a:noFill/>
                  </a:rPr>
                  <a:t> </a:t>
                </a:r>
              </a:p>
            </p:txBody>
          </p:sp>
        </mc:Fallback>
      </mc:AlternateContent>
      <p:pic>
        <p:nvPicPr>
          <p:cNvPr id="7" name="Picture 6" descr="Chart, scatter chart&#10;&#10;Description automatically generated">
            <a:extLst>
              <a:ext uri="{FF2B5EF4-FFF2-40B4-BE49-F238E27FC236}">
                <a16:creationId xmlns:a16="http://schemas.microsoft.com/office/drawing/2014/main" id="{42D5F9D9-F450-B8DA-60E9-7970D405E2A7}"/>
              </a:ext>
            </a:extLst>
          </p:cNvPr>
          <p:cNvPicPr>
            <a:picLocks noChangeAspect="1"/>
          </p:cNvPicPr>
          <p:nvPr/>
        </p:nvPicPr>
        <p:blipFill>
          <a:blip r:embed="rId6"/>
          <a:stretch>
            <a:fillRect/>
          </a:stretch>
        </p:blipFill>
        <p:spPr>
          <a:xfrm>
            <a:off x="8132209" y="1896109"/>
            <a:ext cx="4059791" cy="3044844"/>
          </a:xfrm>
          <a:prstGeom prst="rect">
            <a:avLst/>
          </a:prstGeom>
        </p:spPr>
      </p:pic>
      <p:sp>
        <p:nvSpPr>
          <p:cNvPr id="8" name="TextBox 7">
            <a:extLst>
              <a:ext uri="{FF2B5EF4-FFF2-40B4-BE49-F238E27FC236}">
                <a16:creationId xmlns:a16="http://schemas.microsoft.com/office/drawing/2014/main" id="{1717476C-0D71-032E-2B45-3541A8227893}"/>
              </a:ext>
            </a:extLst>
          </p:cNvPr>
          <p:cNvSpPr txBox="1"/>
          <p:nvPr/>
        </p:nvSpPr>
        <p:spPr>
          <a:xfrm>
            <a:off x="8132210" y="4928955"/>
            <a:ext cx="4057863" cy="738664"/>
          </a:xfrm>
          <a:prstGeom prst="rect">
            <a:avLst/>
          </a:prstGeom>
          <a:noFill/>
        </p:spPr>
        <p:txBody>
          <a:bodyPr wrap="square" rtlCol="0">
            <a:spAutoFit/>
          </a:bodyPr>
          <a:lstStyle/>
          <a:p>
            <a:r>
              <a:rPr lang="en-US" sz="1400" i="1" dirty="0">
                <a:latin typeface="Georgia" panose="02040502050405020303" pitchFamily="18" charset="0"/>
              </a:rPr>
              <a:t>Experiments included preliminary cross section measurements for the </a:t>
            </a:r>
            <a:r>
              <a:rPr lang="en-US" sz="1400" i="1" baseline="30000" dirty="0" err="1">
                <a:latin typeface="Georgia" panose="02040502050405020303" pitchFamily="18" charset="0"/>
              </a:rPr>
              <a:t>nat</a:t>
            </a:r>
            <a:r>
              <a:rPr lang="en-US" sz="1400" i="1" dirty="0" err="1">
                <a:latin typeface="Georgia" panose="02040502050405020303" pitchFamily="18" charset="0"/>
              </a:rPr>
              <a:t>Nb</a:t>
            </a:r>
            <a:r>
              <a:rPr lang="en-US" sz="1400" i="1" dirty="0">
                <a:latin typeface="Georgia" panose="02040502050405020303" pitchFamily="18" charset="0"/>
              </a:rPr>
              <a:t>(p,4n)</a:t>
            </a:r>
            <a:r>
              <a:rPr lang="en-US" sz="1400" i="1" baseline="30000" dirty="0">
                <a:latin typeface="Georgia" panose="02040502050405020303" pitchFamily="18" charset="0"/>
              </a:rPr>
              <a:t>90</a:t>
            </a:r>
            <a:r>
              <a:rPr lang="en-US" sz="1400" i="1" dirty="0">
                <a:latin typeface="Georgia" panose="02040502050405020303" pitchFamily="18" charset="0"/>
              </a:rPr>
              <a:t>Mo proposed monitor reaction</a:t>
            </a:r>
          </a:p>
        </p:txBody>
      </p:sp>
      <p:sp>
        <p:nvSpPr>
          <p:cNvPr id="15" name="Title 1">
            <a:extLst>
              <a:ext uri="{FF2B5EF4-FFF2-40B4-BE49-F238E27FC236}">
                <a16:creationId xmlns:a16="http://schemas.microsoft.com/office/drawing/2014/main" id="{CD1F65C0-872C-BB26-9173-050F56985EC6}"/>
              </a:ext>
            </a:extLst>
          </p:cNvPr>
          <p:cNvSpPr txBox="1">
            <a:spLocks/>
          </p:cNvSpPr>
          <p:nvPr/>
        </p:nvSpPr>
        <p:spPr>
          <a:xfrm>
            <a:off x="-1927" y="0"/>
            <a:ext cx="12192000" cy="676656"/>
          </a:xfrm>
          <a:prstGeom prst="rect">
            <a:avLst/>
          </a:prstGeom>
          <a:solidFill>
            <a:srgbClr val="09326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Georgia" panose="02040502050405020303" pitchFamily="18" charset="0"/>
                <a:ea typeface="+mj-ea"/>
                <a:cs typeface="Lucida Grande" panose="020B0600040502020204" pitchFamily="34" charset="0"/>
              </a:defRPr>
            </a:lvl1pPr>
          </a:lstStyle>
          <a:p>
            <a:r>
              <a:rPr lang="en-US" sz="3600" dirty="0">
                <a:solidFill>
                  <a:schemeClr val="bg1"/>
                </a:solidFill>
                <a:latin typeface="Times New Roman" panose="02020603050405020304" pitchFamily="18" charset="0"/>
                <a:cs typeface="Times New Roman" panose="02020603050405020304" pitchFamily="18" charset="0"/>
              </a:rPr>
              <a:t>Experimental Setup</a:t>
            </a:r>
            <a:endParaRPr lang="en-US" sz="1400" dirty="0"/>
          </a:p>
        </p:txBody>
      </p:sp>
      <p:pic>
        <p:nvPicPr>
          <p:cNvPr id="17" name="Picture 16">
            <a:extLst>
              <a:ext uri="{FF2B5EF4-FFF2-40B4-BE49-F238E27FC236}">
                <a16:creationId xmlns:a16="http://schemas.microsoft.com/office/drawing/2014/main" id="{93F14BF5-04BB-D181-5880-D65B53F09BF6}"/>
              </a:ext>
            </a:extLst>
          </p:cNvPr>
          <p:cNvPicPr>
            <a:picLocks noChangeAspect="1"/>
          </p:cNvPicPr>
          <p:nvPr/>
        </p:nvPicPr>
        <p:blipFill rotWithShape="1">
          <a:blip r:embed="rId3"/>
          <a:srcRect b="83145"/>
          <a:stretch/>
        </p:blipFill>
        <p:spPr>
          <a:xfrm>
            <a:off x="6825083" y="-32354"/>
            <a:ext cx="5366917" cy="741363"/>
          </a:xfrm>
          <a:prstGeom prst="rect">
            <a:avLst/>
          </a:prstGeom>
        </p:spPr>
      </p:pic>
    </p:spTree>
    <p:extLst>
      <p:ext uri="{BB962C8B-B14F-4D97-AF65-F5344CB8AC3E}">
        <p14:creationId xmlns:p14="http://schemas.microsoft.com/office/powerpoint/2010/main" val="3104571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lide Number Placeholder 4">
            <a:extLst>
              <a:ext uri="{FF2B5EF4-FFF2-40B4-BE49-F238E27FC236}">
                <a16:creationId xmlns:a16="http://schemas.microsoft.com/office/drawing/2014/main" id="{CFC53855-A96C-CD44-81BF-05B9F94781F7}"/>
              </a:ext>
            </a:extLst>
          </p:cNvPr>
          <p:cNvSpPr txBox="1">
            <a:spLocks/>
          </p:cNvSpPr>
          <p:nvPr/>
        </p:nvSpPr>
        <p:spPr>
          <a:xfrm>
            <a:off x="9448800" y="6513749"/>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DFAC382-4EBE-AA44-A583-A4478973BA78}" type="slidenum">
              <a:rPr lang="en-US" smtClean="0">
                <a:solidFill>
                  <a:schemeClr val="bg1"/>
                </a:solidFill>
              </a:rPr>
              <a:pPr algn="r"/>
              <a:t>5</a:t>
            </a:fld>
            <a:endParaRPr lang="en-US" dirty="0">
              <a:solidFill>
                <a:schemeClr val="bg1"/>
              </a:solidFill>
            </a:endParaRPr>
          </a:p>
        </p:txBody>
      </p:sp>
      <p:sp>
        <p:nvSpPr>
          <p:cNvPr id="12" name="Title 1">
            <a:extLst>
              <a:ext uri="{FF2B5EF4-FFF2-40B4-BE49-F238E27FC236}">
                <a16:creationId xmlns:a16="http://schemas.microsoft.com/office/drawing/2014/main" id="{AB1F31A2-4009-253E-081C-6FF5FC517735}"/>
              </a:ext>
            </a:extLst>
          </p:cNvPr>
          <p:cNvSpPr txBox="1">
            <a:spLocks/>
          </p:cNvSpPr>
          <p:nvPr/>
        </p:nvSpPr>
        <p:spPr>
          <a:xfrm>
            <a:off x="0" y="0"/>
            <a:ext cx="12192000" cy="676656"/>
          </a:xfrm>
          <a:prstGeom prst="rect">
            <a:avLst/>
          </a:prstGeom>
          <a:solidFill>
            <a:srgbClr val="093262"/>
          </a:solid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bg1"/>
                </a:solidFill>
                <a:latin typeface="Georgia" panose="02040502050405020303" pitchFamily="18" charset="0"/>
                <a:ea typeface="+mj-ea"/>
                <a:cs typeface="Lucida Grande" panose="020B0600040502020204" pitchFamily="34" charset="0"/>
              </a:defRPr>
            </a:lvl1pPr>
          </a:lstStyle>
          <a:p>
            <a:r>
              <a:rPr lang="en-US" sz="3600" dirty="0">
                <a:cs typeface="Times New Roman" panose="02020603050405020304" pitchFamily="18" charset="0"/>
              </a:rPr>
              <a:t>Nuclear Data Motivation for Sb(</a:t>
            </a:r>
            <a:r>
              <a:rPr lang="en-US" sz="3600" dirty="0" err="1">
                <a:cs typeface="Times New Roman" panose="02020603050405020304" pitchFamily="18" charset="0"/>
              </a:rPr>
              <a:t>p,x</a:t>
            </a:r>
            <a:r>
              <a:rPr lang="en-US" sz="3600" dirty="0">
                <a:cs typeface="Times New Roman" panose="02020603050405020304" pitchFamily="18" charset="0"/>
              </a:rPr>
              <a:t>) Experiments</a:t>
            </a:r>
          </a:p>
        </p:txBody>
      </p:sp>
      <p:sp>
        <p:nvSpPr>
          <p:cNvPr id="15" name="TextBox 14">
            <a:extLst>
              <a:ext uri="{FF2B5EF4-FFF2-40B4-BE49-F238E27FC236}">
                <a16:creationId xmlns:a16="http://schemas.microsoft.com/office/drawing/2014/main" id="{87CC1D27-E436-1489-E797-94C2D6C74ED2}"/>
              </a:ext>
            </a:extLst>
          </p:cNvPr>
          <p:cNvSpPr txBox="1"/>
          <p:nvPr/>
        </p:nvSpPr>
        <p:spPr>
          <a:xfrm>
            <a:off x="59739" y="935038"/>
            <a:ext cx="11677831" cy="461665"/>
          </a:xfrm>
          <a:prstGeom prst="rect">
            <a:avLst/>
          </a:prstGeom>
          <a:noFill/>
        </p:spPr>
        <p:txBody>
          <a:bodyPr wrap="square">
            <a:spAutoFit/>
          </a:bodyPr>
          <a:lstStyle/>
          <a:p>
            <a:r>
              <a:rPr lang="en-US" sz="2400" dirty="0">
                <a:cs typeface="Times New Roman" panose="02020603050405020304" pitchFamily="18" charset="0"/>
              </a:rPr>
              <a:t>Evaluation for high-energy (</a:t>
            </a:r>
            <a:r>
              <a:rPr lang="en-US" sz="2400" dirty="0" err="1">
                <a:cs typeface="Times New Roman" panose="02020603050405020304" pitchFamily="18" charset="0"/>
              </a:rPr>
              <a:t>p,x</a:t>
            </a:r>
            <a:r>
              <a:rPr lang="en-US" sz="2400" dirty="0">
                <a:cs typeface="Times New Roman" panose="02020603050405020304" pitchFamily="18" charset="0"/>
              </a:rPr>
              <a:t>) reactions and improvements to existing reaction models</a:t>
            </a:r>
            <a:endParaRPr lang="en-US" sz="2400" dirty="0"/>
          </a:p>
        </p:txBody>
      </p:sp>
      <p:sp>
        <p:nvSpPr>
          <p:cNvPr id="17" name="Content Placeholder 2">
            <a:extLst>
              <a:ext uri="{FF2B5EF4-FFF2-40B4-BE49-F238E27FC236}">
                <a16:creationId xmlns:a16="http://schemas.microsoft.com/office/drawing/2014/main" id="{31650362-DD86-2946-0619-AF5CD694C128}"/>
              </a:ext>
            </a:extLst>
          </p:cNvPr>
          <p:cNvSpPr txBox="1">
            <a:spLocks/>
          </p:cNvSpPr>
          <p:nvPr/>
        </p:nvSpPr>
        <p:spPr>
          <a:xfrm>
            <a:off x="384203" y="1430242"/>
            <a:ext cx="5111867" cy="1611968"/>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dirty="0">
                <a:solidFill>
                  <a:schemeClr val="tx1">
                    <a:lumMod val="75000"/>
                    <a:lumOff val="25000"/>
                  </a:schemeClr>
                </a:solidFill>
                <a:latin typeface="+mn-lt"/>
              </a:rPr>
              <a:t>Iterative approach in TALYS</a:t>
            </a:r>
          </a:p>
          <a:p>
            <a:pPr lvl="1">
              <a:lnSpc>
                <a:spcPct val="100000"/>
              </a:lnSpc>
            </a:pPr>
            <a:r>
              <a:rPr lang="en-US" sz="1800" dirty="0">
                <a:solidFill>
                  <a:schemeClr val="tx1">
                    <a:lumMod val="75000"/>
                    <a:lumOff val="25000"/>
                  </a:schemeClr>
                </a:solidFill>
                <a:latin typeface="+mn-lt"/>
              </a:rPr>
              <a:t>Select level density model</a:t>
            </a:r>
          </a:p>
          <a:p>
            <a:pPr lvl="1">
              <a:lnSpc>
                <a:spcPct val="100000"/>
              </a:lnSpc>
            </a:pPr>
            <a:r>
              <a:rPr lang="en-US" sz="1800" dirty="0">
                <a:solidFill>
                  <a:schemeClr val="tx1">
                    <a:lumMod val="75000"/>
                    <a:lumOff val="25000"/>
                  </a:schemeClr>
                </a:solidFill>
                <a:latin typeface="+mn-lt"/>
              </a:rPr>
              <a:t>Adjust level density models</a:t>
            </a:r>
          </a:p>
          <a:p>
            <a:pPr lvl="1">
              <a:lnSpc>
                <a:spcPct val="100000"/>
              </a:lnSpc>
            </a:pPr>
            <a:r>
              <a:rPr lang="en-US" sz="1800" dirty="0">
                <a:solidFill>
                  <a:schemeClr val="tx1">
                    <a:lumMod val="75000"/>
                    <a:lumOff val="25000"/>
                  </a:schemeClr>
                </a:solidFill>
                <a:latin typeface="+mn-lt"/>
              </a:rPr>
              <a:t>Adjust pre-equilibrium parameters</a:t>
            </a:r>
          </a:p>
          <a:p>
            <a:pPr lvl="1">
              <a:lnSpc>
                <a:spcPct val="100000"/>
              </a:lnSpc>
            </a:pPr>
            <a:r>
              <a:rPr lang="en-US" sz="1800" dirty="0">
                <a:solidFill>
                  <a:schemeClr val="tx1">
                    <a:lumMod val="75000"/>
                    <a:lumOff val="25000"/>
                  </a:schemeClr>
                </a:solidFill>
                <a:latin typeface="+mn-lt"/>
              </a:rPr>
              <a:t>Adjust optical model potential parameters</a:t>
            </a:r>
          </a:p>
          <a:p>
            <a:pPr lvl="1">
              <a:lnSpc>
                <a:spcPct val="100000"/>
              </a:lnSpc>
            </a:pPr>
            <a:r>
              <a:rPr lang="en-US" sz="1800" dirty="0">
                <a:solidFill>
                  <a:schemeClr val="tx1">
                    <a:lumMod val="75000"/>
                    <a:lumOff val="25000"/>
                  </a:schemeClr>
                </a:solidFill>
                <a:latin typeface="+mn-lt"/>
              </a:rPr>
              <a:t>Sensitivity review on previous adjustments</a:t>
            </a:r>
          </a:p>
        </p:txBody>
      </p:sp>
      <p:grpSp>
        <p:nvGrpSpPr>
          <p:cNvPr id="22" name="Group 21">
            <a:extLst>
              <a:ext uri="{FF2B5EF4-FFF2-40B4-BE49-F238E27FC236}">
                <a16:creationId xmlns:a16="http://schemas.microsoft.com/office/drawing/2014/main" id="{940FB69F-5FA0-3BDD-5B37-EAB9449BECE5}"/>
              </a:ext>
            </a:extLst>
          </p:cNvPr>
          <p:cNvGrpSpPr/>
          <p:nvPr/>
        </p:nvGrpSpPr>
        <p:grpSpPr>
          <a:xfrm>
            <a:off x="6741710" y="3668501"/>
            <a:ext cx="4023584" cy="2332230"/>
            <a:chOff x="4898438" y="1553319"/>
            <a:chExt cx="6686432" cy="3609696"/>
          </a:xfrm>
        </p:grpSpPr>
        <p:pic>
          <p:nvPicPr>
            <p:cNvPr id="19" name="Picture 18" descr="A picture containing text, screenshot, line, diagram&#10;&#10;Description automatically generated">
              <a:extLst>
                <a:ext uri="{FF2B5EF4-FFF2-40B4-BE49-F238E27FC236}">
                  <a16:creationId xmlns:a16="http://schemas.microsoft.com/office/drawing/2014/main" id="{90948A17-B04E-919D-72CE-4FF8A816E4A6}"/>
                </a:ext>
              </a:extLst>
            </p:cNvPr>
            <p:cNvPicPr>
              <a:picLocks noChangeAspect="1"/>
            </p:cNvPicPr>
            <p:nvPr/>
          </p:nvPicPr>
          <p:blipFill rotWithShape="1">
            <a:blip r:embed="rId3"/>
            <a:srcRect b="94704"/>
            <a:stretch/>
          </p:blipFill>
          <p:spPr>
            <a:xfrm>
              <a:off x="4898438" y="1553319"/>
              <a:ext cx="6539557" cy="230876"/>
            </a:xfrm>
            <a:prstGeom prst="rect">
              <a:avLst/>
            </a:prstGeom>
          </p:spPr>
        </p:pic>
        <p:pic>
          <p:nvPicPr>
            <p:cNvPr id="21" name="Picture 20" descr="A picture containing text, screenshot, line, diagram&#10;&#10;Description automatically generated">
              <a:extLst>
                <a:ext uri="{FF2B5EF4-FFF2-40B4-BE49-F238E27FC236}">
                  <a16:creationId xmlns:a16="http://schemas.microsoft.com/office/drawing/2014/main" id="{569D189E-B34F-BC95-5F39-3C062A98E786}"/>
                </a:ext>
              </a:extLst>
            </p:cNvPr>
            <p:cNvPicPr>
              <a:picLocks noChangeAspect="1"/>
            </p:cNvPicPr>
            <p:nvPr/>
          </p:nvPicPr>
          <p:blipFill rotWithShape="1">
            <a:blip r:embed="rId3"/>
            <a:srcRect t="21713" b="1267"/>
            <a:stretch/>
          </p:blipFill>
          <p:spPr>
            <a:xfrm>
              <a:off x="5045313" y="1805204"/>
              <a:ext cx="6539557" cy="3357811"/>
            </a:xfrm>
            <a:prstGeom prst="rect">
              <a:avLst/>
            </a:prstGeom>
          </p:spPr>
        </p:pic>
      </p:grpSp>
      <p:grpSp>
        <p:nvGrpSpPr>
          <p:cNvPr id="25" name="Group 24">
            <a:extLst>
              <a:ext uri="{FF2B5EF4-FFF2-40B4-BE49-F238E27FC236}">
                <a16:creationId xmlns:a16="http://schemas.microsoft.com/office/drawing/2014/main" id="{D03BB383-9012-E7AC-244D-083DD2362BFE}"/>
              </a:ext>
            </a:extLst>
          </p:cNvPr>
          <p:cNvGrpSpPr/>
          <p:nvPr/>
        </p:nvGrpSpPr>
        <p:grpSpPr>
          <a:xfrm>
            <a:off x="6741710" y="1342622"/>
            <a:ext cx="4044201" cy="2255101"/>
            <a:chOff x="765254" y="3389638"/>
            <a:chExt cx="4044201" cy="2255101"/>
          </a:xfrm>
        </p:grpSpPr>
        <p:pic>
          <p:nvPicPr>
            <p:cNvPr id="23" name="Picture 22" descr="A picture containing text, screenshot, line, diagram&#10;&#10;Description automatically generated">
              <a:extLst>
                <a:ext uri="{FF2B5EF4-FFF2-40B4-BE49-F238E27FC236}">
                  <a16:creationId xmlns:a16="http://schemas.microsoft.com/office/drawing/2014/main" id="{EB80E90E-69A7-29C1-DFB7-579696368BC2}"/>
                </a:ext>
              </a:extLst>
            </p:cNvPr>
            <p:cNvPicPr>
              <a:picLocks noChangeAspect="1"/>
            </p:cNvPicPr>
            <p:nvPr/>
          </p:nvPicPr>
          <p:blipFill rotWithShape="1">
            <a:blip r:embed="rId4"/>
            <a:srcRect t="21880"/>
            <a:stretch/>
          </p:blipFill>
          <p:spPr>
            <a:xfrm>
              <a:off x="785872" y="3549269"/>
              <a:ext cx="4023583" cy="2095470"/>
            </a:xfrm>
            <a:prstGeom prst="rect">
              <a:avLst/>
            </a:prstGeom>
          </p:spPr>
        </p:pic>
        <p:pic>
          <p:nvPicPr>
            <p:cNvPr id="24" name="Picture 23" descr="A picture containing text, screenshot, line, diagram&#10;&#10;Description automatically generated">
              <a:extLst>
                <a:ext uri="{FF2B5EF4-FFF2-40B4-BE49-F238E27FC236}">
                  <a16:creationId xmlns:a16="http://schemas.microsoft.com/office/drawing/2014/main" id="{B5816AB3-9A0A-6203-694E-90A43A4E0FA2}"/>
                </a:ext>
              </a:extLst>
            </p:cNvPr>
            <p:cNvPicPr>
              <a:picLocks noChangeAspect="1"/>
            </p:cNvPicPr>
            <p:nvPr/>
          </p:nvPicPr>
          <p:blipFill rotWithShape="1">
            <a:blip r:embed="rId4"/>
            <a:srcRect b="94259"/>
            <a:stretch/>
          </p:blipFill>
          <p:spPr>
            <a:xfrm>
              <a:off x="765254" y="3389638"/>
              <a:ext cx="4023583" cy="154004"/>
            </a:xfrm>
            <a:prstGeom prst="rect">
              <a:avLst/>
            </a:prstGeom>
          </p:spPr>
        </p:pic>
      </p:grpSp>
      <mc:AlternateContent xmlns:mc="http://schemas.openxmlformats.org/markup-compatibility/2006">
        <mc:Choice xmlns:a14="http://schemas.microsoft.com/office/drawing/2010/main" Requires="a14">
          <p:graphicFrame>
            <p:nvGraphicFramePr>
              <p:cNvPr id="26" name="Table 12">
                <a:extLst>
                  <a:ext uri="{FF2B5EF4-FFF2-40B4-BE49-F238E27FC236}">
                    <a16:creationId xmlns:a16="http://schemas.microsoft.com/office/drawing/2014/main" id="{136C6588-4C0B-22D1-2522-C613830E0012}"/>
                  </a:ext>
                </a:extLst>
              </p:cNvPr>
              <p:cNvGraphicFramePr>
                <a:graphicFrameLocks noGrp="1"/>
              </p:cNvGraphicFramePr>
              <p:nvPr>
                <p:extLst>
                  <p:ext uri="{D42A27DB-BD31-4B8C-83A1-F6EECF244321}">
                    <p14:modId xmlns:p14="http://schemas.microsoft.com/office/powerpoint/2010/main" val="4059878694"/>
                  </p:ext>
                </p:extLst>
              </p:nvPr>
            </p:nvGraphicFramePr>
            <p:xfrm>
              <a:off x="863788" y="3042210"/>
              <a:ext cx="3559960" cy="2286000"/>
            </p:xfrm>
            <a:graphic>
              <a:graphicData uri="http://schemas.openxmlformats.org/drawingml/2006/table">
                <a:tbl>
                  <a:tblPr firstRow="1" bandRow="1">
                    <a:tableStyleId>{6E25E649-3F16-4E02-A733-19D2CDBF48F0}</a:tableStyleId>
                  </a:tblPr>
                  <a:tblGrid>
                    <a:gridCol w="1711608">
                      <a:extLst>
                        <a:ext uri="{9D8B030D-6E8A-4147-A177-3AD203B41FA5}">
                          <a16:colId xmlns:a16="http://schemas.microsoft.com/office/drawing/2014/main" val="3788293652"/>
                        </a:ext>
                      </a:extLst>
                    </a:gridCol>
                    <a:gridCol w="788276">
                      <a:extLst>
                        <a:ext uri="{9D8B030D-6E8A-4147-A177-3AD203B41FA5}">
                          <a16:colId xmlns:a16="http://schemas.microsoft.com/office/drawing/2014/main" val="3025723156"/>
                        </a:ext>
                      </a:extLst>
                    </a:gridCol>
                    <a:gridCol w="1060076">
                      <a:extLst>
                        <a:ext uri="{9D8B030D-6E8A-4147-A177-3AD203B41FA5}">
                          <a16:colId xmlns:a16="http://schemas.microsoft.com/office/drawing/2014/main" val="502007516"/>
                        </a:ext>
                      </a:extLst>
                    </a:gridCol>
                  </a:tblGrid>
                  <a:tr h="219402">
                    <a:tc>
                      <a:txBody>
                        <a:bodyPr/>
                        <a:lstStyle/>
                        <a:p>
                          <a:pPr algn="ctr"/>
                          <a:r>
                            <a:rPr lang="en-US" sz="1200" b="0" dirty="0">
                              <a:latin typeface="Georgia" panose="02040502050405020303" pitchFamily="18" charset="0"/>
                            </a:rPr>
                            <a:t>Variable</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93262"/>
                        </a:solidFill>
                      </a:tcPr>
                    </a:tc>
                    <a:tc>
                      <a:txBody>
                        <a:bodyPr/>
                        <a:lstStyle/>
                        <a:p>
                          <a:pPr algn="ctr"/>
                          <a:r>
                            <a:rPr lang="en-US" sz="1200" b="0" dirty="0">
                              <a:latin typeface="Georgia" panose="02040502050405020303" pitchFamily="18" charset="0"/>
                            </a:rPr>
                            <a:t>Default</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93262"/>
                        </a:solidFill>
                      </a:tcPr>
                    </a:tc>
                    <a:tc>
                      <a:txBody>
                        <a:bodyPr/>
                        <a:lstStyle/>
                        <a:p>
                          <a:pPr algn="ctr"/>
                          <a:r>
                            <a:rPr lang="en-US" sz="1200" b="0" dirty="0">
                              <a:latin typeface="Georgia" panose="02040502050405020303" pitchFamily="18" charset="0"/>
                            </a:rPr>
                            <a:t>Adjusted</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93262"/>
                        </a:solidFill>
                      </a:tcPr>
                    </a:tc>
                    <a:extLst>
                      <a:ext uri="{0D108BD9-81ED-4DB2-BD59-A6C34878D82A}">
                        <a16:rowId xmlns:a16="http://schemas.microsoft.com/office/drawing/2014/main" val="3789064395"/>
                      </a:ext>
                    </a:extLst>
                  </a:tr>
                  <a:tr h="245214">
                    <a:tc>
                      <a:txBody>
                        <a:bodyPr/>
                        <a:lstStyle/>
                        <a:p>
                          <a:pPr algn="ctr"/>
                          <a:r>
                            <a:rPr lang="en-US" sz="1400" b="1" dirty="0" err="1">
                              <a:solidFill>
                                <a:srgbClr val="404040"/>
                              </a:solidFill>
                              <a:latin typeface="Lucida Sans" panose="020B0602030504020204" pitchFamily="34" charset="77"/>
                              <a:cs typeface="Lucida Grande" panose="020B0600040502020204" pitchFamily="34" charset="0"/>
                            </a:rPr>
                            <a:t>Rspincut</a:t>
                          </a:r>
                          <a:endParaRPr lang="en-US" sz="1400" b="1" dirty="0">
                            <a:solidFill>
                              <a:srgbClr val="404040"/>
                            </a:solidFill>
                            <a:latin typeface="Lucida Sans" panose="020B0602030504020204" pitchFamily="34" charset="77"/>
                            <a:cs typeface="Lucida Grande" panose="020B0600040502020204" pitchFamily="34" charset="0"/>
                          </a:endParaRPr>
                        </a:p>
                      </a:txBody>
                      <a:tcPr marL="76200" marR="76200" marT="38100" marB="38100">
                        <a:lnT w="12700" cap="flat" cmpd="sng" algn="ctr">
                          <a:solidFill>
                            <a:schemeClr val="tx1"/>
                          </a:solidFill>
                          <a:prstDash val="solid"/>
                          <a:round/>
                          <a:headEnd type="none" w="med" len="med"/>
                          <a:tailEnd type="none" w="med" len="med"/>
                        </a:lnT>
                      </a:tcPr>
                    </a:tc>
                    <a:tc>
                      <a:txBody>
                        <a:bodyPr/>
                        <a:lstStyle/>
                        <a:p>
                          <a:pPr algn="ctr"/>
                          <a:r>
                            <a:rPr lang="en-US" sz="1400" b="1" dirty="0">
                              <a:solidFill>
                                <a:srgbClr val="404040"/>
                              </a:solidFill>
                              <a:latin typeface="Lucida Sans" panose="020B0602030504020204" pitchFamily="34" charset="77"/>
                              <a:cs typeface="Lucida Grande" panose="020B0600040502020204" pitchFamily="34" charset="0"/>
                            </a:rPr>
                            <a:t>1</a:t>
                          </a:r>
                        </a:p>
                      </a:txBody>
                      <a:tcPr marL="76200" marR="76200" marT="38100" marB="38100">
                        <a:lnT w="12700" cap="flat" cmpd="sng" algn="ctr">
                          <a:solidFill>
                            <a:schemeClr val="tx1"/>
                          </a:solidFill>
                          <a:prstDash val="solid"/>
                          <a:round/>
                          <a:headEnd type="none" w="med" len="med"/>
                          <a:tailEnd type="none" w="med" len="med"/>
                        </a:lnT>
                      </a:tcPr>
                    </a:tc>
                    <a:tc>
                      <a:txBody>
                        <a:bodyPr/>
                        <a:lstStyle/>
                        <a:p>
                          <a:pPr algn="ctr"/>
                          <a:r>
                            <a:rPr lang="en-US" sz="1400" b="1" dirty="0">
                              <a:solidFill>
                                <a:srgbClr val="404040"/>
                              </a:solidFill>
                              <a:latin typeface="Lucida Sans" panose="020B0602030504020204" pitchFamily="34" charset="77"/>
                              <a:cs typeface="Lucida Grande" panose="020B0600040502020204" pitchFamily="34" charset="0"/>
                            </a:rPr>
                            <a:t>0.4</a:t>
                          </a:r>
                        </a:p>
                      </a:txBody>
                      <a:tcPr marL="76200" marR="76200" marT="38100" marB="3810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30007806"/>
                      </a:ext>
                    </a:extLst>
                  </a:tr>
                  <a:tr h="245214">
                    <a:tc>
                      <a:txBody>
                        <a:bodyPr/>
                        <a:lstStyle/>
                        <a:p>
                          <a:pPr algn="ctr"/>
                          <a14:m>
                            <m:oMathPara xmlns:m="http://schemas.openxmlformats.org/officeDocument/2006/math">
                              <m:oMathParaPr>
                                <m:jc m:val="centerGroup"/>
                              </m:oMathParaPr>
                              <m:oMath xmlns:m="http://schemas.openxmlformats.org/officeDocument/2006/math">
                                <m:sSub>
                                  <m:sSubPr>
                                    <m:ctrlPr>
                                      <a:rPr lang="en-US" sz="1400" b="1" i="1" smtClean="0">
                                        <a:solidFill>
                                          <a:srgbClr val="404040"/>
                                        </a:solidFill>
                                        <a:latin typeface="Cambria Math" panose="02040503050406030204" pitchFamily="18" charset="0"/>
                                      </a:rPr>
                                    </m:ctrlPr>
                                  </m:sSubPr>
                                  <m:e>
                                    <m:r>
                                      <a:rPr lang="en-US" sz="1400" b="1" i="1" smtClean="0">
                                        <a:solidFill>
                                          <a:srgbClr val="404040"/>
                                        </a:solidFill>
                                        <a:latin typeface="Cambria Math" panose="02040503050406030204" pitchFamily="18" charset="0"/>
                                      </a:rPr>
                                      <m:t>𝑹</m:t>
                                    </m:r>
                                  </m:e>
                                  <m:sub>
                                    <m:r>
                                      <a:rPr lang="en-US" sz="1400" b="1" i="1" smtClean="0">
                                        <a:solidFill>
                                          <a:srgbClr val="404040"/>
                                        </a:solidFill>
                                        <a:latin typeface="Cambria Math" panose="02040503050406030204" pitchFamily="18" charset="0"/>
                                      </a:rPr>
                                      <m:t>𝝅𝝂</m:t>
                                    </m:r>
                                  </m:sub>
                                </m:sSub>
                              </m:oMath>
                            </m:oMathPara>
                          </a14:m>
                          <a:endParaRPr lang="en-US" sz="1400" b="1" dirty="0">
                            <a:solidFill>
                              <a:srgbClr val="404040"/>
                            </a:solidFill>
                            <a:latin typeface="Lucida Sans" panose="020B0602030504020204" pitchFamily="34" charset="77"/>
                            <a:cs typeface="Lucida Grande" panose="020B0600040502020204" pitchFamily="34" charset="0"/>
                          </a:endParaRPr>
                        </a:p>
                      </a:txBody>
                      <a:tcPr marL="76200" marR="76200" marT="38100" marB="38100"/>
                    </a:tc>
                    <a:tc>
                      <a:txBody>
                        <a:bodyPr/>
                        <a:lstStyle/>
                        <a:p>
                          <a:pPr algn="ctr"/>
                          <a:r>
                            <a:rPr lang="en-US" sz="1400" b="1" dirty="0">
                              <a:solidFill>
                                <a:srgbClr val="404040"/>
                              </a:solidFill>
                              <a:latin typeface="Lucida Sans" panose="020B0602030504020204" pitchFamily="34" charset="77"/>
                              <a:cs typeface="Lucida Grande" panose="020B0600040502020204" pitchFamily="34" charset="0"/>
                            </a:rPr>
                            <a:t>1</a:t>
                          </a:r>
                        </a:p>
                      </a:txBody>
                      <a:tcPr marL="76200" marR="76200" marT="38100" marB="38100"/>
                    </a:tc>
                    <a:tc>
                      <a:txBody>
                        <a:bodyPr/>
                        <a:lstStyle/>
                        <a:p>
                          <a:pPr algn="ctr"/>
                          <a:r>
                            <a:rPr lang="en-US" sz="1400" b="1" dirty="0">
                              <a:solidFill>
                                <a:srgbClr val="404040"/>
                              </a:solidFill>
                              <a:latin typeface="Lucida Sans" panose="020B0602030504020204" pitchFamily="34" charset="77"/>
                              <a:cs typeface="Lucida Grande" panose="020B0600040502020204" pitchFamily="34" charset="0"/>
                            </a:rPr>
                            <a:t>1.5</a:t>
                          </a:r>
                        </a:p>
                      </a:txBody>
                      <a:tcPr marL="76200" marR="76200" marT="38100" marB="38100"/>
                    </a:tc>
                    <a:extLst>
                      <a:ext uri="{0D108BD9-81ED-4DB2-BD59-A6C34878D82A}">
                        <a16:rowId xmlns:a16="http://schemas.microsoft.com/office/drawing/2014/main" val="471399519"/>
                      </a:ext>
                    </a:extLst>
                  </a:tr>
                  <a:tr h="245214">
                    <a:tc>
                      <a:txBody>
                        <a:bodyPr/>
                        <a:lstStyle/>
                        <a:p>
                          <a:pPr algn="ctr"/>
                          <a14:m>
                            <m:oMathPara xmlns:m="http://schemas.openxmlformats.org/officeDocument/2006/math">
                              <m:oMathParaPr>
                                <m:jc m:val="centerGroup"/>
                              </m:oMathParaPr>
                              <m:oMath xmlns:m="http://schemas.openxmlformats.org/officeDocument/2006/math">
                                <m:sSub>
                                  <m:sSubPr>
                                    <m:ctrlPr>
                                      <a:rPr lang="en-US" sz="1400" b="1" i="1" smtClean="0">
                                        <a:solidFill>
                                          <a:srgbClr val="404040"/>
                                        </a:solidFill>
                                        <a:latin typeface="Cambria Math" panose="02040503050406030204" pitchFamily="18" charset="0"/>
                                      </a:rPr>
                                    </m:ctrlPr>
                                  </m:sSubPr>
                                  <m:e>
                                    <m:r>
                                      <a:rPr lang="en-US" sz="1400" b="1" i="1" smtClean="0">
                                        <a:solidFill>
                                          <a:srgbClr val="404040"/>
                                        </a:solidFill>
                                        <a:latin typeface="Cambria Math" panose="02040503050406030204" pitchFamily="18" charset="0"/>
                                      </a:rPr>
                                      <m:t>𝐑</m:t>
                                    </m:r>
                                  </m:e>
                                  <m:sub>
                                    <m:r>
                                      <a:rPr lang="en-US" sz="1400" b="1" i="1" smtClean="0">
                                        <a:solidFill>
                                          <a:srgbClr val="404040"/>
                                        </a:solidFill>
                                        <a:latin typeface="Cambria Math" panose="02040503050406030204" pitchFamily="18" charset="0"/>
                                      </a:rPr>
                                      <m:t>𝛑𝛑</m:t>
                                    </m:r>
                                  </m:sub>
                                </m:sSub>
                              </m:oMath>
                            </m:oMathPara>
                          </a14:m>
                          <a:endParaRPr lang="en-US" sz="1400" b="1" dirty="0">
                            <a:solidFill>
                              <a:srgbClr val="404040"/>
                            </a:solidFill>
                            <a:latin typeface="Lucida Sans" panose="020B0602030504020204" pitchFamily="34" charset="77"/>
                            <a:cs typeface="Lucida Grande" panose="020B0600040502020204" pitchFamily="34" charset="0"/>
                          </a:endParaRPr>
                        </a:p>
                      </a:txBody>
                      <a:tcPr marL="76200" marR="76200" marT="38100" marB="38100"/>
                    </a:tc>
                    <a:tc>
                      <a:txBody>
                        <a:bodyPr/>
                        <a:lstStyle/>
                        <a:p>
                          <a:pPr algn="ctr"/>
                          <a:r>
                            <a:rPr lang="en-US" sz="1400" b="1" dirty="0">
                              <a:solidFill>
                                <a:srgbClr val="404040"/>
                              </a:solidFill>
                              <a:latin typeface="Lucida Sans" panose="020B0602030504020204" pitchFamily="34" charset="77"/>
                              <a:cs typeface="Lucida Grande" panose="020B0600040502020204" pitchFamily="34" charset="0"/>
                            </a:rPr>
                            <a:t>1</a:t>
                          </a:r>
                        </a:p>
                      </a:txBody>
                      <a:tcPr marL="76200" marR="76200" marT="38100" marB="38100"/>
                    </a:tc>
                    <a:tc>
                      <a:txBody>
                        <a:bodyPr/>
                        <a:lstStyle/>
                        <a:p>
                          <a:pPr algn="ctr"/>
                          <a:r>
                            <a:rPr lang="en-US" sz="1400" b="1" dirty="0">
                              <a:solidFill>
                                <a:srgbClr val="404040"/>
                              </a:solidFill>
                              <a:latin typeface="Lucida Sans" panose="020B0602030504020204" pitchFamily="34" charset="77"/>
                              <a:cs typeface="Lucida Grande" panose="020B0600040502020204" pitchFamily="34" charset="0"/>
                            </a:rPr>
                            <a:t>1</a:t>
                          </a:r>
                        </a:p>
                      </a:txBody>
                      <a:tcPr marL="76200" marR="76200" marT="38100" marB="38100"/>
                    </a:tc>
                    <a:extLst>
                      <a:ext uri="{0D108BD9-81ED-4DB2-BD59-A6C34878D82A}">
                        <a16:rowId xmlns:a16="http://schemas.microsoft.com/office/drawing/2014/main" val="1649085298"/>
                      </a:ext>
                    </a:extLst>
                  </a:tr>
                  <a:tr h="245214">
                    <a:tc>
                      <a:txBody>
                        <a:bodyPr/>
                        <a:lstStyle/>
                        <a:p>
                          <a:pPr algn="ctr"/>
                          <a14:m>
                            <m:oMathPara xmlns:m="http://schemas.openxmlformats.org/officeDocument/2006/math">
                              <m:oMathParaPr>
                                <m:jc m:val="centerGroup"/>
                              </m:oMathParaPr>
                              <m:oMath xmlns:m="http://schemas.openxmlformats.org/officeDocument/2006/math">
                                <m:sSub>
                                  <m:sSubPr>
                                    <m:ctrlPr>
                                      <a:rPr lang="en-US" sz="1400" b="1" i="1" smtClean="0">
                                        <a:solidFill>
                                          <a:srgbClr val="404040"/>
                                        </a:solidFill>
                                        <a:latin typeface="Cambria Math" panose="02040503050406030204" pitchFamily="18" charset="0"/>
                                      </a:rPr>
                                    </m:ctrlPr>
                                  </m:sSubPr>
                                  <m:e>
                                    <m:r>
                                      <a:rPr lang="en-US" sz="1400" b="1" i="1" smtClean="0">
                                        <a:solidFill>
                                          <a:srgbClr val="404040"/>
                                        </a:solidFill>
                                        <a:latin typeface="Cambria Math" panose="02040503050406030204" pitchFamily="18" charset="0"/>
                                      </a:rPr>
                                      <m:t>𝑹</m:t>
                                    </m:r>
                                  </m:e>
                                  <m:sub>
                                    <m:r>
                                      <a:rPr lang="en-US" sz="1400" b="1" i="1" smtClean="0">
                                        <a:solidFill>
                                          <a:srgbClr val="404040"/>
                                        </a:solidFill>
                                        <a:latin typeface="Cambria Math" panose="02040503050406030204" pitchFamily="18" charset="0"/>
                                      </a:rPr>
                                      <m:t>𝝂𝝅</m:t>
                                    </m:r>
                                  </m:sub>
                                </m:sSub>
                              </m:oMath>
                            </m:oMathPara>
                          </a14:m>
                          <a:endParaRPr lang="en-US" sz="1400" b="1" dirty="0">
                            <a:solidFill>
                              <a:srgbClr val="404040"/>
                            </a:solidFill>
                            <a:latin typeface="Lucida Sans" panose="020B0602030504020204" pitchFamily="34" charset="77"/>
                            <a:cs typeface="Lucida Grande" panose="020B0600040502020204" pitchFamily="34" charset="0"/>
                          </a:endParaRPr>
                        </a:p>
                      </a:txBody>
                      <a:tcPr marL="76200" marR="76200" marT="38100" marB="38100"/>
                    </a:tc>
                    <a:tc>
                      <a:txBody>
                        <a:bodyPr/>
                        <a:lstStyle/>
                        <a:p>
                          <a:pPr algn="ctr"/>
                          <a:r>
                            <a:rPr lang="en-US" sz="1400" b="1" dirty="0">
                              <a:solidFill>
                                <a:srgbClr val="404040"/>
                              </a:solidFill>
                              <a:latin typeface="Lucida Sans" panose="020B0602030504020204" pitchFamily="34" charset="77"/>
                              <a:cs typeface="Lucida Grande" panose="020B0600040502020204" pitchFamily="34" charset="0"/>
                            </a:rPr>
                            <a:t>1</a:t>
                          </a:r>
                        </a:p>
                      </a:txBody>
                      <a:tcPr marL="76200" marR="76200" marT="38100" marB="38100"/>
                    </a:tc>
                    <a:tc>
                      <a:txBody>
                        <a:bodyPr/>
                        <a:lstStyle/>
                        <a:p>
                          <a:pPr algn="ctr"/>
                          <a:r>
                            <a:rPr lang="en-US" sz="1400" b="1" dirty="0">
                              <a:solidFill>
                                <a:srgbClr val="404040"/>
                              </a:solidFill>
                              <a:latin typeface="Lucida Sans" panose="020B0602030504020204" pitchFamily="34" charset="77"/>
                              <a:cs typeface="Lucida Grande" panose="020B0600040502020204" pitchFamily="34" charset="0"/>
                            </a:rPr>
                            <a:t>1.5</a:t>
                          </a:r>
                        </a:p>
                      </a:txBody>
                      <a:tcPr marL="76200" marR="76200" marT="38100" marB="38100"/>
                    </a:tc>
                    <a:extLst>
                      <a:ext uri="{0D108BD9-81ED-4DB2-BD59-A6C34878D82A}">
                        <a16:rowId xmlns:a16="http://schemas.microsoft.com/office/drawing/2014/main" val="1457333661"/>
                      </a:ext>
                    </a:extLst>
                  </a:tr>
                  <a:tr h="245214">
                    <a:tc>
                      <a:txBody>
                        <a:bodyPr/>
                        <a:lstStyle/>
                        <a:p>
                          <a:pPr algn="ctr"/>
                          <a14:m>
                            <m:oMathPara xmlns:m="http://schemas.openxmlformats.org/officeDocument/2006/math">
                              <m:oMathParaPr>
                                <m:jc m:val="centerGroup"/>
                              </m:oMathParaPr>
                              <m:oMath xmlns:m="http://schemas.openxmlformats.org/officeDocument/2006/math">
                                <m:sSub>
                                  <m:sSubPr>
                                    <m:ctrlPr>
                                      <a:rPr lang="en-US" sz="1400" b="1" i="1" smtClean="0">
                                        <a:solidFill>
                                          <a:srgbClr val="404040"/>
                                        </a:solidFill>
                                        <a:latin typeface="Cambria Math" panose="02040503050406030204" pitchFamily="18" charset="0"/>
                                      </a:rPr>
                                    </m:ctrlPr>
                                  </m:sSubPr>
                                  <m:e>
                                    <m:r>
                                      <a:rPr lang="en-US" sz="1400" b="1" i="1" smtClean="0">
                                        <a:solidFill>
                                          <a:srgbClr val="404040"/>
                                        </a:solidFill>
                                        <a:latin typeface="Cambria Math" panose="02040503050406030204" pitchFamily="18" charset="0"/>
                                      </a:rPr>
                                      <m:t>𝐑</m:t>
                                    </m:r>
                                  </m:e>
                                  <m:sub>
                                    <m:r>
                                      <a:rPr lang="en-US" sz="1400" b="1" i="1" smtClean="0">
                                        <a:solidFill>
                                          <a:srgbClr val="404040"/>
                                        </a:solidFill>
                                        <a:latin typeface="Cambria Math" panose="02040503050406030204" pitchFamily="18" charset="0"/>
                                      </a:rPr>
                                      <m:t>𝛎𝛎</m:t>
                                    </m:r>
                                  </m:sub>
                                </m:sSub>
                              </m:oMath>
                            </m:oMathPara>
                          </a14:m>
                          <a:endParaRPr lang="en-US" sz="1400" b="1" dirty="0">
                            <a:solidFill>
                              <a:srgbClr val="404040"/>
                            </a:solidFill>
                            <a:latin typeface="Lucida Sans" panose="020B0602030504020204" pitchFamily="34" charset="77"/>
                            <a:cs typeface="Lucida Grande" panose="020B0600040502020204" pitchFamily="34" charset="0"/>
                          </a:endParaRPr>
                        </a:p>
                      </a:txBody>
                      <a:tcPr marL="76200" marR="76200" marT="38100" marB="38100"/>
                    </a:tc>
                    <a:tc>
                      <a:txBody>
                        <a:bodyPr/>
                        <a:lstStyle/>
                        <a:p>
                          <a:pPr algn="ctr"/>
                          <a:r>
                            <a:rPr lang="en-US" sz="1400" b="1" dirty="0">
                              <a:solidFill>
                                <a:srgbClr val="404040"/>
                              </a:solidFill>
                              <a:latin typeface="Lucida Sans" panose="020B0602030504020204" pitchFamily="34" charset="77"/>
                              <a:cs typeface="Lucida Grande" panose="020B0600040502020204" pitchFamily="34" charset="0"/>
                            </a:rPr>
                            <a:t>1.5</a:t>
                          </a:r>
                        </a:p>
                      </a:txBody>
                      <a:tcPr marL="76200" marR="76200" marT="38100" marB="38100"/>
                    </a:tc>
                    <a:tc>
                      <a:txBody>
                        <a:bodyPr/>
                        <a:lstStyle/>
                        <a:p>
                          <a:pPr algn="ctr"/>
                          <a:r>
                            <a:rPr lang="en-US" sz="1400" b="1" dirty="0">
                              <a:solidFill>
                                <a:srgbClr val="404040"/>
                              </a:solidFill>
                              <a:latin typeface="Lucida Sans" panose="020B0602030504020204" pitchFamily="34" charset="77"/>
                              <a:cs typeface="Lucida Grande" panose="020B0600040502020204" pitchFamily="34" charset="0"/>
                            </a:rPr>
                            <a:t>1.5</a:t>
                          </a:r>
                        </a:p>
                      </a:txBody>
                      <a:tcPr marL="76200" marR="76200" marT="38100" marB="38100"/>
                    </a:tc>
                    <a:extLst>
                      <a:ext uri="{0D108BD9-81ED-4DB2-BD59-A6C34878D82A}">
                        <a16:rowId xmlns:a16="http://schemas.microsoft.com/office/drawing/2014/main" val="1584357713"/>
                      </a:ext>
                    </a:extLst>
                  </a:tr>
                  <a:tr h="245214">
                    <a:tc>
                      <a:txBody>
                        <a:bodyPr/>
                        <a:lstStyle/>
                        <a:p>
                          <a:pPr algn="ctr"/>
                          <a:r>
                            <a:rPr lang="en-US" sz="1400" b="1" dirty="0">
                              <a:solidFill>
                                <a:srgbClr val="404040"/>
                              </a:solidFill>
                              <a:latin typeface="Lucida Sans" panose="020B0602030504020204" pitchFamily="34" charset="77"/>
                              <a:cs typeface="Lucida Grande" panose="020B0600040502020204" pitchFamily="34" charset="0"/>
                            </a:rPr>
                            <a:t>W1adjust n</a:t>
                          </a:r>
                        </a:p>
                      </a:txBody>
                      <a:tcPr marL="76200" marR="76200" marT="38100" marB="38100"/>
                    </a:tc>
                    <a:tc>
                      <a:txBody>
                        <a:bodyPr/>
                        <a:lstStyle/>
                        <a:p>
                          <a:pPr algn="ctr"/>
                          <a:r>
                            <a:rPr lang="en-US" sz="1400" b="1" dirty="0">
                              <a:solidFill>
                                <a:srgbClr val="404040"/>
                              </a:solidFill>
                              <a:latin typeface="Lucida Sans" panose="020B0602030504020204" pitchFamily="34" charset="77"/>
                              <a:cs typeface="Lucida Grande" panose="020B0600040502020204" pitchFamily="34" charset="0"/>
                            </a:rPr>
                            <a:t>1</a:t>
                          </a:r>
                        </a:p>
                      </a:txBody>
                      <a:tcPr marL="76200" marR="76200" marT="38100" marB="38100"/>
                    </a:tc>
                    <a:tc>
                      <a:txBody>
                        <a:bodyPr/>
                        <a:lstStyle/>
                        <a:p>
                          <a:pPr algn="ctr"/>
                          <a:r>
                            <a:rPr lang="en-US" sz="1400" b="1" dirty="0">
                              <a:solidFill>
                                <a:srgbClr val="404040"/>
                              </a:solidFill>
                              <a:latin typeface="Lucida Sans" panose="020B0602030504020204" pitchFamily="34" charset="77"/>
                              <a:cs typeface="Lucida Grande" panose="020B0600040502020204" pitchFamily="34" charset="0"/>
                            </a:rPr>
                            <a:t>2.5</a:t>
                          </a:r>
                        </a:p>
                      </a:txBody>
                      <a:tcPr marL="76200" marR="76200" marT="38100" marB="38100"/>
                    </a:tc>
                    <a:extLst>
                      <a:ext uri="{0D108BD9-81ED-4DB2-BD59-A6C34878D82A}">
                        <a16:rowId xmlns:a16="http://schemas.microsoft.com/office/drawing/2014/main" val="590522502"/>
                      </a:ext>
                    </a:extLst>
                  </a:tr>
                  <a:tr h="245214">
                    <a:tc>
                      <a:txBody>
                        <a:bodyPr/>
                        <a:lstStyle/>
                        <a:p>
                          <a:pPr algn="ctr"/>
                          <a:r>
                            <a:rPr lang="en-US" sz="1400" b="1" dirty="0">
                              <a:solidFill>
                                <a:srgbClr val="404040"/>
                              </a:solidFill>
                              <a:latin typeface="Lucida Sans" panose="020B0602030504020204" pitchFamily="34" charset="77"/>
                              <a:cs typeface="Lucida Grande" panose="020B0600040502020204" pitchFamily="34" charset="0"/>
                            </a:rPr>
                            <a:t>W2adjust n</a:t>
                          </a:r>
                        </a:p>
                      </a:txBody>
                      <a:tcPr marL="76200" marR="76200" marT="38100" marB="38100"/>
                    </a:tc>
                    <a:tc>
                      <a:txBody>
                        <a:bodyPr/>
                        <a:lstStyle/>
                        <a:p>
                          <a:pPr algn="ctr"/>
                          <a:r>
                            <a:rPr lang="en-US" sz="1400" b="1" dirty="0">
                              <a:solidFill>
                                <a:srgbClr val="404040"/>
                              </a:solidFill>
                              <a:latin typeface="Lucida Sans" panose="020B0602030504020204" pitchFamily="34" charset="77"/>
                              <a:cs typeface="Lucida Grande" panose="020B0600040502020204" pitchFamily="34" charset="0"/>
                            </a:rPr>
                            <a:t>1</a:t>
                          </a:r>
                        </a:p>
                      </a:txBody>
                      <a:tcPr marL="76200" marR="76200" marT="38100" marB="38100"/>
                    </a:tc>
                    <a:tc>
                      <a:txBody>
                        <a:bodyPr/>
                        <a:lstStyle/>
                        <a:p>
                          <a:pPr algn="ctr"/>
                          <a:r>
                            <a:rPr lang="en-US" sz="1400" b="1" dirty="0">
                              <a:solidFill>
                                <a:srgbClr val="404040"/>
                              </a:solidFill>
                              <a:latin typeface="Lucida Sans" panose="020B0602030504020204" pitchFamily="34" charset="77"/>
                              <a:cs typeface="Lucida Grande" panose="020B0600040502020204" pitchFamily="34" charset="0"/>
                            </a:rPr>
                            <a:t>0.6</a:t>
                          </a:r>
                        </a:p>
                      </a:txBody>
                      <a:tcPr marL="76200" marR="76200" marT="38100" marB="38100"/>
                    </a:tc>
                    <a:extLst>
                      <a:ext uri="{0D108BD9-81ED-4DB2-BD59-A6C34878D82A}">
                        <a16:rowId xmlns:a16="http://schemas.microsoft.com/office/drawing/2014/main" val="2854607358"/>
                      </a:ext>
                    </a:extLst>
                  </a:tr>
                </a:tbl>
              </a:graphicData>
            </a:graphic>
          </p:graphicFrame>
        </mc:Choice>
        <mc:Fallback>
          <p:graphicFrame>
            <p:nvGraphicFramePr>
              <p:cNvPr id="26" name="Table 12">
                <a:extLst>
                  <a:ext uri="{FF2B5EF4-FFF2-40B4-BE49-F238E27FC236}">
                    <a16:creationId xmlns:a16="http://schemas.microsoft.com/office/drawing/2014/main" id="{136C6588-4C0B-22D1-2522-C613830E0012}"/>
                  </a:ext>
                </a:extLst>
              </p:cNvPr>
              <p:cNvGraphicFramePr>
                <a:graphicFrameLocks noGrp="1"/>
              </p:cNvGraphicFramePr>
              <p:nvPr>
                <p:extLst>
                  <p:ext uri="{D42A27DB-BD31-4B8C-83A1-F6EECF244321}">
                    <p14:modId xmlns:p14="http://schemas.microsoft.com/office/powerpoint/2010/main" val="4059878694"/>
                  </p:ext>
                </p:extLst>
              </p:nvPr>
            </p:nvGraphicFramePr>
            <p:xfrm>
              <a:off x="863788" y="3042210"/>
              <a:ext cx="3559960" cy="2286000"/>
            </p:xfrm>
            <a:graphic>
              <a:graphicData uri="http://schemas.openxmlformats.org/drawingml/2006/table">
                <a:tbl>
                  <a:tblPr firstRow="1" bandRow="1">
                    <a:tableStyleId>{6E25E649-3F16-4E02-A733-19D2CDBF48F0}</a:tableStyleId>
                  </a:tblPr>
                  <a:tblGrid>
                    <a:gridCol w="1711608">
                      <a:extLst>
                        <a:ext uri="{9D8B030D-6E8A-4147-A177-3AD203B41FA5}">
                          <a16:colId xmlns:a16="http://schemas.microsoft.com/office/drawing/2014/main" val="3788293652"/>
                        </a:ext>
                      </a:extLst>
                    </a:gridCol>
                    <a:gridCol w="788276">
                      <a:extLst>
                        <a:ext uri="{9D8B030D-6E8A-4147-A177-3AD203B41FA5}">
                          <a16:colId xmlns:a16="http://schemas.microsoft.com/office/drawing/2014/main" val="3025723156"/>
                        </a:ext>
                      </a:extLst>
                    </a:gridCol>
                    <a:gridCol w="1060076">
                      <a:extLst>
                        <a:ext uri="{9D8B030D-6E8A-4147-A177-3AD203B41FA5}">
                          <a16:colId xmlns:a16="http://schemas.microsoft.com/office/drawing/2014/main" val="502007516"/>
                        </a:ext>
                      </a:extLst>
                    </a:gridCol>
                  </a:tblGrid>
                  <a:tr h="259080">
                    <a:tc>
                      <a:txBody>
                        <a:bodyPr/>
                        <a:lstStyle/>
                        <a:p>
                          <a:pPr algn="ctr"/>
                          <a:r>
                            <a:rPr lang="en-US" sz="1200" b="0" dirty="0">
                              <a:latin typeface="Georgia" panose="02040502050405020303" pitchFamily="18" charset="0"/>
                            </a:rPr>
                            <a:t>Variable</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93262"/>
                        </a:solidFill>
                      </a:tcPr>
                    </a:tc>
                    <a:tc>
                      <a:txBody>
                        <a:bodyPr/>
                        <a:lstStyle/>
                        <a:p>
                          <a:pPr algn="ctr"/>
                          <a:r>
                            <a:rPr lang="en-US" sz="1200" b="0" dirty="0">
                              <a:latin typeface="Georgia" panose="02040502050405020303" pitchFamily="18" charset="0"/>
                            </a:rPr>
                            <a:t>Default</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93262"/>
                        </a:solidFill>
                      </a:tcPr>
                    </a:tc>
                    <a:tc>
                      <a:txBody>
                        <a:bodyPr/>
                        <a:lstStyle/>
                        <a:p>
                          <a:pPr algn="ctr"/>
                          <a:r>
                            <a:rPr lang="en-US" sz="1200" b="0" dirty="0">
                              <a:latin typeface="Georgia" panose="02040502050405020303" pitchFamily="18" charset="0"/>
                            </a:rPr>
                            <a:t>Adjusted</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93262"/>
                        </a:solidFill>
                      </a:tcPr>
                    </a:tc>
                    <a:extLst>
                      <a:ext uri="{0D108BD9-81ED-4DB2-BD59-A6C34878D82A}">
                        <a16:rowId xmlns:a16="http://schemas.microsoft.com/office/drawing/2014/main" val="3789064395"/>
                      </a:ext>
                    </a:extLst>
                  </a:tr>
                  <a:tr h="289560">
                    <a:tc>
                      <a:txBody>
                        <a:bodyPr/>
                        <a:lstStyle/>
                        <a:p>
                          <a:pPr algn="ctr"/>
                          <a:r>
                            <a:rPr lang="en-US" sz="1400" b="1" dirty="0" err="1">
                              <a:solidFill>
                                <a:srgbClr val="404040"/>
                              </a:solidFill>
                              <a:latin typeface="Lucida Sans" panose="020B0602030504020204" pitchFamily="34" charset="77"/>
                              <a:cs typeface="Lucida Grande" panose="020B0600040502020204" pitchFamily="34" charset="0"/>
                            </a:rPr>
                            <a:t>Rspincut</a:t>
                          </a:r>
                          <a:endParaRPr lang="en-US" sz="1400" b="1" dirty="0">
                            <a:solidFill>
                              <a:srgbClr val="404040"/>
                            </a:solidFill>
                            <a:latin typeface="Lucida Sans" panose="020B0602030504020204" pitchFamily="34" charset="77"/>
                            <a:cs typeface="Lucida Grande" panose="020B0600040502020204" pitchFamily="34" charset="0"/>
                          </a:endParaRPr>
                        </a:p>
                      </a:txBody>
                      <a:tcPr marL="76200" marR="76200" marT="38100" marB="38100">
                        <a:lnT w="12700" cap="flat" cmpd="sng" algn="ctr">
                          <a:solidFill>
                            <a:schemeClr val="tx1"/>
                          </a:solidFill>
                          <a:prstDash val="solid"/>
                          <a:round/>
                          <a:headEnd type="none" w="med" len="med"/>
                          <a:tailEnd type="none" w="med" len="med"/>
                        </a:lnT>
                      </a:tcPr>
                    </a:tc>
                    <a:tc>
                      <a:txBody>
                        <a:bodyPr/>
                        <a:lstStyle/>
                        <a:p>
                          <a:pPr algn="ctr"/>
                          <a:r>
                            <a:rPr lang="en-US" sz="1400" b="1" dirty="0">
                              <a:solidFill>
                                <a:srgbClr val="404040"/>
                              </a:solidFill>
                              <a:latin typeface="Lucida Sans" panose="020B0602030504020204" pitchFamily="34" charset="77"/>
                              <a:cs typeface="Lucida Grande" panose="020B0600040502020204" pitchFamily="34" charset="0"/>
                            </a:rPr>
                            <a:t>1</a:t>
                          </a:r>
                        </a:p>
                      </a:txBody>
                      <a:tcPr marL="76200" marR="76200" marT="38100" marB="38100">
                        <a:lnT w="12700" cap="flat" cmpd="sng" algn="ctr">
                          <a:solidFill>
                            <a:schemeClr val="tx1"/>
                          </a:solidFill>
                          <a:prstDash val="solid"/>
                          <a:round/>
                          <a:headEnd type="none" w="med" len="med"/>
                          <a:tailEnd type="none" w="med" len="med"/>
                        </a:lnT>
                      </a:tcPr>
                    </a:tc>
                    <a:tc>
                      <a:txBody>
                        <a:bodyPr/>
                        <a:lstStyle/>
                        <a:p>
                          <a:pPr algn="ctr"/>
                          <a:r>
                            <a:rPr lang="en-US" sz="1400" b="1" dirty="0">
                              <a:solidFill>
                                <a:srgbClr val="404040"/>
                              </a:solidFill>
                              <a:latin typeface="Lucida Sans" panose="020B0602030504020204" pitchFamily="34" charset="77"/>
                              <a:cs typeface="Lucida Grande" panose="020B0600040502020204" pitchFamily="34" charset="0"/>
                            </a:rPr>
                            <a:t>0.4</a:t>
                          </a:r>
                        </a:p>
                      </a:txBody>
                      <a:tcPr marL="76200" marR="76200" marT="38100" marB="3810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30007806"/>
                      </a:ext>
                    </a:extLst>
                  </a:tr>
                  <a:tr h="289560">
                    <a:tc>
                      <a:txBody>
                        <a:bodyPr/>
                        <a:lstStyle/>
                        <a:p>
                          <a:endParaRPr lang="en-US"/>
                        </a:p>
                      </a:txBody>
                      <a:tcPr marL="76200" marR="76200" marT="38100" marB="38100">
                        <a:blipFill>
                          <a:blip r:embed="rId5"/>
                          <a:stretch>
                            <a:fillRect l="-741" t="-186957" r="-108889" b="-526087"/>
                          </a:stretch>
                        </a:blipFill>
                      </a:tcPr>
                    </a:tc>
                    <a:tc>
                      <a:txBody>
                        <a:bodyPr/>
                        <a:lstStyle/>
                        <a:p>
                          <a:pPr algn="ctr"/>
                          <a:r>
                            <a:rPr lang="en-US" sz="1400" b="1" dirty="0">
                              <a:solidFill>
                                <a:srgbClr val="404040"/>
                              </a:solidFill>
                              <a:latin typeface="Lucida Sans" panose="020B0602030504020204" pitchFamily="34" charset="77"/>
                              <a:cs typeface="Lucida Grande" panose="020B0600040502020204" pitchFamily="34" charset="0"/>
                            </a:rPr>
                            <a:t>1</a:t>
                          </a:r>
                        </a:p>
                      </a:txBody>
                      <a:tcPr marL="76200" marR="76200" marT="38100" marB="38100"/>
                    </a:tc>
                    <a:tc>
                      <a:txBody>
                        <a:bodyPr/>
                        <a:lstStyle/>
                        <a:p>
                          <a:pPr algn="ctr"/>
                          <a:r>
                            <a:rPr lang="en-US" sz="1400" b="1" dirty="0">
                              <a:solidFill>
                                <a:srgbClr val="404040"/>
                              </a:solidFill>
                              <a:latin typeface="Lucida Sans" panose="020B0602030504020204" pitchFamily="34" charset="77"/>
                              <a:cs typeface="Lucida Grande" panose="020B0600040502020204" pitchFamily="34" charset="0"/>
                            </a:rPr>
                            <a:t>1.5</a:t>
                          </a:r>
                        </a:p>
                      </a:txBody>
                      <a:tcPr marL="76200" marR="76200" marT="38100" marB="38100"/>
                    </a:tc>
                    <a:extLst>
                      <a:ext uri="{0D108BD9-81ED-4DB2-BD59-A6C34878D82A}">
                        <a16:rowId xmlns:a16="http://schemas.microsoft.com/office/drawing/2014/main" val="471399519"/>
                      </a:ext>
                    </a:extLst>
                  </a:tr>
                  <a:tr h="289560">
                    <a:tc>
                      <a:txBody>
                        <a:bodyPr/>
                        <a:lstStyle/>
                        <a:p>
                          <a:endParaRPr lang="en-US"/>
                        </a:p>
                      </a:txBody>
                      <a:tcPr marL="76200" marR="76200" marT="38100" marB="38100">
                        <a:blipFill>
                          <a:blip r:embed="rId5"/>
                          <a:stretch>
                            <a:fillRect l="-741" t="-286957" r="-108889" b="-426087"/>
                          </a:stretch>
                        </a:blipFill>
                      </a:tcPr>
                    </a:tc>
                    <a:tc>
                      <a:txBody>
                        <a:bodyPr/>
                        <a:lstStyle/>
                        <a:p>
                          <a:pPr algn="ctr"/>
                          <a:r>
                            <a:rPr lang="en-US" sz="1400" b="1" dirty="0">
                              <a:solidFill>
                                <a:srgbClr val="404040"/>
                              </a:solidFill>
                              <a:latin typeface="Lucida Sans" panose="020B0602030504020204" pitchFamily="34" charset="77"/>
                              <a:cs typeface="Lucida Grande" panose="020B0600040502020204" pitchFamily="34" charset="0"/>
                            </a:rPr>
                            <a:t>1</a:t>
                          </a:r>
                        </a:p>
                      </a:txBody>
                      <a:tcPr marL="76200" marR="76200" marT="38100" marB="38100"/>
                    </a:tc>
                    <a:tc>
                      <a:txBody>
                        <a:bodyPr/>
                        <a:lstStyle/>
                        <a:p>
                          <a:pPr algn="ctr"/>
                          <a:r>
                            <a:rPr lang="en-US" sz="1400" b="1" dirty="0">
                              <a:solidFill>
                                <a:srgbClr val="404040"/>
                              </a:solidFill>
                              <a:latin typeface="Lucida Sans" panose="020B0602030504020204" pitchFamily="34" charset="77"/>
                              <a:cs typeface="Lucida Grande" panose="020B0600040502020204" pitchFamily="34" charset="0"/>
                            </a:rPr>
                            <a:t>1</a:t>
                          </a:r>
                        </a:p>
                      </a:txBody>
                      <a:tcPr marL="76200" marR="76200" marT="38100" marB="38100"/>
                    </a:tc>
                    <a:extLst>
                      <a:ext uri="{0D108BD9-81ED-4DB2-BD59-A6C34878D82A}">
                        <a16:rowId xmlns:a16="http://schemas.microsoft.com/office/drawing/2014/main" val="1649085298"/>
                      </a:ext>
                    </a:extLst>
                  </a:tr>
                  <a:tr h="289560">
                    <a:tc>
                      <a:txBody>
                        <a:bodyPr/>
                        <a:lstStyle/>
                        <a:p>
                          <a:endParaRPr lang="en-US"/>
                        </a:p>
                      </a:txBody>
                      <a:tcPr marL="76200" marR="76200" marT="38100" marB="38100">
                        <a:blipFill>
                          <a:blip r:embed="rId5"/>
                          <a:stretch>
                            <a:fillRect l="-741" t="-386957" r="-108889" b="-326087"/>
                          </a:stretch>
                        </a:blipFill>
                      </a:tcPr>
                    </a:tc>
                    <a:tc>
                      <a:txBody>
                        <a:bodyPr/>
                        <a:lstStyle/>
                        <a:p>
                          <a:pPr algn="ctr"/>
                          <a:r>
                            <a:rPr lang="en-US" sz="1400" b="1" dirty="0">
                              <a:solidFill>
                                <a:srgbClr val="404040"/>
                              </a:solidFill>
                              <a:latin typeface="Lucida Sans" panose="020B0602030504020204" pitchFamily="34" charset="77"/>
                              <a:cs typeface="Lucida Grande" panose="020B0600040502020204" pitchFamily="34" charset="0"/>
                            </a:rPr>
                            <a:t>1</a:t>
                          </a:r>
                        </a:p>
                      </a:txBody>
                      <a:tcPr marL="76200" marR="76200" marT="38100" marB="38100"/>
                    </a:tc>
                    <a:tc>
                      <a:txBody>
                        <a:bodyPr/>
                        <a:lstStyle/>
                        <a:p>
                          <a:pPr algn="ctr"/>
                          <a:r>
                            <a:rPr lang="en-US" sz="1400" b="1" dirty="0">
                              <a:solidFill>
                                <a:srgbClr val="404040"/>
                              </a:solidFill>
                              <a:latin typeface="Lucida Sans" panose="020B0602030504020204" pitchFamily="34" charset="77"/>
                              <a:cs typeface="Lucida Grande" panose="020B0600040502020204" pitchFamily="34" charset="0"/>
                            </a:rPr>
                            <a:t>1.5</a:t>
                          </a:r>
                        </a:p>
                      </a:txBody>
                      <a:tcPr marL="76200" marR="76200" marT="38100" marB="38100"/>
                    </a:tc>
                    <a:extLst>
                      <a:ext uri="{0D108BD9-81ED-4DB2-BD59-A6C34878D82A}">
                        <a16:rowId xmlns:a16="http://schemas.microsoft.com/office/drawing/2014/main" val="1457333661"/>
                      </a:ext>
                    </a:extLst>
                  </a:tr>
                  <a:tr h="289560">
                    <a:tc>
                      <a:txBody>
                        <a:bodyPr/>
                        <a:lstStyle/>
                        <a:p>
                          <a:endParaRPr lang="en-US"/>
                        </a:p>
                      </a:txBody>
                      <a:tcPr marL="76200" marR="76200" marT="38100" marB="38100">
                        <a:blipFill>
                          <a:blip r:embed="rId5"/>
                          <a:stretch>
                            <a:fillRect l="-741" t="-486957" r="-108889" b="-226087"/>
                          </a:stretch>
                        </a:blipFill>
                      </a:tcPr>
                    </a:tc>
                    <a:tc>
                      <a:txBody>
                        <a:bodyPr/>
                        <a:lstStyle/>
                        <a:p>
                          <a:pPr algn="ctr"/>
                          <a:r>
                            <a:rPr lang="en-US" sz="1400" b="1" dirty="0">
                              <a:solidFill>
                                <a:srgbClr val="404040"/>
                              </a:solidFill>
                              <a:latin typeface="Lucida Sans" panose="020B0602030504020204" pitchFamily="34" charset="77"/>
                              <a:cs typeface="Lucida Grande" panose="020B0600040502020204" pitchFamily="34" charset="0"/>
                            </a:rPr>
                            <a:t>1.5</a:t>
                          </a:r>
                        </a:p>
                      </a:txBody>
                      <a:tcPr marL="76200" marR="76200" marT="38100" marB="38100"/>
                    </a:tc>
                    <a:tc>
                      <a:txBody>
                        <a:bodyPr/>
                        <a:lstStyle/>
                        <a:p>
                          <a:pPr algn="ctr"/>
                          <a:r>
                            <a:rPr lang="en-US" sz="1400" b="1" dirty="0">
                              <a:solidFill>
                                <a:srgbClr val="404040"/>
                              </a:solidFill>
                              <a:latin typeface="Lucida Sans" panose="020B0602030504020204" pitchFamily="34" charset="77"/>
                              <a:cs typeface="Lucida Grande" panose="020B0600040502020204" pitchFamily="34" charset="0"/>
                            </a:rPr>
                            <a:t>1.5</a:t>
                          </a:r>
                        </a:p>
                      </a:txBody>
                      <a:tcPr marL="76200" marR="76200" marT="38100" marB="38100"/>
                    </a:tc>
                    <a:extLst>
                      <a:ext uri="{0D108BD9-81ED-4DB2-BD59-A6C34878D82A}">
                        <a16:rowId xmlns:a16="http://schemas.microsoft.com/office/drawing/2014/main" val="1584357713"/>
                      </a:ext>
                    </a:extLst>
                  </a:tr>
                  <a:tr h="289560">
                    <a:tc>
                      <a:txBody>
                        <a:bodyPr/>
                        <a:lstStyle/>
                        <a:p>
                          <a:pPr algn="ctr"/>
                          <a:r>
                            <a:rPr lang="en-US" sz="1400" b="1" dirty="0">
                              <a:solidFill>
                                <a:srgbClr val="404040"/>
                              </a:solidFill>
                              <a:latin typeface="Lucida Sans" panose="020B0602030504020204" pitchFamily="34" charset="77"/>
                              <a:cs typeface="Lucida Grande" panose="020B0600040502020204" pitchFamily="34" charset="0"/>
                            </a:rPr>
                            <a:t>W1adjust n</a:t>
                          </a:r>
                        </a:p>
                      </a:txBody>
                      <a:tcPr marL="76200" marR="76200" marT="38100" marB="38100"/>
                    </a:tc>
                    <a:tc>
                      <a:txBody>
                        <a:bodyPr/>
                        <a:lstStyle/>
                        <a:p>
                          <a:pPr algn="ctr"/>
                          <a:r>
                            <a:rPr lang="en-US" sz="1400" b="1" dirty="0">
                              <a:solidFill>
                                <a:srgbClr val="404040"/>
                              </a:solidFill>
                              <a:latin typeface="Lucida Sans" panose="020B0602030504020204" pitchFamily="34" charset="77"/>
                              <a:cs typeface="Lucida Grande" panose="020B0600040502020204" pitchFamily="34" charset="0"/>
                            </a:rPr>
                            <a:t>1</a:t>
                          </a:r>
                        </a:p>
                      </a:txBody>
                      <a:tcPr marL="76200" marR="76200" marT="38100" marB="38100"/>
                    </a:tc>
                    <a:tc>
                      <a:txBody>
                        <a:bodyPr/>
                        <a:lstStyle/>
                        <a:p>
                          <a:pPr algn="ctr"/>
                          <a:r>
                            <a:rPr lang="en-US" sz="1400" b="1" dirty="0">
                              <a:solidFill>
                                <a:srgbClr val="404040"/>
                              </a:solidFill>
                              <a:latin typeface="Lucida Sans" panose="020B0602030504020204" pitchFamily="34" charset="77"/>
                              <a:cs typeface="Lucida Grande" panose="020B0600040502020204" pitchFamily="34" charset="0"/>
                            </a:rPr>
                            <a:t>2.5</a:t>
                          </a:r>
                        </a:p>
                      </a:txBody>
                      <a:tcPr marL="76200" marR="76200" marT="38100" marB="38100"/>
                    </a:tc>
                    <a:extLst>
                      <a:ext uri="{0D108BD9-81ED-4DB2-BD59-A6C34878D82A}">
                        <a16:rowId xmlns:a16="http://schemas.microsoft.com/office/drawing/2014/main" val="590522502"/>
                      </a:ext>
                    </a:extLst>
                  </a:tr>
                  <a:tr h="289560">
                    <a:tc>
                      <a:txBody>
                        <a:bodyPr/>
                        <a:lstStyle/>
                        <a:p>
                          <a:pPr algn="ctr"/>
                          <a:r>
                            <a:rPr lang="en-US" sz="1400" b="1" dirty="0">
                              <a:solidFill>
                                <a:srgbClr val="404040"/>
                              </a:solidFill>
                              <a:latin typeface="Lucida Sans" panose="020B0602030504020204" pitchFamily="34" charset="77"/>
                              <a:cs typeface="Lucida Grande" panose="020B0600040502020204" pitchFamily="34" charset="0"/>
                            </a:rPr>
                            <a:t>W2adjust n</a:t>
                          </a:r>
                        </a:p>
                      </a:txBody>
                      <a:tcPr marL="76200" marR="76200" marT="38100" marB="38100"/>
                    </a:tc>
                    <a:tc>
                      <a:txBody>
                        <a:bodyPr/>
                        <a:lstStyle/>
                        <a:p>
                          <a:pPr algn="ctr"/>
                          <a:r>
                            <a:rPr lang="en-US" sz="1400" b="1" dirty="0">
                              <a:solidFill>
                                <a:srgbClr val="404040"/>
                              </a:solidFill>
                              <a:latin typeface="Lucida Sans" panose="020B0602030504020204" pitchFamily="34" charset="77"/>
                              <a:cs typeface="Lucida Grande" panose="020B0600040502020204" pitchFamily="34" charset="0"/>
                            </a:rPr>
                            <a:t>1</a:t>
                          </a:r>
                        </a:p>
                      </a:txBody>
                      <a:tcPr marL="76200" marR="76200" marT="38100" marB="38100"/>
                    </a:tc>
                    <a:tc>
                      <a:txBody>
                        <a:bodyPr/>
                        <a:lstStyle/>
                        <a:p>
                          <a:pPr algn="ctr"/>
                          <a:r>
                            <a:rPr lang="en-US" sz="1400" b="1" dirty="0">
                              <a:solidFill>
                                <a:srgbClr val="404040"/>
                              </a:solidFill>
                              <a:latin typeface="Lucida Sans" panose="020B0602030504020204" pitchFamily="34" charset="77"/>
                              <a:cs typeface="Lucida Grande" panose="020B0600040502020204" pitchFamily="34" charset="0"/>
                            </a:rPr>
                            <a:t>0.6</a:t>
                          </a:r>
                        </a:p>
                      </a:txBody>
                      <a:tcPr marL="76200" marR="76200" marT="38100" marB="38100"/>
                    </a:tc>
                    <a:extLst>
                      <a:ext uri="{0D108BD9-81ED-4DB2-BD59-A6C34878D82A}">
                        <a16:rowId xmlns:a16="http://schemas.microsoft.com/office/drawing/2014/main" val="2854607358"/>
                      </a:ext>
                    </a:extLst>
                  </a:tr>
                </a:tbl>
              </a:graphicData>
            </a:graphic>
          </p:graphicFrame>
        </mc:Fallback>
      </mc:AlternateContent>
      <p:sp>
        <p:nvSpPr>
          <p:cNvPr id="27" name="TextBox 26">
            <a:extLst>
              <a:ext uri="{FF2B5EF4-FFF2-40B4-BE49-F238E27FC236}">
                <a16:creationId xmlns:a16="http://schemas.microsoft.com/office/drawing/2014/main" id="{A22CEE35-9A10-6765-503F-811D9AAC3E78}"/>
              </a:ext>
            </a:extLst>
          </p:cNvPr>
          <p:cNvSpPr txBox="1"/>
          <p:nvPr/>
        </p:nvSpPr>
        <p:spPr>
          <a:xfrm>
            <a:off x="863788" y="5340981"/>
            <a:ext cx="3846973" cy="646331"/>
          </a:xfrm>
          <a:prstGeom prst="rect">
            <a:avLst/>
          </a:prstGeom>
          <a:noFill/>
        </p:spPr>
        <p:txBody>
          <a:bodyPr wrap="square" rtlCol="0">
            <a:spAutoFit/>
          </a:bodyPr>
          <a:lstStyle/>
          <a:p>
            <a:r>
              <a:rPr lang="en-US" sz="1200" i="1" dirty="0"/>
              <a:t>*Other adjusted parameters include </a:t>
            </a:r>
            <a:r>
              <a:rPr lang="en-US" sz="1200" i="1" dirty="0" err="1"/>
              <a:t>ldmodel</a:t>
            </a:r>
            <a:r>
              <a:rPr lang="en-US" sz="1200" i="1" dirty="0"/>
              <a:t>, strength, equidistant, m2constant, m2limit, m2shift, </a:t>
            </a:r>
            <a:r>
              <a:rPr lang="en-US" sz="1200" i="1" dirty="0" err="1"/>
              <a:t>spincutmodel</a:t>
            </a:r>
            <a:r>
              <a:rPr lang="en-US" sz="1200" i="1" dirty="0"/>
              <a:t>, </a:t>
            </a:r>
            <a:r>
              <a:rPr lang="en-US" sz="1200" i="1" dirty="0" err="1"/>
              <a:t>preeqmode</a:t>
            </a:r>
            <a:r>
              <a:rPr lang="en-US" sz="1200" i="1" dirty="0"/>
              <a:t>, </a:t>
            </a:r>
            <a:r>
              <a:rPr lang="en-US" sz="1200" i="1" dirty="0" err="1"/>
              <a:t>mpreeqmode</a:t>
            </a:r>
            <a:r>
              <a:rPr lang="en-US" sz="1200" i="1" dirty="0"/>
              <a:t>, </a:t>
            </a:r>
            <a:r>
              <a:rPr lang="en-US" sz="1200" i="1" dirty="0" err="1"/>
              <a:t>preeqspin</a:t>
            </a:r>
            <a:r>
              <a:rPr lang="en-US" sz="1200" i="1" dirty="0"/>
              <a:t>.</a:t>
            </a:r>
            <a:endParaRPr lang="en-US" sz="1200" i="1" dirty="0">
              <a:solidFill>
                <a:srgbClr val="000000"/>
              </a:solidFill>
              <a:latin typeface="Calibri" panose="020F0502020204030204" pitchFamily="34" charset="0"/>
            </a:endParaRPr>
          </a:p>
        </p:txBody>
      </p:sp>
      <p:pic>
        <p:nvPicPr>
          <p:cNvPr id="28" name="Picture 27">
            <a:extLst>
              <a:ext uri="{FF2B5EF4-FFF2-40B4-BE49-F238E27FC236}">
                <a16:creationId xmlns:a16="http://schemas.microsoft.com/office/drawing/2014/main" id="{4EE376EA-4FAD-8F46-A171-2680519C58BA}"/>
              </a:ext>
            </a:extLst>
          </p:cNvPr>
          <p:cNvPicPr>
            <a:picLocks noChangeAspect="1"/>
          </p:cNvPicPr>
          <p:nvPr/>
        </p:nvPicPr>
        <p:blipFill rotWithShape="1">
          <a:blip r:embed="rId6"/>
          <a:srcRect b="83145"/>
          <a:stretch/>
        </p:blipFill>
        <p:spPr>
          <a:xfrm>
            <a:off x="6825083" y="11112"/>
            <a:ext cx="5366917" cy="741363"/>
          </a:xfrm>
          <a:prstGeom prst="rect">
            <a:avLst/>
          </a:prstGeom>
        </p:spPr>
      </p:pic>
    </p:spTree>
    <p:extLst>
      <p:ext uri="{BB962C8B-B14F-4D97-AF65-F5344CB8AC3E}">
        <p14:creationId xmlns:p14="http://schemas.microsoft.com/office/powerpoint/2010/main" val="2114791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Chart&#10;&#10;Description automatically generated">
            <a:extLst>
              <a:ext uri="{FF2B5EF4-FFF2-40B4-BE49-F238E27FC236}">
                <a16:creationId xmlns:a16="http://schemas.microsoft.com/office/drawing/2014/main" id="{7D21501C-8CE2-4ED0-7C92-B02E97732213}"/>
              </a:ext>
            </a:extLst>
          </p:cNvPr>
          <p:cNvPicPr>
            <a:picLocks noGrp="1" noChangeAspect="1"/>
          </p:cNvPicPr>
          <p:nvPr>
            <p:ph idx="1"/>
          </p:nvPr>
        </p:nvPicPr>
        <p:blipFill>
          <a:blip r:embed="rId3"/>
          <a:stretch>
            <a:fillRect/>
          </a:stretch>
        </p:blipFill>
        <p:spPr>
          <a:xfrm>
            <a:off x="2959491" y="3866674"/>
            <a:ext cx="3007209" cy="2255406"/>
          </a:xfrm>
        </p:spPr>
      </p:pic>
      <p:pic>
        <p:nvPicPr>
          <p:cNvPr id="8" name="Picture 7" descr="Chart&#10;&#10;Description automatically generated">
            <a:extLst>
              <a:ext uri="{FF2B5EF4-FFF2-40B4-BE49-F238E27FC236}">
                <a16:creationId xmlns:a16="http://schemas.microsoft.com/office/drawing/2014/main" id="{49FEEF4C-708A-C2E4-A2B0-3E87E721EBE6}"/>
              </a:ext>
            </a:extLst>
          </p:cNvPr>
          <p:cNvPicPr>
            <a:picLocks noChangeAspect="1"/>
          </p:cNvPicPr>
          <p:nvPr/>
        </p:nvPicPr>
        <p:blipFill>
          <a:blip r:embed="rId4"/>
          <a:stretch>
            <a:fillRect/>
          </a:stretch>
        </p:blipFill>
        <p:spPr>
          <a:xfrm>
            <a:off x="4534663" y="1551455"/>
            <a:ext cx="3108470" cy="2331352"/>
          </a:xfrm>
          <a:prstGeom prst="rect">
            <a:avLst/>
          </a:prstGeom>
        </p:spPr>
      </p:pic>
      <p:pic>
        <p:nvPicPr>
          <p:cNvPr id="9" name="Picture 8" descr="Chart&#10;&#10;Description automatically generated">
            <a:extLst>
              <a:ext uri="{FF2B5EF4-FFF2-40B4-BE49-F238E27FC236}">
                <a16:creationId xmlns:a16="http://schemas.microsoft.com/office/drawing/2014/main" id="{94663764-B760-66D4-04DA-4CFE3C61BFFF}"/>
              </a:ext>
            </a:extLst>
          </p:cNvPr>
          <p:cNvPicPr>
            <a:picLocks noChangeAspect="1"/>
          </p:cNvPicPr>
          <p:nvPr/>
        </p:nvPicPr>
        <p:blipFill>
          <a:blip r:embed="rId5"/>
          <a:stretch>
            <a:fillRect/>
          </a:stretch>
        </p:blipFill>
        <p:spPr>
          <a:xfrm>
            <a:off x="1033944" y="1561885"/>
            <a:ext cx="3108470" cy="2331352"/>
          </a:xfrm>
          <a:prstGeom prst="rect">
            <a:avLst/>
          </a:prstGeom>
        </p:spPr>
      </p:pic>
      <p:sp>
        <p:nvSpPr>
          <p:cNvPr id="16" name="TextBox 15">
            <a:extLst>
              <a:ext uri="{FF2B5EF4-FFF2-40B4-BE49-F238E27FC236}">
                <a16:creationId xmlns:a16="http://schemas.microsoft.com/office/drawing/2014/main" id="{2632D5C0-9B10-967C-1085-9FCAFA7060DF}"/>
              </a:ext>
            </a:extLst>
          </p:cNvPr>
          <p:cNvSpPr txBox="1"/>
          <p:nvPr/>
        </p:nvSpPr>
        <p:spPr>
          <a:xfrm>
            <a:off x="8209233" y="1459150"/>
            <a:ext cx="1291549" cy="646331"/>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Sb</a:t>
            </a:r>
          </a:p>
        </p:txBody>
      </p:sp>
      <p:sp>
        <p:nvSpPr>
          <p:cNvPr id="17" name="Left Arrow 16">
            <a:extLst>
              <a:ext uri="{FF2B5EF4-FFF2-40B4-BE49-F238E27FC236}">
                <a16:creationId xmlns:a16="http://schemas.microsoft.com/office/drawing/2014/main" id="{A9FECB8F-F331-C544-A54A-687327252567}"/>
              </a:ext>
            </a:extLst>
          </p:cNvPr>
          <p:cNvSpPr/>
          <p:nvPr/>
        </p:nvSpPr>
        <p:spPr>
          <a:xfrm>
            <a:off x="7655301" y="1432016"/>
            <a:ext cx="612268" cy="603487"/>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5EDB1CB-B86A-8FCD-7BE6-38BCE026F638}"/>
              </a:ext>
            </a:extLst>
          </p:cNvPr>
          <p:cNvGrpSpPr/>
          <p:nvPr/>
        </p:nvGrpSpPr>
        <p:grpSpPr>
          <a:xfrm>
            <a:off x="6956729" y="2704356"/>
            <a:ext cx="2684906" cy="3392753"/>
            <a:chOff x="5997056" y="2585655"/>
            <a:chExt cx="3146944" cy="3876845"/>
          </a:xfrm>
        </p:grpSpPr>
        <p:pic>
          <p:nvPicPr>
            <p:cNvPr id="12" name="Content Placeholder 8" descr="Chart, histogram&#10;&#10;Description automatically generated">
              <a:extLst>
                <a:ext uri="{FF2B5EF4-FFF2-40B4-BE49-F238E27FC236}">
                  <a16:creationId xmlns:a16="http://schemas.microsoft.com/office/drawing/2014/main" id="{2AACB28D-4962-7D02-B956-45167BAFA2FC}"/>
                </a:ext>
              </a:extLst>
            </p:cNvPr>
            <p:cNvPicPr>
              <a:picLocks noChangeAspect="1"/>
            </p:cNvPicPr>
            <p:nvPr/>
          </p:nvPicPr>
          <p:blipFill>
            <a:blip r:embed="rId6"/>
            <a:stretch>
              <a:fillRect/>
            </a:stretch>
          </p:blipFill>
          <p:spPr>
            <a:xfrm>
              <a:off x="5997056" y="3910253"/>
              <a:ext cx="3146944" cy="2552247"/>
            </a:xfrm>
            <a:prstGeom prst="rect">
              <a:avLst/>
            </a:prstGeom>
          </p:spPr>
        </p:pic>
        <p:sp>
          <p:nvSpPr>
            <p:cNvPr id="18" name="TextBox 17">
              <a:extLst>
                <a:ext uri="{FF2B5EF4-FFF2-40B4-BE49-F238E27FC236}">
                  <a16:creationId xmlns:a16="http://schemas.microsoft.com/office/drawing/2014/main" id="{8AF5D301-B92B-B551-4309-E054BC5CFE4F}"/>
                </a:ext>
              </a:extLst>
            </p:cNvPr>
            <p:cNvSpPr txBox="1"/>
            <p:nvPr/>
          </p:nvSpPr>
          <p:spPr>
            <a:xfrm>
              <a:off x="6797893" y="2585655"/>
              <a:ext cx="2264721" cy="646331"/>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As</a:t>
              </a:r>
            </a:p>
          </p:txBody>
        </p:sp>
        <p:sp>
          <p:nvSpPr>
            <p:cNvPr id="19" name="Left Arrow 18">
              <a:extLst>
                <a:ext uri="{FF2B5EF4-FFF2-40B4-BE49-F238E27FC236}">
                  <a16:creationId xmlns:a16="http://schemas.microsoft.com/office/drawing/2014/main" id="{D1938D40-64A5-ED31-8948-9DE0EA2479E4}"/>
                </a:ext>
              </a:extLst>
            </p:cNvPr>
            <p:cNvSpPr/>
            <p:nvPr/>
          </p:nvSpPr>
          <p:spPr>
            <a:xfrm rot="16200000">
              <a:off x="7542631" y="3265262"/>
              <a:ext cx="717631" cy="689595"/>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706FEFF1-B010-7412-2608-A50214902CEC}"/>
              </a:ext>
            </a:extLst>
          </p:cNvPr>
          <p:cNvSpPr txBox="1"/>
          <p:nvPr/>
        </p:nvSpPr>
        <p:spPr>
          <a:xfrm>
            <a:off x="767890" y="3997720"/>
            <a:ext cx="1291549" cy="646331"/>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Cu</a:t>
            </a:r>
          </a:p>
        </p:txBody>
      </p:sp>
      <p:sp>
        <p:nvSpPr>
          <p:cNvPr id="21" name="Left Arrow 20">
            <a:extLst>
              <a:ext uri="{FF2B5EF4-FFF2-40B4-BE49-F238E27FC236}">
                <a16:creationId xmlns:a16="http://schemas.microsoft.com/office/drawing/2014/main" id="{9E2E4405-EA9B-9444-11BD-194E7895F39E}"/>
              </a:ext>
            </a:extLst>
          </p:cNvPr>
          <p:cNvSpPr/>
          <p:nvPr/>
        </p:nvSpPr>
        <p:spPr>
          <a:xfrm rot="10800000">
            <a:off x="1805988" y="4003121"/>
            <a:ext cx="612268" cy="603487"/>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6970B8D-9EA7-ED1B-F09E-69360FD46A84}"/>
              </a:ext>
            </a:extLst>
          </p:cNvPr>
          <p:cNvSpPr txBox="1"/>
          <p:nvPr/>
        </p:nvSpPr>
        <p:spPr>
          <a:xfrm>
            <a:off x="1734065" y="2960950"/>
            <a:ext cx="1782858"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J</a:t>
            </a:r>
            <a:r>
              <a:rPr lang="en-US" sz="3200" baseline="30000" dirty="0">
                <a:latin typeface="Times New Roman" panose="02020603050405020304" pitchFamily="18" charset="0"/>
                <a:cs typeface="Times New Roman" panose="02020603050405020304" pitchFamily="18" charset="0"/>
              </a:rPr>
              <a:t>π</a:t>
            </a:r>
            <a:r>
              <a:rPr lang="en-US" sz="3200" dirty="0">
                <a:latin typeface="Times New Roman" panose="02020603050405020304" pitchFamily="18" charset="0"/>
                <a:cs typeface="Times New Roman" panose="02020603050405020304" pitchFamily="18" charset="0"/>
              </a:rPr>
              <a:t>=8</a:t>
            </a:r>
            <a:r>
              <a:rPr lang="en-US" sz="3200" baseline="300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0C36BE7A-81B8-9E01-76B5-35D017F6251C}"/>
              </a:ext>
            </a:extLst>
          </p:cNvPr>
          <p:cNvSpPr txBox="1"/>
          <p:nvPr/>
        </p:nvSpPr>
        <p:spPr>
          <a:xfrm>
            <a:off x="6271823" y="2154057"/>
            <a:ext cx="1368163"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no isomer</a:t>
            </a:r>
          </a:p>
        </p:txBody>
      </p:sp>
      <p:sp>
        <p:nvSpPr>
          <p:cNvPr id="5" name="TextBox 4">
            <a:extLst>
              <a:ext uri="{FF2B5EF4-FFF2-40B4-BE49-F238E27FC236}">
                <a16:creationId xmlns:a16="http://schemas.microsoft.com/office/drawing/2014/main" id="{EC10A3A6-878B-47AE-9F3F-81B70BBBD715}"/>
              </a:ext>
            </a:extLst>
          </p:cNvPr>
          <p:cNvSpPr txBox="1"/>
          <p:nvPr/>
        </p:nvSpPr>
        <p:spPr>
          <a:xfrm>
            <a:off x="103140" y="805670"/>
            <a:ext cx="10911863" cy="461665"/>
          </a:xfrm>
          <a:prstGeom prst="rect">
            <a:avLst/>
          </a:prstGeom>
          <a:noFill/>
        </p:spPr>
        <p:txBody>
          <a:bodyPr wrap="square">
            <a:spAutoFit/>
          </a:bodyPr>
          <a:lstStyle/>
          <a:p>
            <a:r>
              <a:rPr lang="en-US" sz="2400" dirty="0"/>
              <a:t>We see evidence of (n,2n) on targets run at BNL where incident energies are highest</a:t>
            </a:r>
          </a:p>
        </p:txBody>
      </p:sp>
      <p:pic>
        <p:nvPicPr>
          <p:cNvPr id="10" name="Picture 9">
            <a:extLst>
              <a:ext uri="{FF2B5EF4-FFF2-40B4-BE49-F238E27FC236}">
                <a16:creationId xmlns:a16="http://schemas.microsoft.com/office/drawing/2014/main" id="{497763E3-A6E1-926C-88D6-8CBCB8BBC7C7}"/>
              </a:ext>
            </a:extLst>
          </p:cNvPr>
          <p:cNvPicPr>
            <a:picLocks noChangeAspect="1"/>
          </p:cNvPicPr>
          <p:nvPr/>
        </p:nvPicPr>
        <p:blipFill rotWithShape="1">
          <a:blip r:embed="rId7"/>
          <a:srcRect b="83145"/>
          <a:stretch/>
        </p:blipFill>
        <p:spPr>
          <a:xfrm>
            <a:off x="6825083" y="11112"/>
            <a:ext cx="5366917" cy="741363"/>
          </a:xfrm>
          <a:prstGeom prst="rect">
            <a:avLst/>
          </a:prstGeom>
        </p:spPr>
      </p:pic>
      <p:sp>
        <p:nvSpPr>
          <p:cNvPr id="13" name="Title 12">
            <a:extLst>
              <a:ext uri="{FF2B5EF4-FFF2-40B4-BE49-F238E27FC236}">
                <a16:creationId xmlns:a16="http://schemas.microsoft.com/office/drawing/2014/main" id="{BABCDB09-75C1-BE2E-DC33-B91DFF7D049D}"/>
              </a:ext>
            </a:extLst>
          </p:cNvPr>
          <p:cNvSpPr>
            <a:spLocks noGrp="1"/>
          </p:cNvSpPr>
          <p:nvPr>
            <p:ph type="ctrTitle"/>
          </p:nvPr>
        </p:nvSpPr>
        <p:spPr>
          <a:xfrm>
            <a:off x="0" y="-1"/>
            <a:ext cx="12192000" cy="676656"/>
          </a:xfrm>
        </p:spPr>
        <p:txBody>
          <a:bodyPr/>
          <a:lstStyle/>
          <a:p>
            <a:r>
              <a:rPr lang="en-US" sz="3600" dirty="0"/>
              <a:t>Another Interesting Finding from these Experiments:</a:t>
            </a:r>
          </a:p>
        </p:txBody>
      </p:sp>
      <p:pic>
        <p:nvPicPr>
          <p:cNvPr id="14" name="Picture 13">
            <a:extLst>
              <a:ext uri="{FF2B5EF4-FFF2-40B4-BE49-F238E27FC236}">
                <a16:creationId xmlns:a16="http://schemas.microsoft.com/office/drawing/2014/main" id="{CEAEC13D-66B7-9C38-A85F-AE9D088A6707}"/>
              </a:ext>
            </a:extLst>
          </p:cNvPr>
          <p:cNvPicPr>
            <a:picLocks noChangeAspect="1"/>
          </p:cNvPicPr>
          <p:nvPr/>
        </p:nvPicPr>
        <p:blipFill rotWithShape="1">
          <a:blip r:embed="rId7"/>
          <a:srcRect b="83145"/>
          <a:stretch/>
        </p:blipFill>
        <p:spPr>
          <a:xfrm>
            <a:off x="6825083" y="8444"/>
            <a:ext cx="5366917" cy="741363"/>
          </a:xfrm>
          <a:prstGeom prst="rect">
            <a:avLst/>
          </a:prstGeom>
        </p:spPr>
      </p:pic>
      <p:sp>
        <p:nvSpPr>
          <p:cNvPr id="15" name="Slide Number Placeholder 4">
            <a:extLst>
              <a:ext uri="{FF2B5EF4-FFF2-40B4-BE49-F238E27FC236}">
                <a16:creationId xmlns:a16="http://schemas.microsoft.com/office/drawing/2014/main" id="{4268D203-8C4F-ACD4-D605-8D6358261645}"/>
              </a:ext>
            </a:extLst>
          </p:cNvPr>
          <p:cNvSpPr txBox="1">
            <a:spLocks/>
          </p:cNvSpPr>
          <p:nvPr/>
        </p:nvSpPr>
        <p:spPr>
          <a:xfrm>
            <a:off x="9448800" y="6513749"/>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DFAC382-4EBE-AA44-A583-A4478973BA78}" type="slidenum">
              <a:rPr lang="en-US" smtClean="0">
                <a:solidFill>
                  <a:schemeClr val="bg1"/>
                </a:solidFill>
              </a:rPr>
              <a:pPr algn="r"/>
              <a:t>6</a:t>
            </a:fld>
            <a:endParaRPr lang="en-US" dirty="0">
              <a:solidFill>
                <a:schemeClr val="bg1"/>
              </a:solidFill>
            </a:endParaRPr>
          </a:p>
        </p:txBody>
      </p:sp>
    </p:spTree>
    <p:extLst>
      <p:ext uri="{BB962C8B-B14F-4D97-AF65-F5344CB8AC3E}">
        <p14:creationId xmlns:p14="http://schemas.microsoft.com/office/powerpoint/2010/main" val="393647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9"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dissolv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Chart&#10;&#10;Description automatically generated">
            <a:extLst>
              <a:ext uri="{FF2B5EF4-FFF2-40B4-BE49-F238E27FC236}">
                <a16:creationId xmlns:a16="http://schemas.microsoft.com/office/drawing/2014/main" id="{7D21501C-8CE2-4ED0-7C92-B02E97732213}"/>
              </a:ext>
            </a:extLst>
          </p:cNvPr>
          <p:cNvPicPr>
            <a:picLocks noGrp="1" noChangeAspect="1"/>
          </p:cNvPicPr>
          <p:nvPr>
            <p:ph idx="1"/>
          </p:nvPr>
        </p:nvPicPr>
        <p:blipFill>
          <a:blip r:embed="rId2"/>
          <a:stretch>
            <a:fillRect/>
          </a:stretch>
        </p:blipFill>
        <p:spPr>
          <a:xfrm>
            <a:off x="1659397" y="1817244"/>
            <a:ext cx="2753784" cy="2065338"/>
          </a:xfrm>
        </p:spPr>
      </p:pic>
      <p:sp>
        <p:nvSpPr>
          <p:cNvPr id="5" name="TextBox 4">
            <a:extLst>
              <a:ext uri="{FF2B5EF4-FFF2-40B4-BE49-F238E27FC236}">
                <a16:creationId xmlns:a16="http://schemas.microsoft.com/office/drawing/2014/main" id="{DA4E4986-08CB-5D31-0F2E-EAA9DB4CBFE4}"/>
              </a:ext>
            </a:extLst>
          </p:cNvPr>
          <p:cNvSpPr txBox="1"/>
          <p:nvPr/>
        </p:nvSpPr>
        <p:spPr>
          <a:xfrm>
            <a:off x="1659397" y="4059657"/>
            <a:ext cx="2753785" cy="738664"/>
          </a:xfrm>
          <a:prstGeom prst="rect">
            <a:avLst/>
          </a:prstGeom>
          <a:noFill/>
        </p:spPr>
        <p:txBody>
          <a:bodyPr wrap="square" rtlCol="0">
            <a:spAutoFit/>
          </a:bodyPr>
          <a:lstStyle/>
          <a:p>
            <a:r>
              <a:rPr lang="en-US" sz="1400" i="1" dirty="0">
                <a:solidFill>
                  <a:srgbClr val="FF0000"/>
                </a:solidFill>
                <a:latin typeface="Georgia" panose="02040502050405020303" pitchFamily="18" charset="0"/>
              </a:rPr>
              <a:t>Note: Data was not observed during the June 2020 run, Oct 2022 run analysis in progress</a:t>
            </a:r>
          </a:p>
        </p:txBody>
      </p:sp>
      <p:sp>
        <p:nvSpPr>
          <p:cNvPr id="6" name="TextBox 5">
            <a:extLst>
              <a:ext uri="{FF2B5EF4-FFF2-40B4-BE49-F238E27FC236}">
                <a16:creationId xmlns:a16="http://schemas.microsoft.com/office/drawing/2014/main" id="{A5602CD7-E863-49C1-5BCA-C486633B5F75}"/>
              </a:ext>
            </a:extLst>
          </p:cNvPr>
          <p:cNvSpPr txBox="1"/>
          <p:nvPr/>
        </p:nvSpPr>
        <p:spPr>
          <a:xfrm>
            <a:off x="1780855" y="1297628"/>
            <a:ext cx="2632327" cy="646331"/>
          </a:xfrm>
          <a:prstGeom prst="rect">
            <a:avLst/>
          </a:prstGeom>
          <a:noFill/>
        </p:spPr>
        <p:txBody>
          <a:bodyPr wrap="square" rtlCol="0">
            <a:spAutoFit/>
          </a:bodyPr>
          <a:lstStyle/>
          <a:p>
            <a:pPr algn="ctr"/>
            <a:r>
              <a:rPr lang="en-US" dirty="0">
                <a:solidFill>
                  <a:srgbClr val="003262"/>
                </a:solidFill>
                <a:latin typeface="Georgia" panose="02040502050405020303" pitchFamily="18" charset="0"/>
              </a:rPr>
              <a:t>TREND Experimental Results</a:t>
            </a:r>
          </a:p>
        </p:txBody>
      </p:sp>
      <p:pic>
        <p:nvPicPr>
          <p:cNvPr id="10" name="Picture 9" descr="Graphical user interface&#10;&#10;Description automatically generated with medium confidence">
            <a:extLst>
              <a:ext uri="{FF2B5EF4-FFF2-40B4-BE49-F238E27FC236}">
                <a16:creationId xmlns:a16="http://schemas.microsoft.com/office/drawing/2014/main" id="{DB5D9600-89D5-05B0-1459-97BB8C2ECB71}"/>
              </a:ext>
            </a:extLst>
          </p:cNvPr>
          <p:cNvPicPr>
            <a:picLocks noChangeAspect="1"/>
          </p:cNvPicPr>
          <p:nvPr/>
        </p:nvPicPr>
        <p:blipFill>
          <a:blip r:embed="rId3"/>
          <a:stretch>
            <a:fillRect/>
          </a:stretch>
        </p:blipFill>
        <p:spPr>
          <a:xfrm>
            <a:off x="4658379" y="1927775"/>
            <a:ext cx="2753784" cy="1844277"/>
          </a:xfrm>
          <a:prstGeom prst="rect">
            <a:avLst/>
          </a:prstGeom>
        </p:spPr>
      </p:pic>
      <p:sp>
        <p:nvSpPr>
          <p:cNvPr id="11" name="TextBox 10">
            <a:extLst>
              <a:ext uri="{FF2B5EF4-FFF2-40B4-BE49-F238E27FC236}">
                <a16:creationId xmlns:a16="http://schemas.microsoft.com/office/drawing/2014/main" id="{1280524B-479F-CA90-5535-DF4C8856CBA2}"/>
              </a:ext>
            </a:extLst>
          </p:cNvPr>
          <p:cNvSpPr txBox="1"/>
          <p:nvPr/>
        </p:nvSpPr>
        <p:spPr>
          <a:xfrm>
            <a:off x="4779837" y="1372769"/>
            <a:ext cx="2632327" cy="369332"/>
          </a:xfrm>
          <a:prstGeom prst="rect">
            <a:avLst/>
          </a:prstGeom>
          <a:noFill/>
        </p:spPr>
        <p:txBody>
          <a:bodyPr wrap="square" rtlCol="0">
            <a:spAutoFit/>
          </a:bodyPr>
          <a:lstStyle/>
          <a:p>
            <a:pPr algn="ctr"/>
            <a:r>
              <a:rPr lang="en-US" dirty="0">
                <a:solidFill>
                  <a:srgbClr val="003262"/>
                </a:solidFill>
                <a:latin typeface="Georgia" panose="02040502050405020303" pitchFamily="18" charset="0"/>
              </a:rPr>
              <a:t>ENDF </a:t>
            </a:r>
            <a:r>
              <a:rPr lang="en-US" baseline="30000" dirty="0">
                <a:solidFill>
                  <a:srgbClr val="003262"/>
                </a:solidFill>
                <a:latin typeface="Georgia" panose="02040502050405020303" pitchFamily="18" charset="0"/>
              </a:rPr>
              <a:t>65</a:t>
            </a:r>
            <a:r>
              <a:rPr lang="en-US" dirty="0">
                <a:solidFill>
                  <a:srgbClr val="003262"/>
                </a:solidFill>
                <a:latin typeface="Georgia" panose="02040502050405020303" pitchFamily="18" charset="0"/>
              </a:rPr>
              <a:t>Cu(n,2n)</a:t>
            </a:r>
            <a:r>
              <a:rPr lang="en-US" baseline="30000" dirty="0">
                <a:solidFill>
                  <a:srgbClr val="003262"/>
                </a:solidFill>
                <a:latin typeface="Georgia" panose="02040502050405020303" pitchFamily="18" charset="0"/>
              </a:rPr>
              <a:t> 64</a:t>
            </a:r>
            <a:r>
              <a:rPr lang="en-US" dirty="0">
                <a:solidFill>
                  <a:srgbClr val="003262"/>
                </a:solidFill>
                <a:latin typeface="Georgia" panose="02040502050405020303" pitchFamily="18" charset="0"/>
              </a:rPr>
              <a:t>Cu</a:t>
            </a:r>
          </a:p>
        </p:txBody>
      </p:sp>
      <p:pic>
        <p:nvPicPr>
          <p:cNvPr id="13" name="Picture 12">
            <a:extLst>
              <a:ext uri="{FF2B5EF4-FFF2-40B4-BE49-F238E27FC236}">
                <a16:creationId xmlns:a16="http://schemas.microsoft.com/office/drawing/2014/main" id="{209033F7-8ED2-D966-05E1-F53ECD920CBC}"/>
              </a:ext>
            </a:extLst>
          </p:cNvPr>
          <p:cNvPicPr>
            <a:picLocks noChangeAspect="1"/>
          </p:cNvPicPr>
          <p:nvPr/>
        </p:nvPicPr>
        <p:blipFill>
          <a:blip r:embed="rId4"/>
          <a:stretch>
            <a:fillRect/>
          </a:stretch>
        </p:blipFill>
        <p:spPr>
          <a:xfrm>
            <a:off x="7444761" y="1742101"/>
            <a:ext cx="3087842" cy="2317556"/>
          </a:xfrm>
          <a:prstGeom prst="rect">
            <a:avLst/>
          </a:prstGeom>
        </p:spPr>
      </p:pic>
      <p:sp>
        <p:nvSpPr>
          <p:cNvPr id="14" name="TextBox 13">
            <a:extLst>
              <a:ext uri="{FF2B5EF4-FFF2-40B4-BE49-F238E27FC236}">
                <a16:creationId xmlns:a16="http://schemas.microsoft.com/office/drawing/2014/main" id="{10796135-2376-752D-0591-58261293F5CF}"/>
              </a:ext>
            </a:extLst>
          </p:cNvPr>
          <p:cNvSpPr txBox="1"/>
          <p:nvPr/>
        </p:nvSpPr>
        <p:spPr>
          <a:xfrm>
            <a:off x="7672519" y="1335198"/>
            <a:ext cx="2632327" cy="369332"/>
          </a:xfrm>
          <a:prstGeom prst="rect">
            <a:avLst/>
          </a:prstGeom>
          <a:noFill/>
        </p:spPr>
        <p:txBody>
          <a:bodyPr wrap="square" rtlCol="0">
            <a:spAutoFit/>
          </a:bodyPr>
          <a:lstStyle/>
          <a:p>
            <a:pPr algn="ctr"/>
            <a:r>
              <a:rPr lang="en-US" dirty="0">
                <a:solidFill>
                  <a:srgbClr val="003262"/>
                </a:solidFill>
                <a:latin typeface="Georgia" panose="02040502050405020303" pitchFamily="18" charset="0"/>
              </a:rPr>
              <a:t>TENDL </a:t>
            </a:r>
            <a:r>
              <a:rPr lang="en-US" baseline="30000" dirty="0">
                <a:solidFill>
                  <a:srgbClr val="003262"/>
                </a:solidFill>
                <a:latin typeface="Georgia" panose="02040502050405020303" pitchFamily="18" charset="0"/>
              </a:rPr>
              <a:t>65</a:t>
            </a:r>
            <a:r>
              <a:rPr lang="en-US" dirty="0">
                <a:solidFill>
                  <a:srgbClr val="003262"/>
                </a:solidFill>
                <a:latin typeface="Georgia" panose="02040502050405020303" pitchFamily="18" charset="0"/>
              </a:rPr>
              <a:t>Cu(n,2n)</a:t>
            </a:r>
            <a:r>
              <a:rPr lang="en-US" baseline="30000" dirty="0">
                <a:solidFill>
                  <a:srgbClr val="003262"/>
                </a:solidFill>
                <a:latin typeface="Georgia" panose="02040502050405020303" pitchFamily="18" charset="0"/>
              </a:rPr>
              <a:t> 64</a:t>
            </a:r>
            <a:r>
              <a:rPr lang="en-US" dirty="0">
                <a:solidFill>
                  <a:srgbClr val="003262"/>
                </a:solidFill>
                <a:latin typeface="Georgia" panose="02040502050405020303" pitchFamily="18" charset="0"/>
              </a:rPr>
              <a:t>Cu</a:t>
            </a:r>
          </a:p>
        </p:txBody>
      </p:sp>
      <p:sp>
        <p:nvSpPr>
          <p:cNvPr id="15" name="TextBox 14">
            <a:extLst>
              <a:ext uri="{FF2B5EF4-FFF2-40B4-BE49-F238E27FC236}">
                <a16:creationId xmlns:a16="http://schemas.microsoft.com/office/drawing/2014/main" id="{692EC4DA-2935-AEB9-FBA9-99748552A350}"/>
              </a:ext>
            </a:extLst>
          </p:cNvPr>
          <p:cNvSpPr txBox="1"/>
          <p:nvPr/>
        </p:nvSpPr>
        <p:spPr>
          <a:xfrm>
            <a:off x="4405468" y="4342841"/>
            <a:ext cx="6078587" cy="369332"/>
          </a:xfrm>
          <a:prstGeom prst="rect">
            <a:avLst/>
          </a:prstGeom>
          <a:noFill/>
        </p:spPr>
        <p:txBody>
          <a:bodyPr wrap="square" rtlCol="0">
            <a:spAutoFit/>
          </a:bodyPr>
          <a:lstStyle/>
          <a:p>
            <a:pPr algn="ctr"/>
            <a:r>
              <a:rPr lang="en-US" dirty="0">
                <a:solidFill>
                  <a:srgbClr val="003262"/>
                </a:solidFill>
                <a:latin typeface="Georgia" panose="02040502050405020303" pitchFamily="18" charset="0"/>
              </a:rPr>
              <a:t>(n,2n) reaction on </a:t>
            </a:r>
            <a:r>
              <a:rPr lang="en-US" baseline="30000" dirty="0">
                <a:solidFill>
                  <a:srgbClr val="003262"/>
                </a:solidFill>
                <a:latin typeface="Georgia" panose="02040502050405020303" pitchFamily="18" charset="0"/>
              </a:rPr>
              <a:t>65</a:t>
            </a:r>
            <a:r>
              <a:rPr lang="en-US" dirty="0">
                <a:solidFill>
                  <a:srgbClr val="003262"/>
                </a:solidFill>
                <a:latin typeface="Georgia" panose="02040502050405020303" pitchFamily="18" charset="0"/>
              </a:rPr>
              <a:t>Cu peaks at ~20MeV at nearly 1 barn!</a:t>
            </a:r>
          </a:p>
        </p:txBody>
      </p:sp>
      <p:sp>
        <p:nvSpPr>
          <p:cNvPr id="2" name="Slide Number Placeholder 4">
            <a:extLst>
              <a:ext uri="{FF2B5EF4-FFF2-40B4-BE49-F238E27FC236}">
                <a16:creationId xmlns:a16="http://schemas.microsoft.com/office/drawing/2014/main" id="{529C3167-E7F4-90C4-E2AE-8AEE52B8A9CD}"/>
              </a:ext>
            </a:extLst>
          </p:cNvPr>
          <p:cNvSpPr txBox="1">
            <a:spLocks/>
          </p:cNvSpPr>
          <p:nvPr/>
        </p:nvSpPr>
        <p:spPr>
          <a:xfrm>
            <a:off x="9448800" y="6513749"/>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DFAC382-4EBE-AA44-A583-A4478973BA78}" type="slidenum">
              <a:rPr lang="en-US" smtClean="0">
                <a:solidFill>
                  <a:schemeClr val="bg1"/>
                </a:solidFill>
              </a:rPr>
              <a:pPr algn="r"/>
              <a:t>7</a:t>
            </a:fld>
            <a:endParaRPr lang="en-US" dirty="0">
              <a:solidFill>
                <a:schemeClr val="bg1"/>
              </a:solidFill>
            </a:endParaRPr>
          </a:p>
        </p:txBody>
      </p:sp>
      <p:sp>
        <p:nvSpPr>
          <p:cNvPr id="12" name="TextBox 11">
            <a:extLst>
              <a:ext uri="{FF2B5EF4-FFF2-40B4-BE49-F238E27FC236}">
                <a16:creationId xmlns:a16="http://schemas.microsoft.com/office/drawing/2014/main" id="{6C1BA712-2107-C648-FE99-FF4F1272130F}"/>
              </a:ext>
            </a:extLst>
          </p:cNvPr>
          <p:cNvSpPr txBox="1"/>
          <p:nvPr/>
        </p:nvSpPr>
        <p:spPr>
          <a:xfrm>
            <a:off x="126609" y="723235"/>
            <a:ext cx="6217920" cy="523220"/>
          </a:xfrm>
          <a:prstGeom prst="rect">
            <a:avLst/>
          </a:prstGeom>
          <a:noFill/>
        </p:spPr>
        <p:txBody>
          <a:bodyPr wrap="square">
            <a:spAutoFit/>
          </a:bodyPr>
          <a:lstStyle/>
          <a:p>
            <a:r>
              <a:rPr lang="en-US" sz="2800" baseline="30000" dirty="0">
                <a:latin typeface="Georgia" panose="02040502050405020303" pitchFamily="18" charset="0"/>
              </a:rPr>
              <a:t>65</a:t>
            </a:r>
            <a:r>
              <a:rPr lang="en-US" sz="2800" dirty="0">
                <a:latin typeface="Georgia" panose="02040502050405020303" pitchFamily="18" charset="0"/>
              </a:rPr>
              <a:t>Cu(</a:t>
            </a:r>
            <a:r>
              <a:rPr lang="en-US" sz="2800" dirty="0" err="1">
                <a:latin typeface="Georgia" panose="02040502050405020303" pitchFamily="18" charset="0"/>
              </a:rPr>
              <a:t>p,pn</a:t>
            </a:r>
            <a:r>
              <a:rPr lang="en-US" sz="2800" dirty="0">
                <a:latin typeface="Georgia" panose="02040502050405020303" pitchFamily="18" charset="0"/>
              </a:rPr>
              <a:t>)</a:t>
            </a:r>
            <a:r>
              <a:rPr lang="en-US" sz="2800" baseline="30000" dirty="0">
                <a:latin typeface="Georgia" panose="02040502050405020303" pitchFamily="18" charset="0"/>
              </a:rPr>
              <a:t> </a:t>
            </a:r>
            <a:r>
              <a:rPr lang="en-US" sz="2800" dirty="0">
                <a:latin typeface="Georgia" panose="02040502050405020303" pitchFamily="18" charset="0"/>
              </a:rPr>
              <a:t>vs. (n,2n)</a:t>
            </a:r>
          </a:p>
        </p:txBody>
      </p:sp>
      <p:sp>
        <p:nvSpPr>
          <p:cNvPr id="18" name="Title 4">
            <a:extLst>
              <a:ext uri="{FF2B5EF4-FFF2-40B4-BE49-F238E27FC236}">
                <a16:creationId xmlns:a16="http://schemas.microsoft.com/office/drawing/2014/main" id="{E2D36179-DA60-52CE-E3DD-E769ABE9B585}"/>
              </a:ext>
            </a:extLst>
          </p:cNvPr>
          <p:cNvSpPr txBox="1">
            <a:spLocks/>
          </p:cNvSpPr>
          <p:nvPr/>
        </p:nvSpPr>
        <p:spPr>
          <a:xfrm>
            <a:off x="0" y="0"/>
            <a:ext cx="12192000" cy="676656"/>
          </a:xfrm>
          <a:prstGeom prst="rect">
            <a:avLst/>
          </a:prstGeom>
          <a:solidFill>
            <a:srgbClr val="09326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1"/>
                </a:solidFill>
                <a:latin typeface="Georgia" panose="02040502050405020303" pitchFamily="18" charset="0"/>
                <a:ea typeface="+mj-ea"/>
                <a:cs typeface="Lucida Grande" panose="020B0600040502020204" pitchFamily="34" charset="0"/>
              </a:defRPr>
            </a:lvl1pPr>
          </a:lstStyle>
          <a:p>
            <a:r>
              <a:rPr lang="en-US" sz="2800"/>
              <a:t>Can we use this information to extract the secondary neutron spectrum? </a:t>
            </a:r>
            <a:endParaRPr lang="en-US" sz="2800" dirty="0"/>
          </a:p>
        </p:txBody>
      </p:sp>
      <p:pic>
        <p:nvPicPr>
          <p:cNvPr id="19" name="Picture 18">
            <a:extLst>
              <a:ext uri="{FF2B5EF4-FFF2-40B4-BE49-F238E27FC236}">
                <a16:creationId xmlns:a16="http://schemas.microsoft.com/office/drawing/2014/main" id="{B9E6B157-4CDC-B7A2-3D3B-8B6280977086}"/>
              </a:ext>
            </a:extLst>
          </p:cNvPr>
          <p:cNvPicPr>
            <a:picLocks noChangeAspect="1"/>
          </p:cNvPicPr>
          <p:nvPr/>
        </p:nvPicPr>
        <p:blipFill rotWithShape="1">
          <a:blip r:embed="rId5"/>
          <a:srcRect b="83145"/>
          <a:stretch/>
        </p:blipFill>
        <p:spPr>
          <a:xfrm>
            <a:off x="6825083" y="8444"/>
            <a:ext cx="5366917" cy="741363"/>
          </a:xfrm>
          <a:prstGeom prst="rect">
            <a:avLst/>
          </a:prstGeom>
        </p:spPr>
      </p:pic>
    </p:spTree>
    <p:extLst>
      <p:ext uri="{BB962C8B-B14F-4D97-AF65-F5344CB8AC3E}">
        <p14:creationId xmlns:p14="http://schemas.microsoft.com/office/powerpoint/2010/main" val="2366860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8" descr="Chart, histogram&#10;&#10;Description automatically generated">
            <a:extLst>
              <a:ext uri="{FF2B5EF4-FFF2-40B4-BE49-F238E27FC236}">
                <a16:creationId xmlns:a16="http://schemas.microsoft.com/office/drawing/2014/main" id="{2C6F3B5C-4575-0F35-84AD-47742EDD8B40}"/>
              </a:ext>
            </a:extLst>
          </p:cNvPr>
          <p:cNvPicPr>
            <a:picLocks noChangeAspect="1"/>
          </p:cNvPicPr>
          <p:nvPr/>
        </p:nvPicPr>
        <p:blipFill>
          <a:blip r:embed="rId2"/>
          <a:stretch>
            <a:fillRect/>
          </a:stretch>
        </p:blipFill>
        <p:spPr>
          <a:xfrm>
            <a:off x="1720125" y="1845830"/>
            <a:ext cx="2632327" cy="2134880"/>
          </a:xfrm>
          <a:prstGeom prst="rect">
            <a:avLst/>
          </a:prstGeom>
        </p:spPr>
      </p:pic>
      <p:sp>
        <p:nvSpPr>
          <p:cNvPr id="6" name="TextBox 5">
            <a:extLst>
              <a:ext uri="{FF2B5EF4-FFF2-40B4-BE49-F238E27FC236}">
                <a16:creationId xmlns:a16="http://schemas.microsoft.com/office/drawing/2014/main" id="{A5602CD7-E863-49C1-5BCA-C486633B5F75}"/>
              </a:ext>
            </a:extLst>
          </p:cNvPr>
          <p:cNvSpPr txBox="1"/>
          <p:nvPr/>
        </p:nvSpPr>
        <p:spPr>
          <a:xfrm>
            <a:off x="1780855" y="1297628"/>
            <a:ext cx="2632327" cy="646331"/>
          </a:xfrm>
          <a:prstGeom prst="rect">
            <a:avLst/>
          </a:prstGeom>
          <a:noFill/>
        </p:spPr>
        <p:txBody>
          <a:bodyPr wrap="square" rtlCol="0">
            <a:spAutoFit/>
          </a:bodyPr>
          <a:lstStyle/>
          <a:p>
            <a:pPr algn="ctr"/>
            <a:r>
              <a:rPr lang="en-US" dirty="0">
                <a:solidFill>
                  <a:srgbClr val="003262"/>
                </a:solidFill>
                <a:latin typeface="Georgia" panose="02040502050405020303" pitchFamily="18" charset="0"/>
              </a:rPr>
              <a:t>TREND Experimental Results</a:t>
            </a:r>
          </a:p>
        </p:txBody>
      </p:sp>
      <p:sp>
        <p:nvSpPr>
          <p:cNvPr id="11" name="TextBox 10">
            <a:extLst>
              <a:ext uri="{FF2B5EF4-FFF2-40B4-BE49-F238E27FC236}">
                <a16:creationId xmlns:a16="http://schemas.microsoft.com/office/drawing/2014/main" id="{1280524B-479F-CA90-5535-DF4C8856CBA2}"/>
              </a:ext>
            </a:extLst>
          </p:cNvPr>
          <p:cNvSpPr txBox="1"/>
          <p:nvPr/>
        </p:nvSpPr>
        <p:spPr>
          <a:xfrm>
            <a:off x="4779837" y="1372769"/>
            <a:ext cx="2632327" cy="369332"/>
          </a:xfrm>
          <a:prstGeom prst="rect">
            <a:avLst/>
          </a:prstGeom>
          <a:noFill/>
        </p:spPr>
        <p:txBody>
          <a:bodyPr wrap="square" rtlCol="0">
            <a:spAutoFit/>
          </a:bodyPr>
          <a:lstStyle/>
          <a:p>
            <a:pPr algn="ctr"/>
            <a:r>
              <a:rPr lang="en-US" dirty="0">
                <a:solidFill>
                  <a:srgbClr val="003262"/>
                </a:solidFill>
                <a:latin typeface="Georgia" panose="02040502050405020303" pitchFamily="18" charset="0"/>
              </a:rPr>
              <a:t>ENDF </a:t>
            </a:r>
            <a:r>
              <a:rPr lang="en-US" baseline="30000" dirty="0">
                <a:solidFill>
                  <a:srgbClr val="003262"/>
                </a:solidFill>
                <a:latin typeface="Georgia" panose="02040502050405020303" pitchFamily="18" charset="0"/>
              </a:rPr>
              <a:t>75</a:t>
            </a:r>
            <a:r>
              <a:rPr lang="en-US" dirty="0">
                <a:solidFill>
                  <a:srgbClr val="003262"/>
                </a:solidFill>
                <a:latin typeface="Georgia" panose="02040502050405020303" pitchFamily="18" charset="0"/>
              </a:rPr>
              <a:t>As(n,2n)</a:t>
            </a:r>
            <a:r>
              <a:rPr lang="en-US" baseline="30000" dirty="0">
                <a:solidFill>
                  <a:srgbClr val="003262"/>
                </a:solidFill>
                <a:latin typeface="Georgia" panose="02040502050405020303" pitchFamily="18" charset="0"/>
              </a:rPr>
              <a:t>74</a:t>
            </a:r>
            <a:r>
              <a:rPr lang="en-US" dirty="0">
                <a:solidFill>
                  <a:srgbClr val="003262"/>
                </a:solidFill>
                <a:latin typeface="Georgia" panose="02040502050405020303" pitchFamily="18" charset="0"/>
              </a:rPr>
              <a:t>As</a:t>
            </a:r>
          </a:p>
        </p:txBody>
      </p:sp>
      <p:sp>
        <p:nvSpPr>
          <p:cNvPr id="14" name="TextBox 13">
            <a:extLst>
              <a:ext uri="{FF2B5EF4-FFF2-40B4-BE49-F238E27FC236}">
                <a16:creationId xmlns:a16="http://schemas.microsoft.com/office/drawing/2014/main" id="{10796135-2376-752D-0591-58261293F5CF}"/>
              </a:ext>
            </a:extLst>
          </p:cNvPr>
          <p:cNvSpPr txBox="1"/>
          <p:nvPr/>
        </p:nvSpPr>
        <p:spPr>
          <a:xfrm>
            <a:off x="7672519" y="1335198"/>
            <a:ext cx="2632327" cy="369332"/>
          </a:xfrm>
          <a:prstGeom prst="rect">
            <a:avLst/>
          </a:prstGeom>
          <a:noFill/>
        </p:spPr>
        <p:txBody>
          <a:bodyPr wrap="square" rtlCol="0">
            <a:spAutoFit/>
          </a:bodyPr>
          <a:lstStyle/>
          <a:p>
            <a:pPr algn="ctr"/>
            <a:r>
              <a:rPr lang="en-US" dirty="0">
                <a:solidFill>
                  <a:srgbClr val="003262"/>
                </a:solidFill>
                <a:latin typeface="Georgia" panose="02040502050405020303" pitchFamily="18" charset="0"/>
              </a:rPr>
              <a:t>TENDL </a:t>
            </a:r>
            <a:r>
              <a:rPr lang="en-US" baseline="30000" dirty="0">
                <a:solidFill>
                  <a:srgbClr val="003262"/>
                </a:solidFill>
                <a:latin typeface="Georgia" panose="02040502050405020303" pitchFamily="18" charset="0"/>
              </a:rPr>
              <a:t>75</a:t>
            </a:r>
            <a:r>
              <a:rPr lang="en-US" dirty="0">
                <a:solidFill>
                  <a:srgbClr val="003262"/>
                </a:solidFill>
                <a:latin typeface="Georgia" panose="02040502050405020303" pitchFamily="18" charset="0"/>
              </a:rPr>
              <a:t>As(n,2n)</a:t>
            </a:r>
            <a:r>
              <a:rPr lang="en-US" baseline="30000" dirty="0">
                <a:solidFill>
                  <a:srgbClr val="003262"/>
                </a:solidFill>
                <a:latin typeface="Georgia" panose="02040502050405020303" pitchFamily="18" charset="0"/>
              </a:rPr>
              <a:t>74</a:t>
            </a:r>
            <a:r>
              <a:rPr lang="en-US" dirty="0">
                <a:solidFill>
                  <a:srgbClr val="003262"/>
                </a:solidFill>
                <a:latin typeface="Georgia" panose="02040502050405020303" pitchFamily="18" charset="0"/>
              </a:rPr>
              <a:t>As</a:t>
            </a:r>
          </a:p>
        </p:txBody>
      </p:sp>
      <p:sp>
        <p:nvSpPr>
          <p:cNvPr id="15" name="TextBox 14">
            <a:extLst>
              <a:ext uri="{FF2B5EF4-FFF2-40B4-BE49-F238E27FC236}">
                <a16:creationId xmlns:a16="http://schemas.microsoft.com/office/drawing/2014/main" id="{692EC4DA-2935-AEB9-FBA9-99748552A350}"/>
              </a:ext>
            </a:extLst>
          </p:cNvPr>
          <p:cNvSpPr txBox="1"/>
          <p:nvPr/>
        </p:nvSpPr>
        <p:spPr>
          <a:xfrm>
            <a:off x="4405468" y="4342842"/>
            <a:ext cx="6078587" cy="646331"/>
          </a:xfrm>
          <a:prstGeom prst="rect">
            <a:avLst/>
          </a:prstGeom>
          <a:noFill/>
        </p:spPr>
        <p:txBody>
          <a:bodyPr wrap="square" rtlCol="0">
            <a:spAutoFit/>
          </a:bodyPr>
          <a:lstStyle/>
          <a:p>
            <a:pPr algn="ctr"/>
            <a:r>
              <a:rPr lang="en-US" dirty="0">
                <a:solidFill>
                  <a:srgbClr val="003262"/>
                </a:solidFill>
                <a:latin typeface="Georgia" panose="02040502050405020303" pitchFamily="18" charset="0"/>
              </a:rPr>
              <a:t>(n,2n) reaction on </a:t>
            </a:r>
            <a:r>
              <a:rPr lang="en-US" baseline="30000" dirty="0">
                <a:solidFill>
                  <a:srgbClr val="003262"/>
                </a:solidFill>
                <a:latin typeface="Georgia" panose="02040502050405020303" pitchFamily="18" charset="0"/>
              </a:rPr>
              <a:t>75</a:t>
            </a:r>
            <a:r>
              <a:rPr lang="en-US" dirty="0">
                <a:solidFill>
                  <a:srgbClr val="003262"/>
                </a:solidFill>
                <a:latin typeface="Georgia" panose="02040502050405020303" pitchFamily="18" charset="0"/>
              </a:rPr>
              <a:t>As peaks in a similar energy range at a similar magnitude</a:t>
            </a:r>
          </a:p>
        </p:txBody>
      </p:sp>
      <p:sp>
        <p:nvSpPr>
          <p:cNvPr id="16" name="TextBox 15">
            <a:extLst>
              <a:ext uri="{FF2B5EF4-FFF2-40B4-BE49-F238E27FC236}">
                <a16:creationId xmlns:a16="http://schemas.microsoft.com/office/drawing/2014/main" id="{8BF20981-E715-3EC6-5929-9B38F5F73DFE}"/>
              </a:ext>
            </a:extLst>
          </p:cNvPr>
          <p:cNvSpPr txBox="1"/>
          <p:nvPr/>
        </p:nvSpPr>
        <p:spPr>
          <a:xfrm>
            <a:off x="1707947" y="4032379"/>
            <a:ext cx="2705235" cy="646331"/>
          </a:xfrm>
          <a:prstGeom prst="rect">
            <a:avLst/>
          </a:prstGeom>
          <a:noFill/>
        </p:spPr>
        <p:txBody>
          <a:bodyPr wrap="square" rtlCol="0">
            <a:spAutoFit/>
          </a:bodyPr>
          <a:lstStyle/>
          <a:p>
            <a:pPr algn="ctr"/>
            <a:r>
              <a:rPr lang="en-US" dirty="0">
                <a:solidFill>
                  <a:srgbClr val="003262"/>
                </a:solidFill>
                <a:latin typeface="Georgia" panose="02040502050405020303" pitchFamily="18" charset="0"/>
              </a:rPr>
              <a:t>Similar result was seen in M. Fox et al.</a:t>
            </a:r>
          </a:p>
        </p:txBody>
      </p:sp>
      <p:sp>
        <p:nvSpPr>
          <p:cNvPr id="18" name="TextBox 17">
            <a:extLst>
              <a:ext uri="{FF2B5EF4-FFF2-40B4-BE49-F238E27FC236}">
                <a16:creationId xmlns:a16="http://schemas.microsoft.com/office/drawing/2014/main" id="{E73BFAEB-87EF-19AB-8BBB-D8E2E8EC21BF}"/>
              </a:ext>
            </a:extLst>
          </p:cNvPr>
          <p:cNvSpPr txBox="1"/>
          <p:nvPr/>
        </p:nvSpPr>
        <p:spPr>
          <a:xfrm>
            <a:off x="6546233" y="5568697"/>
            <a:ext cx="4587410" cy="461665"/>
          </a:xfrm>
          <a:prstGeom prst="rect">
            <a:avLst/>
          </a:prstGeom>
          <a:noFill/>
        </p:spPr>
        <p:txBody>
          <a:bodyPr wrap="square">
            <a:spAutoFit/>
          </a:bodyPr>
          <a:lstStyle/>
          <a:p>
            <a:r>
              <a:rPr lang="en-US" sz="1200" i="1" dirty="0">
                <a:solidFill>
                  <a:srgbClr val="000000"/>
                </a:solidFill>
                <a:latin typeface="Georgia" panose="02040502050405020303" pitchFamily="18" charset="0"/>
              </a:rPr>
              <a:t>Source: Measurement and modeling of proton-induced reactions on arsenic from 35 to 200 MeV, 2021</a:t>
            </a:r>
            <a:endParaRPr lang="en-US" sz="1200" dirty="0">
              <a:latin typeface="Georgia" panose="02040502050405020303" pitchFamily="18" charset="0"/>
            </a:endParaRPr>
          </a:p>
        </p:txBody>
      </p:sp>
      <p:pic>
        <p:nvPicPr>
          <p:cNvPr id="20" name="Picture 19" descr="Chart, line chart&#10;&#10;Description automatically generated">
            <a:extLst>
              <a:ext uri="{FF2B5EF4-FFF2-40B4-BE49-F238E27FC236}">
                <a16:creationId xmlns:a16="http://schemas.microsoft.com/office/drawing/2014/main" id="{07DA156C-5C10-38CC-C599-6ACCBA5FFF5D}"/>
              </a:ext>
            </a:extLst>
          </p:cNvPr>
          <p:cNvPicPr>
            <a:picLocks noChangeAspect="1"/>
          </p:cNvPicPr>
          <p:nvPr/>
        </p:nvPicPr>
        <p:blipFill>
          <a:blip r:embed="rId3"/>
          <a:stretch>
            <a:fillRect/>
          </a:stretch>
        </p:blipFill>
        <p:spPr>
          <a:xfrm>
            <a:off x="4555080" y="1845831"/>
            <a:ext cx="3081839" cy="2134881"/>
          </a:xfrm>
          <a:prstGeom prst="rect">
            <a:avLst/>
          </a:prstGeom>
        </p:spPr>
      </p:pic>
      <p:pic>
        <p:nvPicPr>
          <p:cNvPr id="22" name="Picture 21">
            <a:extLst>
              <a:ext uri="{FF2B5EF4-FFF2-40B4-BE49-F238E27FC236}">
                <a16:creationId xmlns:a16="http://schemas.microsoft.com/office/drawing/2014/main" id="{740A6111-912D-E7FF-4FF0-3EF9E4699C53}"/>
              </a:ext>
            </a:extLst>
          </p:cNvPr>
          <p:cNvPicPr>
            <a:picLocks noChangeAspect="1"/>
          </p:cNvPicPr>
          <p:nvPr/>
        </p:nvPicPr>
        <p:blipFill>
          <a:blip r:embed="rId4"/>
          <a:stretch>
            <a:fillRect/>
          </a:stretch>
        </p:blipFill>
        <p:spPr>
          <a:xfrm>
            <a:off x="7566455" y="1897496"/>
            <a:ext cx="2844453" cy="2134882"/>
          </a:xfrm>
          <a:prstGeom prst="rect">
            <a:avLst/>
          </a:prstGeom>
        </p:spPr>
      </p:pic>
      <p:sp>
        <p:nvSpPr>
          <p:cNvPr id="5" name="Title 4">
            <a:extLst>
              <a:ext uri="{FF2B5EF4-FFF2-40B4-BE49-F238E27FC236}">
                <a16:creationId xmlns:a16="http://schemas.microsoft.com/office/drawing/2014/main" id="{19B21CC1-7A88-65C8-3628-3EB5E867F021}"/>
              </a:ext>
            </a:extLst>
          </p:cNvPr>
          <p:cNvSpPr>
            <a:spLocks noGrp="1"/>
          </p:cNvSpPr>
          <p:nvPr>
            <p:ph type="ctrTitle"/>
          </p:nvPr>
        </p:nvSpPr>
        <p:spPr>
          <a:xfrm>
            <a:off x="0" y="-1"/>
            <a:ext cx="12192000" cy="676656"/>
          </a:xfrm>
        </p:spPr>
        <p:txBody>
          <a:bodyPr anchor="ctr"/>
          <a:lstStyle/>
          <a:p>
            <a:r>
              <a:rPr lang="en-US" sz="2800" dirty="0">
                <a:solidFill>
                  <a:schemeClr val="bg1"/>
                </a:solidFill>
              </a:rPr>
              <a:t>Can we use this information to extract the secondary neutron spectrum? </a:t>
            </a:r>
            <a:endParaRPr lang="en-US" sz="2800" dirty="0"/>
          </a:p>
        </p:txBody>
      </p:sp>
      <p:sp>
        <p:nvSpPr>
          <p:cNvPr id="9" name="Slide Number Placeholder 4">
            <a:extLst>
              <a:ext uri="{FF2B5EF4-FFF2-40B4-BE49-F238E27FC236}">
                <a16:creationId xmlns:a16="http://schemas.microsoft.com/office/drawing/2014/main" id="{19060D80-7268-631E-7A34-F791F80880ED}"/>
              </a:ext>
            </a:extLst>
          </p:cNvPr>
          <p:cNvSpPr txBox="1">
            <a:spLocks/>
          </p:cNvSpPr>
          <p:nvPr/>
        </p:nvSpPr>
        <p:spPr>
          <a:xfrm>
            <a:off x="9448800" y="6513749"/>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DFAC382-4EBE-AA44-A583-A4478973BA78}" type="slidenum">
              <a:rPr lang="en-US" smtClean="0">
                <a:solidFill>
                  <a:schemeClr val="bg1"/>
                </a:solidFill>
              </a:rPr>
              <a:pPr algn="r"/>
              <a:t>8</a:t>
            </a:fld>
            <a:endParaRPr lang="en-US" dirty="0">
              <a:solidFill>
                <a:schemeClr val="bg1"/>
              </a:solidFill>
            </a:endParaRPr>
          </a:p>
        </p:txBody>
      </p:sp>
      <p:sp>
        <p:nvSpPr>
          <p:cNvPr id="12" name="TextBox 11">
            <a:extLst>
              <a:ext uri="{FF2B5EF4-FFF2-40B4-BE49-F238E27FC236}">
                <a16:creationId xmlns:a16="http://schemas.microsoft.com/office/drawing/2014/main" id="{9B4200A0-362A-BEAA-94E5-42C7FAE30755}"/>
              </a:ext>
            </a:extLst>
          </p:cNvPr>
          <p:cNvSpPr txBox="1"/>
          <p:nvPr/>
        </p:nvSpPr>
        <p:spPr>
          <a:xfrm>
            <a:off x="356449" y="814241"/>
            <a:ext cx="6189784" cy="523220"/>
          </a:xfrm>
          <a:prstGeom prst="rect">
            <a:avLst/>
          </a:prstGeom>
          <a:noFill/>
        </p:spPr>
        <p:txBody>
          <a:bodyPr wrap="square">
            <a:spAutoFit/>
          </a:bodyPr>
          <a:lstStyle/>
          <a:p>
            <a:r>
              <a:rPr lang="en-US" sz="2800" baseline="30000" dirty="0">
                <a:latin typeface="Georgia" panose="02040502050405020303" pitchFamily="18" charset="0"/>
              </a:rPr>
              <a:t>75</a:t>
            </a:r>
            <a:r>
              <a:rPr lang="en-US" sz="2800" dirty="0">
                <a:latin typeface="Georgia" panose="02040502050405020303" pitchFamily="18" charset="0"/>
              </a:rPr>
              <a:t>As(</a:t>
            </a:r>
            <a:r>
              <a:rPr lang="en-US" sz="2800" dirty="0" err="1">
                <a:latin typeface="Georgia" panose="02040502050405020303" pitchFamily="18" charset="0"/>
              </a:rPr>
              <a:t>p,pn</a:t>
            </a:r>
            <a:r>
              <a:rPr lang="en-US" sz="2800" dirty="0">
                <a:latin typeface="Georgia" panose="02040502050405020303" pitchFamily="18" charset="0"/>
              </a:rPr>
              <a:t>)</a:t>
            </a:r>
            <a:r>
              <a:rPr lang="en-US" sz="2800" baseline="30000" dirty="0">
                <a:latin typeface="Georgia" panose="02040502050405020303" pitchFamily="18" charset="0"/>
              </a:rPr>
              <a:t>74</a:t>
            </a:r>
            <a:r>
              <a:rPr lang="en-US" sz="2800" dirty="0">
                <a:latin typeface="Georgia" panose="02040502050405020303" pitchFamily="18" charset="0"/>
              </a:rPr>
              <a:t>As</a:t>
            </a:r>
          </a:p>
        </p:txBody>
      </p:sp>
      <p:pic>
        <p:nvPicPr>
          <p:cNvPr id="13" name="Picture 12">
            <a:extLst>
              <a:ext uri="{FF2B5EF4-FFF2-40B4-BE49-F238E27FC236}">
                <a16:creationId xmlns:a16="http://schemas.microsoft.com/office/drawing/2014/main" id="{006A66E9-74DE-854D-EBE0-859389C3BDD3}"/>
              </a:ext>
            </a:extLst>
          </p:cNvPr>
          <p:cNvPicPr>
            <a:picLocks noChangeAspect="1"/>
          </p:cNvPicPr>
          <p:nvPr/>
        </p:nvPicPr>
        <p:blipFill rotWithShape="1">
          <a:blip r:embed="rId5"/>
          <a:srcRect b="83145"/>
          <a:stretch/>
        </p:blipFill>
        <p:spPr>
          <a:xfrm>
            <a:off x="6825083" y="8444"/>
            <a:ext cx="5366917" cy="741363"/>
          </a:xfrm>
          <a:prstGeom prst="rect">
            <a:avLst/>
          </a:prstGeom>
        </p:spPr>
      </p:pic>
    </p:spTree>
    <p:extLst>
      <p:ext uri="{BB962C8B-B14F-4D97-AF65-F5344CB8AC3E}">
        <p14:creationId xmlns:p14="http://schemas.microsoft.com/office/powerpoint/2010/main" val="1445335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5602CD7-E863-49C1-5BCA-C486633B5F75}"/>
              </a:ext>
            </a:extLst>
          </p:cNvPr>
          <p:cNvSpPr txBox="1"/>
          <p:nvPr/>
        </p:nvSpPr>
        <p:spPr>
          <a:xfrm>
            <a:off x="1780855" y="1297628"/>
            <a:ext cx="2632327" cy="646331"/>
          </a:xfrm>
          <a:prstGeom prst="rect">
            <a:avLst/>
          </a:prstGeom>
          <a:noFill/>
        </p:spPr>
        <p:txBody>
          <a:bodyPr wrap="square" rtlCol="0">
            <a:spAutoFit/>
          </a:bodyPr>
          <a:lstStyle/>
          <a:p>
            <a:pPr algn="ctr"/>
            <a:r>
              <a:rPr lang="en-US" dirty="0">
                <a:solidFill>
                  <a:srgbClr val="003262"/>
                </a:solidFill>
                <a:latin typeface="Georgia" panose="02040502050405020303" pitchFamily="18" charset="0"/>
              </a:rPr>
              <a:t>TREND Experimental Results</a:t>
            </a:r>
          </a:p>
        </p:txBody>
      </p:sp>
      <p:sp>
        <p:nvSpPr>
          <p:cNvPr id="14" name="TextBox 13">
            <a:extLst>
              <a:ext uri="{FF2B5EF4-FFF2-40B4-BE49-F238E27FC236}">
                <a16:creationId xmlns:a16="http://schemas.microsoft.com/office/drawing/2014/main" id="{10796135-2376-752D-0591-58261293F5CF}"/>
              </a:ext>
            </a:extLst>
          </p:cNvPr>
          <p:cNvSpPr txBox="1"/>
          <p:nvPr/>
        </p:nvSpPr>
        <p:spPr>
          <a:xfrm>
            <a:off x="4870171" y="1302173"/>
            <a:ext cx="2738628" cy="646331"/>
          </a:xfrm>
          <a:prstGeom prst="rect">
            <a:avLst/>
          </a:prstGeom>
          <a:noFill/>
        </p:spPr>
        <p:txBody>
          <a:bodyPr wrap="square" rtlCol="0">
            <a:spAutoFit/>
          </a:bodyPr>
          <a:lstStyle/>
          <a:p>
            <a:pPr algn="ctr"/>
            <a:r>
              <a:rPr lang="en-US" dirty="0">
                <a:solidFill>
                  <a:srgbClr val="003262"/>
                </a:solidFill>
                <a:latin typeface="Georgia" panose="02040502050405020303" pitchFamily="18" charset="0"/>
              </a:rPr>
              <a:t>TENDL </a:t>
            </a:r>
            <a:r>
              <a:rPr lang="en-US" baseline="30000" dirty="0">
                <a:solidFill>
                  <a:srgbClr val="003262"/>
                </a:solidFill>
                <a:latin typeface="Georgia" panose="02040502050405020303" pitchFamily="18" charset="0"/>
              </a:rPr>
              <a:t>121</a:t>
            </a:r>
            <a:r>
              <a:rPr lang="en-US" dirty="0">
                <a:solidFill>
                  <a:srgbClr val="003262"/>
                </a:solidFill>
                <a:latin typeface="Georgia" panose="02040502050405020303" pitchFamily="18" charset="0"/>
              </a:rPr>
              <a:t>Sb(</a:t>
            </a:r>
            <a:r>
              <a:rPr lang="en-US" dirty="0" err="1">
                <a:solidFill>
                  <a:srgbClr val="003262"/>
                </a:solidFill>
                <a:latin typeface="Georgia" panose="02040502050405020303" pitchFamily="18" charset="0"/>
              </a:rPr>
              <a:t>n,x</a:t>
            </a:r>
            <a:r>
              <a:rPr lang="en-US" dirty="0">
                <a:solidFill>
                  <a:srgbClr val="003262"/>
                </a:solidFill>
                <a:latin typeface="Georgia" panose="02040502050405020303" pitchFamily="18" charset="0"/>
              </a:rPr>
              <a:t>)</a:t>
            </a:r>
            <a:r>
              <a:rPr lang="en-US" baseline="30000" dirty="0">
                <a:solidFill>
                  <a:srgbClr val="003262"/>
                </a:solidFill>
                <a:latin typeface="Georgia" panose="02040502050405020303" pitchFamily="18" charset="0"/>
              </a:rPr>
              <a:t> 120</a:t>
            </a:r>
            <a:r>
              <a:rPr lang="en-US" dirty="0">
                <a:solidFill>
                  <a:srgbClr val="003262"/>
                </a:solidFill>
                <a:latin typeface="Georgia" panose="02040502050405020303" pitchFamily="18" charset="0"/>
              </a:rPr>
              <a:t>Sb (total)</a:t>
            </a:r>
          </a:p>
        </p:txBody>
      </p:sp>
      <p:sp>
        <p:nvSpPr>
          <p:cNvPr id="15" name="TextBox 14">
            <a:extLst>
              <a:ext uri="{FF2B5EF4-FFF2-40B4-BE49-F238E27FC236}">
                <a16:creationId xmlns:a16="http://schemas.microsoft.com/office/drawing/2014/main" id="{692EC4DA-2935-AEB9-FBA9-99748552A350}"/>
              </a:ext>
            </a:extLst>
          </p:cNvPr>
          <p:cNvSpPr txBox="1"/>
          <p:nvPr/>
        </p:nvSpPr>
        <p:spPr>
          <a:xfrm>
            <a:off x="1721536" y="4301078"/>
            <a:ext cx="3419462" cy="1477328"/>
          </a:xfrm>
          <a:prstGeom prst="rect">
            <a:avLst/>
          </a:prstGeom>
          <a:noFill/>
        </p:spPr>
        <p:txBody>
          <a:bodyPr wrap="square" rtlCol="0">
            <a:spAutoFit/>
          </a:bodyPr>
          <a:lstStyle/>
          <a:p>
            <a:pPr algn="ctr"/>
            <a:r>
              <a:rPr lang="en-US" dirty="0">
                <a:solidFill>
                  <a:srgbClr val="FF0000"/>
                </a:solidFill>
                <a:latin typeface="Georgia" panose="02040502050405020303" pitchFamily="18" charset="0"/>
              </a:rPr>
              <a:t>CAVEAT: This would require a lot more rigorous analysis than a simple subtraction, I’m only including it because we see a similar pattern.</a:t>
            </a:r>
          </a:p>
        </p:txBody>
      </p:sp>
      <p:pic>
        <p:nvPicPr>
          <p:cNvPr id="3" name="Picture 2">
            <a:extLst>
              <a:ext uri="{FF2B5EF4-FFF2-40B4-BE49-F238E27FC236}">
                <a16:creationId xmlns:a16="http://schemas.microsoft.com/office/drawing/2014/main" id="{39CA6E61-B35B-BACF-C079-792013491515}"/>
              </a:ext>
            </a:extLst>
          </p:cNvPr>
          <p:cNvPicPr>
            <a:picLocks noChangeAspect="1"/>
          </p:cNvPicPr>
          <p:nvPr/>
        </p:nvPicPr>
        <p:blipFill>
          <a:blip r:embed="rId2"/>
          <a:stretch>
            <a:fillRect/>
          </a:stretch>
        </p:blipFill>
        <p:spPr>
          <a:xfrm>
            <a:off x="4870171" y="1943958"/>
            <a:ext cx="2531562" cy="1900044"/>
          </a:xfrm>
          <a:prstGeom prst="rect">
            <a:avLst/>
          </a:prstGeom>
        </p:spPr>
      </p:pic>
      <p:pic>
        <p:nvPicPr>
          <p:cNvPr id="9" name="Picture 8">
            <a:extLst>
              <a:ext uri="{FF2B5EF4-FFF2-40B4-BE49-F238E27FC236}">
                <a16:creationId xmlns:a16="http://schemas.microsoft.com/office/drawing/2014/main" id="{4F4D8544-4E74-E3EA-AA78-6DA0BDADD46D}"/>
              </a:ext>
            </a:extLst>
          </p:cNvPr>
          <p:cNvPicPr>
            <a:picLocks noChangeAspect="1"/>
          </p:cNvPicPr>
          <p:nvPr/>
        </p:nvPicPr>
        <p:blipFill>
          <a:blip r:embed="rId3"/>
          <a:stretch>
            <a:fillRect/>
          </a:stretch>
        </p:blipFill>
        <p:spPr>
          <a:xfrm>
            <a:off x="6670208" y="4134082"/>
            <a:ext cx="2531562" cy="1900044"/>
          </a:xfrm>
          <a:prstGeom prst="rect">
            <a:avLst/>
          </a:prstGeom>
        </p:spPr>
      </p:pic>
      <p:pic>
        <p:nvPicPr>
          <p:cNvPr id="17" name="Picture 16">
            <a:extLst>
              <a:ext uri="{FF2B5EF4-FFF2-40B4-BE49-F238E27FC236}">
                <a16:creationId xmlns:a16="http://schemas.microsoft.com/office/drawing/2014/main" id="{C693D6BF-96E1-7425-2C2A-819CA68C13B2}"/>
              </a:ext>
            </a:extLst>
          </p:cNvPr>
          <p:cNvPicPr>
            <a:picLocks noChangeAspect="1"/>
          </p:cNvPicPr>
          <p:nvPr/>
        </p:nvPicPr>
        <p:blipFill>
          <a:blip r:embed="rId4"/>
          <a:stretch>
            <a:fillRect/>
          </a:stretch>
        </p:blipFill>
        <p:spPr>
          <a:xfrm>
            <a:off x="7751337" y="1919453"/>
            <a:ext cx="2531562" cy="1900044"/>
          </a:xfrm>
          <a:prstGeom prst="rect">
            <a:avLst/>
          </a:prstGeom>
        </p:spPr>
      </p:pic>
      <p:pic>
        <p:nvPicPr>
          <p:cNvPr id="19" name="Picture 18" descr="Chart&#10;&#10;Description automatically generated">
            <a:extLst>
              <a:ext uri="{FF2B5EF4-FFF2-40B4-BE49-F238E27FC236}">
                <a16:creationId xmlns:a16="http://schemas.microsoft.com/office/drawing/2014/main" id="{8BB4596A-619C-9590-447D-A8B664EE4C9D}"/>
              </a:ext>
            </a:extLst>
          </p:cNvPr>
          <p:cNvPicPr>
            <a:picLocks noChangeAspect="1"/>
          </p:cNvPicPr>
          <p:nvPr/>
        </p:nvPicPr>
        <p:blipFill>
          <a:blip r:embed="rId5"/>
          <a:stretch>
            <a:fillRect/>
          </a:stretch>
        </p:blipFill>
        <p:spPr>
          <a:xfrm>
            <a:off x="1721537" y="1943959"/>
            <a:ext cx="2846511" cy="2134883"/>
          </a:xfrm>
          <a:prstGeom prst="rect">
            <a:avLst/>
          </a:prstGeom>
        </p:spPr>
      </p:pic>
      <p:sp>
        <p:nvSpPr>
          <p:cNvPr id="21" name="TextBox 20">
            <a:extLst>
              <a:ext uri="{FF2B5EF4-FFF2-40B4-BE49-F238E27FC236}">
                <a16:creationId xmlns:a16="http://schemas.microsoft.com/office/drawing/2014/main" id="{C90EAAED-50B3-1986-E65D-242655104A21}"/>
              </a:ext>
            </a:extLst>
          </p:cNvPr>
          <p:cNvSpPr txBox="1"/>
          <p:nvPr/>
        </p:nvSpPr>
        <p:spPr>
          <a:xfrm>
            <a:off x="7690633" y="1297627"/>
            <a:ext cx="2510432" cy="646331"/>
          </a:xfrm>
          <a:prstGeom prst="rect">
            <a:avLst/>
          </a:prstGeom>
          <a:noFill/>
        </p:spPr>
        <p:txBody>
          <a:bodyPr wrap="square">
            <a:spAutoFit/>
          </a:bodyPr>
          <a:lstStyle/>
          <a:p>
            <a:pPr algn="ctr"/>
            <a:r>
              <a:rPr lang="en-US" dirty="0">
                <a:solidFill>
                  <a:srgbClr val="003262"/>
                </a:solidFill>
                <a:latin typeface="Georgia" panose="02040502050405020303" pitchFamily="18" charset="0"/>
              </a:rPr>
              <a:t>TENDL </a:t>
            </a:r>
            <a:r>
              <a:rPr lang="en-US" baseline="30000" dirty="0">
                <a:solidFill>
                  <a:srgbClr val="003262"/>
                </a:solidFill>
                <a:latin typeface="Georgia" panose="02040502050405020303" pitchFamily="18" charset="0"/>
              </a:rPr>
              <a:t>121</a:t>
            </a:r>
            <a:r>
              <a:rPr lang="en-US" dirty="0">
                <a:solidFill>
                  <a:srgbClr val="003262"/>
                </a:solidFill>
                <a:latin typeface="Georgia" panose="02040502050405020303" pitchFamily="18" charset="0"/>
              </a:rPr>
              <a:t>Sb(</a:t>
            </a:r>
            <a:r>
              <a:rPr lang="en-US" dirty="0" err="1">
                <a:solidFill>
                  <a:srgbClr val="003262"/>
                </a:solidFill>
                <a:latin typeface="Georgia" panose="02040502050405020303" pitchFamily="18" charset="0"/>
              </a:rPr>
              <a:t>n,x</a:t>
            </a:r>
            <a:r>
              <a:rPr lang="en-US" dirty="0">
                <a:solidFill>
                  <a:srgbClr val="003262"/>
                </a:solidFill>
                <a:latin typeface="Georgia" panose="02040502050405020303" pitchFamily="18" charset="0"/>
              </a:rPr>
              <a:t>)</a:t>
            </a:r>
            <a:r>
              <a:rPr lang="en-US" baseline="30000" dirty="0">
                <a:solidFill>
                  <a:srgbClr val="003262"/>
                </a:solidFill>
                <a:latin typeface="Georgia" panose="02040502050405020303" pitchFamily="18" charset="0"/>
              </a:rPr>
              <a:t> 120</a:t>
            </a:r>
            <a:r>
              <a:rPr lang="en-US" dirty="0">
                <a:solidFill>
                  <a:srgbClr val="003262"/>
                </a:solidFill>
                <a:latin typeface="Georgia" panose="02040502050405020303" pitchFamily="18" charset="0"/>
              </a:rPr>
              <a:t>Sb (</a:t>
            </a:r>
            <a:r>
              <a:rPr lang="en-US" dirty="0" err="1">
                <a:solidFill>
                  <a:srgbClr val="003262"/>
                </a:solidFill>
                <a:latin typeface="Georgia" panose="02040502050405020303" pitchFamily="18" charset="0"/>
              </a:rPr>
              <a:t>gs</a:t>
            </a:r>
            <a:r>
              <a:rPr lang="en-US" dirty="0">
                <a:solidFill>
                  <a:srgbClr val="003262"/>
                </a:solidFill>
                <a:latin typeface="Georgia" panose="02040502050405020303" pitchFamily="18" charset="0"/>
              </a:rPr>
              <a:t>)</a:t>
            </a:r>
          </a:p>
        </p:txBody>
      </p:sp>
      <p:sp>
        <p:nvSpPr>
          <p:cNvPr id="22" name="TextBox 21">
            <a:extLst>
              <a:ext uri="{FF2B5EF4-FFF2-40B4-BE49-F238E27FC236}">
                <a16:creationId xmlns:a16="http://schemas.microsoft.com/office/drawing/2014/main" id="{2F9C2191-346D-1DA2-9F51-55C3132F174E}"/>
              </a:ext>
            </a:extLst>
          </p:cNvPr>
          <p:cNvSpPr txBox="1"/>
          <p:nvPr/>
        </p:nvSpPr>
        <p:spPr>
          <a:xfrm>
            <a:off x="5380983" y="3844002"/>
            <a:ext cx="4820082" cy="369332"/>
          </a:xfrm>
          <a:prstGeom prst="rect">
            <a:avLst/>
          </a:prstGeom>
          <a:noFill/>
        </p:spPr>
        <p:txBody>
          <a:bodyPr wrap="square" rtlCol="0">
            <a:spAutoFit/>
          </a:bodyPr>
          <a:lstStyle/>
          <a:p>
            <a:pPr algn="ctr"/>
            <a:r>
              <a:rPr lang="en-US" dirty="0">
                <a:solidFill>
                  <a:srgbClr val="003262"/>
                </a:solidFill>
                <a:latin typeface="Georgia" panose="02040502050405020303" pitchFamily="18" charset="0"/>
              </a:rPr>
              <a:t>Calculated difference between total and </a:t>
            </a:r>
            <a:r>
              <a:rPr lang="en-US" dirty="0" err="1">
                <a:solidFill>
                  <a:srgbClr val="003262"/>
                </a:solidFill>
                <a:latin typeface="Georgia" panose="02040502050405020303" pitchFamily="18" charset="0"/>
              </a:rPr>
              <a:t>gs</a:t>
            </a:r>
            <a:endParaRPr lang="en-US" dirty="0">
              <a:solidFill>
                <a:srgbClr val="003262"/>
              </a:solidFill>
              <a:latin typeface="Georgia" panose="02040502050405020303" pitchFamily="18" charset="0"/>
            </a:endParaRPr>
          </a:p>
        </p:txBody>
      </p:sp>
      <p:sp>
        <p:nvSpPr>
          <p:cNvPr id="2" name="TextBox 1">
            <a:extLst>
              <a:ext uri="{FF2B5EF4-FFF2-40B4-BE49-F238E27FC236}">
                <a16:creationId xmlns:a16="http://schemas.microsoft.com/office/drawing/2014/main" id="{62BDE05D-4EDE-7AFF-FC3A-4857E9AD94F9}"/>
              </a:ext>
            </a:extLst>
          </p:cNvPr>
          <p:cNvSpPr txBox="1"/>
          <p:nvPr/>
        </p:nvSpPr>
        <p:spPr>
          <a:xfrm>
            <a:off x="2421055" y="3136613"/>
            <a:ext cx="1010213"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J</a:t>
            </a:r>
            <a:r>
              <a:rPr lang="en-US" sz="3200" baseline="30000" dirty="0">
                <a:latin typeface="Times New Roman" panose="02020603050405020304" pitchFamily="18" charset="0"/>
                <a:cs typeface="Times New Roman" panose="02020603050405020304" pitchFamily="18" charset="0"/>
              </a:rPr>
              <a:t>π</a:t>
            </a:r>
            <a:r>
              <a:rPr lang="en-US" sz="3200" dirty="0">
                <a:latin typeface="Times New Roman" panose="02020603050405020304" pitchFamily="18" charset="0"/>
                <a:cs typeface="Times New Roman" panose="02020603050405020304" pitchFamily="18" charset="0"/>
              </a:rPr>
              <a:t>=8</a:t>
            </a:r>
            <a:r>
              <a:rPr lang="en-US" sz="3200" baseline="300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C8F9D299-57EC-23E3-C8CB-8061A079EF89}"/>
              </a:ext>
            </a:extLst>
          </p:cNvPr>
          <p:cNvSpPr txBox="1">
            <a:spLocks/>
          </p:cNvSpPr>
          <p:nvPr/>
        </p:nvSpPr>
        <p:spPr>
          <a:xfrm>
            <a:off x="9448800" y="6513749"/>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DFAC382-4EBE-AA44-A583-A4478973BA78}" type="slidenum">
              <a:rPr lang="en-US" smtClean="0">
                <a:solidFill>
                  <a:schemeClr val="bg1"/>
                </a:solidFill>
              </a:rPr>
              <a:pPr algn="r"/>
              <a:t>9</a:t>
            </a:fld>
            <a:endParaRPr lang="en-US" dirty="0">
              <a:solidFill>
                <a:schemeClr val="bg1"/>
              </a:solidFill>
            </a:endParaRPr>
          </a:p>
        </p:txBody>
      </p:sp>
      <p:sp>
        <p:nvSpPr>
          <p:cNvPr id="10" name="TextBox 9">
            <a:extLst>
              <a:ext uri="{FF2B5EF4-FFF2-40B4-BE49-F238E27FC236}">
                <a16:creationId xmlns:a16="http://schemas.microsoft.com/office/drawing/2014/main" id="{780F8D71-184D-393B-99E6-A11318910000}"/>
              </a:ext>
            </a:extLst>
          </p:cNvPr>
          <p:cNvSpPr txBox="1"/>
          <p:nvPr/>
        </p:nvSpPr>
        <p:spPr>
          <a:xfrm>
            <a:off x="169967" y="845006"/>
            <a:ext cx="6189784" cy="523220"/>
          </a:xfrm>
          <a:prstGeom prst="rect">
            <a:avLst/>
          </a:prstGeom>
          <a:noFill/>
        </p:spPr>
        <p:txBody>
          <a:bodyPr wrap="square">
            <a:spAutoFit/>
          </a:bodyPr>
          <a:lstStyle/>
          <a:p>
            <a:r>
              <a:rPr lang="en-US" sz="2800" baseline="30000" dirty="0">
                <a:latin typeface="Georgia" panose="02040502050405020303" pitchFamily="18" charset="0"/>
              </a:rPr>
              <a:t>121</a:t>
            </a:r>
            <a:r>
              <a:rPr lang="en-US" sz="2800" dirty="0">
                <a:latin typeface="Georgia" panose="02040502050405020303" pitchFamily="18" charset="0"/>
              </a:rPr>
              <a:t>Sb(</a:t>
            </a:r>
            <a:r>
              <a:rPr lang="en-US" sz="2800" dirty="0" err="1">
                <a:latin typeface="Georgia" panose="02040502050405020303" pitchFamily="18" charset="0"/>
              </a:rPr>
              <a:t>p,pn</a:t>
            </a:r>
            <a:r>
              <a:rPr lang="en-US" sz="2800" dirty="0">
                <a:latin typeface="Georgia" panose="02040502050405020303" pitchFamily="18" charset="0"/>
              </a:rPr>
              <a:t>)</a:t>
            </a:r>
            <a:r>
              <a:rPr lang="en-US" sz="2800" baseline="30000" dirty="0">
                <a:latin typeface="Georgia" panose="02040502050405020303" pitchFamily="18" charset="0"/>
              </a:rPr>
              <a:t>120m</a:t>
            </a:r>
            <a:r>
              <a:rPr lang="en-US" sz="2800" dirty="0">
                <a:latin typeface="Georgia" panose="02040502050405020303" pitchFamily="18" charset="0"/>
              </a:rPr>
              <a:t>Sb</a:t>
            </a:r>
          </a:p>
        </p:txBody>
      </p:sp>
      <p:sp>
        <p:nvSpPr>
          <p:cNvPr id="11" name="Title 4">
            <a:extLst>
              <a:ext uri="{FF2B5EF4-FFF2-40B4-BE49-F238E27FC236}">
                <a16:creationId xmlns:a16="http://schemas.microsoft.com/office/drawing/2014/main" id="{904BC58A-DC38-2205-D107-7A469D125C21}"/>
              </a:ext>
            </a:extLst>
          </p:cNvPr>
          <p:cNvSpPr>
            <a:spLocks noGrp="1"/>
          </p:cNvSpPr>
          <p:nvPr>
            <p:ph type="ctrTitle"/>
          </p:nvPr>
        </p:nvSpPr>
        <p:spPr>
          <a:xfrm>
            <a:off x="0" y="-1"/>
            <a:ext cx="12192000" cy="676656"/>
          </a:xfrm>
        </p:spPr>
        <p:txBody>
          <a:bodyPr anchor="ctr"/>
          <a:lstStyle/>
          <a:p>
            <a:r>
              <a:rPr lang="en-US" sz="2800" dirty="0">
                <a:solidFill>
                  <a:schemeClr val="bg1"/>
                </a:solidFill>
              </a:rPr>
              <a:t>Can we use this information to extract the secondary neutron spectrum? </a:t>
            </a:r>
            <a:endParaRPr lang="en-US" sz="2800" dirty="0"/>
          </a:p>
        </p:txBody>
      </p:sp>
      <p:pic>
        <p:nvPicPr>
          <p:cNvPr id="12" name="Picture 11">
            <a:extLst>
              <a:ext uri="{FF2B5EF4-FFF2-40B4-BE49-F238E27FC236}">
                <a16:creationId xmlns:a16="http://schemas.microsoft.com/office/drawing/2014/main" id="{113F7204-A726-130D-BBD5-BA4895C8BC5B}"/>
              </a:ext>
            </a:extLst>
          </p:cNvPr>
          <p:cNvPicPr>
            <a:picLocks noChangeAspect="1"/>
          </p:cNvPicPr>
          <p:nvPr/>
        </p:nvPicPr>
        <p:blipFill rotWithShape="1">
          <a:blip r:embed="rId6"/>
          <a:srcRect b="83145"/>
          <a:stretch/>
        </p:blipFill>
        <p:spPr>
          <a:xfrm>
            <a:off x="6825083" y="8444"/>
            <a:ext cx="5366917" cy="741363"/>
          </a:xfrm>
          <a:prstGeom prst="rect">
            <a:avLst/>
          </a:prstGeom>
        </p:spPr>
      </p:pic>
    </p:spTree>
    <p:extLst>
      <p:ext uri="{BB962C8B-B14F-4D97-AF65-F5344CB8AC3E}">
        <p14:creationId xmlns:p14="http://schemas.microsoft.com/office/powerpoint/2010/main" val="6141694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END_DOE-IP_Strategy_meeting_talk_042522-v4" id="{6D432546-D303-324D-AA8E-8B38D5BEDC4B}" vid="{C0E6E390-3A92-574E-924F-2549565F92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178355</TotalTime>
  <Words>3672</Words>
  <Application>Microsoft Macintosh PowerPoint</Application>
  <PresentationFormat>Widescreen</PresentationFormat>
  <Paragraphs>335</Paragraphs>
  <Slides>20</Slides>
  <Notes>12</Notes>
  <HiddenSlides>6</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Arial</vt:lpstr>
      <vt:lpstr>Calibri</vt:lpstr>
      <vt:lpstr>Cambria Math</vt:lpstr>
      <vt:lpstr>Garamond</vt:lpstr>
      <vt:lpstr>Georgia</vt:lpstr>
      <vt:lpstr>Lucida Grande</vt:lpstr>
      <vt:lpstr>Lucida Sans</vt:lpstr>
      <vt:lpstr>Symbol</vt:lpstr>
      <vt:lpstr>Times</vt:lpstr>
      <vt:lpstr>Times New Roman</vt:lpstr>
      <vt:lpstr>Verdana</vt:lpstr>
      <vt:lpstr>Office Theme</vt:lpstr>
      <vt:lpstr>PowerPoint Presentation</vt:lpstr>
      <vt:lpstr>Overview</vt:lpstr>
      <vt:lpstr>Isotope Production Motivation for Sb(p,x) Experiments</vt:lpstr>
      <vt:lpstr>PowerPoint Presentation</vt:lpstr>
      <vt:lpstr>PowerPoint Presentation</vt:lpstr>
      <vt:lpstr>Another Interesting Finding from these Experiments:</vt:lpstr>
      <vt:lpstr>PowerPoint Presentation</vt:lpstr>
      <vt:lpstr>Can we use this information to extract the secondary neutron spectrum? </vt:lpstr>
      <vt:lpstr>Can we use this information to extract the secondary neutron spectrum? </vt:lpstr>
      <vt:lpstr>Can we use this information to extract the secondary neutron spectrum? </vt:lpstr>
      <vt:lpstr>PowerPoint Presentation</vt:lpstr>
      <vt:lpstr>PowerPoint Presentation</vt:lpstr>
      <vt:lpstr>The adjustments we made to the Pre-eq model parameters have a significant influence on the secondary neutron spectrum</vt:lpstr>
      <vt:lpstr>Thank You!</vt:lpstr>
      <vt:lpstr>PowerPoint Presentation</vt:lpstr>
      <vt:lpstr>Experimental Setup</vt:lpstr>
      <vt:lpstr>Energy Differential natSb(p,x) Cross Section Measurements up to 200 MeV </vt:lpstr>
      <vt:lpstr>Motivations for Sb(p,x) Experiments</vt:lpstr>
      <vt:lpstr>TALYS Modeling: Additional Parameter Adjustments</vt:lpstr>
      <vt:lpstr>Cross Section Measurements for Medical Radioisotopes 117mSn and 119mTe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Catherine Apgar</cp:lastModifiedBy>
  <cp:revision>984</cp:revision>
  <cp:lastPrinted>2020-09-01T01:05:57Z</cp:lastPrinted>
  <dcterms:created xsi:type="dcterms:W3CDTF">2019-11-15T01:01:01Z</dcterms:created>
  <dcterms:modified xsi:type="dcterms:W3CDTF">2023-09-27T03:02:06Z</dcterms:modified>
</cp:coreProperties>
</file>