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678" r:id="rId4"/>
    <p:sldMasterId id="2147483686" r:id="rId5"/>
  </p:sldMasterIdLst>
  <p:notesMasterIdLst>
    <p:notesMasterId r:id="rId22"/>
  </p:notesMasterIdLst>
  <p:handoutMasterIdLst>
    <p:handoutMasterId r:id="rId23"/>
  </p:handoutMasterIdLst>
  <p:sldIdLst>
    <p:sldId id="258" r:id="rId6"/>
    <p:sldId id="1446" r:id="rId7"/>
    <p:sldId id="278" r:id="rId8"/>
    <p:sldId id="261" r:id="rId9"/>
    <p:sldId id="292" r:id="rId10"/>
    <p:sldId id="1448" r:id="rId11"/>
    <p:sldId id="2059" r:id="rId12"/>
    <p:sldId id="264" r:id="rId13"/>
    <p:sldId id="316" r:id="rId14"/>
    <p:sldId id="329" r:id="rId15"/>
    <p:sldId id="319" r:id="rId16"/>
    <p:sldId id="317" r:id="rId17"/>
    <p:sldId id="272" r:id="rId18"/>
    <p:sldId id="1926" r:id="rId19"/>
    <p:sldId id="1935" r:id="rId20"/>
    <p:sldId id="2039" r:id="rId2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1ADD"/>
    <a:srgbClr val="251D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4" autoAdjust="0"/>
    <p:restoredTop sz="78313" autoAdjust="0"/>
  </p:normalViewPr>
  <p:slideViewPr>
    <p:cSldViewPr snapToGrid="0" snapToObjects="1">
      <p:cViewPr varScale="1">
        <p:scale>
          <a:sx n="93" d="100"/>
          <a:sy n="93" d="100"/>
        </p:scale>
        <p:origin x="1376" y="64"/>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4C33F20-97B7-48EE-893E-332C675CF023}" type="datetime1">
              <a:rPr lang="en-US" smtClean="0"/>
              <a:t>10/2/2023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Los Alamos National Laboratory</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3DA938-9C0B-3841-966A-9297D5C04961}" type="slidenum">
              <a:rPr lang="en-US" smtClean="0"/>
              <a:t>‹#›</a:t>
            </a:fld>
            <a:endParaRPr lang="en-US"/>
          </a:p>
        </p:txBody>
      </p:sp>
    </p:spTree>
    <p:extLst>
      <p:ext uri="{BB962C8B-B14F-4D97-AF65-F5344CB8AC3E}">
        <p14:creationId xmlns:p14="http://schemas.microsoft.com/office/powerpoint/2010/main" val="203510931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CFAE71-A250-4707-A92E-F20745E8E9F5}" type="datetime1">
              <a:rPr lang="en-US" smtClean="0"/>
              <a:t>10/2/2023</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Los Alamos National Laboratory</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268CE-33B7-7549-BEF6-7F438D74ABCA}" type="slidenum">
              <a:rPr lang="en-US" smtClean="0"/>
              <a:t>‹#›</a:t>
            </a:fld>
            <a:endParaRPr lang="en-US"/>
          </a:p>
        </p:txBody>
      </p:sp>
    </p:spTree>
    <p:extLst>
      <p:ext uri="{BB962C8B-B14F-4D97-AF65-F5344CB8AC3E}">
        <p14:creationId xmlns:p14="http://schemas.microsoft.com/office/powerpoint/2010/main" val="2332839167"/>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AFCFAE71-A250-4707-A92E-F20745E8E9F5}" type="datetime1">
              <a:rPr lang="en-US" smtClean="0"/>
              <a:t>10/2/2023</a:t>
            </a:fld>
            <a:endParaRPr lang="en-US"/>
          </a:p>
        </p:txBody>
      </p:sp>
      <p:sp>
        <p:nvSpPr>
          <p:cNvPr id="5" name="Footer Placeholder 4"/>
          <p:cNvSpPr>
            <a:spLocks noGrp="1"/>
          </p:cNvSpPr>
          <p:nvPr>
            <p:ph type="ftr" sz="quarter" idx="11"/>
          </p:nvPr>
        </p:nvSpPr>
        <p:spPr/>
        <p:txBody>
          <a:bodyPr/>
          <a:lstStyle/>
          <a:p>
            <a:r>
              <a:rPr lang="en-US"/>
              <a:t>Los Alamos National Laboratory</a:t>
            </a:r>
          </a:p>
        </p:txBody>
      </p:sp>
      <p:sp>
        <p:nvSpPr>
          <p:cNvPr id="6" name="Slide Number Placeholder 5"/>
          <p:cNvSpPr>
            <a:spLocks noGrp="1"/>
          </p:cNvSpPr>
          <p:nvPr>
            <p:ph type="sldNum" sz="quarter" idx="12"/>
          </p:nvPr>
        </p:nvSpPr>
        <p:spPr/>
        <p:txBody>
          <a:bodyPr/>
          <a:lstStyle/>
          <a:p>
            <a:fld id="{9B4268CE-33B7-7549-BEF6-7F438D74ABCA}" type="slidenum">
              <a:rPr lang="en-US" smtClean="0"/>
              <a:t>1</a:t>
            </a:fld>
            <a:endParaRPr lang="en-US"/>
          </a:p>
        </p:txBody>
      </p:sp>
    </p:spTree>
    <p:extLst>
      <p:ext uri="{BB962C8B-B14F-4D97-AF65-F5344CB8AC3E}">
        <p14:creationId xmlns:p14="http://schemas.microsoft.com/office/powerpoint/2010/main" val="2997932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this experimental</a:t>
            </a:r>
            <a:r>
              <a:rPr lang="en-US" baseline="0" dirty="0"/>
              <a:t> data informs our models so that we can have better predictive tools (that we now have more confidence in!) to tell us what our system is doing!!</a:t>
            </a:r>
            <a:endParaRPr lang="en-US" dirty="0"/>
          </a:p>
          <a:p>
            <a:endParaRPr lang="en-US" dirty="0"/>
          </a:p>
          <a:p>
            <a:r>
              <a:rPr lang="en-US" dirty="0"/>
              <a:t>Now how are we able</a:t>
            </a:r>
            <a:r>
              <a:rPr lang="en-US" baseline="0" dirty="0"/>
              <a:t> to </a:t>
            </a:r>
            <a:r>
              <a:rPr lang="en-US" dirty="0"/>
              <a:t>create a model to capture this </a:t>
            </a:r>
            <a:r>
              <a:rPr lang="en-US" baseline="0" dirty="0"/>
              <a:t>multi-physics system and what can we gain by using this model? By applying two-way coupling between a particle transport code (to determine what the protons are doing) and a thermal hydraulics code, it is possible to determine how this highly interdependent system behaves.   </a:t>
            </a:r>
          </a:p>
          <a:p>
            <a:endParaRPr lang="en-US" baseline="0" dirty="0"/>
          </a:p>
          <a:p>
            <a:r>
              <a:rPr lang="en-US" baseline="0" dirty="0"/>
              <a:t>Rb melting point – 103 F</a:t>
            </a:r>
          </a:p>
          <a:p>
            <a:endParaRPr lang="en-US" baseline="0" dirty="0"/>
          </a:p>
          <a:p>
            <a:r>
              <a:rPr lang="en-US" baseline="0" dirty="0" err="1"/>
              <a:t>RbCl</a:t>
            </a:r>
            <a:r>
              <a:rPr lang="en-US" baseline="0" dirty="0"/>
              <a:t> melting point = 1324 F</a:t>
            </a:r>
          </a:p>
          <a:p>
            <a:endParaRPr lang="en-US" baseline="0" dirty="0"/>
          </a:p>
          <a:p>
            <a:r>
              <a:rPr lang="en-US" baseline="0" dirty="0"/>
              <a:t>Computational Coupling </a:t>
            </a:r>
          </a:p>
          <a:p>
            <a:endParaRPr lang="en-US" baseline="0" dirty="0"/>
          </a:p>
          <a:p>
            <a:r>
              <a:rPr lang="en-US" baseline="0" dirty="0"/>
              <a:t>This video shows the model-predicted time-dependent temperatures and velocities in a molten production target.  In addition to understanding our targets better, another tangible benefit of modeling was the discovery of boiling in our cooling water – something that we </a:t>
            </a:r>
            <a:r>
              <a:rPr lang="en-US" b="1" baseline="0" dirty="0"/>
              <a:t>must</a:t>
            </a:r>
            <a:r>
              <a:rPr lang="en-US" baseline="0" dirty="0"/>
              <a:t> understand in order to push the limits of our system.  </a:t>
            </a:r>
          </a:p>
          <a:p>
            <a:endParaRPr lang="en-US" baseline="0" dirty="0"/>
          </a:p>
          <a:p>
            <a:r>
              <a:rPr lang="en-US" b="1" baseline="0" dirty="0"/>
              <a:t>Ultimately, developing a computational model will allow us to not only understand our system and its limits, but to safely push the bounds of large scale radioisotope production as we know it while avoiding high consequence events like target failures.  This work focuses on the front end of radioisotope production, but this first step is essential, and everything that happens downstream is dependent on our ability to safely and successfully make these radioisotopes. </a:t>
            </a:r>
          </a:p>
        </p:txBody>
      </p:sp>
      <p:sp>
        <p:nvSpPr>
          <p:cNvPr id="4" name="Date Placeholder 3"/>
          <p:cNvSpPr>
            <a:spLocks noGrp="1"/>
          </p:cNvSpPr>
          <p:nvPr>
            <p:ph type="dt" idx="10"/>
          </p:nvPr>
        </p:nvSpPr>
        <p:spPr/>
        <p:txBody>
          <a:bodyPr/>
          <a:lstStyle/>
          <a:p>
            <a:fld id="{C99B599F-B7EF-4CEC-895D-782F2B88B6D3}" type="datetime1">
              <a:rPr lang="en-US" smtClean="0"/>
              <a:t>10/2/2023</a:t>
            </a:fld>
            <a:endParaRPr lang="en-US"/>
          </a:p>
        </p:txBody>
      </p:sp>
      <p:sp>
        <p:nvSpPr>
          <p:cNvPr id="5" name="Footer Placeholder 4"/>
          <p:cNvSpPr>
            <a:spLocks noGrp="1"/>
          </p:cNvSpPr>
          <p:nvPr>
            <p:ph type="ftr" sz="quarter" idx="11"/>
          </p:nvPr>
        </p:nvSpPr>
        <p:spPr/>
        <p:txBody>
          <a:bodyPr/>
          <a:lstStyle/>
          <a:p>
            <a:r>
              <a:rPr lang="en-US"/>
              <a:t>Los Alamos National Laboratory</a:t>
            </a:r>
          </a:p>
        </p:txBody>
      </p:sp>
      <p:sp>
        <p:nvSpPr>
          <p:cNvPr id="6" name="Slide Number Placeholder 5"/>
          <p:cNvSpPr>
            <a:spLocks noGrp="1"/>
          </p:cNvSpPr>
          <p:nvPr>
            <p:ph type="sldNum" sz="quarter" idx="12"/>
          </p:nvPr>
        </p:nvSpPr>
        <p:spPr/>
        <p:txBody>
          <a:bodyPr/>
          <a:lstStyle/>
          <a:p>
            <a:fld id="{9B4268CE-33B7-7549-BEF6-7F438D74ABCA}" type="slidenum">
              <a:rPr lang="en-US" smtClean="0"/>
              <a:t>13</a:t>
            </a:fld>
            <a:endParaRPr lang="en-US"/>
          </a:p>
        </p:txBody>
      </p:sp>
    </p:spTree>
    <p:extLst>
      <p:ext uri="{BB962C8B-B14F-4D97-AF65-F5344CB8AC3E}">
        <p14:creationId xmlns:p14="http://schemas.microsoft.com/office/powerpoint/2010/main" val="2107062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B78DC-C368-490D-9CD6-0168CE0F48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65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Date Placeholder 3"/>
          <p:cNvSpPr>
            <a:spLocks noGrp="1"/>
          </p:cNvSpPr>
          <p:nvPr>
            <p:ph type="dt" idx="10"/>
          </p:nvPr>
        </p:nvSpPr>
        <p:spPr/>
        <p:txBody>
          <a:bodyPr/>
          <a:lstStyle/>
          <a:p>
            <a:fld id="{AFCFAE71-A250-4707-A92E-F20745E8E9F5}" type="datetime1">
              <a:rPr lang="en-US" smtClean="0"/>
              <a:t>10/2/2023</a:t>
            </a:fld>
            <a:endParaRPr lang="en-US"/>
          </a:p>
        </p:txBody>
      </p:sp>
      <p:sp>
        <p:nvSpPr>
          <p:cNvPr id="5" name="Footer Placeholder 4"/>
          <p:cNvSpPr>
            <a:spLocks noGrp="1"/>
          </p:cNvSpPr>
          <p:nvPr>
            <p:ph type="ftr" sz="quarter" idx="11"/>
          </p:nvPr>
        </p:nvSpPr>
        <p:spPr/>
        <p:txBody>
          <a:bodyPr/>
          <a:lstStyle/>
          <a:p>
            <a:r>
              <a:rPr lang="en-US"/>
              <a:t>Los Alamos National Laboratory</a:t>
            </a:r>
          </a:p>
        </p:txBody>
      </p:sp>
      <p:sp>
        <p:nvSpPr>
          <p:cNvPr id="6" name="Slide Number Placeholder 5"/>
          <p:cNvSpPr>
            <a:spLocks noGrp="1"/>
          </p:cNvSpPr>
          <p:nvPr>
            <p:ph type="sldNum" sz="quarter" idx="12"/>
          </p:nvPr>
        </p:nvSpPr>
        <p:spPr/>
        <p:txBody>
          <a:bodyPr/>
          <a:lstStyle/>
          <a:p>
            <a:fld id="{9B4268CE-33B7-7549-BEF6-7F438D74ABCA}" type="slidenum">
              <a:rPr lang="en-US" smtClean="0"/>
              <a:t>3</a:t>
            </a:fld>
            <a:endParaRPr lang="en-US"/>
          </a:p>
        </p:txBody>
      </p:sp>
    </p:spTree>
    <p:extLst>
      <p:ext uri="{BB962C8B-B14F-4D97-AF65-F5344CB8AC3E}">
        <p14:creationId xmlns:p14="http://schemas.microsoft.com/office/powerpoint/2010/main" val="2771928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 we make these isotopes?</a:t>
            </a:r>
          </a:p>
          <a:p>
            <a:endParaRPr lang="en-US" dirty="0"/>
          </a:p>
          <a:p>
            <a:r>
              <a:rPr lang="en-US" dirty="0"/>
              <a:t>We use</a:t>
            </a:r>
            <a:r>
              <a:rPr lang="en-US" baseline="0" dirty="0"/>
              <a:t> the Isotope Production Facility, located at the Los Alamos Neutron Science Center linear proton accelerator.  We are located at the front end, where we extract protons at an energy of 100 MeV.  You can see that the accelerator is able to continue to accelerate protons up to 800 MeV which are utilized by the other downstream facilities.  </a:t>
            </a:r>
            <a:endParaRPr lang="en-US" dirty="0"/>
          </a:p>
        </p:txBody>
      </p:sp>
      <p:sp>
        <p:nvSpPr>
          <p:cNvPr id="4" name="Date Placeholder 3"/>
          <p:cNvSpPr>
            <a:spLocks noGrp="1"/>
          </p:cNvSpPr>
          <p:nvPr>
            <p:ph type="dt" idx="10"/>
          </p:nvPr>
        </p:nvSpPr>
        <p:spPr/>
        <p:txBody>
          <a:bodyPr/>
          <a:lstStyle/>
          <a:p>
            <a:fld id="{AFCFAE71-A250-4707-A92E-F20745E8E9F5}" type="datetime1">
              <a:rPr lang="en-US" smtClean="0"/>
              <a:t>10/2/2023</a:t>
            </a:fld>
            <a:endParaRPr lang="en-US"/>
          </a:p>
        </p:txBody>
      </p:sp>
      <p:sp>
        <p:nvSpPr>
          <p:cNvPr id="5" name="Footer Placeholder 4"/>
          <p:cNvSpPr>
            <a:spLocks noGrp="1"/>
          </p:cNvSpPr>
          <p:nvPr>
            <p:ph type="ftr" sz="quarter" idx="11"/>
          </p:nvPr>
        </p:nvSpPr>
        <p:spPr/>
        <p:txBody>
          <a:bodyPr/>
          <a:lstStyle/>
          <a:p>
            <a:r>
              <a:rPr lang="en-US"/>
              <a:t>Los Alamos National Laboratory</a:t>
            </a:r>
          </a:p>
        </p:txBody>
      </p:sp>
      <p:sp>
        <p:nvSpPr>
          <p:cNvPr id="6" name="Slide Number Placeholder 5"/>
          <p:cNvSpPr>
            <a:spLocks noGrp="1"/>
          </p:cNvSpPr>
          <p:nvPr>
            <p:ph type="sldNum" sz="quarter" idx="12"/>
          </p:nvPr>
        </p:nvSpPr>
        <p:spPr/>
        <p:txBody>
          <a:bodyPr/>
          <a:lstStyle/>
          <a:p>
            <a:fld id="{9B4268CE-33B7-7549-BEF6-7F438D74ABCA}" type="slidenum">
              <a:rPr lang="en-US" smtClean="0"/>
              <a:t>4</a:t>
            </a:fld>
            <a:endParaRPr lang="en-US"/>
          </a:p>
        </p:txBody>
      </p:sp>
    </p:spTree>
    <p:extLst>
      <p:ext uri="{BB962C8B-B14F-4D97-AF65-F5344CB8AC3E}">
        <p14:creationId xmlns:p14="http://schemas.microsoft.com/office/powerpoint/2010/main" val="951350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4B78DC-C368-490D-9CD6-0168CE0F48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966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HOW do we make these isotopes?!</a:t>
            </a:r>
          </a:p>
          <a:p>
            <a:endParaRPr lang="en-US" baseline="0" dirty="0"/>
          </a:p>
          <a:p>
            <a:r>
              <a:rPr lang="en-US" baseline="0" dirty="0"/>
              <a:t>We use a 100 MeV pulse proton beam.  When I say pulsed I mean that our beam is not constant, it has a specific pulse structure and is delivered at a rate of 100 Hz, meaning we receive proton pulses 100 times per second.  We use an average beam current of ~250 </a:t>
            </a:r>
            <a:r>
              <a:rPr lang="en-US" baseline="0" dirty="0" err="1"/>
              <a:t>uA</a:t>
            </a:r>
            <a:r>
              <a:rPr lang="en-US" baseline="0" dirty="0"/>
              <a:t>, which corresponds to about 1.6 *10^15 protons /second.  In addition, our proton beam is very rapidly swept in a series of concentric circles to distribute the heat more evenly on the target.  You can see the image of our five circle raster pattern here, and this is distributed on a target about the size of a hockey puck.  </a:t>
            </a:r>
          </a:p>
          <a:p>
            <a:endParaRPr lang="en-US" baseline="0" dirty="0"/>
          </a:p>
          <a:p>
            <a:r>
              <a:rPr lang="en-US" baseline="0" dirty="0"/>
              <a:t>We use a three-stacked target configuration (3 targets in a row), separated by small gaps, to allow us to force cooling water along the front and back faces to remove the pretty substantial amounts of heat we are dumping into these targets with our proton beam.  </a:t>
            </a:r>
            <a:endParaRPr lang="en-US" dirty="0"/>
          </a:p>
        </p:txBody>
      </p:sp>
      <p:sp>
        <p:nvSpPr>
          <p:cNvPr id="4" name="Date Placeholder 3"/>
          <p:cNvSpPr>
            <a:spLocks noGrp="1"/>
          </p:cNvSpPr>
          <p:nvPr>
            <p:ph type="dt" idx="10"/>
          </p:nvPr>
        </p:nvSpPr>
        <p:spPr/>
        <p:txBody>
          <a:bodyPr/>
          <a:lstStyle/>
          <a:p>
            <a:fld id="{AFCFAE71-A250-4707-A92E-F20745E8E9F5}" type="datetime1">
              <a:rPr lang="en-US" smtClean="0"/>
              <a:t>10/2/2023</a:t>
            </a:fld>
            <a:endParaRPr lang="en-US"/>
          </a:p>
        </p:txBody>
      </p:sp>
      <p:sp>
        <p:nvSpPr>
          <p:cNvPr id="5" name="Footer Placeholder 4"/>
          <p:cNvSpPr>
            <a:spLocks noGrp="1"/>
          </p:cNvSpPr>
          <p:nvPr>
            <p:ph type="ftr" sz="quarter" idx="11"/>
          </p:nvPr>
        </p:nvSpPr>
        <p:spPr/>
        <p:txBody>
          <a:bodyPr/>
          <a:lstStyle/>
          <a:p>
            <a:r>
              <a:rPr lang="en-US"/>
              <a:t>Los Alamos National Laboratory</a:t>
            </a:r>
          </a:p>
        </p:txBody>
      </p:sp>
      <p:sp>
        <p:nvSpPr>
          <p:cNvPr id="6" name="Slide Number Placeholder 5"/>
          <p:cNvSpPr>
            <a:spLocks noGrp="1"/>
          </p:cNvSpPr>
          <p:nvPr>
            <p:ph type="sldNum" sz="quarter" idx="12"/>
          </p:nvPr>
        </p:nvSpPr>
        <p:spPr/>
        <p:txBody>
          <a:bodyPr/>
          <a:lstStyle/>
          <a:p>
            <a:fld id="{9B4268CE-33B7-7549-BEF6-7F438D74ABCA}" type="slidenum">
              <a:rPr lang="en-US" smtClean="0"/>
              <a:t>8</a:t>
            </a:fld>
            <a:endParaRPr lang="en-US"/>
          </a:p>
        </p:txBody>
      </p:sp>
    </p:spTree>
    <p:extLst>
      <p:ext uri="{BB962C8B-B14F-4D97-AF65-F5344CB8AC3E}">
        <p14:creationId xmlns:p14="http://schemas.microsoft.com/office/powerpoint/2010/main" val="1512263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provide more context, while the beam window itself is no bigger than the palm of my hand in surface area (or as this pictures indicates, smaller in area than a box of scotch magic tape). and only half a mm thick, this beam window is not an independent component, easily replaced in the event of failure. </a:t>
            </a:r>
          </a:p>
          <a:p>
            <a:endParaRPr lang="en-US" dirty="0"/>
          </a:p>
          <a:p>
            <a:r>
              <a:rPr lang="en-CA" sz="900" dirty="0">
                <a:effectLst/>
                <a:latin typeface="Times New Roman" panose="02020603050405020304" pitchFamily="18" charset="0"/>
                <a:ea typeface="Times New Roman" panose="02020603050405020304" pitchFamily="18" charset="0"/>
                <a:cs typeface="Times New Roman" panose="02020603050405020304" pitchFamily="18" charset="0"/>
              </a:rPr>
              <a:t>nickel alloy, welded onto a beam pipe containing active adjustable collimator segments. This beam window </a:t>
            </a:r>
            <a:r>
              <a:rPr lang="en-CA" sz="900" dirty="0" err="1">
                <a:effectLst/>
                <a:latin typeface="Times New Roman" panose="02020603050405020304" pitchFamily="18" charset="0"/>
                <a:ea typeface="Times New Roman" panose="02020603050405020304" pitchFamily="18" charset="0"/>
                <a:cs typeface="Times New Roman" panose="02020603050405020304" pitchFamily="18" charset="0"/>
              </a:rPr>
              <a:t>assemb</a:t>
            </a:r>
            <a:endParaRPr lang="en-US" sz="900" dirty="0">
              <a:effectLst/>
              <a:latin typeface="+mn-lt"/>
              <a:ea typeface="+mn-ea"/>
            </a:endParaRPr>
          </a:p>
          <a:p>
            <a:r>
              <a:rPr lang="en-US" sz="900" dirty="0">
                <a:effectLst/>
                <a:latin typeface="+mn-lt"/>
                <a:ea typeface="+mn-ea"/>
              </a:rPr>
              <a:t>This beam window is actually </a:t>
            </a:r>
            <a:r>
              <a:rPr lang="en-US" sz="900" dirty="0" err="1">
                <a:effectLst/>
                <a:latin typeface="+mn-lt"/>
                <a:ea typeface="+mn-ea"/>
              </a:rPr>
              <a:t>weleded</a:t>
            </a:r>
            <a:r>
              <a:rPr lang="en-US" sz="900" dirty="0">
                <a:effectLst/>
                <a:latin typeface="+mn-lt"/>
                <a:ea typeface="+mn-ea"/>
              </a:rPr>
              <a:t> on to a </a:t>
            </a:r>
            <a:r>
              <a:rPr lang="en-US" sz="1800" dirty="0">
                <a:effectLst/>
                <a:latin typeface="Times New Roman" panose="02020603050405020304" pitchFamily="18" charset="0"/>
                <a:ea typeface="Calibri" panose="020F0502020204030204" pitchFamily="34" charset="0"/>
              </a:rPr>
              <a:t>stainless steel flange, and then welded onto a section of beam pipe containing </a:t>
            </a:r>
            <a:r>
              <a:rPr lang="en-US" dirty="0"/>
              <a:t>4 fixed and 4 adjustable collimator segments, capable of moving from </a:t>
            </a:r>
            <a:r>
              <a:rPr lang="en-US" dirty="0" err="1"/>
              <a:t>aperature</a:t>
            </a:r>
            <a:r>
              <a:rPr lang="en-US" dirty="0"/>
              <a:t> diameters of 1.4 to 2.3” via a flexure mechanisms.  These collimator segments are active, in that they are installed with connections for both temperature and current (beam spill) feedback), and they have cooling lines running through them. </a:t>
            </a:r>
          </a:p>
          <a:p>
            <a:endParaRPr lang="en-US" dirty="0"/>
          </a:p>
          <a:p>
            <a:r>
              <a:rPr lang="en-US" dirty="0"/>
              <a:t>This assembly is contained withing a nearly 7 foot (2m) section of beam pipe that is welded together and enclosed inside of a larger pipe through which our cooling water returns. </a:t>
            </a:r>
          </a:p>
          <a:p>
            <a:endParaRPr lang="en-US" dirty="0"/>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dirty="0">
              <a:effectLst/>
              <a:latin typeface="Cambria" panose="02040503050406030204" pitchFamily="18" charset="0"/>
              <a:ea typeface="MS Mincho" panose="020B0400000000000000" pitchFamily="49" charset="-128"/>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effectLst/>
                <a:latin typeface="Cambria" panose="02040503050406030204" pitchFamily="18" charset="0"/>
                <a:ea typeface="MS Mincho" panose="020B0400000000000000" pitchFamily="49" charset="-128"/>
                <a:cs typeface="Times New Roman" panose="02020603050405020304" pitchFamily="18" charset="0"/>
              </a:rPr>
              <a:t>2m (6.5 ft)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8D52D-A3F1-4B43-9554-93E43582DB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160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have shown the entire beam window &amp; collimator assembly, as it is installed relative to the IPF target station You can see that this section of pipe must be inserted into the concrete shielding block surrounding the IPF target station, and that once installed, the majority of this assembly is inside of the shielding.</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8D52D-A3F1-4B43-9554-93E43582DB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434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Rapid/nearly instantaneous degradation of beamline vacuum.</a:t>
            </a:r>
          </a:p>
          <a:p>
            <a:pPr lvl="1"/>
            <a:r>
              <a:rPr lang="en-US" dirty="0"/>
              <a:t>Fast valves upstream closed due to increase in vacuum.</a:t>
            </a:r>
          </a:p>
          <a:p>
            <a:r>
              <a:rPr lang="en-US" dirty="0"/>
              <a:t>When the vacuum team was trying to recover IPF beamline vacuum, they noticed water coming out of the vacuum pump.</a:t>
            </a:r>
          </a:p>
          <a:p>
            <a:r>
              <a:rPr lang="en-US" dirty="0"/>
              <a:t>Opening the beamline revealed water in the vacuum pump, and other beamline diagnostic components. </a:t>
            </a:r>
          </a:p>
          <a:p>
            <a:r>
              <a:rPr lang="en-US" dirty="0"/>
              <a:t>Camera inspection clearly showed a puncture hole in the beam window, looks very similar to the hole that we saw in our plastic beam imaging foil.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8D52D-A3F1-4B43-9554-93E43582DB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301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give a sense of the effort and planning involved in removal and replacement of this beam window assembly, I have shown two pictures here.</a:t>
            </a:r>
          </a:p>
          <a:p>
            <a:endParaRPr lang="en-US" dirty="0"/>
          </a:p>
          <a:p>
            <a:r>
              <a:rPr lang="en-US" dirty="0"/>
              <a:t>The picture on the left shows an image pulled from video taken during the beam window assembly removal – due to the contamination, full PPE and respiratory protection is required. </a:t>
            </a:r>
          </a:p>
          <a:p>
            <a:endParaRPr lang="en-US" dirty="0"/>
          </a:p>
          <a:p>
            <a:r>
              <a:rPr lang="en-US" dirty="0"/>
              <a:t>In addition, the dose rate associated with this assembly can be quite significant, so planning for this to ensure worker protection took a significant amount of effort and planning.</a:t>
            </a:r>
          </a:p>
          <a:p>
            <a:endParaRPr lang="en-US" dirty="0"/>
          </a:p>
          <a:p>
            <a:r>
              <a:rPr lang="en-US" dirty="0"/>
              <a:t>Once this assembly is removed, the picture on the right shows just how difficult it is to transport this assembly and the unusual shipping cask (of which there is only one) required to safely move and store it. </a:t>
            </a:r>
          </a:p>
          <a:p>
            <a:r>
              <a:rPr lang="en-US" dirty="0"/>
              <a:t>Transported on flat bed </a:t>
            </a:r>
            <a:r>
              <a:rPr lang="en-US" dirty="0" err="1"/>
              <a:t>trucka</a:t>
            </a:r>
            <a:r>
              <a:rPr lang="en-US" dirty="0"/>
              <a:t> n </a:t>
            </a:r>
            <a:r>
              <a:rPr lang="en-US" dirty="0" err="1"/>
              <a:t>dmoved</a:t>
            </a:r>
            <a:r>
              <a:rPr lang="en-US" dirty="0"/>
              <a:t> with crane.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8D52D-A3F1-4B43-9554-93E43582DB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0669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alk-in slide">
    <p:spTree>
      <p:nvGrpSpPr>
        <p:cNvPr id="1" name=""/>
        <p:cNvGrpSpPr/>
        <p:nvPr/>
      </p:nvGrpSpPr>
      <p:grpSpPr>
        <a:xfrm>
          <a:off x="0" y="0"/>
          <a:ext cx="0" cy="0"/>
          <a:chOff x="0" y="0"/>
          <a:chExt cx="0" cy="0"/>
        </a:xfrm>
      </p:grpSpPr>
      <p:sp>
        <p:nvSpPr>
          <p:cNvPr id="3" name="TextBox 2"/>
          <p:cNvSpPr txBox="1"/>
          <p:nvPr userDrawn="1"/>
        </p:nvSpPr>
        <p:spPr>
          <a:xfrm>
            <a:off x="-1371600" y="0"/>
            <a:ext cx="1371600" cy="2677650"/>
          </a:xfrm>
          <a:prstGeom prst="rect">
            <a:avLst/>
          </a:prstGeom>
          <a:noFill/>
        </p:spPr>
        <p:txBody>
          <a:bodyPr wrap="square" lIns="91433" tIns="45717" rIns="91433" bIns="45717" rtlCol="0">
            <a:spAutoFit/>
          </a:bodyPr>
          <a:lstStyle/>
          <a:p>
            <a:r>
              <a:rPr lang="en-US" sz="1200" b="1" dirty="0">
                <a:solidFill>
                  <a:srgbClr val="000000"/>
                </a:solidFill>
              </a:rPr>
              <a:t>NOTE</a:t>
            </a:r>
            <a:r>
              <a:rPr lang="en-US" sz="1200" b="0" dirty="0">
                <a:solidFill>
                  <a:srgbClr val="000000"/>
                </a:solidFill>
              </a:rPr>
              <a:t>: THIS IS YOUR WALK-IN SLIDE OPTION #1. </a:t>
            </a:r>
            <a:r>
              <a:rPr lang="en-US" sz="1200" kern="1200" dirty="0">
                <a:solidFill>
                  <a:schemeClr val="tx1"/>
                </a:solidFill>
                <a:effectLst/>
                <a:latin typeface="+mn-lt"/>
                <a:ea typeface="+mn-ea"/>
                <a:cs typeface="+mn-cs"/>
              </a:rPr>
              <a:t>Instead of the Title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Slide, display this slide on the venue screen while your audience is arriving.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t>
            </a:r>
            <a:r>
              <a:rPr lang="en-US" sz="1200" b="1" u="none"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title slide. </a:t>
            </a:r>
            <a:br>
              <a:rPr lang="en-US" sz="1200" kern="1200" dirty="0">
                <a:solidFill>
                  <a:schemeClr val="tx1"/>
                </a:solidFill>
                <a:effectLst/>
                <a:latin typeface="+mn-lt"/>
                <a:ea typeface="+mn-ea"/>
                <a:cs typeface="+mn-cs"/>
              </a:rPr>
            </a:br>
            <a:endParaRPr lang="en-US" sz="1200" dirty="0">
              <a:solidFill>
                <a:srgbClr val="000000"/>
              </a:solidFill>
            </a:endParaRPr>
          </a:p>
        </p:txBody>
      </p:sp>
      <p:sp>
        <p:nvSpPr>
          <p:cNvPr id="10" name="Rectangle 9"/>
          <p:cNvSpPr/>
          <p:nvPr userDrawn="1"/>
        </p:nvSpPr>
        <p:spPr>
          <a:xfrm>
            <a:off x="0" y="5258058"/>
            <a:ext cx="9144000" cy="466313"/>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0C2E"/>
              </a:solidFill>
              <a:effectLst/>
              <a:uLnTx/>
              <a:uFillTx/>
              <a:latin typeface="Arial"/>
              <a:ea typeface="+mn-ea"/>
              <a:cs typeface="+mn-cs"/>
            </a:endParaRPr>
          </a:p>
        </p:txBody>
      </p:sp>
      <p:sp>
        <p:nvSpPr>
          <p:cNvPr id="11" name="Rectangle 10"/>
          <p:cNvSpPr>
            <a:spLocks noChangeArrowheads="1"/>
          </p:cNvSpPr>
          <p:nvPr userDrawn="1"/>
        </p:nvSpPr>
        <p:spPr bwMode="auto">
          <a:xfrm>
            <a:off x="4572000" y="5539707"/>
            <a:ext cx="4572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9" name="Picture 8" descr="LANL_allWHITE.ai"/>
          <p:cNvPicPr>
            <a:picLocks noChangeAspect="1"/>
          </p:cNvPicPr>
          <p:nvPr userDrawn="1"/>
        </p:nvPicPr>
        <p:blipFill rotWithShape="1">
          <a:blip r:embed="rId2" cstate="print">
            <a:extLst>
              <a:ext uri="{28A0092B-C50C-407E-A947-70E740481C1C}">
                <a14:useLocalDpi xmlns:a14="http://schemas.microsoft.com/office/drawing/2010/main"/>
              </a:ext>
            </a:extLst>
          </a:blip>
          <a:srcRect l="23021" t="26248" r="27098" b="30198"/>
          <a:stretch/>
        </p:blipFill>
        <p:spPr>
          <a:xfrm>
            <a:off x="545314" y="321028"/>
            <a:ext cx="7542237" cy="3763219"/>
          </a:xfrm>
          <a:prstGeom prst="rect">
            <a:avLst/>
          </a:prstGeom>
        </p:spPr>
      </p:pic>
      <p:pic>
        <p:nvPicPr>
          <p:cNvPr id="13" name="Picture 12" descr="NNSA_80%.ai"/>
          <p:cNvPicPr>
            <a:picLocks noChangeAspect="1"/>
          </p:cNvPicPr>
          <p:nvPr userDrawn="1"/>
        </p:nvPicPr>
        <p:blipFill rotWithShape="1">
          <a:blip r:embed="rId3" cstate="print">
            <a:extLst>
              <a:ext uri="{28A0092B-C50C-407E-A947-70E740481C1C}">
                <a14:useLocalDpi xmlns:a14="http://schemas.microsoft.com/office/drawing/2010/main"/>
              </a:ext>
            </a:extLst>
          </a:blip>
          <a:srcRect l="29116" t="44234" r="25200" b="40485"/>
          <a:stretch/>
        </p:blipFill>
        <p:spPr>
          <a:xfrm>
            <a:off x="8104485" y="5291926"/>
            <a:ext cx="961301" cy="321552"/>
          </a:xfrm>
          <a:prstGeom prst="rect">
            <a:avLst/>
          </a:prstGeom>
        </p:spPr>
      </p:pic>
    </p:spTree>
    <p:extLst>
      <p:ext uri="{BB962C8B-B14F-4D97-AF65-F5344CB8AC3E}">
        <p14:creationId xmlns:p14="http://schemas.microsoft.com/office/powerpoint/2010/main" val="169991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 Only-No Subhea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1" y="508000"/>
            <a:ext cx="7994055" cy="743507"/>
          </a:xfrm>
        </p:spPr>
        <p:txBody>
          <a:bodyPr lIns="0" tIns="0" rIns="0" bIns="0">
            <a:noAutofit/>
          </a:bodyPr>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594361" y="1269999"/>
            <a:ext cx="7994055" cy="3695700"/>
          </a:xfrm>
        </p:spPr>
        <p:txBody>
          <a:bodyPr wrap="square" lIns="0" tIns="0" rIns="0" bIns="0">
            <a:noAutofit/>
          </a:bodyPr>
          <a:lstStyle>
            <a:lvl1pPr marL="172641" indent="-172641">
              <a:lnSpc>
                <a:spcPct val="100000"/>
              </a:lnSpc>
              <a:spcBef>
                <a:spcPts val="450"/>
              </a:spcBef>
              <a:tabLst/>
              <a:defRPr>
                <a:solidFill>
                  <a:schemeClr val="tx1"/>
                </a:solidFill>
              </a:defRPr>
            </a:lvl1pPr>
            <a:lvl2pPr marL="345281" indent="-172641">
              <a:tabLst/>
              <a:defRPr>
                <a:solidFill>
                  <a:schemeClr val="tx1"/>
                </a:solidFill>
              </a:defRPr>
            </a:lvl2pPr>
            <a:lvl3pPr>
              <a:defRPr>
                <a:solidFill>
                  <a:schemeClr val="tx1"/>
                </a:solidFill>
              </a:defRPr>
            </a:lvl3pPr>
            <a:lvl4pPr marL="685800" indent="-170260">
              <a:tabLst/>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6843743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0F7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10209B-88E3-BF46-9F95-91064F8028BC}"/>
              </a:ext>
            </a:extLst>
          </p:cNvPr>
          <p:cNvPicPr>
            <a:picLocks noChangeAspect="1"/>
          </p:cNvPicPr>
          <p:nvPr userDrawn="1"/>
        </p:nvPicPr>
        <p:blipFill>
          <a:blip r:embed="rId2"/>
          <a:stretch>
            <a:fillRect/>
          </a:stretch>
        </p:blipFill>
        <p:spPr>
          <a:xfrm>
            <a:off x="711633" y="120746"/>
            <a:ext cx="8427468" cy="5267168"/>
          </a:xfrm>
          <a:prstGeom prst="rect">
            <a:avLst/>
          </a:prstGeom>
          <a:ln>
            <a:noFill/>
          </a:ln>
        </p:spPr>
      </p:pic>
      <p:sp>
        <p:nvSpPr>
          <p:cNvPr id="2" name="Title 1"/>
          <p:cNvSpPr>
            <a:spLocks noGrp="1"/>
          </p:cNvSpPr>
          <p:nvPr>
            <p:ph type="ctrTitle" hasCustomPrompt="1"/>
          </p:nvPr>
        </p:nvSpPr>
        <p:spPr>
          <a:xfrm>
            <a:off x="457374" y="1651560"/>
            <a:ext cx="3830320" cy="1299501"/>
          </a:xfrm>
        </p:spPr>
        <p:txBody>
          <a:bodyPr lIns="0" tIns="0" rIns="0" bIns="0" anchor="t" anchorCtr="0">
            <a:normAutofit/>
          </a:bodyPr>
          <a:lstStyle>
            <a:lvl1pPr algn="l" fontAlgn="t">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a:t>Click to add title of presentation</a:t>
            </a:r>
          </a:p>
        </p:txBody>
      </p:sp>
      <p:sp>
        <p:nvSpPr>
          <p:cNvPr id="3" name="Subtitle 2"/>
          <p:cNvSpPr>
            <a:spLocks noGrp="1"/>
          </p:cNvSpPr>
          <p:nvPr>
            <p:ph type="subTitle" idx="1" hasCustomPrompt="1"/>
          </p:nvPr>
        </p:nvSpPr>
        <p:spPr>
          <a:xfrm>
            <a:off x="457200" y="2968121"/>
            <a:ext cx="3830320" cy="539044"/>
          </a:xfrm>
        </p:spPr>
        <p:txBody>
          <a:bodyPr lIns="0" tIns="0" rIns="0" bIns="0"/>
          <a:lstStyle>
            <a:lvl1pPr marL="0" indent="0" algn="l">
              <a:buNone/>
              <a:defRPr sz="1600" b="0" i="0">
                <a:solidFill>
                  <a:schemeClr val="bg1"/>
                </a:solidFill>
                <a:latin typeface="Arial" panose="020B0604020202020204" pitchFamily="34" charset="0"/>
                <a:ea typeface="Source Sans Pro Semibold" panose="020B0503030403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presenter or presenting org</a:t>
            </a:r>
          </a:p>
        </p:txBody>
      </p:sp>
      <p:pic>
        <p:nvPicPr>
          <p:cNvPr id="13" name="Picture 12">
            <a:extLst>
              <a:ext uri="{FF2B5EF4-FFF2-40B4-BE49-F238E27FC236}">
                <a16:creationId xmlns:a16="http://schemas.microsoft.com/office/drawing/2014/main" id="{35D57AE5-8F4A-FA4E-90E4-E2EE525E9D92}"/>
              </a:ext>
            </a:extLst>
          </p:cNvPr>
          <p:cNvPicPr>
            <a:picLocks noChangeAspect="1"/>
          </p:cNvPicPr>
          <p:nvPr userDrawn="1"/>
        </p:nvPicPr>
        <p:blipFill>
          <a:blip r:embed="rId3"/>
          <a:stretch>
            <a:fillRect/>
          </a:stretch>
        </p:blipFill>
        <p:spPr>
          <a:xfrm>
            <a:off x="0" y="-64859"/>
            <a:ext cx="3331464" cy="1699727"/>
          </a:xfrm>
          <a:prstGeom prst="rect">
            <a:avLst/>
          </a:prstGeom>
        </p:spPr>
      </p:pic>
      <p:sp>
        <p:nvSpPr>
          <p:cNvPr id="8" name="Text Placeholder 7">
            <a:extLst>
              <a:ext uri="{FF2B5EF4-FFF2-40B4-BE49-F238E27FC236}">
                <a16:creationId xmlns:a16="http://schemas.microsoft.com/office/drawing/2014/main" id="{D1000446-DC24-2642-A21F-0BEA0073149F}"/>
              </a:ext>
            </a:extLst>
          </p:cNvPr>
          <p:cNvSpPr>
            <a:spLocks noGrp="1"/>
          </p:cNvSpPr>
          <p:nvPr>
            <p:ph type="body" sz="quarter" idx="13" hasCustomPrompt="1"/>
          </p:nvPr>
        </p:nvSpPr>
        <p:spPr>
          <a:xfrm>
            <a:off x="457201" y="3663475"/>
            <a:ext cx="2714105" cy="270677"/>
          </a:xfrm>
        </p:spPr>
        <p:txBody>
          <a:bodyPr lIns="0" tIns="0" rIns="0" bIns="0"/>
          <a:lstStyle>
            <a:lvl1pPr>
              <a:buNone/>
              <a:defRPr sz="1200" b="0" i="0">
                <a:solidFill>
                  <a:schemeClr val="bg1"/>
                </a:solidFill>
                <a:latin typeface="Arial" panose="020B0604020202020204" pitchFamily="34" charset="0"/>
                <a:cs typeface="Arial" panose="020B0604020202020204" pitchFamily="34" charset="0"/>
              </a:defRPr>
            </a:lvl1pPr>
          </a:lstStyle>
          <a:p>
            <a:pPr lvl="0"/>
            <a:r>
              <a:rPr lang="en-US"/>
              <a:t>Click to add the date of the presentation</a:t>
            </a:r>
          </a:p>
        </p:txBody>
      </p:sp>
      <p:sp>
        <p:nvSpPr>
          <p:cNvPr id="12" name="Slide Number Placeholder 3">
            <a:extLst>
              <a:ext uri="{FF2B5EF4-FFF2-40B4-BE49-F238E27FC236}">
                <a16:creationId xmlns:a16="http://schemas.microsoft.com/office/drawing/2014/main" id="{85AE9854-7A76-C34E-9D7F-DE749A698C73}"/>
              </a:ext>
            </a:extLst>
          </p:cNvPr>
          <p:cNvSpPr txBox="1">
            <a:spLocks/>
          </p:cNvSpPr>
          <p:nvPr userDrawn="1"/>
        </p:nvSpPr>
        <p:spPr>
          <a:xfrm>
            <a:off x="8741135" y="5387914"/>
            <a:ext cx="220485" cy="22539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a:solidFill>
                <a:schemeClr val="bg1">
                  <a:lumMod val="65000"/>
                </a:schemeClr>
              </a:solidFill>
            </a:endParaRPr>
          </a:p>
        </p:txBody>
      </p:sp>
      <p:sp>
        <p:nvSpPr>
          <p:cNvPr id="5" name="Text Placeholder 4">
            <a:extLst>
              <a:ext uri="{FF2B5EF4-FFF2-40B4-BE49-F238E27FC236}">
                <a16:creationId xmlns:a16="http://schemas.microsoft.com/office/drawing/2014/main" id="{D8615BFA-90C1-0F46-AAA7-8C67D48F4666}"/>
              </a:ext>
            </a:extLst>
          </p:cNvPr>
          <p:cNvSpPr>
            <a:spLocks noGrp="1"/>
          </p:cNvSpPr>
          <p:nvPr>
            <p:ph type="body" sz="quarter" idx="14" hasCustomPrompt="1"/>
          </p:nvPr>
        </p:nvSpPr>
        <p:spPr>
          <a:xfrm>
            <a:off x="457200" y="4600136"/>
            <a:ext cx="2597150" cy="421569"/>
          </a:xfrm>
        </p:spPr>
        <p:txBody>
          <a:bodyPr lIns="0" tIns="0" rIns="0" bIns="0" anchor="t" anchorCtr="0"/>
          <a:lstStyle>
            <a:lvl1pPr>
              <a:buFontTx/>
              <a:buNone/>
              <a:defRPr sz="1000">
                <a:solidFill>
                  <a:schemeClr val="bg1">
                    <a:lumMod val="65000"/>
                  </a:schemeClr>
                </a:solidFill>
              </a:defRPr>
            </a:lvl1pPr>
            <a:lvl2pPr>
              <a:buFontTx/>
              <a:buNone/>
              <a:defRPr sz="1200">
                <a:solidFill>
                  <a:schemeClr val="bg1">
                    <a:lumMod val="65000"/>
                  </a:schemeClr>
                </a:solidFill>
              </a:defRPr>
            </a:lvl2pPr>
            <a:lvl3pPr>
              <a:buFontTx/>
              <a:buNone/>
              <a:defRPr sz="1200">
                <a:solidFill>
                  <a:schemeClr val="bg1">
                    <a:lumMod val="65000"/>
                  </a:schemeClr>
                </a:solidFill>
              </a:defRPr>
            </a:lvl3pPr>
            <a:lvl4pPr>
              <a:buFontTx/>
              <a:buNone/>
              <a:defRPr sz="1200">
                <a:solidFill>
                  <a:schemeClr val="bg1">
                    <a:lumMod val="65000"/>
                  </a:schemeClr>
                </a:solidFill>
              </a:defRPr>
            </a:lvl4pPr>
            <a:lvl5pPr>
              <a:buFontTx/>
              <a:buNone/>
              <a:defRPr sz="1200">
                <a:solidFill>
                  <a:schemeClr val="bg1">
                    <a:lumMod val="65000"/>
                  </a:schemeClr>
                </a:solidFill>
              </a:defRPr>
            </a:lvl5pPr>
          </a:lstStyle>
          <a:p>
            <a:pPr lvl="0"/>
            <a:r>
              <a:rPr lang="en-US"/>
              <a:t>Click to add LA-UR number</a:t>
            </a:r>
          </a:p>
        </p:txBody>
      </p:sp>
      <p:pic>
        <p:nvPicPr>
          <p:cNvPr id="14" name="Picture 13">
            <a:extLst>
              <a:ext uri="{FF2B5EF4-FFF2-40B4-BE49-F238E27FC236}">
                <a16:creationId xmlns:a16="http://schemas.microsoft.com/office/drawing/2014/main" id="{5414CA33-8F7C-674C-8C40-9D83B5A1C572}"/>
              </a:ext>
            </a:extLst>
          </p:cNvPr>
          <p:cNvPicPr>
            <a:picLocks noChangeAspect="1"/>
          </p:cNvPicPr>
          <p:nvPr userDrawn="1"/>
        </p:nvPicPr>
        <p:blipFill>
          <a:blip r:embed="rId4"/>
          <a:stretch>
            <a:fillRect/>
          </a:stretch>
        </p:blipFill>
        <p:spPr>
          <a:xfrm>
            <a:off x="619633" y="5180238"/>
            <a:ext cx="598099" cy="305152"/>
          </a:xfrm>
          <a:prstGeom prst="rect">
            <a:avLst/>
          </a:prstGeom>
        </p:spPr>
      </p:pic>
      <p:sp>
        <p:nvSpPr>
          <p:cNvPr id="15" name="TextBox 14">
            <a:extLst>
              <a:ext uri="{FF2B5EF4-FFF2-40B4-BE49-F238E27FC236}">
                <a16:creationId xmlns:a16="http://schemas.microsoft.com/office/drawing/2014/main" id="{B45E8F88-2F04-A24D-B64D-D31A64C16106}"/>
              </a:ext>
            </a:extLst>
          </p:cNvPr>
          <p:cNvSpPr txBox="1"/>
          <p:nvPr userDrawn="1"/>
        </p:nvSpPr>
        <p:spPr>
          <a:xfrm>
            <a:off x="683742" y="5442644"/>
            <a:ext cx="3888259" cy="76944"/>
          </a:xfrm>
          <a:prstGeom prst="rect">
            <a:avLst/>
          </a:prstGeom>
          <a:noFill/>
        </p:spPr>
        <p:txBody>
          <a:bodyPr wrap="square" lIns="0" tIns="0" rIns="0" bIns="0" rtlCol="0">
            <a:spAutoFit/>
          </a:bodyPr>
          <a:lstStyle/>
          <a:p>
            <a:r>
              <a:rPr lang="en-US" sz="500">
                <a:solidFill>
                  <a:schemeClr val="bg1"/>
                </a:solidFill>
                <a:latin typeface="Arial" panose="020B0604020202020204" pitchFamily="34" charset="0"/>
                <a:cs typeface="Arial" panose="020B0604020202020204" pitchFamily="34" charset="0"/>
              </a:rPr>
              <a:t>Managed by Triad National Security, LLC., for the U.S. Department of Energy’s NNSA.</a:t>
            </a:r>
          </a:p>
        </p:txBody>
      </p:sp>
      <p:sp>
        <p:nvSpPr>
          <p:cNvPr id="4" name="TextBox 3">
            <a:extLst>
              <a:ext uri="{FF2B5EF4-FFF2-40B4-BE49-F238E27FC236}">
                <a16:creationId xmlns:a16="http://schemas.microsoft.com/office/drawing/2014/main" id="{B5E3B927-138B-1A3F-024B-CE4C1209E810}"/>
              </a:ext>
            </a:extLst>
          </p:cNvPr>
          <p:cNvSpPr txBox="1"/>
          <p:nvPr userDrawn="1"/>
        </p:nvSpPr>
        <p:spPr>
          <a:xfrm>
            <a:off x="4007583" y="5428179"/>
            <a:ext cx="1128835" cy="261610"/>
          </a:xfrm>
          <a:prstGeom prst="rect">
            <a:avLst/>
          </a:prstGeom>
          <a:noFill/>
        </p:spPr>
        <p:txBody>
          <a:bodyPr wrap="none" rtlCol="0">
            <a:spAutoFit/>
          </a:bodyPr>
          <a:lstStyle/>
          <a:p>
            <a:r>
              <a:rPr lang="en-US" sz="1100">
                <a:solidFill>
                  <a:schemeClr val="bg1"/>
                </a:solidFill>
              </a:rPr>
              <a:t>Official Use Only</a:t>
            </a:r>
          </a:p>
        </p:txBody>
      </p:sp>
    </p:spTree>
    <p:extLst>
      <p:ext uri="{BB962C8B-B14F-4D97-AF65-F5344CB8AC3E}">
        <p14:creationId xmlns:p14="http://schemas.microsoft.com/office/powerpoint/2010/main" val="376363175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000F7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10209B-88E3-BF46-9F95-91064F8028BC}"/>
              </a:ext>
            </a:extLst>
          </p:cNvPr>
          <p:cNvPicPr>
            <a:picLocks noChangeAspect="1"/>
          </p:cNvPicPr>
          <p:nvPr userDrawn="1"/>
        </p:nvPicPr>
        <p:blipFill>
          <a:blip r:embed="rId2"/>
          <a:stretch>
            <a:fillRect/>
          </a:stretch>
        </p:blipFill>
        <p:spPr>
          <a:xfrm>
            <a:off x="711633" y="120746"/>
            <a:ext cx="8427468" cy="5267168"/>
          </a:xfrm>
          <a:prstGeom prst="rect">
            <a:avLst/>
          </a:prstGeom>
          <a:ln>
            <a:noFill/>
          </a:ln>
        </p:spPr>
      </p:pic>
      <p:sp>
        <p:nvSpPr>
          <p:cNvPr id="2" name="Title 1"/>
          <p:cNvSpPr>
            <a:spLocks noGrp="1"/>
          </p:cNvSpPr>
          <p:nvPr>
            <p:ph type="ctrTitle" hasCustomPrompt="1"/>
          </p:nvPr>
        </p:nvSpPr>
        <p:spPr>
          <a:xfrm>
            <a:off x="1302200" y="2301309"/>
            <a:ext cx="3830320" cy="1299501"/>
          </a:xfrm>
        </p:spPr>
        <p:txBody>
          <a:bodyPr lIns="0" tIns="0" rIns="0" bIns="0" anchor="t" anchorCtr="0">
            <a:normAutofit/>
          </a:bodyPr>
          <a:lstStyle>
            <a:lvl1pPr algn="l" fontAlgn="t">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a:t>Section header</a:t>
            </a:r>
          </a:p>
        </p:txBody>
      </p:sp>
      <p:pic>
        <p:nvPicPr>
          <p:cNvPr id="13" name="Picture 12">
            <a:extLst>
              <a:ext uri="{FF2B5EF4-FFF2-40B4-BE49-F238E27FC236}">
                <a16:creationId xmlns:a16="http://schemas.microsoft.com/office/drawing/2014/main" id="{35D57AE5-8F4A-FA4E-90E4-E2EE525E9D92}"/>
              </a:ext>
            </a:extLst>
          </p:cNvPr>
          <p:cNvPicPr>
            <a:picLocks noChangeAspect="1"/>
          </p:cNvPicPr>
          <p:nvPr userDrawn="1"/>
        </p:nvPicPr>
        <p:blipFill>
          <a:blip r:embed="rId3"/>
          <a:stretch>
            <a:fillRect/>
          </a:stretch>
        </p:blipFill>
        <p:spPr>
          <a:xfrm>
            <a:off x="0" y="-64859"/>
            <a:ext cx="3331464" cy="1699727"/>
          </a:xfrm>
          <a:prstGeom prst="rect">
            <a:avLst/>
          </a:prstGeom>
        </p:spPr>
      </p:pic>
      <p:sp>
        <p:nvSpPr>
          <p:cNvPr id="12" name="Slide Number Placeholder 3">
            <a:extLst>
              <a:ext uri="{FF2B5EF4-FFF2-40B4-BE49-F238E27FC236}">
                <a16:creationId xmlns:a16="http://schemas.microsoft.com/office/drawing/2014/main" id="{85AE9854-7A76-C34E-9D7F-DE749A698C73}"/>
              </a:ext>
            </a:extLst>
          </p:cNvPr>
          <p:cNvSpPr txBox="1">
            <a:spLocks/>
          </p:cNvSpPr>
          <p:nvPr userDrawn="1"/>
        </p:nvSpPr>
        <p:spPr>
          <a:xfrm>
            <a:off x="8741135" y="5387914"/>
            <a:ext cx="220485" cy="22539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a:solidFill>
                <a:schemeClr val="bg1">
                  <a:lumMod val="65000"/>
                </a:schemeClr>
              </a:solidFill>
            </a:endParaRPr>
          </a:p>
        </p:txBody>
      </p:sp>
      <p:pic>
        <p:nvPicPr>
          <p:cNvPr id="14" name="Picture 13">
            <a:extLst>
              <a:ext uri="{FF2B5EF4-FFF2-40B4-BE49-F238E27FC236}">
                <a16:creationId xmlns:a16="http://schemas.microsoft.com/office/drawing/2014/main" id="{5414CA33-8F7C-674C-8C40-9D83B5A1C572}"/>
              </a:ext>
            </a:extLst>
          </p:cNvPr>
          <p:cNvPicPr>
            <a:picLocks noChangeAspect="1"/>
          </p:cNvPicPr>
          <p:nvPr userDrawn="1"/>
        </p:nvPicPr>
        <p:blipFill>
          <a:blip r:embed="rId4"/>
          <a:stretch>
            <a:fillRect/>
          </a:stretch>
        </p:blipFill>
        <p:spPr>
          <a:xfrm>
            <a:off x="619633" y="5180238"/>
            <a:ext cx="598099" cy="305152"/>
          </a:xfrm>
          <a:prstGeom prst="rect">
            <a:avLst/>
          </a:prstGeom>
        </p:spPr>
      </p:pic>
      <p:sp>
        <p:nvSpPr>
          <p:cNvPr id="15" name="TextBox 14">
            <a:extLst>
              <a:ext uri="{FF2B5EF4-FFF2-40B4-BE49-F238E27FC236}">
                <a16:creationId xmlns:a16="http://schemas.microsoft.com/office/drawing/2014/main" id="{B45E8F88-2F04-A24D-B64D-D31A64C16106}"/>
              </a:ext>
            </a:extLst>
          </p:cNvPr>
          <p:cNvSpPr txBox="1"/>
          <p:nvPr userDrawn="1"/>
        </p:nvSpPr>
        <p:spPr>
          <a:xfrm>
            <a:off x="683742" y="5442644"/>
            <a:ext cx="3888259" cy="76944"/>
          </a:xfrm>
          <a:prstGeom prst="rect">
            <a:avLst/>
          </a:prstGeom>
          <a:noFill/>
        </p:spPr>
        <p:txBody>
          <a:bodyPr wrap="square" lIns="0" tIns="0" rIns="0" bIns="0" rtlCol="0">
            <a:spAutoFit/>
          </a:bodyPr>
          <a:lstStyle/>
          <a:p>
            <a:r>
              <a:rPr lang="en-US" sz="500">
                <a:solidFill>
                  <a:schemeClr val="bg1"/>
                </a:solidFill>
                <a:latin typeface="Arial" panose="020B0604020202020204" pitchFamily="34" charset="0"/>
                <a:cs typeface="Arial" panose="020B0604020202020204" pitchFamily="34" charset="0"/>
              </a:rPr>
              <a:t>Managed by Triad National Security, LLC., for the U.S. Department of Energy’s NNSA.</a:t>
            </a:r>
          </a:p>
        </p:txBody>
      </p:sp>
      <p:sp>
        <p:nvSpPr>
          <p:cNvPr id="3" name="TextBox 2">
            <a:extLst>
              <a:ext uri="{FF2B5EF4-FFF2-40B4-BE49-F238E27FC236}">
                <a16:creationId xmlns:a16="http://schemas.microsoft.com/office/drawing/2014/main" id="{7E821ECE-2754-B929-5541-7CDCCA868DC8}"/>
              </a:ext>
            </a:extLst>
          </p:cNvPr>
          <p:cNvSpPr txBox="1"/>
          <p:nvPr userDrawn="1"/>
        </p:nvSpPr>
        <p:spPr>
          <a:xfrm>
            <a:off x="4007583" y="5428179"/>
            <a:ext cx="1128835" cy="261610"/>
          </a:xfrm>
          <a:prstGeom prst="rect">
            <a:avLst/>
          </a:prstGeom>
          <a:noFill/>
        </p:spPr>
        <p:txBody>
          <a:bodyPr wrap="none" rtlCol="0">
            <a:spAutoFit/>
          </a:bodyPr>
          <a:lstStyle/>
          <a:p>
            <a:r>
              <a:rPr lang="en-US" sz="1100">
                <a:solidFill>
                  <a:schemeClr val="bg1"/>
                </a:solidFill>
              </a:rPr>
              <a:t>Official Use Only</a:t>
            </a:r>
          </a:p>
        </p:txBody>
      </p:sp>
    </p:spTree>
    <p:extLst>
      <p:ext uri="{BB962C8B-B14F-4D97-AF65-F5344CB8AC3E}">
        <p14:creationId xmlns:p14="http://schemas.microsoft.com/office/powerpoint/2010/main" val="93545954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No Subhea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3207C3C-A2F8-9743-BB53-40A9B905E286}"/>
              </a:ext>
            </a:extLst>
          </p:cNvPr>
          <p:cNvPicPr>
            <a:picLocks noChangeAspect="1"/>
          </p:cNvPicPr>
          <p:nvPr userDrawn="1"/>
        </p:nvPicPr>
        <p:blipFill>
          <a:blip r:embed="rId2"/>
          <a:stretch>
            <a:fillRect/>
          </a:stretch>
        </p:blipFill>
        <p:spPr>
          <a:xfrm>
            <a:off x="327390" y="5252387"/>
            <a:ext cx="272381" cy="302646"/>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508000"/>
            <a:ext cx="8229600" cy="743507"/>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457200" y="1270000"/>
            <a:ext cx="8229600" cy="3550709"/>
          </a:xfrm>
        </p:spPr>
        <p:txBody>
          <a:bodyPr wrap="square" lIns="0" tIns="0" rIns="0" bIns="0">
            <a:noAutofit/>
          </a:bodyPr>
          <a:lstStyle>
            <a:lvl1pPr marL="230188" indent="-230188">
              <a:lnSpc>
                <a:spcPct val="100000"/>
              </a:lnSpc>
              <a:spcBef>
                <a:spcPts val="600"/>
              </a:spcBef>
              <a:tabLst/>
              <a:defRPr>
                <a:solidFill>
                  <a:schemeClr val="tx1"/>
                </a:solidFill>
              </a:defRPr>
            </a:lvl1pPr>
            <a:lvl2pPr marL="460375" indent="-230188">
              <a:tabLst/>
              <a:defRPr>
                <a:solidFill>
                  <a:schemeClr val="tx1"/>
                </a:solidFill>
              </a:defRPr>
            </a:lvl2pPr>
            <a:lvl3pPr>
              <a:defRPr>
                <a:solidFill>
                  <a:schemeClr val="tx1"/>
                </a:solidFill>
              </a:defRPr>
            </a:lvl3pPr>
            <a:lvl4pPr marL="914400" indent="-227013">
              <a:tabLst/>
              <a:defRPr>
                <a:solidFill>
                  <a:schemeClr val="tx1"/>
                </a:solidFill>
              </a:defRPr>
            </a:lvl4pPr>
          </a:lstStyle>
          <a:p>
            <a:pPr lvl="0"/>
            <a:r>
              <a:rPr lang="en-US"/>
              <a:t>Click to add first bullet</a:t>
            </a:r>
          </a:p>
          <a:p>
            <a:pPr lvl="1"/>
            <a:r>
              <a:rPr lang="en-US"/>
              <a:t>Second level</a:t>
            </a:r>
          </a:p>
          <a:p>
            <a:pPr lvl="2"/>
            <a:r>
              <a:rPr lang="en-US"/>
              <a:t>Third level</a:t>
            </a:r>
          </a:p>
          <a:p>
            <a:pPr lvl="3"/>
            <a:r>
              <a:rPr lang="en-US"/>
              <a:t>Fourth level</a:t>
            </a:r>
          </a:p>
        </p:txBody>
      </p:sp>
      <p:sp>
        <p:nvSpPr>
          <p:cNvPr id="2" name="TextBox 1">
            <a:extLst>
              <a:ext uri="{FF2B5EF4-FFF2-40B4-BE49-F238E27FC236}">
                <a16:creationId xmlns:a16="http://schemas.microsoft.com/office/drawing/2014/main" id="{CEB033C7-99C5-B985-FE39-3B4D9A423E31}"/>
              </a:ext>
            </a:extLst>
          </p:cNvPr>
          <p:cNvSpPr txBox="1"/>
          <p:nvPr userDrawn="1"/>
        </p:nvSpPr>
        <p:spPr>
          <a:xfrm>
            <a:off x="4007583" y="5428179"/>
            <a:ext cx="1128835" cy="261610"/>
          </a:xfrm>
          <a:prstGeom prst="rect">
            <a:avLst/>
          </a:prstGeom>
          <a:noFill/>
        </p:spPr>
        <p:txBody>
          <a:bodyPr wrap="none" rtlCol="0">
            <a:spAutoFit/>
          </a:bodyPr>
          <a:lstStyle/>
          <a:p>
            <a:r>
              <a:rPr lang="en-US" sz="1100">
                <a:solidFill>
                  <a:srgbClr val="09198D"/>
                </a:solidFill>
              </a:rPr>
              <a:t>Official </a:t>
            </a:r>
            <a:r>
              <a:rPr lang="en-US" sz="1100" baseline="0">
                <a:solidFill>
                  <a:srgbClr val="09198D"/>
                </a:solidFill>
              </a:rPr>
              <a:t>Use</a:t>
            </a:r>
            <a:r>
              <a:rPr lang="en-US" sz="1100">
                <a:solidFill>
                  <a:srgbClr val="09198D"/>
                </a:solidFill>
              </a:rPr>
              <a:t> Only</a:t>
            </a:r>
          </a:p>
        </p:txBody>
      </p:sp>
    </p:spTree>
    <p:extLst>
      <p:ext uri="{BB962C8B-B14F-4D97-AF65-F5344CB8AC3E}">
        <p14:creationId xmlns:p14="http://schemas.microsoft.com/office/powerpoint/2010/main" val="167282556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Only-No Subhead">
    <p:bg>
      <p:bgPr>
        <a:solidFill>
          <a:srgbClr val="000F7E"/>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508000"/>
            <a:ext cx="8229600" cy="743507"/>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457200" y="1270000"/>
            <a:ext cx="8229600" cy="3550709"/>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a:t>Click to add first bullet</a:t>
            </a:r>
          </a:p>
          <a:p>
            <a:pPr lvl="1"/>
            <a:r>
              <a:rPr lang="en-US"/>
              <a:t>Second level</a:t>
            </a:r>
          </a:p>
          <a:p>
            <a:pPr lvl="2"/>
            <a:r>
              <a:rPr lang="en-US"/>
              <a:t>Third level</a:t>
            </a:r>
          </a:p>
          <a:p>
            <a:pPr lvl="3"/>
            <a:r>
              <a:rPr lang="en-US"/>
              <a:t>Fourth level</a:t>
            </a:r>
          </a:p>
        </p:txBody>
      </p:sp>
      <p:sp>
        <p:nvSpPr>
          <p:cNvPr id="2" name="TextBox 1">
            <a:extLst>
              <a:ext uri="{FF2B5EF4-FFF2-40B4-BE49-F238E27FC236}">
                <a16:creationId xmlns:a16="http://schemas.microsoft.com/office/drawing/2014/main" id="{83998D88-6E6A-3E91-467F-97A13D938157}"/>
              </a:ext>
            </a:extLst>
          </p:cNvPr>
          <p:cNvSpPr txBox="1"/>
          <p:nvPr userDrawn="1"/>
        </p:nvSpPr>
        <p:spPr>
          <a:xfrm>
            <a:off x="4007583" y="5428179"/>
            <a:ext cx="1128835" cy="261610"/>
          </a:xfrm>
          <a:prstGeom prst="rect">
            <a:avLst/>
          </a:prstGeom>
          <a:noFill/>
        </p:spPr>
        <p:txBody>
          <a:bodyPr wrap="none" rtlCol="0">
            <a:spAutoFit/>
          </a:bodyPr>
          <a:lstStyle/>
          <a:p>
            <a:r>
              <a:rPr lang="en-US" sz="1100">
                <a:solidFill>
                  <a:schemeClr val="bg1"/>
                </a:solidFill>
              </a:rPr>
              <a:t>Official Use Only</a:t>
            </a:r>
          </a:p>
        </p:txBody>
      </p:sp>
    </p:spTree>
    <p:extLst>
      <p:ext uri="{BB962C8B-B14F-4D97-AF65-F5344CB8AC3E}">
        <p14:creationId xmlns:p14="http://schemas.microsoft.com/office/powerpoint/2010/main" val="392885160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_w logo wtrm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1CB73A-3EB2-0F4B-A749-FE602CE5F246}"/>
              </a:ext>
            </a:extLst>
          </p:cNvPr>
          <p:cNvPicPr>
            <a:picLocks noChangeAspect="1"/>
          </p:cNvPicPr>
          <p:nvPr userDrawn="1"/>
        </p:nvPicPr>
        <p:blipFill rotWithShape="1">
          <a:blip r:embed="rId2"/>
          <a:srcRect l="7867" t="3208" r="30052" b="19629"/>
          <a:stretch/>
        </p:blipFill>
        <p:spPr>
          <a:xfrm>
            <a:off x="3064932" y="-495423"/>
            <a:ext cx="6079068" cy="5872273"/>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457200" y="508000"/>
            <a:ext cx="8226054" cy="743507"/>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457200" y="1269999"/>
            <a:ext cx="8226054" cy="355600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add first bullet</a:t>
            </a:r>
          </a:p>
          <a:p>
            <a:pPr lvl="1"/>
            <a:r>
              <a:rPr lang="en-US"/>
              <a:t>Second level</a:t>
            </a:r>
          </a:p>
          <a:p>
            <a:pPr lvl="2"/>
            <a:r>
              <a:rPr lang="en-US"/>
              <a:t>Third level</a:t>
            </a:r>
          </a:p>
          <a:p>
            <a:pPr lvl="3"/>
            <a:r>
              <a:rPr lang="en-US"/>
              <a:t>Fourth level</a:t>
            </a:r>
          </a:p>
        </p:txBody>
      </p:sp>
      <p:pic>
        <p:nvPicPr>
          <p:cNvPr id="16" name="Picture 15">
            <a:extLst>
              <a:ext uri="{FF2B5EF4-FFF2-40B4-BE49-F238E27FC236}">
                <a16:creationId xmlns:a16="http://schemas.microsoft.com/office/drawing/2014/main" id="{F3207C3C-A2F8-9743-BB53-40A9B905E286}"/>
              </a:ext>
            </a:extLst>
          </p:cNvPr>
          <p:cNvPicPr>
            <a:picLocks noChangeAspect="1"/>
          </p:cNvPicPr>
          <p:nvPr userDrawn="1"/>
        </p:nvPicPr>
        <p:blipFill>
          <a:blip r:embed="rId3"/>
          <a:stretch>
            <a:fillRect/>
          </a:stretch>
        </p:blipFill>
        <p:spPr>
          <a:xfrm>
            <a:off x="327390" y="5252387"/>
            <a:ext cx="272381" cy="302646"/>
          </a:xfrm>
          <a:prstGeom prst="rect">
            <a:avLst/>
          </a:prstGeom>
        </p:spPr>
      </p:pic>
      <p:sp>
        <p:nvSpPr>
          <p:cNvPr id="8" name="Slide Number Placeholder 3">
            <a:extLst>
              <a:ext uri="{FF2B5EF4-FFF2-40B4-BE49-F238E27FC236}">
                <a16:creationId xmlns:a16="http://schemas.microsoft.com/office/drawing/2014/main" id="{351EB0E6-A70D-CE45-BB73-DE0110A910ED}"/>
              </a:ext>
            </a:extLst>
          </p:cNvPr>
          <p:cNvSpPr txBox="1">
            <a:spLocks/>
          </p:cNvSpPr>
          <p:nvPr userDrawn="1"/>
        </p:nvSpPr>
        <p:spPr>
          <a:xfrm>
            <a:off x="8741135" y="5384446"/>
            <a:ext cx="220485" cy="22539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a:solidFill>
                <a:schemeClr val="bg1">
                  <a:lumMod val="65000"/>
                </a:schemeClr>
              </a:solidFill>
            </a:endParaRPr>
          </a:p>
        </p:txBody>
      </p:sp>
      <p:sp>
        <p:nvSpPr>
          <p:cNvPr id="2" name="TextBox 1">
            <a:extLst>
              <a:ext uri="{FF2B5EF4-FFF2-40B4-BE49-F238E27FC236}">
                <a16:creationId xmlns:a16="http://schemas.microsoft.com/office/drawing/2014/main" id="{ADC57E0B-F461-44AF-2CCC-AA76D7DF7521}"/>
              </a:ext>
            </a:extLst>
          </p:cNvPr>
          <p:cNvSpPr txBox="1"/>
          <p:nvPr userDrawn="1"/>
        </p:nvSpPr>
        <p:spPr>
          <a:xfrm>
            <a:off x="4007583" y="5428179"/>
            <a:ext cx="1128835" cy="261610"/>
          </a:xfrm>
          <a:prstGeom prst="rect">
            <a:avLst/>
          </a:prstGeom>
          <a:noFill/>
        </p:spPr>
        <p:txBody>
          <a:bodyPr wrap="none" rtlCol="0">
            <a:spAutoFit/>
          </a:bodyPr>
          <a:lstStyle/>
          <a:p>
            <a:r>
              <a:rPr lang="en-US" sz="1100">
                <a:solidFill>
                  <a:srgbClr val="09198D"/>
                </a:solidFill>
              </a:rPr>
              <a:t>Official </a:t>
            </a:r>
            <a:r>
              <a:rPr lang="en-US" sz="1100" baseline="0">
                <a:solidFill>
                  <a:srgbClr val="09198D"/>
                </a:solidFill>
              </a:rPr>
              <a:t>Use</a:t>
            </a:r>
            <a:r>
              <a:rPr lang="en-US" sz="1100">
                <a:solidFill>
                  <a:srgbClr val="09198D"/>
                </a:solidFill>
              </a:rPr>
              <a:t> Only</a:t>
            </a:r>
          </a:p>
        </p:txBody>
      </p:sp>
    </p:spTree>
    <p:extLst>
      <p:ext uri="{BB962C8B-B14F-4D97-AF65-F5344CB8AC3E}">
        <p14:creationId xmlns:p14="http://schemas.microsoft.com/office/powerpoint/2010/main" val="3583294539"/>
      </p:ext>
    </p:extLst>
  </p:cSld>
  <p:clrMapOvr>
    <a:masterClrMapping/>
  </p:clrMapOvr>
  <p:extLst>
    <p:ext uri="{DCECCB84-F9BA-43D5-87BE-67443E8EF086}">
      <p15:sldGuideLst xmlns:p15="http://schemas.microsoft.com/office/powerpoint/2012/main">
        <p15:guide id="1" orient="horz" pos="18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_Blue BG_Title and text only">
    <p:bg>
      <p:bgPr>
        <a:solidFill>
          <a:srgbClr val="000F7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2C70FB-7F53-074A-B6BE-83A5226B145B}"/>
              </a:ext>
            </a:extLst>
          </p:cNvPr>
          <p:cNvPicPr>
            <a:picLocks noChangeAspect="1"/>
          </p:cNvPicPr>
          <p:nvPr userDrawn="1"/>
        </p:nvPicPr>
        <p:blipFill>
          <a:blip r:embed="rId2"/>
          <a:stretch>
            <a:fillRect/>
          </a:stretch>
        </p:blipFill>
        <p:spPr>
          <a:xfrm>
            <a:off x="594640" y="41096"/>
            <a:ext cx="8549360" cy="5343350"/>
          </a:xfrm>
          <a:prstGeom prst="rect">
            <a:avLst/>
          </a:prstGeom>
          <a:ln>
            <a:noFill/>
          </a:ln>
        </p:spPr>
      </p:pic>
      <p:sp>
        <p:nvSpPr>
          <p:cNvPr id="5" name="Slide Number Placeholder 3">
            <a:extLst>
              <a:ext uri="{FF2B5EF4-FFF2-40B4-BE49-F238E27FC236}">
                <a16:creationId xmlns:a16="http://schemas.microsoft.com/office/drawing/2014/main" id="{1D7EDC4A-BEF6-BF42-9D9A-F47ED202C474}"/>
              </a:ext>
            </a:extLst>
          </p:cNvPr>
          <p:cNvSpPr txBox="1">
            <a:spLocks/>
          </p:cNvSpPr>
          <p:nvPr userDrawn="1"/>
        </p:nvSpPr>
        <p:spPr>
          <a:xfrm>
            <a:off x="8741135" y="5384446"/>
            <a:ext cx="220485" cy="22539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a:solidFill>
                <a:schemeClr val="bg1">
                  <a:lumMod val="65000"/>
                </a:schemeClr>
              </a:solidFill>
            </a:endParaRPr>
          </a:p>
        </p:txBody>
      </p:sp>
      <p:pic>
        <p:nvPicPr>
          <p:cNvPr id="8" name="Picture 7">
            <a:extLst>
              <a:ext uri="{FF2B5EF4-FFF2-40B4-BE49-F238E27FC236}">
                <a16:creationId xmlns:a16="http://schemas.microsoft.com/office/drawing/2014/main" id="{B8B3FD7A-AD95-A64D-8E1C-3DBBDC684319}"/>
              </a:ext>
            </a:extLst>
          </p:cNvPr>
          <p:cNvPicPr>
            <a:picLocks noChangeAspect="1"/>
          </p:cNvPicPr>
          <p:nvPr userDrawn="1"/>
        </p:nvPicPr>
        <p:blipFill>
          <a:blip r:embed="rId3"/>
          <a:stretch>
            <a:fillRect/>
          </a:stretch>
        </p:blipFill>
        <p:spPr>
          <a:xfrm>
            <a:off x="338562" y="5264918"/>
            <a:ext cx="256079" cy="284532"/>
          </a:xfrm>
          <a:prstGeom prst="rect">
            <a:avLst/>
          </a:prstGeom>
        </p:spPr>
      </p:pic>
      <p:sp>
        <p:nvSpPr>
          <p:cNvPr id="10" name="Text Placeholder 9">
            <a:extLst>
              <a:ext uri="{FF2B5EF4-FFF2-40B4-BE49-F238E27FC236}">
                <a16:creationId xmlns:a16="http://schemas.microsoft.com/office/drawing/2014/main" id="{97296882-4466-CA4B-838A-C94D33F4B27A}"/>
              </a:ext>
            </a:extLst>
          </p:cNvPr>
          <p:cNvSpPr>
            <a:spLocks noGrp="1"/>
          </p:cNvSpPr>
          <p:nvPr>
            <p:ph type="body" sz="quarter" idx="14" hasCustomPrompt="1"/>
          </p:nvPr>
        </p:nvSpPr>
        <p:spPr>
          <a:xfrm>
            <a:off x="457200" y="508000"/>
            <a:ext cx="8229600" cy="743507"/>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a:t>Click to add a brief slide title</a:t>
            </a:r>
          </a:p>
        </p:txBody>
      </p:sp>
      <p:sp>
        <p:nvSpPr>
          <p:cNvPr id="11" name="Text Placeholder 2">
            <a:extLst>
              <a:ext uri="{FF2B5EF4-FFF2-40B4-BE49-F238E27FC236}">
                <a16:creationId xmlns:a16="http://schemas.microsoft.com/office/drawing/2014/main" id="{F479DEE7-37EE-CA4D-8507-ABBFE1A5E82C}"/>
              </a:ext>
            </a:extLst>
          </p:cNvPr>
          <p:cNvSpPr>
            <a:spLocks noGrp="1"/>
          </p:cNvSpPr>
          <p:nvPr>
            <p:ph type="body" sz="quarter" idx="19" hasCustomPrompt="1"/>
          </p:nvPr>
        </p:nvSpPr>
        <p:spPr>
          <a:xfrm>
            <a:off x="457200" y="1270000"/>
            <a:ext cx="8229600" cy="3550709"/>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a:t>Click to add first bullet</a:t>
            </a:r>
          </a:p>
          <a:p>
            <a:pPr lvl="1"/>
            <a:r>
              <a:rPr lang="en-US"/>
              <a:t>Second level</a:t>
            </a:r>
          </a:p>
          <a:p>
            <a:pPr lvl="2"/>
            <a:r>
              <a:rPr lang="en-US"/>
              <a:t>Third level</a:t>
            </a:r>
          </a:p>
          <a:p>
            <a:pPr lvl="3"/>
            <a:r>
              <a:rPr lang="en-US"/>
              <a:t>Fourth level</a:t>
            </a:r>
          </a:p>
        </p:txBody>
      </p:sp>
      <p:sp>
        <p:nvSpPr>
          <p:cNvPr id="2" name="TextBox 1">
            <a:extLst>
              <a:ext uri="{FF2B5EF4-FFF2-40B4-BE49-F238E27FC236}">
                <a16:creationId xmlns:a16="http://schemas.microsoft.com/office/drawing/2014/main" id="{BA375AD3-B5C7-C022-6B2D-77312C786EF3}"/>
              </a:ext>
            </a:extLst>
          </p:cNvPr>
          <p:cNvSpPr txBox="1"/>
          <p:nvPr userDrawn="1"/>
        </p:nvSpPr>
        <p:spPr>
          <a:xfrm>
            <a:off x="4007583" y="5428179"/>
            <a:ext cx="1128835" cy="261610"/>
          </a:xfrm>
          <a:prstGeom prst="rect">
            <a:avLst/>
          </a:prstGeom>
          <a:noFill/>
        </p:spPr>
        <p:txBody>
          <a:bodyPr wrap="none" rtlCol="0">
            <a:spAutoFit/>
          </a:bodyPr>
          <a:lstStyle/>
          <a:p>
            <a:r>
              <a:rPr lang="en-US" sz="1100">
                <a:solidFill>
                  <a:schemeClr val="bg1"/>
                </a:solidFill>
              </a:rPr>
              <a:t>Official Use Only</a:t>
            </a:r>
          </a:p>
        </p:txBody>
      </p:sp>
    </p:spTree>
    <p:extLst>
      <p:ext uri="{BB962C8B-B14F-4D97-AF65-F5344CB8AC3E}">
        <p14:creationId xmlns:p14="http://schemas.microsoft.com/office/powerpoint/2010/main" val="4066119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Text Areas_White Backgroun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4C81F0B-8618-5048-B4DE-BD368EF15179}"/>
              </a:ext>
            </a:extLst>
          </p:cNvPr>
          <p:cNvPicPr>
            <a:picLocks noChangeAspect="1"/>
          </p:cNvPicPr>
          <p:nvPr userDrawn="1"/>
        </p:nvPicPr>
        <p:blipFill>
          <a:blip r:embed="rId2"/>
          <a:stretch>
            <a:fillRect/>
          </a:stretch>
        </p:blipFill>
        <p:spPr>
          <a:xfrm>
            <a:off x="327390" y="5252387"/>
            <a:ext cx="272381" cy="302646"/>
          </a:xfrm>
          <a:prstGeom prst="rect">
            <a:avLst/>
          </a:prstGeom>
        </p:spPr>
      </p:pic>
      <p:sp>
        <p:nvSpPr>
          <p:cNvPr id="12" name="Text Placeholder 12">
            <a:extLst>
              <a:ext uri="{FF2B5EF4-FFF2-40B4-BE49-F238E27FC236}">
                <a16:creationId xmlns:a16="http://schemas.microsoft.com/office/drawing/2014/main" id="{D46214E2-32D4-424B-9DE1-4EDE4429688D}"/>
              </a:ext>
            </a:extLst>
          </p:cNvPr>
          <p:cNvSpPr>
            <a:spLocks noGrp="1"/>
          </p:cNvSpPr>
          <p:nvPr>
            <p:ph type="body" sz="quarter" idx="15" hasCustomPrompt="1"/>
          </p:nvPr>
        </p:nvSpPr>
        <p:spPr>
          <a:xfrm>
            <a:off x="457200" y="1270000"/>
            <a:ext cx="3840480" cy="302646"/>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a:t>Click to add subhead</a:t>
            </a:r>
          </a:p>
        </p:txBody>
      </p:sp>
      <p:sp>
        <p:nvSpPr>
          <p:cNvPr id="13" name="Text Placeholder 9">
            <a:extLst>
              <a:ext uri="{FF2B5EF4-FFF2-40B4-BE49-F238E27FC236}">
                <a16:creationId xmlns:a16="http://schemas.microsoft.com/office/drawing/2014/main" id="{240E4E95-1B27-5348-9471-7BB69800EDD4}"/>
              </a:ext>
            </a:extLst>
          </p:cNvPr>
          <p:cNvSpPr>
            <a:spLocks noGrp="1"/>
          </p:cNvSpPr>
          <p:nvPr>
            <p:ph type="body" sz="quarter" idx="14" hasCustomPrompt="1"/>
          </p:nvPr>
        </p:nvSpPr>
        <p:spPr>
          <a:xfrm>
            <a:off x="457200" y="508000"/>
            <a:ext cx="8229600" cy="741680"/>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a:t>Click to add a brief slide title</a:t>
            </a:r>
          </a:p>
        </p:txBody>
      </p:sp>
      <p:sp>
        <p:nvSpPr>
          <p:cNvPr id="28" name="Text Placeholder 12">
            <a:extLst>
              <a:ext uri="{FF2B5EF4-FFF2-40B4-BE49-F238E27FC236}">
                <a16:creationId xmlns:a16="http://schemas.microsoft.com/office/drawing/2014/main" id="{1B65E676-959E-0E41-8EAD-45D6F7E076BD}"/>
              </a:ext>
            </a:extLst>
          </p:cNvPr>
          <p:cNvSpPr>
            <a:spLocks noGrp="1"/>
          </p:cNvSpPr>
          <p:nvPr>
            <p:ph type="body" sz="quarter" idx="18" hasCustomPrompt="1"/>
          </p:nvPr>
        </p:nvSpPr>
        <p:spPr>
          <a:xfrm>
            <a:off x="4846320" y="1270000"/>
            <a:ext cx="3840480" cy="302646"/>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a:t>Click to add subhead</a:t>
            </a:r>
          </a:p>
        </p:txBody>
      </p:sp>
      <p:sp>
        <p:nvSpPr>
          <p:cNvPr id="8" name="Text Placeholder 2">
            <a:extLst>
              <a:ext uri="{FF2B5EF4-FFF2-40B4-BE49-F238E27FC236}">
                <a16:creationId xmlns:a16="http://schemas.microsoft.com/office/drawing/2014/main" id="{181900B1-3D44-764E-9A42-70386E05E549}"/>
              </a:ext>
            </a:extLst>
          </p:cNvPr>
          <p:cNvSpPr>
            <a:spLocks noGrp="1"/>
          </p:cNvSpPr>
          <p:nvPr>
            <p:ph type="body" sz="quarter" idx="20" hasCustomPrompt="1"/>
          </p:nvPr>
        </p:nvSpPr>
        <p:spPr>
          <a:xfrm>
            <a:off x="457200" y="1676400"/>
            <a:ext cx="3840480" cy="3371964"/>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add first bullet</a:t>
            </a:r>
          </a:p>
          <a:p>
            <a:pPr lvl="1"/>
            <a:r>
              <a:rPr lang="en-US"/>
              <a:t>Second level</a:t>
            </a:r>
          </a:p>
          <a:p>
            <a:pPr lvl="2"/>
            <a:r>
              <a:rPr lang="en-US"/>
              <a:t>Third level</a:t>
            </a:r>
          </a:p>
          <a:p>
            <a:pPr lvl="3"/>
            <a:r>
              <a:rPr lang="en-US"/>
              <a:t>Fourth level</a:t>
            </a:r>
          </a:p>
        </p:txBody>
      </p:sp>
      <p:sp>
        <p:nvSpPr>
          <p:cNvPr id="9" name="Text Placeholder 2">
            <a:extLst>
              <a:ext uri="{FF2B5EF4-FFF2-40B4-BE49-F238E27FC236}">
                <a16:creationId xmlns:a16="http://schemas.microsoft.com/office/drawing/2014/main" id="{28685422-C0F4-174C-BFA6-015246A3D42C}"/>
              </a:ext>
            </a:extLst>
          </p:cNvPr>
          <p:cNvSpPr>
            <a:spLocks noGrp="1"/>
          </p:cNvSpPr>
          <p:nvPr>
            <p:ph type="body" sz="quarter" idx="21" hasCustomPrompt="1"/>
          </p:nvPr>
        </p:nvSpPr>
        <p:spPr>
          <a:xfrm>
            <a:off x="4846320" y="1676400"/>
            <a:ext cx="3840480" cy="3371964"/>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add first bullet</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D2FF0701-9914-A9E1-73C2-E050C8F271AA}"/>
              </a:ext>
            </a:extLst>
          </p:cNvPr>
          <p:cNvSpPr txBox="1"/>
          <p:nvPr userDrawn="1"/>
        </p:nvSpPr>
        <p:spPr>
          <a:xfrm>
            <a:off x="4007583" y="5428179"/>
            <a:ext cx="1128835" cy="261610"/>
          </a:xfrm>
          <a:prstGeom prst="rect">
            <a:avLst/>
          </a:prstGeom>
          <a:noFill/>
        </p:spPr>
        <p:txBody>
          <a:bodyPr wrap="none" rtlCol="0">
            <a:spAutoFit/>
          </a:bodyPr>
          <a:lstStyle/>
          <a:p>
            <a:r>
              <a:rPr lang="en-US" sz="1100">
                <a:solidFill>
                  <a:srgbClr val="09198D"/>
                </a:solidFill>
              </a:rPr>
              <a:t>Official </a:t>
            </a:r>
            <a:r>
              <a:rPr lang="en-US" sz="1100" baseline="0">
                <a:solidFill>
                  <a:srgbClr val="09198D"/>
                </a:solidFill>
              </a:rPr>
              <a:t>Use</a:t>
            </a:r>
            <a:r>
              <a:rPr lang="en-US" sz="1100">
                <a:solidFill>
                  <a:srgbClr val="09198D"/>
                </a:solidFill>
              </a:rPr>
              <a:t> Only</a:t>
            </a:r>
          </a:p>
        </p:txBody>
      </p:sp>
    </p:spTree>
    <p:extLst>
      <p:ext uri="{BB962C8B-B14F-4D97-AF65-F5344CB8AC3E}">
        <p14:creationId xmlns:p14="http://schemas.microsoft.com/office/powerpoint/2010/main" val="194976483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E7F82-4AC3-4FDD-6B6D-5EE2E1EA5B40}"/>
              </a:ext>
            </a:extLst>
          </p:cNvPr>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6DFB425-D0CE-23C9-4FBE-A2455BF557D5}"/>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81ACD1-2213-CA4B-EB39-7B3A1AD616CF}"/>
              </a:ext>
            </a:extLst>
          </p:cNvPr>
          <p:cNvSpPr>
            <a:spLocks noGrp="1"/>
          </p:cNvSpPr>
          <p:nvPr>
            <p:ph type="dt" sz="half" idx="10"/>
          </p:nvPr>
        </p:nvSpPr>
        <p:spPr/>
        <p:txBody>
          <a:bodyPr/>
          <a:lstStyle/>
          <a:p>
            <a:fld id="{D1019353-C624-4E00-91AE-BBA3C07F15E4}" type="datetimeFigureOut">
              <a:rPr lang="en-US" smtClean="0"/>
              <a:t>10/2/2023</a:t>
            </a:fld>
            <a:endParaRPr lang="en-US"/>
          </a:p>
        </p:txBody>
      </p:sp>
      <p:sp>
        <p:nvSpPr>
          <p:cNvPr id="5" name="Footer Placeholder 4">
            <a:extLst>
              <a:ext uri="{FF2B5EF4-FFF2-40B4-BE49-F238E27FC236}">
                <a16:creationId xmlns:a16="http://schemas.microsoft.com/office/drawing/2014/main" id="{8BC33D25-35D5-F110-1368-202A6D166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6679C2-E9E0-45AA-FAC1-A6168D76428C}"/>
              </a:ext>
            </a:extLst>
          </p:cNvPr>
          <p:cNvSpPr>
            <a:spLocks noGrp="1"/>
          </p:cNvSpPr>
          <p:nvPr>
            <p:ph type="sldNum" sz="quarter" idx="12"/>
          </p:nvPr>
        </p:nvSpPr>
        <p:spPr/>
        <p:txBody>
          <a:bodyPr/>
          <a:lstStyle/>
          <a:p>
            <a:fld id="{D7A0E035-E495-4F6A-AC24-954C034BBC36}" type="slidenum">
              <a:rPr lang="en-US" smtClean="0"/>
              <a:t>‹#›</a:t>
            </a:fld>
            <a:endParaRPr lang="en-US"/>
          </a:p>
        </p:txBody>
      </p:sp>
    </p:spTree>
    <p:extLst>
      <p:ext uri="{BB962C8B-B14F-4D97-AF65-F5344CB8AC3E}">
        <p14:creationId xmlns:p14="http://schemas.microsoft.com/office/powerpoint/2010/main" val="2418716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4982-7C42-0A21-8F98-330CB77B8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D8F61-86ED-C86C-FB54-2DB215527C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4205B-CAD8-A862-841E-8B5A80CE672C}"/>
              </a:ext>
            </a:extLst>
          </p:cNvPr>
          <p:cNvSpPr>
            <a:spLocks noGrp="1"/>
          </p:cNvSpPr>
          <p:nvPr>
            <p:ph type="dt" sz="half" idx="10"/>
          </p:nvPr>
        </p:nvSpPr>
        <p:spPr/>
        <p:txBody>
          <a:bodyPr/>
          <a:lstStyle/>
          <a:p>
            <a:fld id="{D1019353-C624-4E00-91AE-BBA3C07F15E4}" type="datetimeFigureOut">
              <a:rPr lang="en-US" smtClean="0"/>
              <a:t>10/2/2023</a:t>
            </a:fld>
            <a:endParaRPr lang="en-US"/>
          </a:p>
        </p:txBody>
      </p:sp>
      <p:sp>
        <p:nvSpPr>
          <p:cNvPr id="5" name="Footer Placeholder 4">
            <a:extLst>
              <a:ext uri="{FF2B5EF4-FFF2-40B4-BE49-F238E27FC236}">
                <a16:creationId xmlns:a16="http://schemas.microsoft.com/office/drawing/2014/main" id="{C2B7CED9-1BC4-7093-AA72-3915796E8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888E3-BF7C-EAD9-8CD1-11B6001307D2}"/>
              </a:ext>
            </a:extLst>
          </p:cNvPr>
          <p:cNvSpPr>
            <a:spLocks noGrp="1"/>
          </p:cNvSpPr>
          <p:nvPr>
            <p:ph type="sldNum" sz="quarter" idx="12"/>
          </p:nvPr>
        </p:nvSpPr>
        <p:spPr/>
        <p:txBody>
          <a:bodyPr/>
          <a:lstStyle/>
          <a:p>
            <a:fld id="{D7A0E035-E495-4F6A-AC24-954C034BBC36}" type="slidenum">
              <a:rPr lang="en-US" smtClean="0"/>
              <a:t>‹#›</a:t>
            </a:fld>
            <a:endParaRPr lang="en-US"/>
          </a:p>
        </p:txBody>
      </p:sp>
    </p:spTree>
    <p:extLst>
      <p:ext uri="{BB962C8B-B14F-4D97-AF65-F5344CB8AC3E}">
        <p14:creationId xmlns:p14="http://schemas.microsoft.com/office/powerpoint/2010/main" val="2409961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Walk-in slide - Photo Option">
    <p:spTree>
      <p:nvGrpSpPr>
        <p:cNvPr id="1" name=""/>
        <p:cNvGrpSpPr/>
        <p:nvPr/>
      </p:nvGrpSpPr>
      <p:grpSpPr>
        <a:xfrm>
          <a:off x="0" y="0"/>
          <a:ext cx="0" cy="0"/>
          <a:chOff x="0" y="0"/>
          <a:chExt cx="0" cy="0"/>
        </a:xfrm>
      </p:grpSpPr>
      <p:sp>
        <p:nvSpPr>
          <p:cNvPr id="10" name="Rectangle 9"/>
          <p:cNvSpPr/>
          <p:nvPr userDrawn="1"/>
        </p:nvSpPr>
        <p:spPr>
          <a:xfrm>
            <a:off x="0" y="5258058"/>
            <a:ext cx="9144000" cy="466313"/>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0C2E"/>
              </a:solidFill>
              <a:effectLst/>
              <a:uLnTx/>
              <a:uFillTx/>
              <a:latin typeface="Arial"/>
              <a:ea typeface="+mn-ea"/>
              <a:cs typeface="+mn-cs"/>
            </a:endParaRPr>
          </a:p>
        </p:txBody>
      </p:sp>
      <p:sp>
        <p:nvSpPr>
          <p:cNvPr id="11" name="Rectangle 10"/>
          <p:cNvSpPr>
            <a:spLocks noChangeArrowheads="1"/>
          </p:cNvSpPr>
          <p:nvPr userDrawn="1"/>
        </p:nvSpPr>
        <p:spPr bwMode="auto">
          <a:xfrm>
            <a:off x="4572000" y="5539707"/>
            <a:ext cx="4572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12" name="Picture 11" descr="NNSA_80%.ai"/>
          <p:cNvPicPr>
            <a:picLocks noChangeAspect="1"/>
          </p:cNvPicPr>
          <p:nvPr userDrawn="1"/>
        </p:nvPicPr>
        <p:blipFill rotWithShape="1">
          <a:blip r:embed="rId2" cstate="screen">
            <a:extLst>
              <a:ext uri="{28A0092B-C50C-407E-A947-70E740481C1C}">
                <a14:useLocalDpi xmlns:a14="http://schemas.microsoft.com/office/drawing/2010/main"/>
              </a:ext>
            </a:extLst>
          </a:blip>
          <a:srcRect l="29116" t="44234" r="25200" b="40485"/>
          <a:stretch/>
        </p:blipFill>
        <p:spPr>
          <a:xfrm>
            <a:off x="8087553" y="5271918"/>
            <a:ext cx="961301" cy="321552"/>
          </a:xfrm>
          <a:prstGeom prst="rect">
            <a:avLst/>
          </a:prstGeom>
        </p:spPr>
      </p:pic>
      <p:sp>
        <p:nvSpPr>
          <p:cNvPr id="4" name="Picture Placeholder 3"/>
          <p:cNvSpPr>
            <a:spLocks noGrp="1"/>
          </p:cNvSpPr>
          <p:nvPr>
            <p:ph type="pic" sz="quarter" idx="10" hasCustomPrompt="1"/>
          </p:nvPr>
        </p:nvSpPr>
        <p:spPr>
          <a:xfrm>
            <a:off x="0" y="-8467"/>
            <a:ext cx="5334000" cy="5266267"/>
          </a:xfrm>
          <a:prstGeom prst="rect">
            <a:avLst/>
          </a:prstGeom>
        </p:spPr>
        <p:txBody>
          <a:bodyPr vert="horz" anchor="ctr"/>
          <a:lstStyle>
            <a:lvl1pPr marL="0" indent="0" algn="ctr">
              <a:buNone/>
              <a:defRPr sz="1800" baseline="0">
                <a:solidFill>
                  <a:srgbClr val="FFFFFF"/>
                </a:solidFill>
              </a:defRPr>
            </a:lvl1pPr>
          </a:lstStyle>
          <a:p>
            <a:r>
              <a:rPr lang="en-US" dirty="0"/>
              <a:t>Click icon to insert photo</a:t>
            </a:r>
          </a:p>
          <a:p>
            <a:endParaRPr lang="en-US" dirty="0"/>
          </a:p>
          <a:p>
            <a:endParaRPr lang="en-US" dirty="0"/>
          </a:p>
        </p:txBody>
      </p:sp>
      <p:sp>
        <p:nvSpPr>
          <p:cNvPr id="5" name="Right Triangle 4"/>
          <p:cNvSpPr/>
          <p:nvPr userDrawn="1"/>
        </p:nvSpPr>
        <p:spPr>
          <a:xfrm>
            <a:off x="5334000" y="-8467"/>
            <a:ext cx="3810000" cy="5257800"/>
          </a:xfrm>
          <a:custGeom>
            <a:avLst/>
            <a:gdLst>
              <a:gd name="connsiteX0" fmla="*/ 0 w 3810000"/>
              <a:gd name="connsiteY0" fmla="*/ 5257800 h 5257800"/>
              <a:gd name="connsiteX1" fmla="*/ 0 w 3810000"/>
              <a:gd name="connsiteY1" fmla="*/ 0 h 5257800"/>
              <a:gd name="connsiteX2" fmla="*/ 3810000 w 3810000"/>
              <a:gd name="connsiteY2" fmla="*/ 5257800 h 5257800"/>
              <a:gd name="connsiteX3" fmla="*/ 0 w 3810000"/>
              <a:gd name="connsiteY3"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46200 w 3810000"/>
              <a:gd name="connsiteY2" fmla="*/ 3852333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46200 w 3810000"/>
              <a:gd name="connsiteY2" fmla="*/ 3852333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257800">
                <a:moveTo>
                  <a:pt x="0" y="5257800"/>
                </a:moveTo>
                <a:lnTo>
                  <a:pt x="0" y="0"/>
                </a:lnTo>
                <a:cubicBezTo>
                  <a:pt x="16933" y="708378"/>
                  <a:pt x="59269" y="2737554"/>
                  <a:pt x="1193801" y="3911599"/>
                </a:cubicBezTo>
                <a:cubicBezTo>
                  <a:pt x="1899356" y="4580464"/>
                  <a:pt x="2791178" y="5012267"/>
                  <a:pt x="3810000" y="5257800"/>
                </a:cubicBezTo>
                <a:lnTo>
                  <a:pt x="0" y="5257800"/>
                </a:lnTo>
                <a:close/>
              </a:path>
            </a:pathLst>
          </a:custGeom>
          <a:solidFill>
            <a:srgbClr val="080419">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5884335" y="2743202"/>
            <a:ext cx="2971798" cy="954107"/>
          </a:xfrm>
          <a:prstGeom prst="rect">
            <a:avLst/>
          </a:prstGeom>
          <a:noFill/>
        </p:spPr>
        <p:txBody>
          <a:bodyPr wrap="square" rtlCol="0">
            <a:spAutoFit/>
          </a:bodyPr>
          <a:lstStyle/>
          <a:p>
            <a:pPr marL="0" marR="0" indent="0" algn="ctr" defTabSz="457164" rtl="0" eaLnBrk="1" fontAlgn="auto" latinLnBrk="0" hangingPunct="1">
              <a:lnSpc>
                <a:spcPct val="100000"/>
              </a:lnSpc>
              <a:spcBef>
                <a:spcPts val="0"/>
              </a:spcBef>
              <a:spcAft>
                <a:spcPts val="0"/>
              </a:spcAft>
              <a:buClrTx/>
              <a:buSzTx/>
              <a:buFontTx/>
              <a:buNone/>
              <a:tabLst/>
              <a:defRPr/>
            </a:pPr>
            <a:r>
              <a:rPr lang="en-US" sz="1400" b="0" i="0" dirty="0">
                <a:solidFill>
                  <a:srgbClr val="FFFFFF">
                    <a:alpha val="75000"/>
                  </a:srgbClr>
                </a:solidFill>
                <a:latin typeface="Arial"/>
                <a:cs typeface="Arial"/>
              </a:rPr>
              <a:t>Delivering science and technology</a:t>
            </a:r>
            <a:br>
              <a:rPr lang="en-US" sz="1400" b="0" i="0" baseline="0" dirty="0">
                <a:solidFill>
                  <a:srgbClr val="FFFFFF">
                    <a:alpha val="75000"/>
                  </a:srgbClr>
                </a:solidFill>
                <a:latin typeface="Arial"/>
                <a:cs typeface="Arial"/>
              </a:rPr>
            </a:br>
            <a:r>
              <a:rPr lang="en-US" sz="1400" b="0" i="0" baseline="0" dirty="0">
                <a:solidFill>
                  <a:srgbClr val="FFFFFF">
                    <a:alpha val="75000"/>
                  </a:srgbClr>
                </a:solidFill>
                <a:latin typeface="Arial"/>
                <a:cs typeface="Arial"/>
              </a:rPr>
              <a:t>to protect our nation</a:t>
            </a:r>
            <a:br>
              <a:rPr lang="en-US" sz="1400" b="0" i="0" baseline="0" dirty="0">
                <a:solidFill>
                  <a:srgbClr val="FFFFFF">
                    <a:alpha val="75000"/>
                  </a:srgbClr>
                </a:solidFill>
                <a:latin typeface="Arial"/>
                <a:cs typeface="Arial"/>
              </a:rPr>
            </a:br>
            <a:r>
              <a:rPr lang="en-US" sz="1400" b="0" i="0" baseline="0" dirty="0">
                <a:solidFill>
                  <a:srgbClr val="FFFFFF">
                    <a:alpha val="75000"/>
                  </a:srgbClr>
                </a:solidFill>
                <a:latin typeface="Arial"/>
                <a:cs typeface="Arial"/>
              </a:rPr>
              <a:t>and promote world stability</a:t>
            </a:r>
          </a:p>
          <a:p>
            <a:pPr algn="ctr"/>
            <a:endParaRPr lang="en-US" sz="1400" dirty="0">
              <a:solidFill>
                <a:srgbClr val="FFFFFF">
                  <a:alpha val="75000"/>
                </a:srgbClr>
              </a:solidFill>
              <a:latin typeface="Arial"/>
              <a:cs typeface="Arial"/>
            </a:endParaRPr>
          </a:p>
        </p:txBody>
      </p:sp>
      <p:sp>
        <p:nvSpPr>
          <p:cNvPr id="14" name="TextBox 13"/>
          <p:cNvSpPr txBox="1"/>
          <p:nvPr userDrawn="1"/>
        </p:nvSpPr>
        <p:spPr>
          <a:xfrm>
            <a:off x="-1439333" y="2"/>
            <a:ext cx="1439333" cy="3231647"/>
          </a:xfrm>
          <a:prstGeom prst="rect">
            <a:avLst/>
          </a:prstGeom>
          <a:noFill/>
        </p:spPr>
        <p:txBody>
          <a:bodyPr wrap="square" lIns="91433" tIns="45717" rIns="91433" bIns="45717" rtlCol="0">
            <a:spAutoFit/>
          </a:bodyPr>
          <a:lstStyle/>
          <a:p>
            <a:r>
              <a:rPr lang="en-US" sz="1200" b="1" dirty="0">
                <a:solidFill>
                  <a:srgbClr val="000000"/>
                </a:solidFill>
              </a:rPr>
              <a:t>NOTE</a:t>
            </a:r>
            <a:r>
              <a:rPr lang="en-US" sz="1200" b="0" dirty="0">
                <a:solidFill>
                  <a:srgbClr val="000000"/>
                </a:solidFill>
              </a:rPr>
              <a:t>: THIS IS YOUR WALK</a:t>
            </a:r>
            <a:r>
              <a:rPr lang="en-US" sz="1200" b="0" baseline="0" dirty="0">
                <a:solidFill>
                  <a:srgbClr val="000000"/>
                </a:solidFill>
              </a:rPr>
              <a:t>-IN </a:t>
            </a:r>
            <a:r>
              <a:rPr lang="en-US" sz="1200" b="0" dirty="0">
                <a:solidFill>
                  <a:srgbClr val="000000"/>
                </a:solidFill>
              </a:rPr>
              <a:t>SLIDE OPTION #2.</a:t>
            </a:r>
            <a:r>
              <a:rPr lang="en-US" sz="1200" b="0" baseline="0" dirty="0">
                <a:solidFill>
                  <a:srgbClr val="000000"/>
                </a:solidFill>
              </a:rPr>
              <a:t> </a:t>
            </a:r>
            <a:r>
              <a:rPr lang="en-US" sz="1200" kern="1200" dirty="0">
                <a:solidFill>
                  <a:schemeClr val="tx1"/>
                </a:solidFill>
                <a:effectLst/>
                <a:latin typeface="+mn-lt"/>
                <a:ea typeface="+mn-ea"/>
                <a:cs typeface="+mn-cs"/>
              </a:rPr>
              <a:t>Instead of the Title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Slide, display this slide on the venue screen while your audience is arriving.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t>
            </a:r>
            <a:r>
              <a:rPr lang="en-US" sz="1200" b="1" u="none"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title slide. </a:t>
            </a:r>
            <a:br>
              <a:rPr lang="en-US" sz="1200" kern="1200" dirty="0">
                <a:solidFill>
                  <a:schemeClr val="tx1"/>
                </a:solidFill>
                <a:effectLst/>
                <a:latin typeface="+mn-lt"/>
                <a:ea typeface="+mn-ea"/>
                <a:cs typeface="+mn-cs"/>
              </a:rPr>
            </a:br>
            <a:br>
              <a:rPr lang="en-US" sz="1200" dirty="0">
                <a:effectLst/>
              </a:rPr>
            </a:br>
            <a:r>
              <a:rPr lang="en-US" sz="1200" kern="1200" dirty="0">
                <a:solidFill>
                  <a:schemeClr val="tx1"/>
                </a:solidFill>
                <a:effectLst/>
                <a:latin typeface="+mn-lt"/>
                <a:ea typeface="+mn-ea"/>
                <a:cs typeface="+mn-cs"/>
              </a:rPr>
              <a:t>Use only a high-resolution photograph.</a:t>
            </a:r>
            <a:endParaRPr lang="en-US" sz="1200" dirty="0">
              <a:solidFill>
                <a:srgbClr val="000000"/>
              </a:solidFill>
            </a:endParaRPr>
          </a:p>
        </p:txBody>
      </p:sp>
      <p:pic>
        <p:nvPicPr>
          <p:cNvPr id="15" name="Picture 14" descr="LANL_allWHITE.ai"/>
          <p:cNvPicPr>
            <a:picLocks noChangeAspect="1"/>
          </p:cNvPicPr>
          <p:nvPr userDrawn="1"/>
        </p:nvPicPr>
        <p:blipFill rotWithShape="1">
          <a:blip r:embed="rId3" cstate="screen">
            <a:extLst>
              <a:ext uri="{28A0092B-C50C-407E-A947-70E740481C1C}">
                <a14:useLocalDpi xmlns:a14="http://schemas.microsoft.com/office/drawing/2010/main"/>
              </a:ext>
            </a:extLst>
          </a:blip>
          <a:srcRect l="23021" t="26248" r="27098" b="30198"/>
          <a:stretch/>
        </p:blipFill>
        <p:spPr>
          <a:xfrm>
            <a:off x="5582838" y="600428"/>
            <a:ext cx="3055811" cy="1524705"/>
          </a:xfrm>
          <a:prstGeom prst="rect">
            <a:avLst/>
          </a:prstGeom>
        </p:spPr>
      </p:pic>
    </p:spTree>
    <p:extLst>
      <p:ext uri="{BB962C8B-B14F-4D97-AF65-F5344CB8AC3E}">
        <p14:creationId xmlns:p14="http://schemas.microsoft.com/office/powerpoint/2010/main" val="339451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DA92-1535-D49B-249D-AB1FE9882EF6}"/>
              </a:ext>
            </a:extLst>
          </p:cNvPr>
          <p:cNvSpPr>
            <a:spLocks noGrp="1"/>
          </p:cNvSpPr>
          <p:nvPr>
            <p:ph type="title"/>
          </p:nvPr>
        </p:nvSpPr>
        <p:spPr>
          <a:xfrm>
            <a:off x="623888" y="1424782"/>
            <a:ext cx="7886700" cy="2377281"/>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F996156-3DB9-3E1A-3C30-8FC56CB63F54}"/>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2C6E7B-565B-6EBE-9511-E0BE517AD23A}"/>
              </a:ext>
            </a:extLst>
          </p:cNvPr>
          <p:cNvSpPr>
            <a:spLocks noGrp="1"/>
          </p:cNvSpPr>
          <p:nvPr>
            <p:ph type="dt" sz="half" idx="10"/>
          </p:nvPr>
        </p:nvSpPr>
        <p:spPr/>
        <p:txBody>
          <a:bodyPr/>
          <a:lstStyle/>
          <a:p>
            <a:fld id="{D1019353-C624-4E00-91AE-BBA3C07F15E4}" type="datetimeFigureOut">
              <a:rPr lang="en-US" smtClean="0"/>
              <a:t>10/2/2023</a:t>
            </a:fld>
            <a:endParaRPr lang="en-US"/>
          </a:p>
        </p:txBody>
      </p:sp>
      <p:sp>
        <p:nvSpPr>
          <p:cNvPr id="5" name="Footer Placeholder 4">
            <a:extLst>
              <a:ext uri="{FF2B5EF4-FFF2-40B4-BE49-F238E27FC236}">
                <a16:creationId xmlns:a16="http://schemas.microsoft.com/office/drawing/2014/main" id="{C1B05DE4-8686-61AC-A32D-B168CE9A3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8B407-0B32-1920-4E98-A637B6584B40}"/>
              </a:ext>
            </a:extLst>
          </p:cNvPr>
          <p:cNvSpPr>
            <a:spLocks noGrp="1"/>
          </p:cNvSpPr>
          <p:nvPr>
            <p:ph type="sldNum" sz="quarter" idx="12"/>
          </p:nvPr>
        </p:nvSpPr>
        <p:spPr/>
        <p:txBody>
          <a:bodyPr/>
          <a:lstStyle/>
          <a:p>
            <a:fld id="{D7A0E035-E495-4F6A-AC24-954C034BBC36}" type="slidenum">
              <a:rPr lang="en-US" smtClean="0"/>
              <a:t>‹#›</a:t>
            </a:fld>
            <a:endParaRPr lang="en-US"/>
          </a:p>
        </p:txBody>
      </p:sp>
    </p:spTree>
    <p:extLst>
      <p:ext uri="{BB962C8B-B14F-4D97-AF65-F5344CB8AC3E}">
        <p14:creationId xmlns:p14="http://schemas.microsoft.com/office/powerpoint/2010/main" val="1904915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3A3B-720C-1358-7E99-A1BC95CE36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C1F44-F4CB-C8BB-C3BB-FB3764CC8012}"/>
              </a:ext>
            </a:extLst>
          </p:cNvPr>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E030F9-8B1F-330A-ACF5-ED37C9B18B3F}"/>
              </a:ext>
            </a:extLst>
          </p:cNvPr>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B4DECE-8B55-5AE4-E743-E3A3E94E7822}"/>
              </a:ext>
            </a:extLst>
          </p:cNvPr>
          <p:cNvSpPr>
            <a:spLocks noGrp="1"/>
          </p:cNvSpPr>
          <p:nvPr>
            <p:ph type="dt" sz="half" idx="10"/>
          </p:nvPr>
        </p:nvSpPr>
        <p:spPr/>
        <p:txBody>
          <a:bodyPr/>
          <a:lstStyle/>
          <a:p>
            <a:fld id="{D1019353-C624-4E00-91AE-BBA3C07F15E4}" type="datetimeFigureOut">
              <a:rPr lang="en-US" smtClean="0"/>
              <a:t>10/2/2023</a:t>
            </a:fld>
            <a:endParaRPr lang="en-US"/>
          </a:p>
        </p:txBody>
      </p:sp>
      <p:sp>
        <p:nvSpPr>
          <p:cNvPr id="6" name="Footer Placeholder 5">
            <a:extLst>
              <a:ext uri="{FF2B5EF4-FFF2-40B4-BE49-F238E27FC236}">
                <a16:creationId xmlns:a16="http://schemas.microsoft.com/office/drawing/2014/main" id="{58811AA5-F7C9-4F57-8CC6-F5D88E14D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0BCB14-AAB0-9ADC-8E27-F65F9F642417}"/>
              </a:ext>
            </a:extLst>
          </p:cNvPr>
          <p:cNvSpPr>
            <a:spLocks noGrp="1"/>
          </p:cNvSpPr>
          <p:nvPr>
            <p:ph type="sldNum" sz="quarter" idx="12"/>
          </p:nvPr>
        </p:nvSpPr>
        <p:spPr/>
        <p:txBody>
          <a:bodyPr/>
          <a:lstStyle/>
          <a:p>
            <a:fld id="{D7A0E035-E495-4F6A-AC24-954C034BBC36}" type="slidenum">
              <a:rPr lang="en-US" smtClean="0"/>
              <a:t>‹#›</a:t>
            </a:fld>
            <a:endParaRPr lang="en-US"/>
          </a:p>
        </p:txBody>
      </p:sp>
    </p:spTree>
    <p:extLst>
      <p:ext uri="{BB962C8B-B14F-4D97-AF65-F5344CB8AC3E}">
        <p14:creationId xmlns:p14="http://schemas.microsoft.com/office/powerpoint/2010/main" val="2976441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6CB93-C16D-7840-FA84-BD5DA9DE8C6D}"/>
              </a:ext>
            </a:extLst>
          </p:cNvPr>
          <p:cNvSpPr>
            <a:spLocks noGrp="1"/>
          </p:cNvSpPr>
          <p:nvPr>
            <p:ph type="title"/>
          </p:nvPr>
        </p:nvSpPr>
        <p:spPr>
          <a:xfrm>
            <a:off x="629841" y="304271"/>
            <a:ext cx="7886700" cy="11046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22C3EF-9EB7-345D-188B-07F47CCB722A}"/>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93FA49A-1366-F2F2-0DDB-098FDE5435A6}"/>
              </a:ext>
            </a:extLst>
          </p:cNvPr>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8E9E07-189A-224A-F802-FB70F217B9D2}"/>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5F64B98-88D8-8745-05F4-74BD2207625D}"/>
              </a:ext>
            </a:extLst>
          </p:cNvPr>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7463FD-3D15-B401-72AC-B29E301293B6}"/>
              </a:ext>
            </a:extLst>
          </p:cNvPr>
          <p:cNvSpPr>
            <a:spLocks noGrp="1"/>
          </p:cNvSpPr>
          <p:nvPr>
            <p:ph type="dt" sz="half" idx="10"/>
          </p:nvPr>
        </p:nvSpPr>
        <p:spPr/>
        <p:txBody>
          <a:bodyPr/>
          <a:lstStyle/>
          <a:p>
            <a:fld id="{D1019353-C624-4E00-91AE-BBA3C07F15E4}" type="datetimeFigureOut">
              <a:rPr lang="en-US" smtClean="0"/>
              <a:t>10/2/2023</a:t>
            </a:fld>
            <a:endParaRPr lang="en-US"/>
          </a:p>
        </p:txBody>
      </p:sp>
      <p:sp>
        <p:nvSpPr>
          <p:cNvPr id="8" name="Footer Placeholder 7">
            <a:extLst>
              <a:ext uri="{FF2B5EF4-FFF2-40B4-BE49-F238E27FC236}">
                <a16:creationId xmlns:a16="http://schemas.microsoft.com/office/drawing/2014/main" id="{A7549797-9210-BB81-A5A7-452FF73E08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9A5D9D-4D6B-F6D8-1D62-E55B4EEAF0CF}"/>
              </a:ext>
            </a:extLst>
          </p:cNvPr>
          <p:cNvSpPr>
            <a:spLocks noGrp="1"/>
          </p:cNvSpPr>
          <p:nvPr>
            <p:ph type="sldNum" sz="quarter" idx="12"/>
          </p:nvPr>
        </p:nvSpPr>
        <p:spPr/>
        <p:txBody>
          <a:bodyPr/>
          <a:lstStyle/>
          <a:p>
            <a:fld id="{D7A0E035-E495-4F6A-AC24-954C034BBC36}" type="slidenum">
              <a:rPr lang="en-US" smtClean="0"/>
              <a:t>‹#›</a:t>
            </a:fld>
            <a:endParaRPr lang="en-US"/>
          </a:p>
        </p:txBody>
      </p:sp>
    </p:spTree>
    <p:extLst>
      <p:ext uri="{BB962C8B-B14F-4D97-AF65-F5344CB8AC3E}">
        <p14:creationId xmlns:p14="http://schemas.microsoft.com/office/powerpoint/2010/main" val="3592999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579C-7A8E-A9FC-826A-3EE768BA3A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D1E6-3A15-B14E-E495-521A313C6D40}"/>
              </a:ext>
            </a:extLst>
          </p:cNvPr>
          <p:cNvSpPr>
            <a:spLocks noGrp="1"/>
          </p:cNvSpPr>
          <p:nvPr>
            <p:ph type="dt" sz="half" idx="10"/>
          </p:nvPr>
        </p:nvSpPr>
        <p:spPr/>
        <p:txBody>
          <a:bodyPr/>
          <a:lstStyle/>
          <a:p>
            <a:fld id="{D1019353-C624-4E00-91AE-BBA3C07F15E4}" type="datetimeFigureOut">
              <a:rPr lang="en-US" smtClean="0"/>
              <a:t>10/2/2023</a:t>
            </a:fld>
            <a:endParaRPr lang="en-US"/>
          </a:p>
        </p:txBody>
      </p:sp>
      <p:sp>
        <p:nvSpPr>
          <p:cNvPr id="4" name="Footer Placeholder 3">
            <a:extLst>
              <a:ext uri="{FF2B5EF4-FFF2-40B4-BE49-F238E27FC236}">
                <a16:creationId xmlns:a16="http://schemas.microsoft.com/office/drawing/2014/main" id="{8C967EFA-71F4-37F0-6A97-72C07A4936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CFBE65-ED05-5C55-913E-F88DB6C6D6A7}"/>
              </a:ext>
            </a:extLst>
          </p:cNvPr>
          <p:cNvSpPr>
            <a:spLocks noGrp="1"/>
          </p:cNvSpPr>
          <p:nvPr>
            <p:ph type="sldNum" sz="quarter" idx="12"/>
          </p:nvPr>
        </p:nvSpPr>
        <p:spPr/>
        <p:txBody>
          <a:bodyPr/>
          <a:lstStyle/>
          <a:p>
            <a:fld id="{D7A0E035-E495-4F6A-AC24-954C034BBC36}" type="slidenum">
              <a:rPr lang="en-US" smtClean="0"/>
              <a:t>‹#›</a:t>
            </a:fld>
            <a:endParaRPr lang="en-US"/>
          </a:p>
        </p:txBody>
      </p:sp>
    </p:spTree>
    <p:extLst>
      <p:ext uri="{BB962C8B-B14F-4D97-AF65-F5344CB8AC3E}">
        <p14:creationId xmlns:p14="http://schemas.microsoft.com/office/powerpoint/2010/main" val="3793562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E4F9EF-5E16-D246-5DF5-84E396B2DADF}"/>
              </a:ext>
            </a:extLst>
          </p:cNvPr>
          <p:cNvSpPr>
            <a:spLocks noGrp="1"/>
          </p:cNvSpPr>
          <p:nvPr>
            <p:ph type="dt" sz="half" idx="10"/>
          </p:nvPr>
        </p:nvSpPr>
        <p:spPr/>
        <p:txBody>
          <a:bodyPr/>
          <a:lstStyle/>
          <a:p>
            <a:fld id="{D1019353-C624-4E00-91AE-BBA3C07F15E4}" type="datetimeFigureOut">
              <a:rPr lang="en-US" smtClean="0"/>
              <a:t>10/2/2023</a:t>
            </a:fld>
            <a:endParaRPr lang="en-US"/>
          </a:p>
        </p:txBody>
      </p:sp>
      <p:sp>
        <p:nvSpPr>
          <p:cNvPr id="3" name="Footer Placeholder 2">
            <a:extLst>
              <a:ext uri="{FF2B5EF4-FFF2-40B4-BE49-F238E27FC236}">
                <a16:creationId xmlns:a16="http://schemas.microsoft.com/office/drawing/2014/main" id="{8FF2F281-152F-FD9F-AAFD-9760EED9ED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9EBDC4-115C-99E1-23C1-309860B3215E}"/>
              </a:ext>
            </a:extLst>
          </p:cNvPr>
          <p:cNvSpPr>
            <a:spLocks noGrp="1"/>
          </p:cNvSpPr>
          <p:nvPr>
            <p:ph type="sldNum" sz="quarter" idx="12"/>
          </p:nvPr>
        </p:nvSpPr>
        <p:spPr/>
        <p:txBody>
          <a:bodyPr/>
          <a:lstStyle/>
          <a:p>
            <a:fld id="{D7A0E035-E495-4F6A-AC24-954C034BBC36}" type="slidenum">
              <a:rPr lang="en-US" smtClean="0"/>
              <a:t>‹#›</a:t>
            </a:fld>
            <a:endParaRPr lang="en-US"/>
          </a:p>
        </p:txBody>
      </p:sp>
    </p:spTree>
    <p:extLst>
      <p:ext uri="{BB962C8B-B14F-4D97-AF65-F5344CB8AC3E}">
        <p14:creationId xmlns:p14="http://schemas.microsoft.com/office/powerpoint/2010/main" val="2665287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FD60-3666-CF96-A125-5425A3DAD2C8}"/>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B4E0F1C-98CD-A397-36E6-E1D79682F630}"/>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03CA08-1E03-A6A2-E1DF-A0E6C3358592}"/>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35F1662-502D-3E33-B467-CB8131B80DED}"/>
              </a:ext>
            </a:extLst>
          </p:cNvPr>
          <p:cNvSpPr>
            <a:spLocks noGrp="1"/>
          </p:cNvSpPr>
          <p:nvPr>
            <p:ph type="dt" sz="half" idx="10"/>
          </p:nvPr>
        </p:nvSpPr>
        <p:spPr/>
        <p:txBody>
          <a:bodyPr/>
          <a:lstStyle/>
          <a:p>
            <a:fld id="{D1019353-C624-4E00-91AE-BBA3C07F15E4}" type="datetimeFigureOut">
              <a:rPr lang="en-US" smtClean="0"/>
              <a:t>10/2/2023</a:t>
            </a:fld>
            <a:endParaRPr lang="en-US"/>
          </a:p>
        </p:txBody>
      </p:sp>
      <p:sp>
        <p:nvSpPr>
          <p:cNvPr id="6" name="Footer Placeholder 5">
            <a:extLst>
              <a:ext uri="{FF2B5EF4-FFF2-40B4-BE49-F238E27FC236}">
                <a16:creationId xmlns:a16="http://schemas.microsoft.com/office/drawing/2014/main" id="{EBA4E37C-6DA2-17BD-49AB-71E8B74E33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5F8564-B2A6-61EA-EF68-034E1DBC89C2}"/>
              </a:ext>
            </a:extLst>
          </p:cNvPr>
          <p:cNvSpPr>
            <a:spLocks noGrp="1"/>
          </p:cNvSpPr>
          <p:nvPr>
            <p:ph type="sldNum" sz="quarter" idx="12"/>
          </p:nvPr>
        </p:nvSpPr>
        <p:spPr/>
        <p:txBody>
          <a:bodyPr/>
          <a:lstStyle/>
          <a:p>
            <a:fld id="{D7A0E035-E495-4F6A-AC24-954C034BBC36}" type="slidenum">
              <a:rPr lang="en-US" smtClean="0"/>
              <a:t>‹#›</a:t>
            </a:fld>
            <a:endParaRPr lang="en-US"/>
          </a:p>
        </p:txBody>
      </p:sp>
    </p:spTree>
    <p:extLst>
      <p:ext uri="{BB962C8B-B14F-4D97-AF65-F5344CB8AC3E}">
        <p14:creationId xmlns:p14="http://schemas.microsoft.com/office/powerpoint/2010/main" val="3532216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367B0-F16C-AFC8-DB1B-1AD556970D19}"/>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460C18E-4372-5A12-CEE2-A39C36C76445}"/>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7BD5E07-8D09-79E1-2E2A-9EE9D7ED8577}"/>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A6A046-1D12-ABA0-E620-FFB86C559BB3}"/>
              </a:ext>
            </a:extLst>
          </p:cNvPr>
          <p:cNvSpPr>
            <a:spLocks noGrp="1"/>
          </p:cNvSpPr>
          <p:nvPr>
            <p:ph type="dt" sz="half" idx="10"/>
          </p:nvPr>
        </p:nvSpPr>
        <p:spPr/>
        <p:txBody>
          <a:bodyPr/>
          <a:lstStyle/>
          <a:p>
            <a:fld id="{D1019353-C624-4E00-91AE-BBA3C07F15E4}" type="datetimeFigureOut">
              <a:rPr lang="en-US" smtClean="0"/>
              <a:t>10/2/2023</a:t>
            </a:fld>
            <a:endParaRPr lang="en-US"/>
          </a:p>
        </p:txBody>
      </p:sp>
      <p:sp>
        <p:nvSpPr>
          <p:cNvPr id="6" name="Footer Placeholder 5">
            <a:extLst>
              <a:ext uri="{FF2B5EF4-FFF2-40B4-BE49-F238E27FC236}">
                <a16:creationId xmlns:a16="http://schemas.microsoft.com/office/drawing/2014/main" id="{8872EF4F-5C35-B699-D5A6-2AD91ADD7F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6232AA-7BB1-5D5E-466C-B68A47EB9E41}"/>
              </a:ext>
            </a:extLst>
          </p:cNvPr>
          <p:cNvSpPr>
            <a:spLocks noGrp="1"/>
          </p:cNvSpPr>
          <p:nvPr>
            <p:ph type="sldNum" sz="quarter" idx="12"/>
          </p:nvPr>
        </p:nvSpPr>
        <p:spPr/>
        <p:txBody>
          <a:bodyPr/>
          <a:lstStyle/>
          <a:p>
            <a:fld id="{D7A0E035-E495-4F6A-AC24-954C034BBC36}" type="slidenum">
              <a:rPr lang="en-US" smtClean="0"/>
              <a:t>‹#›</a:t>
            </a:fld>
            <a:endParaRPr lang="en-US"/>
          </a:p>
        </p:txBody>
      </p:sp>
    </p:spTree>
    <p:extLst>
      <p:ext uri="{BB962C8B-B14F-4D97-AF65-F5344CB8AC3E}">
        <p14:creationId xmlns:p14="http://schemas.microsoft.com/office/powerpoint/2010/main" val="668085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1F3D-04F7-E66A-7060-8CDE3AE2F5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03B215-AC4A-0B6C-FA04-B34D5C30F3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08EC8C-79EC-ED0D-2997-5BF7E8C20BEB}"/>
              </a:ext>
            </a:extLst>
          </p:cNvPr>
          <p:cNvSpPr>
            <a:spLocks noGrp="1"/>
          </p:cNvSpPr>
          <p:nvPr>
            <p:ph type="dt" sz="half" idx="10"/>
          </p:nvPr>
        </p:nvSpPr>
        <p:spPr/>
        <p:txBody>
          <a:bodyPr/>
          <a:lstStyle/>
          <a:p>
            <a:fld id="{D1019353-C624-4E00-91AE-BBA3C07F15E4}" type="datetimeFigureOut">
              <a:rPr lang="en-US" smtClean="0"/>
              <a:t>10/2/2023</a:t>
            </a:fld>
            <a:endParaRPr lang="en-US"/>
          </a:p>
        </p:txBody>
      </p:sp>
      <p:sp>
        <p:nvSpPr>
          <p:cNvPr id="5" name="Footer Placeholder 4">
            <a:extLst>
              <a:ext uri="{FF2B5EF4-FFF2-40B4-BE49-F238E27FC236}">
                <a16:creationId xmlns:a16="http://schemas.microsoft.com/office/drawing/2014/main" id="{28511261-E139-A008-4711-B165503F4B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65CAE-B98E-0F13-0680-00D3DA234586}"/>
              </a:ext>
            </a:extLst>
          </p:cNvPr>
          <p:cNvSpPr>
            <a:spLocks noGrp="1"/>
          </p:cNvSpPr>
          <p:nvPr>
            <p:ph type="sldNum" sz="quarter" idx="12"/>
          </p:nvPr>
        </p:nvSpPr>
        <p:spPr/>
        <p:txBody>
          <a:bodyPr/>
          <a:lstStyle/>
          <a:p>
            <a:fld id="{D7A0E035-E495-4F6A-AC24-954C034BBC36}" type="slidenum">
              <a:rPr lang="en-US" smtClean="0"/>
              <a:t>‹#›</a:t>
            </a:fld>
            <a:endParaRPr lang="en-US"/>
          </a:p>
        </p:txBody>
      </p:sp>
    </p:spTree>
    <p:extLst>
      <p:ext uri="{BB962C8B-B14F-4D97-AF65-F5344CB8AC3E}">
        <p14:creationId xmlns:p14="http://schemas.microsoft.com/office/powerpoint/2010/main" val="4197741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0E7C26-DB13-91E1-AF2F-3922BA38B75F}"/>
              </a:ext>
            </a:extLst>
          </p:cNvPr>
          <p:cNvSpPr>
            <a:spLocks noGrp="1"/>
          </p:cNvSpPr>
          <p:nvPr>
            <p:ph type="title" orient="vert"/>
          </p:nvPr>
        </p:nvSpPr>
        <p:spPr>
          <a:xfrm>
            <a:off x="6543675" y="304271"/>
            <a:ext cx="1971675" cy="48431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170FF-3F46-96F4-08A7-D470E22D9644}"/>
              </a:ext>
            </a:extLst>
          </p:cNvPr>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34ED3-4A95-9FD3-70C5-1B8AC923FB4A}"/>
              </a:ext>
            </a:extLst>
          </p:cNvPr>
          <p:cNvSpPr>
            <a:spLocks noGrp="1"/>
          </p:cNvSpPr>
          <p:nvPr>
            <p:ph type="dt" sz="half" idx="10"/>
          </p:nvPr>
        </p:nvSpPr>
        <p:spPr/>
        <p:txBody>
          <a:bodyPr/>
          <a:lstStyle/>
          <a:p>
            <a:fld id="{D1019353-C624-4E00-91AE-BBA3C07F15E4}" type="datetimeFigureOut">
              <a:rPr lang="en-US" smtClean="0"/>
              <a:t>10/2/2023</a:t>
            </a:fld>
            <a:endParaRPr lang="en-US"/>
          </a:p>
        </p:txBody>
      </p:sp>
      <p:sp>
        <p:nvSpPr>
          <p:cNvPr id="5" name="Footer Placeholder 4">
            <a:extLst>
              <a:ext uri="{FF2B5EF4-FFF2-40B4-BE49-F238E27FC236}">
                <a16:creationId xmlns:a16="http://schemas.microsoft.com/office/drawing/2014/main" id="{04A47392-90BA-9AE8-2A62-8CF6EAAEB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394B5-7840-EFC5-3D60-C463317ACB53}"/>
              </a:ext>
            </a:extLst>
          </p:cNvPr>
          <p:cNvSpPr>
            <a:spLocks noGrp="1"/>
          </p:cNvSpPr>
          <p:nvPr>
            <p:ph type="sldNum" sz="quarter" idx="12"/>
          </p:nvPr>
        </p:nvSpPr>
        <p:spPr/>
        <p:txBody>
          <a:bodyPr/>
          <a:lstStyle/>
          <a:p>
            <a:fld id="{D7A0E035-E495-4F6A-AC24-954C034BBC36}" type="slidenum">
              <a:rPr lang="en-US" smtClean="0"/>
              <a:t>‹#›</a:t>
            </a:fld>
            <a:endParaRPr lang="en-US"/>
          </a:p>
        </p:txBody>
      </p:sp>
    </p:spTree>
    <p:extLst>
      <p:ext uri="{BB962C8B-B14F-4D97-AF65-F5344CB8AC3E}">
        <p14:creationId xmlns:p14="http://schemas.microsoft.com/office/powerpoint/2010/main" val="3373074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0F7E"/>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A78D693-BA62-1E4A-A3D2-53CDC72AAEC3}"/>
              </a:ext>
            </a:extLst>
          </p:cNvPr>
          <p:cNvPicPr>
            <a:picLocks noChangeAspect="1"/>
          </p:cNvPicPr>
          <p:nvPr userDrawn="1"/>
        </p:nvPicPr>
        <p:blipFill>
          <a:blip r:embed="rId2"/>
          <a:stretch>
            <a:fillRect/>
          </a:stretch>
        </p:blipFill>
        <p:spPr>
          <a:xfrm>
            <a:off x="338561" y="211600"/>
            <a:ext cx="8805439" cy="5503400"/>
          </a:xfrm>
          <a:prstGeom prst="rect">
            <a:avLst/>
          </a:prstGeom>
          <a:ln>
            <a:noFill/>
          </a:ln>
        </p:spPr>
      </p:pic>
      <p:sp>
        <p:nvSpPr>
          <p:cNvPr id="2" name="Title 1"/>
          <p:cNvSpPr>
            <a:spLocks noGrp="1"/>
          </p:cNvSpPr>
          <p:nvPr>
            <p:ph type="ctrTitle" hasCustomPrompt="1"/>
          </p:nvPr>
        </p:nvSpPr>
        <p:spPr>
          <a:xfrm>
            <a:off x="457374" y="1651560"/>
            <a:ext cx="3830320" cy="1299501"/>
          </a:xfrm>
        </p:spPr>
        <p:txBody>
          <a:bodyPr lIns="0" tIns="0" rIns="0" bIns="0" anchor="t" anchorCtr="0">
            <a:normAutofit/>
          </a:bodyPr>
          <a:lstStyle>
            <a:lvl1pPr algn="l" fontAlgn="t">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of presentation</a:t>
            </a:r>
          </a:p>
        </p:txBody>
      </p:sp>
      <p:sp>
        <p:nvSpPr>
          <p:cNvPr id="3" name="Subtitle 2"/>
          <p:cNvSpPr>
            <a:spLocks noGrp="1"/>
          </p:cNvSpPr>
          <p:nvPr>
            <p:ph type="subTitle" idx="1" hasCustomPrompt="1"/>
          </p:nvPr>
        </p:nvSpPr>
        <p:spPr>
          <a:xfrm>
            <a:off x="457200" y="2968122"/>
            <a:ext cx="3830320" cy="539044"/>
          </a:xfrm>
        </p:spPr>
        <p:txBody>
          <a:bodyPr lIns="0" tIns="0" rIns="0" bIns="0"/>
          <a:lstStyle>
            <a:lvl1pPr marL="0" indent="0" algn="l">
              <a:buNone/>
              <a:defRPr sz="1600" b="0" i="0">
                <a:solidFill>
                  <a:schemeClr val="bg1"/>
                </a:solidFill>
                <a:latin typeface="Arial" panose="020B0604020202020204" pitchFamily="34" charset="0"/>
                <a:ea typeface="Source Sans Pro Semibold" panose="020B0503030403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add presenter or presenting org</a:t>
            </a:r>
          </a:p>
        </p:txBody>
      </p:sp>
      <p:pic>
        <p:nvPicPr>
          <p:cNvPr id="13" name="Picture 12">
            <a:extLst>
              <a:ext uri="{FF2B5EF4-FFF2-40B4-BE49-F238E27FC236}">
                <a16:creationId xmlns:a16="http://schemas.microsoft.com/office/drawing/2014/main" id="{35D57AE5-8F4A-FA4E-90E4-E2EE525E9D92}"/>
              </a:ext>
            </a:extLst>
          </p:cNvPr>
          <p:cNvPicPr>
            <a:picLocks noChangeAspect="1"/>
          </p:cNvPicPr>
          <p:nvPr userDrawn="1"/>
        </p:nvPicPr>
        <p:blipFill>
          <a:blip r:embed="rId3"/>
          <a:stretch>
            <a:fillRect/>
          </a:stretch>
        </p:blipFill>
        <p:spPr>
          <a:xfrm>
            <a:off x="0" y="-64859"/>
            <a:ext cx="3331464" cy="1699727"/>
          </a:xfrm>
          <a:prstGeom prst="rect">
            <a:avLst/>
          </a:prstGeom>
        </p:spPr>
      </p:pic>
      <p:sp>
        <p:nvSpPr>
          <p:cNvPr id="8" name="Text Placeholder 7">
            <a:extLst>
              <a:ext uri="{FF2B5EF4-FFF2-40B4-BE49-F238E27FC236}">
                <a16:creationId xmlns:a16="http://schemas.microsoft.com/office/drawing/2014/main" id="{D1000446-DC24-2642-A21F-0BEA0073149F}"/>
              </a:ext>
            </a:extLst>
          </p:cNvPr>
          <p:cNvSpPr>
            <a:spLocks noGrp="1"/>
          </p:cNvSpPr>
          <p:nvPr>
            <p:ph type="body" sz="quarter" idx="13" hasCustomPrompt="1"/>
          </p:nvPr>
        </p:nvSpPr>
        <p:spPr>
          <a:xfrm>
            <a:off x="457201" y="3663475"/>
            <a:ext cx="2714105" cy="270677"/>
          </a:xfrm>
        </p:spPr>
        <p:txBody>
          <a:bodyPr lIns="0" tIns="0" rIns="0" bIns="0"/>
          <a:lstStyle>
            <a:lvl1pPr>
              <a:buNone/>
              <a:defRPr sz="1200" b="0" i="0">
                <a:solidFill>
                  <a:schemeClr val="bg1"/>
                </a:solidFill>
                <a:latin typeface="Arial" panose="020B0604020202020204" pitchFamily="34" charset="0"/>
                <a:cs typeface="Arial" panose="020B0604020202020204" pitchFamily="34" charset="0"/>
              </a:defRPr>
            </a:lvl1pPr>
          </a:lstStyle>
          <a:p>
            <a:pPr lvl="0"/>
            <a:r>
              <a:rPr lang="en-US" dirty="0"/>
              <a:t>Click to add the date of the presentation</a:t>
            </a:r>
          </a:p>
        </p:txBody>
      </p:sp>
      <p:sp>
        <p:nvSpPr>
          <p:cNvPr id="5" name="Text Placeholder 4">
            <a:extLst>
              <a:ext uri="{FF2B5EF4-FFF2-40B4-BE49-F238E27FC236}">
                <a16:creationId xmlns:a16="http://schemas.microsoft.com/office/drawing/2014/main" id="{D8615BFA-90C1-0F46-AAA7-8C67D48F4666}"/>
              </a:ext>
            </a:extLst>
          </p:cNvPr>
          <p:cNvSpPr>
            <a:spLocks noGrp="1"/>
          </p:cNvSpPr>
          <p:nvPr>
            <p:ph type="body" sz="quarter" idx="14" hasCustomPrompt="1"/>
          </p:nvPr>
        </p:nvSpPr>
        <p:spPr>
          <a:xfrm>
            <a:off x="457201" y="4600136"/>
            <a:ext cx="2597150" cy="421569"/>
          </a:xfrm>
        </p:spPr>
        <p:txBody>
          <a:bodyPr lIns="0" tIns="0" rIns="0" bIns="0" anchor="t" anchorCtr="0"/>
          <a:lstStyle>
            <a:lvl1pPr>
              <a:buFontTx/>
              <a:buNone/>
              <a:defRPr sz="1000">
                <a:solidFill>
                  <a:schemeClr val="bg1">
                    <a:lumMod val="65000"/>
                  </a:schemeClr>
                </a:solidFill>
              </a:defRPr>
            </a:lvl1pPr>
            <a:lvl2pPr>
              <a:buFontTx/>
              <a:buNone/>
              <a:defRPr sz="1200">
                <a:solidFill>
                  <a:schemeClr val="bg1">
                    <a:lumMod val="65000"/>
                  </a:schemeClr>
                </a:solidFill>
              </a:defRPr>
            </a:lvl2pPr>
            <a:lvl3pPr>
              <a:buFontTx/>
              <a:buNone/>
              <a:defRPr sz="1200">
                <a:solidFill>
                  <a:schemeClr val="bg1">
                    <a:lumMod val="65000"/>
                  </a:schemeClr>
                </a:solidFill>
              </a:defRPr>
            </a:lvl3pPr>
            <a:lvl4pPr>
              <a:buFontTx/>
              <a:buNone/>
              <a:defRPr sz="1200">
                <a:solidFill>
                  <a:schemeClr val="bg1">
                    <a:lumMod val="65000"/>
                  </a:schemeClr>
                </a:solidFill>
              </a:defRPr>
            </a:lvl4pPr>
            <a:lvl5pPr>
              <a:buFontTx/>
              <a:buNone/>
              <a:defRPr sz="1200">
                <a:solidFill>
                  <a:schemeClr val="bg1">
                    <a:lumMod val="65000"/>
                  </a:schemeClr>
                </a:solidFill>
              </a:defRPr>
            </a:lvl5pPr>
          </a:lstStyle>
          <a:p>
            <a:pPr lvl="0"/>
            <a:r>
              <a:rPr lang="en-US" dirty="0"/>
              <a:t>Click to add LA-UR number</a:t>
            </a:r>
          </a:p>
        </p:txBody>
      </p:sp>
      <p:pic>
        <p:nvPicPr>
          <p:cNvPr id="14" name="Picture 13">
            <a:extLst>
              <a:ext uri="{FF2B5EF4-FFF2-40B4-BE49-F238E27FC236}">
                <a16:creationId xmlns:a16="http://schemas.microsoft.com/office/drawing/2014/main" id="{5414CA33-8F7C-674C-8C40-9D83B5A1C572}"/>
              </a:ext>
            </a:extLst>
          </p:cNvPr>
          <p:cNvPicPr>
            <a:picLocks noChangeAspect="1"/>
          </p:cNvPicPr>
          <p:nvPr userDrawn="1"/>
        </p:nvPicPr>
        <p:blipFill>
          <a:blip r:embed="rId4"/>
          <a:stretch>
            <a:fillRect/>
          </a:stretch>
        </p:blipFill>
        <p:spPr>
          <a:xfrm>
            <a:off x="336402" y="5279334"/>
            <a:ext cx="598099" cy="305153"/>
          </a:xfrm>
          <a:prstGeom prst="rect">
            <a:avLst/>
          </a:prstGeom>
        </p:spPr>
      </p:pic>
      <p:sp>
        <p:nvSpPr>
          <p:cNvPr id="15" name="TextBox 14">
            <a:extLst>
              <a:ext uri="{FF2B5EF4-FFF2-40B4-BE49-F238E27FC236}">
                <a16:creationId xmlns:a16="http://schemas.microsoft.com/office/drawing/2014/main" id="{B45E8F88-2F04-A24D-B64D-D31A64C16106}"/>
              </a:ext>
            </a:extLst>
          </p:cNvPr>
          <p:cNvSpPr txBox="1"/>
          <p:nvPr userDrawn="1"/>
        </p:nvSpPr>
        <p:spPr>
          <a:xfrm>
            <a:off x="918683" y="5399898"/>
            <a:ext cx="3888259" cy="76944"/>
          </a:xfrm>
          <a:prstGeom prst="rect">
            <a:avLst/>
          </a:prstGeom>
          <a:noFill/>
        </p:spPr>
        <p:txBody>
          <a:bodyPr wrap="square" lIns="0" tIns="0" rIns="0" bIns="0" rtlCol="0">
            <a:spAutoFit/>
          </a:bodyPr>
          <a:lstStyle/>
          <a:p>
            <a:r>
              <a:rPr lang="en-US" sz="500" dirty="0">
                <a:solidFill>
                  <a:schemeClr val="bg1"/>
                </a:solidFill>
                <a:latin typeface="Arial" panose="020B0604020202020204" pitchFamily="34" charset="0"/>
                <a:cs typeface="Arial" panose="020B0604020202020204" pitchFamily="34" charset="0"/>
              </a:rPr>
              <a:t>Managed by Triad National Security, LLC, for the U.S. Department of Energy’s NNSA.</a:t>
            </a:r>
          </a:p>
        </p:txBody>
      </p:sp>
    </p:spTree>
    <p:extLst>
      <p:ext uri="{BB962C8B-B14F-4D97-AF65-F5344CB8AC3E}">
        <p14:creationId xmlns:p14="http://schemas.microsoft.com/office/powerpoint/2010/main" val="157501963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1360360"/>
            <a:ext cx="9144000" cy="4081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Title 1"/>
          <p:cNvSpPr>
            <a:spLocks noGrp="1"/>
          </p:cNvSpPr>
          <p:nvPr>
            <p:ph type="ctrTitle" hasCustomPrompt="1"/>
          </p:nvPr>
        </p:nvSpPr>
        <p:spPr>
          <a:xfrm>
            <a:off x="914400" y="1"/>
            <a:ext cx="7772400" cy="1361134"/>
          </a:xfrm>
          <a:prstGeom prst="rect">
            <a:avLst/>
          </a:prstGeom>
        </p:spPr>
        <p:txBody>
          <a:bodyPr lIns="91433" tIns="45717" rIns="91433" bIns="45717" anchor="b"/>
          <a:lstStyle>
            <a:lvl1pPr algn="r">
              <a:defRPr sz="3200" b="0" i="0">
                <a:solidFill>
                  <a:srgbClr val="FFFFFF"/>
                </a:solidFill>
                <a:latin typeface="+mj-lt"/>
              </a:defRPr>
            </a:lvl1pPr>
          </a:lstStyle>
          <a:p>
            <a:pPr algn="r"/>
            <a:r>
              <a:rPr lang="en-US" b="1" dirty="0">
                <a:solidFill>
                  <a:schemeClr val="bg1"/>
                </a:solidFill>
              </a:rPr>
              <a:t>Click to add title</a:t>
            </a:r>
          </a:p>
        </p:txBody>
      </p:sp>
      <p:sp>
        <p:nvSpPr>
          <p:cNvPr id="10" name="Text Placeholder 2"/>
          <p:cNvSpPr>
            <a:spLocks noGrp="1"/>
          </p:cNvSpPr>
          <p:nvPr>
            <p:ph type="body" sz="quarter" idx="11" hasCustomPrompt="1"/>
          </p:nvPr>
        </p:nvSpPr>
        <p:spPr>
          <a:xfrm>
            <a:off x="5143500" y="3165407"/>
            <a:ext cx="3543300" cy="606908"/>
          </a:xfrm>
          <a:prstGeom prst="rect">
            <a:avLst/>
          </a:prstGeom>
        </p:spPr>
        <p:txBody>
          <a:bodyPr vert="horz" lIns="91433" tIns="45717" rIns="91433" bIns="45717" anchor="b"/>
          <a:lstStyle>
            <a:lvl1pPr marL="0" indent="0" algn="r">
              <a:buNone/>
              <a:defRPr sz="2000" b="1">
                <a:solidFill>
                  <a:schemeClr val="tx1"/>
                </a:solidFill>
              </a:defRPr>
            </a:lvl1pPr>
            <a:lvl2pPr marL="457164" indent="0">
              <a:buNone/>
              <a:defRPr sz="2400" b="1">
                <a:solidFill>
                  <a:schemeClr val="tx1"/>
                </a:solidFill>
              </a:defRPr>
            </a:lvl2pPr>
            <a:lvl3pPr marL="914327" indent="0">
              <a:buNone/>
              <a:defRPr sz="2400" b="1">
                <a:solidFill>
                  <a:schemeClr val="tx1"/>
                </a:solidFill>
              </a:defRPr>
            </a:lvl3pPr>
            <a:lvl4pPr marL="1371491" indent="0">
              <a:buNone/>
              <a:defRPr sz="2400" b="1">
                <a:solidFill>
                  <a:schemeClr val="tx1"/>
                </a:solidFill>
              </a:defRPr>
            </a:lvl4pPr>
            <a:lvl5pPr marL="1828654" indent="0">
              <a:buNone/>
              <a:defRPr sz="2400" b="1">
                <a:solidFill>
                  <a:schemeClr val="tx1"/>
                </a:solidFill>
              </a:defRPr>
            </a:lvl5pPr>
          </a:lstStyle>
          <a:p>
            <a:pPr lvl="0"/>
            <a:r>
              <a:rPr lang="en-US" dirty="0"/>
              <a:t>Click to add presenter(s)</a:t>
            </a:r>
          </a:p>
        </p:txBody>
      </p:sp>
      <p:sp>
        <p:nvSpPr>
          <p:cNvPr id="11" name="Text Placeholder 4"/>
          <p:cNvSpPr>
            <a:spLocks noGrp="1"/>
          </p:cNvSpPr>
          <p:nvPr>
            <p:ph type="body" sz="quarter" idx="12" hasCustomPrompt="1"/>
          </p:nvPr>
        </p:nvSpPr>
        <p:spPr>
          <a:xfrm>
            <a:off x="5143500" y="3772967"/>
            <a:ext cx="3543300" cy="627160"/>
          </a:xfrm>
          <a:prstGeom prst="rect">
            <a:avLst/>
          </a:prstGeom>
        </p:spPr>
        <p:txBody>
          <a:bodyPr vert="horz" lIns="91433" tIns="45717" rIns="91433" bIns="45717"/>
          <a:lstStyle>
            <a:lvl1pPr marL="0" indent="0" algn="r">
              <a:buNone/>
              <a:defRPr sz="1800" b="0">
                <a:solidFill>
                  <a:schemeClr val="tx1"/>
                </a:solidFill>
              </a:defRPr>
            </a:lvl1pPr>
          </a:lstStyle>
          <a:p>
            <a:pPr lvl="0"/>
            <a:r>
              <a:rPr lang="en-US" dirty="0"/>
              <a:t>Click to add date</a:t>
            </a:r>
          </a:p>
        </p:txBody>
      </p:sp>
      <p:sp>
        <p:nvSpPr>
          <p:cNvPr id="12" name="Text Placeholder 6"/>
          <p:cNvSpPr>
            <a:spLocks noGrp="1"/>
          </p:cNvSpPr>
          <p:nvPr>
            <p:ph type="body" sz="quarter" idx="13" hasCustomPrompt="1"/>
          </p:nvPr>
        </p:nvSpPr>
        <p:spPr>
          <a:xfrm>
            <a:off x="914400" y="1360361"/>
            <a:ext cx="7772400" cy="907423"/>
          </a:xfrm>
          <a:prstGeom prst="rect">
            <a:avLst/>
          </a:prstGeom>
        </p:spPr>
        <p:txBody>
          <a:bodyPr vert="horz" lIns="91433" tIns="45717" rIns="91433" bIns="45717"/>
          <a:lstStyle>
            <a:lvl1pPr marL="0" indent="0" algn="r">
              <a:buNone/>
              <a:defRPr sz="2400">
                <a:solidFill>
                  <a:schemeClr val="tx1"/>
                </a:solidFill>
              </a:defRPr>
            </a:lvl1pPr>
            <a:lvl2pPr marL="457164" indent="0" algn="r">
              <a:buNone/>
              <a:defRPr sz="3600"/>
            </a:lvl2pPr>
            <a:lvl3pPr marL="914327" indent="0" algn="r">
              <a:buNone/>
              <a:defRPr sz="3600"/>
            </a:lvl3pPr>
            <a:lvl4pPr marL="1371491" indent="0" algn="r">
              <a:buNone/>
              <a:defRPr sz="3600"/>
            </a:lvl4pPr>
            <a:lvl5pPr marL="1828654" indent="0" algn="r">
              <a:buNone/>
              <a:defRPr sz="3600"/>
            </a:lvl5pPr>
          </a:lstStyle>
          <a:p>
            <a:pPr lvl="0"/>
            <a:r>
              <a:rPr lang="en-US" dirty="0"/>
              <a:t>Click to add subtitle</a:t>
            </a:r>
          </a:p>
        </p:txBody>
      </p:sp>
      <p:sp>
        <p:nvSpPr>
          <p:cNvPr id="13" name="Text Placeholder 3"/>
          <p:cNvSpPr>
            <a:spLocks noGrp="1"/>
          </p:cNvSpPr>
          <p:nvPr>
            <p:ph type="body" sz="quarter" idx="14" hasCustomPrompt="1"/>
          </p:nvPr>
        </p:nvSpPr>
        <p:spPr>
          <a:xfrm>
            <a:off x="7196668" y="5441602"/>
            <a:ext cx="1947333" cy="263409"/>
          </a:xfrm>
          <a:prstGeom prst="rect">
            <a:avLst/>
          </a:prstGeom>
        </p:spPr>
        <p:txBody>
          <a:bodyPr vert="horz"/>
          <a:lstStyle>
            <a:lvl1pPr marL="0" indent="0" algn="r">
              <a:buNone/>
              <a:defRPr sz="800" baseline="0">
                <a:solidFill>
                  <a:srgbClr val="FFFFFF"/>
                </a:solidFill>
              </a:defRPr>
            </a:lvl1pPr>
          </a:lstStyle>
          <a:p>
            <a:pPr lvl="0"/>
            <a:r>
              <a:rPr lang="en-US" dirty="0"/>
              <a:t>Click to add LA-UR# </a:t>
            </a:r>
          </a:p>
        </p:txBody>
      </p:sp>
      <p:grpSp>
        <p:nvGrpSpPr>
          <p:cNvPr id="19" name="Group 18"/>
          <p:cNvGrpSpPr/>
          <p:nvPr userDrawn="1"/>
        </p:nvGrpSpPr>
        <p:grpSpPr>
          <a:xfrm>
            <a:off x="4572000" y="4989149"/>
            <a:ext cx="4572000" cy="452454"/>
            <a:chOff x="4572000" y="5026384"/>
            <a:chExt cx="4572000" cy="452454"/>
          </a:xfrm>
        </p:grpSpPr>
        <p:sp>
          <p:nvSpPr>
            <p:cNvPr id="20" name="Rectangle 19"/>
            <p:cNvSpPr>
              <a:spLocks noChangeArrowheads="1"/>
            </p:cNvSpPr>
            <p:nvPr/>
          </p:nvSpPr>
          <p:spPr bwMode="auto">
            <a:xfrm>
              <a:off x="4572000" y="5294172"/>
              <a:ext cx="4572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21" name="Picture 20" descr="NNSA_80%.ai"/>
            <p:cNvPicPr>
              <a:picLocks noChangeAspect="1"/>
            </p:cNvPicPr>
            <p:nvPr/>
          </p:nvPicPr>
          <p:blipFill rotWithShape="1">
            <a:blip r:embed="rId2" cstate="screen">
              <a:extLst>
                <a:ext uri="{28A0092B-C50C-407E-A947-70E740481C1C}">
                  <a14:useLocalDpi xmlns:a14="http://schemas.microsoft.com/office/drawing/2010/main"/>
                </a:ext>
              </a:extLst>
            </a:blip>
            <a:srcRect l="29116" t="44234" r="25200" b="40485"/>
            <a:stretch/>
          </p:blipFill>
          <p:spPr>
            <a:xfrm>
              <a:off x="8087551" y="5026384"/>
              <a:ext cx="961301" cy="321552"/>
            </a:xfrm>
            <a:prstGeom prst="rect">
              <a:avLst/>
            </a:prstGeom>
          </p:spPr>
        </p:pic>
      </p:gr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01" y="2907926"/>
            <a:ext cx="4663440" cy="2487168"/>
          </a:xfrm>
          <a:prstGeom prst="rect">
            <a:avLst/>
          </a:prstGeom>
        </p:spPr>
      </p:pic>
    </p:spTree>
    <p:extLst>
      <p:ext uri="{BB962C8B-B14F-4D97-AF65-F5344CB8AC3E}">
        <p14:creationId xmlns:p14="http://schemas.microsoft.com/office/powerpoint/2010/main" val="133991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Only-No Subhea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1" y="508000"/>
            <a:ext cx="7994055" cy="743507"/>
          </a:xfrm>
        </p:spPr>
        <p:txBody>
          <a:bodyPr lIns="0" tIns="0" rIns="0" bIns="0">
            <a:noAutofit/>
          </a:bodyPr>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594361" y="1269999"/>
            <a:ext cx="7994055" cy="3695700"/>
          </a:xfrm>
        </p:spPr>
        <p:txBody>
          <a:bodyPr wrap="square" lIns="0" tIns="0" rIns="0" bIns="0">
            <a:noAutofit/>
          </a:bodyPr>
          <a:lstStyle>
            <a:lvl1pPr marL="172641" indent="-172641">
              <a:lnSpc>
                <a:spcPct val="100000"/>
              </a:lnSpc>
              <a:spcBef>
                <a:spcPts val="450"/>
              </a:spcBef>
              <a:tabLst/>
              <a:defRPr>
                <a:solidFill>
                  <a:schemeClr val="tx1"/>
                </a:solidFill>
              </a:defRPr>
            </a:lvl1pPr>
            <a:lvl2pPr marL="345281" indent="-172641">
              <a:tabLst/>
              <a:defRPr>
                <a:solidFill>
                  <a:schemeClr val="tx1"/>
                </a:solidFill>
              </a:defRPr>
            </a:lvl2pPr>
            <a:lvl3pPr>
              <a:defRPr>
                <a:solidFill>
                  <a:schemeClr val="tx1"/>
                </a:solidFill>
              </a:defRPr>
            </a:lvl3pPr>
            <a:lvl4pPr marL="685800" indent="-170260">
              <a:tabLst/>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6574819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820911"/>
            <a:ext cx="9144000" cy="45898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a:xfrm>
            <a:off x="457200" y="1"/>
            <a:ext cx="8229600" cy="820911"/>
          </a:xfrm>
          <a:prstGeom prst="rect">
            <a:avLst/>
          </a:prstGeom>
        </p:spPr>
        <p:txBody>
          <a:bodyPr anchor="ctr"/>
          <a:lstStyle/>
          <a:p>
            <a:r>
              <a:rPr lang="en-US" dirty="0"/>
              <a:t>Click to edit agenda title</a:t>
            </a:r>
          </a:p>
        </p:txBody>
      </p:sp>
      <p:sp>
        <p:nvSpPr>
          <p:cNvPr id="9" name="Date Placeholder 8"/>
          <p:cNvSpPr>
            <a:spLocks noGrp="1"/>
          </p:cNvSpPr>
          <p:nvPr>
            <p:ph type="dt" sz="half" idx="10"/>
          </p:nvPr>
        </p:nvSpPr>
        <p:spPr/>
        <p:txBody>
          <a:bodyPr/>
          <a:lstStyle/>
          <a:p>
            <a:fld id="{7163D9BA-8260-4DF0-A46D-BC11A792ABD4}" type="datetime1">
              <a:rPr lang="en-US" smtClean="0"/>
              <a:t>10/2/2023</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cxnSp>
        <p:nvCxnSpPr>
          <p:cNvPr id="11" name="Straight Connector 10"/>
          <p:cNvCxnSpPr/>
          <p:nvPr userDrawn="1"/>
        </p:nvCxnSpPr>
        <p:spPr>
          <a:xfrm>
            <a:off x="4631268" y="943030"/>
            <a:ext cx="0" cy="4328440"/>
          </a:xfrm>
          <a:prstGeom prst="line">
            <a:avLst/>
          </a:prstGeom>
        </p:spPr>
        <p:style>
          <a:lnRef idx="1">
            <a:schemeClr val="dk1"/>
          </a:lnRef>
          <a:fillRef idx="0">
            <a:schemeClr val="dk1"/>
          </a:fillRef>
          <a:effectRef idx="0">
            <a:schemeClr val="dk1"/>
          </a:effectRef>
          <a:fontRef idx="minor">
            <a:schemeClr val="tx1"/>
          </a:fontRef>
        </p:style>
      </p:cxnSp>
      <p:sp>
        <p:nvSpPr>
          <p:cNvPr id="13" name="Text Placeholder 12"/>
          <p:cNvSpPr>
            <a:spLocks noGrp="1"/>
          </p:cNvSpPr>
          <p:nvPr>
            <p:ph type="body" sz="quarter" idx="12" hasCustomPrompt="1"/>
          </p:nvPr>
        </p:nvSpPr>
        <p:spPr>
          <a:xfrm>
            <a:off x="2895601" y="943031"/>
            <a:ext cx="1617663" cy="317562"/>
          </a:xfrm>
          <a:prstGeom prst="rect">
            <a:avLst/>
          </a:prstGeom>
        </p:spPr>
        <p:txBody>
          <a:bodyPr vert="horz"/>
          <a:lstStyle>
            <a:lvl1pPr marL="0" indent="0" algn="r" defTabSz="-741363">
              <a:buFont typeface="Arial"/>
              <a:buNone/>
              <a:tabLst/>
              <a:defRPr sz="1100" b="0"/>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date</a:t>
            </a:r>
          </a:p>
        </p:txBody>
      </p:sp>
      <p:sp>
        <p:nvSpPr>
          <p:cNvPr id="15" name="Text Placeholder 12"/>
          <p:cNvSpPr>
            <a:spLocks noGrp="1"/>
          </p:cNvSpPr>
          <p:nvPr>
            <p:ph type="body" sz="quarter" idx="14" hasCustomPrompt="1"/>
          </p:nvPr>
        </p:nvSpPr>
        <p:spPr>
          <a:xfrm>
            <a:off x="2895601" y="1568548"/>
            <a:ext cx="1617663" cy="317562"/>
          </a:xfrm>
          <a:prstGeom prst="rect">
            <a:avLst/>
          </a:prstGeom>
        </p:spPr>
        <p:txBody>
          <a:bodyPr vert="horz"/>
          <a:lstStyle>
            <a:lvl1pPr marL="0" indent="0" algn="r" defTabSz="-741363">
              <a:buFont typeface="Arial"/>
              <a:buNone/>
              <a:tabLst/>
              <a:defRPr sz="1100" b="0"/>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location</a:t>
            </a:r>
          </a:p>
        </p:txBody>
      </p:sp>
      <p:sp>
        <p:nvSpPr>
          <p:cNvPr id="12" name="Content Placeholder 2"/>
          <p:cNvSpPr>
            <a:spLocks noGrp="1"/>
          </p:cNvSpPr>
          <p:nvPr>
            <p:ph idx="1" hasCustomPrompt="1"/>
          </p:nvPr>
        </p:nvSpPr>
        <p:spPr>
          <a:xfrm>
            <a:off x="4800600" y="943030"/>
            <a:ext cx="38862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agenda item</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01" y="2907926"/>
            <a:ext cx="4663440" cy="2487168"/>
          </a:xfrm>
          <a:prstGeom prst="rect">
            <a:avLst/>
          </a:prstGeom>
        </p:spPr>
      </p:pic>
      <p:sp>
        <p:nvSpPr>
          <p:cNvPr id="14" name="Slide Number Placeholder 1"/>
          <p:cNvSpPr>
            <a:spLocks noGrp="1"/>
          </p:cNvSpPr>
          <p:nvPr>
            <p:ph type="sldNum" sz="quarter" idx="4"/>
          </p:nvPr>
        </p:nvSpPr>
        <p:spPr>
          <a:xfrm>
            <a:off x="8478982" y="5409848"/>
            <a:ext cx="665018" cy="303212"/>
          </a:xfrm>
          <a:prstGeom prst="rect">
            <a:avLst/>
          </a:prstGeom>
        </p:spPr>
        <p:txBody>
          <a:bodyPr vert="horz" lIns="91440" tIns="45720" rIns="91440" bIns="45720" rtlCol="0" anchor="ctr"/>
          <a:lstStyle>
            <a:lvl1pPr algn="r">
              <a:defRPr sz="800">
                <a:solidFill>
                  <a:schemeClr val="bg1"/>
                </a:solidFill>
              </a:defRPr>
            </a:lvl1pPr>
          </a:lstStyle>
          <a:p>
            <a:fld id="{59B6DBC4-DCF0-44E6-A1E9-8E19C8237A2A}" type="slidenum">
              <a:rPr lang="en-US" smtClean="0"/>
              <a:pPr/>
              <a:t>‹#›</a:t>
            </a:fld>
            <a:endParaRPr lang="en-US"/>
          </a:p>
        </p:txBody>
      </p:sp>
    </p:spTree>
    <p:extLst>
      <p:ext uri="{BB962C8B-B14F-4D97-AF65-F5344CB8AC3E}">
        <p14:creationId xmlns:p14="http://schemas.microsoft.com/office/powerpoint/2010/main" val="132025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20149"/>
            <a:ext cx="8229600" cy="820911"/>
          </a:xfrm>
          <a:prstGeom prst="rect">
            <a:avLst/>
          </a:prstGeom>
        </p:spPr>
        <p:txBody>
          <a:bodyPr anchor="ctr"/>
          <a:lstStyle>
            <a:lvl1pPr algn="ctr">
              <a:defRPr b="0"/>
            </a:lvl1pPr>
          </a:lstStyle>
          <a:p>
            <a:r>
              <a:rPr lang="en-US" dirty="0"/>
              <a:t>Click to edit section title</a:t>
            </a:r>
          </a:p>
        </p:txBody>
      </p:sp>
      <p:sp>
        <p:nvSpPr>
          <p:cNvPr id="9" name="Date Placeholder 8"/>
          <p:cNvSpPr>
            <a:spLocks noGrp="1"/>
          </p:cNvSpPr>
          <p:nvPr>
            <p:ph type="dt" sz="half" idx="10"/>
          </p:nvPr>
        </p:nvSpPr>
        <p:spPr/>
        <p:txBody>
          <a:bodyPr/>
          <a:lstStyle/>
          <a:p>
            <a:fld id="{26AD566E-D611-4B97-A0D7-924024ECDE00}" type="datetime1">
              <a:rPr lang="en-US" smtClean="0"/>
              <a:t>10/2/2023</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
        <p:nvSpPr>
          <p:cNvPr id="5" name="Slide Number Placeholder 1"/>
          <p:cNvSpPr>
            <a:spLocks noGrp="1"/>
          </p:cNvSpPr>
          <p:nvPr>
            <p:ph type="sldNum" sz="quarter" idx="4"/>
          </p:nvPr>
        </p:nvSpPr>
        <p:spPr>
          <a:xfrm>
            <a:off x="8478982" y="5409848"/>
            <a:ext cx="665018" cy="303212"/>
          </a:xfrm>
          <a:prstGeom prst="rect">
            <a:avLst/>
          </a:prstGeom>
        </p:spPr>
        <p:txBody>
          <a:bodyPr vert="horz" lIns="91440" tIns="45720" rIns="91440" bIns="45720" rtlCol="0" anchor="ctr"/>
          <a:lstStyle>
            <a:lvl1pPr algn="r">
              <a:defRPr sz="800">
                <a:solidFill>
                  <a:schemeClr val="bg1"/>
                </a:solidFill>
              </a:defRPr>
            </a:lvl1pPr>
          </a:lstStyle>
          <a:p>
            <a:fld id="{59B6DBC4-DCF0-44E6-A1E9-8E19C8237A2A}" type="slidenum">
              <a:rPr lang="en-US" smtClean="0"/>
              <a:pPr/>
              <a:t>‹#›</a:t>
            </a:fld>
            <a:endParaRPr lang="en-US"/>
          </a:p>
        </p:txBody>
      </p:sp>
    </p:spTree>
    <p:extLst>
      <p:ext uri="{BB962C8B-B14F-4D97-AF65-F5344CB8AC3E}">
        <p14:creationId xmlns:p14="http://schemas.microsoft.com/office/powerpoint/2010/main" val="27646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NL 1">
    <p:spTree>
      <p:nvGrpSpPr>
        <p:cNvPr id="1" name=""/>
        <p:cNvGrpSpPr/>
        <p:nvPr/>
      </p:nvGrpSpPr>
      <p:grpSpPr>
        <a:xfrm>
          <a:off x="0" y="0"/>
          <a:ext cx="0" cy="0"/>
          <a:chOff x="0" y="0"/>
          <a:chExt cx="0" cy="0"/>
        </a:xfrm>
      </p:grpSpPr>
      <p:sp>
        <p:nvSpPr>
          <p:cNvPr id="7" name="Rectangle 6"/>
          <p:cNvSpPr/>
          <p:nvPr userDrawn="1"/>
        </p:nvSpPr>
        <p:spPr>
          <a:xfrm>
            <a:off x="0" y="820911"/>
            <a:ext cx="9144000" cy="45898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a:xfrm>
            <a:off x="457200" y="1"/>
            <a:ext cx="8229600" cy="820911"/>
          </a:xfrm>
          <a:prstGeom prst="rect">
            <a:avLst/>
          </a:prstGeom>
        </p:spPr>
        <p:txBody>
          <a:bodyPr anchor="ctr"/>
          <a:lstStyle/>
          <a:p>
            <a:r>
              <a:rPr lang="en-US" dirty="0"/>
              <a:t>Click to edit title</a:t>
            </a:r>
          </a:p>
        </p:txBody>
      </p:sp>
      <p:sp>
        <p:nvSpPr>
          <p:cNvPr id="9" name="Date Placeholder 8"/>
          <p:cNvSpPr>
            <a:spLocks noGrp="1"/>
          </p:cNvSpPr>
          <p:nvPr>
            <p:ph type="dt" sz="half" idx="10"/>
          </p:nvPr>
        </p:nvSpPr>
        <p:spPr/>
        <p:txBody>
          <a:bodyPr/>
          <a:lstStyle/>
          <a:p>
            <a:fld id="{B2EE32BA-3C08-430A-98BF-4F2B13119D28}" type="datetime1">
              <a:rPr lang="en-US" smtClean="0"/>
              <a:t>10/2/2023</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
        <p:nvSpPr>
          <p:cNvPr id="8" name="Content Placeholder 2"/>
          <p:cNvSpPr>
            <a:spLocks noGrp="1"/>
          </p:cNvSpPr>
          <p:nvPr>
            <p:ph idx="1" hasCustomPrompt="1"/>
          </p:nvPr>
        </p:nvSpPr>
        <p:spPr>
          <a:xfrm>
            <a:off x="457200" y="943030"/>
            <a:ext cx="82296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
          <p:cNvSpPr>
            <a:spLocks noGrp="1"/>
          </p:cNvSpPr>
          <p:nvPr>
            <p:ph type="sldNum" sz="quarter" idx="4"/>
          </p:nvPr>
        </p:nvSpPr>
        <p:spPr>
          <a:xfrm>
            <a:off x="8478982" y="5415043"/>
            <a:ext cx="665018" cy="303212"/>
          </a:xfrm>
          <a:prstGeom prst="rect">
            <a:avLst/>
          </a:prstGeom>
        </p:spPr>
        <p:txBody>
          <a:bodyPr vert="horz" lIns="91440" tIns="45720" rIns="91440" bIns="45720" rtlCol="0" anchor="ctr"/>
          <a:lstStyle>
            <a:lvl1pPr algn="r">
              <a:defRPr sz="800">
                <a:solidFill>
                  <a:schemeClr val="bg1"/>
                </a:solidFill>
              </a:defRPr>
            </a:lvl1pPr>
          </a:lstStyle>
          <a:p>
            <a:fld id="{59B6DBC4-DCF0-44E6-A1E9-8E19C8237A2A}" type="slidenum">
              <a:rPr lang="en-US" smtClean="0"/>
              <a:pPr/>
              <a:t>‹#›</a:t>
            </a:fld>
            <a:endParaRPr lang="en-US"/>
          </a:p>
        </p:txBody>
      </p:sp>
    </p:spTree>
    <p:extLst>
      <p:ext uri="{BB962C8B-B14F-4D97-AF65-F5344CB8AC3E}">
        <p14:creationId xmlns:p14="http://schemas.microsoft.com/office/powerpoint/2010/main" val="206828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NL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9470"/>
            <a:ext cx="8229600" cy="952500"/>
          </a:xfrm>
          <a:prstGeom prst="rect">
            <a:avLst/>
          </a:prstGeom>
        </p:spPr>
        <p:txBody>
          <a:bodyPr vert="horz" anchor="ctr"/>
          <a:lstStyle/>
          <a:p>
            <a:r>
              <a:rPr lang="en-US" dirty="0"/>
              <a:t>Click to edit title</a:t>
            </a:r>
          </a:p>
        </p:txBody>
      </p:sp>
      <p:sp>
        <p:nvSpPr>
          <p:cNvPr id="3" name="Footer Placeholder 2"/>
          <p:cNvSpPr>
            <a:spLocks noGrp="1"/>
          </p:cNvSpPr>
          <p:nvPr>
            <p:ph type="ftr" sz="quarter" idx="10"/>
          </p:nvPr>
        </p:nvSpPr>
        <p:spPr/>
        <p:txBody>
          <a:bodyPr/>
          <a:lstStyle/>
          <a:p>
            <a:r>
              <a:rPr lang="en-US"/>
              <a:t>Los Alamos National Laboratory</a:t>
            </a:r>
            <a:endParaRPr lang="en-US" dirty="0"/>
          </a:p>
        </p:txBody>
      </p:sp>
      <p:sp>
        <p:nvSpPr>
          <p:cNvPr id="4" name="Date Placeholder 3"/>
          <p:cNvSpPr>
            <a:spLocks noGrp="1"/>
          </p:cNvSpPr>
          <p:nvPr>
            <p:ph type="dt" sz="half" idx="11"/>
          </p:nvPr>
        </p:nvSpPr>
        <p:spPr/>
        <p:txBody>
          <a:bodyPr/>
          <a:lstStyle/>
          <a:p>
            <a:fld id="{05C581EF-C8FE-4DEF-9282-F131D099C63D}" type="datetime1">
              <a:rPr lang="en-US" smtClean="0"/>
              <a:t>10/2/2023</a:t>
            </a:fld>
            <a:endParaRPr lang="en-US" dirty="0"/>
          </a:p>
        </p:txBody>
      </p:sp>
      <p:sp>
        <p:nvSpPr>
          <p:cNvPr id="5" name="Content Placeholder 2"/>
          <p:cNvSpPr>
            <a:spLocks noGrp="1"/>
          </p:cNvSpPr>
          <p:nvPr>
            <p:ph idx="1" hasCustomPrompt="1"/>
          </p:nvPr>
        </p:nvSpPr>
        <p:spPr>
          <a:xfrm>
            <a:off x="457200" y="943030"/>
            <a:ext cx="8229600" cy="4328440"/>
          </a:xfrm>
          <a:prstGeom prst="rect">
            <a:avLst/>
          </a:prstGeom>
        </p:spPr>
        <p:txBody>
          <a:bodyPr/>
          <a:lstStyle>
            <a:lvl1pPr>
              <a:defRPr sz="2000" b="0">
                <a:solidFill>
                  <a:srgbClr val="FFFFFF"/>
                </a:solidFill>
              </a:defRPr>
            </a:lvl1pPr>
            <a:lvl2pPr marL="346075" indent="-171450">
              <a:defRPr sz="1800">
                <a:solidFill>
                  <a:srgbClr val="FFFFFF"/>
                </a:solidFill>
              </a:defRPr>
            </a:lvl2pPr>
            <a:lvl3pPr marL="515938" indent="-173038">
              <a:defRPr sz="1600">
                <a:solidFill>
                  <a:srgbClr val="FFFFFF"/>
                </a:solidFill>
              </a:defRPr>
            </a:lvl3pPr>
            <a:lvl4pPr marL="685800" indent="-173038">
              <a:defRPr sz="1400">
                <a:solidFill>
                  <a:srgbClr val="FFFFFF"/>
                </a:solidFill>
              </a:defRPr>
            </a:lvl4pPr>
            <a:lvl5pPr marL="855663" indent="-174625">
              <a:defRPr>
                <a:solidFill>
                  <a:srgbClr val="FFFFFF"/>
                </a:solidFill>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8478982" y="5409848"/>
            <a:ext cx="665018" cy="303212"/>
          </a:xfrm>
          <a:prstGeom prst="rect">
            <a:avLst/>
          </a:prstGeom>
        </p:spPr>
        <p:txBody>
          <a:bodyPr vert="horz" lIns="91440" tIns="45720" rIns="91440" bIns="45720" rtlCol="0" anchor="ctr"/>
          <a:lstStyle>
            <a:lvl1pPr algn="r">
              <a:defRPr sz="800">
                <a:solidFill>
                  <a:schemeClr val="bg1"/>
                </a:solidFill>
              </a:defRPr>
            </a:lvl1pPr>
          </a:lstStyle>
          <a:p>
            <a:fld id="{59B6DBC4-DCF0-44E6-A1E9-8E19C8237A2A}" type="slidenum">
              <a:rPr lang="en-US" smtClean="0"/>
              <a:pPr/>
              <a:t>‹#›</a:t>
            </a:fld>
            <a:endParaRPr lang="en-US"/>
          </a:p>
        </p:txBody>
      </p:sp>
    </p:spTree>
    <p:extLst>
      <p:ext uri="{BB962C8B-B14F-4D97-AF65-F5344CB8AC3E}">
        <p14:creationId xmlns:p14="http://schemas.microsoft.com/office/powerpoint/2010/main" val="3150828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NL 3">
    <p:spTree>
      <p:nvGrpSpPr>
        <p:cNvPr id="1" name=""/>
        <p:cNvGrpSpPr/>
        <p:nvPr/>
      </p:nvGrpSpPr>
      <p:grpSpPr>
        <a:xfrm>
          <a:off x="0" y="0"/>
          <a:ext cx="0" cy="0"/>
          <a:chOff x="0" y="0"/>
          <a:chExt cx="0" cy="0"/>
        </a:xfrm>
      </p:grpSpPr>
      <p:sp>
        <p:nvSpPr>
          <p:cNvPr id="7" name="Rectangle 6"/>
          <p:cNvSpPr/>
          <p:nvPr userDrawn="1"/>
        </p:nvSpPr>
        <p:spPr>
          <a:xfrm>
            <a:off x="0" y="319853"/>
            <a:ext cx="9144000" cy="50908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Date Placeholder 8"/>
          <p:cNvSpPr>
            <a:spLocks noGrp="1"/>
          </p:cNvSpPr>
          <p:nvPr>
            <p:ph type="dt" sz="half" idx="10"/>
          </p:nvPr>
        </p:nvSpPr>
        <p:spPr/>
        <p:txBody>
          <a:bodyPr/>
          <a:lstStyle/>
          <a:p>
            <a:fld id="{F1B443ED-5442-4D26-8A4C-10072D89D6B9}" type="datetime1">
              <a:rPr lang="en-US" smtClean="0"/>
              <a:t>10/2/2023</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
        <p:nvSpPr>
          <p:cNvPr id="8" name="Title 1"/>
          <p:cNvSpPr>
            <a:spLocks noGrp="1"/>
          </p:cNvSpPr>
          <p:nvPr>
            <p:ph type="title" hasCustomPrompt="1"/>
          </p:nvPr>
        </p:nvSpPr>
        <p:spPr>
          <a:xfrm>
            <a:off x="457200" y="319852"/>
            <a:ext cx="8229600" cy="501060"/>
          </a:xfrm>
          <a:prstGeom prst="rect">
            <a:avLst/>
          </a:prstGeom>
        </p:spPr>
        <p:txBody>
          <a:bodyPr anchor="ctr"/>
          <a:lstStyle>
            <a:lvl1pPr>
              <a:defRPr>
                <a:solidFill>
                  <a:schemeClr val="tx1"/>
                </a:solidFill>
              </a:defRPr>
            </a:lvl1pPr>
          </a:lstStyle>
          <a:p>
            <a:r>
              <a:rPr lang="en-US" dirty="0"/>
              <a:t>Click to edit title</a:t>
            </a:r>
          </a:p>
        </p:txBody>
      </p:sp>
      <p:sp>
        <p:nvSpPr>
          <p:cNvPr id="11" name="Content Placeholder 2"/>
          <p:cNvSpPr>
            <a:spLocks noGrp="1"/>
          </p:cNvSpPr>
          <p:nvPr>
            <p:ph idx="1" hasCustomPrompt="1"/>
          </p:nvPr>
        </p:nvSpPr>
        <p:spPr>
          <a:xfrm>
            <a:off x="457200" y="943030"/>
            <a:ext cx="82296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8478982" y="5409848"/>
            <a:ext cx="665018" cy="303212"/>
          </a:xfrm>
          <a:prstGeom prst="rect">
            <a:avLst/>
          </a:prstGeom>
        </p:spPr>
        <p:txBody>
          <a:bodyPr vert="horz" lIns="91440" tIns="45720" rIns="91440" bIns="45720" rtlCol="0" anchor="ctr"/>
          <a:lstStyle>
            <a:lvl1pPr algn="r">
              <a:defRPr sz="800">
                <a:solidFill>
                  <a:schemeClr val="bg1"/>
                </a:solidFill>
              </a:defRPr>
            </a:lvl1pPr>
          </a:lstStyle>
          <a:p>
            <a:fld id="{59B6DBC4-DCF0-44E6-A1E9-8E19C8237A2A}" type="slidenum">
              <a:rPr lang="en-US" smtClean="0"/>
              <a:pPr/>
              <a:t>‹#›</a:t>
            </a:fld>
            <a:endParaRPr lang="en-US"/>
          </a:p>
        </p:txBody>
      </p:sp>
    </p:spTree>
    <p:extLst>
      <p:ext uri="{BB962C8B-B14F-4D97-AF65-F5344CB8AC3E}">
        <p14:creationId xmlns:p14="http://schemas.microsoft.com/office/powerpoint/2010/main" val="4141998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tatement slide">
    <p:spTree>
      <p:nvGrpSpPr>
        <p:cNvPr id="1" name=""/>
        <p:cNvGrpSpPr/>
        <p:nvPr/>
      </p:nvGrpSpPr>
      <p:grpSpPr>
        <a:xfrm>
          <a:off x="0" y="0"/>
          <a:ext cx="0" cy="0"/>
          <a:chOff x="0" y="0"/>
          <a:chExt cx="0" cy="0"/>
        </a:xfrm>
      </p:grpSpPr>
      <p:sp>
        <p:nvSpPr>
          <p:cNvPr id="7" name="Picture Placeholder 14"/>
          <p:cNvSpPr>
            <a:spLocks noGrp="1"/>
          </p:cNvSpPr>
          <p:nvPr>
            <p:ph type="pic" sz="quarter" idx="15" hasCustomPrompt="1"/>
          </p:nvPr>
        </p:nvSpPr>
        <p:spPr>
          <a:xfrm>
            <a:off x="0" y="229309"/>
            <a:ext cx="9144000" cy="5256829"/>
          </a:xfrm>
          <a:prstGeom prst="rect">
            <a:avLst/>
          </a:prstGeom>
        </p:spPr>
        <p:txBody>
          <a:bodyPr vert="horz" lIns="91433" tIns="45717" rIns="91433" bIns="45717" anchor="ctr"/>
          <a:lstStyle>
            <a:lvl1pPr marL="0" marR="0" indent="0" algn="ctr" defTabSz="457164" rtl="0" eaLnBrk="1" fontAlgn="auto" latinLnBrk="0" hangingPunct="1">
              <a:lnSpc>
                <a:spcPct val="100000"/>
              </a:lnSpc>
              <a:spcBef>
                <a:spcPct val="20000"/>
              </a:spcBef>
              <a:spcAft>
                <a:spcPts val="0"/>
              </a:spcAft>
              <a:buClrTx/>
              <a:buSzTx/>
              <a:buFont typeface="Arial"/>
              <a:buNone/>
              <a:tabLst/>
              <a:defRPr lang="en-US" sz="1500" smtClean="0">
                <a:solidFill>
                  <a:srgbClr val="FFFFFF"/>
                </a:solidFill>
              </a:defRPr>
            </a:lvl1pPr>
          </a:lstStyle>
          <a:p>
            <a:r>
              <a:rPr lang="en-US" dirty="0"/>
              <a:t>Click icon to insert photo</a:t>
            </a:r>
          </a:p>
          <a:p>
            <a:endParaRPr lang="en-US" dirty="0"/>
          </a:p>
          <a:p>
            <a:endParaRPr lang="en-US" dirty="0"/>
          </a:p>
          <a:p>
            <a:endParaRPr lang="en-US" dirty="0"/>
          </a:p>
        </p:txBody>
      </p:sp>
      <p:sp>
        <p:nvSpPr>
          <p:cNvPr id="6" name="Title 1"/>
          <p:cNvSpPr>
            <a:spLocks noGrp="1"/>
          </p:cNvSpPr>
          <p:nvPr>
            <p:ph type="title" hasCustomPrompt="1"/>
          </p:nvPr>
        </p:nvSpPr>
        <p:spPr>
          <a:xfrm>
            <a:off x="1875329" y="3046995"/>
            <a:ext cx="5393342" cy="461659"/>
          </a:xfrm>
          <a:prstGeom prst="rect">
            <a:avLst/>
          </a:prstGeom>
          <a:noFill/>
        </p:spPr>
        <p:txBody>
          <a:bodyPr vert="horz" wrap="square" lIns="91433" tIns="45717" rIns="91433" bIns="45717">
            <a:spAutoFit/>
          </a:bodyPr>
          <a:lstStyle>
            <a:lvl1pPr algn="ctr">
              <a:defRPr sz="2400" b="0">
                <a:solidFill>
                  <a:schemeClr val="bg1"/>
                </a:solidFill>
              </a:defRPr>
            </a:lvl1pPr>
          </a:lstStyle>
          <a:p>
            <a:r>
              <a:rPr lang="en-US" dirty="0"/>
              <a:t>Click to add statement</a:t>
            </a:r>
          </a:p>
        </p:txBody>
      </p:sp>
      <p:sp>
        <p:nvSpPr>
          <p:cNvPr id="29" name="Rectangle 28"/>
          <p:cNvSpPr/>
          <p:nvPr userDrawn="1"/>
        </p:nvSpPr>
        <p:spPr>
          <a:xfrm>
            <a:off x="-117070" y="1114871"/>
            <a:ext cx="101168" cy="335921"/>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0" name="Rectangle 29"/>
          <p:cNvSpPr/>
          <p:nvPr userDrawn="1"/>
        </p:nvSpPr>
        <p:spPr>
          <a:xfrm>
            <a:off x="-117070" y="1450791"/>
            <a:ext cx="101168" cy="335921"/>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1" name="Rectangle 30"/>
          <p:cNvSpPr/>
          <p:nvPr userDrawn="1"/>
        </p:nvSpPr>
        <p:spPr>
          <a:xfrm>
            <a:off x="-117070" y="1786711"/>
            <a:ext cx="101168" cy="335921"/>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31"/>
          <p:cNvSpPr/>
          <p:nvPr userDrawn="1"/>
        </p:nvSpPr>
        <p:spPr>
          <a:xfrm>
            <a:off x="-117070" y="2122632"/>
            <a:ext cx="101168" cy="335921"/>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Rectangle 32"/>
          <p:cNvSpPr/>
          <p:nvPr userDrawn="1"/>
        </p:nvSpPr>
        <p:spPr>
          <a:xfrm>
            <a:off x="-117070" y="1"/>
            <a:ext cx="101168" cy="335921"/>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4" name="Rectangle 33"/>
          <p:cNvSpPr/>
          <p:nvPr userDrawn="1"/>
        </p:nvSpPr>
        <p:spPr>
          <a:xfrm>
            <a:off x="-117070" y="335921"/>
            <a:ext cx="101168" cy="335921"/>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Rectangle 34"/>
          <p:cNvSpPr/>
          <p:nvPr userDrawn="1"/>
        </p:nvSpPr>
        <p:spPr>
          <a:xfrm>
            <a:off x="-117070" y="727310"/>
            <a:ext cx="101168" cy="335921"/>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Slide Number Placeholder 1"/>
          <p:cNvSpPr>
            <a:spLocks noGrp="1"/>
          </p:cNvSpPr>
          <p:nvPr>
            <p:ph type="sldNum" sz="quarter" idx="4"/>
          </p:nvPr>
        </p:nvSpPr>
        <p:spPr>
          <a:xfrm>
            <a:off x="8478982" y="5409848"/>
            <a:ext cx="665018" cy="303212"/>
          </a:xfrm>
          <a:prstGeom prst="rect">
            <a:avLst/>
          </a:prstGeom>
        </p:spPr>
        <p:txBody>
          <a:bodyPr vert="horz" lIns="91440" tIns="45720" rIns="91440" bIns="45720" rtlCol="0" anchor="ctr"/>
          <a:lstStyle>
            <a:lvl1pPr algn="r">
              <a:defRPr sz="800">
                <a:solidFill>
                  <a:schemeClr val="bg1"/>
                </a:solidFill>
              </a:defRPr>
            </a:lvl1pPr>
          </a:lstStyle>
          <a:p>
            <a:fld id="{59B6DBC4-DCF0-44E6-A1E9-8E19C8237A2A}" type="slidenum">
              <a:rPr lang="en-US" smtClean="0"/>
              <a:pPr/>
              <a:t>‹#›</a:t>
            </a:fld>
            <a:endParaRPr lang="en-US"/>
          </a:p>
        </p:txBody>
      </p:sp>
    </p:spTree>
    <p:extLst>
      <p:ext uri="{BB962C8B-B14F-4D97-AF65-F5344CB8AC3E}">
        <p14:creationId xmlns:p14="http://schemas.microsoft.com/office/powerpoint/2010/main" val="353658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0.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51D7D"/>
            </a:gs>
            <a:gs pos="100000">
              <a:schemeClr val="accent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3"/>
          </p:nvPr>
        </p:nvSpPr>
        <p:spPr>
          <a:xfrm>
            <a:off x="-1" y="5409848"/>
            <a:ext cx="3310467" cy="305152"/>
          </a:xfrm>
          <a:prstGeom prst="rect">
            <a:avLst/>
          </a:prstGeom>
        </p:spPr>
        <p:txBody>
          <a:bodyPr vert="horz" lIns="91440" tIns="45720" rIns="91440" bIns="45720" rtlCol="0" anchor="ctr"/>
          <a:lstStyle>
            <a:lvl1pPr algn="l">
              <a:defRPr sz="800">
                <a:solidFill>
                  <a:srgbClr val="FFFFFF"/>
                </a:solidFill>
              </a:defRPr>
            </a:lvl1pPr>
          </a:lstStyle>
          <a:p>
            <a:r>
              <a:rPr lang="en-US"/>
              <a:t>Los Alamos National Laboratory</a:t>
            </a:r>
            <a:endParaRPr lang="en-US" dirty="0"/>
          </a:p>
        </p:txBody>
      </p:sp>
      <p:sp>
        <p:nvSpPr>
          <p:cNvPr id="14" name="Date Placeholder 13"/>
          <p:cNvSpPr>
            <a:spLocks noGrp="1"/>
          </p:cNvSpPr>
          <p:nvPr>
            <p:ph type="dt" sz="half" idx="2"/>
          </p:nvPr>
        </p:nvSpPr>
        <p:spPr>
          <a:xfrm>
            <a:off x="7004050" y="5409848"/>
            <a:ext cx="1293091" cy="305152"/>
          </a:xfrm>
          <a:prstGeom prst="rect">
            <a:avLst/>
          </a:prstGeom>
        </p:spPr>
        <p:txBody>
          <a:bodyPr vert="horz" lIns="91440" tIns="45720" rIns="91440" bIns="45720" rtlCol="0" anchor="ctr"/>
          <a:lstStyle>
            <a:lvl1pPr algn="r">
              <a:defRPr sz="800">
                <a:solidFill>
                  <a:srgbClr val="FFFFFF"/>
                </a:solidFill>
              </a:defRPr>
            </a:lvl1pPr>
          </a:lstStyle>
          <a:p>
            <a:fld id="{7BF1C8BB-7EBF-4DAF-8A78-7D8093218EE1}" type="datetime1">
              <a:rPr lang="en-US" smtClean="0"/>
              <a:t>10/2/2023</a:t>
            </a:fld>
            <a:endParaRPr lang="en-US" dirty="0"/>
          </a:p>
        </p:txBody>
      </p:sp>
      <p:sp>
        <p:nvSpPr>
          <p:cNvPr id="16" name="Rectangle 15"/>
          <p:cNvSpPr/>
          <p:nvPr userDrawn="1"/>
        </p:nvSpPr>
        <p:spPr>
          <a:xfrm>
            <a:off x="-117070" y="1238744"/>
            <a:ext cx="101168" cy="373246"/>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ectangle 16"/>
          <p:cNvSpPr/>
          <p:nvPr userDrawn="1"/>
        </p:nvSpPr>
        <p:spPr>
          <a:xfrm>
            <a:off x="-117070" y="1611989"/>
            <a:ext cx="101168" cy="373246"/>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Rectangle 17"/>
          <p:cNvSpPr/>
          <p:nvPr userDrawn="1"/>
        </p:nvSpPr>
        <p:spPr>
          <a:xfrm>
            <a:off x="-117070" y="1985234"/>
            <a:ext cx="101168" cy="373246"/>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Rectangle 18"/>
          <p:cNvSpPr/>
          <p:nvPr userDrawn="1"/>
        </p:nvSpPr>
        <p:spPr>
          <a:xfrm>
            <a:off x="-117070" y="2358479"/>
            <a:ext cx="101168" cy="373246"/>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0" name="Rectangle 19"/>
          <p:cNvSpPr/>
          <p:nvPr userDrawn="1"/>
        </p:nvSpPr>
        <p:spPr>
          <a:xfrm>
            <a:off x="-117070" y="0"/>
            <a:ext cx="101168" cy="373246"/>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1" name="Rectangle 20"/>
          <p:cNvSpPr/>
          <p:nvPr userDrawn="1"/>
        </p:nvSpPr>
        <p:spPr>
          <a:xfrm>
            <a:off x="-117070" y="373245"/>
            <a:ext cx="101168" cy="373246"/>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2" name="Rectangle 21"/>
          <p:cNvSpPr/>
          <p:nvPr userDrawn="1"/>
        </p:nvSpPr>
        <p:spPr>
          <a:xfrm>
            <a:off x="-117070" y="808120"/>
            <a:ext cx="101168" cy="37324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TextBox 22"/>
          <p:cNvSpPr txBox="1"/>
          <p:nvPr userDrawn="1"/>
        </p:nvSpPr>
        <p:spPr>
          <a:xfrm>
            <a:off x="-635000" y="-2"/>
            <a:ext cx="517930" cy="707886"/>
          </a:xfrm>
          <a:prstGeom prst="rect">
            <a:avLst/>
          </a:prstGeom>
          <a:noFill/>
        </p:spPr>
        <p:txBody>
          <a:bodyPr wrap="square" rtlCol="0">
            <a:spAutoFit/>
          </a:bodyPr>
          <a:lstStyle/>
          <a:p>
            <a:pPr algn="r"/>
            <a:r>
              <a:rPr lang="en-US" sz="800" b="1" dirty="0">
                <a:solidFill>
                  <a:srgbClr val="0D0C2E"/>
                </a:solidFill>
              </a:rPr>
              <a:t>NOTE:</a:t>
            </a:r>
          </a:p>
          <a:p>
            <a:pPr algn="r"/>
            <a:r>
              <a:rPr lang="en-US" sz="800" dirty="0">
                <a:solidFill>
                  <a:srgbClr val="0D0C2E"/>
                </a:solidFill>
              </a:rPr>
              <a:t>This is</a:t>
            </a:r>
            <a:r>
              <a:rPr lang="en-US" sz="800" baseline="0" dirty="0">
                <a:solidFill>
                  <a:srgbClr val="0D0C2E"/>
                </a:solidFill>
              </a:rPr>
              <a:t> the lab color palette.</a:t>
            </a:r>
            <a:endParaRPr lang="en-US" sz="800" baseline="0" dirty="0">
              <a:solidFill>
                <a:srgbClr val="0D0C2E"/>
              </a:solidFill>
              <a:latin typeface="Wingdings"/>
              <a:ea typeface="Wingdings"/>
              <a:cs typeface="Wingdings"/>
              <a:sym typeface="Wingdings"/>
            </a:endParaRPr>
          </a:p>
        </p:txBody>
      </p:sp>
      <p:sp>
        <p:nvSpPr>
          <p:cNvPr id="2" name="Slide Number Placeholder 1"/>
          <p:cNvSpPr>
            <a:spLocks noGrp="1"/>
          </p:cNvSpPr>
          <p:nvPr>
            <p:ph type="sldNum" sz="quarter" idx="4"/>
          </p:nvPr>
        </p:nvSpPr>
        <p:spPr>
          <a:xfrm>
            <a:off x="8478982" y="5409848"/>
            <a:ext cx="665018" cy="303212"/>
          </a:xfrm>
          <a:prstGeom prst="rect">
            <a:avLst/>
          </a:prstGeom>
        </p:spPr>
        <p:txBody>
          <a:bodyPr vert="horz" lIns="91440" tIns="45720" rIns="91440" bIns="45720" rtlCol="0" anchor="ctr"/>
          <a:lstStyle>
            <a:lvl1pPr algn="r">
              <a:defRPr sz="800">
                <a:solidFill>
                  <a:schemeClr val="bg1"/>
                </a:solidFill>
              </a:defRPr>
            </a:lvl1pPr>
          </a:lstStyle>
          <a:p>
            <a:fld id="{59B6DBC4-DCF0-44E6-A1E9-8E19C8237A2A}" type="slidenum">
              <a:rPr lang="en-US" smtClean="0"/>
              <a:pPr/>
              <a:t>‹#›</a:t>
            </a:fld>
            <a:endParaRPr lang="en-US"/>
          </a:p>
        </p:txBody>
      </p:sp>
    </p:spTree>
    <p:extLst>
      <p:ext uri="{BB962C8B-B14F-4D97-AF65-F5344CB8AC3E}">
        <p14:creationId xmlns:p14="http://schemas.microsoft.com/office/powerpoint/2010/main" val="13427975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49" r:id="rId3"/>
    <p:sldLayoutId id="2147483673" r:id="rId4"/>
    <p:sldLayoutId id="2147483671" r:id="rId5"/>
    <p:sldLayoutId id="2147483650" r:id="rId6"/>
    <p:sldLayoutId id="2147483660" r:id="rId7"/>
    <p:sldLayoutId id="2147483674" r:id="rId8"/>
    <p:sldLayoutId id="2147483677" r:id="rId9"/>
    <p:sldLayoutId id="2147483700" r:id="rId10"/>
  </p:sldLayoutIdLst>
  <p:hf hdr="0"/>
  <p:txStyles>
    <p:titleStyle>
      <a:lvl1pPr algn="l" defTabSz="457200" rtl="0" eaLnBrk="1" latinLnBrk="0" hangingPunct="1">
        <a:spcBef>
          <a:spcPct val="0"/>
        </a:spcBef>
        <a:buNone/>
        <a:defRPr sz="2400" b="1" kern="1200">
          <a:solidFill>
            <a:srgbClr val="FFFFFF"/>
          </a:solidFill>
          <a:latin typeface="+mj-lt"/>
          <a:ea typeface="+mj-ea"/>
          <a:cs typeface="+mj-cs"/>
        </a:defRPr>
      </a:lvl1pPr>
    </p:titleStyle>
    <p:bodyStyle>
      <a:lvl1pPr marL="171450" indent="-171450" algn="l" defTabSz="457200" rtl="0" eaLnBrk="1" latinLnBrk="0" hangingPunct="1">
        <a:spcBef>
          <a:spcPct val="20000"/>
        </a:spcBef>
        <a:buFont typeface="Arial"/>
        <a:buChar char="•"/>
        <a:defRPr sz="1800" b="1" kern="1200">
          <a:solidFill>
            <a:schemeClr val="tx1"/>
          </a:solidFill>
          <a:latin typeface="+mn-lt"/>
          <a:ea typeface="+mn-ea"/>
          <a:cs typeface="+mn-cs"/>
        </a:defRPr>
      </a:lvl1pPr>
      <a:lvl2pPr marL="403225" indent="-1714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628650" indent="-173038"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4075" indent="-173038" algn="l" defTabSz="457200" rtl="0" eaLnBrk="1" latinLnBrk="0" hangingPunct="1">
        <a:spcBef>
          <a:spcPct val="20000"/>
        </a:spcBef>
        <a:buFont typeface="Arial"/>
        <a:buChar char="–"/>
        <a:defRPr sz="1200" kern="1200">
          <a:solidFill>
            <a:schemeClr val="tx1"/>
          </a:solidFill>
          <a:latin typeface="+mn-lt"/>
          <a:ea typeface="+mn-ea"/>
          <a:cs typeface="+mn-cs"/>
        </a:defRPr>
      </a:lvl4pPr>
      <a:lvl5pPr marL="1087438" indent="-174625"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08000"/>
            <a:ext cx="8229600" cy="740307"/>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457200" y="1270000"/>
            <a:ext cx="8229600" cy="369824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BAAA82B3-C28E-1643-B3C3-E4437965478B}"/>
              </a:ext>
            </a:extLst>
          </p:cNvPr>
          <p:cNvPicPr>
            <a:picLocks noChangeAspect="1"/>
          </p:cNvPicPr>
          <p:nvPr userDrawn="1"/>
        </p:nvPicPr>
        <p:blipFill>
          <a:blip r:embed="rId9"/>
          <a:stretch>
            <a:fillRect/>
          </a:stretch>
        </p:blipFill>
        <p:spPr>
          <a:xfrm>
            <a:off x="338562" y="5264918"/>
            <a:ext cx="256079" cy="284532"/>
          </a:xfrm>
          <a:prstGeom prst="rect">
            <a:avLst/>
          </a:prstGeom>
        </p:spPr>
      </p:pic>
      <p:sp>
        <p:nvSpPr>
          <p:cNvPr id="4" name="Slide Number Placeholder 3">
            <a:extLst>
              <a:ext uri="{FF2B5EF4-FFF2-40B4-BE49-F238E27FC236}">
                <a16:creationId xmlns:a16="http://schemas.microsoft.com/office/drawing/2014/main" id="{2553C9D7-E9D0-FF4B-A8C0-A88200BA90FB}"/>
              </a:ext>
            </a:extLst>
          </p:cNvPr>
          <p:cNvSpPr txBox="1">
            <a:spLocks/>
          </p:cNvSpPr>
          <p:nvPr userDrawn="1"/>
        </p:nvSpPr>
        <p:spPr>
          <a:xfrm>
            <a:off x="8741135" y="5384446"/>
            <a:ext cx="220485" cy="225394"/>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a:solidFill>
                <a:schemeClr val="bg1">
                  <a:lumMod val="65000"/>
                </a:schemeClr>
              </a:solidFill>
            </a:endParaRPr>
          </a:p>
        </p:txBody>
      </p:sp>
      <p:sp>
        <p:nvSpPr>
          <p:cNvPr id="5" name="Date Placeholder 3">
            <a:extLst>
              <a:ext uri="{FF2B5EF4-FFF2-40B4-BE49-F238E27FC236}">
                <a16:creationId xmlns:a16="http://schemas.microsoft.com/office/drawing/2014/main" id="{DD9D28ED-2D06-3A46-9727-8A9B2D7E7F63}"/>
              </a:ext>
            </a:extLst>
          </p:cNvPr>
          <p:cNvSpPr txBox="1">
            <a:spLocks/>
          </p:cNvSpPr>
          <p:nvPr userDrawn="1"/>
        </p:nvSpPr>
        <p:spPr>
          <a:xfrm>
            <a:off x="7598466" y="5384447"/>
            <a:ext cx="719841" cy="16500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a:t>July 18-20, 2023</a:t>
            </a:r>
          </a:p>
        </p:txBody>
      </p:sp>
    </p:spTree>
    <p:extLst>
      <p:ext uri="{BB962C8B-B14F-4D97-AF65-F5344CB8AC3E}">
        <p14:creationId xmlns:p14="http://schemas.microsoft.com/office/powerpoint/2010/main" val="296613677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hf hdr="0"/>
  <p:txStyles>
    <p:title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p:titleStyle>
    <p:bodyStyle>
      <a:lvl1pPr marL="230188" indent="-222250" algn="l" defTabSz="685800" rtl="0" eaLnBrk="1" latinLnBrk="0" hangingPunct="1">
        <a:lnSpc>
          <a:spcPct val="100000"/>
        </a:lnSpc>
        <a:spcBef>
          <a:spcPts val="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08">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D3993-E287-E2EE-FA72-BF242DF0EDCE}"/>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901644-190F-008E-6636-675E08A599D2}"/>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DF5F39-02B0-8247-86BC-D34B92340781}"/>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D1019353-C624-4E00-91AE-BBA3C07F15E4}" type="datetimeFigureOut">
              <a:rPr lang="en-US" smtClean="0"/>
              <a:t>10/2/2023</a:t>
            </a:fld>
            <a:endParaRPr lang="en-US"/>
          </a:p>
        </p:txBody>
      </p:sp>
      <p:sp>
        <p:nvSpPr>
          <p:cNvPr id="5" name="Footer Placeholder 4">
            <a:extLst>
              <a:ext uri="{FF2B5EF4-FFF2-40B4-BE49-F238E27FC236}">
                <a16:creationId xmlns:a16="http://schemas.microsoft.com/office/drawing/2014/main" id="{1B238345-2794-324D-C770-C4611DFB66C1}"/>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FEFC18-62FD-AE58-F9B0-394BB4BDDFAC}"/>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D7A0E035-E495-4F6A-AC24-954C034BBC36}" type="slidenum">
              <a:rPr lang="en-US" smtClean="0"/>
              <a:t>‹#›</a:t>
            </a:fld>
            <a:endParaRPr lang="en-US"/>
          </a:p>
        </p:txBody>
      </p:sp>
      <p:sp>
        <p:nvSpPr>
          <p:cNvPr id="7" name="Rectangle 6">
            <a:extLst>
              <a:ext uri="{FF2B5EF4-FFF2-40B4-BE49-F238E27FC236}">
                <a16:creationId xmlns:a16="http://schemas.microsoft.com/office/drawing/2014/main" id="{CA2C0EA7-998D-CDF5-6A78-9DCCA9370563}"/>
              </a:ext>
            </a:extLst>
          </p:cNvPr>
          <p:cNvSpPr/>
          <p:nvPr userDrawn="1"/>
        </p:nvSpPr>
        <p:spPr bwMode="auto">
          <a:xfrm>
            <a:off x="-3174" y="5542412"/>
            <a:ext cx="9144000" cy="172588"/>
          </a:xfrm>
          <a:prstGeom prst="rect">
            <a:avLst/>
          </a:prstGeom>
          <a:gradFill flip="none" rotWithShape="1">
            <a:gsLst>
              <a:gs pos="83000">
                <a:srgbClr val="4472C4">
                  <a:lumMod val="60000"/>
                  <a:lumOff val="40000"/>
                </a:srgbClr>
              </a:gs>
              <a:gs pos="70000">
                <a:srgbClr val="4472C4">
                  <a:lumMod val="75000"/>
                </a:srgbClr>
              </a:gs>
              <a:gs pos="18000">
                <a:srgbClr val="000F7E"/>
              </a:gs>
              <a:gs pos="100000">
                <a:sysClr val="window" lastClr="FFFFFF">
                  <a:alpha val="0"/>
                  <a:lumMod val="86000"/>
                </a:sysClr>
              </a:gs>
            </a:gsLst>
            <a:lin ang="0" scaled="1"/>
            <a:tileRect/>
          </a:gradFill>
          <a:ln w="9525" cap="flat" cmpd="sng" algn="ctr">
            <a:noFill/>
            <a:prstDash val="solid"/>
            <a:round/>
            <a:headEnd type="none" w="med" len="med"/>
            <a:tailEnd type="none" w="med" len="med"/>
          </a:ln>
          <a:effectLst/>
        </p:spPr>
        <p:txBody>
          <a:bodyPr vert="horz" wrap="square" lIns="82296" tIns="41148" rIns="82296" bIns="41148"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822795" rtl="0" eaLnBrk="0" fontAlgn="base" latinLnBrk="0" hangingPunct="0">
              <a:lnSpc>
                <a:spcPct val="100000"/>
              </a:lnSpc>
              <a:spcBef>
                <a:spcPct val="0"/>
              </a:spcBef>
              <a:spcAft>
                <a:spcPct val="0"/>
              </a:spcAft>
              <a:buClrTx/>
              <a:buSzTx/>
              <a:buFontTx/>
              <a:buNone/>
              <a:tabLst/>
              <a:defRPr/>
            </a:pPr>
            <a:endParaRPr kumimoji="0" lang="en-US" sz="1620" b="0" i="0" u="none" strike="noStrike" kern="1200" cap="none" spc="0" normalizeH="0" baseline="0" noProof="0">
              <a:ln>
                <a:noFill/>
              </a:ln>
              <a:solidFill>
                <a:sysClr val="windowText" lastClr="000000"/>
              </a:solidFill>
              <a:effectLst/>
              <a:uLnTx/>
              <a:uFillTx/>
              <a:latin typeface="Arial" pitchFamily="34" charset="0"/>
              <a:ea typeface="+mn-ea"/>
              <a:cs typeface="+mn-cs"/>
            </a:endParaRPr>
          </a:p>
        </p:txBody>
      </p:sp>
      <p:sp>
        <p:nvSpPr>
          <p:cNvPr id="8" name="Rectangle 7">
            <a:extLst>
              <a:ext uri="{FF2B5EF4-FFF2-40B4-BE49-F238E27FC236}">
                <a16:creationId xmlns:a16="http://schemas.microsoft.com/office/drawing/2014/main" id="{A9FAB2B2-1C83-3889-9A96-F3B2F16AC173}"/>
              </a:ext>
            </a:extLst>
          </p:cNvPr>
          <p:cNvSpPr/>
          <p:nvPr userDrawn="1"/>
        </p:nvSpPr>
        <p:spPr bwMode="auto">
          <a:xfrm>
            <a:off x="-3174" y="-1"/>
            <a:ext cx="9171179" cy="76200"/>
          </a:xfrm>
          <a:prstGeom prst="rect">
            <a:avLst/>
          </a:prstGeom>
          <a:solidFill>
            <a:srgbClr val="000F7E"/>
          </a:solidFill>
          <a:ln w="9525" cap="flat" cmpd="sng" algn="ctr">
            <a:noFill/>
            <a:prstDash val="solid"/>
            <a:round/>
            <a:headEnd type="none" w="med" len="med"/>
            <a:tailEnd type="none" w="med" len="med"/>
          </a:ln>
          <a:effectLst/>
        </p:spPr>
        <p:txBody>
          <a:bodyPr vert="horz" wrap="square" lIns="82296" tIns="41148" rIns="82296" bIns="41148" numCol="1" rtlCol="0" anchor="t" anchorCtr="0" compatLnSpc="1">
            <a:prstTxWarp prst="textNoShape">
              <a:avLst/>
            </a:prstTxWarp>
          </a:bodyPr>
          <a:lstStyle/>
          <a:p>
            <a:pPr marL="0" marR="0" indent="0" algn="l" defTabSz="822795" rtl="0" eaLnBrk="0" fontAlgn="base" latinLnBrk="0" hangingPunct="0">
              <a:lnSpc>
                <a:spcPct val="100000"/>
              </a:lnSpc>
              <a:spcBef>
                <a:spcPct val="0"/>
              </a:spcBef>
              <a:spcAft>
                <a:spcPct val="0"/>
              </a:spcAft>
              <a:buClrTx/>
              <a:buSzTx/>
              <a:buFontTx/>
              <a:buNone/>
              <a:tabLst/>
            </a:pPr>
            <a:endParaRPr kumimoji="0" lang="en-US" sz="1620" b="0" i="0" u="none" strike="noStrike" cap="none" normalizeH="0" baseline="0">
              <a:ln>
                <a:noFill/>
              </a:ln>
              <a:solidFill>
                <a:schemeClr val="tx1"/>
              </a:solidFill>
              <a:effectLst/>
              <a:latin typeface="Arial" pitchFamily="34" charset="0"/>
            </a:endParaRPr>
          </a:p>
        </p:txBody>
      </p:sp>
      <p:sp>
        <p:nvSpPr>
          <p:cNvPr id="9" name="TextBox 8">
            <a:extLst>
              <a:ext uri="{FF2B5EF4-FFF2-40B4-BE49-F238E27FC236}">
                <a16:creationId xmlns:a16="http://schemas.microsoft.com/office/drawing/2014/main" id="{21FE9E85-51F0-866A-6DE6-E9BC98A6A4BB}"/>
              </a:ext>
            </a:extLst>
          </p:cNvPr>
          <p:cNvSpPr txBox="1"/>
          <p:nvPr userDrawn="1"/>
        </p:nvSpPr>
        <p:spPr>
          <a:xfrm>
            <a:off x="3097887" y="5497901"/>
            <a:ext cx="3055645" cy="258532"/>
          </a:xfrm>
          <a:prstGeom prst="rect">
            <a:avLst/>
          </a:prstGeom>
          <a:noFill/>
        </p:spPr>
        <p:txBody>
          <a:bodyPr wrap="none" rtlCol="0">
            <a:spAutoFit/>
          </a:bodyPr>
          <a:lstStyle/>
          <a:p>
            <a:r>
              <a:rPr lang="en-US" sz="1080" dirty="0">
                <a:solidFill>
                  <a:schemeClr val="bg2"/>
                </a:solidFill>
              </a:rPr>
              <a:t>Jee Hyun Seong – </a:t>
            </a:r>
            <a:r>
              <a:rPr lang="en-US" sz="1080" b="1" i="1" dirty="0">
                <a:solidFill>
                  <a:schemeClr val="bg2"/>
                </a:solidFill>
              </a:rPr>
              <a:t>Los Alamos National Laboratory</a:t>
            </a:r>
            <a:endParaRPr lang="en-US" sz="1080" i="1" dirty="0">
              <a:solidFill>
                <a:schemeClr val="bg2"/>
              </a:solidFill>
            </a:endParaRPr>
          </a:p>
        </p:txBody>
      </p:sp>
      <p:pic>
        <p:nvPicPr>
          <p:cNvPr id="10" name="Picture 9">
            <a:extLst>
              <a:ext uri="{FF2B5EF4-FFF2-40B4-BE49-F238E27FC236}">
                <a16:creationId xmlns:a16="http://schemas.microsoft.com/office/drawing/2014/main" id="{A7682FEB-B4E8-F43A-AA24-206483D3FD71}"/>
              </a:ext>
            </a:extLst>
          </p:cNvPr>
          <p:cNvPicPr>
            <a:picLocks noChangeAspect="1"/>
          </p:cNvPicPr>
          <p:nvPr userDrawn="1"/>
        </p:nvPicPr>
        <p:blipFill>
          <a:blip r:embed="rId15"/>
          <a:stretch>
            <a:fillRect/>
          </a:stretch>
        </p:blipFill>
        <p:spPr>
          <a:xfrm>
            <a:off x="86337" y="5223392"/>
            <a:ext cx="1016047" cy="220771"/>
          </a:xfrm>
          <a:prstGeom prst="rect">
            <a:avLst/>
          </a:prstGeom>
        </p:spPr>
      </p:pic>
    </p:spTree>
    <p:extLst>
      <p:ext uri="{BB962C8B-B14F-4D97-AF65-F5344CB8AC3E}">
        <p14:creationId xmlns:p14="http://schemas.microsoft.com/office/powerpoint/2010/main" val="7253393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8" Type="http://schemas.openxmlformats.org/officeDocument/2006/relationships/video" Target="../media/media5.wmv"/><Relationship Id="rId13" Type="http://schemas.openxmlformats.org/officeDocument/2006/relationships/image" Target="../media/image36.png"/><Relationship Id="rId3" Type="http://schemas.microsoft.com/office/2007/relationships/media" Target="../media/media3.mp4"/><Relationship Id="rId7" Type="http://schemas.microsoft.com/office/2007/relationships/media" Target="../media/media5.wmv"/><Relationship Id="rId12" Type="http://schemas.openxmlformats.org/officeDocument/2006/relationships/notesSlide" Target="../notesSlides/notesSlide10.xml"/><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39.png"/><Relationship Id="rId1" Type="http://schemas.microsoft.com/office/2007/relationships/media" Target="../media/media2.mp4"/><Relationship Id="rId6" Type="http://schemas.openxmlformats.org/officeDocument/2006/relationships/video" Target="../media/media4.wmv"/><Relationship Id="rId11" Type="http://schemas.openxmlformats.org/officeDocument/2006/relationships/slideLayout" Target="../slideLayouts/slideLayout6.xml"/><Relationship Id="rId5" Type="http://schemas.microsoft.com/office/2007/relationships/media" Target="../media/media4.wmv"/><Relationship Id="rId15" Type="http://schemas.openxmlformats.org/officeDocument/2006/relationships/image" Target="../media/image38.png"/><Relationship Id="rId10" Type="http://schemas.openxmlformats.org/officeDocument/2006/relationships/video" Target="../media/media6.wmv"/><Relationship Id="rId4" Type="http://schemas.openxmlformats.org/officeDocument/2006/relationships/video" Target="../media/media3.mp4"/><Relationship Id="rId9" Type="http://schemas.microsoft.com/office/2007/relationships/media" Target="../media/media6.wmv"/><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18" Type="http://schemas.microsoft.com/office/2007/relationships/hdphoto" Target="../media/hdphoto7.wdp"/><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image" Target="../media/image41.png"/><Relationship Id="rId16" Type="http://schemas.microsoft.com/office/2007/relationships/hdphoto" Target="../media/hdphoto6.wdp"/><Relationship Id="rId1" Type="http://schemas.openxmlformats.org/officeDocument/2006/relationships/slideLayout" Target="../slideLayouts/slideLayout30.xml"/><Relationship Id="rId6" Type="http://schemas.openxmlformats.org/officeDocument/2006/relationships/image" Target="../media/image43.png"/><Relationship Id="rId11" Type="http://schemas.microsoft.com/office/2007/relationships/hdphoto" Target="../media/hdphoto4.wdp"/><Relationship Id="rId5" Type="http://schemas.microsoft.com/office/2017/06/relationships/model3d" Target="../media/model3d1.glb"/><Relationship Id="rId15" Type="http://schemas.openxmlformats.org/officeDocument/2006/relationships/image" Target="../media/image49.png"/><Relationship Id="rId10" Type="http://schemas.openxmlformats.org/officeDocument/2006/relationships/image" Target="../media/image46.png"/><Relationship Id="rId19" Type="http://schemas.openxmlformats.org/officeDocument/2006/relationships/image" Target="../media/image51.png"/><Relationship Id="rId4" Type="http://schemas.microsoft.com/office/2007/relationships/hdphoto" Target="../media/hdphoto2.wdp"/><Relationship Id="rId9" Type="http://schemas.openxmlformats.org/officeDocument/2006/relationships/image" Target="../media/image45.png"/><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2.png"/><Relationship Id="rId7" Type="http://schemas.openxmlformats.org/officeDocument/2006/relationships/image" Target="../media/image54.png"/><Relationship Id="rId12" Type="http://schemas.microsoft.com/office/2007/relationships/hdphoto" Target="../media/hdphoto12.wdp"/><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microsoft.com/office/2007/relationships/hdphoto" Target="../media/hdphoto9.wdp"/><Relationship Id="rId11" Type="http://schemas.openxmlformats.org/officeDocument/2006/relationships/image" Target="../media/image56.png"/><Relationship Id="rId5" Type="http://schemas.openxmlformats.org/officeDocument/2006/relationships/image" Target="../media/image53.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62.png"/><Relationship Id="rId3" Type="http://schemas.microsoft.com/office/2007/relationships/media" Target="../media/media8.mp4"/><Relationship Id="rId7" Type="http://schemas.openxmlformats.org/officeDocument/2006/relationships/slideLayout" Target="../slideLayouts/slideLayout30.xml"/><Relationship Id="rId12" Type="http://schemas.openxmlformats.org/officeDocument/2006/relationships/image" Target="../media/image61.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video" Target="../media/media9.mp4"/><Relationship Id="rId11" Type="http://schemas.openxmlformats.org/officeDocument/2006/relationships/image" Target="../media/image60.png"/><Relationship Id="rId5" Type="http://schemas.microsoft.com/office/2007/relationships/media" Target="../media/media9.mp4"/><Relationship Id="rId10" Type="http://schemas.openxmlformats.org/officeDocument/2006/relationships/image" Target="../media/image59.emf"/><Relationship Id="rId4" Type="http://schemas.openxmlformats.org/officeDocument/2006/relationships/video" Target="../media/media8.mp4"/><Relationship Id="rId9" Type="http://schemas.openxmlformats.org/officeDocument/2006/relationships/image" Target="../media/image58.png"/><Relationship Id="rId14" Type="http://schemas.openxmlformats.org/officeDocument/2006/relationships/image" Target="../media/image6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8.xml"/><Relationship Id="rId7" Type="http://schemas.openxmlformats.org/officeDocument/2006/relationships/image" Target="../media/image1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16.jpg"/><Relationship Id="rId10" Type="http://schemas.openxmlformats.org/officeDocument/2006/relationships/image" Target="../media/image20.png"/><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b="1" dirty="0"/>
              <a:t>Radioisotope Production at Los Alamos National Laboratory</a:t>
            </a:r>
          </a:p>
        </p:txBody>
      </p:sp>
      <p:sp>
        <p:nvSpPr>
          <p:cNvPr id="7" name="Text Placeholder 6"/>
          <p:cNvSpPr>
            <a:spLocks noGrp="1"/>
          </p:cNvSpPr>
          <p:nvPr>
            <p:ph type="body" sz="quarter" idx="11"/>
          </p:nvPr>
        </p:nvSpPr>
        <p:spPr>
          <a:xfrm>
            <a:off x="5143500" y="2836223"/>
            <a:ext cx="3543300" cy="606908"/>
          </a:xfrm>
        </p:spPr>
        <p:txBody>
          <a:bodyPr/>
          <a:lstStyle/>
          <a:p>
            <a:r>
              <a:rPr lang="en-US" dirty="0"/>
              <a:t>Etienne Vermeulen</a:t>
            </a:r>
          </a:p>
          <a:p>
            <a:r>
              <a:rPr lang="en-US" b="0" dirty="0"/>
              <a:t>LANL Isotope Program</a:t>
            </a:r>
          </a:p>
        </p:txBody>
      </p:sp>
      <p:sp>
        <p:nvSpPr>
          <p:cNvPr id="8" name="Text Placeholder 7"/>
          <p:cNvSpPr>
            <a:spLocks noGrp="1"/>
          </p:cNvSpPr>
          <p:nvPr>
            <p:ph type="body" sz="quarter" idx="12"/>
          </p:nvPr>
        </p:nvSpPr>
        <p:spPr>
          <a:xfrm>
            <a:off x="5143500" y="4089959"/>
            <a:ext cx="3543300" cy="627160"/>
          </a:xfrm>
        </p:spPr>
        <p:txBody>
          <a:bodyPr/>
          <a:lstStyle/>
          <a:p>
            <a:r>
              <a:rPr lang="en-US" sz="1600" dirty="0"/>
              <a:t>September 26</a:t>
            </a:r>
            <a:r>
              <a:rPr lang="en-US" sz="1600" baseline="30000" dirty="0"/>
              <a:t>th</a:t>
            </a:r>
            <a:r>
              <a:rPr lang="en-US" sz="1600" dirty="0"/>
              <a:t>, 2023</a:t>
            </a:r>
          </a:p>
          <a:p>
            <a:r>
              <a:rPr lang="en-US" sz="1600" dirty="0"/>
              <a:t>ORNL RIPS Workshop</a:t>
            </a:r>
          </a:p>
        </p:txBody>
      </p:sp>
      <p:sp>
        <p:nvSpPr>
          <p:cNvPr id="10" name="Text Placeholder 9"/>
          <p:cNvSpPr>
            <a:spLocks noGrp="1"/>
          </p:cNvSpPr>
          <p:nvPr>
            <p:ph type="body" sz="quarter" idx="14"/>
          </p:nvPr>
        </p:nvSpPr>
        <p:spPr/>
        <p:txBody>
          <a:bodyPr/>
          <a:lstStyle/>
          <a:p>
            <a:r>
              <a:rPr lang="en-US" dirty="0"/>
              <a:t>LA-UR-20-28653, </a:t>
            </a:r>
            <a:r>
              <a:rPr lang="en-US" sz="800" b="1" dirty="0">
                <a:solidFill>
                  <a:schemeClr val="bg1"/>
                </a:solidFill>
                <a:latin typeface="Arial" panose="020B0604020202020204" pitchFamily="34" charset="0"/>
                <a:ea typeface="ＭＳ Ｐゴシック" pitchFamily="34" charset="-128"/>
                <a:cs typeface="Arial" panose="020B0604020202020204" pitchFamily="34" charset="0"/>
              </a:rPr>
              <a:t>22-28729</a:t>
            </a:r>
            <a:endParaRPr lang="en-US" dirty="0">
              <a:solidFill>
                <a:schemeClr val="bg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19" y="1535786"/>
            <a:ext cx="4355869" cy="1295495"/>
          </a:xfrm>
          <a:prstGeom prst="rect">
            <a:avLst/>
          </a:prstGeom>
        </p:spPr>
      </p:pic>
    </p:spTree>
    <p:extLst>
      <p:ext uri="{BB962C8B-B14F-4D97-AF65-F5344CB8AC3E}">
        <p14:creationId xmlns:p14="http://schemas.microsoft.com/office/powerpoint/2010/main" val="826197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0CD3AA-96BA-7AC7-DE15-ECCF7D0140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1711" y="2016609"/>
            <a:ext cx="6030448" cy="2833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a:extLst>
              <a:ext uri="{FF2B5EF4-FFF2-40B4-BE49-F238E27FC236}">
                <a16:creationId xmlns:a16="http://schemas.microsoft.com/office/drawing/2014/main" id="{A40E584C-924B-9C83-3D5A-107BFDC98743}"/>
              </a:ext>
            </a:extLst>
          </p:cNvPr>
          <p:cNvSpPr>
            <a:spLocks noGrp="1"/>
          </p:cNvSpPr>
          <p:nvPr>
            <p:ph type="body" sz="quarter" idx="14"/>
          </p:nvPr>
        </p:nvSpPr>
        <p:spPr/>
        <p:txBody>
          <a:bodyPr/>
          <a:lstStyle/>
          <a:p>
            <a:r>
              <a:rPr lang="en-US" dirty="0"/>
              <a:t>IPF Beam Window Assembly</a:t>
            </a:r>
          </a:p>
        </p:txBody>
      </p:sp>
      <p:sp>
        <p:nvSpPr>
          <p:cNvPr id="13" name="TextBox 12">
            <a:extLst>
              <a:ext uri="{FF2B5EF4-FFF2-40B4-BE49-F238E27FC236}">
                <a16:creationId xmlns:a16="http://schemas.microsoft.com/office/drawing/2014/main" id="{7763B648-616E-C514-0723-909A78717060}"/>
              </a:ext>
            </a:extLst>
          </p:cNvPr>
          <p:cNvSpPr txBox="1"/>
          <p:nvPr/>
        </p:nvSpPr>
        <p:spPr>
          <a:xfrm>
            <a:off x="7018370" y="1162671"/>
            <a:ext cx="2114550" cy="369332"/>
          </a:xfrm>
          <a:prstGeom prst="rect">
            <a:avLst/>
          </a:prstGeom>
          <a:noFill/>
        </p:spPr>
        <p:txBody>
          <a:bodyPr wrap="square" rtlCol="0">
            <a:spAutoFit/>
          </a:bodyPr>
          <a:lstStyle/>
          <a:p>
            <a:pPr defTabSz="685800"/>
            <a:r>
              <a:rPr lang="en-US" b="1" dirty="0">
                <a:solidFill>
                  <a:srgbClr val="0000FF"/>
                </a:solidFill>
                <a:latin typeface="Calibri" panose="020F0502020204030204"/>
              </a:rPr>
              <a:t>Shielding</a:t>
            </a:r>
          </a:p>
        </p:txBody>
      </p:sp>
      <p:cxnSp>
        <p:nvCxnSpPr>
          <p:cNvPr id="15" name="Straight Arrow Connector 14">
            <a:extLst>
              <a:ext uri="{FF2B5EF4-FFF2-40B4-BE49-F238E27FC236}">
                <a16:creationId xmlns:a16="http://schemas.microsoft.com/office/drawing/2014/main" id="{C72B92A6-569C-64E6-9F57-DBAAD672C7F9}"/>
              </a:ext>
            </a:extLst>
          </p:cNvPr>
          <p:cNvCxnSpPr>
            <a:cxnSpLocks/>
          </p:cNvCxnSpPr>
          <p:nvPr/>
        </p:nvCxnSpPr>
        <p:spPr>
          <a:xfrm flipH="1">
            <a:off x="7297062" y="2905161"/>
            <a:ext cx="311152" cy="293375"/>
          </a:xfrm>
          <a:prstGeom prst="straightConnector1">
            <a:avLst/>
          </a:prstGeom>
          <a:ln w="57150">
            <a:solidFill>
              <a:srgbClr val="EB0F1E"/>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A089F19B-8464-8A85-E828-4B01B04C2727}"/>
              </a:ext>
            </a:extLst>
          </p:cNvPr>
          <p:cNvSpPr/>
          <p:nvPr/>
        </p:nvSpPr>
        <p:spPr>
          <a:xfrm>
            <a:off x="6395193" y="3244128"/>
            <a:ext cx="429869" cy="597518"/>
          </a:xfrm>
          <a:prstGeom prst="ellipse">
            <a:avLst/>
          </a:prstGeom>
          <a:noFill/>
          <a:ln w="5715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Calibri" panose="020F0502020204030204"/>
            </a:endParaRPr>
          </a:p>
        </p:txBody>
      </p:sp>
      <p:cxnSp>
        <p:nvCxnSpPr>
          <p:cNvPr id="22" name="Straight Arrow Connector 21">
            <a:extLst>
              <a:ext uri="{FF2B5EF4-FFF2-40B4-BE49-F238E27FC236}">
                <a16:creationId xmlns:a16="http://schemas.microsoft.com/office/drawing/2014/main" id="{39AF560A-212F-1D9E-DCB1-BF202231860B}"/>
              </a:ext>
            </a:extLst>
          </p:cNvPr>
          <p:cNvCxnSpPr>
            <a:cxnSpLocks/>
          </p:cNvCxnSpPr>
          <p:nvPr/>
        </p:nvCxnSpPr>
        <p:spPr>
          <a:xfrm flipH="1" flipV="1">
            <a:off x="6840490" y="3602418"/>
            <a:ext cx="665525" cy="257000"/>
          </a:xfrm>
          <a:prstGeom prst="straightConnector1">
            <a:avLst/>
          </a:prstGeom>
          <a:ln w="57150">
            <a:solidFill>
              <a:srgbClr val="9900CC"/>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7855128-AE7D-784D-3ECF-9FEBC6AE7995}"/>
              </a:ext>
            </a:extLst>
          </p:cNvPr>
          <p:cNvSpPr txBox="1"/>
          <p:nvPr/>
        </p:nvSpPr>
        <p:spPr>
          <a:xfrm>
            <a:off x="7475570" y="3559315"/>
            <a:ext cx="1200150" cy="646331"/>
          </a:xfrm>
          <a:prstGeom prst="rect">
            <a:avLst/>
          </a:prstGeom>
          <a:noFill/>
        </p:spPr>
        <p:txBody>
          <a:bodyPr wrap="square" rtlCol="0">
            <a:spAutoFit/>
          </a:bodyPr>
          <a:lstStyle/>
          <a:p>
            <a:pPr defTabSz="685800"/>
            <a:r>
              <a:rPr lang="en-US" b="1" dirty="0">
                <a:solidFill>
                  <a:srgbClr val="9900CC"/>
                </a:solidFill>
                <a:latin typeface="Calibri" panose="020F0502020204030204"/>
              </a:rPr>
              <a:t>IPF beam window</a:t>
            </a:r>
          </a:p>
        </p:txBody>
      </p:sp>
      <p:cxnSp>
        <p:nvCxnSpPr>
          <p:cNvPr id="17" name="Straight Arrow Connector 16">
            <a:extLst>
              <a:ext uri="{FF2B5EF4-FFF2-40B4-BE49-F238E27FC236}">
                <a16:creationId xmlns:a16="http://schemas.microsoft.com/office/drawing/2014/main" id="{D51253AE-800B-3007-2A7B-DA9E9DE09834}"/>
              </a:ext>
            </a:extLst>
          </p:cNvPr>
          <p:cNvCxnSpPr>
            <a:cxnSpLocks/>
          </p:cNvCxnSpPr>
          <p:nvPr/>
        </p:nvCxnSpPr>
        <p:spPr>
          <a:xfrm>
            <a:off x="1976685" y="2742965"/>
            <a:ext cx="742764" cy="560470"/>
          </a:xfrm>
          <a:prstGeom prst="straightConnector1">
            <a:avLst/>
          </a:prstGeom>
          <a:ln w="571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1D1E24E-C461-A941-05C5-0F7EEB2FD834}"/>
              </a:ext>
            </a:extLst>
          </p:cNvPr>
          <p:cNvSpPr txBox="1"/>
          <p:nvPr/>
        </p:nvSpPr>
        <p:spPr>
          <a:xfrm>
            <a:off x="7611217" y="2668994"/>
            <a:ext cx="1200150" cy="646331"/>
          </a:xfrm>
          <a:prstGeom prst="rect">
            <a:avLst/>
          </a:prstGeom>
          <a:noFill/>
        </p:spPr>
        <p:txBody>
          <a:bodyPr wrap="square" rtlCol="0">
            <a:spAutoFit/>
          </a:bodyPr>
          <a:lstStyle/>
          <a:p>
            <a:pPr defTabSz="685800"/>
            <a:r>
              <a:rPr lang="en-US" b="1" dirty="0">
                <a:solidFill>
                  <a:srgbClr val="FF0000"/>
                </a:solidFill>
                <a:latin typeface="Calibri" panose="020F0502020204030204"/>
              </a:rPr>
              <a:t>IPF target station</a:t>
            </a:r>
          </a:p>
        </p:txBody>
      </p:sp>
      <p:sp>
        <p:nvSpPr>
          <p:cNvPr id="6" name="Left Bracket 5">
            <a:extLst>
              <a:ext uri="{FF2B5EF4-FFF2-40B4-BE49-F238E27FC236}">
                <a16:creationId xmlns:a16="http://schemas.microsoft.com/office/drawing/2014/main" id="{E2F2BB23-A6CA-29CA-0296-A2020CBA2BA8}"/>
              </a:ext>
            </a:extLst>
          </p:cNvPr>
          <p:cNvSpPr/>
          <p:nvPr/>
        </p:nvSpPr>
        <p:spPr>
          <a:xfrm rot="5400000">
            <a:off x="3833890" y="-801428"/>
            <a:ext cx="409575" cy="5117110"/>
          </a:xfrm>
          <a:prstGeom prst="leftBracket">
            <a:avLst/>
          </a:prstGeom>
          <a:ln w="28575">
            <a:solidFill>
              <a:srgbClr val="FF00FF"/>
            </a:solidFill>
          </a:ln>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US">
              <a:solidFill>
                <a:prstClr val="black"/>
              </a:solidFill>
              <a:latin typeface="Calibri" panose="020F0502020204030204"/>
            </a:endParaRPr>
          </a:p>
        </p:txBody>
      </p:sp>
      <p:sp>
        <p:nvSpPr>
          <p:cNvPr id="7" name="Oval 6">
            <a:extLst>
              <a:ext uri="{FF2B5EF4-FFF2-40B4-BE49-F238E27FC236}">
                <a16:creationId xmlns:a16="http://schemas.microsoft.com/office/drawing/2014/main" id="{32AD541B-ED91-1F2E-33DE-C742109057E8}"/>
              </a:ext>
            </a:extLst>
          </p:cNvPr>
          <p:cNvSpPr/>
          <p:nvPr/>
        </p:nvSpPr>
        <p:spPr>
          <a:xfrm>
            <a:off x="6308421" y="3060772"/>
            <a:ext cx="955134" cy="9642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Calibri" panose="020F0502020204030204"/>
            </a:endParaRPr>
          </a:p>
        </p:txBody>
      </p:sp>
      <p:sp>
        <p:nvSpPr>
          <p:cNvPr id="10" name="TextBox 9">
            <a:extLst>
              <a:ext uri="{FF2B5EF4-FFF2-40B4-BE49-F238E27FC236}">
                <a16:creationId xmlns:a16="http://schemas.microsoft.com/office/drawing/2014/main" id="{E7D859D2-43D2-04E3-13C6-AC35E506AA9B}"/>
              </a:ext>
            </a:extLst>
          </p:cNvPr>
          <p:cNvSpPr txBox="1"/>
          <p:nvPr/>
        </p:nvSpPr>
        <p:spPr>
          <a:xfrm>
            <a:off x="3646355" y="1164927"/>
            <a:ext cx="2114550" cy="369332"/>
          </a:xfrm>
          <a:prstGeom prst="rect">
            <a:avLst/>
          </a:prstGeom>
          <a:noFill/>
        </p:spPr>
        <p:txBody>
          <a:bodyPr wrap="square" rtlCol="0">
            <a:spAutoFit/>
          </a:bodyPr>
          <a:lstStyle/>
          <a:p>
            <a:pPr defTabSz="685800"/>
            <a:r>
              <a:rPr lang="en-US" b="1" dirty="0">
                <a:solidFill>
                  <a:srgbClr val="FF00FF"/>
                </a:solidFill>
                <a:latin typeface="Calibri" panose="020F0502020204030204"/>
              </a:rPr>
              <a:t>6.5’</a:t>
            </a:r>
          </a:p>
        </p:txBody>
      </p:sp>
      <p:sp>
        <p:nvSpPr>
          <p:cNvPr id="16" name="TextBox 15">
            <a:extLst>
              <a:ext uri="{FF2B5EF4-FFF2-40B4-BE49-F238E27FC236}">
                <a16:creationId xmlns:a16="http://schemas.microsoft.com/office/drawing/2014/main" id="{C001EC2F-81D7-84D7-9300-8F17074BBA3D}"/>
              </a:ext>
            </a:extLst>
          </p:cNvPr>
          <p:cNvSpPr txBox="1"/>
          <p:nvPr/>
        </p:nvSpPr>
        <p:spPr>
          <a:xfrm>
            <a:off x="927637" y="2172497"/>
            <a:ext cx="2114550" cy="646331"/>
          </a:xfrm>
          <a:prstGeom prst="rect">
            <a:avLst/>
          </a:prstGeom>
          <a:noFill/>
        </p:spPr>
        <p:txBody>
          <a:bodyPr wrap="square" rtlCol="0">
            <a:spAutoFit/>
          </a:bodyPr>
          <a:lstStyle/>
          <a:p>
            <a:pPr defTabSz="685800"/>
            <a:r>
              <a:rPr lang="en-US" b="1" dirty="0">
                <a:solidFill>
                  <a:srgbClr val="FF00FF"/>
                </a:solidFill>
                <a:latin typeface="Calibri" panose="020F0502020204030204"/>
              </a:rPr>
              <a:t>IPF beam window assembly</a:t>
            </a:r>
          </a:p>
        </p:txBody>
      </p:sp>
      <p:cxnSp>
        <p:nvCxnSpPr>
          <p:cNvPr id="12" name="Straight Arrow Connector 11">
            <a:extLst>
              <a:ext uri="{FF2B5EF4-FFF2-40B4-BE49-F238E27FC236}">
                <a16:creationId xmlns:a16="http://schemas.microsoft.com/office/drawing/2014/main" id="{70C0E2B2-F55A-AD36-99A9-0B10F64D1D4E}"/>
              </a:ext>
            </a:extLst>
          </p:cNvPr>
          <p:cNvCxnSpPr>
            <a:cxnSpLocks/>
          </p:cNvCxnSpPr>
          <p:nvPr/>
        </p:nvCxnSpPr>
        <p:spPr>
          <a:xfrm flipH="1">
            <a:off x="4912467" y="1638377"/>
            <a:ext cx="2351089" cy="621115"/>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875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044D75-C8C2-B543-900A-174A7D68D6B5}"/>
              </a:ext>
            </a:extLst>
          </p:cNvPr>
          <p:cNvSpPr>
            <a:spLocks noGrp="1"/>
          </p:cNvSpPr>
          <p:nvPr>
            <p:ph type="body" sz="quarter" idx="14"/>
          </p:nvPr>
        </p:nvSpPr>
        <p:spPr/>
        <p:txBody>
          <a:bodyPr/>
          <a:lstStyle/>
          <a:p>
            <a:r>
              <a:rPr lang="en-US" dirty="0"/>
              <a:t>Indications of Beam Window Failure</a:t>
            </a:r>
          </a:p>
        </p:txBody>
      </p:sp>
      <p:sp>
        <p:nvSpPr>
          <p:cNvPr id="3" name="Text Placeholder 2">
            <a:extLst>
              <a:ext uri="{FF2B5EF4-FFF2-40B4-BE49-F238E27FC236}">
                <a16:creationId xmlns:a16="http://schemas.microsoft.com/office/drawing/2014/main" id="{6FE61A52-AC60-2F2E-9DB6-82432C31BE44}"/>
              </a:ext>
            </a:extLst>
          </p:cNvPr>
          <p:cNvSpPr>
            <a:spLocks noGrp="1"/>
          </p:cNvSpPr>
          <p:nvPr>
            <p:ph type="body" sz="quarter" idx="19"/>
          </p:nvPr>
        </p:nvSpPr>
        <p:spPr>
          <a:xfrm>
            <a:off x="457201" y="1428751"/>
            <a:ext cx="4879184" cy="3195638"/>
          </a:xfrm>
        </p:spPr>
        <p:txBody>
          <a:bodyPr/>
          <a:lstStyle/>
          <a:p>
            <a:r>
              <a:rPr lang="en-US" dirty="0"/>
              <a:t>Rapid/nearly instantaneous degradation of beamline vacuum.</a:t>
            </a:r>
          </a:p>
          <a:p>
            <a:pPr lvl="1"/>
            <a:r>
              <a:rPr lang="en-US" dirty="0"/>
              <a:t>Fast valves upstream closed due to increase in vacuum.</a:t>
            </a:r>
          </a:p>
          <a:p>
            <a:r>
              <a:rPr lang="en-US" dirty="0"/>
              <a:t>When the vacuum team was trying to recover IPF beamline vacuum, they noticed water coming out of the vacuum pump.</a:t>
            </a:r>
          </a:p>
          <a:p>
            <a:r>
              <a:rPr lang="en-US" dirty="0"/>
              <a:t>Opening the beamline revealed water in the vacuum pump, and other beamline diagnostic components. </a:t>
            </a:r>
          </a:p>
          <a:p>
            <a:r>
              <a:rPr lang="en-US" dirty="0"/>
              <a:t>Camera inspection clearly showed a puncture hole in the beam window.</a:t>
            </a:r>
          </a:p>
        </p:txBody>
      </p:sp>
      <p:pic>
        <p:nvPicPr>
          <p:cNvPr id="4" name="Picture 3" descr="A close up of a camera lens&#10;&#10;Description automatically generated">
            <a:extLst>
              <a:ext uri="{FF2B5EF4-FFF2-40B4-BE49-F238E27FC236}">
                <a16:creationId xmlns:a16="http://schemas.microsoft.com/office/drawing/2014/main" id="{32BAC9A1-A0E2-115C-CC9B-AA8BBCFCEE84}"/>
              </a:ext>
            </a:extLst>
          </p:cNvPr>
          <p:cNvPicPr>
            <a:picLocks noChangeAspect="1"/>
          </p:cNvPicPr>
          <p:nvPr/>
        </p:nvPicPr>
        <p:blipFill rotWithShape="1">
          <a:blip r:embed="rId3">
            <a:extLst>
              <a:ext uri="{28A0092B-C50C-407E-A947-70E740481C1C}">
                <a14:useLocalDpi xmlns:a14="http://schemas.microsoft.com/office/drawing/2010/main" val="0"/>
              </a:ext>
            </a:extLst>
          </a:blip>
          <a:srcRect l="44176" t="32455" r="33969" b="26823"/>
          <a:stretch/>
        </p:blipFill>
        <p:spPr bwMode="auto">
          <a:xfrm>
            <a:off x="5695951" y="1507248"/>
            <a:ext cx="2924035" cy="3064834"/>
          </a:xfrm>
          <a:prstGeom prst="rect">
            <a:avLst/>
          </a:prstGeom>
          <a:noFill/>
          <a:ln>
            <a:noFill/>
          </a:ln>
          <a:extLst>
            <a:ext uri="{53640926-AAD7-44D8-BBD7-CCE9431645EC}">
              <a14:shadowObscured xmlns:a14="http://schemas.microsoft.com/office/drawing/2010/main"/>
            </a:ext>
          </a:extLst>
        </p:spPr>
      </p:pic>
      <p:sp>
        <p:nvSpPr>
          <p:cNvPr id="5" name="Oval 4">
            <a:extLst>
              <a:ext uri="{FF2B5EF4-FFF2-40B4-BE49-F238E27FC236}">
                <a16:creationId xmlns:a16="http://schemas.microsoft.com/office/drawing/2014/main" id="{F2F1272F-0B72-48A5-365F-3B9FA024D73F}"/>
              </a:ext>
            </a:extLst>
          </p:cNvPr>
          <p:cNvSpPr/>
          <p:nvPr/>
        </p:nvSpPr>
        <p:spPr>
          <a:xfrm>
            <a:off x="6872220" y="2914648"/>
            <a:ext cx="307181" cy="3071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Calibri" panose="020F0502020204030204"/>
            </a:endParaRPr>
          </a:p>
        </p:txBody>
      </p:sp>
    </p:spTree>
    <p:extLst>
      <p:ext uri="{BB962C8B-B14F-4D97-AF65-F5344CB8AC3E}">
        <p14:creationId xmlns:p14="http://schemas.microsoft.com/office/powerpoint/2010/main" val="411637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ABA411-0766-2882-D59A-F3FBE7BCE186}"/>
              </a:ext>
            </a:extLst>
          </p:cNvPr>
          <p:cNvSpPr>
            <a:spLocks noGrp="1"/>
          </p:cNvSpPr>
          <p:nvPr>
            <p:ph idx="1"/>
          </p:nvPr>
        </p:nvSpPr>
        <p:spPr/>
        <p:txBody>
          <a:bodyPr/>
          <a:lstStyle/>
          <a:p>
            <a:r>
              <a:rPr lang="en-US" dirty="0"/>
              <a:t>IPF Beam Window Assembly Removal Process</a:t>
            </a:r>
          </a:p>
        </p:txBody>
      </p:sp>
      <p:pic>
        <p:nvPicPr>
          <p:cNvPr id="7" name="Picture 6" descr="A picture containing indoor, ceiling, preparing, cluttered&#10;&#10;Description automatically generated">
            <a:extLst>
              <a:ext uri="{FF2B5EF4-FFF2-40B4-BE49-F238E27FC236}">
                <a16:creationId xmlns:a16="http://schemas.microsoft.com/office/drawing/2014/main" id="{0AFD641B-B571-CCF5-0A1F-BE660E9DDD25}"/>
              </a:ext>
            </a:extLst>
          </p:cNvPr>
          <p:cNvPicPr>
            <a:picLocks noChangeAspect="1"/>
          </p:cNvPicPr>
          <p:nvPr/>
        </p:nvPicPr>
        <p:blipFill>
          <a:blip r:embed="rId3"/>
          <a:stretch>
            <a:fillRect/>
          </a:stretch>
        </p:blipFill>
        <p:spPr>
          <a:xfrm>
            <a:off x="221375" y="1739906"/>
            <a:ext cx="4231050" cy="2700670"/>
          </a:xfrm>
          <a:prstGeom prst="rect">
            <a:avLst/>
          </a:prstGeom>
        </p:spPr>
      </p:pic>
      <p:pic>
        <p:nvPicPr>
          <p:cNvPr id="6" name="Picture 5" descr="A picture containing building, road, outdoor, street&#10;&#10;Description automatically generated">
            <a:extLst>
              <a:ext uri="{FF2B5EF4-FFF2-40B4-BE49-F238E27FC236}">
                <a16:creationId xmlns:a16="http://schemas.microsoft.com/office/drawing/2014/main" id="{D92FC17B-04A3-F056-A785-2B57E24223C2}"/>
              </a:ext>
            </a:extLst>
          </p:cNvPr>
          <p:cNvPicPr>
            <a:picLocks noChangeAspect="1"/>
          </p:cNvPicPr>
          <p:nvPr/>
        </p:nvPicPr>
        <p:blipFill rotWithShape="1">
          <a:blip r:embed="rId4"/>
          <a:srcRect l="18062"/>
          <a:stretch/>
        </p:blipFill>
        <p:spPr>
          <a:xfrm>
            <a:off x="4758064" y="1228531"/>
            <a:ext cx="3928737" cy="3596077"/>
          </a:xfrm>
          <a:prstGeom prst="rect">
            <a:avLst/>
          </a:prstGeom>
        </p:spPr>
      </p:pic>
    </p:spTree>
    <p:extLst>
      <p:ext uri="{BB962C8B-B14F-4D97-AF65-F5344CB8AC3E}">
        <p14:creationId xmlns:p14="http://schemas.microsoft.com/office/powerpoint/2010/main" val="2879914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333" dirty="0"/>
              <a:t>Computational Multi-Physics Modeling</a:t>
            </a:r>
          </a:p>
        </p:txBody>
      </p:sp>
      <p:sp>
        <p:nvSpPr>
          <p:cNvPr id="5" name="Content Placeholder 4"/>
          <p:cNvSpPr>
            <a:spLocks noGrp="1"/>
          </p:cNvSpPr>
          <p:nvPr>
            <p:ph idx="1"/>
          </p:nvPr>
        </p:nvSpPr>
        <p:spPr>
          <a:xfrm>
            <a:off x="6206292" y="1158227"/>
            <a:ext cx="2093665" cy="1917233"/>
          </a:xfrm>
        </p:spPr>
        <p:txBody>
          <a:bodyPr/>
          <a:lstStyle/>
          <a:p>
            <a:pPr>
              <a:spcBef>
                <a:spcPts val="1000"/>
              </a:spcBef>
            </a:pPr>
            <a:r>
              <a:rPr lang="en-US" sz="1583" b="1" dirty="0"/>
              <a:t>Influence of thermal hydraulic behavior?</a:t>
            </a:r>
          </a:p>
          <a:p>
            <a:pPr marL="0" indent="0">
              <a:spcBef>
                <a:spcPts val="1000"/>
              </a:spcBef>
              <a:buNone/>
            </a:pPr>
            <a:endParaRPr lang="en-US" sz="583" b="1" dirty="0"/>
          </a:p>
          <a:p>
            <a:pPr marL="0" indent="0">
              <a:spcBef>
                <a:spcPts val="1000"/>
              </a:spcBef>
              <a:buNone/>
            </a:pPr>
            <a:endParaRPr lang="en-US" b="1" dirty="0"/>
          </a:p>
          <a:p>
            <a:pPr>
              <a:spcBef>
                <a:spcPts val="1000"/>
              </a:spcBef>
            </a:pPr>
            <a:r>
              <a:rPr lang="en-US" sz="1583" b="1" dirty="0"/>
              <a:t>What are the protons doing?</a:t>
            </a:r>
          </a:p>
        </p:txBody>
      </p:sp>
      <p:sp>
        <p:nvSpPr>
          <p:cNvPr id="10" name="Curved Right Arrow 9"/>
          <p:cNvSpPr/>
          <p:nvPr/>
        </p:nvSpPr>
        <p:spPr>
          <a:xfrm>
            <a:off x="5618431" y="1397998"/>
            <a:ext cx="609600" cy="1600200"/>
          </a:xfrm>
          <a:prstGeom prst="curved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solidFill>
                <a:schemeClr val="tx1"/>
              </a:solidFill>
            </a:endParaRPr>
          </a:p>
        </p:txBody>
      </p:sp>
      <p:sp>
        <p:nvSpPr>
          <p:cNvPr id="14" name="Curved Right Arrow 13"/>
          <p:cNvSpPr/>
          <p:nvPr/>
        </p:nvSpPr>
        <p:spPr>
          <a:xfrm flipH="1" flipV="1">
            <a:off x="8179427" y="1353216"/>
            <a:ext cx="609600" cy="1600200"/>
          </a:xfrm>
          <a:prstGeom prst="curved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solidFill>
                <a:schemeClr val="tx1"/>
              </a:solidFill>
            </a:endParaRPr>
          </a:p>
        </p:txBody>
      </p:sp>
      <p:sp>
        <p:nvSpPr>
          <p:cNvPr id="21" name="TextBox 20"/>
          <p:cNvSpPr txBox="1"/>
          <p:nvPr/>
        </p:nvSpPr>
        <p:spPr>
          <a:xfrm>
            <a:off x="1218954" y="775810"/>
            <a:ext cx="1410778" cy="323165"/>
          </a:xfrm>
          <a:prstGeom prst="rect">
            <a:avLst/>
          </a:prstGeom>
          <a:noFill/>
        </p:spPr>
        <p:txBody>
          <a:bodyPr wrap="square" rtlCol="0">
            <a:spAutoFit/>
          </a:bodyPr>
          <a:lstStyle/>
          <a:p>
            <a:r>
              <a:rPr lang="en-US" sz="1500" dirty="0">
                <a:cs typeface="Times" panose="02020603050405020304" pitchFamily="18" charset="0"/>
              </a:rPr>
              <a:t>Temperature</a:t>
            </a:r>
            <a:endParaRPr lang="en-US" sz="1333" dirty="0">
              <a:cs typeface="Times" panose="02020603050405020304" pitchFamily="18" charset="0"/>
            </a:endParaRPr>
          </a:p>
        </p:txBody>
      </p:sp>
      <p:sp>
        <p:nvSpPr>
          <p:cNvPr id="22" name="TextBox 21"/>
          <p:cNvSpPr txBox="1"/>
          <p:nvPr/>
        </p:nvSpPr>
        <p:spPr>
          <a:xfrm>
            <a:off x="2705687" y="802693"/>
            <a:ext cx="884477" cy="323165"/>
          </a:xfrm>
          <a:prstGeom prst="rect">
            <a:avLst/>
          </a:prstGeom>
          <a:noFill/>
        </p:spPr>
        <p:txBody>
          <a:bodyPr wrap="square" rtlCol="0">
            <a:spAutoFit/>
          </a:bodyPr>
          <a:lstStyle/>
          <a:p>
            <a:r>
              <a:rPr lang="en-US" sz="1500" dirty="0">
                <a:cs typeface="Times" panose="02020603050405020304" pitchFamily="18" charset="0"/>
              </a:rPr>
              <a:t>Velocity</a:t>
            </a:r>
            <a:endParaRPr lang="en-US" sz="2000" dirty="0">
              <a:cs typeface="Times" panose="02020603050405020304" pitchFamily="18" charset="0"/>
            </a:endParaRPr>
          </a:p>
        </p:txBody>
      </p:sp>
      <p:pic>
        <p:nvPicPr>
          <p:cNvPr id="23" name="Rb B XY Veloci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t="2794" r="47995" b="6540"/>
          <a:stretch/>
        </p:blipFill>
        <p:spPr>
          <a:xfrm>
            <a:off x="2437940" y="1111695"/>
            <a:ext cx="1518740" cy="1990698"/>
          </a:xfrm>
          <a:prstGeom prst="rect">
            <a:avLst/>
          </a:prstGeom>
        </p:spPr>
      </p:pic>
      <p:pic>
        <p:nvPicPr>
          <p:cNvPr id="24" name="Rb B XY Temp">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t="2158" r="47900" b="6541"/>
          <a:stretch/>
        </p:blipFill>
        <p:spPr>
          <a:xfrm>
            <a:off x="852215" y="1048995"/>
            <a:ext cx="1543548" cy="2033651"/>
          </a:xfrm>
          <a:prstGeom prst="rect">
            <a:avLst/>
          </a:prstGeom>
        </p:spPr>
      </p:pic>
      <p:sp>
        <p:nvSpPr>
          <p:cNvPr id="25" name="Title 1"/>
          <p:cNvSpPr txBox="1">
            <a:spLocks/>
          </p:cNvSpPr>
          <p:nvPr/>
        </p:nvSpPr>
        <p:spPr>
          <a:xfrm>
            <a:off x="3520722" y="914311"/>
            <a:ext cx="2231303" cy="334774"/>
          </a:xfrm>
          <a:prstGeom prst="rect">
            <a:avLst/>
          </a:prstGeom>
        </p:spPr>
        <p:txBody>
          <a:bodyPr vert="horz" lIns="76200" tIns="38100" rIns="76200" bIns="381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500" dirty="0"/>
              <a:t>Molten Rb Metal Target</a:t>
            </a:r>
          </a:p>
        </p:txBody>
      </p:sp>
      <p:cxnSp>
        <p:nvCxnSpPr>
          <p:cNvPr id="7" name="Straight Connector 6"/>
          <p:cNvCxnSpPr/>
          <p:nvPr/>
        </p:nvCxnSpPr>
        <p:spPr>
          <a:xfrm flipH="1">
            <a:off x="7177715" y="3668995"/>
            <a:ext cx="2898" cy="1306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8295242" y="3668995"/>
            <a:ext cx="2898" cy="1306700"/>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7195098" y="3972870"/>
            <a:ext cx="63742" cy="6553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7" name="Oval 16"/>
          <p:cNvSpPr/>
          <p:nvPr/>
        </p:nvSpPr>
        <p:spPr>
          <a:xfrm>
            <a:off x="7189978" y="3807855"/>
            <a:ext cx="63742" cy="6553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8" name="Oval 17"/>
          <p:cNvSpPr/>
          <p:nvPr/>
        </p:nvSpPr>
        <p:spPr>
          <a:xfrm>
            <a:off x="7189978" y="3885116"/>
            <a:ext cx="63742" cy="6553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9" name="Oval 18"/>
          <p:cNvSpPr/>
          <p:nvPr/>
        </p:nvSpPr>
        <p:spPr>
          <a:xfrm>
            <a:off x="8231258" y="3916479"/>
            <a:ext cx="63742" cy="6553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0" name="Oval 19"/>
          <p:cNvSpPr/>
          <p:nvPr/>
        </p:nvSpPr>
        <p:spPr>
          <a:xfrm>
            <a:off x="7196064" y="4459492"/>
            <a:ext cx="30480" cy="3048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6" name="Oval 25"/>
          <p:cNvSpPr/>
          <p:nvPr/>
        </p:nvSpPr>
        <p:spPr>
          <a:xfrm>
            <a:off x="7187613" y="3730595"/>
            <a:ext cx="63742" cy="6553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7" name="Oval 26"/>
          <p:cNvSpPr/>
          <p:nvPr/>
        </p:nvSpPr>
        <p:spPr>
          <a:xfrm>
            <a:off x="8220634" y="3838612"/>
            <a:ext cx="63742" cy="6553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8" name="Oval 27"/>
          <p:cNvSpPr/>
          <p:nvPr/>
        </p:nvSpPr>
        <p:spPr>
          <a:xfrm>
            <a:off x="8167578" y="3789746"/>
            <a:ext cx="63742" cy="6553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9" name="Oval 28"/>
          <p:cNvSpPr/>
          <p:nvPr/>
        </p:nvSpPr>
        <p:spPr>
          <a:xfrm>
            <a:off x="8237777" y="3997316"/>
            <a:ext cx="63742" cy="6553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0" name="Oval 29"/>
          <p:cNvSpPr/>
          <p:nvPr/>
        </p:nvSpPr>
        <p:spPr>
          <a:xfrm>
            <a:off x="8227636" y="3742318"/>
            <a:ext cx="63742" cy="6553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1" name="Oval 30"/>
          <p:cNvSpPr/>
          <p:nvPr/>
        </p:nvSpPr>
        <p:spPr>
          <a:xfrm>
            <a:off x="8258783" y="4509571"/>
            <a:ext cx="30480" cy="3048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2" name="Oval 31"/>
          <p:cNvSpPr/>
          <p:nvPr/>
        </p:nvSpPr>
        <p:spPr>
          <a:xfrm>
            <a:off x="7191900" y="4522514"/>
            <a:ext cx="30480" cy="3048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3" name="Oval 32"/>
          <p:cNvSpPr/>
          <p:nvPr/>
        </p:nvSpPr>
        <p:spPr>
          <a:xfrm>
            <a:off x="7196942" y="4574158"/>
            <a:ext cx="30480" cy="3048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4" name="Oval 33"/>
          <p:cNvSpPr/>
          <p:nvPr/>
        </p:nvSpPr>
        <p:spPr>
          <a:xfrm>
            <a:off x="8257788" y="4567518"/>
            <a:ext cx="30480" cy="3048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 name="Oval 34"/>
          <p:cNvSpPr/>
          <p:nvPr/>
        </p:nvSpPr>
        <p:spPr>
          <a:xfrm>
            <a:off x="8262719" y="4618774"/>
            <a:ext cx="30480" cy="3048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6" name="Oval 35"/>
          <p:cNvSpPr/>
          <p:nvPr/>
        </p:nvSpPr>
        <p:spPr>
          <a:xfrm>
            <a:off x="7261754" y="3782949"/>
            <a:ext cx="63742" cy="6553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7" name="Oval 36"/>
          <p:cNvSpPr/>
          <p:nvPr/>
        </p:nvSpPr>
        <p:spPr>
          <a:xfrm>
            <a:off x="7180611" y="4348739"/>
            <a:ext cx="45720" cy="4572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8" name="Oval 37"/>
          <p:cNvSpPr/>
          <p:nvPr/>
        </p:nvSpPr>
        <p:spPr>
          <a:xfrm>
            <a:off x="8231320" y="4073055"/>
            <a:ext cx="63742" cy="6553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9" name="Oval 38"/>
          <p:cNvSpPr/>
          <p:nvPr/>
        </p:nvSpPr>
        <p:spPr>
          <a:xfrm>
            <a:off x="7186483" y="4216715"/>
            <a:ext cx="45720" cy="4572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0" name="Oval 39"/>
          <p:cNvSpPr/>
          <p:nvPr/>
        </p:nvSpPr>
        <p:spPr>
          <a:xfrm>
            <a:off x="8245931" y="4275924"/>
            <a:ext cx="45720" cy="4572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1" name="Oval 40"/>
          <p:cNvSpPr/>
          <p:nvPr/>
        </p:nvSpPr>
        <p:spPr>
          <a:xfrm>
            <a:off x="8242548" y="4193855"/>
            <a:ext cx="45720" cy="4572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2" name="Oval 41"/>
          <p:cNvSpPr/>
          <p:nvPr/>
        </p:nvSpPr>
        <p:spPr>
          <a:xfrm>
            <a:off x="7184280" y="4279705"/>
            <a:ext cx="45720" cy="4572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3" name="Oval 42"/>
          <p:cNvSpPr/>
          <p:nvPr/>
        </p:nvSpPr>
        <p:spPr>
          <a:xfrm>
            <a:off x="8242340" y="4409822"/>
            <a:ext cx="45720" cy="4572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4" name="Oval 43"/>
          <p:cNvSpPr/>
          <p:nvPr/>
        </p:nvSpPr>
        <p:spPr>
          <a:xfrm>
            <a:off x="8243649" y="4343566"/>
            <a:ext cx="45720" cy="4572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5" name="Oval 44"/>
          <p:cNvSpPr/>
          <p:nvPr/>
        </p:nvSpPr>
        <p:spPr>
          <a:xfrm>
            <a:off x="7196063" y="4055893"/>
            <a:ext cx="63742" cy="6553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6" name="Oval 45"/>
          <p:cNvSpPr/>
          <p:nvPr/>
        </p:nvSpPr>
        <p:spPr>
          <a:xfrm>
            <a:off x="7186483" y="4132014"/>
            <a:ext cx="45720" cy="4572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7" name="Oval 46"/>
          <p:cNvSpPr/>
          <p:nvPr/>
        </p:nvSpPr>
        <p:spPr>
          <a:xfrm>
            <a:off x="8242548" y="4140636"/>
            <a:ext cx="45720" cy="4572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8" name="Oval 47"/>
          <p:cNvSpPr/>
          <p:nvPr/>
        </p:nvSpPr>
        <p:spPr>
          <a:xfrm>
            <a:off x="7202689" y="4172020"/>
            <a:ext cx="45720" cy="4572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9" name="Oval 48"/>
          <p:cNvSpPr/>
          <p:nvPr/>
        </p:nvSpPr>
        <p:spPr>
          <a:xfrm>
            <a:off x="8219480" y="4233332"/>
            <a:ext cx="45720" cy="4572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50" name="Oval 49"/>
          <p:cNvSpPr/>
          <p:nvPr/>
        </p:nvSpPr>
        <p:spPr>
          <a:xfrm>
            <a:off x="7184634" y="4643853"/>
            <a:ext cx="22860" cy="2286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51" name="Oval 50"/>
          <p:cNvSpPr/>
          <p:nvPr/>
        </p:nvSpPr>
        <p:spPr>
          <a:xfrm>
            <a:off x="8265408" y="4689294"/>
            <a:ext cx="22860" cy="2286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53" name="Oval 52"/>
          <p:cNvSpPr/>
          <p:nvPr/>
        </p:nvSpPr>
        <p:spPr>
          <a:xfrm>
            <a:off x="7183668" y="4718150"/>
            <a:ext cx="22860" cy="2286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54" name="Oval 53"/>
          <p:cNvSpPr/>
          <p:nvPr/>
        </p:nvSpPr>
        <p:spPr>
          <a:xfrm>
            <a:off x="7187613" y="4684067"/>
            <a:ext cx="22860" cy="2286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55" name="Oval 54"/>
          <p:cNvSpPr/>
          <p:nvPr/>
        </p:nvSpPr>
        <p:spPr>
          <a:xfrm>
            <a:off x="8264336" y="4739304"/>
            <a:ext cx="22860" cy="2286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56" name="Oval 55"/>
          <p:cNvSpPr/>
          <p:nvPr/>
        </p:nvSpPr>
        <p:spPr>
          <a:xfrm>
            <a:off x="8264181" y="4660564"/>
            <a:ext cx="22860" cy="2286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cxnSp>
        <p:nvCxnSpPr>
          <p:cNvPr id="16" name="Straight Arrow Connector 15"/>
          <p:cNvCxnSpPr/>
          <p:nvPr/>
        </p:nvCxnSpPr>
        <p:spPr>
          <a:xfrm flipV="1">
            <a:off x="7459166" y="3737122"/>
            <a:ext cx="3175" cy="1107274"/>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cxnSp>
        <p:nvCxnSpPr>
          <p:cNvPr id="57" name="Straight Arrow Connector 56"/>
          <p:cNvCxnSpPr/>
          <p:nvPr/>
        </p:nvCxnSpPr>
        <p:spPr>
          <a:xfrm flipV="1">
            <a:off x="7754921" y="3737122"/>
            <a:ext cx="3175" cy="1107274"/>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cxnSp>
        <p:nvCxnSpPr>
          <p:cNvPr id="58" name="Straight Arrow Connector 57"/>
          <p:cNvCxnSpPr/>
          <p:nvPr/>
        </p:nvCxnSpPr>
        <p:spPr>
          <a:xfrm flipV="1">
            <a:off x="8046345" y="3737122"/>
            <a:ext cx="3175" cy="1107274"/>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sp>
        <p:nvSpPr>
          <p:cNvPr id="60" name="Title 1"/>
          <p:cNvSpPr txBox="1">
            <a:spLocks/>
          </p:cNvSpPr>
          <p:nvPr/>
        </p:nvSpPr>
        <p:spPr>
          <a:xfrm>
            <a:off x="5090404" y="4172680"/>
            <a:ext cx="1817411" cy="389418"/>
          </a:xfrm>
          <a:prstGeom prst="rect">
            <a:avLst/>
          </a:prstGeom>
        </p:spPr>
        <p:txBody>
          <a:bodyPr vert="horz" lIns="76200" tIns="38100" rIns="76200" bIns="3810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000"/>
              </a:spcBef>
              <a:spcAft>
                <a:spcPts val="1000"/>
              </a:spcAft>
            </a:pPr>
            <a:r>
              <a:rPr lang="en-US" sz="1500" dirty="0"/>
              <a:t>Boiling in Cooling Water System</a:t>
            </a:r>
          </a:p>
        </p:txBody>
      </p:sp>
      <p:sp>
        <p:nvSpPr>
          <p:cNvPr id="6" name="TextBox 5"/>
          <p:cNvSpPr txBox="1"/>
          <p:nvPr/>
        </p:nvSpPr>
        <p:spPr>
          <a:xfrm>
            <a:off x="7161732" y="3531235"/>
            <a:ext cx="702465" cy="246221"/>
          </a:xfrm>
          <a:prstGeom prst="rect">
            <a:avLst/>
          </a:prstGeom>
          <a:noFill/>
        </p:spPr>
        <p:txBody>
          <a:bodyPr wrap="square" rtlCol="0">
            <a:spAutoFit/>
          </a:bodyPr>
          <a:lstStyle/>
          <a:p>
            <a:r>
              <a:rPr lang="en-US" sz="1000" dirty="0"/>
              <a:t>Bubbles</a:t>
            </a:r>
          </a:p>
        </p:txBody>
      </p:sp>
      <p:sp>
        <p:nvSpPr>
          <p:cNvPr id="59" name="TextBox 58"/>
          <p:cNvSpPr txBox="1"/>
          <p:nvPr/>
        </p:nvSpPr>
        <p:spPr>
          <a:xfrm>
            <a:off x="7257546" y="4884501"/>
            <a:ext cx="1037286" cy="246221"/>
          </a:xfrm>
          <a:prstGeom prst="rect">
            <a:avLst/>
          </a:prstGeom>
          <a:noFill/>
        </p:spPr>
        <p:txBody>
          <a:bodyPr wrap="square" rtlCol="0">
            <a:spAutoFit/>
          </a:bodyPr>
          <a:lstStyle/>
          <a:p>
            <a:r>
              <a:rPr lang="en-US" sz="1000" dirty="0"/>
              <a:t>Bulk water flow</a:t>
            </a:r>
          </a:p>
        </p:txBody>
      </p:sp>
      <p:sp>
        <p:nvSpPr>
          <p:cNvPr id="64" name="TextBox 9"/>
          <p:cNvSpPr txBox="1"/>
          <p:nvPr/>
        </p:nvSpPr>
        <p:spPr>
          <a:xfrm>
            <a:off x="2160799" y="3255616"/>
            <a:ext cx="1552243" cy="3231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cs typeface="Times" panose="02020603050405020304" pitchFamily="18" charset="0"/>
              </a:rPr>
              <a:t>Temperature</a:t>
            </a:r>
          </a:p>
        </p:txBody>
      </p:sp>
      <p:sp>
        <p:nvSpPr>
          <p:cNvPr id="65" name="TextBox 10"/>
          <p:cNvSpPr txBox="1"/>
          <p:nvPr/>
        </p:nvSpPr>
        <p:spPr>
          <a:xfrm>
            <a:off x="730224" y="3255616"/>
            <a:ext cx="1684978" cy="3231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cs typeface="Times" panose="02020603050405020304" pitchFamily="18" charset="0"/>
              </a:rPr>
              <a:t>Liquid Fraction</a:t>
            </a:r>
          </a:p>
        </p:txBody>
      </p:sp>
      <p:sp>
        <p:nvSpPr>
          <p:cNvPr id="66" name="TextBox 11"/>
          <p:cNvSpPr txBox="1"/>
          <p:nvPr/>
        </p:nvSpPr>
        <p:spPr>
          <a:xfrm>
            <a:off x="3214396" y="3255616"/>
            <a:ext cx="1230386" cy="3231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dirty="0">
                <a:cs typeface="Times" panose="02020603050405020304" pitchFamily="18" charset="0"/>
              </a:rPr>
              <a:t>Velocity</a:t>
            </a:r>
          </a:p>
        </p:txBody>
      </p:sp>
      <p:sp>
        <p:nvSpPr>
          <p:cNvPr id="67" name="Title 1"/>
          <p:cNvSpPr txBox="1">
            <a:spLocks/>
          </p:cNvSpPr>
          <p:nvPr/>
        </p:nvSpPr>
        <p:spPr>
          <a:xfrm>
            <a:off x="3362459" y="2963561"/>
            <a:ext cx="2231303" cy="334774"/>
          </a:xfrm>
          <a:prstGeom prst="rect">
            <a:avLst/>
          </a:prstGeom>
        </p:spPr>
        <p:txBody>
          <a:bodyPr vert="horz" lIns="76200" tIns="38100" rIns="76200" bIns="3810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500" dirty="0" err="1"/>
              <a:t>RbCl</a:t>
            </a:r>
            <a:r>
              <a:rPr lang="en-US" sz="1500" dirty="0"/>
              <a:t> Target Melting Front</a:t>
            </a:r>
          </a:p>
        </p:txBody>
      </p:sp>
      <p:pic>
        <p:nvPicPr>
          <p:cNvPr id="68" name="RbClA_XY_Temp">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5"/>
          <a:srcRect r="48593" b="6458"/>
          <a:stretch/>
        </p:blipFill>
        <p:spPr>
          <a:xfrm>
            <a:off x="2109317" y="3550321"/>
            <a:ext cx="1340277" cy="1828800"/>
          </a:xfrm>
          <a:prstGeom prst="rect">
            <a:avLst/>
          </a:prstGeom>
        </p:spPr>
      </p:pic>
      <p:pic>
        <p:nvPicPr>
          <p:cNvPr id="69" name="RbClA_XY_LiqFrac">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rotWithShape="1">
          <a:blip r:embed="rId16"/>
          <a:srcRect r="56189" b="9722"/>
          <a:stretch/>
        </p:blipFill>
        <p:spPr>
          <a:xfrm>
            <a:off x="824911" y="3550321"/>
            <a:ext cx="1183342" cy="1828800"/>
          </a:xfrm>
          <a:prstGeom prst="rect">
            <a:avLst/>
          </a:prstGeom>
        </p:spPr>
      </p:pic>
      <p:pic>
        <p:nvPicPr>
          <p:cNvPr id="70" name="RbClA_XY_Velocity">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rotWithShape="1">
          <a:blip r:embed="rId17"/>
          <a:srcRect r="48898" b="10581"/>
          <a:stretch/>
        </p:blipFill>
        <p:spPr>
          <a:xfrm>
            <a:off x="3405078" y="3550321"/>
            <a:ext cx="1393530" cy="1828800"/>
          </a:xfrm>
          <a:prstGeom prst="rect">
            <a:avLst/>
          </a:prstGeom>
        </p:spPr>
      </p:pic>
    </p:spTree>
    <p:extLst>
      <p:ext uri="{BB962C8B-B14F-4D97-AF65-F5344CB8AC3E}">
        <p14:creationId xmlns:p14="http://schemas.microsoft.com/office/powerpoint/2010/main" val="45695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66" fill="hold"/>
                                        <p:tgtEl>
                                          <p:spTgt spid="24"/>
                                        </p:tgtEl>
                                      </p:cBhvr>
                                    </p:cmd>
                                  </p:childTnLst>
                                </p:cTn>
                              </p:par>
                              <p:par>
                                <p:cTn id="7" presetID="1" presetClass="mediacall" presetSubtype="0" fill="hold" nodeType="withEffect">
                                  <p:stCondLst>
                                    <p:cond delay="0"/>
                                  </p:stCondLst>
                                  <p:childTnLst>
                                    <p:cmd type="call" cmd="playFrom(0.0)">
                                      <p:cBhvr>
                                        <p:cTn id="8" dur="5866" fill="hold"/>
                                        <p:tgtEl>
                                          <p:spTgt spid="23"/>
                                        </p:tgtEl>
                                      </p:cBhvr>
                                    </p:cmd>
                                  </p:childTnLst>
                                </p:cTn>
                              </p:par>
                              <p:par>
                                <p:cTn id="9" presetID="1" presetClass="mediacall" presetSubtype="0" fill="hold" nodeType="withEffect">
                                  <p:stCondLst>
                                    <p:cond delay="0"/>
                                  </p:stCondLst>
                                  <p:childTnLst>
                                    <p:cmd type="call" cmd="playFrom(0.0)">
                                      <p:cBhvr>
                                        <p:cTn id="10" dur="38375" fill="hold"/>
                                        <p:tgtEl>
                                          <p:spTgt spid="69"/>
                                        </p:tgtEl>
                                      </p:cBhvr>
                                    </p:cmd>
                                  </p:childTnLst>
                                </p:cTn>
                              </p:par>
                              <p:par>
                                <p:cTn id="11" presetID="1" presetClass="mediacall" presetSubtype="0" fill="hold" nodeType="withEffect">
                                  <p:stCondLst>
                                    <p:cond delay="0"/>
                                  </p:stCondLst>
                                  <p:childTnLst>
                                    <p:cmd type="call" cmd="playFrom(0.0)">
                                      <p:cBhvr>
                                        <p:cTn id="12" dur="38625" fill="hold"/>
                                        <p:tgtEl>
                                          <p:spTgt spid="70"/>
                                        </p:tgtEl>
                                      </p:cBhvr>
                                    </p:cmd>
                                  </p:childTnLst>
                                </p:cTn>
                              </p:par>
                              <p:par>
                                <p:cTn id="13" presetID="1" presetClass="mediacall" presetSubtype="0" fill="hold" nodeType="withEffect">
                                  <p:stCondLst>
                                    <p:cond delay="0"/>
                                  </p:stCondLst>
                                  <p:childTnLst>
                                    <p:cmd type="call" cmd="playFrom(0.0)">
                                      <p:cBhvr>
                                        <p:cTn id="14" dur="37875"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24"/>
                </p:tgtEl>
              </p:cMediaNode>
            </p:video>
            <p:video>
              <p:cMediaNode vol="80000">
                <p:cTn id="16" repeatCount="indefinite" fill="hold" display="0">
                  <p:stCondLst>
                    <p:cond delay="indefinite"/>
                  </p:stCondLst>
                </p:cTn>
                <p:tgtEl>
                  <p:spTgt spid="23"/>
                </p:tgtEl>
              </p:cMediaNode>
            </p:video>
            <p:seq concurrent="1" nextAc="seek">
              <p:cTn id="17" restart="whenNotActive" fill="hold" evtFilter="cancelBubble" nodeType="interactiveSeq">
                <p:stCondLst>
                  <p:cond evt="onClick" delay="0">
                    <p:tgtEl>
                      <p:spTgt spid="6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withEffect">
                                  <p:stCondLst>
                                    <p:cond delay="0"/>
                                  </p:stCondLst>
                                  <p:childTnLst>
                                    <p:cmd type="call" cmd="togglePause">
                                      <p:cBhvr>
                                        <p:cTn id="21" dur="1" fill="hold"/>
                                        <p:tgtEl>
                                          <p:spTgt spid="69"/>
                                        </p:tgtEl>
                                      </p:cBhvr>
                                    </p:cmd>
                                  </p:childTnLst>
                                </p:cTn>
                              </p:par>
                            </p:childTnLst>
                          </p:cTn>
                        </p:par>
                      </p:childTnLst>
                    </p:cTn>
                  </p:par>
                </p:childTnLst>
              </p:cTn>
              <p:nextCondLst>
                <p:cond evt="onClick" delay="0">
                  <p:tgtEl>
                    <p:spTgt spid="69"/>
                  </p:tgtEl>
                </p:cond>
              </p:nextCondLst>
            </p:seq>
            <p:seq concurrent="1" nextAc="seek">
              <p:cTn id="22" restart="whenNotActive" fill="hold" evtFilter="cancelBubble" nodeType="interactiveSeq">
                <p:stCondLst>
                  <p:cond evt="onClick" delay="0">
                    <p:tgtEl>
                      <p:spTgt spid="70"/>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withEffect">
                                  <p:stCondLst>
                                    <p:cond delay="0"/>
                                  </p:stCondLst>
                                  <p:childTnLst>
                                    <p:cmd type="call" cmd="togglePause">
                                      <p:cBhvr>
                                        <p:cTn id="26" dur="1" fill="hold"/>
                                        <p:tgtEl>
                                          <p:spTgt spid="70"/>
                                        </p:tgtEl>
                                      </p:cBhvr>
                                    </p:cmd>
                                  </p:childTnLst>
                                </p:cTn>
                              </p:par>
                            </p:childTnLst>
                          </p:cTn>
                        </p:par>
                      </p:childTnLst>
                    </p:cTn>
                  </p:par>
                </p:childTnLst>
              </p:cTn>
              <p:nextCondLst>
                <p:cond evt="onClick" delay="0">
                  <p:tgtEl>
                    <p:spTgt spid="70"/>
                  </p:tgtEl>
                </p:cond>
              </p:nextCondLst>
            </p:seq>
            <p:seq concurrent="1" nextAc="seek">
              <p:cTn id="27" restart="whenNotActive" fill="hold" evtFilter="cancelBubble" nodeType="interactiveSeq">
                <p:stCondLst>
                  <p:cond evt="onClick" delay="0">
                    <p:tgtEl>
                      <p:spTgt spid="68"/>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withEffect">
                                  <p:stCondLst>
                                    <p:cond delay="0"/>
                                  </p:stCondLst>
                                  <p:childTnLst>
                                    <p:cmd type="call" cmd="togglePause">
                                      <p:cBhvr>
                                        <p:cTn id="31" dur="1" fill="hold"/>
                                        <p:tgtEl>
                                          <p:spTgt spid="68"/>
                                        </p:tgtEl>
                                      </p:cBhvr>
                                    </p:cmd>
                                  </p:childTnLst>
                                </p:cTn>
                              </p:par>
                            </p:childTnLst>
                          </p:cTn>
                        </p:par>
                      </p:childTnLst>
                    </p:cTn>
                  </p:par>
                </p:childTnLst>
              </p:cTn>
              <p:nextCondLst>
                <p:cond evt="onClick" delay="0">
                  <p:tgtEl>
                    <p:spTgt spid="68"/>
                  </p:tgtEl>
                </p:cond>
              </p:nextCondLst>
            </p:seq>
            <p:video>
              <p:cMediaNode vol="80000">
                <p:cTn id="32" fill="hold" display="0">
                  <p:stCondLst>
                    <p:cond delay="indefinite"/>
                  </p:stCondLst>
                </p:cTn>
                <p:tgtEl>
                  <p:spTgt spid="69"/>
                </p:tgtEl>
              </p:cMediaNode>
            </p:video>
            <p:video>
              <p:cMediaNode vol="80000">
                <p:cTn id="33" fill="hold" display="0">
                  <p:stCondLst>
                    <p:cond delay="indefinite"/>
                  </p:stCondLst>
                </p:cTn>
                <p:tgtEl>
                  <p:spTgt spid="70"/>
                </p:tgtEl>
              </p:cMediaNode>
            </p:video>
            <p:video>
              <p:cMediaNode vol="80000">
                <p:cTn id="34" fill="hold" display="0">
                  <p:stCondLst>
                    <p:cond delay="indefinite"/>
                  </p:stCondLst>
                </p:cTn>
                <p:tgtEl>
                  <p:spTgt spid="6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2E8068-DB7B-B3FF-FA3C-BF13CDA10B8B}"/>
              </a:ext>
            </a:extLst>
          </p:cNvPr>
          <p:cNvGrpSpPr/>
          <p:nvPr/>
        </p:nvGrpSpPr>
        <p:grpSpPr>
          <a:xfrm>
            <a:off x="170897" y="2859549"/>
            <a:ext cx="4178510" cy="2016409"/>
            <a:chOff x="364856" y="3358237"/>
            <a:chExt cx="5571346" cy="2688545"/>
          </a:xfrm>
        </p:grpSpPr>
        <p:grpSp>
          <p:nvGrpSpPr>
            <p:cNvPr id="45" name="Group 44">
              <a:extLst>
                <a:ext uri="{FF2B5EF4-FFF2-40B4-BE49-F238E27FC236}">
                  <a16:creationId xmlns:a16="http://schemas.microsoft.com/office/drawing/2014/main" id="{C2D620E6-38B1-141F-BAC6-0653044D2A7A}"/>
                </a:ext>
              </a:extLst>
            </p:cNvPr>
            <p:cNvGrpSpPr/>
            <p:nvPr/>
          </p:nvGrpSpPr>
          <p:grpSpPr>
            <a:xfrm>
              <a:off x="364856" y="3358237"/>
              <a:ext cx="5571346" cy="2688545"/>
              <a:chOff x="224235" y="1374212"/>
              <a:chExt cx="5480370" cy="2642577"/>
            </a:xfrm>
          </p:grpSpPr>
          <p:pic>
            <p:nvPicPr>
              <p:cNvPr id="46" name="Picture 45">
                <a:extLst>
                  <a:ext uri="{FF2B5EF4-FFF2-40B4-BE49-F238E27FC236}">
                    <a16:creationId xmlns:a16="http://schemas.microsoft.com/office/drawing/2014/main" id="{62DA038D-49C5-DAE7-7D08-FA55BEE77D84}"/>
                  </a:ext>
                </a:extLst>
              </p:cNvPr>
              <p:cNvPicPr>
                <a:picLocks noChangeAspect="1"/>
              </p:cNvPicPr>
              <p:nvPr/>
            </p:nvPicPr>
            <p:blipFill>
              <a:blip r:embed="rId2"/>
              <a:stretch>
                <a:fillRect/>
              </a:stretch>
            </p:blipFill>
            <p:spPr>
              <a:xfrm>
                <a:off x="224235" y="1374212"/>
                <a:ext cx="5480370" cy="2642577"/>
              </a:xfrm>
              <a:prstGeom prst="rect">
                <a:avLst/>
              </a:prstGeom>
              <a:effectLst/>
            </p:spPr>
          </p:pic>
          <p:sp>
            <p:nvSpPr>
              <p:cNvPr id="47" name="Freeform: Shape 46">
                <a:extLst>
                  <a:ext uri="{FF2B5EF4-FFF2-40B4-BE49-F238E27FC236}">
                    <a16:creationId xmlns:a16="http://schemas.microsoft.com/office/drawing/2014/main" id="{45663D86-12EF-48A7-004B-747E7555765A}"/>
                  </a:ext>
                </a:extLst>
              </p:cNvPr>
              <p:cNvSpPr/>
              <p:nvPr/>
            </p:nvSpPr>
            <p:spPr>
              <a:xfrm rot="33120">
                <a:off x="4763205" y="2417614"/>
                <a:ext cx="878793" cy="787614"/>
              </a:xfrm>
              <a:custGeom>
                <a:avLst/>
                <a:gdLst>
                  <a:gd name="connsiteX0" fmla="*/ 0 w 923562"/>
                  <a:gd name="connsiteY0" fmla="*/ 2857 h 827738"/>
                  <a:gd name="connsiteX1" fmla="*/ 650151 w 923562"/>
                  <a:gd name="connsiteY1" fmla="*/ 2857 h 827738"/>
                  <a:gd name="connsiteX2" fmla="*/ 650131 w 923562"/>
                  <a:gd name="connsiteY2" fmla="*/ 827 h 827738"/>
                  <a:gd name="connsiteX3" fmla="*/ 735943 w 923562"/>
                  <a:gd name="connsiteY3" fmla="*/ 0 h 827738"/>
                  <a:gd name="connsiteX4" fmla="*/ 738368 w 923562"/>
                  <a:gd name="connsiteY4" fmla="*/ 251685 h 827738"/>
                  <a:gd name="connsiteX5" fmla="*/ 920394 w 923562"/>
                  <a:gd name="connsiteY5" fmla="*/ 249932 h 827738"/>
                  <a:gd name="connsiteX6" fmla="*/ 923562 w 923562"/>
                  <a:gd name="connsiteY6" fmla="*/ 578799 h 827738"/>
                  <a:gd name="connsiteX7" fmla="*/ 741537 w 923562"/>
                  <a:gd name="connsiteY7" fmla="*/ 580553 h 827738"/>
                  <a:gd name="connsiteX8" fmla="*/ 743910 w 923562"/>
                  <a:gd name="connsiteY8" fmla="*/ 826912 h 827738"/>
                  <a:gd name="connsiteX9" fmla="*/ 658098 w 923562"/>
                  <a:gd name="connsiteY9" fmla="*/ 827738 h 827738"/>
                  <a:gd name="connsiteX10" fmla="*/ 658094 w 923562"/>
                  <a:gd name="connsiteY10" fmla="*/ 827291 h 827738"/>
                  <a:gd name="connsiteX11" fmla="*/ 7038 w 923562"/>
                  <a:gd name="connsiteY11" fmla="*/ 827291 h 827738"/>
                  <a:gd name="connsiteX12" fmla="*/ 7037 w 923562"/>
                  <a:gd name="connsiteY12" fmla="*/ 733188 h 827738"/>
                  <a:gd name="connsiteX13" fmla="*/ 657187 w 923562"/>
                  <a:gd name="connsiteY13" fmla="*/ 733188 h 827738"/>
                  <a:gd name="connsiteX14" fmla="*/ 655724 w 923562"/>
                  <a:gd name="connsiteY14" fmla="*/ 581380 h 827738"/>
                  <a:gd name="connsiteX15" fmla="*/ 501157 w 923562"/>
                  <a:gd name="connsiteY15" fmla="*/ 582869 h 827738"/>
                  <a:gd name="connsiteX16" fmla="*/ 497988 w 923562"/>
                  <a:gd name="connsiteY16" fmla="*/ 254001 h 827738"/>
                  <a:gd name="connsiteX17" fmla="*/ 652556 w 923562"/>
                  <a:gd name="connsiteY17" fmla="*/ 252512 h 827738"/>
                  <a:gd name="connsiteX18" fmla="*/ 651057 w 923562"/>
                  <a:gd name="connsiteY18" fmla="*/ 96960 h 827738"/>
                  <a:gd name="connsiteX19" fmla="*/ 0 w 923562"/>
                  <a:gd name="connsiteY19" fmla="*/ 96960 h 8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3562" h="827738">
                    <a:moveTo>
                      <a:pt x="0" y="2857"/>
                    </a:moveTo>
                    <a:lnTo>
                      <a:pt x="650151" y="2857"/>
                    </a:lnTo>
                    <a:lnTo>
                      <a:pt x="650131" y="827"/>
                    </a:lnTo>
                    <a:lnTo>
                      <a:pt x="735943" y="0"/>
                    </a:lnTo>
                    <a:lnTo>
                      <a:pt x="738368" y="251685"/>
                    </a:lnTo>
                    <a:lnTo>
                      <a:pt x="920394" y="249932"/>
                    </a:lnTo>
                    <a:lnTo>
                      <a:pt x="923562" y="578799"/>
                    </a:lnTo>
                    <a:lnTo>
                      <a:pt x="741537" y="580553"/>
                    </a:lnTo>
                    <a:lnTo>
                      <a:pt x="743910" y="826912"/>
                    </a:lnTo>
                    <a:lnTo>
                      <a:pt x="658098" y="827738"/>
                    </a:lnTo>
                    <a:lnTo>
                      <a:pt x="658094" y="827291"/>
                    </a:lnTo>
                    <a:lnTo>
                      <a:pt x="7038" y="827291"/>
                    </a:lnTo>
                    <a:lnTo>
                      <a:pt x="7037" y="733188"/>
                    </a:lnTo>
                    <a:lnTo>
                      <a:pt x="657187" y="733188"/>
                    </a:lnTo>
                    <a:lnTo>
                      <a:pt x="655724" y="581380"/>
                    </a:lnTo>
                    <a:lnTo>
                      <a:pt x="501157" y="582869"/>
                    </a:lnTo>
                    <a:lnTo>
                      <a:pt x="497988" y="254001"/>
                    </a:lnTo>
                    <a:lnTo>
                      <a:pt x="652556" y="252512"/>
                    </a:lnTo>
                    <a:lnTo>
                      <a:pt x="651057" y="96960"/>
                    </a:lnTo>
                    <a:lnTo>
                      <a:pt x="0" y="96960"/>
                    </a:lnTo>
                    <a:close/>
                  </a:path>
                </a:pathLst>
              </a:custGeom>
              <a:solidFill>
                <a:srgbClr val="00B0F0">
                  <a:alpha val="39000"/>
                </a:srgbClr>
              </a:solidFill>
              <a:ln w="12700" cap="flat" cmpd="sng" algn="ctr">
                <a:noFill/>
                <a:prstDash val="solid"/>
                <a:miter lim="800000"/>
              </a:ln>
              <a:effectLst/>
            </p:spPr>
            <p:txBody>
              <a:bodyPr wrap="square" rtlCol="0" anchor="ctr">
                <a:noAutofit/>
              </a:bodyPr>
              <a:lstStyle/>
              <a:p>
                <a:pPr algn="ctr" defTabSz="685800">
                  <a:defRPr/>
                </a:pPr>
                <a:endParaRPr lang="en-US" sz="1350" kern="0" dirty="0">
                  <a:solidFill>
                    <a:srgbClr val="FFFFFF"/>
                  </a:solidFill>
                  <a:latin typeface="Calibri" panose="020F0502020204030204"/>
                </a:endParaRPr>
              </a:p>
            </p:txBody>
          </p:sp>
        </p:grpSp>
        <p:sp>
          <p:nvSpPr>
            <p:cNvPr id="209" name="Rectangle 208">
              <a:extLst>
                <a:ext uri="{FF2B5EF4-FFF2-40B4-BE49-F238E27FC236}">
                  <a16:creationId xmlns:a16="http://schemas.microsoft.com/office/drawing/2014/main" id="{38F381FB-C5F5-7F6A-398C-687A7DC6649A}"/>
                </a:ext>
              </a:extLst>
            </p:cNvPr>
            <p:cNvSpPr/>
            <p:nvPr/>
          </p:nvSpPr>
          <p:spPr>
            <a:xfrm>
              <a:off x="1628851" y="4422272"/>
              <a:ext cx="3356547" cy="100069"/>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10" name="Rectangle 209">
              <a:extLst>
                <a:ext uri="{FF2B5EF4-FFF2-40B4-BE49-F238E27FC236}">
                  <a16:creationId xmlns:a16="http://schemas.microsoft.com/office/drawing/2014/main" id="{2377AB9F-F743-3400-6B20-F100468E9313}"/>
                </a:ext>
              </a:extLst>
            </p:cNvPr>
            <p:cNvSpPr/>
            <p:nvPr/>
          </p:nvSpPr>
          <p:spPr>
            <a:xfrm>
              <a:off x="1628851" y="5122485"/>
              <a:ext cx="3356547" cy="100069"/>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grpSp>
      <p:grpSp>
        <p:nvGrpSpPr>
          <p:cNvPr id="131" name="Group 130">
            <a:extLst>
              <a:ext uri="{FF2B5EF4-FFF2-40B4-BE49-F238E27FC236}">
                <a16:creationId xmlns:a16="http://schemas.microsoft.com/office/drawing/2014/main" id="{019EEB31-A38D-4351-9CD0-E7D09F6027DE}"/>
              </a:ext>
            </a:extLst>
          </p:cNvPr>
          <p:cNvGrpSpPr/>
          <p:nvPr/>
        </p:nvGrpSpPr>
        <p:grpSpPr>
          <a:xfrm>
            <a:off x="3266062" y="3360772"/>
            <a:ext cx="410906" cy="298920"/>
            <a:chOff x="9613582" y="2053681"/>
            <a:chExt cx="645388" cy="450998"/>
          </a:xfrm>
        </p:grpSpPr>
        <p:sp>
          <p:nvSpPr>
            <p:cNvPr id="133" name="Oval 132">
              <a:extLst>
                <a:ext uri="{FF2B5EF4-FFF2-40B4-BE49-F238E27FC236}">
                  <a16:creationId xmlns:a16="http://schemas.microsoft.com/office/drawing/2014/main" id="{5F123BAC-406E-253B-0E3F-2A86BB46CECF}"/>
                </a:ext>
              </a:extLst>
            </p:cNvPr>
            <p:cNvSpPr/>
            <p:nvPr/>
          </p:nvSpPr>
          <p:spPr>
            <a:xfrm>
              <a:off x="9780117" y="2053681"/>
              <a:ext cx="430859" cy="413878"/>
            </a:xfrm>
            <a:prstGeom prst="ellipse">
              <a:avLst/>
            </a:prstGeom>
            <a:solidFill>
              <a:schemeClr val="bg1"/>
            </a:solidFill>
            <a:ln w="19050">
              <a:solidFill>
                <a:srgbClr val="B4186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dirty="0">
                <a:solidFill>
                  <a:prstClr val="white"/>
                </a:solidFill>
                <a:latin typeface="Calibri" panose="020F0502020204030204"/>
              </a:endParaRPr>
            </a:p>
          </p:txBody>
        </p:sp>
        <p:sp>
          <p:nvSpPr>
            <p:cNvPr id="151" name="TextBox 150">
              <a:extLst>
                <a:ext uri="{FF2B5EF4-FFF2-40B4-BE49-F238E27FC236}">
                  <a16:creationId xmlns:a16="http://schemas.microsoft.com/office/drawing/2014/main" id="{F7C1F9EB-CCAB-8049-21D6-4DEEFA45FC5C}"/>
                </a:ext>
              </a:extLst>
            </p:cNvPr>
            <p:cNvSpPr txBox="1"/>
            <p:nvPr/>
          </p:nvSpPr>
          <p:spPr>
            <a:xfrm>
              <a:off x="9613582" y="2136866"/>
              <a:ext cx="645388" cy="367813"/>
            </a:xfrm>
            <a:prstGeom prst="rect">
              <a:avLst/>
            </a:prstGeom>
            <a:noFill/>
          </p:spPr>
          <p:txBody>
            <a:bodyPr wrap="square" rtlCol="0">
              <a:spAutoFit/>
            </a:bodyPr>
            <a:lstStyle/>
            <a:p>
              <a:pPr marL="77153" algn="ctr" defTabSz="685800">
                <a:lnSpc>
                  <a:spcPct val="80000"/>
                </a:lnSpc>
              </a:pPr>
              <a:r>
                <a:rPr lang="en-US" sz="1200" b="1" dirty="0">
                  <a:solidFill>
                    <a:srgbClr val="B4186E"/>
                  </a:solidFill>
                  <a:latin typeface="Corbel" panose="020B0503020204020204" pitchFamily="34" charset="0"/>
                  <a:cs typeface="Arial" panose="020B0604020202020204" pitchFamily="34" charset="0"/>
                </a:rPr>
                <a:t>P</a:t>
              </a:r>
              <a:endParaRPr lang="en-US" sz="900" b="1" dirty="0">
                <a:solidFill>
                  <a:srgbClr val="B4186E"/>
                </a:solidFill>
                <a:latin typeface="Corbel" panose="020B0503020204020204" pitchFamily="34" charset="0"/>
                <a:cs typeface="Arial" panose="020B0604020202020204" pitchFamily="34" charset="0"/>
              </a:endParaRPr>
            </a:p>
          </p:txBody>
        </p:sp>
      </p:grpSp>
      <p:grpSp>
        <p:nvGrpSpPr>
          <p:cNvPr id="167" name="Group 166">
            <a:extLst>
              <a:ext uri="{FF2B5EF4-FFF2-40B4-BE49-F238E27FC236}">
                <a16:creationId xmlns:a16="http://schemas.microsoft.com/office/drawing/2014/main" id="{168C0640-5EB6-9533-2E67-93B45A8E2588}"/>
              </a:ext>
            </a:extLst>
          </p:cNvPr>
          <p:cNvGrpSpPr/>
          <p:nvPr/>
        </p:nvGrpSpPr>
        <p:grpSpPr>
          <a:xfrm>
            <a:off x="3006001" y="4040050"/>
            <a:ext cx="410906" cy="291777"/>
            <a:chOff x="9602362" y="2053681"/>
            <a:chExt cx="645388" cy="440221"/>
          </a:xfrm>
        </p:grpSpPr>
        <p:sp>
          <p:nvSpPr>
            <p:cNvPr id="168" name="Oval 167">
              <a:extLst>
                <a:ext uri="{FF2B5EF4-FFF2-40B4-BE49-F238E27FC236}">
                  <a16:creationId xmlns:a16="http://schemas.microsoft.com/office/drawing/2014/main" id="{5A1DC043-0D5B-49FB-0117-014EB4DE14AD}"/>
                </a:ext>
              </a:extLst>
            </p:cNvPr>
            <p:cNvSpPr/>
            <p:nvPr/>
          </p:nvSpPr>
          <p:spPr>
            <a:xfrm>
              <a:off x="9770143" y="2053681"/>
              <a:ext cx="430859" cy="413878"/>
            </a:xfrm>
            <a:prstGeom prst="ellipse">
              <a:avLst/>
            </a:prstGeom>
            <a:solidFill>
              <a:schemeClr val="bg1"/>
            </a:solidFill>
            <a:ln w="19050">
              <a:solidFill>
                <a:srgbClr val="B4186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dirty="0">
                <a:solidFill>
                  <a:prstClr val="white"/>
                </a:solidFill>
                <a:latin typeface="Calibri" panose="020F0502020204030204"/>
              </a:endParaRPr>
            </a:p>
          </p:txBody>
        </p:sp>
        <p:sp>
          <p:nvSpPr>
            <p:cNvPr id="170" name="TextBox 169">
              <a:extLst>
                <a:ext uri="{FF2B5EF4-FFF2-40B4-BE49-F238E27FC236}">
                  <a16:creationId xmlns:a16="http://schemas.microsoft.com/office/drawing/2014/main" id="{C9A5801C-D7CF-8356-6149-78B39E5A98EA}"/>
                </a:ext>
              </a:extLst>
            </p:cNvPr>
            <p:cNvSpPr txBox="1"/>
            <p:nvPr/>
          </p:nvSpPr>
          <p:spPr>
            <a:xfrm>
              <a:off x="9602362" y="2126089"/>
              <a:ext cx="645388" cy="367813"/>
            </a:xfrm>
            <a:prstGeom prst="rect">
              <a:avLst/>
            </a:prstGeom>
            <a:noFill/>
          </p:spPr>
          <p:txBody>
            <a:bodyPr wrap="square" rtlCol="0">
              <a:spAutoFit/>
            </a:bodyPr>
            <a:lstStyle/>
            <a:p>
              <a:pPr marL="77153" algn="ctr" defTabSz="685800">
                <a:lnSpc>
                  <a:spcPct val="80000"/>
                </a:lnSpc>
              </a:pPr>
              <a:r>
                <a:rPr lang="en-US" sz="1200" b="1" dirty="0">
                  <a:solidFill>
                    <a:srgbClr val="B4186E"/>
                  </a:solidFill>
                  <a:latin typeface="Corbel" panose="020B0503020204020204" pitchFamily="34" charset="0"/>
                  <a:cs typeface="Arial" panose="020B0604020202020204" pitchFamily="34" charset="0"/>
                </a:rPr>
                <a:t>G</a:t>
              </a:r>
              <a:endParaRPr lang="en-US" sz="900" b="1" dirty="0">
                <a:solidFill>
                  <a:srgbClr val="B4186E"/>
                </a:solidFill>
                <a:latin typeface="Corbel" panose="020B0503020204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0C08933A-E5E1-CBE7-059A-BFB8923528B1}"/>
              </a:ext>
            </a:extLst>
          </p:cNvPr>
          <p:cNvGrpSpPr/>
          <p:nvPr/>
        </p:nvGrpSpPr>
        <p:grpSpPr>
          <a:xfrm>
            <a:off x="1127344" y="770016"/>
            <a:ext cx="4040564" cy="2300648"/>
            <a:chOff x="1647346" y="736894"/>
            <a:chExt cx="5387419" cy="3067531"/>
          </a:xfrm>
        </p:grpSpPr>
        <p:grpSp>
          <p:nvGrpSpPr>
            <p:cNvPr id="207" name="Group 206">
              <a:extLst>
                <a:ext uri="{FF2B5EF4-FFF2-40B4-BE49-F238E27FC236}">
                  <a16:creationId xmlns:a16="http://schemas.microsoft.com/office/drawing/2014/main" id="{95CA7914-256C-7E3D-FE6E-FA27B35426A2}"/>
                </a:ext>
              </a:extLst>
            </p:cNvPr>
            <p:cNvGrpSpPr/>
            <p:nvPr/>
          </p:nvGrpSpPr>
          <p:grpSpPr>
            <a:xfrm>
              <a:off x="1647346" y="736894"/>
              <a:ext cx="5387419" cy="2639452"/>
              <a:chOff x="1672937" y="669376"/>
              <a:chExt cx="5387419" cy="2639452"/>
            </a:xfrm>
          </p:grpSpPr>
          <p:grpSp>
            <p:nvGrpSpPr>
              <p:cNvPr id="161" name="Group 160">
                <a:extLst>
                  <a:ext uri="{FF2B5EF4-FFF2-40B4-BE49-F238E27FC236}">
                    <a16:creationId xmlns:a16="http://schemas.microsoft.com/office/drawing/2014/main" id="{C68E92E1-C915-49A7-B847-FC0DD48A68CD}"/>
                  </a:ext>
                </a:extLst>
              </p:cNvPr>
              <p:cNvGrpSpPr/>
              <p:nvPr/>
            </p:nvGrpSpPr>
            <p:grpSpPr>
              <a:xfrm>
                <a:off x="1672937" y="902332"/>
                <a:ext cx="5103199" cy="2406496"/>
                <a:chOff x="1428526" y="1075875"/>
                <a:chExt cx="5103199" cy="2406496"/>
              </a:xfrm>
            </p:grpSpPr>
            <p:pic>
              <p:nvPicPr>
                <p:cNvPr id="107" name="Picture 106">
                  <a:extLst>
                    <a:ext uri="{FF2B5EF4-FFF2-40B4-BE49-F238E27FC236}">
                      <a16:creationId xmlns:a16="http://schemas.microsoft.com/office/drawing/2014/main" id="{E0D46CBD-2423-1BB8-9DDD-7433103FA81D}"/>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Effect>
                            <a14:brightnessContrast bright="20000" contrast="40000"/>
                          </a14:imgEffect>
                        </a14:imgLayer>
                      </a14:imgProps>
                    </a:ext>
                  </a:extLst>
                </a:blip>
                <a:srcRect l="13454" r="1"/>
                <a:stretch/>
              </p:blipFill>
              <p:spPr>
                <a:xfrm>
                  <a:off x="1433151" y="1405190"/>
                  <a:ext cx="5098574" cy="2077181"/>
                </a:xfrm>
                <a:prstGeom prst="rect">
                  <a:avLst/>
                </a:prstGeom>
              </p:spPr>
            </p:pic>
            <p:sp>
              <p:nvSpPr>
                <p:cNvPr id="152" name="Freeform: Shape 151">
                  <a:extLst>
                    <a:ext uri="{FF2B5EF4-FFF2-40B4-BE49-F238E27FC236}">
                      <a16:creationId xmlns:a16="http://schemas.microsoft.com/office/drawing/2014/main" id="{556618CE-D337-D441-4DC9-03AB8C5CA17E}"/>
                    </a:ext>
                  </a:extLst>
                </p:cNvPr>
                <p:cNvSpPr/>
                <p:nvPr/>
              </p:nvSpPr>
              <p:spPr>
                <a:xfrm>
                  <a:off x="1428526" y="1744767"/>
                  <a:ext cx="4026793" cy="1443467"/>
                </a:xfrm>
                <a:custGeom>
                  <a:avLst/>
                  <a:gdLst>
                    <a:gd name="connsiteX0" fmla="*/ 3977343 w 4026793"/>
                    <a:gd name="connsiteY0" fmla="*/ 0 h 1443467"/>
                    <a:gd name="connsiteX1" fmla="*/ 4026793 w 4026793"/>
                    <a:gd name="connsiteY1" fmla="*/ 0 h 1443467"/>
                    <a:gd name="connsiteX2" fmla="*/ 4026793 w 4026793"/>
                    <a:gd name="connsiteY2" fmla="*/ 1443467 h 1443467"/>
                    <a:gd name="connsiteX3" fmla="*/ 3977343 w 4026793"/>
                    <a:gd name="connsiteY3" fmla="*/ 1443467 h 1443467"/>
                    <a:gd name="connsiteX4" fmla="*/ 3977343 w 4026793"/>
                    <a:gd name="connsiteY4" fmla="*/ 1441441 h 1443467"/>
                    <a:gd name="connsiteX5" fmla="*/ 4625 w 4026793"/>
                    <a:gd name="connsiteY5" fmla="*/ 1441441 h 1443467"/>
                    <a:gd name="connsiteX6" fmla="*/ 4625 w 4026793"/>
                    <a:gd name="connsiteY6" fmla="*/ 1107265 h 1443467"/>
                    <a:gd name="connsiteX7" fmla="*/ 3977343 w 4026793"/>
                    <a:gd name="connsiteY7" fmla="*/ 1107265 h 1443467"/>
                    <a:gd name="connsiteX8" fmla="*/ 3977343 w 4026793"/>
                    <a:gd name="connsiteY8" fmla="*/ 110360 h 1443467"/>
                    <a:gd name="connsiteX9" fmla="*/ 0 w 4026793"/>
                    <a:gd name="connsiteY9" fmla="*/ 110360 h 1443467"/>
                    <a:gd name="connsiteX10" fmla="*/ 0 w 4026793"/>
                    <a:gd name="connsiteY10" fmla="*/ 1666 h 1443467"/>
                    <a:gd name="connsiteX11" fmla="*/ 3977343 w 4026793"/>
                    <a:gd name="connsiteY11" fmla="*/ 1666 h 144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26793" h="1443467">
                      <a:moveTo>
                        <a:pt x="3977343" y="0"/>
                      </a:moveTo>
                      <a:lnTo>
                        <a:pt x="4026793" y="0"/>
                      </a:lnTo>
                      <a:lnTo>
                        <a:pt x="4026793" y="1443467"/>
                      </a:lnTo>
                      <a:lnTo>
                        <a:pt x="3977343" y="1443467"/>
                      </a:lnTo>
                      <a:lnTo>
                        <a:pt x="3977343" y="1441441"/>
                      </a:lnTo>
                      <a:lnTo>
                        <a:pt x="4625" y="1441441"/>
                      </a:lnTo>
                      <a:lnTo>
                        <a:pt x="4625" y="1107265"/>
                      </a:lnTo>
                      <a:lnTo>
                        <a:pt x="3977343" y="1107265"/>
                      </a:lnTo>
                      <a:lnTo>
                        <a:pt x="3977343" y="110360"/>
                      </a:lnTo>
                      <a:lnTo>
                        <a:pt x="0" y="110360"/>
                      </a:lnTo>
                      <a:lnTo>
                        <a:pt x="0" y="1666"/>
                      </a:lnTo>
                      <a:lnTo>
                        <a:pt x="3977343" y="1666"/>
                      </a:lnTo>
                      <a:close/>
                    </a:path>
                  </a:pathLst>
                </a:custGeom>
                <a:solidFill>
                  <a:srgbClr val="00B0F0">
                    <a:alpha val="7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E51C6342-1553-33C5-69F9-EDCB7394A592}"/>
                    </a:ext>
                  </a:extLst>
                </p:cNvPr>
                <p:cNvSpPr/>
                <p:nvPr/>
              </p:nvSpPr>
              <p:spPr>
                <a:xfrm>
                  <a:off x="5378510" y="1946887"/>
                  <a:ext cx="27809" cy="57030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2994 w 32994"/>
                    <a:gd name="connsiteY0" fmla="*/ 0 h 10000"/>
                    <a:gd name="connsiteX1" fmla="*/ 32994 w 32994"/>
                    <a:gd name="connsiteY1" fmla="*/ 0 h 10000"/>
                    <a:gd name="connsiteX2" fmla="*/ 32994 w 32994"/>
                    <a:gd name="connsiteY2" fmla="*/ 10000 h 10000"/>
                    <a:gd name="connsiteX3" fmla="*/ 22994 w 32994"/>
                    <a:gd name="connsiteY3" fmla="*/ 10000 h 10000"/>
                    <a:gd name="connsiteX4" fmla="*/ 1 w 32994"/>
                    <a:gd name="connsiteY4" fmla="*/ 4926 h 10000"/>
                    <a:gd name="connsiteX5" fmla="*/ 22994 w 3299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4" h="10000">
                      <a:moveTo>
                        <a:pt x="22994" y="0"/>
                      </a:moveTo>
                      <a:lnTo>
                        <a:pt x="32994" y="0"/>
                      </a:lnTo>
                      <a:lnTo>
                        <a:pt x="32994" y="10000"/>
                      </a:lnTo>
                      <a:lnTo>
                        <a:pt x="22994" y="10000"/>
                      </a:lnTo>
                      <a:cubicBezTo>
                        <a:pt x="23210" y="8296"/>
                        <a:pt x="-215" y="6630"/>
                        <a:pt x="1" y="4926"/>
                      </a:cubicBezTo>
                      <a:lnTo>
                        <a:pt x="22994" y="0"/>
                      </a:lnTo>
                      <a:close/>
                    </a:path>
                  </a:pathLst>
                </a:cu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0" name="Rectangle 109">
                  <a:extLst>
                    <a:ext uri="{FF2B5EF4-FFF2-40B4-BE49-F238E27FC236}">
                      <a16:creationId xmlns:a16="http://schemas.microsoft.com/office/drawing/2014/main" id="{57422971-6D08-0230-4C6D-C446ACB4EF13}"/>
                    </a:ext>
                  </a:extLst>
                </p:cNvPr>
                <p:cNvSpPr/>
                <p:nvPr/>
              </p:nvSpPr>
              <p:spPr>
                <a:xfrm>
                  <a:off x="5458671" y="2009262"/>
                  <a:ext cx="103274" cy="460836"/>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1" name="Rectangle 110">
                  <a:extLst>
                    <a:ext uri="{FF2B5EF4-FFF2-40B4-BE49-F238E27FC236}">
                      <a16:creationId xmlns:a16="http://schemas.microsoft.com/office/drawing/2014/main" id="{5E74B3B2-8877-362A-403E-444AF2D4900C}"/>
                    </a:ext>
                  </a:extLst>
                </p:cNvPr>
                <p:cNvSpPr/>
                <p:nvPr/>
              </p:nvSpPr>
              <p:spPr>
                <a:xfrm>
                  <a:off x="5602015" y="2009262"/>
                  <a:ext cx="75254" cy="460836"/>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2" name="Rectangle 111">
                  <a:extLst>
                    <a:ext uri="{FF2B5EF4-FFF2-40B4-BE49-F238E27FC236}">
                      <a16:creationId xmlns:a16="http://schemas.microsoft.com/office/drawing/2014/main" id="{40171830-7A2E-D46E-CA66-9CDF5E999EF8}"/>
                    </a:ext>
                  </a:extLst>
                </p:cNvPr>
                <p:cNvSpPr/>
                <p:nvPr/>
              </p:nvSpPr>
              <p:spPr>
                <a:xfrm>
                  <a:off x="5725534" y="2009262"/>
                  <a:ext cx="34008" cy="460836"/>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116" name="Straight Connector 115">
                  <a:extLst>
                    <a:ext uri="{FF2B5EF4-FFF2-40B4-BE49-F238E27FC236}">
                      <a16:creationId xmlns:a16="http://schemas.microsoft.com/office/drawing/2014/main" id="{CB5C4BC6-1207-9395-D708-D9B97C6454D1}"/>
                    </a:ext>
                  </a:extLst>
                </p:cNvPr>
                <p:cNvCxnSpPr>
                  <a:cxnSpLocks/>
                </p:cNvCxnSpPr>
                <p:nvPr/>
              </p:nvCxnSpPr>
              <p:spPr>
                <a:xfrm>
                  <a:off x="5511353" y="1405190"/>
                  <a:ext cx="0" cy="653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07B566EA-8AC0-26BC-D3A9-B82E58EFAD64}"/>
                    </a:ext>
                  </a:extLst>
                </p:cNvPr>
                <p:cNvCxnSpPr>
                  <a:cxnSpLocks/>
                </p:cNvCxnSpPr>
                <p:nvPr/>
              </p:nvCxnSpPr>
              <p:spPr>
                <a:xfrm>
                  <a:off x="5645102" y="1510743"/>
                  <a:ext cx="0" cy="5486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1597E54-884E-94AB-CFD2-CC00B4B98BC0}"/>
                    </a:ext>
                  </a:extLst>
                </p:cNvPr>
                <p:cNvCxnSpPr>
                  <a:cxnSpLocks/>
                </p:cNvCxnSpPr>
                <p:nvPr/>
              </p:nvCxnSpPr>
              <p:spPr>
                <a:xfrm>
                  <a:off x="5752685" y="1621294"/>
                  <a:ext cx="0" cy="4376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69D528EF-539A-8FBC-EA41-343E12AA6D20}"/>
                    </a:ext>
                  </a:extLst>
                </p:cNvPr>
                <p:cNvSpPr txBox="1"/>
                <p:nvPr/>
              </p:nvSpPr>
              <p:spPr>
                <a:xfrm>
                  <a:off x="4856554" y="1075875"/>
                  <a:ext cx="891697" cy="412849"/>
                </a:xfrm>
                <a:prstGeom prst="rect">
                  <a:avLst/>
                </a:prstGeom>
                <a:noFill/>
                <a:ln>
                  <a:noFill/>
                </a:ln>
              </p:spPr>
              <p:txBody>
                <a:bodyPr wrap="none" rtlCol="0">
                  <a:spAutoFit/>
                </a:bodyPr>
                <a:lstStyle/>
                <a:p>
                  <a:pPr defTabSz="685800">
                    <a:lnSpc>
                      <a:spcPct val="150000"/>
                    </a:lnSpc>
                  </a:pPr>
                  <a:r>
                    <a:rPr lang="en-US" sz="1050" dirty="0">
                      <a:solidFill>
                        <a:prstClr val="black"/>
                      </a:solidFill>
                      <a:latin typeface="Corbel" panose="020B0503020204020204" pitchFamily="34" charset="0"/>
                    </a:rPr>
                    <a:t>Target A</a:t>
                  </a:r>
                </a:p>
              </p:txBody>
            </p:sp>
            <p:sp>
              <p:nvSpPr>
                <p:cNvPr id="123" name="TextBox 122">
                  <a:extLst>
                    <a:ext uri="{FF2B5EF4-FFF2-40B4-BE49-F238E27FC236}">
                      <a16:creationId xmlns:a16="http://schemas.microsoft.com/office/drawing/2014/main" id="{AE6BA004-7179-FDBD-0C35-5B438B01668D}"/>
                    </a:ext>
                  </a:extLst>
                </p:cNvPr>
                <p:cNvSpPr txBox="1"/>
                <p:nvPr/>
              </p:nvSpPr>
              <p:spPr>
                <a:xfrm>
                  <a:off x="5514430" y="1194138"/>
                  <a:ext cx="353088" cy="412849"/>
                </a:xfrm>
                <a:prstGeom prst="rect">
                  <a:avLst/>
                </a:prstGeom>
                <a:noFill/>
                <a:ln>
                  <a:noFill/>
                </a:ln>
              </p:spPr>
              <p:txBody>
                <a:bodyPr wrap="none" rtlCol="0">
                  <a:spAutoFit/>
                </a:bodyPr>
                <a:lstStyle/>
                <a:p>
                  <a:pPr defTabSz="685800">
                    <a:lnSpc>
                      <a:spcPct val="150000"/>
                    </a:lnSpc>
                  </a:pPr>
                  <a:r>
                    <a:rPr lang="en-US" sz="1050" dirty="0">
                      <a:solidFill>
                        <a:prstClr val="black"/>
                      </a:solidFill>
                      <a:latin typeface="Corbel" panose="020B0503020204020204" pitchFamily="34" charset="0"/>
                    </a:rPr>
                    <a:t>B</a:t>
                  </a:r>
                </a:p>
              </p:txBody>
            </p:sp>
            <p:sp>
              <p:nvSpPr>
                <p:cNvPr id="124" name="TextBox 123">
                  <a:extLst>
                    <a:ext uri="{FF2B5EF4-FFF2-40B4-BE49-F238E27FC236}">
                      <a16:creationId xmlns:a16="http://schemas.microsoft.com/office/drawing/2014/main" id="{3230F055-903E-173D-B3EE-930EA96B5FDC}"/>
                    </a:ext>
                  </a:extLst>
                </p:cNvPr>
                <p:cNvSpPr txBox="1"/>
                <p:nvPr/>
              </p:nvSpPr>
              <p:spPr>
                <a:xfrm>
                  <a:off x="5621008" y="1313124"/>
                  <a:ext cx="353088" cy="412849"/>
                </a:xfrm>
                <a:prstGeom prst="rect">
                  <a:avLst/>
                </a:prstGeom>
                <a:noFill/>
                <a:ln>
                  <a:noFill/>
                </a:ln>
              </p:spPr>
              <p:txBody>
                <a:bodyPr wrap="none" rtlCol="0">
                  <a:spAutoFit/>
                </a:bodyPr>
                <a:lstStyle/>
                <a:p>
                  <a:pPr defTabSz="685800">
                    <a:lnSpc>
                      <a:spcPct val="150000"/>
                    </a:lnSpc>
                  </a:pPr>
                  <a:r>
                    <a:rPr lang="en-US" sz="1050" dirty="0">
                      <a:solidFill>
                        <a:prstClr val="black"/>
                      </a:solidFill>
                      <a:latin typeface="Corbel" panose="020B0503020204020204" pitchFamily="34" charset="0"/>
                    </a:rPr>
                    <a:t>C</a:t>
                  </a:r>
                </a:p>
              </p:txBody>
            </p:sp>
            <p:grpSp>
              <p:nvGrpSpPr>
                <p:cNvPr id="32" name="Group 31">
                  <a:extLst>
                    <a:ext uri="{FF2B5EF4-FFF2-40B4-BE49-F238E27FC236}">
                      <a16:creationId xmlns:a16="http://schemas.microsoft.com/office/drawing/2014/main" id="{51E1530B-021D-7A60-00C0-249F5B4899D7}"/>
                    </a:ext>
                  </a:extLst>
                </p:cNvPr>
                <p:cNvGrpSpPr/>
                <p:nvPr/>
              </p:nvGrpSpPr>
              <p:grpSpPr>
                <a:xfrm>
                  <a:off x="4710547" y="2071388"/>
                  <a:ext cx="104948" cy="335144"/>
                  <a:chOff x="4937064" y="1988998"/>
                  <a:chExt cx="112873" cy="376150"/>
                </a:xfrm>
              </p:grpSpPr>
              <p:sp>
                <p:nvSpPr>
                  <p:cNvPr id="132" name="Oval 131">
                    <a:extLst>
                      <a:ext uri="{FF2B5EF4-FFF2-40B4-BE49-F238E27FC236}">
                        <a16:creationId xmlns:a16="http://schemas.microsoft.com/office/drawing/2014/main" id="{2A79BCFD-5361-1402-EB1A-A7D6DA5C0C2F}"/>
                      </a:ext>
                    </a:extLst>
                  </p:cNvPr>
                  <p:cNvSpPr/>
                  <p:nvPr/>
                </p:nvSpPr>
                <p:spPr>
                  <a:xfrm>
                    <a:off x="4937064" y="1988998"/>
                    <a:ext cx="112873" cy="376150"/>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7" name="Oval 136">
                    <a:extLst>
                      <a:ext uri="{FF2B5EF4-FFF2-40B4-BE49-F238E27FC236}">
                        <a16:creationId xmlns:a16="http://schemas.microsoft.com/office/drawing/2014/main" id="{2719A6DD-EBF3-8AE9-7791-2EAFF615C6F5}"/>
                      </a:ext>
                    </a:extLst>
                  </p:cNvPr>
                  <p:cNvSpPr/>
                  <p:nvPr/>
                </p:nvSpPr>
                <p:spPr>
                  <a:xfrm>
                    <a:off x="4962330" y="2064440"/>
                    <a:ext cx="66793" cy="227330"/>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8" name="Oval 137">
                    <a:extLst>
                      <a:ext uri="{FF2B5EF4-FFF2-40B4-BE49-F238E27FC236}">
                        <a16:creationId xmlns:a16="http://schemas.microsoft.com/office/drawing/2014/main" id="{42CBF195-DBB8-BB6C-4BE1-D12BBC37A203}"/>
                      </a:ext>
                    </a:extLst>
                  </p:cNvPr>
                  <p:cNvSpPr/>
                  <p:nvPr/>
                </p:nvSpPr>
                <p:spPr>
                  <a:xfrm>
                    <a:off x="4971499" y="2124539"/>
                    <a:ext cx="45719" cy="104805"/>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grpSp>
              <p:nvGrpSpPr>
                <p:cNvPr id="139" name="Group 138">
                  <a:extLst>
                    <a:ext uri="{FF2B5EF4-FFF2-40B4-BE49-F238E27FC236}">
                      <a16:creationId xmlns:a16="http://schemas.microsoft.com/office/drawing/2014/main" id="{4C463987-D261-6B1A-06A0-7578E03CCCFF}"/>
                    </a:ext>
                  </a:extLst>
                </p:cNvPr>
                <p:cNvGrpSpPr/>
                <p:nvPr/>
              </p:nvGrpSpPr>
              <p:grpSpPr>
                <a:xfrm>
                  <a:off x="3844533" y="2070793"/>
                  <a:ext cx="104948" cy="335144"/>
                  <a:chOff x="4937064" y="1988998"/>
                  <a:chExt cx="112873" cy="376150"/>
                </a:xfrm>
              </p:grpSpPr>
              <p:sp>
                <p:nvSpPr>
                  <p:cNvPr id="140" name="Oval 139">
                    <a:extLst>
                      <a:ext uri="{FF2B5EF4-FFF2-40B4-BE49-F238E27FC236}">
                        <a16:creationId xmlns:a16="http://schemas.microsoft.com/office/drawing/2014/main" id="{00D4945C-6B18-2826-6C09-BD5739BE7AFA}"/>
                      </a:ext>
                    </a:extLst>
                  </p:cNvPr>
                  <p:cNvSpPr/>
                  <p:nvPr/>
                </p:nvSpPr>
                <p:spPr>
                  <a:xfrm>
                    <a:off x="4937064" y="1988998"/>
                    <a:ext cx="112873" cy="376150"/>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1" name="Oval 140">
                    <a:extLst>
                      <a:ext uri="{FF2B5EF4-FFF2-40B4-BE49-F238E27FC236}">
                        <a16:creationId xmlns:a16="http://schemas.microsoft.com/office/drawing/2014/main" id="{19465425-BBA1-9A5D-DB8A-8670B5736AD2}"/>
                      </a:ext>
                    </a:extLst>
                  </p:cNvPr>
                  <p:cNvSpPr/>
                  <p:nvPr/>
                </p:nvSpPr>
                <p:spPr>
                  <a:xfrm>
                    <a:off x="4962330" y="2064440"/>
                    <a:ext cx="66793" cy="227330"/>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2" name="Oval 141">
                    <a:extLst>
                      <a:ext uri="{FF2B5EF4-FFF2-40B4-BE49-F238E27FC236}">
                        <a16:creationId xmlns:a16="http://schemas.microsoft.com/office/drawing/2014/main" id="{B61A10C9-60C9-0464-E7F3-4842A6571E67}"/>
                      </a:ext>
                    </a:extLst>
                  </p:cNvPr>
                  <p:cNvSpPr/>
                  <p:nvPr/>
                </p:nvSpPr>
                <p:spPr>
                  <a:xfrm>
                    <a:off x="4971499" y="2124539"/>
                    <a:ext cx="45719" cy="104805"/>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grpSp>
              <p:nvGrpSpPr>
                <p:cNvPr id="143" name="Group 142">
                  <a:extLst>
                    <a:ext uri="{FF2B5EF4-FFF2-40B4-BE49-F238E27FC236}">
                      <a16:creationId xmlns:a16="http://schemas.microsoft.com/office/drawing/2014/main" id="{06E70307-599A-163B-A172-138D13EF2B7B}"/>
                    </a:ext>
                  </a:extLst>
                </p:cNvPr>
                <p:cNvGrpSpPr/>
                <p:nvPr/>
              </p:nvGrpSpPr>
              <p:grpSpPr>
                <a:xfrm>
                  <a:off x="2894605" y="2065169"/>
                  <a:ext cx="104948" cy="335144"/>
                  <a:chOff x="4937064" y="1988998"/>
                  <a:chExt cx="112873" cy="376150"/>
                </a:xfrm>
              </p:grpSpPr>
              <p:sp>
                <p:nvSpPr>
                  <p:cNvPr id="144" name="Oval 143">
                    <a:extLst>
                      <a:ext uri="{FF2B5EF4-FFF2-40B4-BE49-F238E27FC236}">
                        <a16:creationId xmlns:a16="http://schemas.microsoft.com/office/drawing/2014/main" id="{30C4DF9A-CFD2-51A9-8341-0BFF62EA1FCD}"/>
                      </a:ext>
                    </a:extLst>
                  </p:cNvPr>
                  <p:cNvSpPr/>
                  <p:nvPr/>
                </p:nvSpPr>
                <p:spPr>
                  <a:xfrm>
                    <a:off x="4937064" y="1988998"/>
                    <a:ext cx="112873" cy="376150"/>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5" name="Oval 144">
                    <a:extLst>
                      <a:ext uri="{FF2B5EF4-FFF2-40B4-BE49-F238E27FC236}">
                        <a16:creationId xmlns:a16="http://schemas.microsoft.com/office/drawing/2014/main" id="{EB5E13B0-01FC-566E-206E-E177F9CFB57D}"/>
                      </a:ext>
                    </a:extLst>
                  </p:cNvPr>
                  <p:cNvSpPr/>
                  <p:nvPr/>
                </p:nvSpPr>
                <p:spPr>
                  <a:xfrm>
                    <a:off x="4962330" y="2064440"/>
                    <a:ext cx="66793" cy="227330"/>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6" name="Oval 145">
                    <a:extLst>
                      <a:ext uri="{FF2B5EF4-FFF2-40B4-BE49-F238E27FC236}">
                        <a16:creationId xmlns:a16="http://schemas.microsoft.com/office/drawing/2014/main" id="{29857B22-FCA4-6A5D-F555-7D89643B828F}"/>
                      </a:ext>
                    </a:extLst>
                  </p:cNvPr>
                  <p:cNvSpPr/>
                  <p:nvPr/>
                </p:nvSpPr>
                <p:spPr>
                  <a:xfrm>
                    <a:off x="4971499" y="2124539"/>
                    <a:ext cx="45719" cy="104805"/>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grpSp>
              <p:nvGrpSpPr>
                <p:cNvPr id="147" name="Group 146">
                  <a:extLst>
                    <a:ext uri="{FF2B5EF4-FFF2-40B4-BE49-F238E27FC236}">
                      <a16:creationId xmlns:a16="http://schemas.microsoft.com/office/drawing/2014/main" id="{D33C8705-9CAA-50C1-5640-B25EA4BF02E1}"/>
                    </a:ext>
                  </a:extLst>
                </p:cNvPr>
                <p:cNvGrpSpPr/>
                <p:nvPr/>
              </p:nvGrpSpPr>
              <p:grpSpPr>
                <a:xfrm>
                  <a:off x="1986072" y="2065169"/>
                  <a:ext cx="104948" cy="335144"/>
                  <a:chOff x="4937064" y="1988998"/>
                  <a:chExt cx="112873" cy="376150"/>
                </a:xfrm>
              </p:grpSpPr>
              <p:sp>
                <p:nvSpPr>
                  <p:cNvPr id="148" name="Oval 147">
                    <a:extLst>
                      <a:ext uri="{FF2B5EF4-FFF2-40B4-BE49-F238E27FC236}">
                        <a16:creationId xmlns:a16="http://schemas.microsoft.com/office/drawing/2014/main" id="{49D421B7-E585-3FE9-E71E-76250BBB33C9}"/>
                      </a:ext>
                    </a:extLst>
                  </p:cNvPr>
                  <p:cNvSpPr/>
                  <p:nvPr/>
                </p:nvSpPr>
                <p:spPr>
                  <a:xfrm>
                    <a:off x="4937064" y="1988998"/>
                    <a:ext cx="112873" cy="376150"/>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9" name="Oval 148">
                    <a:extLst>
                      <a:ext uri="{FF2B5EF4-FFF2-40B4-BE49-F238E27FC236}">
                        <a16:creationId xmlns:a16="http://schemas.microsoft.com/office/drawing/2014/main" id="{40E979FE-2059-3BBA-F72C-2B6CE18564FB}"/>
                      </a:ext>
                    </a:extLst>
                  </p:cNvPr>
                  <p:cNvSpPr/>
                  <p:nvPr/>
                </p:nvSpPr>
                <p:spPr>
                  <a:xfrm>
                    <a:off x="4962330" y="2064440"/>
                    <a:ext cx="66793" cy="227330"/>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0" name="Oval 149">
                    <a:extLst>
                      <a:ext uri="{FF2B5EF4-FFF2-40B4-BE49-F238E27FC236}">
                        <a16:creationId xmlns:a16="http://schemas.microsoft.com/office/drawing/2014/main" id="{FF4DE7B6-05D7-6C31-BA76-83E61A053DC0}"/>
                      </a:ext>
                    </a:extLst>
                  </p:cNvPr>
                  <p:cNvSpPr/>
                  <p:nvPr/>
                </p:nvSpPr>
                <p:spPr>
                  <a:xfrm>
                    <a:off x="4971499" y="2124539"/>
                    <a:ext cx="45719" cy="104805"/>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153" name="TextBox 152">
                  <a:extLst>
                    <a:ext uri="{FF2B5EF4-FFF2-40B4-BE49-F238E27FC236}">
                      <a16:creationId xmlns:a16="http://schemas.microsoft.com/office/drawing/2014/main" id="{AB30E441-812F-D34A-263D-82334847E9FE}"/>
                    </a:ext>
                  </a:extLst>
                </p:cNvPr>
                <p:cNvSpPr txBox="1"/>
                <p:nvPr/>
              </p:nvSpPr>
              <p:spPr>
                <a:xfrm>
                  <a:off x="3154211" y="2920899"/>
                  <a:ext cx="620256" cy="338555"/>
                </a:xfrm>
                <a:prstGeom prst="rect">
                  <a:avLst/>
                </a:prstGeom>
                <a:noFill/>
              </p:spPr>
              <p:txBody>
                <a:bodyPr wrap="none" rtlCol="0">
                  <a:spAutoFit/>
                </a:bodyPr>
                <a:lstStyle/>
                <a:p>
                  <a:pPr defTabSz="685800"/>
                  <a:r>
                    <a:rPr lang="en-US" sz="1050" b="1" dirty="0">
                      <a:solidFill>
                        <a:srgbClr val="69FBF4"/>
                      </a:solidFill>
                      <a:latin typeface="Corbel" panose="020B0503020204020204" pitchFamily="34" charset="0"/>
                    </a:rPr>
                    <a:t>Flow</a:t>
                  </a:r>
                </a:p>
              </p:txBody>
            </p:sp>
            <p:sp>
              <p:nvSpPr>
                <p:cNvPr id="155" name="Arrow: Right 154">
                  <a:extLst>
                    <a:ext uri="{FF2B5EF4-FFF2-40B4-BE49-F238E27FC236}">
                      <a16:creationId xmlns:a16="http://schemas.microsoft.com/office/drawing/2014/main" id="{6D361BDB-29B6-1816-486E-2DB476763CAF}"/>
                    </a:ext>
                  </a:extLst>
                </p:cNvPr>
                <p:cNvSpPr/>
                <p:nvPr/>
              </p:nvSpPr>
              <p:spPr>
                <a:xfrm flipH="1">
                  <a:off x="3106313" y="1758820"/>
                  <a:ext cx="623423" cy="92434"/>
                </a:xfrm>
                <a:prstGeom prst="rightArrow">
                  <a:avLst/>
                </a:prstGeom>
                <a:solidFill>
                  <a:srgbClr val="69F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6" name="Arrow: Right 155">
                  <a:extLst>
                    <a:ext uri="{FF2B5EF4-FFF2-40B4-BE49-F238E27FC236}">
                      <a16:creationId xmlns:a16="http://schemas.microsoft.com/office/drawing/2014/main" id="{943CA612-F670-88CF-3F22-A753A89DCBC6}"/>
                    </a:ext>
                  </a:extLst>
                </p:cNvPr>
                <p:cNvSpPr/>
                <p:nvPr/>
              </p:nvSpPr>
              <p:spPr>
                <a:xfrm>
                  <a:off x="3154212" y="2871490"/>
                  <a:ext cx="623423" cy="129972"/>
                </a:xfrm>
                <a:prstGeom prst="rightArrow">
                  <a:avLst/>
                </a:prstGeom>
                <a:solidFill>
                  <a:srgbClr val="69F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35" name="Rectangle 34">
                  <a:extLst>
                    <a:ext uri="{FF2B5EF4-FFF2-40B4-BE49-F238E27FC236}">
                      <a16:creationId xmlns:a16="http://schemas.microsoft.com/office/drawing/2014/main" id="{F9863F85-01A8-1F27-F250-E1E528C61F06}"/>
                    </a:ext>
                  </a:extLst>
                </p:cNvPr>
                <p:cNvSpPr/>
                <p:nvPr/>
              </p:nvSpPr>
              <p:spPr>
                <a:xfrm>
                  <a:off x="1430264" y="2618159"/>
                  <a:ext cx="3784778" cy="88141"/>
                </a:xfrm>
                <a:prstGeom prst="rect">
                  <a:avLst/>
                </a:prstGeom>
                <a:solidFill>
                  <a:srgbClr val="00B0F0">
                    <a:alpha val="70000"/>
                  </a:srgbClr>
                </a:solid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39" name="Straight Connector 38">
                  <a:extLst>
                    <a:ext uri="{FF2B5EF4-FFF2-40B4-BE49-F238E27FC236}">
                      <a16:creationId xmlns:a16="http://schemas.microsoft.com/office/drawing/2014/main" id="{AAC78FF4-5838-64BD-6FC5-9E0C4E41C967}"/>
                    </a:ext>
                  </a:extLst>
                </p:cNvPr>
                <p:cNvCxnSpPr>
                  <a:cxnSpLocks/>
                </p:cNvCxnSpPr>
                <p:nvPr/>
              </p:nvCxnSpPr>
              <p:spPr>
                <a:xfrm>
                  <a:off x="5215042" y="1850849"/>
                  <a:ext cx="0" cy="811381"/>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58" name="Arrow: Right 157">
                  <a:extLst>
                    <a:ext uri="{FF2B5EF4-FFF2-40B4-BE49-F238E27FC236}">
                      <a16:creationId xmlns:a16="http://schemas.microsoft.com/office/drawing/2014/main" id="{A941CC45-77EE-AED7-9517-ED6748F77ACA}"/>
                    </a:ext>
                  </a:extLst>
                </p:cNvPr>
                <p:cNvSpPr/>
                <p:nvPr/>
              </p:nvSpPr>
              <p:spPr>
                <a:xfrm flipH="1">
                  <a:off x="3130210" y="2619506"/>
                  <a:ext cx="623423" cy="92434"/>
                </a:xfrm>
                <a:prstGeom prst="rightArrow">
                  <a:avLst/>
                </a:prstGeom>
                <a:solidFill>
                  <a:srgbClr val="69F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grpSp>
              <p:nvGrpSpPr>
                <p:cNvPr id="31" name="Group 30">
                  <a:extLst>
                    <a:ext uri="{FF2B5EF4-FFF2-40B4-BE49-F238E27FC236}">
                      <a16:creationId xmlns:a16="http://schemas.microsoft.com/office/drawing/2014/main" id="{5EB4DDA1-DDE5-F3A7-41BB-2DB2182DE564}"/>
                    </a:ext>
                  </a:extLst>
                </p:cNvPr>
                <p:cNvGrpSpPr/>
                <p:nvPr/>
              </p:nvGrpSpPr>
              <p:grpSpPr>
                <a:xfrm>
                  <a:off x="1443079" y="2053491"/>
                  <a:ext cx="3962282" cy="368136"/>
                  <a:chOff x="1420473" y="1968911"/>
                  <a:chExt cx="4261493" cy="413179"/>
                </a:xfrm>
              </p:grpSpPr>
              <p:sp>
                <p:nvSpPr>
                  <p:cNvPr id="134" name="Rectangle: Rounded Corners 133">
                    <a:extLst>
                      <a:ext uri="{FF2B5EF4-FFF2-40B4-BE49-F238E27FC236}">
                        <a16:creationId xmlns:a16="http://schemas.microsoft.com/office/drawing/2014/main" id="{E73A2D0F-FCD0-0C10-1D3D-9D781819245B}"/>
                      </a:ext>
                    </a:extLst>
                  </p:cNvPr>
                  <p:cNvSpPr/>
                  <p:nvPr/>
                </p:nvSpPr>
                <p:spPr>
                  <a:xfrm>
                    <a:off x="1420473" y="1968911"/>
                    <a:ext cx="4248168" cy="413179"/>
                  </a:xfrm>
                  <a:prstGeom prst="roundRect">
                    <a:avLst>
                      <a:gd name="adj" fmla="val 8505"/>
                    </a:avLst>
                  </a:prstGeom>
                  <a:solidFill>
                    <a:srgbClr val="00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35" name="Rectangle: Rounded Corners 134">
                    <a:extLst>
                      <a:ext uri="{FF2B5EF4-FFF2-40B4-BE49-F238E27FC236}">
                        <a16:creationId xmlns:a16="http://schemas.microsoft.com/office/drawing/2014/main" id="{4DB07FD8-8AEB-E34B-7B16-7DA6F7A4AB34}"/>
                      </a:ext>
                    </a:extLst>
                  </p:cNvPr>
                  <p:cNvSpPr/>
                  <p:nvPr/>
                </p:nvSpPr>
                <p:spPr>
                  <a:xfrm>
                    <a:off x="1433798" y="2071314"/>
                    <a:ext cx="4248168" cy="204140"/>
                  </a:xfrm>
                  <a:prstGeom prst="roundRect">
                    <a:avLst>
                      <a:gd name="adj" fmla="val 8505"/>
                    </a:avLst>
                  </a:prstGeom>
                  <a:solidFill>
                    <a:srgbClr val="00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6" name="Rectangle: Rounded Corners 135">
                    <a:extLst>
                      <a:ext uri="{FF2B5EF4-FFF2-40B4-BE49-F238E27FC236}">
                        <a16:creationId xmlns:a16="http://schemas.microsoft.com/office/drawing/2014/main" id="{EF2F707C-33BF-99CB-74AE-4C407052891B}"/>
                      </a:ext>
                    </a:extLst>
                  </p:cNvPr>
                  <p:cNvSpPr/>
                  <p:nvPr/>
                </p:nvSpPr>
                <p:spPr>
                  <a:xfrm>
                    <a:off x="1427812" y="2135188"/>
                    <a:ext cx="4248168" cy="67079"/>
                  </a:xfrm>
                  <a:prstGeom prst="roundRect">
                    <a:avLst>
                      <a:gd name="adj" fmla="val 8505"/>
                    </a:avLst>
                  </a:prstGeom>
                  <a:solidFill>
                    <a:srgbClr val="00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cxnSp>
              <p:nvCxnSpPr>
                <p:cNvPr id="24" name="Straight Connector 23">
                  <a:extLst>
                    <a:ext uri="{FF2B5EF4-FFF2-40B4-BE49-F238E27FC236}">
                      <a16:creationId xmlns:a16="http://schemas.microsoft.com/office/drawing/2014/main" id="{A4F275B4-40B1-BE68-A82E-6F105A86F5E0}"/>
                    </a:ext>
                  </a:extLst>
                </p:cNvPr>
                <p:cNvCxnSpPr>
                  <a:cxnSpLocks/>
                </p:cNvCxnSpPr>
                <p:nvPr/>
              </p:nvCxnSpPr>
              <p:spPr>
                <a:xfrm flipH="1">
                  <a:off x="5338657" y="2005344"/>
                  <a:ext cx="665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5" name="TextBox 164">
                <a:extLst>
                  <a:ext uri="{FF2B5EF4-FFF2-40B4-BE49-F238E27FC236}">
                    <a16:creationId xmlns:a16="http://schemas.microsoft.com/office/drawing/2014/main" id="{57A00879-CB57-4E91-C463-4D9A93F673D1}"/>
                  </a:ext>
                </a:extLst>
              </p:cNvPr>
              <p:cNvSpPr txBox="1"/>
              <p:nvPr/>
            </p:nvSpPr>
            <p:spPr>
              <a:xfrm>
                <a:off x="5080753" y="669376"/>
                <a:ext cx="1979603" cy="412849"/>
              </a:xfrm>
              <a:prstGeom prst="rect">
                <a:avLst/>
              </a:prstGeom>
              <a:noFill/>
              <a:ln>
                <a:noFill/>
              </a:ln>
            </p:spPr>
            <p:txBody>
              <a:bodyPr wrap="none" rtlCol="0">
                <a:spAutoFit/>
              </a:bodyPr>
              <a:lstStyle/>
              <a:p>
                <a:pPr defTabSz="685800">
                  <a:lnSpc>
                    <a:spcPct val="150000"/>
                  </a:lnSpc>
                </a:pPr>
                <a:r>
                  <a:rPr lang="en-US" sz="1050" dirty="0">
                    <a:solidFill>
                      <a:prstClr val="black"/>
                    </a:solidFill>
                    <a:latin typeface="Corbel" panose="020B0503020204020204" pitchFamily="34" charset="0"/>
                  </a:rPr>
                  <a:t>(Inconel target capsule)</a:t>
                </a:r>
              </a:p>
            </p:txBody>
          </p:sp>
        </p:grpSp>
        <p:sp>
          <p:nvSpPr>
            <p:cNvPr id="125" name="TextBox 124">
              <a:extLst>
                <a:ext uri="{FF2B5EF4-FFF2-40B4-BE49-F238E27FC236}">
                  <a16:creationId xmlns:a16="http://schemas.microsoft.com/office/drawing/2014/main" id="{11F3F05E-A55F-E5B6-044A-2849912F162D}"/>
                </a:ext>
              </a:extLst>
            </p:cNvPr>
            <p:cNvSpPr txBox="1"/>
            <p:nvPr/>
          </p:nvSpPr>
          <p:spPr>
            <a:xfrm>
              <a:off x="2065733" y="3127317"/>
              <a:ext cx="3409694" cy="677108"/>
            </a:xfrm>
            <a:prstGeom prst="rect">
              <a:avLst/>
            </a:prstGeom>
            <a:noFill/>
          </p:spPr>
          <p:txBody>
            <a:bodyPr wrap="square" rtlCol="0">
              <a:spAutoFit/>
            </a:bodyPr>
            <a:lstStyle/>
            <a:p>
              <a:pPr marL="77153" algn="just" defTabSz="685800"/>
              <a:r>
                <a:rPr lang="en-US" sz="1350" b="1" dirty="0">
                  <a:solidFill>
                    <a:srgbClr val="000F7E"/>
                  </a:solidFill>
                  <a:latin typeface="Corbel" panose="020B0503020204020204" pitchFamily="34" charset="0"/>
                  <a:cs typeface="Arial" panose="020B0604020202020204" pitchFamily="34" charset="0"/>
                </a:rPr>
                <a:t>IPF cooling system – </a:t>
              </a:r>
              <a:r>
                <a:rPr lang="en-US" sz="1200" b="1" dirty="0">
                  <a:solidFill>
                    <a:srgbClr val="000F7E"/>
                  </a:solidFill>
                  <a:latin typeface="Century Gothic" panose="020B0502020202020204" pitchFamily="34" charset="0"/>
                  <a:cs typeface="Arial" panose="020B0604020202020204" pitchFamily="34" charset="0"/>
                </a:rPr>
                <a:t>1</a:t>
              </a:r>
              <a:r>
                <a:rPr lang="en-US" sz="1350" b="1" baseline="30000" dirty="0">
                  <a:solidFill>
                    <a:srgbClr val="000F7E"/>
                  </a:solidFill>
                  <a:latin typeface="Corbel" panose="020B0503020204020204" pitchFamily="34" charset="0"/>
                  <a:cs typeface="Arial" panose="020B0604020202020204" pitchFamily="34" charset="0"/>
                </a:rPr>
                <a:t>st</a:t>
              </a:r>
              <a:r>
                <a:rPr lang="en-US" sz="1350" b="1" dirty="0">
                  <a:solidFill>
                    <a:srgbClr val="000F7E"/>
                  </a:solidFill>
                  <a:latin typeface="Corbel" panose="020B0503020204020204" pitchFamily="34" charset="0"/>
                  <a:cs typeface="Arial" panose="020B0604020202020204" pitchFamily="34" charset="0"/>
                </a:rPr>
                <a:t> channel</a:t>
              </a:r>
            </a:p>
          </p:txBody>
        </p:sp>
      </p:grpSp>
      <p:sp>
        <p:nvSpPr>
          <p:cNvPr id="126" name="TextBox 125">
            <a:extLst>
              <a:ext uri="{FF2B5EF4-FFF2-40B4-BE49-F238E27FC236}">
                <a16:creationId xmlns:a16="http://schemas.microsoft.com/office/drawing/2014/main" id="{CD1CCCBD-5981-1733-EB9D-8A55107BF7C0}"/>
              </a:ext>
            </a:extLst>
          </p:cNvPr>
          <p:cNvSpPr txBox="1"/>
          <p:nvPr/>
        </p:nvSpPr>
        <p:spPr>
          <a:xfrm>
            <a:off x="1651652" y="4556020"/>
            <a:ext cx="2099298" cy="300082"/>
          </a:xfrm>
          <a:prstGeom prst="rect">
            <a:avLst/>
          </a:prstGeom>
          <a:noFill/>
        </p:spPr>
        <p:txBody>
          <a:bodyPr wrap="square" rtlCol="0">
            <a:spAutoFit/>
          </a:bodyPr>
          <a:lstStyle/>
          <a:p>
            <a:pPr marL="77153" algn="just" defTabSz="685800"/>
            <a:r>
              <a:rPr lang="en-US" sz="1350" b="1" dirty="0">
                <a:solidFill>
                  <a:srgbClr val="000F7E"/>
                </a:solidFill>
                <a:latin typeface="Corbel" panose="020B0503020204020204" pitchFamily="34" charset="0"/>
                <a:cs typeface="Arial" panose="020B0604020202020204" pitchFamily="34" charset="0"/>
              </a:rPr>
              <a:t>Experimental flow loop</a:t>
            </a:r>
          </a:p>
        </p:txBody>
      </p:sp>
      <p:sp>
        <p:nvSpPr>
          <p:cNvPr id="129" name="Arrow: Right 128">
            <a:extLst>
              <a:ext uri="{FF2B5EF4-FFF2-40B4-BE49-F238E27FC236}">
                <a16:creationId xmlns:a16="http://schemas.microsoft.com/office/drawing/2014/main" id="{87F31C89-BE9A-54BB-C0AF-FE5F7AC031D3}"/>
              </a:ext>
            </a:extLst>
          </p:cNvPr>
          <p:cNvSpPr/>
          <p:nvPr/>
        </p:nvSpPr>
        <p:spPr>
          <a:xfrm>
            <a:off x="2421654" y="4167571"/>
            <a:ext cx="467567" cy="97479"/>
          </a:xfrm>
          <a:prstGeom prst="rightArrow">
            <a:avLst/>
          </a:prstGeom>
          <a:solidFill>
            <a:srgbClr val="69FBF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30" name="Arrow: Right 129">
            <a:extLst>
              <a:ext uri="{FF2B5EF4-FFF2-40B4-BE49-F238E27FC236}">
                <a16:creationId xmlns:a16="http://schemas.microsoft.com/office/drawing/2014/main" id="{4445D48E-E095-86ED-EB02-DD3AE63C8F86}"/>
              </a:ext>
            </a:extLst>
          </p:cNvPr>
          <p:cNvSpPr/>
          <p:nvPr/>
        </p:nvSpPr>
        <p:spPr>
          <a:xfrm rot="10800000">
            <a:off x="2414510" y="3647472"/>
            <a:ext cx="467567" cy="97479"/>
          </a:xfrm>
          <a:prstGeom prst="rightArrow">
            <a:avLst/>
          </a:prstGeom>
          <a:solidFill>
            <a:srgbClr val="69FBF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8" name="Text Placeholder 7">
            <a:extLst>
              <a:ext uri="{FF2B5EF4-FFF2-40B4-BE49-F238E27FC236}">
                <a16:creationId xmlns:a16="http://schemas.microsoft.com/office/drawing/2014/main" id="{38ECE373-54B2-4D7F-AF2F-E1FDFA88328E}"/>
              </a:ext>
            </a:extLst>
          </p:cNvPr>
          <p:cNvSpPr txBox="1">
            <a:spLocks/>
          </p:cNvSpPr>
          <p:nvPr/>
        </p:nvSpPr>
        <p:spPr>
          <a:xfrm>
            <a:off x="223311" y="990392"/>
            <a:ext cx="8251150" cy="357218"/>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tabLst/>
              <a:defRPr sz="2400" b="1" i="0" kern="1200">
                <a:solidFill>
                  <a:srgbClr val="000F7E"/>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None/>
              <a:tabLst/>
              <a:defRPr sz="1600" b="1" i="0" kern="1200">
                <a:solidFill>
                  <a:schemeClr val="tx1"/>
                </a:solidFill>
                <a:latin typeface="Acumin Pro" panose="020B0504020202020204" pitchFamily="34" charset="77"/>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None/>
              <a:defRPr sz="1400" b="1" i="0" kern="1200">
                <a:solidFill>
                  <a:schemeClr val="tx1"/>
                </a:solidFill>
                <a:latin typeface="Acumin Pro" panose="020B0504020202020204" pitchFamily="34" charset="77"/>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None/>
              <a:defRPr sz="1200" b="1" i="0" kern="1200">
                <a:solidFill>
                  <a:schemeClr val="tx1"/>
                </a:solidFill>
                <a:latin typeface="Acumin Pro" panose="020B0504020202020204" pitchFamily="34" charset="77"/>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None/>
              <a:defRPr sz="1400" b="1" i="0" kern="1200">
                <a:solidFill>
                  <a:schemeClr val="tx1"/>
                </a:solidFill>
                <a:latin typeface="Acumin Pro" panose="020B0504020202020204" pitchFamily="34"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514350">
              <a:defRPr/>
            </a:pPr>
            <a:r>
              <a:rPr lang="en-US" sz="2100" dirty="0">
                <a:solidFill>
                  <a:srgbClr val="7161E5"/>
                </a:solidFill>
                <a:latin typeface="Corbel" panose="020B0503020204020204" pitchFamily="34" charset="0"/>
              </a:rPr>
              <a:t>Flow loop</a:t>
            </a:r>
          </a:p>
        </p:txBody>
      </p:sp>
      <p:sp>
        <p:nvSpPr>
          <p:cNvPr id="41" name="Slide Number Placeholder 4">
            <a:extLst>
              <a:ext uri="{FF2B5EF4-FFF2-40B4-BE49-F238E27FC236}">
                <a16:creationId xmlns:a16="http://schemas.microsoft.com/office/drawing/2014/main" id="{665529E6-D9B2-4D79-A218-14B0BDE0B487}"/>
              </a:ext>
            </a:extLst>
          </p:cNvPr>
          <p:cNvSpPr txBox="1">
            <a:spLocks/>
          </p:cNvSpPr>
          <p:nvPr/>
        </p:nvSpPr>
        <p:spPr>
          <a:xfrm>
            <a:off x="8937732" y="5227980"/>
            <a:ext cx="412537"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050" dirty="0">
                <a:solidFill>
                  <a:prstClr val="white">
                    <a:lumMod val="50000"/>
                  </a:prstClr>
                </a:solidFill>
                <a:latin typeface="Calibri" panose="020F0502020204030204"/>
              </a:rPr>
              <a:t>5</a:t>
            </a:r>
          </a:p>
        </p:txBody>
      </p:sp>
      <p:sp>
        <p:nvSpPr>
          <p:cNvPr id="78" name="Text Placeholder 7">
            <a:extLst>
              <a:ext uri="{FF2B5EF4-FFF2-40B4-BE49-F238E27FC236}">
                <a16:creationId xmlns:a16="http://schemas.microsoft.com/office/drawing/2014/main" id="{FDB2654E-6AF0-71EC-BB01-AB4844647987}"/>
              </a:ext>
            </a:extLst>
          </p:cNvPr>
          <p:cNvSpPr txBox="1">
            <a:spLocks/>
          </p:cNvSpPr>
          <p:nvPr/>
        </p:nvSpPr>
        <p:spPr>
          <a:xfrm>
            <a:off x="211026" y="519373"/>
            <a:ext cx="7670144" cy="357218"/>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tabLst/>
              <a:defRPr sz="2400" b="1" i="0" kern="1200">
                <a:solidFill>
                  <a:srgbClr val="000F7E"/>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None/>
              <a:tabLst/>
              <a:defRPr sz="1600" b="1" i="0" kern="1200">
                <a:solidFill>
                  <a:schemeClr val="tx1"/>
                </a:solidFill>
                <a:latin typeface="Acumin Pro" panose="020B0504020202020204" pitchFamily="34" charset="77"/>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None/>
              <a:defRPr sz="1400" b="1" i="0" kern="1200">
                <a:solidFill>
                  <a:schemeClr val="tx1"/>
                </a:solidFill>
                <a:latin typeface="Acumin Pro" panose="020B0504020202020204" pitchFamily="34" charset="77"/>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None/>
              <a:defRPr sz="1200" b="1" i="0" kern="1200">
                <a:solidFill>
                  <a:schemeClr val="tx1"/>
                </a:solidFill>
                <a:latin typeface="Acumin Pro" panose="020B0504020202020204" pitchFamily="34" charset="77"/>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None/>
              <a:defRPr sz="1400" b="1" i="0" kern="1200">
                <a:solidFill>
                  <a:schemeClr val="tx1"/>
                </a:solidFill>
                <a:latin typeface="Acumin Pro" panose="020B0504020202020204" pitchFamily="34"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514350">
              <a:defRPr/>
            </a:pPr>
            <a:r>
              <a:rPr lang="en-US" sz="2850" dirty="0">
                <a:latin typeface="Corbel" panose="020B0503020204020204" pitchFamily="34" charset="0"/>
              </a:rPr>
              <a:t>Experiment</a:t>
            </a:r>
          </a:p>
        </p:txBody>
      </p:sp>
      <p:sp>
        <p:nvSpPr>
          <p:cNvPr id="295" name="TextBox 294">
            <a:extLst>
              <a:ext uri="{FF2B5EF4-FFF2-40B4-BE49-F238E27FC236}">
                <a16:creationId xmlns:a16="http://schemas.microsoft.com/office/drawing/2014/main" id="{1585654C-F496-6A4D-09C6-BBC5401A9BEC}"/>
              </a:ext>
            </a:extLst>
          </p:cNvPr>
          <p:cNvSpPr txBox="1"/>
          <p:nvPr/>
        </p:nvSpPr>
        <p:spPr>
          <a:xfrm>
            <a:off x="8000621" y="3655065"/>
            <a:ext cx="587020" cy="309637"/>
          </a:xfrm>
          <a:prstGeom prst="rect">
            <a:avLst/>
          </a:prstGeom>
          <a:noFill/>
          <a:ln>
            <a:noFill/>
          </a:ln>
        </p:spPr>
        <p:txBody>
          <a:bodyPr wrap="none" rtlCol="0">
            <a:spAutoFit/>
          </a:bodyPr>
          <a:lstStyle/>
          <a:p>
            <a:pPr defTabSz="685800">
              <a:lnSpc>
                <a:spcPct val="150000"/>
              </a:lnSpc>
            </a:pPr>
            <a:r>
              <a:rPr lang="en-US" sz="1050" dirty="0">
                <a:solidFill>
                  <a:prstClr val="black"/>
                </a:solidFill>
                <a:latin typeface="Corbel" panose="020B0503020204020204" pitchFamily="34" charset="0"/>
              </a:rPr>
              <a:t>Mirror  </a:t>
            </a:r>
            <a:endParaRPr lang="en-US" sz="1350" dirty="0">
              <a:solidFill>
                <a:prstClr val="black"/>
              </a:solidFill>
              <a:latin typeface="Corbel" panose="020B0503020204020204" pitchFamily="34" charset="0"/>
            </a:endParaRPr>
          </a:p>
        </p:txBody>
      </p:sp>
      <p:cxnSp>
        <p:nvCxnSpPr>
          <p:cNvPr id="296" name="Straight Connector 295">
            <a:extLst>
              <a:ext uri="{FF2B5EF4-FFF2-40B4-BE49-F238E27FC236}">
                <a16:creationId xmlns:a16="http://schemas.microsoft.com/office/drawing/2014/main" id="{07446FFA-3808-ED55-96B0-AE5EE6E124DC}"/>
              </a:ext>
            </a:extLst>
          </p:cNvPr>
          <p:cNvCxnSpPr>
            <a:cxnSpLocks/>
          </p:cNvCxnSpPr>
          <p:nvPr/>
        </p:nvCxnSpPr>
        <p:spPr>
          <a:xfrm>
            <a:off x="8007074" y="3902949"/>
            <a:ext cx="0" cy="602158"/>
          </a:xfrm>
          <a:prstGeom prst="line">
            <a:avLst/>
          </a:prstGeom>
          <a:ln w="12700">
            <a:solidFill>
              <a:srgbClr val="FFC000"/>
            </a:solidFill>
            <a:prstDash val="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297" name="3D Model 296" descr="Video camera">
                <a:extLst>
                  <a:ext uri="{FF2B5EF4-FFF2-40B4-BE49-F238E27FC236}">
                    <a16:creationId xmlns:a16="http://schemas.microsoft.com/office/drawing/2014/main" id="{12D4DB04-8715-F294-4E8D-556DBE76C29E}"/>
                  </a:ext>
                </a:extLst>
              </p:cNvPr>
              <p:cNvGraphicFramePr>
                <a:graphicFrameLocks noChangeAspect="1"/>
              </p:cNvGraphicFramePr>
              <p:nvPr/>
            </p:nvGraphicFramePr>
            <p:xfrm>
              <a:off x="7789617" y="4345684"/>
              <a:ext cx="508129" cy="825829"/>
            </p:xfrm>
            <a:graphic>
              <a:graphicData uri="http://schemas.microsoft.com/office/drawing/2017/model3d">
                <am3d:model3d r:embed="rId5">
                  <am3d:spPr>
                    <a:xfrm>
                      <a:off x="0" y="0"/>
                      <a:ext cx="508129" cy="825829"/>
                    </a:xfrm>
                    <a:prstGeom prst="rect">
                      <a:avLst/>
                    </a:prstGeom>
                  </am3d:spPr>
                  <am3d:camera>
                    <am3d:pos x="0" y="0" z="56880156"/>
                    <am3d:up dx="0" dy="36000000" dz="0"/>
                    <am3d:lookAt x="0" y="0" z="0"/>
                    <am3d:perspective fov="2700000"/>
                  </am3d:camera>
                  <am3d:trans>
                    <am3d:meterPerModelUnit n="1573662" d="1000000"/>
                    <am3d:preTrans dx="0" dy="-8794003" dz="0"/>
                    <am3d:scale>
                      <am3d:sx n="1000000" d="1000000"/>
                      <am3d:sy n="1000000" d="1000000"/>
                      <am3d:sz n="1000000" d="1000000"/>
                    </am3d:scale>
                    <am3d:rot ax="8823776" ay="-102583" az="-10733474"/>
                    <am3d:postTrans dx="0" dy="0" dz="0"/>
                  </am3d:trans>
                  <am3d:raster rName="Office3DRenderer" rVer="16.0.8326">
                    <am3d:blip r:embed="rId6"/>
                  </am3d:raster>
                  <am3d:objViewport viewportSz="92905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7" name="3D Model 296" descr="Video camera">
                <a:extLst>
                  <a:ext uri="{FF2B5EF4-FFF2-40B4-BE49-F238E27FC236}">
                    <a16:creationId xmlns:a16="http://schemas.microsoft.com/office/drawing/2014/main" id="{12D4DB04-8715-F294-4E8D-556DBE76C29E}"/>
                  </a:ext>
                </a:extLst>
              </p:cNvPr>
              <p:cNvPicPr>
                <a:picLocks noGrp="1" noRot="1" noChangeAspect="1" noMove="1" noResize="1" noEditPoints="1" noAdjustHandles="1" noChangeArrowheads="1" noChangeShapeType="1" noCrop="1"/>
              </p:cNvPicPr>
              <p:nvPr/>
            </p:nvPicPr>
            <p:blipFill>
              <a:blip r:embed="rId6"/>
              <a:stretch>
                <a:fillRect/>
              </a:stretch>
            </p:blipFill>
            <p:spPr>
              <a:xfrm>
                <a:off x="7789617" y="4345684"/>
                <a:ext cx="508129" cy="825829"/>
              </a:xfrm>
              <a:prstGeom prst="rect">
                <a:avLst/>
              </a:prstGeom>
            </p:spPr>
          </p:pic>
        </mc:Fallback>
      </mc:AlternateContent>
      <p:sp>
        <p:nvSpPr>
          <p:cNvPr id="301" name="TextBox 300">
            <a:extLst>
              <a:ext uri="{FF2B5EF4-FFF2-40B4-BE49-F238E27FC236}">
                <a16:creationId xmlns:a16="http://schemas.microsoft.com/office/drawing/2014/main" id="{52B35DCC-2D1C-F5D3-FD58-FB3BAA91CC35}"/>
              </a:ext>
            </a:extLst>
          </p:cNvPr>
          <p:cNvSpPr txBox="1"/>
          <p:nvPr/>
        </p:nvSpPr>
        <p:spPr>
          <a:xfrm>
            <a:off x="6989604" y="2856330"/>
            <a:ext cx="559769" cy="276999"/>
          </a:xfrm>
          <a:prstGeom prst="rect">
            <a:avLst/>
          </a:prstGeom>
          <a:noFill/>
        </p:spPr>
        <p:txBody>
          <a:bodyPr wrap="none" rtlCol="0">
            <a:spAutoFit/>
          </a:bodyPr>
          <a:lstStyle/>
          <a:p>
            <a:pPr defTabSz="685800">
              <a:defRPr/>
            </a:pPr>
            <a:r>
              <a:rPr lang="en-US" sz="1200" b="1" kern="0" dirty="0" err="1">
                <a:solidFill>
                  <a:srgbClr val="B4186E"/>
                </a:solidFill>
                <a:latin typeface="Corbel" panose="020B0503020204020204" pitchFamily="34" charset="0"/>
              </a:rPr>
              <a:t>T</a:t>
            </a:r>
            <a:r>
              <a:rPr lang="en-US" sz="1200" b="1" kern="0" baseline="-25000" dirty="0" err="1">
                <a:solidFill>
                  <a:srgbClr val="B4186E"/>
                </a:solidFill>
                <a:latin typeface="Corbel" panose="020B0503020204020204" pitchFamily="34" charset="0"/>
              </a:rPr>
              <a:t>Outlet</a:t>
            </a:r>
            <a:endParaRPr lang="en-US" sz="1200" b="1" kern="0" dirty="0">
              <a:solidFill>
                <a:srgbClr val="B4186E"/>
              </a:solidFill>
              <a:latin typeface="Corbel" panose="020B0503020204020204" pitchFamily="34" charset="0"/>
            </a:endParaRPr>
          </a:p>
        </p:txBody>
      </p:sp>
      <p:sp>
        <p:nvSpPr>
          <p:cNvPr id="302" name="TextBox 301">
            <a:extLst>
              <a:ext uri="{FF2B5EF4-FFF2-40B4-BE49-F238E27FC236}">
                <a16:creationId xmlns:a16="http://schemas.microsoft.com/office/drawing/2014/main" id="{690AD4B9-D3CB-D6F6-3223-F3A8C553194E}"/>
              </a:ext>
            </a:extLst>
          </p:cNvPr>
          <p:cNvSpPr txBox="1"/>
          <p:nvPr/>
        </p:nvSpPr>
        <p:spPr>
          <a:xfrm>
            <a:off x="6982652" y="4803622"/>
            <a:ext cx="476412" cy="276999"/>
          </a:xfrm>
          <a:prstGeom prst="rect">
            <a:avLst/>
          </a:prstGeom>
          <a:noFill/>
        </p:spPr>
        <p:txBody>
          <a:bodyPr wrap="none" rtlCol="0">
            <a:spAutoFit/>
          </a:bodyPr>
          <a:lstStyle/>
          <a:p>
            <a:pPr defTabSz="685800">
              <a:defRPr/>
            </a:pPr>
            <a:r>
              <a:rPr lang="en-US" sz="1200" b="1" kern="0" dirty="0" err="1">
                <a:solidFill>
                  <a:srgbClr val="B4186E"/>
                </a:solidFill>
                <a:latin typeface="Corbel" panose="020B0503020204020204" pitchFamily="34" charset="0"/>
              </a:rPr>
              <a:t>T</a:t>
            </a:r>
            <a:r>
              <a:rPr lang="en-US" sz="1200" b="1" kern="0" baseline="-25000" dirty="0" err="1">
                <a:solidFill>
                  <a:srgbClr val="B4186E"/>
                </a:solidFill>
                <a:latin typeface="Corbel" panose="020B0503020204020204" pitchFamily="34" charset="0"/>
              </a:rPr>
              <a:t>Inlet</a:t>
            </a:r>
            <a:endParaRPr lang="en-US" sz="1200" b="1" kern="0" dirty="0">
              <a:solidFill>
                <a:srgbClr val="B4186E"/>
              </a:solidFill>
              <a:latin typeface="Corbel" panose="020B0503020204020204" pitchFamily="34" charset="0"/>
            </a:endParaRPr>
          </a:p>
        </p:txBody>
      </p:sp>
      <p:grpSp>
        <p:nvGrpSpPr>
          <p:cNvPr id="293" name="Group 292">
            <a:extLst>
              <a:ext uri="{FF2B5EF4-FFF2-40B4-BE49-F238E27FC236}">
                <a16:creationId xmlns:a16="http://schemas.microsoft.com/office/drawing/2014/main" id="{35247866-8BB2-7CD0-3097-13B11CDC6D02}"/>
              </a:ext>
            </a:extLst>
          </p:cNvPr>
          <p:cNvGrpSpPr/>
          <p:nvPr/>
        </p:nvGrpSpPr>
        <p:grpSpPr>
          <a:xfrm>
            <a:off x="5229152" y="2777332"/>
            <a:ext cx="1786528" cy="2404306"/>
            <a:chOff x="446273" y="491490"/>
            <a:chExt cx="4040329" cy="5875020"/>
          </a:xfrm>
        </p:grpSpPr>
        <p:grpSp>
          <p:nvGrpSpPr>
            <p:cNvPr id="310" name="Group 309">
              <a:extLst>
                <a:ext uri="{FF2B5EF4-FFF2-40B4-BE49-F238E27FC236}">
                  <a16:creationId xmlns:a16="http://schemas.microsoft.com/office/drawing/2014/main" id="{45E76384-4C62-3BB5-B5F9-C043E44FE019}"/>
                </a:ext>
              </a:extLst>
            </p:cNvPr>
            <p:cNvGrpSpPr/>
            <p:nvPr/>
          </p:nvGrpSpPr>
          <p:grpSpPr>
            <a:xfrm>
              <a:off x="446273" y="491490"/>
              <a:ext cx="4035558" cy="5875020"/>
              <a:chOff x="1443222" y="0"/>
              <a:chExt cx="4748795" cy="6858000"/>
            </a:xfrm>
          </p:grpSpPr>
          <p:pic>
            <p:nvPicPr>
              <p:cNvPr id="330" name="Picture 329">
                <a:extLst>
                  <a:ext uri="{FF2B5EF4-FFF2-40B4-BE49-F238E27FC236}">
                    <a16:creationId xmlns:a16="http://schemas.microsoft.com/office/drawing/2014/main" id="{7827B874-AB09-5EE6-CF95-8A5109C39E8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1443222" y="0"/>
                <a:ext cx="4748795" cy="6858000"/>
              </a:xfrm>
              <a:prstGeom prst="rect">
                <a:avLst/>
              </a:prstGeom>
            </p:spPr>
          </p:pic>
          <p:sp>
            <p:nvSpPr>
              <p:cNvPr id="331" name="Rectangle 330">
                <a:extLst>
                  <a:ext uri="{FF2B5EF4-FFF2-40B4-BE49-F238E27FC236}">
                    <a16:creationId xmlns:a16="http://schemas.microsoft.com/office/drawing/2014/main" id="{30B379D7-BE4F-00E8-9926-327308E78E68}"/>
                  </a:ext>
                </a:extLst>
              </p:cNvPr>
              <p:cNvSpPr/>
              <p:nvPr/>
            </p:nvSpPr>
            <p:spPr>
              <a:xfrm>
                <a:off x="4549140" y="304800"/>
                <a:ext cx="342900" cy="1897380"/>
              </a:xfrm>
              <a:prstGeom prst="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32" name="Rectangle 331">
                <a:extLst>
                  <a:ext uri="{FF2B5EF4-FFF2-40B4-BE49-F238E27FC236}">
                    <a16:creationId xmlns:a16="http://schemas.microsoft.com/office/drawing/2014/main" id="{FF861F35-8A36-D1F9-0FF5-7EB4928807F8}"/>
                  </a:ext>
                </a:extLst>
              </p:cNvPr>
              <p:cNvSpPr/>
              <p:nvPr/>
            </p:nvSpPr>
            <p:spPr>
              <a:xfrm>
                <a:off x="4630419" y="2202179"/>
                <a:ext cx="170181" cy="2303146"/>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33" name="Rectangle 332">
                <a:extLst>
                  <a:ext uri="{FF2B5EF4-FFF2-40B4-BE49-F238E27FC236}">
                    <a16:creationId xmlns:a16="http://schemas.microsoft.com/office/drawing/2014/main" id="{9F5B72E4-77F9-C3DC-D004-1DA77E69CDEE}"/>
                  </a:ext>
                </a:extLst>
              </p:cNvPr>
              <p:cNvSpPr/>
              <p:nvPr/>
            </p:nvSpPr>
            <p:spPr>
              <a:xfrm>
                <a:off x="4549140" y="4502466"/>
                <a:ext cx="342900" cy="1897380"/>
              </a:xfrm>
              <a:prstGeom prst="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334" name="Rectangle 333">
                <a:extLst>
                  <a:ext uri="{FF2B5EF4-FFF2-40B4-BE49-F238E27FC236}">
                    <a16:creationId xmlns:a16="http://schemas.microsoft.com/office/drawing/2014/main" id="{FF32E28F-2440-8CB7-67B5-A564605953F3}"/>
                  </a:ext>
                </a:extLst>
              </p:cNvPr>
              <p:cNvSpPr/>
              <p:nvPr/>
            </p:nvSpPr>
            <p:spPr>
              <a:xfrm>
                <a:off x="1577340" y="701040"/>
                <a:ext cx="2971800" cy="7239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35" name="Rectangle 334">
                <a:extLst>
                  <a:ext uri="{FF2B5EF4-FFF2-40B4-BE49-F238E27FC236}">
                    <a16:creationId xmlns:a16="http://schemas.microsoft.com/office/drawing/2014/main" id="{D67325E7-80E7-5B99-23D9-D3309BB30ED4}"/>
                  </a:ext>
                </a:extLst>
              </p:cNvPr>
              <p:cNvSpPr/>
              <p:nvPr/>
            </p:nvSpPr>
            <p:spPr>
              <a:xfrm>
                <a:off x="1577340" y="5273040"/>
                <a:ext cx="2971800" cy="7239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grpSp>
        <p:sp>
          <p:nvSpPr>
            <p:cNvPr id="311" name="Arrow: Right 310">
              <a:extLst>
                <a:ext uri="{FF2B5EF4-FFF2-40B4-BE49-F238E27FC236}">
                  <a16:creationId xmlns:a16="http://schemas.microsoft.com/office/drawing/2014/main" id="{BF63A227-5910-827E-7A8F-657A178B9719}"/>
                </a:ext>
              </a:extLst>
            </p:cNvPr>
            <p:cNvSpPr/>
            <p:nvPr/>
          </p:nvSpPr>
          <p:spPr>
            <a:xfrm rot="16200000">
              <a:off x="2928152" y="4940634"/>
              <a:ext cx="623423" cy="182064"/>
            </a:xfrm>
            <a:prstGeom prst="rightArrow">
              <a:avLst/>
            </a:prstGeom>
            <a:solidFill>
              <a:srgbClr val="69F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69FBF4"/>
                </a:solidFill>
                <a:latin typeface="Calibri" panose="020F0502020204030204"/>
              </a:endParaRPr>
            </a:p>
          </p:txBody>
        </p:sp>
        <p:sp>
          <p:nvSpPr>
            <p:cNvPr id="312" name="Arrow: Right 311">
              <a:extLst>
                <a:ext uri="{FF2B5EF4-FFF2-40B4-BE49-F238E27FC236}">
                  <a16:creationId xmlns:a16="http://schemas.microsoft.com/office/drawing/2014/main" id="{32A32654-75DA-E03E-1273-66777EBFEA1F}"/>
                </a:ext>
              </a:extLst>
            </p:cNvPr>
            <p:cNvSpPr/>
            <p:nvPr/>
          </p:nvSpPr>
          <p:spPr>
            <a:xfrm rot="16200000">
              <a:off x="2919691" y="1670815"/>
              <a:ext cx="623423" cy="182064"/>
            </a:xfrm>
            <a:prstGeom prst="rightArrow">
              <a:avLst/>
            </a:prstGeom>
            <a:solidFill>
              <a:srgbClr val="69F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69FBF4"/>
                </a:solidFill>
                <a:latin typeface="Calibri" panose="020F0502020204030204"/>
              </a:endParaRPr>
            </a:p>
          </p:txBody>
        </p:sp>
        <p:sp>
          <p:nvSpPr>
            <p:cNvPr id="313" name="Rectangle 312">
              <a:extLst>
                <a:ext uri="{FF2B5EF4-FFF2-40B4-BE49-F238E27FC236}">
                  <a16:creationId xmlns:a16="http://schemas.microsoft.com/office/drawing/2014/main" id="{9244169D-E484-D3B2-0857-C7CB6614987A}"/>
                </a:ext>
              </a:extLst>
            </p:cNvPr>
            <p:cNvSpPr/>
            <p:nvPr/>
          </p:nvSpPr>
          <p:spPr>
            <a:xfrm>
              <a:off x="2838649" y="2238375"/>
              <a:ext cx="141338" cy="2216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14" name="Rectangle 313">
              <a:extLst>
                <a:ext uri="{FF2B5EF4-FFF2-40B4-BE49-F238E27FC236}">
                  <a16:creationId xmlns:a16="http://schemas.microsoft.com/office/drawing/2014/main" id="{0FEF735F-D8C5-A1CA-4623-618A708E735A}"/>
                </a:ext>
              </a:extLst>
            </p:cNvPr>
            <p:cNvSpPr/>
            <p:nvPr/>
          </p:nvSpPr>
          <p:spPr>
            <a:xfrm>
              <a:off x="2870878" y="2581276"/>
              <a:ext cx="141338" cy="155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315" name="Rectangle 314">
              <a:extLst>
                <a:ext uri="{FF2B5EF4-FFF2-40B4-BE49-F238E27FC236}">
                  <a16:creationId xmlns:a16="http://schemas.microsoft.com/office/drawing/2014/main" id="{260B4C95-EF5F-DF5E-ADBD-855FB40BC3A7}"/>
                </a:ext>
              </a:extLst>
            </p:cNvPr>
            <p:cNvSpPr/>
            <p:nvPr/>
          </p:nvSpPr>
          <p:spPr>
            <a:xfrm>
              <a:off x="3580828" y="1712189"/>
              <a:ext cx="246640" cy="3193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316" name="Picture 315">
              <a:extLst>
                <a:ext uri="{FF2B5EF4-FFF2-40B4-BE49-F238E27FC236}">
                  <a16:creationId xmlns:a16="http://schemas.microsoft.com/office/drawing/2014/main" id="{E1732055-C8E8-42AF-C1B8-CAFAC8D3C745}"/>
                </a:ext>
              </a:extLst>
            </p:cNvPr>
            <p:cNvPicPr>
              <a:picLocks noChangeAspect="1"/>
            </p:cNvPicPr>
            <p:nvPr/>
          </p:nvPicPr>
          <p:blipFill rotWithShape="1">
            <a:blip r:embed="rId9">
              <a:extLst>
                <a:ext uri="{BEBA8EAE-BF5A-486C-A8C5-ECC9F3942E4B}">
                  <a14:imgProps xmlns:a14="http://schemas.microsoft.com/office/drawing/2010/main">
                    <a14:imgLayer r:embed="rId8">
                      <a14:imgEffect>
                        <a14:brightnessContrast bright="40000" contrast="40000"/>
                      </a14:imgEffect>
                    </a14:imgLayer>
                  </a14:imgProps>
                </a:ext>
              </a:extLst>
            </a:blip>
            <a:srcRect l="72506" t="5516" b="88046"/>
            <a:stretch/>
          </p:blipFill>
          <p:spPr>
            <a:xfrm>
              <a:off x="3377102" y="5553495"/>
              <a:ext cx="1109500" cy="378254"/>
            </a:xfrm>
            <a:prstGeom prst="rect">
              <a:avLst/>
            </a:prstGeom>
          </p:spPr>
        </p:pic>
        <p:cxnSp>
          <p:nvCxnSpPr>
            <p:cNvPr id="317" name="Straight Connector 316">
              <a:extLst>
                <a:ext uri="{FF2B5EF4-FFF2-40B4-BE49-F238E27FC236}">
                  <a16:creationId xmlns:a16="http://schemas.microsoft.com/office/drawing/2014/main" id="{C6563C65-626E-245E-4059-0B2215253D11}"/>
                </a:ext>
              </a:extLst>
            </p:cNvPr>
            <p:cNvCxnSpPr>
              <a:cxnSpLocks/>
            </p:cNvCxnSpPr>
            <p:nvPr/>
          </p:nvCxnSpPr>
          <p:spPr>
            <a:xfrm>
              <a:off x="3377103" y="995934"/>
              <a:ext cx="1104730" cy="0"/>
            </a:xfrm>
            <a:prstGeom prst="line">
              <a:avLst/>
            </a:prstGeom>
            <a:ln w="57150" cap="rnd">
              <a:solidFill>
                <a:srgbClr val="B4186E"/>
              </a:solidFill>
              <a:round/>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D35EB90A-FD6F-7BB7-C99C-07AC71E9CF2B}"/>
                </a:ext>
              </a:extLst>
            </p:cNvPr>
            <p:cNvCxnSpPr>
              <a:cxnSpLocks/>
            </p:cNvCxnSpPr>
            <p:nvPr/>
          </p:nvCxnSpPr>
          <p:spPr>
            <a:xfrm>
              <a:off x="3377102" y="5736209"/>
              <a:ext cx="1104729" cy="0"/>
            </a:xfrm>
            <a:prstGeom prst="line">
              <a:avLst/>
            </a:prstGeom>
            <a:ln w="57150" cap="rnd">
              <a:solidFill>
                <a:srgbClr val="B4186E"/>
              </a:solidFill>
              <a:round/>
            </a:ln>
          </p:spPr>
          <p:style>
            <a:lnRef idx="1">
              <a:schemeClr val="accent1"/>
            </a:lnRef>
            <a:fillRef idx="0">
              <a:schemeClr val="accent1"/>
            </a:fillRef>
            <a:effectRef idx="0">
              <a:schemeClr val="accent1"/>
            </a:effectRef>
            <a:fontRef idx="minor">
              <a:schemeClr val="tx1"/>
            </a:fontRef>
          </p:style>
        </p:cxnSp>
        <p:pic>
          <p:nvPicPr>
            <p:cNvPr id="319" name="Picture 318">
              <a:extLst>
                <a:ext uri="{FF2B5EF4-FFF2-40B4-BE49-F238E27FC236}">
                  <a16:creationId xmlns:a16="http://schemas.microsoft.com/office/drawing/2014/main" id="{67C784D2-90D9-FBA5-8957-9F5DA963648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146" b="94512" l="9639" r="89157">
                          <a14:foregroundMark x1="46988" y1="90244" x2="56627" y2="91463"/>
                          <a14:foregroundMark x1="46988" y1="93293" x2="53012" y2="94512"/>
                        </a14:backgroundRemoval>
                      </a14:imgEffect>
                    </a14:imgLayer>
                  </a14:imgProps>
                </a:ext>
              </a:extLst>
            </a:blip>
            <a:stretch>
              <a:fillRect/>
            </a:stretch>
          </p:blipFill>
          <p:spPr>
            <a:xfrm>
              <a:off x="3108718" y="3079907"/>
              <a:ext cx="91566" cy="221417"/>
            </a:xfrm>
            <a:prstGeom prst="rect">
              <a:avLst/>
            </a:prstGeom>
          </p:spPr>
        </p:pic>
        <p:pic>
          <p:nvPicPr>
            <p:cNvPr id="320" name="Picture 319">
              <a:extLst>
                <a:ext uri="{FF2B5EF4-FFF2-40B4-BE49-F238E27FC236}">
                  <a16:creationId xmlns:a16="http://schemas.microsoft.com/office/drawing/2014/main" id="{E6BECFA3-4C99-05E7-922F-ACB54D2B037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3123830" y="3381813"/>
              <a:ext cx="115113" cy="103753"/>
            </a:xfrm>
            <a:prstGeom prst="rect">
              <a:avLst/>
            </a:prstGeom>
          </p:spPr>
        </p:pic>
        <p:pic>
          <p:nvPicPr>
            <p:cNvPr id="321" name="Picture 320">
              <a:extLst>
                <a:ext uri="{FF2B5EF4-FFF2-40B4-BE49-F238E27FC236}">
                  <a16:creationId xmlns:a16="http://schemas.microsoft.com/office/drawing/2014/main" id="{E41F6139-266D-E328-96EB-1B0E5EFF8C8C}"/>
                </a:ext>
              </a:extLst>
            </p:cNvPr>
            <p:cNvPicPr>
              <a:picLocks noChangeAspect="1"/>
            </p:cNvPicPr>
            <p:nvPr/>
          </p:nvPicPr>
          <p:blipFill>
            <a:blip r:embed="rId14">
              <a:extLst>
                <a:ext uri="{BEBA8EAE-BF5A-486C-A8C5-ECC9F3942E4B}">
                  <a14:imgProps xmlns:a14="http://schemas.microsoft.com/office/drawing/2010/main">
                    <a14:imgLayer r:embed="rId11">
                      <a14:imgEffect>
                        <a14:backgroundRemoval t="9756" b="92073" l="9639" r="89157">
                          <a14:foregroundMark x1="48193" y1="92073" x2="56627" y2="92073"/>
                        </a14:backgroundRemoval>
                      </a14:imgEffect>
                    </a14:imgLayer>
                  </a14:imgProps>
                </a:ext>
              </a:extLst>
            </a:blip>
            <a:stretch>
              <a:fillRect/>
            </a:stretch>
          </p:blipFill>
          <p:spPr>
            <a:xfrm>
              <a:off x="3097453" y="3556676"/>
              <a:ext cx="118119" cy="233392"/>
            </a:xfrm>
            <a:prstGeom prst="rect">
              <a:avLst/>
            </a:prstGeom>
          </p:spPr>
        </p:pic>
        <p:pic>
          <p:nvPicPr>
            <p:cNvPr id="322" name="Picture 321">
              <a:extLst>
                <a:ext uri="{FF2B5EF4-FFF2-40B4-BE49-F238E27FC236}">
                  <a16:creationId xmlns:a16="http://schemas.microsoft.com/office/drawing/2014/main" id="{D7E801BB-6060-5547-4D1A-B2039850D9B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7588" b="94163" l="9174" r="89450">
                          <a14:foregroundMark x1="37615" y1="7977" x2="51835" y2="7782"/>
                          <a14:foregroundMark x1="33028" y1="85603" x2="39450" y2="89105"/>
                          <a14:foregroundMark x1="33486" y1="94163" x2="38532" y2="94163"/>
                        </a14:backgroundRemoval>
                      </a14:imgEffect>
                    </a14:imgLayer>
                  </a14:imgProps>
                </a:ext>
              </a:extLst>
            </a:blip>
            <a:stretch>
              <a:fillRect/>
            </a:stretch>
          </p:blipFill>
          <p:spPr>
            <a:xfrm>
              <a:off x="3114679" y="2847292"/>
              <a:ext cx="105789" cy="249429"/>
            </a:xfrm>
            <a:prstGeom prst="rect">
              <a:avLst/>
            </a:prstGeom>
          </p:spPr>
        </p:pic>
        <p:pic>
          <p:nvPicPr>
            <p:cNvPr id="323" name="Picture 322">
              <a:extLst>
                <a:ext uri="{FF2B5EF4-FFF2-40B4-BE49-F238E27FC236}">
                  <a16:creationId xmlns:a16="http://schemas.microsoft.com/office/drawing/2014/main" id="{8F0FF292-B48F-C43D-53E0-7F43B9BD591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24" b="98123" l="4103" r="89744">
                          <a14:foregroundMark x1="8718" y1="28157" x2="8718" y2="28157"/>
                          <a14:foregroundMark x1="8205" y1="36860" x2="8205" y2="36860"/>
                          <a14:foregroundMark x1="54872" y1="10580" x2="54872" y2="10580"/>
                          <a14:foregroundMark x1="48205" y1="4437" x2="60513" y2="4778"/>
                          <a14:foregroundMark x1="53846" y1="1024" x2="53846" y2="1024"/>
                          <a14:foregroundMark x1="5641" y1="15358" x2="5641" y2="15358"/>
                          <a14:foregroundMark x1="34872" y1="61092" x2="41026" y2="61433"/>
                          <a14:foregroundMark x1="33333" y1="90273" x2="38974" y2="90102"/>
                          <a14:foregroundMark x1="29231" y1="95051" x2="40000" y2="92150"/>
                          <a14:foregroundMark x1="33846" y1="98123" x2="36923" y2="98123"/>
                        </a14:backgroundRemoval>
                      </a14:imgEffect>
                    </a14:imgLayer>
                  </a14:imgProps>
                </a:ext>
              </a:extLst>
            </a:blip>
            <a:stretch>
              <a:fillRect/>
            </a:stretch>
          </p:blipFill>
          <p:spPr>
            <a:xfrm>
              <a:off x="3128952" y="3267177"/>
              <a:ext cx="105006" cy="315558"/>
            </a:xfrm>
            <a:prstGeom prst="rect">
              <a:avLst/>
            </a:prstGeom>
          </p:spPr>
        </p:pic>
        <p:pic>
          <p:nvPicPr>
            <p:cNvPr id="324" name="Picture 323">
              <a:extLst>
                <a:ext uri="{FF2B5EF4-FFF2-40B4-BE49-F238E27FC236}">
                  <a16:creationId xmlns:a16="http://schemas.microsoft.com/office/drawing/2014/main" id="{849AE26C-D2AB-6B3A-C274-1474DA52153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3127390" y="3482429"/>
              <a:ext cx="90699" cy="81748"/>
            </a:xfrm>
            <a:prstGeom prst="rect">
              <a:avLst/>
            </a:prstGeom>
          </p:spPr>
        </p:pic>
        <p:sp>
          <p:nvSpPr>
            <p:cNvPr id="325" name="Rectangle 324">
              <a:extLst>
                <a:ext uri="{FF2B5EF4-FFF2-40B4-BE49-F238E27FC236}">
                  <a16:creationId xmlns:a16="http://schemas.microsoft.com/office/drawing/2014/main" id="{3B22530C-2B41-BB07-9425-3D6702C534B8}"/>
                </a:ext>
              </a:extLst>
            </p:cNvPr>
            <p:cNvSpPr/>
            <p:nvPr/>
          </p:nvSpPr>
          <p:spPr>
            <a:xfrm>
              <a:off x="545797" y="1134221"/>
              <a:ext cx="2539897" cy="156268"/>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26" name="Rectangle 325">
              <a:extLst>
                <a:ext uri="{FF2B5EF4-FFF2-40B4-BE49-F238E27FC236}">
                  <a16:creationId xmlns:a16="http://schemas.microsoft.com/office/drawing/2014/main" id="{ABE4AD1A-C8F8-E09F-D4AE-39B246FB6DB7}"/>
                </a:ext>
              </a:extLst>
            </p:cNvPr>
            <p:cNvSpPr/>
            <p:nvPr/>
          </p:nvSpPr>
          <p:spPr>
            <a:xfrm>
              <a:off x="560247" y="5060839"/>
              <a:ext cx="2526086" cy="156268"/>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27" name="Arrow: Right 326">
              <a:extLst>
                <a:ext uri="{FF2B5EF4-FFF2-40B4-BE49-F238E27FC236}">
                  <a16:creationId xmlns:a16="http://schemas.microsoft.com/office/drawing/2014/main" id="{7F991D60-DB5B-3630-7F8B-FB2C781E694D}"/>
                </a:ext>
              </a:extLst>
            </p:cNvPr>
            <p:cNvSpPr/>
            <p:nvPr/>
          </p:nvSpPr>
          <p:spPr>
            <a:xfrm rot="10800000">
              <a:off x="1397442" y="1084242"/>
              <a:ext cx="836606" cy="240456"/>
            </a:xfrm>
            <a:prstGeom prst="rightArrow">
              <a:avLst/>
            </a:prstGeom>
            <a:solidFill>
              <a:srgbClr val="69F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69FBF4"/>
                </a:solidFill>
                <a:latin typeface="Calibri" panose="020F0502020204030204"/>
              </a:endParaRPr>
            </a:p>
          </p:txBody>
        </p:sp>
        <p:sp>
          <p:nvSpPr>
            <p:cNvPr id="328" name="Arrow: Right 327">
              <a:extLst>
                <a:ext uri="{FF2B5EF4-FFF2-40B4-BE49-F238E27FC236}">
                  <a16:creationId xmlns:a16="http://schemas.microsoft.com/office/drawing/2014/main" id="{4E515736-67FD-6371-FAC2-118EBBADF9C0}"/>
                </a:ext>
              </a:extLst>
            </p:cNvPr>
            <p:cNvSpPr/>
            <p:nvPr/>
          </p:nvSpPr>
          <p:spPr>
            <a:xfrm>
              <a:off x="1447530" y="5079741"/>
              <a:ext cx="849433" cy="240456"/>
            </a:xfrm>
            <a:prstGeom prst="rightArrow">
              <a:avLst/>
            </a:prstGeom>
            <a:solidFill>
              <a:srgbClr val="69F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69FBF4"/>
                </a:solidFill>
                <a:latin typeface="Calibri" panose="020F0502020204030204"/>
              </a:endParaRPr>
            </a:p>
          </p:txBody>
        </p:sp>
        <p:pic>
          <p:nvPicPr>
            <p:cNvPr id="329" name="Picture 328">
              <a:extLst>
                <a:ext uri="{FF2B5EF4-FFF2-40B4-BE49-F238E27FC236}">
                  <a16:creationId xmlns:a16="http://schemas.microsoft.com/office/drawing/2014/main" id="{E7A4C9CA-0D8E-1841-0EDC-401C30B734A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7588" b="94163" l="9174" r="89450">
                          <a14:foregroundMark x1="37615" y1="7977" x2="51835" y2="7782"/>
                          <a14:foregroundMark x1="33028" y1="85603" x2="39450" y2="89105"/>
                          <a14:foregroundMark x1="33486" y1="94163" x2="38532" y2="94163"/>
                        </a14:backgroundRemoval>
                      </a14:imgEffect>
                    </a14:imgLayer>
                  </a14:imgProps>
                </a:ext>
              </a:extLst>
            </a:blip>
            <a:stretch>
              <a:fillRect/>
            </a:stretch>
          </p:blipFill>
          <p:spPr>
            <a:xfrm flipV="1">
              <a:off x="3119401" y="3019818"/>
              <a:ext cx="76647" cy="180718"/>
            </a:xfrm>
            <a:prstGeom prst="rect">
              <a:avLst/>
            </a:prstGeom>
          </p:spPr>
        </p:pic>
      </p:grpSp>
      <p:sp>
        <p:nvSpPr>
          <p:cNvPr id="303" name="Rectangle 302">
            <a:extLst>
              <a:ext uri="{FF2B5EF4-FFF2-40B4-BE49-F238E27FC236}">
                <a16:creationId xmlns:a16="http://schemas.microsoft.com/office/drawing/2014/main" id="{4964D278-00B4-F17B-1956-BAFA934EE86B}"/>
              </a:ext>
            </a:extLst>
          </p:cNvPr>
          <p:cNvSpPr/>
          <p:nvPr/>
        </p:nvSpPr>
        <p:spPr>
          <a:xfrm>
            <a:off x="6368470" y="3628825"/>
            <a:ext cx="46589" cy="652883"/>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04" name="Freeform 54">
            <a:extLst>
              <a:ext uri="{FF2B5EF4-FFF2-40B4-BE49-F238E27FC236}">
                <a16:creationId xmlns:a16="http://schemas.microsoft.com/office/drawing/2014/main" id="{6EC96F02-EB83-C69F-1964-43BA52A16190}"/>
              </a:ext>
            </a:extLst>
          </p:cNvPr>
          <p:cNvSpPr/>
          <p:nvPr/>
        </p:nvSpPr>
        <p:spPr>
          <a:xfrm>
            <a:off x="6214126" y="3782749"/>
            <a:ext cx="81604" cy="317993"/>
          </a:xfrm>
          <a:custGeom>
            <a:avLst/>
            <a:gdLst>
              <a:gd name="connsiteX0" fmla="*/ 13663 w 295179"/>
              <a:gd name="connsiteY0" fmla="*/ 764361 h 1090654"/>
              <a:gd name="connsiteX1" fmla="*/ 7313 w 295179"/>
              <a:gd name="connsiteY1" fmla="*/ 357961 h 1090654"/>
              <a:gd name="connsiteX2" fmla="*/ 102563 w 295179"/>
              <a:gd name="connsiteY2" fmla="*/ 40461 h 1090654"/>
              <a:gd name="connsiteX3" fmla="*/ 197813 w 295179"/>
              <a:gd name="connsiteY3" fmla="*/ 2361 h 1090654"/>
              <a:gd name="connsiteX4" fmla="*/ 242263 w 295179"/>
              <a:gd name="connsiteY4" fmla="*/ 21411 h 1090654"/>
              <a:gd name="connsiteX5" fmla="*/ 261313 w 295179"/>
              <a:gd name="connsiteY5" fmla="*/ 161111 h 1090654"/>
              <a:gd name="connsiteX6" fmla="*/ 293063 w 295179"/>
              <a:gd name="connsiteY6" fmla="*/ 529411 h 1090654"/>
              <a:gd name="connsiteX7" fmla="*/ 286713 w 295179"/>
              <a:gd name="connsiteY7" fmla="*/ 751661 h 1090654"/>
              <a:gd name="connsiteX8" fmla="*/ 242263 w 295179"/>
              <a:gd name="connsiteY8" fmla="*/ 1050111 h 1090654"/>
              <a:gd name="connsiteX9" fmla="*/ 77163 w 295179"/>
              <a:gd name="connsiteY9" fmla="*/ 1050111 h 1090654"/>
              <a:gd name="connsiteX10" fmla="*/ 64463 w 295179"/>
              <a:gd name="connsiteY10" fmla="*/ 700861 h 1090654"/>
              <a:gd name="connsiteX11" fmla="*/ 70813 w 295179"/>
              <a:gd name="connsiteY11" fmla="*/ 351611 h 1090654"/>
              <a:gd name="connsiteX12" fmla="*/ 127963 w 295179"/>
              <a:gd name="connsiteY12" fmla="*/ 154761 h 1090654"/>
              <a:gd name="connsiteX13" fmla="*/ 204163 w 295179"/>
              <a:gd name="connsiteY13" fmla="*/ 243661 h 1090654"/>
              <a:gd name="connsiteX14" fmla="*/ 216863 w 295179"/>
              <a:gd name="connsiteY14" fmla="*/ 402411 h 1090654"/>
              <a:gd name="connsiteX15" fmla="*/ 223213 w 295179"/>
              <a:gd name="connsiteY15" fmla="*/ 688161 h 1090654"/>
              <a:gd name="connsiteX16" fmla="*/ 204163 w 295179"/>
              <a:gd name="connsiteY16" fmla="*/ 916761 h 1090654"/>
              <a:gd name="connsiteX17" fmla="*/ 127963 w 295179"/>
              <a:gd name="connsiteY17" fmla="*/ 935811 h 1090654"/>
              <a:gd name="connsiteX18" fmla="*/ 115263 w 295179"/>
              <a:gd name="connsiteY18" fmla="*/ 707211 h 1090654"/>
              <a:gd name="connsiteX19" fmla="*/ 121613 w 295179"/>
              <a:gd name="connsiteY19" fmla="*/ 491311 h 1090654"/>
              <a:gd name="connsiteX20" fmla="*/ 147013 w 295179"/>
              <a:gd name="connsiteY20" fmla="*/ 434161 h 1090654"/>
              <a:gd name="connsiteX21" fmla="*/ 172413 w 295179"/>
              <a:gd name="connsiteY21" fmla="*/ 510361 h 1090654"/>
              <a:gd name="connsiteX22" fmla="*/ 178763 w 295179"/>
              <a:gd name="connsiteY22" fmla="*/ 669111 h 1090654"/>
              <a:gd name="connsiteX23" fmla="*/ 178763 w 295179"/>
              <a:gd name="connsiteY23" fmla="*/ 694511 h 109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5179" h="1090654">
                <a:moveTo>
                  <a:pt x="13663" y="764361"/>
                </a:moveTo>
                <a:cubicBezTo>
                  <a:pt x="3079" y="621486"/>
                  <a:pt x="-7504" y="478611"/>
                  <a:pt x="7313" y="357961"/>
                </a:cubicBezTo>
                <a:cubicBezTo>
                  <a:pt x="22130" y="237311"/>
                  <a:pt x="70813" y="99728"/>
                  <a:pt x="102563" y="40461"/>
                </a:cubicBezTo>
                <a:cubicBezTo>
                  <a:pt x="134313" y="-18806"/>
                  <a:pt x="174530" y="5536"/>
                  <a:pt x="197813" y="2361"/>
                </a:cubicBezTo>
                <a:cubicBezTo>
                  <a:pt x="221096" y="-814"/>
                  <a:pt x="231680" y="-5047"/>
                  <a:pt x="242263" y="21411"/>
                </a:cubicBezTo>
                <a:cubicBezTo>
                  <a:pt x="252846" y="47869"/>
                  <a:pt x="252846" y="76444"/>
                  <a:pt x="261313" y="161111"/>
                </a:cubicBezTo>
                <a:cubicBezTo>
                  <a:pt x="269780" y="245778"/>
                  <a:pt x="288830" y="430986"/>
                  <a:pt x="293063" y="529411"/>
                </a:cubicBezTo>
                <a:cubicBezTo>
                  <a:pt x="297296" y="627836"/>
                  <a:pt x="295180" y="664878"/>
                  <a:pt x="286713" y="751661"/>
                </a:cubicBezTo>
                <a:cubicBezTo>
                  <a:pt x="278246" y="838444"/>
                  <a:pt x="277188" y="1000369"/>
                  <a:pt x="242263" y="1050111"/>
                </a:cubicBezTo>
                <a:cubicBezTo>
                  <a:pt x="207338" y="1099853"/>
                  <a:pt x="106796" y="1108319"/>
                  <a:pt x="77163" y="1050111"/>
                </a:cubicBezTo>
                <a:cubicBezTo>
                  <a:pt x="47530" y="991903"/>
                  <a:pt x="65521" y="817278"/>
                  <a:pt x="64463" y="700861"/>
                </a:cubicBezTo>
                <a:cubicBezTo>
                  <a:pt x="63405" y="584444"/>
                  <a:pt x="60230" y="442628"/>
                  <a:pt x="70813" y="351611"/>
                </a:cubicBezTo>
                <a:cubicBezTo>
                  <a:pt x="81396" y="260594"/>
                  <a:pt x="105738" y="172753"/>
                  <a:pt x="127963" y="154761"/>
                </a:cubicBezTo>
                <a:cubicBezTo>
                  <a:pt x="150188" y="136769"/>
                  <a:pt x="189346" y="202386"/>
                  <a:pt x="204163" y="243661"/>
                </a:cubicBezTo>
                <a:cubicBezTo>
                  <a:pt x="218980" y="284936"/>
                  <a:pt x="213688" y="328328"/>
                  <a:pt x="216863" y="402411"/>
                </a:cubicBezTo>
                <a:cubicBezTo>
                  <a:pt x="220038" y="476494"/>
                  <a:pt x="225330" y="602436"/>
                  <a:pt x="223213" y="688161"/>
                </a:cubicBezTo>
                <a:cubicBezTo>
                  <a:pt x="221096" y="773886"/>
                  <a:pt x="220038" y="875486"/>
                  <a:pt x="204163" y="916761"/>
                </a:cubicBezTo>
                <a:cubicBezTo>
                  <a:pt x="188288" y="958036"/>
                  <a:pt x="142780" y="970736"/>
                  <a:pt x="127963" y="935811"/>
                </a:cubicBezTo>
                <a:cubicBezTo>
                  <a:pt x="113146" y="900886"/>
                  <a:pt x="116321" y="781294"/>
                  <a:pt x="115263" y="707211"/>
                </a:cubicBezTo>
                <a:cubicBezTo>
                  <a:pt x="114205" y="633128"/>
                  <a:pt x="116321" y="536819"/>
                  <a:pt x="121613" y="491311"/>
                </a:cubicBezTo>
                <a:cubicBezTo>
                  <a:pt x="126905" y="445803"/>
                  <a:pt x="138546" y="430986"/>
                  <a:pt x="147013" y="434161"/>
                </a:cubicBezTo>
                <a:cubicBezTo>
                  <a:pt x="155480" y="437336"/>
                  <a:pt x="167121" y="471203"/>
                  <a:pt x="172413" y="510361"/>
                </a:cubicBezTo>
                <a:cubicBezTo>
                  <a:pt x="177705" y="549519"/>
                  <a:pt x="178763" y="669111"/>
                  <a:pt x="178763" y="669111"/>
                </a:cubicBezTo>
                <a:cubicBezTo>
                  <a:pt x="179821" y="699803"/>
                  <a:pt x="179292" y="697157"/>
                  <a:pt x="178763" y="694511"/>
                </a:cubicBezTo>
              </a:path>
            </a:pathLst>
          </a:custGeom>
          <a:noFill/>
          <a:ln w="19050" cap="flat" cmpd="sng" algn="ctr">
            <a:solidFill>
              <a:srgbClr val="F44E5A"/>
            </a:solidFill>
            <a:prstDash val="solid"/>
            <a:miter lim="800000"/>
          </a:ln>
          <a:effectLst>
            <a:glow rad="101600">
              <a:srgbClr val="FF0000">
                <a:alpha val="60000"/>
              </a:srgbClr>
            </a:glow>
          </a:effectLst>
        </p:spPr>
        <p:txBody>
          <a:bodyPr rtlCol="0" anchor="ctr"/>
          <a:lstStyle/>
          <a:p>
            <a:pPr algn="ctr" defTabSz="685800">
              <a:defRPr/>
            </a:pPr>
            <a:endParaRPr lang="en-US" sz="1350" kern="0" dirty="0">
              <a:solidFill>
                <a:srgbClr val="FFFFFF"/>
              </a:solidFill>
              <a:latin typeface="Calibri" panose="020F0502020204030204"/>
            </a:endParaRPr>
          </a:p>
        </p:txBody>
      </p:sp>
      <p:sp>
        <p:nvSpPr>
          <p:cNvPr id="305" name="TextBox 304">
            <a:extLst>
              <a:ext uri="{FF2B5EF4-FFF2-40B4-BE49-F238E27FC236}">
                <a16:creationId xmlns:a16="http://schemas.microsoft.com/office/drawing/2014/main" id="{CD234428-C869-D2F1-7CB5-2AFF7CD0C425}"/>
              </a:ext>
            </a:extLst>
          </p:cNvPr>
          <p:cNvSpPr txBox="1"/>
          <p:nvPr/>
        </p:nvSpPr>
        <p:spPr>
          <a:xfrm>
            <a:off x="5382029" y="4110706"/>
            <a:ext cx="994036" cy="383182"/>
          </a:xfrm>
          <a:prstGeom prst="rect">
            <a:avLst/>
          </a:prstGeom>
          <a:noFill/>
          <a:ln>
            <a:noFill/>
          </a:ln>
        </p:spPr>
        <p:txBody>
          <a:bodyPr wrap="square" rtlCol="0">
            <a:spAutoFit/>
          </a:bodyPr>
          <a:lstStyle/>
          <a:p>
            <a:pPr defTabSz="685800">
              <a:lnSpc>
                <a:spcPct val="90000"/>
              </a:lnSpc>
            </a:pPr>
            <a:r>
              <a:rPr lang="en-US" sz="1050" b="1" dirty="0">
                <a:solidFill>
                  <a:prstClr val="black"/>
                </a:solidFill>
                <a:latin typeface="Corbel" panose="020B0503020204020204" pitchFamily="34" charset="0"/>
              </a:rPr>
              <a:t>Inconel</a:t>
            </a:r>
          </a:p>
          <a:p>
            <a:pPr defTabSz="685800">
              <a:lnSpc>
                <a:spcPct val="90000"/>
              </a:lnSpc>
            </a:pPr>
            <a:r>
              <a:rPr lang="en-US" sz="1050" b="1" dirty="0">
                <a:solidFill>
                  <a:prstClr val="black"/>
                </a:solidFill>
                <a:latin typeface="Corbel" panose="020B0503020204020204" pitchFamily="34" charset="0"/>
              </a:rPr>
              <a:t>Test Section</a:t>
            </a:r>
          </a:p>
        </p:txBody>
      </p:sp>
      <p:cxnSp>
        <p:nvCxnSpPr>
          <p:cNvPr id="306" name="Straight Connector 305">
            <a:extLst>
              <a:ext uri="{FF2B5EF4-FFF2-40B4-BE49-F238E27FC236}">
                <a16:creationId xmlns:a16="http://schemas.microsoft.com/office/drawing/2014/main" id="{C53233DC-C4CF-1471-FF70-61B11AE74C13}"/>
              </a:ext>
            </a:extLst>
          </p:cNvPr>
          <p:cNvCxnSpPr>
            <a:cxnSpLocks/>
          </p:cNvCxnSpPr>
          <p:nvPr/>
        </p:nvCxnSpPr>
        <p:spPr>
          <a:xfrm flipH="1">
            <a:off x="5896168" y="4226660"/>
            <a:ext cx="478676"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6DC636C8-274A-B497-44DE-1B3DD342B7F5}"/>
              </a:ext>
            </a:extLst>
          </p:cNvPr>
          <p:cNvCxnSpPr>
            <a:cxnSpLocks/>
          </p:cNvCxnSpPr>
          <p:nvPr/>
        </p:nvCxnSpPr>
        <p:spPr>
          <a:xfrm flipH="1">
            <a:off x="5901545" y="3946867"/>
            <a:ext cx="335705" cy="0"/>
          </a:xfrm>
          <a:prstGeom prst="line">
            <a:avLst/>
          </a:prstGeom>
          <a:ln w="12700">
            <a:solidFill>
              <a:srgbClr val="F56F76"/>
            </a:solidFill>
            <a:prstDash val="sysDash"/>
          </a:ln>
        </p:spPr>
        <p:style>
          <a:lnRef idx="1">
            <a:schemeClr val="accent1"/>
          </a:lnRef>
          <a:fillRef idx="0">
            <a:schemeClr val="accent1"/>
          </a:fillRef>
          <a:effectRef idx="0">
            <a:schemeClr val="accent1"/>
          </a:effectRef>
          <a:fontRef idx="minor">
            <a:schemeClr val="tx1"/>
          </a:fontRef>
        </p:style>
      </p:cxnSp>
      <p:sp>
        <p:nvSpPr>
          <p:cNvPr id="308" name="TextBox 307">
            <a:extLst>
              <a:ext uri="{FF2B5EF4-FFF2-40B4-BE49-F238E27FC236}">
                <a16:creationId xmlns:a16="http://schemas.microsoft.com/office/drawing/2014/main" id="{97BB78E1-9EE0-74C7-F5B1-82029484120D}"/>
              </a:ext>
            </a:extLst>
          </p:cNvPr>
          <p:cNvSpPr txBox="1"/>
          <p:nvPr/>
        </p:nvSpPr>
        <p:spPr>
          <a:xfrm>
            <a:off x="5302025" y="3693637"/>
            <a:ext cx="872612" cy="383182"/>
          </a:xfrm>
          <a:prstGeom prst="rect">
            <a:avLst/>
          </a:prstGeom>
          <a:noFill/>
        </p:spPr>
        <p:txBody>
          <a:bodyPr wrap="square" rtlCol="0">
            <a:spAutoFit/>
          </a:bodyPr>
          <a:lstStyle/>
          <a:p>
            <a:pPr marL="77153" defTabSz="685800">
              <a:lnSpc>
                <a:spcPct val="90000"/>
              </a:lnSpc>
            </a:pPr>
            <a:r>
              <a:rPr lang="en-US" sz="1050" dirty="0">
                <a:solidFill>
                  <a:srgbClr val="F44E5A"/>
                </a:solidFill>
                <a:latin typeface="Corbel" panose="020B0503020204020204" pitchFamily="34" charset="0"/>
                <a:cs typeface="Arial" panose="020B0604020202020204" pitchFamily="34" charset="0"/>
              </a:rPr>
              <a:t>Induction heating</a:t>
            </a:r>
          </a:p>
        </p:txBody>
      </p:sp>
      <p:sp>
        <p:nvSpPr>
          <p:cNvPr id="309" name="TextBox 308">
            <a:extLst>
              <a:ext uri="{FF2B5EF4-FFF2-40B4-BE49-F238E27FC236}">
                <a16:creationId xmlns:a16="http://schemas.microsoft.com/office/drawing/2014/main" id="{00B94005-424D-ED42-87F5-69AC8CBD537E}"/>
              </a:ext>
            </a:extLst>
          </p:cNvPr>
          <p:cNvSpPr txBox="1"/>
          <p:nvPr/>
        </p:nvSpPr>
        <p:spPr>
          <a:xfrm>
            <a:off x="7905863" y="4378811"/>
            <a:ext cx="941117" cy="483337"/>
          </a:xfrm>
          <a:prstGeom prst="rect">
            <a:avLst/>
          </a:prstGeom>
          <a:noFill/>
          <a:ln>
            <a:noFill/>
          </a:ln>
        </p:spPr>
        <p:txBody>
          <a:bodyPr wrap="square" rtlCol="0">
            <a:spAutoFit/>
          </a:bodyPr>
          <a:lstStyle/>
          <a:p>
            <a:pPr algn="r" defTabSz="685800">
              <a:lnSpc>
                <a:spcPct val="80000"/>
              </a:lnSpc>
            </a:pPr>
            <a:r>
              <a:rPr lang="en-US" sz="1050" dirty="0">
                <a:solidFill>
                  <a:prstClr val="black"/>
                </a:solidFill>
                <a:latin typeface="Corbel" panose="020B0503020204020204" pitchFamily="34" charset="0"/>
              </a:rPr>
              <a:t>High-speed</a:t>
            </a:r>
            <a:br>
              <a:rPr lang="en-US" sz="1050" dirty="0">
                <a:solidFill>
                  <a:prstClr val="black"/>
                </a:solidFill>
                <a:latin typeface="Corbel" panose="020B0503020204020204" pitchFamily="34" charset="0"/>
              </a:rPr>
            </a:br>
            <a:r>
              <a:rPr lang="en-US" sz="1050" dirty="0">
                <a:solidFill>
                  <a:prstClr val="black"/>
                </a:solidFill>
                <a:latin typeface="Corbel" panose="020B0503020204020204" pitchFamily="34" charset="0"/>
              </a:rPr>
              <a:t>camera</a:t>
            </a:r>
          </a:p>
          <a:p>
            <a:pPr algn="r" defTabSz="685800">
              <a:lnSpc>
                <a:spcPct val="80000"/>
              </a:lnSpc>
            </a:pPr>
            <a:r>
              <a:rPr lang="en-US" sz="1050" dirty="0">
                <a:solidFill>
                  <a:prstClr val="black"/>
                </a:solidFill>
                <a:latin typeface="Corbel" panose="020B0503020204020204" pitchFamily="34" charset="0"/>
              </a:rPr>
              <a:t>(</a:t>
            </a:r>
            <a:r>
              <a:rPr lang="en-US" sz="900" dirty="0">
                <a:solidFill>
                  <a:prstClr val="black"/>
                </a:solidFill>
                <a:latin typeface="Century Gothic" panose="020B0502020202020204" pitchFamily="34" charset="0"/>
              </a:rPr>
              <a:t>40000</a:t>
            </a:r>
            <a:r>
              <a:rPr lang="en-US" sz="1050" dirty="0">
                <a:solidFill>
                  <a:prstClr val="black"/>
                </a:solidFill>
                <a:latin typeface="Corbel" panose="020B0503020204020204" pitchFamily="34" charset="0"/>
              </a:rPr>
              <a:t> fps)  </a:t>
            </a:r>
            <a:endParaRPr lang="en-US" sz="1350" dirty="0">
              <a:solidFill>
                <a:prstClr val="black"/>
              </a:solidFill>
              <a:latin typeface="Corbel" panose="020B0503020204020204" pitchFamily="34" charset="0"/>
            </a:endParaRPr>
          </a:p>
        </p:txBody>
      </p:sp>
      <p:cxnSp>
        <p:nvCxnSpPr>
          <p:cNvPr id="298" name="Straight Connector 297">
            <a:extLst>
              <a:ext uri="{FF2B5EF4-FFF2-40B4-BE49-F238E27FC236}">
                <a16:creationId xmlns:a16="http://schemas.microsoft.com/office/drawing/2014/main" id="{BE52DD44-6FF9-5065-7C7A-FED6C78B446B}"/>
              </a:ext>
            </a:extLst>
          </p:cNvPr>
          <p:cNvCxnSpPr>
            <a:cxnSpLocks/>
          </p:cNvCxnSpPr>
          <p:nvPr/>
        </p:nvCxnSpPr>
        <p:spPr>
          <a:xfrm flipV="1">
            <a:off x="6430220" y="3925252"/>
            <a:ext cx="1539116" cy="0"/>
          </a:xfrm>
          <a:prstGeom prst="line">
            <a:avLst/>
          </a:prstGeom>
          <a:ln w="12700">
            <a:solidFill>
              <a:srgbClr val="FFC000"/>
            </a:solidFill>
            <a:prstDash val="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4" name="Rectangle 293">
            <a:extLst>
              <a:ext uri="{FF2B5EF4-FFF2-40B4-BE49-F238E27FC236}">
                <a16:creationId xmlns:a16="http://schemas.microsoft.com/office/drawing/2014/main" id="{19940079-FD2B-86A4-3706-42F21A40A854}"/>
              </a:ext>
            </a:extLst>
          </p:cNvPr>
          <p:cNvSpPr/>
          <p:nvPr/>
        </p:nvSpPr>
        <p:spPr>
          <a:xfrm rot="19207924" flipH="1">
            <a:off x="8002540" y="3759037"/>
            <a:ext cx="37208" cy="322157"/>
          </a:xfrm>
          <a:prstGeom prst="rect">
            <a:avLst/>
          </a:prstGeom>
          <a:blipFill>
            <a:blip r:embed="rId19"/>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E7E6E6">
                  <a:lumMod val="90000"/>
                </a:srgbClr>
              </a:solidFill>
              <a:latin typeface="Calibri" panose="020F0502020204030204"/>
            </a:endParaRPr>
          </a:p>
        </p:txBody>
      </p:sp>
      <p:cxnSp>
        <p:nvCxnSpPr>
          <p:cNvPr id="338" name="Straight Connector 337">
            <a:extLst>
              <a:ext uri="{FF2B5EF4-FFF2-40B4-BE49-F238E27FC236}">
                <a16:creationId xmlns:a16="http://schemas.microsoft.com/office/drawing/2014/main" id="{4E60F596-5F1F-262F-3205-EE412D3C9230}"/>
              </a:ext>
            </a:extLst>
          </p:cNvPr>
          <p:cNvCxnSpPr>
            <a:cxnSpLocks/>
          </p:cNvCxnSpPr>
          <p:nvPr/>
        </p:nvCxnSpPr>
        <p:spPr>
          <a:xfrm flipV="1">
            <a:off x="3592852" y="2999400"/>
            <a:ext cx="1695302" cy="700954"/>
          </a:xfrm>
          <a:prstGeom prst="line">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7DC8C10D-3EF1-536E-6787-09EFDBCA2BA3}"/>
              </a:ext>
            </a:extLst>
          </p:cNvPr>
          <p:cNvCxnSpPr>
            <a:cxnSpLocks/>
          </p:cNvCxnSpPr>
          <p:nvPr/>
        </p:nvCxnSpPr>
        <p:spPr>
          <a:xfrm>
            <a:off x="3684289" y="4244715"/>
            <a:ext cx="1575202" cy="665412"/>
          </a:xfrm>
          <a:prstGeom prst="line">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5B400B4-3A17-6C97-B0CF-3522431ED6A9}"/>
              </a:ext>
            </a:extLst>
          </p:cNvPr>
          <p:cNvGrpSpPr/>
          <p:nvPr/>
        </p:nvGrpSpPr>
        <p:grpSpPr>
          <a:xfrm>
            <a:off x="5317242" y="704422"/>
            <a:ext cx="2474323" cy="1908470"/>
            <a:chOff x="7131382" y="273397"/>
            <a:chExt cx="3299097" cy="2544626"/>
          </a:xfrm>
        </p:grpSpPr>
        <p:grpSp>
          <p:nvGrpSpPr>
            <p:cNvPr id="15" name="Group 14">
              <a:extLst>
                <a:ext uri="{FF2B5EF4-FFF2-40B4-BE49-F238E27FC236}">
                  <a16:creationId xmlns:a16="http://schemas.microsoft.com/office/drawing/2014/main" id="{30563CF0-2760-9259-3B3F-376AEF071708}"/>
                </a:ext>
              </a:extLst>
            </p:cNvPr>
            <p:cNvGrpSpPr/>
            <p:nvPr/>
          </p:nvGrpSpPr>
          <p:grpSpPr>
            <a:xfrm>
              <a:off x="7131382" y="273397"/>
              <a:ext cx="3299097" cy="2544626"/>
              <a:chOff x="7131382" y="273397"/>
              <a:chExt cx="3299097" cy="2544626"/>
            </a:xfrm>
          </p:grpSpPr>
          <p:grpSp>
            <p:nvGrpSpPr>
              <p:cNvPr id="14" name="Group 13">
                <a:extLst>
                  <a:ext uri="{FF2B5EF4-FFF2-40B4-BE49-F238E27FC236}">
                    <a16:creationId xmlns:a16="http://schemas.microsoft.com/office/drawing/2014/main" id="{F7EA91B0-76B6-E51E-4445-34F21473E422}"/>
                  </a:ext>
                </a:extLst>
              </p:cNvPr>
              <p:cNvGrpSpPr/>
              <p:nvPr/>
            </p:nvGrpSpPr>
            <p:grpSpPr>
              <a:xfrm>
                <a:off x="7131382" y="273397"/>
                <a:ext cx="2878309" cy="2544626"/>
                <a:chOff x="3763816" y="229447"/>
                <a:chExt cx="8391242" cy="5319933"/>
              </a:xfrm>
            </p:grpSpPr>
            <p:sp>
              <p:nvSpPr>
                <p:cNvPr id="375" name="Rectangle 374">
                  <a:extLst>
                    <a:ext uri="{FF2B5EF4-FFF2-40B4-BE49-F238E27FC236}">
                      <a16:creationId xmlns:a16="http://schemas.microsoft.com/office/drawing/2014/main" id="{4ABE9FE0-4F1E-A7A4-B93D-81AF0F4B8D6A}"/>
                    </a:ext>
                  </a:extLst>
                </p:cNvPr>
                <p:cNvSpPr/>
                <p:nvPr/>
              </p:nvSpPr>
              <p:spPr>
                <a:xfrm>
                  <a:off x="3763816" y="229447"/>
                  <a:ext cx="8391242" cy="5319933"/>
                </a:xfrm>
                <a:prstGeom prst="rect">
                  <a:avLst/>
                </a:prstGeom>
                <a:solidFill>
                  <a:srgbClr val="00051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76" name="Rectangle 375">
                  <a:extLst>
                    <a:ext uri="{FF2B5EF4-FFF2-40B4-BE49-F238E27FC236}">
                      <a16:creationId xmlns:a16="http://schemas.microsoft.com/office/drawing/2014/main" id="{10840B8A-E4E1-BC1D-2BFC-86B133C34A7C}"/>
                    </a:ext>
                  </a:extLst>
                </p:cNvPr>
                <p:cNvSpPr/>
                <p:nvPr/>
              </p:nvSpPr>
              <p:spPr>
                <a:xfrm>
                  <a:off x="3857798" y="368095"/>
                  <a:ext cx="8178271" cy="503576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2891FCA7-A93F-0E0E-320E-B8F831AA7576}"/>
                  </a:ext>
                </a:extLst>
              </p:cNvPr>
              <p:cNvGrpSpPr/>
              <p:nvPr/>
            </p:nvGrpSpPr>
            <p:grpSpPr>
              <a:xfrm>
                <a:off x="7152077" y="747630"/>
                <a:ext cx="3278402" cy="1945829"/>
                <a:chOff x="448850" y="1559429"/>
                <a:chExt cx="3278402" cy="1945829"/>
              </a:xfrm>
            </p:grpSpPr>
            <p:sp>
              <p:nvSpPr>
                <p:cNvPr id="172" name="TextBox 171">
                  <a:extLst>
                    <a:ext uri="{FF2B5EF4-FFF2-40B4-BE49-F238E27FC236}">
                      <a16:creationId xmlns:a16="http://schemas.microsoft.com/office/drawing/2014/main" id="{B63893F4-A913-8C0E-59D2-A00DD4A87CFE}"/>
                    </a:ext>
                  </a:extLst>
                </p:cNvPr>
                <p:cNvSpPr txBox="1"/>
                <p:nvPr/>
              </p:nvSpPr>
              <p:spPr>
                <a:xfrm>
                  <a:off x="448990" y="1559429"/>
                  <a:ext cx="3278262" cy="369332"/>
                </a:xfrm>
                <a:prstGeom prst="rect">
                  <a:avLst/>
                </a:prstGeom>
                <a:noFill/>
              </p:spPr>
              <p:txBody>
                <a:bodyPr wrap="square" rtlCol="0">
                  <a:spAutoFit/>
                </a:bodyPr>
                <a:lstStyle/>
                <a:p>
                  <a:pPr marL="291465" indent="-214313" defTabSz="685800">
                    <a:spcAft>
                      <a:spcPts val="450"/>
                    </a:spcAft>
                    <a:buFont typeface="Arial" panose="020B0604020202020204" pitchFamily="34" charset="0"/>
                    <a:buChar char="•"/>
                  </a:pPr>
                  <a:r>
                    <a:rPr lang="en-US" sz="1200" b="1" dirty="0">
                      <a:solidFill>
                        <a:srgbClr val="E53B98"/>
                      </a:solidFill>
                      <a:latin typeface="Corbel" panose="020B0503020204020204" pitchFamily="34" charset="0"/>
                      <a:cs typeface="Arial" panose="020B0604020202020204" pitchFamily="34" charset="0"/>
                    </a:rPr>
                    <a:t>Operating conditions  </a:t>
                  </a:r>
                </a:p>
              </p:txBody>
            </p:sp>
            <p:sp>
              <p:nvSpPr>
                <p:cNvPr id="173" name="TextBox 172">
                  <a:extLst>
                    <a:ext uri="{FF2B5EF4-FFF2-40B4-BE49-F238E27FC236}">
                      <a16:creationId xmlns:a16="http://schemas.microsoft.com/office/drawing/2014/main" id="{3D79D01E-230B-6AE0-1349-27BDA6583350}"/>
                    </a:ext>
                  </a:extLst>
                </p:cNvPr>
                <p:cNvSpPr txBox="1"/>
                <p:nvPr/>
              </p:nvSpPr>
              <p:spPr>
                <a:xfrm>
                  <a:off x="750109" y="1883214"/>
                  <a:ext cx="2544814" cy="1032761"/>
                </a:xfrm>
                <a:prstGeom prst="rect">
                  <a:avLst/>
                </a:prstGeom>
                <a:noFill/>
              </p:spPr>
              <p:txBody>
                <a:bodyPr wrap="square" rtlCol="0">
                  <a:spAutoFit/>
                </a:bodyPr>
                <a:lstStyle/>
                <a:p>
                  <a:pPr marL="291465" indent="-214313" algn="just" defTabSz="685800">
                    <a:spcAft>
                      <a:spcPts val="450"/>
                    </a:spcAft>
                    <a:buFont typeface="Wingdings" panose="05000000000000000000" pitchFamily="2" charset="2"/>
                    <a:buChar char="ü"/>
                  </a:pPr>
                  <a:r>
                    <a:rPr lang="en-US" sz="1050" dirty="0">
                      <a:solidFill>
                        <a:srgbClr val="E53B98"/>
                      </a:solidFill>
                      <a:latin typeface="Century Gothic" panose="020B0502020202020204" pitchFamily="34" charset="0"/>
                      <a:cs typeface="Arial" panose="020B0604020202020204" pitchFamily="34" charset="0"/>
                    </a:rPr>
                    <a:t>10~12 </a:t>
                  </a:r>
                  <a:r>
                    <a:rPr lang="en-US" sz="1200" dirty="0">
                      <a:solidFill>
                        <a:srgbClr val="E53B98"/>
                      </a:solidFill>
                      <a:latin typeface="Corbel" panose="020B0503020204020204" pitchFamily="34" charset="0"/>
                      <a:cs typeface="Arial" panose="020B0604020202020204" pitchFamily="34" charset="0"/>
                    </a:rPr>
                    <a:t>GPM flow rate</a:t>
                  </a:r>
                </a:p>
                <a:p>
                  <a:pPr marL="291465" indent="-214313" algn="just" defTabSz="685800">
                    <a:spcAft>
                      <a:spcPts val="450"/>
                    </a:spcAft>
                    <a:buFont typeface="Wingdings" panose="05000000000000000000" pitchFamily="2" charset="2"/>
                    <a:buChar char="ü"/>
                  </a:pPr>
                  <a:r>
                    <a:rPr lang="en-US" sz="1050" u="sng" dirty="0">
                      <a:solidFill>
                        <a:srgbClr val="E53B98"/>
                      </a:solidFill>
                      <a:latin typeface="Century Gothic" panose="020B0502020202020204" pitchFamily="34" charset="0"/>
                      <a:cs typeface="Arial" panose="020B0604020202020204" pitchFamily="34" charset="0"/>
                    </a:rPr>
                    <a:t>85</a:t>
                  </a:r>
                  <a:r>
                    <a:rPr lang="en-US" sz="1200" u="sng" dirty="0">
                      <a:solidFill>
                        <a:srgbClr val="E53B98"/>
                      </a:solidFill>
                      <a:latin typeface="Corbel" panose="020B0503020204020204" pitchFamily="34" charset="0"/>
                      <a:cs typeface="Arial" panose="020B0604020202020204" pitchFamily="34" charset="0"/>
                    </a:rPr>
                    <a:t> K subcooling</a:t>
                  </a:r>
                </a:p>
                <a:p>
                  <a:pPr marL="291465" indent="-214313" algn="just" defTabSz="685800">
                    <a:spcAft>
                      <a:spcPts val="450"/>
                    </a:spcAft>
                    <a:buFont typeface="Wingdings" panose="05000000000000000000" pitchFamily="2" charset="2"/>
                    <a:buChar char="ü"/>
                  </a:pPr>
                  <a:r>
                    <a:rPr lang="en-US" sz="1050" dirty="0">
                      <a:solidFill>
                        <a:srgbClr val="E53B98"/>
                      </a:solidFill>
                      <a:latin typeface="Century Gothic" panose="020B0502020202020204" pitchFamily="34" charset="0"/>
                      <a:cs typeface="Arial" panose="020B0604020202020204" pitchFamily="34" charset="0"/>
                    </a:rPr>
                    <a:t>2</a:t>
                  </a:r>
                  <a:r>
                    <a:rPr lang="en-US" sz="1200" dirty="0">
                      <a:solidFill>
                        <a:srgbClr val="E53B98"/>
                      </a:solidFill>
                      <a:latin typeface="Corbel" panose="020B0503020204020204" pitchFamily="34" charset="0"/>
                      <a:cs typeface="Arial" panose="020B0604020202020204" pitchFamily="34" charset="0"/>
                    </a:rPr>
                    <a:t> bar pressure </a:t>
                  </a:r>
                </a:p>
              </p:txBody>
            </p:sp>
            <p:sp>
              <p:nvSpPr>
                <p:cNvPr id="174" name="TextBox 173">
                  <a:extLst>
                    <a:ext uri="{FF2B5EF4-FFF2-40B4-BE49-F238E27FC236}">
                      <a16:creationId xmlns:a16="http://schemas.microsoft.com/office/drawing/2014/main" id="{6659718D-42E7-9FBC-CE48-E7C67885014C}"/>
                    </a:ext>
                  </a:extLst>
                </p:cNvPr>
                <p:cNvSpPr txBox="1"/>
                <p:nvPr/>
              </p:nvSpPr>
              <p:spPr>
                <a:xfrm>
                  <a:off x="448850" y="2825948"/>
                  <a:ext cx="2829039" cy="369332"/>
                </a:xfrm>
                <a:prstGeom prst="rect">
                  <a:avLst/>
                </a:prstGeom>
                <a:noFill/>
              </p:spPr>
              <p:txBody>
                <a:bodyPr wrap="square" rtlCol="0">
                  <a:spAutoFit/>
                </a:bodyPr>
                <a:lstStyle/>
                <a:p>
                  <a:pPr marL="214313" indent="-137160" algn="just" defTabSz="685800">
                    <a:spcAft>
                      <a:spcPts val="450"/>
                    </a:spcAft>
                    <a:buFont typeface="Arial" panose="020B0604020202020204" pitchFamily="34" charset="0"/>
                    <a:buChar char="•"/>
                  </a:pPr>
                  <a:r>
                    <a:rPr lang="en-US" sz="1200" b="1" dirty="0">
                      <a:solidFill>
                        <a:srgbClr val="00B0F0"/>
                      </a:solidFill>
                      <a:latin typeface="Corbel" panose="020B0503020204020204" pitchFamily="34" charset="0"/>
                      <a:cs typeface="Arial" panose="020B0604020202020204" pitchFamily="34" charset="0"/>
                    </a:rPr>
                    <a:t>Channel geometry</a:t>
                  </a:r>
                </a:p>
              </p:txBody>
            </p:sp>
            <p:sp>
              <p:nvSpPr>
                <p:cNvPr id="176" name="TextBox 175">
                  <a:extLst>
                    <a:ext uri="{FF2B5EF4-FFF2-40B4-BE49-F238E27FC236}">
                      <a16:creationId xmlns:a16="http://schemas.microsoft.com/office/drawing/2014/main" id="{4484250D-D437-AE63-1FD7-DD9560036A3C}"/>
                    </a:ext>
                  </a:extLst>
                </p:cNvPr>
                <p:cNvSpPr txBox="1"/>
                <p:nvPr/>
              </p:nvSpPr>
              <p:spPr>
                <a:xfrm>
                  <a:off x="752093" y="3135926"/>
                  <a:ext cx="2484981" cy="369332"/>
                </a:xfrm>
                <a:prstGeom prst="rect">
                  <a:avLst/>
                </a:prstGeom>
                <a:noFill/>
              </p:spPr>
              <p:txBody>
                <a:bodyPr wrap="square" rtlCol="0">
                  <a:spAutoFit/>
                </a:bodyPr>
                <a:lstStyle/>
                <a:p>
                  <a:pPr marL="291465" indent="-214313" algn="just" defTabSz="685800">
                    <a:spcAft>
                      <a:spcPts val="450"/>
                    </a:spcAft>
                    <a:buFont typeface="Wingdings" panose="05000000000000000000" pitchFamily="2" charset="2"/>
                    <a:buChar char="ü"/>
                  </a:pPr>
                  <a:r>
                    <a:rPr lang="en-US" sz="1200" dirty="0">
                      <a:solidFill>
                        <a:srgbClr val="00B0F0"/>
                      </a:solidFill>
                      <a:latin typeface="Corbel" panose="020B0503020204020204" pitchFamily="34" charset="0"/>
                      <a:cs typeface="Arial" panose="020B0604020202020204" pitchFamily="34" charset="0"/>
                    </a:rPr>
                    <a:t>Non-fully developed </a:t>
                  </a:r>
                </a:p>
              </p:txBody>
            </p:sp>
          </p:grpSp>
        </p:grpSp>
        <p:sp>
          <p:nvSpPr>
            <p:cNvPr id="377" name="TextBox 376">
              <a:extLst>
                <a:ext uri="{FF2B5EF4-FFF2-40B4-BE49-F238E27FC236}">
                  <a16:creationId xmlns:a16="http://schemas.microsoft.com/office/drawing/2014/main" id="{0D468AE7-51AC-E0DD-4400-BE11377A2762}"/>
                </a:ext>
              </a:extLst>
            </p:cNvPr>
            <p:cNvSpPr txBox="1"/>
            <p:nvPr/>
          </p:nvSpPr>
          <p:spPr>
            <a:xfrm>
              <a:off x="7133167" y="412368"/>
              <a:ext cx="2815257" cy="400109"/>
            </a:xfrm>
            <a:prstGeom prst="rect">
              <a:avLst/>
            </a:prstGeom>
            <a:noFill/>
          </p:spPr>
          <p:txBody>
            <a:bodyPr wrap="square" rtlCol="0">
              <a:spAutoFit/>
            </a:bodyPr>
            <a:lstStyle/>
            <a:p>
              <a:pPr marL="77153" defTabSz="685800">
                <a:spcAft>
                  <a:spcPts val="450"/>
                </a:spcAft>
              </a:pPr>
              <a:r>
                <a:rPr lang="en-US" sz="1350" b="1" dirty="0">
                  <a:solidFill>
                    <a:prstClr val="white"/>
                  </a:solidFill>
                  <a:latin typeface="Corbel" panose="020B0503020204020204" pitchFamily="34" charset="0"/>
                  <a:cs typeface="Arial" panose="020B0604020202020204" pitchFamily="34" charset="0"/>
                </a:rPr>
                <a:t>IPF’s specific conditions</a:t>
              </a:r>
            </a:p>
          </p:txBody>
        </p:sp>
      </p:grpSp>
      <p:sp>
        <p:nvSpPr>
          <p:cNvPr id="127" name="TextBox 126">
            <a:extLst>
              <a:ext uri="{FF2B5EF4-FFF2-40B4-BE49-F238E27FC236}">
                <a16:creationId xmlns:a16="http://schemas.microsoft.com/office/drawing/2014/main" id="{75F78183-71DC-C9CD-9FCC-A31B6927A1EB}"/>
              </a:ext>
            </a:extLst>
          </p:cNvPr>
          <p:cNvSpPr txBox="1"/>
          <p:nvPr/>
        </p:nvSpPr>
        <p:spPr>
          <a:xfrm>
            <a:off x="6788284" y="3692816"/>
            <a:ext cx="941117" cy="415498"/>
          </a:xfrm>
          <a:prstGeom prst="rect">
            <a:avLst/>
          </a:prstGeom>
          <a:noFill/>
          <a:ln>
            <a:noFill/>
          </a:ln>
        </p:spPr>
        <p:txBody>
          <a:bodyPr wrap="square" rtlCol="0">
            <a:spAutoFit/>
          </a:bodyPr>
          <a:lstStyle/>
          <a:p>
            <a:pPr algn="r" defTabSz="685800"/>
            <a:r>
              <a:rPr lang="en-US" sz="1050" dirty="0">
                <a:solidFill>
                  <a:srgbClr val="FFC000">
                    <a:lumMod val="75000"/>
                  </a:srgbClr>
                </a:solidFill>
                <a:latin typeface="Corbel" panose="020B0503020204020204" pitchFamily="34" charset="0"/>
              </a:rPr>
              <a:t>Optical access</a:t>
            </a:r>
          </a:p>
        </p:txBody>
      </p:sp>
      <p:cxnSp>
        <p:nvCxnSpPr>
          <p:cNvPr id="162" name="Straight Connector 161">
            <a:extLst>
              <a:ext uri="{FF2B5EF4-FFF2-40B4-BE49-F238E27FC236}">
                <a16:creationId xmlns:a16="http://schemas.microsoft.com/office/drawing/2014/main" id="{59DE0F29-D529-F554-4FDD-8813DB3AD58F}"/>
              </a:ext>
            </a:extLst>
          </p:cNvPr>
          <p:cNvCxnSpPr>
            <a:cxnSpLocks/>
          </p:cNvCxnSpPr>
          <p:nvPr/>
        </p:nvCxnSpPr>
        <p:spPr>
          <a:xfrm>
            <a:off x="4061603" y="1371659"/>
            <a:ext cx="0" cy="2731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2ABF3CA9-8BD2-DC95-74EB-90EA6295AD68}"/>
              </a:ext>
            </a:extLst>
          </p:cNvPr>
          <p:cNvSpPr txBox="1"/>
          <p:nvPr/>
        </p:nvSpPr>
        <p:spPr>
          <a:xfrm>
            <a:off x="3583467" y="1136355"/>
            <a:ext cx="622286" cy="309637"/>
          </a:xfrm>
          <a:prstGeom prst="rect">
            <a:avLst/>
          </a:prstGeom>
          <a:noFill/>
          <a:ln>
            <a:noFill/>
          </a:ln>
        </p:spPr>
        <p:txBody>
          <a:bodyPr wrap="none" rtlCol="0">
            <a:spAutoFit/>
          </a:bodyPr>
          <a:lstStyle/>
          <a:p>
            <a:pPr defTabSz="685800">
              <a:lnSpc>
                <a:spcPct val="150000"/>
              </a:lnSpc>
            </a:pPr>
            <a:r>
              <a:rPr lang="en-US" sz="1050" dirty="0">
                <a:solidFill>
                  <a:prstClr val="black"/>
                </a:solidFill>
                <a:latin typeface="Corbel" panose="020B0503020204020204" pitchFamily="34" charset="0"/>
              </a:rPr>
              <a:t>window</a:t>
            </a:r>
          </a:p>
        </p:txBody>
      </p:sp>
      <p:sp>
        <p:nvSpPr>
          <p:cNvPr id="166" name="TextBox 165">
            <a:extLst>
              <a:ext uri="{FF2B5EF4-FFF2-40B4-BE49-F238E27FC236}">
                <a16:creationId xmlns:a16="http://schemas.microsoft.com/office/drawing/2014/main" id="{31CC8749-38EF-8D6E-E3A9-1A5769854CDB}"/>
              </a:ext>
            </a:extLst>
          </p:cNvPr>
          <p:cNvSpPr txBox="1"/>
          <p:nvPr/>
        </p:nvSpPr>
        <p:spPr>
          <a:xfrm>
            <a:off x="3155663" y="1133922"/>
            <a:ext cx="588623" cy="309637"/>
          </a:xfrm>
          <a:prstGeom prst="rect">
            <a:avLst/>
          </a:prstGeom>
          <a:noFill/>
          <a:ln>
            <a:noFill/>
          </a:ln>
        </p:spPr>
        <p:txBody>
          <a:bodyPr wrap="none" rtlCol="0">
            <a:spAutoFit/>
          </a:bodyPr>
          <a:lstStyle/>
          <a:p>
            <a:pPr defTabSz="685800">
              <a:lnSpc>
                <a:spcPct val="150000"/>
              </a:lnSpc>
            </a:pPr>
            <a:r>
              <a:rPr lang="en-US" sz="1050" dirty="0">
                <a:solidFill>
                  <a:prstClr val="black"/>
                </a:solidFill>
                <a:latin typeface="Corbel" panose="020B0503020204020204" pitchFamily="34" charset="0"/>
              </a:rPr>
              <a:t>Inconel</a:t>
            </a:r>
          </a:p>
        </p:txBody>
      </p:sp>
      <p:sp>
        <p:nvSpPr>
          <p:cNvPr id="164" name="Oval 163">
            <a:extLst>
              <a:ext uri="{FF2B5EF4-FFF2-40B4-BE49-F238E27FC236}">
                <a16:creationId xmlns:a16="http://schemas.microsoft.com/office/drawing/2014/main" id="{3904E121-E565-F30B-9C5A-24E26D99ABD9}"/>
              </a:ext>
            </a:extLst>
          </p:cNvPr>
          <p:cNvSpPr/>
          <p:nvPr/>
        </p:nvSpPr>
        <p:spPr>
          <a:xfrm>
            <a:off x="3793199" y="4264860"/>
            <a:ext cx="274319" cy="274317"/>
          </a:xfrm>
          <a:prstGeom prst="ellipse">
            <a:avLst/>
          </a:prstGeom>
          <a:solidFill>
            <a:schemeClr val="bg1"/>
          </a:solidFill>
          <a:ln w="19050">
            <a:solidFill>
              <a:srgbClr val="B4186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dirty="0">
              <a:solidFill>
                <a:prstClr val="white"/>
              </a:solidFill>
              <a:latin typeface="Calibri" panose="020F0502020204030204"/>
            </a:endParaRPr>
          </a:p>
        </p:txBody>
      </p:sp>
      <p:sp>
        <p:nvSpPr>
          <p:cNvPr id="169" name="TextBox 168">
            <a:extLst>
              <a:ext uri="{FF2B5EF4-FFF2-40B4-BE49-F238E27FC236}">
                <a16:creationId xmlns:a16="http://schemas.microsoft.com/office/drawing/2014/main" id="{86BE3DBC-5DD7-8194-2043-4CD6B337AC6E}"/>
              </a:ext>
            </a:extLst>
          </p:cNvPr>
          <p:cNvSpPr txBox="1"/>
          <p:nvPr/>
        </p:nvSpPr>
        <p:spPr>
          <a:xfrm>
            <a:off x="3687082" y="4316703"/>
            <a:ext cx="410906" cy="243785"/>
          </a:xfrm>
          <a:prstGeom prst="rect">
            <a:avLst/>
          </a:prstGeom>
          <a:noFill/>
        </p:spPr>
        <p:txBody>
          <a:bodyPr wrap="square" rtlCol="0">
            <a:spAutoFit/>
          </a:bodyPr>
          <a:lstStyle/>
          <a:p>
            <a:pPr marL="77153" algn="ctr" defTabSz="685800">
              <a:lnSpc>
                <a:spcPct val="80000"/>
              </a:lnSpc>
            </a:pPr>
            <a:r>
              <a:rPr lang="en-US" sz="1200" b="1" dirty="0">
                <a:solidFill>
                  <a:srgbClr val="B4186E"/>
                </a:solidFill>
                <a:latin typeface="Corbel" panose="020B0503020204020204" pitchFamily="34" charset="0"/>
                <a:cs typeface="Arial" panose="020B0604020202020204" pitchFamily="34" charset="0"/>
              </a:rPr>
              <a:t>T</a:t>
            </a:r>
            <a:endParaRPr lang="en-US" sz="900" b="1" dirty="0">
              <a:solidFill>
                <a:srgbClr val="B4186E"/>
              </a:solidFill>
              <a:latin typeface="Corbel" panose="020B0503020204020204" pitchFamily="34" charset="0"/>
              <a:cs typeface="Arial" panose="020B0604020202020204" pitchFamily="34" charset="0"/>
            </a:endParaRPr>
          </a:p>
        </p:txBody>
      </p:sp>
      <p:sp>
        <p:nvSpPr>
          <p:cNvPr id="299" name="TextBox 298">
            <a:extLst>
              <a:ext uri="{FF2B5EF4-FFF2-40B4-BE49-F238E27FC236}">
                <a16:creationId xmlns:a16="http://schemas.microsoft.com/office/drawing/2014/main" id="{0D74F0ED-378F-D3EF-B7C2-FC5DC3894462}"/>
              </a:ext>
            </a:extLst>
          </p:cNvPr>
          <p:cNvSpPr txBox="1"/>
          <p:nvPr/>
        </p:nvSpPr>
        <p:spPr>
          <a:xfrm>
            <a:off x="5633219" y="3095022"/>
            <a:ext cx="465192" cy="253916"/>
          </a:xfrm>
          <a:prstGeom prst="rect">
            <a:avLst/>
          </a:prstGeom>
          <a:noFill/>
        </p:spPr>
        <p:txBody>
          <a:bodyPr wrap="none" rtlCol="0">
            <a:spAutoFit/>
          </a:bodyPr>
          <a:lstStyle/>
          <a:p>
            <a:pPr defTabSz="685800"/>
            <a:r>
              <a:rPr lang="en-US" sz="1050" b="1" dirty="0">
                <a:solidFill>
                  <a:srgbClr val="69FBF4"/>
                </a:solidFill>
                <a:latin typeface="Corbel" panose="020B0503020204020204" pitchFamily="34" charset="0"/>
              </a:rPr>
              <a:t>Flow</a:t>
            </a:r>
          </a:p>
        </p:txBody>
      </p:sp>
      <p:sp>
        <p:nvSpPr>
          <p:cNvPr id="300" name="TextBox 299">
            <a:extLst>
              <a:ext uri="{FF2B5EF4-FFF2-40B4-BE49-F238E27FC236}">
                <a16:creationId xmlns:a16="http://schemas.microsoft.com/office/drawing/2014/main" id="{0F85A93D-770A-AF59-3D26-B33BDCE93E42}"/>
              </a:ext>
            </a:extLst>
          </p:cNvPr>
          <p:cNvSpPr txBox="1"/>
          <p:nvPr/>
        </p:nvSpPr>
        <p:spPr>
          <a:xfrm>
            <a:off x="5644367" y="4709815"/>
            <a:ext cx="465192" cy="253916"/>
          </a:xfrm>
          <a:prstGeom prst="rect">
            <a:avLst/>
          </a:prstGeom>
          <a:noFill/>
        </p:spPr>
        <p:txBody>
          <a:bodyPr wrap="none" rtlCol="0">
            <a:spAutoFit/>
          </a:bodyPr>
          <a:lstStyle/>
          <a:p>
            <a:pPr defTabSz="685800"/>
            <a:r>
              <a:rPr lang="en-US" sz="1050" b="1" dirty="0">
                <a:solidFill>
                  <a:srgbClr val="69FBF4"/>
                </a:solidFill>
                <a:latin typeface="Corbel" panose="020B0503020204020204" pitchFamily="34" charset="0"/>
              </a:rPr>
              <a:t>Flow</a:t>
            </a:r>
          </a:p>
        </p:txBody>
      </p:sp>
    </p:spTree>
    <p:extLst>
      <p:ext uri="{BB962C8B-B14F-4D97-AF65-F5344CB8AC3E}">
        <p14:creationId xmlns:p14="http://schemas.microsoft.com/office/powerpoint/2010/main" val="19931152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9C2AEEAA-5D28-7F07-539F-5C59A3738C9E}"/>
              </a:ext>
            </a:extLst>
          </p:cNvPr>
          <p:cNvSpPr txBox="1"/>
          <p:nvPr/>
        </p:nvSpPr>
        <p:spPr>
          <a:xfrm>
            <a:off x="4831375" y="4250841"/>
            <a:ext cx="3210879" cy="715581"/>
          </a:xfrm>
          <a:prstGeom prst="rect">
            <a:avLst/>
          </a:prstGeom>
          <a:noFill/>
        </p:spPr>
        <p:txBody>
          <a:bodyPr wrap="none" rtlCol="0">
            <a:spAutoFit/>
          </a:bodyPr>
          <a:lstStyle/>
          <a:p>
            <a:pPr defTabSz="685800"/>
            <a:r>
              <a:rPr lang="en-US" sz="1350" dirty="0">
                <a:solidFill>
                  <a:srgbClr val="000F7E"/>
                </a:solidFill>
                <a:latin typeface="Corbel" panose="020B0503020204020204" pitchFamily="34" charset="0"/>
                <a:cs typeface="Arial" panose="020B0604020202020204" pitchFamily="34" charset="0"/>
                <a:sym typeface="Wingdings" panose="05000000000000000000" pitchFamily="2" charset="2"/>
              </a:rPr>
              <a:t>  </a:t>
            </a:r>
            <a:r>
              <a:rPr lang="en-US" sz="1350" dirty="0">
                <a:solidFill>
                  <a:srgbClr val="000F7E"/>
                </a:solidFill>
                <a:latin typeface="Corbel" panose="020B0503020204020204" pitchFamily="34" charset="0"/>
                <a:cs typeface="Arial" panose="020B0604020202020204" pitchFamily="34" charset="0"/>
              </a:rPr>
              <a:t>Uniform heat deliver to Inconel window</a:t>
            </a:r>
          </a:p>
          <a:p>
            <a:pPr defTabSz="685800"/>
            <a:r>
              <a:rPr lang="en-US" sz="1350" dirty="0">
                <a:solidFill>
                  <a:srgbClr val="000F7E"/>
                </a:solidFill>
                <a:latin typeface="Corbel" panose="020B0503020204020204" pitchFamily="34" charset="0"/>
                <a:cs typeface="Arial" panose="020B0604020202020204" pitchFamily="34" charset="0"/>
                <a:sym typeface="Wingdings" panose="05000000000000000000" pitchFamily="2" charset="2"/>
              </a:rPr>
              <a:t>  </a:t>
            </a:r>
            <a:r>
              <a:rPr lang="en-US" sz="1350" dirty="0">
                <a:solidFill>
                  <a:srgbClr val="000F7E"/>
                </a:solidFill>
                <a:latin typeface="Corbel" panose="020B0503020204020204" pitchFamily="34" charset="0"/>
                <a:cs typeface="Arial" panose="020B0604020202020204" pitchFamily="34" charset="0"/>
              </a:rPr>
              <a:t>Enable to calculate heat flux</a:t>
            </a:r>
          </a:p>
          <a:p>
            <a:pPr defTabSz="685800"/>
            <a:r>
              <a:rPr lang="en-US" sz="1350" dirty="0">
                <a:solidFill>
                  <a:srgbClr val="000F7E"/>
                </a:solidFill>
                <a:latin typeface="Corbel" panose="020B0503020204020204" pitchFamily="34" charset="0"/>
                <a:cs typeface="Arial" panose="020B0604020202020204" pitchFamily="34" charset="0"/>
                <a:sym typeface="Wingdings" panose="05000000000000000000" pitchFamily="2" charset="2"/>
              </a:rPr>
              <a:t>  </a:t>
            </a:r>
            <a:r>
              <a:rPr lang="en-US" sz="1350" dirty="0">
                <a:solidFill>
                  <a:srgbClr val="000F7E"/>
                </a:solidFill>
                <a:latin typeface="Corbel" panose="020B0503020204020204" pitchFamily="34" charset="0"/>
                <a:cs typeface="Arial" panose="020B0604020202020204" pitchFamily="34" charset="0"/>
              </a:rPr>
              <a:t>Off the shelf Inconel window</a:t>
            </a:r>
          </a:p>
        </p:txBody>
      </p:sp>
      <p:grpSp>
        <p:nvGrpSpPr>
          <p:cNvPr id="43" name="Group 42">
            <a:extLst>
              <a:ext uri="{FF2B5EF4-FFF2-40B4-BE49-F238E27FC236}">
                <a16:creationId xmlns:a16="http://schemas.microsoft.com/office/drawing/2014/main" id="{902A463E-8C50-83AB-D8E1-78B8368C7184}"/>
              </a:ext>
            </a:extLst>
          </p:cNvPr>
          <p:cNvGrpSpPr/>
          <p:nvPr/>
        </p:nvGrpSpPr>
        <p:grpSpPr>
          <a:xfrm>
            <a:off x="4827583" y="4006071"/>
            <a:ext cx="3195356" cy="960349"/>
            <a:chOff x="6436462" y="4960429"/>
            <a:chExt cx="4260475" cy="1280465"/>
          </a:xfrm>
        </p:grpSpPr>
        <p:sp>
          <p:nvSpPr>
            <p:cNvPr id="44" name="Rectangle 43">
              <a:extLst>
                <a:ext uri="{FF2B5EF4-FFF2-40B4-BE49-F238E27FC236}">
                  <a16:creationId xmlns:a16="http://schemas.microsoft.com/office/drawing/2014/main" id="{EBAA4A6E-CF1B-2977-09D4-EA6E2F2F4A76}"/>
                </a:ext>
              </a:extLst>
            </p:cNvPr>
            <p:cNvSpPr/>
            <p:nvPr/>
          </p:nvSpPr>
          <p:spPr>
            <a:xfrm>
              <a:off x="6455630" y="5354787"/>
              <a:ext cx="4241307" cy="865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5" name="TextBox 44">
              <a:extLst>
                <a:ext uri="{FF2B5EF4-FFF2-40B4-BE49-F238E27FC236}">
                  <a16:creationId xmlns:a16="http://schemas.microsoft.com/office/drawing/2014/main" id="{89532B73-4FAF-FE5A-E97F-686BFDE8DDC4}"/>
                </a:ext>
              </a:extLst>
            </p:cNvPr>
            <p:cNvSpPr txBox="1"/>
            <p:nvPr/>
          </p:nvSpPr>
          <p:spPr>
            <a:xfrm>
              <a:off x="6436462" y="5286787"/>
              <a:ext cx="4189992" cy="954107"/>
            </a:xfrm>
            <a:prstGeom prst="rect">
              <a:avLst/>
            </a:prstGeom>
            <a:noFill/>
          </p:spPr>
          <p:txBody>
            <a:bodyPr wrap="square" rtlCol="0">
              <a:spAutoFit/>
            </a:bodyPr>
            <a:lstStyle/>
            <a:p>
              <a:pPr marL="214313" indent="-214313" defTabSz="685800">
                <a:buFont typeface="Wingdings" panose="05000000000000000000" pitchFamily="2" charset="2"/>
                <a:buChar char="L"/>
              </a:pPr>
              <a:r>
                <a:rPr lang="en-US" sz="1350" dirty="0">
                  <a:solidFill>
                    <a:srgbClr val="000F7E"/>
                  </a:solidFill>
                  <a:latin typeface="Corbel" panose="020B0503020204020204" pitchFamily="34" charset="0"/>
                  <a:cs typeface="Arial" panose="020B0604020202020204" pitchFamily="34" charset="0"/>
                </a:rPr>
                <a:t>Limited applied heat flux (</a:t>
              </a:r>
              <a:r>
                <a:rPr lang="en-US" sz="1350" b="1" dirty="0">
                  <a:solidFill>
                    <a:srgbClr val="000F7E"/>
                  </a:solidFill>
                  <a:latin typeface="Century Gothic" panose="020B0502020202020204" pitchFamily="34" charset="0"/>
                  <a:cs typeface="Arial" panose="020B0604020202020204" pitchFamily="34" charset="0"/>
                </a:rPr>
                <a:t>0.9</a:t>
              </a:r>
              <a:r>
                <a:rPr lang="en-US" sz="1350" b="1" dirty="0">
                  <a:solidFill>
                    <a:srgbClr val="000F7E"/>
                  </a:solidFill>
                  <a:latin typeface="Corbel" panose="020B0503020204020204" pitchFamily="34" charset="0"/>
                  <a:cs typeface="Arial" panose="020B0604020202020204" pitchFamily="34" charset="0"/>
                </a:rPr>
                <a:t>MW/m</a:t>
              </a:r>
              <a:r>
                <a:rPr lang="en-US" sz="1350" b="1" baseline="30000" dirty="0">
                  <a:solidFill>
                    <a:srgbClr val="000F7E"/>
                  </a:solidFill>
                  <a:latin typeface="Century Gothic" panose="020B0502020202020204" pitchFamily="34" charset="0"/>
                  <a:cs typeface="Arial" panose="020B0604020202020204" pitchFamily="34" charset="0"/>
                </a:rPr>
                <a:t>2</a:t>
              </a:r>
              <a:r>
                <a:rPr lang="en-US" sz="1350" dirty="0">
                  <a:solidFill>
                    <a:srgbClr val="000F7E"/>
                  </a:solidFill>
                  <a:latin typeface="Corbel" panose="020B0503020204020204" pitchFamily="34" charset="0"/>
                  <a:cs typeface="Arial" panose="020B0604020202020204" pitchFamily="34" charset="0"/>
                </a:rPr>
                <a:t>) </a:t>
              </a:r>
            </a:p>
            <a:p>
              <a:pPr defTabSz="685800"/>
              <a:r>
                <a:rPr lang="en-US" sz="1350" dirty="0">
                  <a:solidFill>
                    <a:srgbClr val="000F7E"/>
                  </a:solidFill>
                  <a:latin typeface="Corbel" panose="020B0503020204020204" pitchFamily="34" charset="0"/>
                  <a:cs typeface="Arial" panose="020B0604020202020204" pitchFamily="34" charset="0"/>
                </a:rPr>
                <a:t>      due to </a:t>
              </a:r>
              <a:r>
                <a:rPr lang="en-US" sz="1350" b="1" u="sng" dirty="0">
                  <a:solidFill>
                    <a:srgbClr val="000F7E"/>
                  </a:solidFill>
                  <a:latin typeface="Corbel" panose="020B0503020204020204" pitchFamily="34" charset="0"/>
                  <a:cs typeface="Arial" panose="020B0604020202020204" pitchFamily="34" charset="0"/>
                </a:rPr>
                <a:t>poor thermal contact </a:t>
              </a:r>
              <a:r>
                <a:rPr lang="en-US" sz="1350" dirty="0">
                  <a:solidFill>
                    <a:srgbClr val="000F7E"/>
                  </a:solidFill>
                  <a:latin typeface="Corbel" panose="020B0503020204020204" pitchFamily="34" charset="0"/>
                  <a:cs typeface="Arial" panose="020B0604020202020204" pitchFamily="34" charset="0"/>
                </a:rPr>
                <a:t>between</a:t>
              </a:r>
            </a:p>
            <a:p>
              <a:pPr defTabSz="685800"/>
              <a:r>
                <a:rPr lang="en-US" sz="1350" dirty="0">
                  <a:solidFill>
                    <a:srgbClr val="000F7E"/>
                  </a:solidFill>
                  <a:latin typeface="Corbel" panose="020B0503020204020204" pitchFamily="34" charset="0"/>
                  <a:cs typeface="Arial" panose="020B0604020202020204" pitchFamily="34" charset="0"/>
                </a:rPr>
                <a:t>      different metals.</a:t>
              </a:r>
            </a:p>
          </p:txBody>
        </p:sp>
        <p:sp>
          <p:nvSpPr>
            <p:cNvPr id="46" name="TextBox 45">
              <a:extLst>
                <a:ext uri="{FF2B5EF4-FFF2-40B4-BE49-F238E27FC236}">
                  <a16:creationId xmlns:a16="http://schemas.microsoft.com/office/drawing/2014/main" id="{E7F467FC-A1C4-D51C-FE89-00837D1D1969}"/>
                </a:ext>
              </a:extLst>
            </p:cNvPr>
            <p:cNvSpPr txBox="1"/>
            <p:nvPr/>
          </p:nvSpPr>
          <p:spPr>
            <a:xfrm>
              <a:off x="8599474" y="4960429"/>
              <a:ext cx="2026980" cy="400109"/>
            </a:xfrm>
            <a:prstGeom prst="rect">
              <a:avLst/>
            </a:prstGeom>
            <a:noFill/>
          </p:spPr>
          <p:txBody>
            <a:bodyPr wrap="square" rtlCol="0">
              <a:spAutoFit/>
            </a:bodyPr>
            <a:lstStyle/>
            <a:p>
              <a:pPr marL="77153" algn="ctr" defTabSz="685800"/>
              <a:r>
                <a:rPr lang="en-US" sz="1350" b="1" dirty="0">
                  <a:solidFill>
                    <a:srgbClr val="B4186E"/>
                  </a:solidFill>
                  <a:latin typeface="Corbel" panose="020B0503020204020204" pitchFamily="34" charset="0"/>
                  <a:cs typeface="Arial" panose="020B0604020202020204" pitchFamily="34" charset="0"/>
                </a:rPr>
                <a:t>(IPF ~</a:t>
              </a:r>
              <a:r>
                <a:rPr lang="en-US" sz="1200" b="1" dirty="0">
                  <a:solidFill>
                    <a:srgbClr val="B4186E"/>
                  </a:solidFill>
                  <a:latin typeface="Century Gothic" panose="020B0502020202020204" pitchFamily="34" charset="0"/>
                  <a:cs typeface="Arial" panose="020B0604020202020204" pitchFamily="34" charset="0"/>
                </a:rPr>
                <a:t>3</a:t>
              </a:r>
              <a:r>
                <a:rPr lang="en-US" sz="1350" b="1" dirty="0">
                  <a:solidFill>
                    <a:srgbClr val="B4186E"/>
                  </a:solidFill>
                  <a:latin typeface="Corbel" panose="020B0503020204020204" pitchFamily="34" charset="0"/>
                  <a:cs typeface="Arial" panose="020B0604020202020204" pitchFamily="34" charset="0"/>
                </a:rPr>
                <a:t>MW/m</a:t>
              </a:r>
              <a:r>
                <a:rPr lang="en-US" sz="1200" b="1" baseline="30000" dirty="0">
                  <a:solidFill>
                    <a:srgbClr val="B4186E"/>
                  </a:solidFill>
                  <a:latin typeface="Century Gothic" panose="020B0502020202020204" pitchFamily="34" charset="0"/>
                  <a:cs typeface="Arial" panose="020B0604020202020204" pitchFamily="34" charset="0"/>
                </a:rPr>
                <a:t>2</a:t>
              </a:r>
              <a:r>
                <a:rPr lang="en-US" sz="1200" b="1" dirty="0">
                  <a:solidFill>
                    <a:srgbClr val="B4186E"/>
                  </a:solidFill>
                  <a:latin typeface="Century Gothic" panose="020B0502020202020204" pitchFamily="34" charset="0"/>
                  <a:cs typeface="Arial" panose="020B0604020202020204" pitchFamily="34" charset="0"/>
                </a:rPr>
                <a:t>)</a:t>
              </a:r>
              <a:endParaRPr lang="en-US" sz="1350" b="1" dirty="0">
                <a:solidFill>
                  <a:srgbClr val="B4186E"/>
                </a:solidFill>
                <a:latin typeface="Corbel" panose="020B0503020204020204" pitchFamily="34" charset="0"/>
                <a:cs typeface="Arial" panose="020B0604020202020204" pitchFamily="34" charset="0"/>
              </a:endParaRPr>
            </a:p>
          </p:txBody>
        </p:sp>
      </p:grpSp>
      <p:sp>
        <p:nvSpPr>
          <p:cNvPr id="41" name="Slide Number Placeholder 4">
            <a:extLst>
              <a:ext uri="{FF2B5EF4-FFF2-40B4-BE49-F238E27FC236}">
                <a16:creationId xmlns:a16="http://schemas.microsoft.com/office/drawing/2014/main" id="{665529E6-D9B2-4D79-A218-14B0BDE0B487}"/>
              </a:ext>
            </a:extLst>
          </p:cNvPr>
          <p:cNvSpPr txBox="1">
            <a:spLocks/>
          </p:cNvSpPr>
          <p:nvPr/>
        </p:nvSpPr>
        <p:spPr>
          <a:xfrm>
            <a:off x="8937732" y="5227980"/>
            <a:ext cx="412537"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050" dirty="0">
                <a:solidFill>
                  <a:prstClr val="white">
                    <a:lumMod val="50000"/>
                  </a:prstClr>
                </a:solidFill>
                <a:latin typeface="Calibri" panose="020F0502020204030204"/>
              </a:rPr>
              <a:t>7</a:t>
            </a:r>
          </a:p>
        </p:txBody>
      </p:sp>
      <p:sp>
        <p:nvSpPr>
          <p:cNvPr id="78" name="Text Placeholder 7">
            <a:extLst>
              <a:ext uri="{FF2B5EF4-FFF2-40B4-BE49-F238E27FC236}">
                <a16:creationId xmlns:a16="http://schemas.microsoft.com/office/drawing/2014/main" id="{FDB2654E-6AF0-71EC-BB01-AB4844647987}"/>
              </a:ext>
            </a:extLst>
          </p:cNvPr>
          <p:cNvSpPr txBox="1">
            <a:spLocks/>
          </p:cNvSpPr>
          <p:nvPr/>
        </p:nvSpPr>
        <p:spPr>
          <a:xfrm>
            <a:off x="211026" y="519373"/>
            <a:ext cx="7670144" cy="357218"/>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tabLst/>
              <a:defRPr sz="2400" b="1" i="0" kern="1200">
                <a:solidFill>
                  <a:srgbClr val="000F7E"/>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None/>
              <a:tabLst/>
              <a:defRPr sz="1600" b="1" i="0" kern="1200">
                <a:solidFill>
                  <a:schemeClr val="tx1"/>
                </a:solidFill>
                <a:latin typeface="Acumin Pro" panose="020B0504020202020204" pitchFamily="34" charset="77"/>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None/>
              <a:defRPr sz="1400" b="1" i="0" kern="1200">
                <a:solidFill>
                  <a:schemeClr val="tx1"/>
                </a:solidFill>
                <a:latin typeface="Acumin Pro" panose="020B0504020202020204" pitchFamily="34" charset="77"/>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None/>
              <a:defRPr sz="1200" b="1" i="0" kern="1200">
                <a:solidFill>
                  <a:schemeClr val="tx1"/>
                </a:solidFill>
                <a:latin typeface="Acumin Pro" panose="020B0504020202020204" pitchFamily="34" charset="77"/>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None/>
              <a:defRPr sz="1400" b="1" i="0" kern="1200">
                <a:solidFill>
                  <a:schemeClr val="tx1"/>
                </a:solidFill>
                <a:latin typeface="Acumin Pro" panose="020B0504020202020204" pitchFamily="34"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514350">
              <a:defRPr/>
            </a:pPr>
            <a:r>
              <a:rPr lang="en-US" sz="2850" dirty="0">
                <a:latin typeface="Corbel" panose="020B0503020204020204" pitchFamily="34" charset="0"/>
              </a:rPr>
              <a:t>Experiment</a:t>
            </a:r>
          </a:p>
        </p:txBody>
      </p:sp>
      <p:sp>
        <p:nvSpPr>
          <p:cNvPr id="128" name="Text Placeholder 7">
            <a:extLst>
              <a:ext uri="{FF2B5EF4-FFF2-40B4-BE49-F238E27FC236}">
                <a16:creationId xmlns:a16="http://schemas.microsoft.com/office/drawing/2014/main" id="{38B3BC68-F7EC-5DB3-7BEC-F9D9C59E1BFD}"/>
              </a:ext>
            </a:extLst>
          </p:cNvPr>
          <p:cNvSpPr txBox="1">
            <a:spLocks/>
          </p:cNvSpPr>
          <p:nvPr/>
        </p:nvSpPr>
        <p:spPr>
          <a:xfrm>
            <a:off x="223311" y="990392"/>
            <a:ext cx="2855336" cy="357218"/>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tabLst/>
              <a:defRPr sz="2400" b="1" i="0" kern="1200">
                <a:solidFill>
                  <a:srgbClr val="000F7E"/>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None/>
              <a:tabLst/>
              <a:defRPr sz="1600" b="1" i="0" kern="1200">
                <a:solidFill>
                  <a:schemeClr val="tx1"/>
                </a:solidFill>
                <a:latin typeface="Acumin Pro" panose="020B0504020202020204" pitchFamily="34" charset="77"/>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None/>
              <a:defRPr sz="1400" b="1" i="0" kern="1200">
                <a:solidFill>
                  <a:schemeClr val="tx1"/>
                </a:solidFill>
                <a:latin typeface="Acumin Pro" panose="020B0504020202020204" pitchFamily="34" charset="77"/>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None/>
              <a:defRPr sz="1200" b="1" i="0" kern="1200">
                <a:solidFill>
                  <a:schemeClr val="tx1"/>
                </a:solidFill>
                <a:latin typeface="Acumin Pro" panose="020B0504020202020204" pitchFamily="34" charset="77"/>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None/>
              <a:defRPr sz="1400" b="1" i="0" kern="1200">
                <a:solidFill>
                  <a:schemeClr val="tx1"/>
                </a:solidFill>
                <a:latin typeface="Acumin Pro" panose="020B0504020202020204" pitchFamily="34"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514350">
              <a:defRPr/>
            </a:pPr>
            <a:r>
              <a:rPr lang="en-US" sz="2100" dirty="0">
                <a:solidFill>
                  <a:srgbClr val="7161E5"/>
                </a:solidFill>
                <a:latin typeface="Corbel" panose="020B0503020204020204" pitchFamily="34" charset="0"/>
              </a:rPr>
              <a:t>Test section design</a:t>
            </a:r>
          </a:p>
        </p:txBody>
      </p:sp>
      <p:sp>
        <p:nvSpPr>
          <p:cNvPr id="2" name="Rectangle: Rounded Corners 1">
            <a:extLst>
              <a:ext uri="{FF2B5EF4-FFF2-40B4-BE49-F238E27FC236}">
                <a16:creationId xmlns:a16="http://schemas.microsoft.com/office/drawing/2014/main" id="{18878CA7-E404-633B-FEA9-339F5CDB9554}"/>
              </a:ext>
            </a:extLst>
          </p:cNvPr>
          <p:cNvSpPr/>
          <p:nvPr/>
        </p:nvSpPr>
        <p:spPr>
          <a:xfrm>
            <a:off x="284889" y="1461412"/>
            <a:ext cx="2655151" cy="1563812"/>
          </a:xfrm>
          <a:prstGeom prst="roundRect">
            <a:avLst>
              <a:gd name="adj" fmla="val 178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10" name="Group 9">
            <a:extLst>
              <a:ext uri="{FF2B5EF4-FFF2-40B4-BE49-F238E27FC236}">
                <a16:creationId xmlns:a16="http://schemas.microsoft.com/office/drawing/2014/main" id="{B08F3B23-B33D-5DBD-FBD3-3D96257946FD}"/>
              </a:ext>
            </a:extLst>
          </p:cNvPr>
          <p:cNvGrpSpPr/>
          <p:nvPr/>
        </p:nvGrpSpPr>
        <p:grpSpPr>
          <a:xfrm>
            <a:off x="3501672" y="1664444"/>
            <a:ext cx="5140320" cy="2437942"/>
            <a:chOff x="4668896" y="1838258"/>
            <a:chExt cx="6853760" cy="3250589"/>
          </a:xfrm>
        </p:grpSpPr>
        <p:grpSp>
          <p:nvGrpSpPr>
            <p:cNvPr id="39" name="Group 38">
              <a:extLst>
                <a:ext uri="{FF2B5EF4-FFF2-40B4-BE49-F238E27FC236}">
                  <a16:creationId xmlns:a16="http://schemas.microsoft.com/office/drawing/2014/main" id="{19A97B38-3EB4-AA7A-54C5-54A9EE9E8A05}"/>
                </a:ext>
              </a:extLst>
            </p:cNvPr>
            <p:cNvGrpSpPr/>
            <p:nvPr/>
          </p:nvGrpSpPr>
          <p:grpSpPr>
            <a:xfrm>
              <a:off x="6403786" y="1838258"/>
              <a:ext cx="5037695" cy="3250589"/>
              <a:chOff x="4852745" y="4876047"/>
              <a:chExt cx="2122736" cy="1731641"/>
            </a:xfrm>
          </p:grpSpPr>
          <p:pic>
            <p:nvPicPr>
              <p:cNvPr id="47" name="Picture 46">
                <a:extLst>
                  <a:ext uri="{FF2B5EF4-FFF2-40B4-BE49-F238E27FC236}">
                    <a16:creationId xmlns:a16="http://schemas.microsoft.com/office/drawing/2014/main" id="{BEF5227A-7EC3-2273-1212-D79E0E3FD0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432" l="116" r="99189">
                            <a14:backgroundMark x1="89919" y1="29403" x2="89919" y2="29403"/>
                            <a14:backgroundMark x1="89108" y1="70313" x2="89108" y2="70313"/>
                            <a14:backgroundMark x1="36037" y1="9517" x2="36037" y2="9517"/>
                            <a14:backgroundMark x1="47740" y1="8523" x2="47740" y2="8523"/>
                            <a14:backgroundMark x1="58749" y1="7244" x2="58749" y2="7244"/>
                            <a14:backgroundMark x1="69293" y1="5540" x2="69293" y2="5540"/>
                            <a14:backgroundMark x1="36037" y1="72869" x2="36037" y2="72869"/>
                            <a14:backgroundMark x1="36037" y1="93466" x2="36037" y2="93466"/>
                            <a14:backgroundMark x1="47277" y1="89915" x2="47277" y2="89915"/>
                            <a14:backgroundMark x1="58053" y1="86648" x2="58053" y2="86648"/>
                            <a14:backgroundMark x1="68482" y1="83523" x2="68482" y2="83523"/>
                          </a14:backgroundRemoval>
                        </a14:imgEffect>
                        <a14:imgEffect>
                          <a14:saturation sat="33000"/>
                        </a14:imgEffect>
                      </a14:imgLayer>
                    </a14:imgProps>
                  </a:ext>
                </a:extLst>
              </a:blip>
              <a:stretch>
                <a:fillRect/>
              </a:stretch>
            </p:blipFill>
            <p:spPr>
              <a:xfrm>
                <a:off x="4852745" y="4876047"/>
                <a:ext cx="2122736" cy="1731641"/>
              </a:xfrm>
              <a:prstGeom prst="rect">
                <a:avLst/>
              </a:prstGeom>
            </p:spPr>
          </p:pic>
          <p:cxnSp>
            <p:nvCxnSpPr>
              <p:cNvPr id="48" name="Straight Connector 47">
                <a:extLst>
                  <a:ext uri="{FF2B5EF4-FFF2-40B4-BE49-F238E27FC236}">
                    <a16:creationId xmlns:a16="http://schemas.microsoft.com/office/drawing/2014/main" id="{239F6DF7-FB19-EB6A-A63A-968166529CD7}"/>
                  </a:ext>
                </a:extLst>
              </p:cNvPr>
              <p:cNvCxnSpPr/>
              <p:nvPr/>
            </p:nvCxnSpPr>
            <p:spPr>
              <a:xfrm flipV="1">
                <a:off x="5279005" y="5773005"/>
                <a:ext cx="146162" cy="203624"/>
              </a:xfrm>
              <a:prstGeom prst="line">
                <a:avLst/>
              </a:prstGeom>
              <a:ln w="28575" cap="rnd">
                <a:solidFill>
                  <a:srgbClr val="B4186E"/>
                </a:solidFill>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4BA9967-E6C4-C427-B5BC-6F9158C019C5}"/>
                  </a:ext>
                </a:extLst>
              </p:cNvPr>
              <p:cNvCxnSpPr/>
              <p:nvPr/>
            </p:nvCxnSpPr>
            <p:spPr>
              <a:xfrm flipV="1">
                <a:off x="5188833" y="5761056"/>
                <a:ext cx="146162" cy="203624"/>
              </a:xfrm>
              <a:prstGeom prst="line">
                <a:avLst/>
              </a:prstGeom>
              <a:ln w="28575" cap="rnd">
                <a:solidFill>
                  <a:srgbClr val="B4186E"/>
                </a:solidFill>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A52DE18-F52D-72A2-B129-EF64367EC5DE}"/>
                  </a:ext>
                </a:extLst>
              </p:cNvPr>
              <p:cNvCxnSpPr/>
              <p:nvPr/>
            </p:nvCxnSpPr>
            <p:spPr>
              <a:xfrm flipV="1">
                <a:off x="5076596" y="5742006"/>
                <a:ext cx="146162" cy="203625"/>
              </a:xfrm>
              <a:prstGeom prst="line">
                <a:avLst/>
              </a:prstGeom>
              <a:ln w="28575" cap="rnd">
                <a:solidFill>
                  <a:srgbClr val="B4186E"/>
                </a:solidFill>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350410E-6593-A69F-D956-4F2D567AE351}"/>
                  </a:ext>
                </a:extLst>
              </p:cNvPr>
              <p:cNvCxnSpPr/>
              <p:nvPr/>
            </p:nvCxnSpPr>
            <p:spPr>
              <a:xfrm flipV="1">
                <a:off x="4977563" y="5733997"/>
                <a:ext cx="146162" cy="203625"/>
              </a:xfrm>
              <a:prstGeom prst="line">
                <a:avLst/>
              </a:prstGeom>
              <a:ln w="28575" cap="rnd">
                <a:solidFill>
                  <a:srgbClr val="B4186E"/>
                </a:solidFill>
                <a:round/>
              </a:ln>
            </p:spPr>
            <p:style>
              <a:lnRef idx="1">
                <a:schemeClr val="accent1"/>
              </a:lnRef>
              <a:fillRef idx="0">
                <a:schemeClr val="accent1"/>
              </a:fillRef>
              <a:effectRef idx="0">
                <a:schemeClr val="accent1"/>
              </a:effectRef>
              <a:fontRef idx="minor">
                <a:schemeClr val="tx1"/>
              </a:fontRef>
            </p:style>
          </p:cxnSp>
        </p:grpSp>
        <p:sp>
          <p:nvSpPr>
            <p:cNvPr id="259" name="TextBox 258">
              <a:extLst>
                <a:ext uri="{FF2B5EF4-FFF2-40B4-BE49-F238E27FC236}">
                  <a16:creationId xmlns:a16="http://schemas.microsoft.com/office/drawing/2014/main" id="{8ABD65AE-9AA7-9C3B-1D3D-BD90C3AEB34E}"/>
                </a:ext>
              </a:extLst>
            </p:cNvPr>
            <p:cNvSpPr txBox="1"/>
            <p:nvPr/>
          </p:nvSpPr>
          <p:spPr>
            <a:xfrm>
              <a:off x="4668896" y="1901433"/>
              <a:ext cx="1788899" cy="677108"/>
            </a:xfrm>
            <a:prstGeom prst="rect">
              <a:avLst/>
            </a:prstGeom>
            <a:noFill/>
          </p:spPr>
          <p:txBody>
            <a:bodyPr wrap="square" rtlCol="0">
              <a:spAutoFit/>
            </a:bodyPr>
            <a:lstStyle/>
            <a:p>
              <a:pPr marL="77153" algn="just" defTabSz="685800"/>
              <a:r>
                <a:rPr lang="en-US" sz="1200" b="1" dirty="0">
                  <a:solidFill>
                    <a:prstClr val="black"/>
                  </a:solidFill>
                  <a:latin typeface="Century Gothic" panose="020B0502020202020204" pitchFamily="34" charset="0"/>
                  <a:cs typeface="Arial" panose="020B0604020202020204" pitchFamily="34" charset="0"/>
                </a:rPr>
                <a:t>D50mm</a:t>
              </a:r>
              <a:r>
                <a:rPr lang="en-US" sz="1350" b="1" dirty="0">
                  <a:solidFill>
                    <a:prstClr val="black"/>
                  </a:solidFill>
                  <a:latin typeface="Corbel" panose="020B0503020204020204" pitchFamily="34" charset="0"/>
                  <a:cs typeface="Arial" panose="020B0604020202020204" pitchFamily="34" charset="0"/>
                </a:rPr>
                <a:t> Pancake coil</a:t>
              </a:r>
            </a:p>
          </p:txBody>
        </p:sp>
        <p:pic>
          <p:nvPicPr>
            <p:cNvPr id="54" name="Picture 53">
              <a:extLst>
                <a:ext uri="{FF2B5EF4-FFF2-40B4-BE49-F238E27FC236}">
                  <a16:creationId xmlns:a16="http://schemas.microsoft.com/office/drawing/2014/main" id="{363AF865-5421-906B-8369-623B2CD4EB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97" b="89865" l="10000" r="92667">
                          <a14:backgroundMark x1="80333" y1="36824" x2="82667" y2="43581"/>
                          <a14:backgroundMark x1="74667" y1="51689" x2="73000" y2="58784"/>
                          <a14:backgroundMark x1="59333" y1="72297" x2="66000" y2="67905"/>
                          <a14:backgroundMark x1="69000" y1="65203" x2="71333" y2="60135"/>
                          <a14:backgroundMark x1="56000" y1="29392" x2="60000" y2="29730"/>
                          <a14:backgroundMark x1="65333" y1="32432" x2="67333" y2="33446"/>
                          <a14:backgroundMark x1="74667" y1="47297" x2="74333" y2="43919"/>
                          <a14:backgroundMark x1="51667" y1="63851" x2="60333" y2="59797"/>
                          <a14:backgroundMark x1="44333" y1="46284" x2="48000" y2="52027"/>
                          <a14:backgroundMark x1="55333" y1="38176" x2="61333" y2="39189"/>
                          <a14:backgroundMark x1="50000" y1="39189" x2="52000" y2="37838"/>
                          <a14:backgroundMark x1="42333" y1="46622" x2="44000" y2="51351"/>
                          <a14:backgroundMark x1="66000" y1="47635" x2="66000" y2="50676"/>
                          <a14:backgroundMark x1="65667" y1="53378" x2="65333" y2="55068"/>
                          <a14:backgroundMark x1="40000" y1="79392" x2="37667" y2="78041"/>
                        </a14:backgroundRemoval>
                      </a14:imgEffect>
                    </a14:imgLayer>
                  </a14:imgProps>
                </a:ext>
              </a:extLst>
            </a:blip>
            <a:stretch>
              <a:fillRect/>
            </a:stretch>
          </p:blipFill>
          <p:spPr>
            <a:xfrm>
              <a:off x="4929477" y="2445938"/>
              <a:ext cx="1292291" cy="1394916"/>
            </a:xfrm>
            <a:prstGeom prst="rect">
              <a:avLst/>
            </a:prstGeom>
            <a:effectLst>
              <a:glow rad="38100">
                <a:srgbClr val="FF0000">
                  <a:alpha val="50000"/>
                </a:srgbClr>
              </a:glow>
            </a:effectLst>
          </p:spPr>
        </p:pic>
        <p:cxnSp>
          <p:nvCxnSpPr>
            <p:cNvPr id="59" name="Straight Connector 58">
              <a:extLst>
                <a:ext uri="{FF2B5EF4-FFF2-40B4-BE49-F238E27FC236}">
                  <a16:creationId xmlns:a16="http://schemas.microsoft.com/office/drawing/2014/main" id="{F9EB91A5-65CF-FDDD-E6D6-093FD8F1EE6A}"/>
                </a:ext>
              </a:extLst>
            </p:cNvPr>
            <p:cNvCxnSpPr>
              <a:cxnSpLocks/>
            </p:cNvCxnSpPr>
            <p:nvPr/>
          </p:nvCxnSpPr>
          <p:spPr>
            <a:xfrm>
              <a:off x="10559558" y="2497411"/>
              <a:ext cx="0" cy="34889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AB4AF00F-39EC-3D87-6745-F1A911B01FE5}"/>
                </a:ext>
              </a:extLst>
            </p:cNvPr>
            <p:cNvSpPr txBox="1"/>
            <p:nvPr/>
          </p:nvSpPr>
          <p:spPr>
            <a:xfrm>
              <a:off x="9986319" y="2114805"/>
              <a:ext cx="1536337" cy="400109"/>
            </a:xfrm>
            <a:prstGeom prst="rect">
              <a:avLst/>
            </a:prstGeom>
            <a:noFill/>
          </p:spPr>
          <p:txBody>
            <a:bodyPr wrap="square" rtlCol="0">
              <a:spAutoFit/>
            </a:bodyPr>
            <a:lstStyle/>
            <a:p>
              <a:pPr marL="77153" defTabSz="685800"/>
              <a:r>
                <a:rPr lang="en-US" sz="1350" b="1" dirty="0">
                  <a:solidFill>
                    <a:prstClr val="black"/>
                  </a:solidFill>
                  <a:latin typeface="Corbel" panose="020B0503020204020204" pitchFamily="34" charset="0"/>
                  <a:cs typeface="Arial" panose="020B0604020202020204" pitchFamily="34" charset="0"/>
                </a:rPr>
                <a:t>Inconel</a:t>
              </a:r>
            </a:p>
          </p:txBody>
        </p:sp>
        <p:sp>
          <p:nvSpPr>
            <p:cNvPr id="61" name="TextBox 60">
              <a:extLst>
                <a:ext uri="{FF2B5EF4-FFF2-40B4-BE49-F238E27FC236}">
                  <a16:creationId xmlns:a16="http://schemas.microsoft.com/office/drawing/2014/main" id="{BB3ABBAA-D140-8CFF-1C0D-423F5944E526}"/>
                </a:ext>
              </a:extLst>
            </p:cNvPr>
            <p:cNvSpPr txBox="1"/>
            <p:nvPr/>
          </p:nvSpPr>
          <p:spPr>
            <a:xfrm>
              <a:off x="6455631" y="3736600"/>
              <a:ext cx="378736" cy="400109"/>
            </a:xfrm>
            <a:prstGeom prst="rect">
              <a:avLst/>
            </a:prstGeom>
            <a:noFill/>
          </p:spPr>
          <p:txBody>
            <a:bodyPr wrap="none" rtlCol="0">
              <a:spAutoFit/>
            </a:bodyPr>
            <a:lstStyle/>
            <a:p>
              <a:pPr defTabSz="685800">
                <a:defRPr/>
              </a:pPr>
              <a:r>
                <a:rPr lang="en-US" sz="1350" b="1" kern="0" dirty="0">
                  <a:solidFill>
                    <a:srgbClr val="B4186E"/>
                  </a:solidFill>
                  <a:latin typeface="Corbel" panose="020B0503020204020204" pitchFamily="34" charset="0"/>
                </a:rPr>
                <a:t>T</a:t>
              </a:r>
            </a:p>
          </p:txBody>
        </p:sp>
        <p:sp>
          <p:nvSpPr>
            <p:cNvPr id="62" name="TextBox 61">
              <a:extLst>
                <a:ext uri="{FF2B5EF4-FFF2-40B4-BE49-F238E27FC236}">
                  <a16:creationId xmlns:a16="http://schemas.microsoft.com/office/drawing/2014/main" id="{F3A8E981-271F-4AAC-D99B-22BD8369CCA4}"/>
                </a:ext>
              </a:extLst>
            </p:cNvPr>
            <p:cNvSpPr txBox="1"/>
            <p:nvPr/>
          </p:nvSpPr>
          <p:spPr>
            <a:xfrm>
              <a:off x="6701061" y="3783510"/>
              <a:ext cx="378736" cy="400109"/>
            </a:xfrm>
            <a:prstGeom prst="rect">
              <a:avLst/>
            </a:prstGeom>
            <a:noFill/>
          </p:spPr>
          <p:txBody>
            <a:bodyPr wrap="none" rtlCol="0">
              <a:spAutoFit/>
            </a:bodyPr>
            <a:lstStyle/>
            <a:p>
              <a:pPr defTabSz="685800">
                <a:defRPr/>
              </a:pPr>
              <a:r>
                <a:rPr lang="en-US" sz="1350" b="1" kern="0" dirty="0">
                  <a:solidFill>
                    <a:srgbClr val="B4186E"/>
                  </a:solidFill>
                  <a:latin typeface="Corbel" panose="020B0503020204020204" pitchFamily="34" charset="0"/>
                </a:rPr>
                <a:t>T</a:t>
              </a:r>
            </a:p>
          </p:txBody>
        </p:sp>
        <p:sp>
          <p:nvSpPr>
            <p:cNvPr id="63" name="TextBox 62">
              <a:extLst>
                <a:ext uri="{FF2B5EF4-FFF2-40B4-BE49-F238E27FC236}">
                  <a16:creationId xmlns:a16="http://schemas.microsoft.com/office/drawing/2014/main" id="{039A19BA-A315-9064-829D-D5CC35C35B39}"/>
                </a:ext>
              </a:extLst>
            </p:cNvPr>
            <p:cNvSpPr txBox="1"/>
            <p:nvPr/>
          </p:nvSpPr>
          <p:spPr>
            <a:xfrm>
              <a:off x="6965975" y="3840180"/>
              <a:ext cx="378736" cy="400109"/>
            </a:xfrm>
            <a:prstGeom prst="rect">
              <a:avLst/>
            </a:prstGeom>
            <a:noFill/>
          </p:spPr>
          <p:txBody>
            <a:bodyPr wrap="none" rtlCol="0">
              <a:spAutoFit/>
            </a:bodyPr>
            <a:lstStyle/>
            <a:p>
              <a:pPr defTabSz="685800">
                <a:defRPr/>
              </a:pPr>
              <a:r>
                <a:rPr lang="en-US" sz="1350" b="1" kern="0" dirty="0">
                  <a:solidFill>
                    <a:srgbClr val="B4186E"/>
                  </a:solidFill>
                  <a:latin typeface="Corbel" panose="020B0503020204020204" pitchFamily="34" charset="0"/>
                </a:rPr>
                <a:t>T</a:t>
              </a:r>
            </a:p>
          </p:txBody>
        </p:sp>
        <p:sp>
          <p:nvSpPr>
            <p:cNvPr id="64" name="TextBox 63">
              <a:extLst>
                <a:ext uri="{FF2B5EF4-FFF2-40B4-BE49-F238E27FC236}">
                  <a16:creationId xmlns:a16="http://schemas.microsoft.com/office/drawing/2014/main" id="{874AE5AF-54BF-8A86-317E-6DBCD3CF531A}"/>
                </a:ext>
              </a:extLst>
            </p:cNvPr>
            <p:cNvSpPr txBox="1"/>
            <p:nvPr/>
          </p:nvSpPr>
          <p:spPr>
            <a:xfrm>
              <a:off x="7218759" y="3884356"/>
              <a:ext cx="378736" cy="400109"/>
            </a:xfrm>
            <a:prstGeom prst="rect">
              <a:avLst/>
            </a:prstGeom>
            <a:noFill/>
          </p:spPr>
          <p:txBody>
            <a:bodyPr wrap="none" rtlCol="0">
              <a:spAutoFit/>
            </a:bodyPr>
            <a:lstStyle/>
            <a:p>
              <a:pPr defTabSz="685800">
                <a:defRPr/>
              </a:pPr>
              <a:r>
                <a:rPr lang="en-US" sz="1350" b="1" kern="0" dirty="0">
                  <a:solidFill>
                    <a:srgbClr val="B4186E"/>
                  </a:solidFill>
                  <a:latin typeface="Corbel" panose="020B0503020204020204" pitchFamily="34" charset="0"/>
                </a:rPr>
                <a:t>T</a:t>
              </a:r>
            </a:p>
          </p:txBody>
        </p:sp>
      </p:grpSp>
      <p:pic>
        <p:nvPicPr>
          <p:cNvPr id="75" name="Picture 74">
            <a:extLst>
              <a:ext uri="{FF2B5EF4-FFF2-40B4-BE49-F238E27FC236}">
                <a16:creationId xmlns:a16="http://schemas.microsoft.com/office/drawing/2014/main" id="{3D2BA9EA-49A6-376A-D1E1-25E6D1F335A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50350" y1="92650" x2="7226" y2="93230"/>
                        <a14:backgroundMark x1="6993" y1="7157" x2="6993" y2="7157"/>
                        <a14:backgroundMark x1="33333" y1="6383" x2="33333" y2="6383"/>
                        <a14:backgroundMark x1="59207" y1="5996" x2="59207" y2="5996"/>
                        <a14:backgroundMark x1="85548" y1="5416" x2="85548" y2="5416"/>
                        <a14:backgroundMark x1="86713" y1="25532" x2="86713" y2="25532"/>
                        <a14:backgroundMark x1="87413" y1="46809" x2="87413" y2="46809"/>
                        <a14:backgroundMark x1="88811" y1="68279" x2="88811" y2="68279"/>
                        <a14:backgroundMark x1="89744" y1="90522" x2="89744" y2="90522"/>
                        <a14:backgroundMark x1="61538" y1="91683" x2="61538" y2="91683"/>
                        <a14:backgroundMark x1="34266" y1="91103" x2="34266" y2="91103"/>
                        <a14:backgroundMark x1="6760" y1="91876" x2="6760" y2="91876"/>
                        <a14:backgroundMark x1="6993" y1="69246" x2="6993" y2="69246"/>
                        <a14:backgroundMark x1="7692" y1="48356" x2="7692" y2="48356"/>
                        <a14:backgroundMark x1="6993" y1="27273" x2="6993" y2="27273"/>
                      </a14:backgroundRemoval>
                    </a14:imgEffect>
                  </a14:imgLayer>
                </a14:imgProps>
              </a:ext>
            </a:extLst>
          </a:blip>
          <a:stretch>
            <a:fillRect/>
          </a:stretch>
        </p:blipFill>
        <p:spPr>
          <a:xfrm>
            <a:off x="1021738" y="1801368"/>
            <a:ext cx="949006" cy="1143664"/>
          </a:xfrm>
          <a:prstGeom prst="rect">
            <a:avLst/>
          </a:prstGeom>
        </p:spPr>
      </p:pic>
      <p:pic>
        <p:nvPicPr>
          <p:cNvPr id="76" name="Picture 75">
            <a:extLst>
              <a:ext uri="{FF2B5EF4-FFF2-40B4-BE49-F238E27FC236}">
                <a16:creationId xmlns:a16="http://schemas.microsoft.com/office/drawing/2014/main" id="{BA6F9AE0-BC28-4123-F887-DBC2C1F81C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350" b="94650" l="5983" r="92308">
                        <a14:foregroundMark x1="85470" y1="42798" x2="82906" y2="7819"/>
                        <a14:foregroundMark x1="78632" y1="11523" x2="12821" y2="9465"/>
                        <a14:foregroundMark x1="11966" y1="12346" x2="15385" y2="43621"/>
                        <a14:foregroundMark x1="68803" y1="58025" x2="92308" y2="66255"/>
                        <a14:foregroundMark x1="86325" y1="67901" x2="87179" y2="84774"/>
                        <a14:foregroundMark x1="15385" y1="87243" x2="88034" y2="84774"/>
                        <a14:foregroundMark x1="11538" y1="57202" x2="15385" y2="90947"/>
                        <a14:foregroundMark x1="31624" y1="57202" x2="57265" y2="70782"/>
                        <a14:foregroundMark x1="6838" y1="59671" x2="5983" y2="55144"/>
                        <a14:foregroundMark x1="82479" y1="6173" x2="86325" y2="5761"/>
                        <a14:foregroundMark x1="11966" y1="94239" x2="19231" y2="94650"/>
                        <a14:backgroundMark x1="30769" y1="25103" x2="66239" y2="21811"/>
                        <a14:backgroundMark x1="27778" y1="21811" x2="30769" y2="32099"/>
                        <a14:backgroundMark x1="23504" y1="59671" x2="24359" y2="71193"/>
                        <a14:backgroundMark x1="22650" y1="54733" x2="24359" y2="61317"/>
                        <a14:backgroundMark x1="23077" y1="69547" x2="32051" y2="76543"/>
                        <a14:backgroundMark x1="34615" y1="76132" x2="46581" y2="75720"/>
                        <a14:backgroundMark x1="67949" y1="69547" x2="64957" y2="76132"/>
                        <a14:backgroundMark x1="74359" y1="51029" x2="90171" y2="53498"/>
                        <a14:backgroundMark x1="21368" y1="22634" x2="29487" y2="33745"/>
                      </a14:backgroundRemoval>
                    </a14:imgEffect>
                  </a14:imgLayer>
                </a14:imgProps>
              </a:ext>
            </a:extLst>
          </a:blip>
          <a:stretch>
            <a:fillRect/>
          </a:stretch>
        </p:blipFill>
        <p:spPr>
          <a:xfrm>
            <a:off x="381190" y="2045608"/>
            <a:ext cx="430784" cy="441986"/>
          </a:xfrm>
          <a:prstGeom prst="rect">
            <a:avLst/>
          </a:prstGeom>
          <a:effectLst>
            <a:glow rad="38100">
              <a:srgbClr val="FF0000">
                <a:alpha val="50000"/>
              </a:srgbClr>
            </a:glow>
          </a:effectLst>
        </p:spPr>
      </p:pic>
      <p:sp>
        <p:nvSpPr>
          <p:cNvPr id="83" name="TextBox 82">
            <a:extLst>
              <a:ext uri="{FF2B5EF4-FFF2-40B4-BE49-F238E27FC236}">
                <a16:creationId xmlns:a16="http://schemas.microsoft.com/office/drawing/2014/main" id="{9B14E140-E556-A12A-F3C1-83D8EB42F338}"/>
              </a:ext>
            </a:extLst>
          </p:cNvPr>
          <p:cNvSpPr txBox="1"/>
          <p:nvPr/>
        </p:nvSpPr>
        <p:spPr>
          <a:xfrm>
            <a:off x="316721" y="1815754"/>
            <a:ext cx="559723" cy="415498"/>
          </a:xfrm>
          <a:prstGeom prst="rect">
            <a:avLst/>
          </a:prstGeom>
          <a:noFill/>
        </p:spPr>
        <p:txBody>
          <a:bodyPr wrap="square" rtlCol="0">
            <a:spAutoFit/>
          </a:bodyPr>
          <a:lstStyle/>
          <a:p>
            <a:pPr marL="77153" algn="just" defTabSz="685800"/>
            <a:r>
              <a:rPr lang="en-US" sz="1050" dirty="0">
                <a:solidFill>
                  <a:prstClr val="black"/>
                </a:solidFill>
                <a:latin typeface="Corbel" panose="020B0503020204020204" pitchFamily="34" charset="0"/>
                <a:cs typeface="Arial" panose="020B0604020202020204" pitchFamily="34" charset="0"/>
              </a:rPr>
              <a:t>S-coil</a:t>
            </a:r>
          </a:p>
        </p:txBody>
      </p:sp>
      <p:sp>
        <p:nvSpPr>
          <p:cNvPr id="84" name="TextBox 83">
            <a:extLst>
              <a:ext uri="{FF2B5EF4-FFF2-40B4-BE49-F238E27FC236}">
                <a16:creationId xmlns:a16="http://schemas.microsoft.com/office/drawing/2014/main" id="{AF102AC4-3FBE-5CC0-3FFD-8750161174D0}"/>
              </a:ext>
            </a:extLst>
          </p:cNvPr>
          <p:cNvSpPr txBox="1"/>
          <p:nvPr/>
        </p:nvSpPr>
        <p:spPr>
          <a:xfrm>
            <a:off x="1293592" y="1567061"/>
            <a:ext cx="1576340" cy="253916"/>
          </a:xfrm>
          <a:prstGeom prst="rect">
            <a:avLst/>
          </a:prstGeom>
          <a:noFill/>
        </p:spPr>
        <p:txBody>
          <a:bodyPr wrap="square" rtlCol="0">
            <a:spAutoFit/>
          </a:bodyPr>
          <a:lstStyle/>
          <a:p>
            <a:pPr marL="77153" algn="just" defTabSz="685800"/>
            <a:r>
              <a:rPr lang="en-US" sz="1050" dirty="0">
                <a:solidFill>
                  <a:prstClr val="black"/>
                </a:solidFill>
                <a:latin typeface="Corbel" panose="020B0503020204020204" pitchFamily="34" charset="0"/>
                <a:cs typeface="Arial" panose="020B0604020202020204" pitchFamily="34" charset="0"/>
              </a:rPr>
              <a:t>Inconel test section</a:t>
            </a:r>
          </a:p>
        </p:txBody>
      </p:sp>
      <p:sp>
        <p:nvSpPr>
          <p:cNvPr id="90" name="Rectangle 89">
            <a:extLst>
              <a:ext uri="{FF2B5EF4-FFF2-40B4-BE49-F238E27FC236}">
                <a16:creationId xmlns:a16="http://schemas.microsoft.com/office/drawing/2014/main" id="{5BFA3D4C-EAC8-58A7-7EA6-BAF8AC74C794}"/>
              </a:ext>
            </a:extLst>
          </p:cNvPr>
          <p:cNvSpPr/>
          <p:nvPr/>
        </p:nvSpPr>
        <p:spPr>
          <a:xfrm>
            <a:off x="805006" y="1435813"/>
            <a:ext cx="1617570" cy="60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1" name="TextBox 90">
            <a:extLst>
              <a:ext uri="{FF2B5EF4-FFF2-40B4-BE49-F238E27FC236}">
                <a16:creationId xmlns:a16="http://schemas.microsoft.com/office/drawing/2014/main" id="{D79C4FCD-5B70-8CC3-4FD2-A2B96085448C}"/>
              </a:ext>
            </a:extLst>
          </p:cNvPr>
          <p:cNvSpPr txBox="1"/>
          <p:nvPr/>
        </p:nvSpPr>
        <p:spPr>
          <a:xfrm>
            <a:off x="681656" y="1324449"/>
            <a:ext cx="1817120" cy="415498"/>
          </a:xfrm>
          <a:prstGeom prst="rect">
            <a:avLst/>
          </a:prstGeom>
          <a:noFill/>
        </p:spPr>
        <p:txBody>
          <a:bodyPr wrap="square" rtlCol="0">
            <a:spAutoFit/>
          </a:bodyPr>
          <a:lstStyle/>
          <a:p>
            <a:pPr marL="77153" defTabSz="685800"/>
            <a:r>
              <a:rPr lang="en-US" sz="1050" b="1" dirty="0">
                <a:solidFill>
                  <a:srgbClr val="000F7E"/>
                </a:solidFill>
                <a:latin typeface="Corbel" panose="020B0503020204020204" pitchFamily="34" charset="0"/>
                <a:ea typeface="Malgun Gothic" panose="020B0503020000020004" pitchFamily="34" charset="-127"/>
                <a:cs typeface="Arial" panose="020B0604020202020204" pitchFamily="34" charset="0"/>
              </a:rPr>
              <a:t>Original test section design</a:t>
            </a:r>
            <a:endParaRPr lang="en-US" sz="1050" b="1" dirty="0">
              <a:solidFill>
                <a:srgbClr val="000F7E"/>
              </a:solidFill>
              <a:latin typeface="Corbel" panose="020B0503020204020204" pitchFamily="34" charset="0"/>
              <a:cs typeface="Arial" panose="020B0604020202020204" pitchFamily="34" charset="0"/>
            </a:endParaRPr>
          </a:p>
        </p:txBody>
      </p:sp>
      <p:sp>
        <p:nvSpPr>
          <p:cNvPr id="92" name="Arrow: Right 91">
            <a:extLst>
              <a:ext uri="{FF2B5EF4-FFF2-40B4-BE49-F238E27FC236}">
                <a16:creationId xmlns:a16="http://schemas.microsoft.com/office/drawing/2014/main" id="{2BF4E109-FA5B-AED0-16D1-0E185DAF94CE}"/>
              </a:ext>
            </a:extLst>
          </p:cNvPr>
          <p:cNvSpPr/>
          <p:nvPr/>
        </p:nvSpPr>
        <p:spPr>
          <a:xfrm rot="11050116" flipH="1">
            <a:off x="2953050" y="2074789"/>
            <a:ext cx="592559" cy="509768"/>
          </a:xfrm>
          <a:prstGeom prst="rightArrow">
            <a:avLst>
              <a:gd name="adj1" fmla="val 50000"/>
              <a:gd name="adj2" fmla="val 45888"/>
            </a:avLst>
          </a:prstGeom>
          <a:gradFill flip="none" rotWithShape="1">
            <a:gsLst>
              <a:gs pos="60000">
                <a:srgbClr val="4472C4">
                  <a:lumMod val="60000"/>
                  <a:lumOff val="40000"/>
                  <a:alpha val="70000"/>
                </a:srgbClr>
              </a:gs>
              <a:gs pos="33000">
                <a:srgbClr val="4472C4">
                  <a:lumMod val="75000"/>
                  <a:alpha val="70000"/>
                </a:srgbClr>
              </a:gs>
              <a:gs pos="17000">
                <a:srgbClr val="000F7E">
                  <a:alpha val="70000"/>
                </a:srgbClr>
              </a:gs>
              <a:gs pos="100000">
                <a:schemeClr val="bg1">
                  <a:lumMod val="95000"/>
                  <a:alpha val="70000"/>
                </a:schemeClr>
              </a:gs>
            </a:gsLst>
            <a:path path="circle">
              <a:fillToRect l="100000" t="100000"/>
            </a:path>
            <a:tileRect r="-100000" b="-100000"/>
          </a:gradFill>
          <a:ln>
            <a:noFill/>
          </a:ln>
          <a:effectLst>
            <a:outerShdw blurRad="76200" dir="13500000" sy="23000" kx="1200000" algn="br" rotWithShape="0">
              <a:prstClr val="black">
                <a:alpha val="20000"/>
              </a:prstClr>
            </a:outerShdw>
          </a:effectLst>
          <a:scene3d>
            <a:camera prst="orthographicFront">
              <a:rot lat="21099536" lon="19160599" rev="139655"/>
            </a:camera>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3" name="TextBox 92">
            <a:extLst>
              <a:ext uri="{FF2B5EF4-FFF2-40B4-BE49-F238E27FC236}">
                <a16:creationId xmlns:a16="http://schemas.microsoft.com/office/drawing/2014/main" id="{C8086040-1062-9D71-DF6D-74945101084A}"/>
              </a:ext>
            </a:extLst>
          </p:cNvPr>
          <p:cNvSpPr txBox="1"/>
          <p:nvPr/>
        </p:nvSpPr>
        <p:spPr>
          <a:xfrm>
            <a:off x="6323625" y="1105042"/>
            <a:ext cx="1107648" cy="507831"/>
          </a:xfrm>
          <a:prstGeom prst="rect">
            <a:avLst/>
          </a:prstGeom>
          <a:noFill/>
        </p:spPr>
        <p:txBody>
          <a:bodyPr wrap="square" rtlCol="0">
            <a:spAutoFit/>
          </a:bodyPr>
          <a:lstStyle/>
          <a:p>
            <a:pPr marL="77153" algn="ctr" defTabSz="685800"/>
            <a:r>
              <a:rPr lang="en-US" sz="1350" b="1" dirty="0">
                <a:solidFill>
                  <a:prstClr val="black"/>
                </a:solidFill>
                <a:latin typeface="Corbel" panose="020B0503020204020204" pitchFamily="34" charset="0"/>
                <a:cs typeface="Arial" panose="020B0604020202020204" pitchFamily="34" charset="0"/>
              </a:rPr>
              <a:t>Aluminum</a:t>
            </a:r>
          </a:p>
          <a:p>
            <a:pPr marL="77153" algn="ctr" defTabSz="685800"/>
            <a:r>
              <a:rPr lang="en-US" sz="1350" b="1" dirty="0">
                <a:solidFill>
                  <a:prstClr val="black"/>
                </a:solidFill>
                <a:latin typeface="Corbel" panose="020B0503020204020204" pitchFamily="34" charset="0"/>
                <a:cs typeface="Arial" panose="020B0604020202020204" pitchFamily="34" charset="0"/>
              </a:rPr>
              <a:t>frame</a:t>
            </a:r>
          </a:p>
        </p:txBody>
      </p:sp>
      <p:cxnSp>
        <p:nvCxnSpPr>
          <p:cNvPr id="94" name="Straight Connector 93">
            <a:extLst>
              <a:ext uri="{FF2B5EF4-FFF2-40B4-BE49-F238E27FC236}">
                <a16:creationId xmlns:a16="http://schemas.microsoft.com/office/drawing/2014/main" id="{99A5AD67-4297-D6DE-2B22-A51B9411DAAC}"/>
              </a:ext>
            </a:extLst>
          </p:cNvPr>
          <p:cNvCxnSpPr>
            <a:cxnSpLocks/>
          </p:cNvCxnSpPr>
          <p:nvPr/>
        </p:nvCxnSpPr>
        <p:spPr>
          <a:xfrm>
            <a:off x="6877449" y="1555282"/>
            <a:ext cx="0" cy="30416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60" name="TextBox 259">
            <a:extLst>
              <a:ext uri="{FF2B5EF4-FFF2-40B4-BE49-F238E27FC236}">
                <a16:creationId xmlns:a16="http://schemas.microsoft.com/office/drawing/2014/main" id="{DCFFD75F-7E1D-30AD-BC1C-FB3D79755680}"/>
              </a:ext>
            </a:extLst>
          </p:cNvPr>
          <p:cNvSpPr txBox="1"/>
          <p:nvPr/>
        </p:nvSpPr>
        <p:spPr>
          <a:xfrm>
            <a:off x="4684369" y="1628909"/>
            <a:ext cx="682108" cy="428900"/>
          </a:xfrm>
          <a:prstGeom prst="rect">
            <a:avLst/>
          </a:prstGeom>
          <a:noFill/>
        </p:spPr>
        <p:txBody>
          <a:bodyPr wrap="square" rtlCol="0">
            <a:spAutoFit/>
          </a:bodyPr>
          <a:lstStyle/>
          <a:p>
            <a:pPr marL="77153" algn="r" defTabSz="685800">
              <a:lnSpc>
                <a:spcPct val="80000"/>
              </a:lnSpc>
            </a:pPr>
            <a:r>
              <a:rPr lang="en-US" sz="1350" b="1" dirty="0">
                <a:solidFill>
                  <a:prstClr val="black"/>
                </a:solidFill>
                <a:latin typeface="Corbel" panose="020B0503020204020204" pitchFamily="34" charset="0"/>
                <a:cs typeface="Arial" panose="020B0604020202020204" pitchFamily="34" charset="0"/>
              </a:rPr>
              <a:t>Steel</a:t>
            </a:r>
          </a:p>
          <a:p>
            <a:pPr marL="77153" algn="r" defTabSz="685800">
              <a:lnSpc>
                <a:spcPct val="80000"/>
              </a:lnSpc>
            </a:pPr>
            <a:r>
              <a:rPr lang="en-US" sz="1350" b="1" dirty="0">
                <a:solidFill>
                  <a:prstClr val="black"/>
                </a:solidFill>
                <a:latin typeface="Corbel" panose="020B0503020204020204" pitchFamily="34" charset="0"/>
                <a:cs typeface="Arial" panose="020B0604020202020204" pitchFamily="34" charset="0"/>
              </a:rPr>
              <a:t>cap</a:t>
            </a:r>
          </a:p>
        </p:txBody>
      </p:sp>
      <p:sp>
        <p:nvSpPr>
          <p:cNvPr id="57" name="TextBox 56">
            <a:extLst>
              <a:ext uri="{FF2B5EF4-FFF2-40B4-BE49-F238E27FC236}">
                <a16:creationId xmlns:a16="http://schemas.microsoft.com/office/drawing/2014/main" id="{A9A9D379-9CC5-1046-4F1C-F20B1239D292}"/>
              </a:ext>
            </a:extLst>
          </p:cNvPr>
          <p:cNvSpPr txBox="1"/>
          <p:nvPr/>
        </p:nvSpPr>
        <p:spPr>
          <a:xfrm>
            <a:off x="5308663" y="1464989"/>
            <a:ext cx="776150" cy="715581"/>
          </a:xfrm>
          <a:prstGeom prst="rect">
            <a:avLst/>
          </a:prstGeom>
          <a:noFill/>
        </p:spPr>
        <p:txBody>
          <a:bodyPr wrap="square" rtlCol="0">
            <a:spAutoFit/>
          </a:bodyPr>
          <a:lstStyle/>
          <a:p>
            <a:pPr marL="77153" algn="r" defTabSz="685800"/>
            <a:r>
              <a:rPr lang="en-US" sz="1350" b="1" dirty="0">
                <a:solidFill>
                  <a:prstClr val="black"/>
                </a:solidFill>
                <a:latin typeface="Corbel" panose="020B0503020204020204" pitchFamily="34" charset="0"/>
                <a:cs typeface="Arial" panose="020B0604020202020204" pitchFamily="34" charset="0"/>
              </a:rPr>
              <a:t>Copper</a:t>
            </a:r>
          </a:p>
          <a:p>
            <a:pPr marL="77153" algn="r" defTabSz="685800"/>
            <a:r>
              <a:rPr lang="en-US" sz="1350" b="1" dirty="0">
                <a:solidFill>
                  <a:prstClr val="black"/>
                </a:solidFill>
                <a:latin typeface="Corbel" panose="020B0503020204020204" pitchFamily="34" charset="0"/>
                <a:cs typeface="Arial" panose="020B0604020202020204" pitchFamily="34" charset="0"/>
              </a:rPr>
              <a:t>rod</a:t>
            </a:r>
          </a:p>
        </p:txBody>
      </p:sp>
      <p:cxnSp>
        <p:nvCxnSpPr>
          <p:cNvPr id="58" name="Straight Connector 57">
            <a:extLst>
              <a:ext uri="{FF2B5EF4-FFF2-40B4-BE49-F238E27FC236}">
                <a16:creationId xmlns:a16="http://schemas.microsoft.com/office/drawing/2014/main" id="{5CBB9077-8C6C-27AE-1765-552797A2BFFA}"/>
              </a:ext>
            </a:extLst>
          </p:cNvPr>
          <p:cNvCxnSpPr>
            <a:cxnSpLocks/>
          </p:cNvCxnSpPr>
          <p:nvPr/>
        </p:nvCxnSpPr>
        <p:spPr>
          <a:xfrm>
            <a:off x="5963049" y="1910577"/>
            <a:ext cx="0" cy="53421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E1C2FAE-3D6C-028B-5FE4-31D081274D1F}"/>
              </a:ext>
            </a:extLst>
          </p:cNvPr>
          <p:cNvCxnSpPr>
            <a:cxnSpLocks/>
          </p:cNvCxnSpPr>
          <p:nvPr/>
        </p:nvCxnSpPr>
        <p:spPr>
          <a:xfrm flipH="1">
            <a:off x="5196509" y="2053111"/>
            <a:ext cx="0" cy="2114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3815B7C1-5033-C815-F76C-946B06D08032}"/>
              </a:ext>
            </a:extLst>
          </p:cNvPr>
          <p:cNvGrpSpPr/>
          <p:nvPr/>
        </p:nvGrpSpPr>
        <p:grpSpPr>
          <a:xfrm>
            <a:off x="1889079" y="1782854"/>
            <a:ext cx="957047" cy="1143663"/>
            <a:chOff x="6617471" y="1879682"/>
            <a:chExt cx="2468059" cy="3049425"/>
          </a:xfrm>
        </p:grpSpPr>
        <p:grpSp>
          <p:nvGrpSpPr>
            <p:cNvPr id="99" name="Group 98">
              <a:extLst>
                <a:ext uri="{FF2B5EF4-FFF2-40B4-BE49-F238E27FC236}">
                  <a16:creationId xmlns:a16="http://schemas.microsoft.com/office/drawing/2014/main" id="{3B0DA729-D786-B9BF-BE76-DEC9562E21AB}"/>
                </a:ext>
              </a:extLst>
            </p:cNvPr>
            <p:cNvGrpSpPr/>
            <p:nvPr/>
          </p:nvGrpSpPr>
          <p:grpSpPr>
            <a:xfrm>
              <a:off x="6988050" y="1879682"/>
              <a:ext cx="2097480" cy="3049425"/>
              <a:chOff x="413441" y="4814136"/>
              <a:chExt cx="1063234" cy="1776610"/>
            </a:xfrm>
          </p:grpSpPr>
          <p:pic>
            <p:nvPicPr>
              <p:cNvPr id="101" name="Picture 100">
                <a:extLst>
                  <a:ext uri="{FF2B5EF4-FFF2-40B4-BE49-F238E27FC236}">
                    <a16:creationId xmlns:a16="http://schemas.microsoft.com/office/drawing/2014/main" id="{AB7B262E-B370-C428-1286-A4733FE6B83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99004" l="0" r="99362">
                            <a14:foregroundMark x1="42340" y1="41719" x2="58511" y2="81445"/>
                            <a14:foregroundMark x1="59362" y1="39352" x2="63191" y2="76712"/>
                            <a14:foregroundMark x1="45319" y1="33998" x2="52766" y2="26276"/>
                            <a14:foregroundMark x1="77447" y1="27522" x2="79362" y2="73101"/>
                            <a14:foregroundMark x1="27234" y1="28643" x2="37660" y2="71980"/>
                            <a14:backgroundMark x1="9574" y1="8468" x2="9574" y2="8468"/>
                            <a14:backgroundMark x1="39362" y1="7846" x2="39362" y2="7846"/>
                            <a14:backgroundMark x1="67660" y1="6476" x2="67660" y2="6476"/>
                            <a14:backgroundMark x1="94681" y1="5479" x2="94681" y2="5479"/>
                            <a14:backgroundMark x1="8936" y1="30137" x2="8936" y2="30137"/>
                            <a14:backgroundMark x1="8936" y1="51183" x2="8936" y2="51183"/>
                            <a14:backgroundMark x1="10000" y1="72105" x2="10000" y2="72105"/>
                            <a14:backgroundMark x1="9574" y1="92403" x2="9574" y2="92403"/>
                            <a14:backgroundMark x1="38298" y1="88792" x2="38298" y2="88792"/>
                            <a14:backgroundMark x1="65745" y1="84807" x2="65745" y2="84807"/>
                            <a14:backgroundMark x1="91064" y1="81818" x2="91064" y2="81818"/>
                          </a14:backgroundRemoval>
                        </a14:imgEffect>
                        <a14:imgEffect>
                          <a14:saturation sat="0"/>
                        </a14:imgEffect>
                      </a14:imgLayer>
                    </a14:imgProps>
                  </a:ext>
                </a:extLst>
              </a:blip>
              <a:stretch>
                <a:fillRect/>
              </a:stretch>
            </p:blipFill>
            <p:spPr>
              <a:xfrm>
                <a:off x="436816" y="4814136"/>
                <a:ext cx="1039859" cy="1776610"/>
              </a:xfrm>
              <a:prstGeom prst="rect">
                <a:avLst/>
              </a:prstGeom>
            </p:spPr>
          </p:pic>
          <p:cxnSp>
            <p:nvCxnSpPr>
              <p:cNvPr id="102" name="Straight Connector 101">
                <a:extLst>
                  <a:ext uri="{FF2B5EF4-FFF2-40B4-BE49-F238E27FC236}">
                    <a16:creationId xmlns:a16="http://schemas.microsoft.com/office/drawing/2014/main" id="{3AA197B5-92C7-5547-7B86-86BE8DDCE62E}"/>
                  </a:ext>
                </a:extLst>
              </p:cNvPr>
              <p:cNvCxnSpPr/>
              <p:nvPr/>
            </p:nvCxnSpPr>
            <p:spPr>
              <a:xfrm flipV="1">
                <a:off x="413441" y="5753119"/>
                <a:ext cx="250133" cy="45701"/>
              </a:xfrm>
              <a:prstGeom prst="line">
                <a:avLst/>
              </a:prstGeom>
              <a:ln w="38100" cap="rnd">
                <a:solidFill>
                  <a:srgbClr val="B4186E"/>
                </a:solidFill>
                <a:round/>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FD6AF8B9-8B43-772A-6E00-9085D4C83CB0}"/>
                </a:ext>
              </a:extLst>
            </p:cNvPr>
            <p:cNvSpPr txBox="1"/>
            <p:nvPr/>
          </p:nvSpPr>
          <p:spPr>
            <a:xfrm>
              <a:off x="6617471" y="3231738"/>
              <a:ext cx="670516" cy="677033"/>
            </a:xfrm>
            <a:prstGeom prst="rect">
              <a:avLst/>
            </a:prstGeom>
            <a:noFill/>
          </p:spPr>
          <p:txBody>
            <a:bodyPr wrap="none" rtlCol="0">
              <a:spAutoFit/>
            </a:bodyPr>
            <a:lstStyle/>
            <a:p>
              <a:pPr defTabSz="685800">
                <a:defRPr/>
              </a:pPr>
              <a:r>
                <a:rPr lang="en-US" sz="1050" kern="0" dirty="0">
                  <a:solidFill>
                    <a:srgbClr val="B4186E"/>
                  </a:solidFill>
                  <a:latin typeface="Corbel" panose="020B0503020204020204" pitchFamily="34" charset="0"/>
                </a:rPr>
                <a:t>T</a:t>
              </a:r>
            </a:p>
          </p:txBody>
        </p:sp>
      </p:grpSp>
    </p:spTree>
    <p:extLst>
      <p:ext uri="{BB962C8B-B14F-4D97-AF65-F5344CB8AC3E}">
        <p14:creationId xmlns:p14="http://schemas.microsoft.com/office/powerpoint/2010/main" val="26109596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0983ADAA-0305-BE2A-7710-A9D3E2A8A6C2}"/>
              </a:ext>
            </a:extLst>
          </p:cNvPr>
          <p:cNvSpPr/>
          <p:nvPr/>
        </p:nvSpPr>
        <p:spPr>
          <a:xfrm>
            <a:off x="4701101" y="3539669"/>
            <a:ext cx="1317839" cy="1003755"/>
          </a:xfrm>
          <a:custGeom>
            <a:avLst/>
            <a:gdLst>
              <a:gd name="connsiteX0" fmla="*/ 1062037 w 1376362"/>
              <a:gd name="connsiteY0" fmla="*/ 0 h 1004887"/>
              <a:gd name="connsiteX1" fmla="*/ 1376362 w 1376362"/>
              <a:gd name="connsiteY1" fmla="*/ 4762 h 1004887"/>
              <a:gd name="connsiteX2" fmla="*/ 1343025 w 1376362"/>
              <a:gd name="connsiteY2" fmla="*/ 57150 h 1004887"/>
              <a:gd name="connsiteX3" fmla="*/ 1300162 w 1376362"/>
              <a:gd name="connsiteY3" fmla="*/ 114300 h 1004887"/>
              <a:gd name="connsiteX4" fmla="*/ 1238250 w 1376362"/>
              <a:gd name="connsiteY4" fmla="*/ 185737 h 1004887"/>
              <a:gd name="connsiteX5" fmla="*/ 1195387 w 1376362"/>
              <a:gd name="connsiteY5" fmla="*/ 228600 h 1004887"/>
              <a:gd name="connsiteX6" fmla="*/ 1138237 w 1376362"/>
              <a:gd name="connsiteY6" fmla="*/ 309562 h 1004887"/>
              <a:gd name="connsiteX7" fmla="*/ 1066800 w 1376362"/>
              <a:gd name="connsiteY7" fmla="*/ 381000 h 1004887"/>
              <a:gd name="connsiteX8" fmla="*/ 933450 w 1376362"/>
              <a:gd name="connsiteY8" fmla="*/ 447675 h 1004887"/>
              <a:gd name="connsiteX9" fmla="*/ 762000 w 1376362"/>
              <a:gd name="connsiteY9" fmla="*/ 561975 h 1004887"/>
              <a:gd name="connsiteX10" fmla="*/ 595312 w 1376362"/>
              <a:gd name="connsiteY10" fmla="*/ 661987 h 1004887"/>
              <a:gd name="connsiteX11" fmla="*/ 461962 w 1376362"/>
              <a:gd name="connsiteY11" fmla="*/ 723900 h 1004887"/>
              <a:gd name="connsiteX12" fmla="*/ 333375 w 1376362"/>
              <a:gd name="connsiteY12" fmla="*/ 804862 h 1004887"/>
              <a:gd name="connsiteX13" fmla="*/ 228600 w 1376362"/>
              <a:gd name="connsiteY13" fmla="*/ 885825 h 1004887"/>
              <a:gd name="connsiteX14" fmla="*/ 0 w 1376362"/>
              <a:gd name="connsiteY14" fmla="*/ 1004887 h 1004887"/>
              <a:gd name="connsiteX15" fmla="*/ 138112 w 1376362"/>
              <a:gd name="connsiteY15" fmla="*/ 866775 h 1004887"/>
              <a:gd name="connsiteX16" fmla="*/ 257175 w 1376362"/>
              <a:gd name="connsiteY16" fmla="*/ 800100 h 1004887"/>
              <a:gd name="connsiteX17" fmla="*/ 385762 w 1376362"/>
              <a:gd name="connsiteY17" fmla="*/ 723900 h 1004887"/>
              <a:gd name="connsiteX18" fmla="*/ 514350 w 1376362"/>
              <a:gd name="connsiteY18" fmla="*/ 623887 h 1004887"/>
              <a:gd name="connsiteX19" fmla="*/ 604837 w 1376362"/>
              <a:gd name="connsiteY19" fmla="*/ 547687 h 1004887"/>
              <a:gd name="connsiteX20" fmla="*/ 690562 w 1376362"/>
              <a:gd name="connsiteY20" fmla="*/ 452437 h 1004887"/>
              <a:gd name="connsiteX21" fmla="*/ 809625 w 1376362"/>
              <a:gd name="connsiteY21" fmla="*/ 357187 h 1004887"/>
              <a:gd name="connsiteX22" fmla="*/ 862012 w 1376362"/>
              <a:gd name="connsiteY22" fmla="*/ 290512 h 1004887"/>
              <a:gd name="connsiteX23" fmla="*/ 909637 w 1376362"/>
              <a:gd name="connsiteY23" fmla="*/ 209550 h 1004887"/>
              <a:gd name="connsiteX24" fmla="*/ 1023937 w 1376362"/>
              <a:gd name="connsiteY24" fmla="*/ 114300 h 1004887"/>
              <a:gd name="connsiteX25" fmla="*/ 1062037 w 1376362"/>
              <a:gd name="connsiteY25" fmla="*/ 0 h 1004887"/>
              <a:gd name="connsiteX0" fmla="*/ 1251120 w 1565445"/>
              <a:gd name="connsiteY0" fmla="*/ 0 h 984073"/>
              <a:gd name="connsiteX1" fmla="*/ 1565445 w 1565445"/>
              <a:gd name="connsiteY1" fmla="*/ 4762 h 984073"/>
              <a:gd name="connsiteX2" fmla="*/ 1532108 w 1565445"/>
              <a:gd name="connsiteY2" fmla="*/ 57150 h 984073"/>
              <a:gd name="connsiteX3" fmla="*/ 1489245 w 1565445"/>
              <a:gd name="connsiteY3" fmla="*/ 114300 h 984073"/>
              <a:gd name="connsiteX4" fmla="*/ 1427333 w 1565445"/>
              <a:gd name="connsiteY4" fmla="*/ 185737 h 984073"/>
              <a:gd name="connsiteX5" fmla="*/ 1384470 w 1565445"/>
              <a:gd name="connsiteY5" fmla="*/ 228600 h 984073"/>
              <a:gd name="connsiteX6" fmla="*/ 1327320 w 1565445"/>
              <a:gd name="connsiteY6" fmla="*/ 309562 h 984073"/>
              <a:gd name="connsiteX7" fmla="*/ 1255883 w 1565445"/>
              <a:gd name="connsiteY7" fmla="*/ 381000 h 984073"/>
              <a:gd name="connsiteX8" fmla="*/ 1122533 w 1565445"/>
              <a:gd name="connsiteY8" fmla="*/ 447675 h 984073"/>
              <a:gd name="connsiteX9" fmla="*/ 951083 w 1565445"/>
              <a:gd name="connsiteY9" fmla="*/ 561975 h 984073"/>
              <a:gd name="connsiteX10" fmla="*/ 784395 w 1565445"/>
              <a:gd name="connsiteY10" fmla="*/ 661987 h 984073"/>
              <a:gd name="connsiteX11" fmla="*/ 651045 w 1565445"/>
              <a:gd name="connsiteY11" fmla="*/ 723900 h 984073"/>
              <a:gd name="connsiteX12" fmla="*/ 522458 w 1565445"/>
              <a:gd name="connsiteY12" fmla="*/ 804862 h 984073"/>
              <a:gd name="connsiteX13" fmla="*/ 417683 w 1565445"/>
              <a:gd name="connsiteY13" fmla="*/ 885825 h 984073"/>
              <a:gd name="connsiteX14" fmla="*/ 0 w 1565445"/>
              <a:gd name="connsiteY14" fmla="*/ 984073 h 984073"/>
              <a:gd name="connsiteX15" fmla="*/ 327195 w 1565445"/>
              <a:gd name="connsiteY15" fmla="*/ 866775 h 984073"/>
              <a:gd name="connsiteX16" fmla="*/ 446258 w 1565445"/>
              <a:gd name="connsiteY16" fmla="*/ 800100 h 984073"/>
              <a:gd name="connsiteX17" fmla="*/ 574845 w 1565445"/>
              <a:gd name="connsiteY17" fmla="*/ 723900 h 984073"/>
              <a:gd name="connsiteX18" fmla="*/ 703433 w 1565445"/>
              <a:gd name="connsiteY18" fmla="*/ 623887 h 984073"/>
              <a:gd name="connsiteX19" fmla="*/ 793920 w 1565445"/>
              <a:gd name="connsiteY19" fmla="*/ 547687 h 984073"/>
              <a:gd name="connsiteX20" fmla="*/ 879645 w 1565445"/>
              <a:gd name="connsiteY20" fmla="*/ 452437 h 984073"/>
              <a:gd name="connsiteX21" fmla="*/ 998708 w 1565445"/>
              <a:gd name="connsiteY21" fmla="*/ 357187 h 984073"/>
              <a:gd name="connsiteX22" fmla="*/ 1051095 w 1565445"/>
              <a:gd name="connsiteY22" fmla="*/ 290512 h 984073"/>
              <a:gd name="connsiteX23" fmla="*/ 1098720 w 1565445"/>
              <a:gd name="connsiteY23" fmla="*/ 209550 h 984073"/>
              <a:gd name="connsiteX24" fmla="*/ 1213020 w 1565445"/>
              <a:gd name="connsiteY24" fmla="*/ 114300 h 984073"/>
              <a:gd name="connsiteX25" fmla="*/ 1251120 w 1565445"/>
              <a:gd name="connsiteY25" fmla="*/ 0 h 984073"/>
              <a:gd name="connsiteX0" fmla="*/ 1251120 w 1565445"/>
              <a:gd name="connsiteY0" fmla="*/ 0 h 984073"/>
              <a:gd name="connsiteX1" fmla="*/ 1565445 w 1565445"/>
              <a:gd name="connsiteY1" fmla="*/ 4762 h 984073"/>
              <a:gd name="connsiteX2" fmla="*/ 1532108 w 1565445"/>
              <a:gd name="connsiteY2" fmla="*/ 57150 h 984073"/>
              <a:gd name="connsiteX3" fmla="*/ 1489245 w 1565445"/>
              <a:gd name="connsiteY3" fmla="*/ 114300 h 984073"/>
              <a:gd name="connsiteX4" fmla="*/ 1427333 w 1565445"/>
              <a:gd name="connsiteY4" fmla="*/ 185737 h 984073"/>
              <a:gd name="connsiteX5" fmla="*/ 1384470 w 1565445"/>
              <a:gd name="connsiteY5" fmla="*/ 228600 h 984073"/>
              <a:gd name="connsiteX6" fmla="*/ 1327320 w 1565445"/>
              <a:gd name="connsiteY6" fmla="*/ 309562 h 984073"/>
              <a:gd name="connsiteX7" fmla="*/ 1255883 w 1565445"/>
              <a:gd name="connsiteY7" fmla="*/ 381000 h 984073"/>
              <a:gd name="connsiteX8" fmla="*/ 1122533 w 1565445"/>
              <a:gd name="connsiteY8" fmla="*/ 447675 h 984073"/>
              <a:gd name="connsiteX9" fmla="*/ 951083 w 1565445"/>
              <a:gd name="connsiteY9" fmla="*/ 561975 h 984073"/>
              <a:gd name="connsiteX10" fmla="*/ 784395 w 1565445"/>
              <a:gd name="connsiteY10" fmla="*/ 661987 h 984073"/>
              <a:gd name="connsiteX11" fmla="*/ 651045 w 1565445"/>
              <a:gd name="connsiteY11" fmla="*/ 723900 h 984073"/>
              <a:gd name="connsiteX12" fmla="*/ 522458 w 1565445"/>
              <a:gd name="connsiteY12" fmla="*/ 804862 h 984073"/>
              <a:gd name="connsiteX13" fmla="*/ 417683 w 1565445"/>
              <a:gd name="connsiteY13" fmla="*/ 885825 h 984073"/>
              <a:gd name="connsiteX14" fmla="*/ 0 w 1565445"/>
              <a:gd name="connsiteY14" fmla="*/ 984073 h 984073"/>
              <a:gd name="connsiteX15" fmla="*/ 235518 w 1565445"/>
              <a:gd name="connsiteY15" fmla="*/ 829773 h 984073"/>
              <a:gd name="connsiteX16" fmla="*/ 446258 w 1565445"/>
              <a:gd name="connsiteY16" fmla="*/ 800100 h 984073"/>
              <a:gd name="connsiteX17" fmla="*/ 574845 w 1565445"/>
              <a:gd name="connsiteY17" fmla="*/ 723900 h 984073"/>
              <a:gd name="connsiteX18" fmla="*/ 703433 w 1565445"/>
              <a:gd name="connsiteY18" fmla="*/ 623887 h 984073"/>
              <a:gd name="connsiteX19" fmla="*/ 793920 w 1565445"/>
              <a:gd name="connsiteY19" fmla="*/ 547687 h 984073"/>
              <a:gd name="connsiteX20" fmla="*/ 879645 w 1565445"/>
              <a:gd name="connsiteY20" fmla="*/ 452437 h 984073"/>
              <a:gd name="connsiteX21" fmla="*/ 998708 w 1565445"/>
              <a:gd name="connsiteY21" fmla="*/ 357187 h 984073"/>
              <a:gd name="connsiteX22" fmla="*/ 1051095 w 1565445"/>
              <a:gd name="connsiteY22" fmla="*/ 290512 h 984073"/>
              <a:gd name="connsiteX23" fmla="*/ 1098720 w 1565445"/>
              <a:gd name="connsiteY23" fmla="*/ 209550 h 984073"/>
              <a:gd name="connsiteX24" fmla="*/ 1213020 w 1565445"/>
              <a:gd name="connsiteY24" fmla="*/ 114300 h 984073"/>
              <a:gd name="connsiteX25" fmla="*/ 1251120 w 1565445"/>
              <a:gd name="connsiteY25" fmla="*/ 0 h 984073"/>
              <a:gd name="connsiteX0" fmla="*/ 1251120 w 1565445"/>
              <a:gd name="connsiteY0" fmla="*/ 0 h 984073"/>
              <a:gd name="connsiteX1" fmla="*/ 1565445 w 1565445"/>
              <a:gd name="connsiteY1" fmla="*/ 4762 h 984073"/>
              <a:gd name="connsiteX2" fmla="*/ 1532108 w 1565445"/>
              <a:gd name="connsiteY2" fmla="*/ 57150 h 984073"/>
              <a:gd name="connsiteX3" fmla="*/ 1489245 w 1565445"/>
              <a:gd name="connsiteY3" fmla="*/ 114300 h 984073"/>
              <a:gd name="connsiteX4" fmla="*/ 1427333 w 1565445"/>
              <a:gd name="connsiteY4" fmla="*/ 185737 h 984073"/>
              <a:gd name="connsiteX5" fmla="*/ 1384470 w 1565445"/>
              <a:gd name="connsiteY5" fmla="*/ 228600 h 984073"/>
              <a:gd name="connsiteX6" fmla="*/ 1327320 w 1565445"/>
              <a:gd name="connsiteY6" fmla="*/ 309562 h 984073"/>
              <a:gd name="connsiteX7" fmla="*/ 1255883 w 1565445"/>
              <a:gd name="connsiteY7" fmla="*/ 381000 h 984073"/>
              <a:gd name="connsiteX8" fmla="*/ 1122533 w 1565445"/>
              <a:gd name="connsiteY8" fmla="*/ 447675 h 984073"/>
              <a:gd name="connsiteX9" fmla="*/ 951083 w 1565445"/>
              <a:gd name="connsiteY9" fmla="*/ 561975 h 984073"/>
              <a:gd name="connsiteX10" fmla="*/ 784395 w 1565445"/>
              <a:gd name="connsiteY10" fmla="*/ 661987 h 984073"/>
              <a:gd name="connsiteX11" fmla="*/ 651045 w 1565445"/>
              <a:gd name="connsiteY11" fmla="*/ 723900 h 984073"/>
              <a:gd name="connsiteX12" fmla="*/ 522458 w 1565445"/>
              <a:gd name="connsiteY12" fmla="*/ 804862 h 984073"/>
              <a:gd name="connsiteX13" fmla="*/ 417683 w 1565445"/>
              <a:gd name="connsiteY13" fmla="*/ 885825 h 984073"/>
              <a:gd name="connsiteX14" fmla="*/ 0 w 1565445"/>
              <a:gd name="connsiteY14" fmla="*/ 984073 h 984073"/>
              <a:gd name="connsiteX15" fmla="*/ 235518 w 1565445"/>
              <a:gd name="connsiteY15" fmla="*/ 829773 h 984073"/>
              <a:gd name="connsiteX16" fmla="*/ 360311 w 1565445"/>
              <a:gd name="connsiteY16" fmla="*/ 758473 h 984073"/>
              <a:gd name="connsiteX17" fmla="*/ 574845 w 1565445"/>
              <a:gd name="connsiteY17" fmla="*/ 723900 h 984073"/>
              <a:gd name="connsiteX18" fmla="*/ 703433 w 1565445"/>
              <a:gd name="connsiteY18" fmla="*/ 623887 h 984073"/>
              <a:gd name="connsiteX19" fmla="*/ 793920 w 1565445"/>
              <a:gd name="connsiteY19" fmla="*/ 547687 h 984073"/>
              <a:gd name="connsiteX20" fmla="*/ 879645 w 1565445"/>
              <a:gd name="connsiteY20" fmla="*/ 452437 h 984073"/>
              <a:gd name="connsiteX21" fmla="*/ 998708 w 1565445"/>
              <a:gd name="connsiteY21" fmla="*/ 357187 h 984073"/>
              <a:gd name="connsiteX22" fmla="*/ 1051095 w 1565445"/>
              <a:gd name="connsiteY22" fmla="*/ 290512 h 984073"/>
              <a:gd name="connsiteX23" fmla="*/ 1098720 w 1565445"/>
              <a:gd name="connsiteY23" fmla="*/ 209550 h 984073"/>
              <a:gd name="connsiteX24" fmla="*/ 1213020 w 1565445"/>
              <a:gd name="connsiteY24" fmla="*/ 114300 h 984073"/>
              <a:gd name="connsiteX25" fmla="*/ 1251120 w 1565445"/>
              <a:gd name="connsiteY25" fmla="*/ 0 h 984073"/>
              <a:gd name="connsiteX0" fmla="*/ 1251120 w 1565445"/>
              <a:gd name="connsiteY0" fmla="*/ 0 h 984073"/>
              <a:gd name="connsiteX1" fmla="*/ 1565445 w 1565445"/>
              <a:gd name="connsiteY1" fmla="*/ 4762 h 984073"/>
              <a:gd name="connsiteX2" fmla="*/ 1532108 w 1565445"/>
              <a:gd name="connsiteY2" fmla="*/ 57150 h 984073"/>
              <a:gd name="connsiteX3" fmla="*/ 1489245 w 1565445"/>
              <a:gd name="connsiteY3" fmla="*/ 114300 h 984073"/>
              <a:gd name="connsiteX4" fmla="*/ 1427333 w 1565445"/>
              <a:gd name="connsiteY4" fmla="*/ 185737 h 984073"/>
              <a:gd name="connsiteX5" fmla="*/ 1384470 w 1565445"/>
              <a:gd name="connsiteY5" fmla="*/ 228600 h 984073"/>
              <a:gd name="connsiteX6" fmla="*/ 1327320 w 1565445"/>
              <a:gd name="connsiteY6" fmla="*/ 309562 h 984073"/>
              <a:gd name="connsiteX7" fmla="*/ 1255883 w 1565445"/>
              <a:gd name="connsiteY7" fmla="*/ 381000 h 984073"/>
              <a:gd name="connsiteX8" fmla="*/ 1122533 w 1565445"/>
              <a:gd name="connsiteY8" fmla="*/ 447675 h 984073"/>
              <a:gd name="connsiteX9" fmla="*/ 951083 w 1565445"/>
              <a:gd name="connsiteY9" fmla="*/ 561975 h 984073"/>
              <a:gd name="connsiteX10" fmla="*/ 784395 w 1565445"/>
              <a:gd name="connsiteY10" fmla="*/ 661987 h 984073"/>
              <a:gd name="connsiteX11" fmla="*/ 651045 w 1565445"/>
              <a:gd name="connsiteY11" fmla="*/ 723900 h 984073"/>
              <a:gd name="connsiteX12" fmla="*/ 522458 w 1565445"/>
              <a:gd name="connsiteY12" fmla="*/ 804862 h 984073"/>
              <a:gd name="connsiteX13" fmla="*/ 417683 w 1565445"/>
              <a:gd name="connsiteY13" fmla="*/ 885825 h 984073"/>
              <a:gd name="connsiteX14" fmla="*/ 0 w 1565445"/>
              <a:gd name="connsiteY14" fmla="*/ 984073 h 984073"/>
              <a:gd name="connsiteX15" fmla="*/ 235518 w 1565445"/>
              <a:gd name="connsiteY15" fmla="*/ 829773 h 984073"/>
              <a:gd name="connsiteX16" fmla="*/ 360311 w 1565445"/>
              <a:gd name="connsiteY16" fmla="*/ 758473 h 984073"/>
              <a:gd name="connsiteX17" fmla="*/ 549061 w 1565445"/>
              <a:gd name="connsiteY17" fmla="*/ 661459 h 984073"/>
              <a:gd name="connsiteX18" fmla="*/ 703433 w 1565445"/>
              <a:gd name="connsiteY18" fmla="*/ 623887 h 984073"/>
              <a:gd name="connsiteX19" fmla="*/ 793920 w 1565445"/>
              <a:gd name="connsiteY19" fmla="*/ 547687 h 984073"/>
              <a:gd name="connsiteX20" fmla="*/ 879645 w 1565445"/>
              <a:gd name="connsiteY20" fmla="*/ 452437 h 984073"/>
              <a:gd name="connsiteX21" fmla="*/ 998708 w 1565445"/>
              <a:gd name="connsiteY21" fmla="*/ 357187 h 984073"/>
              <a:gd name="connsiteX22" fmla="*/ 1051095 w 1565445"/>
              <a:gd name="connsiteY22" fmla="*/ 290512 h 984073"/>
              <a:gd name="connsiteX23" fmla="*/ 1098720 w 1565445"/>
              <a:gd name="connsiteY23" fmla="*/ 209550 h 984073"/>
              <a:gd name="connsiteX24" fmla="*/ 1213020 w 1565445"/>
              <a:gd name="connsiteY24" fmla="*/ 114300 h 984073"/>
              <a:gd name="connsiteX25" fmla="*/ 1251120 w 1565445"/>
              <a:gd name="connsiteY25" fmla="*/ 0 h 984073"/>
              <a:gd name="connsiteX0" fmla="*/ 1251120 w 1565445"/>
              <a:gd name="connsiteY0" fmla="*/ 0 h 984073"/>
              <a:gd name="connsiteX1" fmla="*/ 1565445 w 1565445"/>
              <a:gd name="connsiteY1" fmla="*/ 4762 h 984073"/>
              <a:gd name="connsiteX2" fmla="*/ 1532108 w 1565445"/>
              <a:gd name="connsiteY2" fmla="*/ 57150 h 984073"/>
              <a:gd name="connsiteX3" fmla="*/ 1489245 w 1565445"/>
              <a:gd name="connsiteY3" fmla="*/ 114300 h 984073"/>
              <a:gd name="connsiteX4" fmla="*/ 1427333 w 1565445"/>
              <a:gd name="connsiteY4" fmla="*/ 185737 h 984073"/>
              <a:gd name="connsiteX5" fmla="*/ 1384470 w 1565445"/>
              <a:gd name="connsiteY5" fmla="*/ 228600 h 984073"/>
              <a:gd name="connsiteX6" fmla="*/ 1327320 w 1565445"/>
              <a:gd name="connsiteY6" fmla="*/ 309562 h 984073"/>
              <a:gd name="connsiteX7" fmla="*/ 1255883 w 1565445"/>
              <a:gd name="connsiteY7" fmla="*/ 381000 h 984073"/>
              <a:gd name="connsiteX8" fmla="*/ 1122533 w 1565445"/>
              <a:gd name="connsiteY8" fmla="*/ 447675 h 984073"/>
              <a:gd name="connsiteX9" fmla="*/ 951083 w 1565445"/>
              <a:gd name="connsiteY9" fmla="*/ 561975 h 984073"/>
              <a:gd name="connsiteX10" fmla="*/ 784395 w 1565445"/>
              <a:gd name="connsiteY10" fmla="*/ 661987 h 984073"/>
              <a:gd name="connsiteX11" fmla="*/ 651045 w 1565445"/>
              <a:gd name="connsiteY11" fmla="*/ 723900 h 984073"/>
              <a:gd name="connsiteX12" fmla="*/ 522458 w 1565445"/>
              <a:gd name="connsiteY12" fmla="*/ 804862 h 984073"/>
              <a:gd name="connsiteX13" fmla="*/ 417683 w 1565445"/>
              <a:gd name="connsiteY13" fmla="*/ 885825 h 984073"/>
              <a:gd name="connsiteX14" fmla="*/ 0 w 1565445"/>
              <a:gd name="connsiteY14" fmla="*/ 984073 h 984073"/>
              <a:gd name="connsiteX15" fmla="*/ 235518 w 1565445"/>
              <a:gd name="connsiteY15" fmla="*/ 829773 h 984073"/>
              <a:gd name="connsiteX16" fmla="*/ 360311 w 1565445"/>
              <a:gd name="connsiteY16" fmla="*/ 758473 h 984073"/>
              <a:gd name="connsiteX17" fmla="*/ 549061 w 1565445"/>
              <a:gd name="connsiteY17" fmla="*/ 661459 h 984073"/>
              <a:gd name="connsiteX18" fmla="*/ 654730 w 1565445"/>
              <a:gd name="connsiteY18" fmla="*/ 577635 h 984073"/>
              <a:gd name="connsiteX19" fmla="*/ 793920 w 1565445"/>
              <a:gd name="connsiteY19" fmla="*/ 547687 h 984073"/>
              <a:gd name="connsiteX20" fmla="*/ 879645 w 1565445"/>
              <a:gd name="connsiteY20" fmla="*/ 452437 h 984073"/>
              <a:gd name="connsiteX21" fmla="*/ 998708 w 1565445"/>
              <a:gd name="connsiteY21" fmla="*/ 357187 h 984073"/>
              <a:gd name="connsiteX22" fmla="*/ 1051095 w 1565445"/>
              <a:gd name="connsiteY22" fmla="*/ 290512 h 984073"/>
              <a:gd name="connsiteX23" fmla="*/ 1098720 w 1565445"/>
              <a:gd name="connsiteY23" fmla="*/ 209550 h 984073"/>
              <a:gd name="connsiteX24" fmla="*/ 1213020 w 1565445"/>
              <a:gd name="connsiteY24" fmla="*/ 114300 h 984073"/>
              <a:gd name="connsiteX25" fmla="*/ 1251120 w 1565445"/>
              <a:gd name="connsiteY25" fmla="*/ 0 h 984073"/>
              <a:gd name="connsiteX0" fmla="*/ 1251120 w 1565445"/>
              <a:gd name="connsiteY0" fmla="*/ 0 h 984073"/>
              <a:gd name="connsiteX1" fmla="*/ 1565445 w 1565445"/>
              <a:gd name="connsiteY1" fmla="*/ 4762 h 984073"/>
              <a:gd name="connsiteX2" fmla="*/ 1532108 w 1565445"/>
              <a:gd name="connsiteY2" fmla="*/ 57150 h 984073"/>
              <a:gd name="connsiteX3" fmla="*/ 1489245 w 1565445"/>
              <a:gd name="connsiteY3" fmla="*/ 114300 h 984073"/>
              <a:gd name="connsiteX4" fmla="*/ 1427333 w 1565445"/>
              <a:gd name="connsiteY4" fmla="*/ 185737 h 984073"/>
              <a:gd name="connsiteX5" fmla="*/ 1384470 w 1565445"/>
              <a:gd name="connsiteY5" fmla="*/ 228600 h 984073"/>
              <a:gd name="connsiteX6" fmla="*/ 1327320 w 1565445"/>
              <a:gd name="connsiteY6" fmla="*/ 309562 h 984073"/>
              <a:gd name="connsiteX7" fmla="*/ 1255883 w 1565445"/>
              <a:gd name="connsiteY7" fmla="*/ 381000 h 984073"/>
              <a:gd name="connsiteX8" fmla="*/ 1122533 w 1565445"/>
              <a:gd name="connsiteY8" fmla="*/ 447675 h 984073"/>
              <a:gd name="connsiteX9" fmla="*/ 951083 w 1565445"/>
              <a:gd name="connsiteY9" fmla="*/ 561975 h 984073"/>
              <a:gd name="connsiteX10" fmla="*/ 784395 w 1565445"/>
              <a:gd name="connsiteY10" fmla="*/ 661987 h 984073"/>
              <a:gd name="connsiteX11" fmla="*/ 651045 w 1565445"/>
              <a:gd name="connsiteY11" fmla="*/ 723900 h 984073"/>
              <a:gd name="connsiteX12" fmla="*/ 522458 w 1565445"/>
              <a:gd name="connsiteY12" fmla="*/ 804862 h 984073"/>
              <a:gd name="connsiteX13" fmla="*/ 417683 w 1565445"/>
              <a:gd name="connsiteY13" fmla="*/ 885825 h 984073"/>
              <a:gd name="connsiteX14" fmla="*/ 0 w 1565445"/>
              <a:gd name="connsiteY14" fmla="*/ 984073 h 984073"/>
              <a:gd name="connsiteX15" fmla="*/ 235518 w 1565445"/>
              <a:gd name="connsiteY15" fmla="*/ 829773 h 984073"/>
              <a:gd name="connsiteX16" fmla="*/ 360311 w 1565445"/>
              <a:gd name="connsiteY16" fmla="*/ 758473 h 984073"/>
              <a:gd name="connsiteX17" fmla="*/ 549061 w 1565445"/>
              <a:gd name="connsiteY17" fmla="*/ 661459 h 984073"/>
              <a:gd name="connsiteX18" fmla="*/ 654730 w 1565445"/>
              <a:gd name="connsiteY18" fmla="*/ 577635 h 984073"/>
              <a:gd name="connsiteX19" fmla="*/ 779595 w 1565445"/>
              <a:gd name="connsiteY19" fmla="*/ 492184 h 984073"/>
              <a:gd name="connsiteX20" fmla="*/ 879645 w 1565445"/>
              <a:gd name="connsiteY20" fmla="*/ 452437 h 984073"/>
              <a:gd name="connsiteX21" fmla="*/ 998708 w 1565445"/>
              <a:gd name="connsiteY21" fmla="*/ 357187 h 984073"/>
              <a:gd name="connsiteX22" fmla="*/ 1051095 w 1565445"/>
              <a:gd name="connsiteY22" fmla="*/ 290512 h 984073"/>
              <a:gd name="connsiteX23" fmla="*/ 1098720 w 1565445"/>
              <a:gd name="connsiteY23" fmla="*/ 209550 h 984073"/>
              <a:gd name="connsiteX24" fmla="*/ 1213020 w 1565445"/>
              <a:gd name="connsiteY24" fmla="*/ 114300 h 984073"/>
              <a:gd name="connsiteX25" fmla="*/ 1251120 w 1565445"/>
              <a:gd name="connsiteY25" fmla="*/ 0 h 984073"/>
              <a:gd name="connsiteX0" fmla="*/ 1251120 w 1565445"/>
              <a:gd name="connsiteY0" fmla="*/ 0 h 984073"/>
              <a:gd name="connsiteX1" fmla="*/ 1565445 w 1565445"/>
              <a:gd name="connsiteY1" fmla="*/ 4762 h 984073"/>
              <a:gd name="connsiteX2" fmla="*/ 1532108 w 1565445"/>
              <a:gd name="connsiteY2" fmla="*/ 57150 h 984073"/>
              <a:gd name="connsiteX3" fmla="*/ 1489245 w 1565445"/>
              <a:gd name="connsiteY3" fmla="*/ 114300 h 984073"/>
              <a:gd name="connsiteX4" fmla="*/ 1427333 w 1565445"/>
              <a:gd name="connsiteY4" fmla="*/ 185737 h 984073"/>
              <a:gd name="connsiteX5" fmla="*/ 1384470 w 1565445"/>
              <a:gd name="connsiteY5" fmla="*/ 228600 h 984073"/>
              <a:gd name="connsiteX6" fmla="*/ 1327320 w 1565445"/>
              <a:gd name="connsiteY6" fmla="*/ 309562 h 984073"/>
              <a:gd name="connsiteX7" fmla="*/ 1255883 w 1565445"/>
              <a:gd name="connsiteY7" fmla="*/ 381000 h 984073"/>
              <a:gd name="connsiteX8" fmla="*/ 1122533 w 1565445"/>
              <a:gd name="connsiteY8" fmla="*/ 447675 h 984073"/>
              <a:gd name="connsiteX9" fmla="*/ 951083 w 1565445"/>
              <a:gd name="connsiteY9" fmla="*/ 561975 h 984073"/>
              <a:gd name="connsiteX10" fmla="*/ 784395 w 1565445"/>
              <a:gd name="connsiteY10" fmla="*/ 661987 h 984073"/>
              <a:gd name="connsiteX11" fmla="*/ 651045 w 1565445"/>
              <a:gd name="connsiteY11" fmla="*/ 723900 h 984073"/>
              <a:gd name="connsiteX12" fmla="*/ 522458 w 1565445"/>
              <a:gd name="connsiteY12" fmla="*/ 804862 h 984073"/>
              <a:gd name="connsiteX13" fmla="*/ 314547 w 1565445"/>
              <a:gd name="connsiteY13" fmla="*/ 823385 h 984073"/>
              <a:gd name="connsiteX14" fmla="*/ 0 w 1565445"/>
              <a:gd name="connsiteY14" fmla="*/ 984073 h 984073"/>
              <a:gd name="connsiteX15" fmla="*/ 235518 w 1565445"/>
              <a:gd name="connsiteY15" fmla="*/ 829773 h 984073"/>
              <a:gd name="connsiteX16" fmla="*/ 360311 w 1565445"/>
              <a:gd name="connsiteY16" fmla="*/ 758473 h 984073"/>
              <a:gd name="connsiteX17" fmla="*/ 549061 w 1565445"/>
              <a:gd name="connsiteY17" fmla="*/ 661459 h 984073"/>
              <a:gd name="connsiteX18" fmla="*/ 654730 w 1565445"/>
              <a:gd name="connsiteY18" fmla="*/ 577635 h 984073"/>
              <a:gd name="connsiteX19" fmla="*/ 779595 w 1565445"/>
              <a:gd name="connsiteY19" fmla="*/ 492184 h 984073"/>
              <a:gd name="connsiteX20" fmla="*/ 879645 w 1565445"/>
              <a:gd name="connsiteY20" fmla="*/ 452437 h 984073"/>
              <a:gd name="connsiteX21" fmla="*/ 998708 w 1565445"/>
              <a:gd name="connsiteY21" fmla="*/ 357187 h 984073"/>
              <a:gd name="connsiteX22" fmla="*/ 1051095 w 1565445"/>
              <a:gd name="connsiteY22" fmla="*/ 290512 h 984073"/>
              <a:gd name="connsiteX23" fmla="*/ 1098720 w 1565445"/>
              <a:gd name="connsiteY23" fmla="*/ 209550 h 984073"/>
              <a:gd name="connsiteX24" fmla="*/ 1213020 w 1565445"/>
              <a:gd name="connsiteY24" fmla="*/ 114300 h 984073"/>
              <a:gd name="connsiteX25" fmla="*/ 1251120 w 1565445"/>
              <a:gd name="connsiteY25" fmla="*/ 0 h 984073"/>
              <a:gd name="connsiteX0" fmla="*/ 1251120 w 1565445"/>
              <a:gd name="connsiteY0" fmla="*/ 0 h 984073"/>
              <a:gd name="connsiteX1" fmla="*/ 1565445 w 1565445"/>
              <a:gd name="connsiteY1" fmla="*/ 4762 h 984073"/>
              <a:gd name="connsiteX2" fmla="*/ 1532108 w 1565445"/>
              <a:gd name="connsiteY2" fmla="*/ 57150 h 984073"/>
              <a:gd name="connsiteX3" fmla="*/ 1489245 w 1565445"/>
              <a:gd name="connsiteY3" fmla="*/ 114300 h 984073"/>
              <a:gd name="connsiteX4" fmla="*/ 1427333 w 1565445"/>
              <a:gd name="connsiteY4" fmla="*/ 185737 h 984073"/>
              <a:gd name="connsiteX5" fmla="*/ 1384470 w 1565445"/>
              <a:gd name="connsiteY5" fmla="*/ 228600 h 984073"/>
              <a:gd name="connsiteX6" fmla="*/ 1327320 w 1565445"/>
              <a:gd name="connsiteY6" fmla="*/ 309562 h 984073"/>
              <a:gd name="connsiteX7" fmla="*/ 1255883 w 1565445"/>
              <a:gd name="connsiteY7" fmla="*/ 381000 h 984073"/>
              <a:gd name="connsiteX8" fmla="*/ 1122533 w 1565445"/>
              <a:gd name="connsiteY8" fmla="*/ 447675 h 984073"/>
              <a:gd name="connsiteX9" fmla="*/ 951083 w 1565445"/>
              <a:gd name="connsiteY9" fmla="*/ 561975 h 984073"/>
              <a:gd name="connsiteX10" fmla="*/ 784395 w 1565445"/>
              <a:gd name="connsiteY10" fmla="*/ 661987 h 984073"/>
              <a:gd name="connsiteX11" fmla="*/ 651045 w 1565445"/>
              <a:gd name="connsiteY11" fmla="*/ 723900 h 984073"/>
              <a:gd name="connsiteX12" fmla="*/ 476619 w 1565445"/>
              <a:gd name="connsiteY12" fmla="*/ 730858 h 984073"/>
              <a:gd name="connsiteX13" fmla="*/ 314547 w 1565445"/>
              <a:gd name="connsiteY13" fmla="*/ 823385 h 984073"/>
              <a:gd name="connsiteX14" fmla="*/ 0 w 1565445"/>
              <a:gd name="connsiteY14" fmla="*/ 984073 h 984073"/>
              <a:gd name="connsiteX15" fmla="*/ 235518 w 1565445"/>
              <a:gd name="connsiteY15" fmla="*/ 829773 h 984073"/>
              <a:gd name="connsiteX16" fmla="*/ 360311 w 1565445"/>
              <a:gd name="connsiteY16" fmla="*/ 758473 h 984073"/>
              <a:gd name="connsiteX17" fmla="*/ 549061 w 1565445"/>
              <a:gd name="connsiteY17" fmla="*/ 661459 h 984073"/>
              <a:gd name="connsiteX18" fmla="*/ 654730 w 1565445"/>
              <a:gd name="connsiteY18" fmla="*/ 577635 h 984073"/>
              <a:gd name="connsiteX19" fmla="*/ 779595 w 1565445"/>
              <a:gd name="connsiteY19" fmla="*/ 492184 h 984073"/>
              <a:gd name="connsiteX20" fmla="*/ 879645 w 1565445"/>
              <a:gd name="connsiteY20" fmla="*/ 452437 h 984073"/>
              <a:gd name="connsiteX21" fmla="*/ 998708 w 1565445"/>
              <a:gd name="connsiteY21" fmla="*/ 357187 h 984073"/>
              <a:gd name="connsiteX22" fmla="*/ 1051095 w 1565445"/>
              <a:gd name="connsiteY22" fmla="*/ 290512 h 984073"/>
              <a:gd name="connsiteX23" fmla="*/ 1098720 w 1565445"/>
              <a:gd name="connsiteY23" fmla="*/ 209550 h 984073"/>
              <a:gd name="connsiteX24" fmla="*/ 1213020 w 1565445"/>
              <a:gd name="connsiteY24" fmla="*/ 114300 h 984073"/>
              <a:gd name="connsiteX25" fmla="*/ 1251120 w 1565445"/>
              <a:gd name="connsiteY25" fmla="*/ 0 h 98407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47374 w 1585499"/>
              <a:gd name="connsiteY6" fmla="*/ 309562 h 974823"/>
              <a:gd name="connsiteX7" fmla="*/ 1275937 w 1585499"/>
              <a:gd name="connsiteY7" fmla="*/ 381000 h 974823"/>
              <a:gd name="connsiteX8" fmla="*/ 1142587 w 1585499"/>
              <a:gd name="connsiteY8" fmla="*/ 447675 h 974823"/>
              <a:gd name="connsiteX9" fmla="*/ 971137 w 1585499"/>
              <a:gd name="connsiteY9" fmla="*/ 561975 h 974823"/>
              <a:gd name="connsiteX10" fmla="*/ 804449 w 1585499"/>
              <a:gd name="connsiteY10" fmla="*/ 661987 h 974823"/>
              <a:gd name="connsiteX11" fmla="*/ 671099 w 1585499"/>
              <a:gd name="connsiteY11" fmla="*/ 723900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55572 w 1585499"/>
              <a:gd name="connsiteY15" fmla="*/ 829773 h 974823"/>
              <a:gd name="connsiteX16" fmla="*/ 380365 w 1585499"/>
              <a:gd name="connsiteY16" fmla="*/ 758473 h 974823"/>
              <a:gd name="connsiteX17" fmla="*/ 569115 w 1585499"/>
              <a:gd name="connsiteY17" fmla="*/ 661459 h 974823"/>
              <a:gd name="connsiteX18" fmla="*/ 674784 w 1585499"/>
              <a:gd name="connsiteY18" fmla="*/ 577635 h 974823"/>
              <a:gd name="connsiteX19" fmla="*/ 799649 w 1585499"/>
              <a:gd name="connsiteY19" fmla="*/ 492184 h 974823"/>
              <a:gd name="connsiteX20" fmla="*/ 899699 w 1585499"/>
              <a:gd name="connsiteY20" fmla="*/ 452437 h 974823"/>
              <a:gd name="connsiteX21" fmla="*/ 1018762 w 1585499"/>
              <a:gd name="connsiteY21" fmla="*/ 357187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47374 w 1585499"/>
              <a:gd name="connsiteY6" fmla="*/ 309562 h 974823"/>
              <a:gd name="connsiteX7" fmla="*/ 1275937 w 1585499"/>
              <a:gd name="connsiteY7" fmla="*/ 381000 h 974823"/>
              <a:gd name="connsiteX8" fmla="*/ 1142587 w 1585499"/>
              <a:gd name="connsiteY8" fmla="*/ 447675 h 974823"/>
              <a:gd name="connsiteX9" fmla="*/ 971137 w 1585499"/>
              <a:gd name="connsiteY9" fmla="*/ 561975 h 974823"/>
              <a:gd name="connsiteX10" fmla="*/ 804449 w 1585499"/>
              <a:gd name="connsiteY10" fmla="*/ 661987 h 974823"/>
              <a:gd name="connsiteX11" fmla="*/ 671099 w 1585499"/>
              <a:gd name="connsiteY11" fmla="*/ 723900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35518 w 1585499"/>
              <a:gd name="connsiteY15" fmla="*/ 818210 h 974823"/>
              <a:gd name="connsiteX16" fmla="*/ 380365 w 1585499"/>
              <a:gd name="connsiteY16" fmla="*/ 758473 h 974823"/>
              <a:gd name="connsiteX17" fmla="*/ 569115 w 1585499"/>
              <a:gd name="connsiteY17" fmla="*/ 661459 h 974823"/>
              <a:gd name="connsiteX18" fmla="*/ 674784 w 1585499"/>
              <a:gd name="connsiteY18" fmla="*/ 577635 h 974823"/>
              <a:gd name="connsiteX19" fmla="*/ 799649 w 1585499"/>
              <a:gd name="connsiteY19" fmla="*/ 492184 h 974823"/>
              <a:gd name="connsiteX20" fmla="*/ 899699 w 1585499"/>
              <a:gd name="connsiteY20" fmla="*/ 452437 h 974823"/>
              <a:gd name="connsiteX21" fmla="*/ 1018762 w 1585499"/>
              <a:gd name="connsiteY21" fmla="*/ 357187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47374 w 1585499"/>
              <a:gd name="connsiteY6" fmla="*/ 309562 h 974823"/>
              <a:gd name="connsiteX7" fmla="*/ 1275937 w 1585499"/>
              <a:gd name="connsiteY7" fmla="*/ 381000 h 974823"/>
              <a:gd name="connsiteX8" fmla="*/ 1142587 w 1585499"/>
              <a:gd name="connsiteY8" fmla="*/ 447675 h 974823"/>
              <a:gd name="connsiteX9" fmla="*/ 971137 w 1585499"/>
              <a:gd name="connsiteY9" fmla="*/ 561975 h 974823"/>
              <a:gd name="connsiteX10" fmla="*/ 804449 w 1585499"/>
              <a:gd name="connsiteY10" fmla="*/ 661987 h 974823"/>
              <a:gd name="connsiteX11" fmla="*/ 671099 w 1585499"/>
              <a:gd name="connsiteY11" fmla="*/ 723900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35518 w 1585499"/>
              <a:gd name="connsiteY15" fmla="*/ 818210 h 974823"/>
              <a:gd name="connsiteX16" fmla="*/ 371770 w 1585499"/>
              <a:gd name="connsiteY16" fmla="*/ 746910 h 974823"/>
              <a:gd name="connsiteX17" fmla="*/ 569115 w 1585499"/>
              <a:gd name="connsiteY17" fmla="*/ 661459 h 974823"/>
              <a:gd name="connsiteX18" fmla="*/ 674784 w 1585499"/>
              <a:gd name="connsiteY18" fmla="*/ 577635 h 974823"/>
              <a:gd name="connsiteX19" fmla="*/ 799649 w 1585499"/>
              <a:gd name="connsiteY19" fmla="*/ 492184 h 974823"/>
              <a:gd name="connsiteX20" fmla="*/ 899699 w 1585499"/>
              <a:gd name="connsiteY20" fmla="*/ 452437 h 974823"/>
              <a:gd name="connsiteX21" fmla="*/ 1018762 w 1585499"/>
              <a:gd name="connsiteY21" fmla="*/ 357187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47374 w 1585499"/>
              <a:gd name="connsiteY6" fmla="*/ 309562 h 974823"/>
              <a:gd name="connsiteX7" fmla="*/ 1275937 w 1585499"/>
              <a:gd name="connsiteY7" fmla="*/ 381000 h 974823"/>
              <a:gd name="connsiteX8" fmla="*/ 1142587 w 1585499"/>
              <a:gd name="connsiteY8" fmla="*/ 447675 h 974823"/>
              <a:gd name="connsiteX9" fmla="*/ 971137 w 1585499"/>
              <a:gd name="connsiteY9" fmla="*/ 561975 h 974823"/>
              <a:gd name="connsiteX10" fmla="*/ 804449 w 1585499"/>
              <a:gd name="connsiteY10" fmla="*/ 661987 h 974823"/>
              <a:gd name="connsiteX11" fmla="*/ 671099 w 1585499"/>
              <a:gd name="connsiteY11" fmla="*/ 723900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35518 w 1585499"/>
              <a:gd name="connsiteY15" fmla="*/ 818210 h 974823"/>
              <a:gd name="connsiteX16" fmla="*/ 371770 w 1585499"/>
              <a:gd name="connsiteY16" fmla="*/ 746910 h 974823"/>
              <a:gd name="connsiteX17" fmla="*/ 551926 w 1585499"/>
              <a:gd name="connsiteY17" fmla="*/ 652209 h 974823"/>
              <a:gd name="connsiteX18" fmla="*/ 674784 w 1585499"/>
              <a:gd name="connsiteY18" fmla="*/ 577635 h 974823"/>
              <a:gd name="connsiteX19" fmla="*/ 799649 w 1585499"/>
              <a:gd name="connsiteY19" fmla="*/ 492184 h 974823"/>
              <a:gd name="connsiteX20" fmla="*/ 899699 w 1585499"/>
              <a:gd name="connsiteY20" fmla="*/ 452437 h 974823"/>
              <a:gd name="connsiteX21" fmla="*/ 1018762 w 1585499"/>
              <a:gd name="connsiteY21" fmla="*/ 357187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47374 w 1585499"/>
              <a:gd name="connsiteY6" fmla="*/ 309562 h 974823"/>
              <a:gd name="connsiteX7" fmla="*/ 1275937 w 1585499"/>
              <a:gd name="connsiteY7" fmla="*/ 381000 h 974823"/>
              <a:gd name="connsiteX8" fmla="*/ 1142587 w 1585499"/>
              <a:gd name="connsiteY8" fmla="*/ 447675 h 974823"/>
              <a:gd name="connsiteX9" fmla="*/ 971137 w 1585499"/>
              <a:gd name="connsiteY9" fmla="*/ 561975 h 974823"/>
              <a:gd name="connsiteX10" fmla="*/ 804449 w 1585499"/>
              <a:gd name="connsiteY10" fmla="*/ 661987 h 974823"/>
              <a:gd name="connsiteX11" fmla="*/ 628126 w 1585499"/>
              <a:gd name="connsiteY11" fmla="*/ 663772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35518 w 1585499"/>
              <a:gd name="connsiteY15" fmla="*/ 818210 h 974823"/>
              <a:gd name="connsiteX16" fmla="*/ 371770 w 1585499"/>
              <a:gd name="connsiteY16" fmla="*/ 746910 h 974823"/>
              <a:gd name="connsiteX17" fmla="*/ 551926 w 1585499"/>
              <a:gd name="connsiteY17" fmla="*/ 652209 h 974823"/>
              <a:gd name="connsiteX18" fmla="*/ 674784 w 1585499"/>
              <a:gd name="connsiteY18" fmla="*/ 577635 h 974823"/>
              <a:gd name="connsiteX19" fmla="*/ 799649 w 1585499"/>
              <a:gd name="connsiteY19" fmla="*/ 492184 h 974823"/>
              <a:gd name="connsiteX20" fmla="*/ 899699 w 1585499"/>
              <a:gd name="connsiteY20" fmla="*/ 452437 h 974823"/>
              <a:gd name="connsiteX21" fmla="*/ 1018762 w 1585499"/>
              <a:gd name="connsiteY21" fmla="*/ 357187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47374 w 1585499"/>
              <a:gd name="connsiteY6" fmla="*/ 309562 h 974823"/>
              <a:gd name="connsiteX7" fmla="*/ 1275937 w 1585499"/>
              <a:gd name="connsiteY7" fmla="*/ 381000 h 974823"/>
              <a:gd name="connsiteX8" fmla="*/ 1142587 w 1585499"/>
              <a:gd name="connsiteY8" fmla="*/ 447675 h 974823"/>
              <a:gd name="connsiteX9" fmla="*/ 971137 w 1585499"/>
              <a:gd name="connsiteY9" fmla="*/ 561975 h 974823"/>
              <a:gd name="connsiteX10" fmla="*/ 804449 w 1585499"/>
              <a:gd name="connsiteY10" fmla="*/ 601859 h 974823"/>
              <a:gd name="connsiteX11" fmla="*/ 628126 w 1585499"/>
              <a:gd name="connsiteY11" fmla="*/ 663772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35518 w 1585499"/>
              <a:gd name="connsiteY15" fmla="*/ 818210 h 974823"/>
              <a:gd name="connsiteX16" fmla="*/ 371770 w 1585499"/>
              <a:gd name="connsiteY16" fmla="*/ 746910 h 974823"/>
              <a:gd name="connsiteX17" fmla="*/ 551926 w 1585499"/>
              <a:gd name="connsiteY17" fmla="*/ 652209 h 974823"/>
              <a:gd name="connsiteX18" fmla="*/ 674784 w 1585499"/>
              <a:gd name="connsiteY18" fmla="*/ 577635 h 974823"/>
              <a:gd name="connsiteX19" fmla="*/ 799649 w 1585499"/>
              <a:gd name="connsiteY19" fmla="*/ 492184 h 974823"/>
              <a:gd name="connsiteX20" fmla="*/ 899699 w 1585499"/>
              <a:gd name="connsiteY20" fmla="*/ 452437 h 974823"/>
              <a:gd name="connsiteX21" fmla="*/ 1018762 w 1585499"/>
              <a:gd name="connsiteY21" fmla="*/ 357187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47374 w 1585499"/>
              <a:gd name="connsiteY6" fmla="*/ 309562 h 974823"/>
              <a:gd name="connsiteX7" fmla="*/ 1275937 w 1585499"/>
              <a:gd name="connsiteY7" fmla="*/ 381000 h 974823"/>
              <a:gd name="connsiteX8" fmla="*/ 1142587 w 1585499"/>
              <a:gd name="connsiteY8" fmla="*/ 447675 h 974823"/>
              <a:gd name="connsiteX9" fmla="*/ 959678 w 1585499"/>
              <a:gd name="connsiteY9" fmla="*/ 529599 h 974823"/>
              <a:gd name="connsiteX10" fmla="*/ 804449 w 1585499"/>
              <a:gd name="connsiteY10" fmla="*/ 601859 h 974823"/>
              <a:gd name="connsiteX11" fmla="*/ 628126 w 1585499"/>
              <a:gd name="connsiteY11" fmla="*/ 663772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35518 w 1585499"/>
              <a:gd name="connsiteY15" fmla="*/ 818210 h 974823"/>
              <a:gd name="connsiteX16" fmla="*/ 371770 w 1585499"/>
              <a:gd name="connsiteY16" fmla="*/ 746910 h 974823"/>
              <a:gd name="connsiteX17" fmla="*/ 551926 w 1585499"/>
              <a:gd name="connsiteY17" fmla="*/ 652209 h 974823"/>
              <a:gd name="connsiteX18" fmla="*/ 674784 w 1585499"/>
              <a:gd name="connsiteY18" fmla="*/ 577635 h 974823"/>
              <a:gd name="connsiteX19" fmla="*/ 799649 w 1585499"/>
              <a:gd name="connsiteY19" fmla="*/ 492184 h 974823"/>
              <a:gd name="connsiteX20" fmla="*/ 899699 w 1585499"/>
              <a:gd name="connsiteY20" fmla="*/ 452437 h 974823"/>
              <a:gd name="connsiteX21" fmla="*/ 1018762 w 1585499"/>
              <a:gd name="connsiteY21" fmla="*/ 357187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47374 w 1585499"/>
              <a:gd name="connsiteY6" fmla="*/ 309562 h 974823"/>
              <a:gd name="connsiteX7" fmla="*/ 1275937 w 1585499"/>
              <a:gd name="connsiteY7" fmla="*/ 381000 h 974823"/>
              <a:gd name="connsiteX8" fmla="*/ 1142587 w 1585499"/>
              <a:gd name="connsiteY8" fmla="*/ 447675 h 974823"/>
              <a:gd name="connsiteX9" fmla="*/ 959678 w 1585499"/>
              <a:gd name="connsiteY9" fmla="*/ 529599 h 974823"/>
              <a:gd name="connsiteX10" fmla="*/ 804449 w 1585499"/>
              <a:gd name="connsiteY10" fmla="*/ 601859 h 974823"/>
              <a:gd name="connsiteX11" fmla="*/ 628126 w 1585499"/>
              <a:gd name="connsiteY11" fmla="*/ 663772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35518 w 1585499"/>
              <a:gd name="connsiteY15" fmla="*/ 818210 h 974823"/>
              <a:gd name="connsiteX16" fmla="*/ 371770 w 1585499"/>
              <a:gd name="connsiteY16" fmla="*/ 746910 h 974823"/>
              <a:gd name="connsiteX17" fmla="*/ 551926 w 1585499"/>
              <a:gd name="connsiteY17" fmla="*/ 652209 h 974823"/>
              <a:gd name="connsiteX18" fmla="*/ 674784 w 1585499"/>
              <a:gd name="connsiteY18" fmla="*/ 577635 h 974823"/>
              <a:gd name="connsiteX19" fmla="*/ 793919 w 1585499"/>
              <a:gd name="connsiteY19" fmla="*/ 485246 h 974823"/>
              <a:gd name="connsiteX20" fmla="*/ 899699 w 1585499"/>
              <a:gd name="connsiteY20" fmla="*/ 452437 h 974823"/>
              <a:gd name="connsiteX21" fmla="*/ 1018762 w 1585499"/>
              <a:gd name="connsiteY21" fmla="*/ 357187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47374 w 1585499"/>
              <a:gd name="connsiteY6" fmla="*/ 309562 h 974823"/>
              <a:gd name="connsiteX7" fmla="*/ 1275937 w 1585499"/>
              <a:gd name="connsiteY7" fmla="*/ 381000 h 974823"/>
              <a:gd name="connsiteX8" fmla="*/ 1142587 w 1585499"/>
              <a:gd name="connsiteY8" fmla="*/ 447675 h 974823"/>
              <a:gd name="connsiteX9" fmla="*/ 959678 w 1585499"/>
              <a:gd name="connsiteY9" fmla="*/ 529599 h 974823"/>
              <a:gd name="connsiteX10" fmla="*/ 804449 w 1585499"/>
              <a:gd name="connsiteY10" fmla="*/ 601859 h 974823"/>
              <a:gd name="connsiteX11" fmla="*/ 628126 w 1585499"/>
              <a:gd name="connsiteY11" fmla="*/ 663772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35518 w 1585499"/>
              <a:gd name="connsiteY15" fmla="*/ 818210 h 974823"/>
              <a:gd name="connsiteX16" fmla="*/ 371770 w 1585499"/>
              <a:gd name="connsiteY16" fmla="*/ 746910 h 974823"/>
              <a:gd name="connsiteX17" fmla="*/ 551926 w 1585499"/>
              <a:gd name="connsiteY17" fmla="*/ 652209 h 974823"/>
              <a:gd name="connsiteX18" fmla="*/ 674784 w 1585499"/>
              <a:gd name="connsiteY18" fmla="*/ 577635 h 974823"/>
              <a:gd name="connsiteX19" fmla="*/ 793919 w 1585499"/>
              <a:gd name="connsiteY19" fmla="*/ 485246 h 974823"/>
              <a:gd name="connsiteX20" fmla="*/ 891104 w 1585499"/>
              <a:gd name="connsiteY20" fmla="*/ 438561 h 974823"/>
              <a:gd name="connsiteX21" fmla="*/ 1018762 w 1585499"/>
              <a:gd name="connsiteY21" fmla="*/ 357187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47374 w 1585499"/>
              <a:gd name="connsiteY6" fmla="*/ 309562 h 974823"/>
              <a:gd name="connsiteX7" fmla="*/ 1275937 w 1585499"/>
              <a:gd name="connsiteY7" fmla="*/ 381000 h 974823"/>
              <a:gd name="connsiteX8" fmla="*/ 1111073 w 1585499"/>
              <a:gd name="connsiteY8" fmla="*/ 447675 h 974823"/>
              <a:gd name="connsiteX9" fmla="*/ 959678 w 1585499"/>
              <a:gd name="connsiteY9" fmla="*/ 529599 h 974823"/>
              <a:gd name="connsiteX10" fmla="*/ 804449 w 1585499"/>
              <a:gd name="connsiteY10" fmla="*/ 601859 h 974823"/>
              <a:gd name="connsiteX11" fmla="*/ 628126 w 1585499"/>
              <a:gd name="connsiteY11" fmla="*/ 663772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35518 w 1585499"/>
              <a:gd name="connsiteY15" fmla="*/ 818210 h 974823"/>
              <a:gd name="connsiteX16" fmla="*/ 371770 w 1585499"/>
              <a:gd name="connsiteY16" fmla="*/ 746910 h 974823"/>
              <a:gd name="connsiteX17" fmla="*/ 551926 w 1585499"/>
              <a:gd name="connsiteY17" fmla="*/ 652209 h 974823"/>
              <a:gd name="connsiteX18" fmla="*/ 674784 w 1585499"/>
              <a:gd name="connsiteY18" fmla="*/ 577635 h 974823"/>
              <a:gd name="connsiteX19" fmla="*/ 793919 w 1585499"/>
              <a:gd name="connsiteY19" fmla="*/ 485246 h 974823"/>
              <a:gd name="connsiteX20" fmla="*/ 891104 w 1585499"/>
              <a:gd name="connsiteY20" fmla="*/ 438561 h 974823"/>
              <a:gd name="connsiteX21" fmla="*/ 1018762 w 1585499"/>
              <a:gd name="connsiteY21" fmla="*/ 357187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47374 w 1585499"/>
              <a:gd name="connsiteY6" fmla="*/ 309562 h 974823"/>
              <a:gd name="connsiteX7" fmla="*/ 1253018 w 1585499"/>
              <a:gd name="connsiteY7" fmla="*/ 369437 h 974823"/>
              <a:gd name="connsiteX8" fmla="*/ 1111073 w 1585499"/>
              <a:gd name="connsiteY8" fmla="*/ 447675 h 974823"/>
              <a:gd name="connsiteX9" fmla="*/ 959678 w 1585499"/>
              <a:gd name="connsiteY9" fmla="*/ 529599 h 974823"/>
              <a:gd name="connsiteX10" fmla="*/ 804449 w 1585499"/>
              <a:gd name="connsiteY10" fmla="*/ 601859 h 974823"/>
              <a:gd name="connsiteX11" fmla="*/ 628126 w 1585499"/>
              <a:gd name="connsiteY11" fmla="*/ 663772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35518 w 1585499"/>
              <a:gd name="connsiteY15" fmla="*/ 818210 h 974823"/>
              <a:gd name="connsiteX16" fmla="*/ 371770 w 1585499"/>
              <a:gd name="connsiteY16" fmla="*/ 746910 h 974823"/>
              <a:gd name="connsiteX17" fmla="*/ 551926 w 1585499"/>
              <a:gd name="connsiteY17" fmla="*/ 652209 h 974823"/>
              <a:gd name="connsiteX18" fmla="*/ 674784 w 1585499"/>
              <a:gd name="connsiteY18" fmla="*/ 577635 h 974823"/>
              <a:gd name="connsiteX19" fmla="*/ 793919 w 1585499"/>
              <a:gd name="connsiteY19" fmla="*/ 485246 h 974823"/>
              <a:gd name="connsiteX20" fmla="*/ 891104 w 1585499"/>
              <a:gd name="connsiteY20" fmla="*/ 438561 h 974823"/>
              <a:gd name="connsiteX21" fmla="*/ 1018762 w 1585499"/>
              <a:gd name="connsiteY21" fmla="*/ 357187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33050 w 1585499"/>
              <a:gd name="connsiteY6" fmla="*/ 297999 h 974823"/>
              <a:gd name="connsiteX7" fmla="*/ 1253018 w 1585499"/>
              <a:gd name="connsiteY7" fmla="*/ 369437 h 974823"/>
              <a:gd name="connsiteX8" fmla="*/ 1111073 w 1585499"/>
              <a:gd name="connsiteY8" fmla="*/ 447675 h 974823"/>
              <a:gd name="connsiteX9" fmla="*/ 959678 w 1585499"/>
              <a:gd name="connsiteY9" fmla="*/ 529599 h 974823"/>
              <a:gd name="connsiteX10" fmla="*/ 804449 w 1585499"/>
              <a:gd name="connsiteY10" fmla="*/ 601859 h 974823"/>
              <a:gd name="connsiteX11" fmla="*/ 628126 w 1585499"/>
              <a:gd name="connsiteY11" fmla="*/ 663772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35518 w 1585499"/>
              <a:gd name="connsiteY15" fmla="*/ 818210 h 974823"/>
              <a:gd name="connsiteX16" fmla="*/ 371770 w 1585499"/>
              <a:gd name="connsiteY16" fmla="*/ 746910 h 974823"/>
              <a:gd name="connsiteX17" fmla="*/ 551926 w 1585499"/>
              <a:gd name="connsiteY17" fmla="*/ 652209 h 974823"/>
              <a:gd name="connsiteX18" fmla="*/ 674784 w 1585499"/>
              <a:gd name="connsiteY18" fmla="*/ 577635 h 974823"/>
              <a:gd name="connsiteX19" fmla="*/ 793919 w 1585499"/>
              <a:gd name="connsiteY19" fmla="*/ 485246 h 974823"/>
              <a:gd name="connsiteX20" fmla="*/ 891104 w 1585499"/>
              <a:gd name="connsiteY20" fmla="*/ 438561 h 974823"/>
              <a:gd name="connsiteX21" fmla="*/ 1018762 w 1585499"/>
              <a:gd name="connsiteY21" fmla="*/ 357187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33050 w 1585499"/>
              <a:gd name="connsiteY6" fmla="*/ 297999 h 974823"/>
              <a:gd name="connsiteX7" fmla="*/ 1221504 w 1585499"/>
              <a:gd name="connsiteY7" fmla="*/ 369437 h 974823"/>
              <a:gd name="connsiteX8" fmla="*/ 1111073 w 1585499"/>
              <a:gd name="connsiteY8" fmla="*/ 447675 h 974823"/>
              <a:gd name="connsiteX9" fmla="*/ 959678 w 1585499"/>
              <a:gd name="connsiteY9" fmla="*/ 529599 h 974823"/>
              <a:gd name="connsiteX10" fmla="*/ 804449 w 1585499"/>
              <a:gd name="connsiteY10" fmla="*/ 601859 h 974823"/>
              <a:gd name="connsiteX11" fmla="*/ 628126 w 1585499"/>
              <a:gd name="connsiteY11" fmla="*/ 663772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35518 w 1585499"/>
              <a:gd name="connsiteY15" fmla="*/ 818210 h 974823"/>
              <a:gd name="connsiteX16" fmla="*/ 371770 w 1585499"/>
              <a:gd name="connsiteY16" fmla="*/ 746910 h 974823"/>
              <a:gd name="connsiteX17" fmla="*/ 551926 w 1585499"/>
              <a:gd name="connsiteY17" fmla="*/ 652209 h 974823"/>
              <a:gd name="connsiteX18" fmla="*/ 674784 w 1585499"/>
              <a:gd name="connsiteY18" fmla="*/ 577635 h 974823"/>
              <a:gd name="connsiteX19" fmla="*/ 793919 w 1585499"/>
              <a:gd name="connsiteY19" fmla="*/ 485246 h 974823"/>
              <a:gd name="connsiteX20" fmla="*/ 891104 w 1585499"/>
              <a:gd name="connsiteY20" fmla="*/ 438561 h 974823"/>
              <a:gd name="connsiteX21" fmla="*/ 1018762 w 1585499"/>
              <a:gd name="connsiteY21" fmla="*/ 357187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33050 w 1585499"/>
              <a:gd name="connsiteY6" fmla="*/ 297999 h 974823"/>
              <a:gd name="connsiteX7" fmla="*/ 1221504 w 1585499"/>
              <a:gd name="connsiteY7" fmla="*/ 369437 h 974823"/>
              <a:gd name="connsiteX8" fmla="*/ 1111073 w 1585499"/>
              <a:gd name="connsiteY8" fmla="*/ 447675 h 974823"/>
              <a:gd name="connsiteX9" fmla="*/ 959678 w 1585499"/>
              <a:gd name="connsiteY9" fmla="*/ 529599 h 974823"/>
              <a:gd name="connsiteX10" fmla="*/ 804449 w 1585499"/>
              <a:gd name="connsiteY10" fmla="*/ 601859 h 974823"/>
              <a:gd name="connsiteX11" fmla="*/ 628126 w 1585499"/>
              <a:gd name="connsiteY11" fmla="*/ 663772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35518 w 1585499"/>
              <a:gd name="connsiteY15" fmla="*/ 818210 h 974823"/>
              <a:gd name="connsiteX16" fmla="*/ 371770 w 1585499"/>
              <a:gd name="connsiteY16" fmla="*/ 746910 h 974823"/>
              <a:gd name="connsiteX17" fmla="*/ 551926 w 1585499"/>
              <a:gd name="connsiteY17" fmla="*/ 652209 h 974823"/>
              <a:gd name="connsiteX18" fmla="*/ 674784 w 1585499"/>
              <a:gd name="connsiteY18" fmla="*/ 577635 h 974823"/>
              <a:gd name="connsiteX19" fmla="*/ 793919 w 1585499"/>
              <a:gd name="connsiteY19" fmla="*/ 485246 h 974823"/>
              <a:gd name="connsiteX20" fmla="*/ 891104 w 1585499"/>
              <a:gd name="connsiteY20" fmla="*/ 438561 h 974823"/>
              <a:gd name="connsiteX21" fmla="*/ 1001573 w 1585499"/>
              <a:gd name="connsiteY21" fmla="*/ 336373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33050 w 1585499"/>
              <a:gd name="connsiteY6" fmla="*/ 297999 h 974823"/>
              <a:gd name="connsiteX7" fmla="*/ 1221504 w 1585499"/>
              <a:gd name="connsiteY7" fmla="*/ 369437 h 974823"/>
              <a:gd name="connsiteX8" fmla="*/ 1111073 w 1585499"/>
              <a:gd name="connsiteY8" fmla="*/ 447675 h 974823"/>
              <a:gd name="connsiteX9" fmla="*/ 959678 w 1585499"/>
              <a:gd name="connsiteY9" fmla="*/ 529599 h 974823"/>
              <a:gd name="connsiteX10" fmla="*/ 804449 w 1585499"/>
              <a:gd name="connsiteY10" fmla="*/ 601859 h 974823"/>
              <a:gd name="connsiteX11" fmla="*/ 628126 w 1585499"/>
              <a:gd name="connsiteY11" fmla="*/ 663772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35518 w 1585499"/>
              <a:gd name="connsiteY15" fmla="*/ 818210 h 974823"/>
              <a:gd name="connsiteX16" fmla="*/ 371770 w 1585499"/>
              <a:gd name="connsiteY16" fmla="*/ 746910 h 974823"/>
              <a:gd name="connsiteX17" fmla="*/ 551926 w 1585499"/>
              <a:gd name="connsiteY17" fmla="*/ 652209 h 974823"/>
              <a:gd name="connsiteX18" fmla="*/ 674784 w 1585499"/>
              <a:gd name="connsiteY18" fmla="*/ 577635 h 974823"/>
              <a:gd name="connsiteX19" fmla="*/ 793919 w 1585499"/>
              <a:gd name="connsiteY19" fmla="*/ 485246 h 974823"/>
              <a:gd name="connsiteX20" fmla="*/ 905429 w 1585499"/>
              <a:gd name="connsiteY20" fmla="*/ 438561 h 974823"/>
              <a:gd name="connsiteX21" fmla="*/ 1001573 w 1585499"/>
              <a:gd name="connsiteY21" fmla="*/ 336373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33050 w 1585499"/>
              <a:gd name="connsiteY6" fmla="*/ 297999 h 974823"/>
              <a:gd name="connsiteX7" fmla="*/ 1221504 w 1585499"/>
              <a:gd name="connsiteY7" fmla="*/ 369437 h 974823"/>
              <a:gd name="connsiteX8" fmla="*/ 1111073 w 1585499"/>
              <a:gd name="connsiteY8" fmla="*/ 447675 h 974823"/>
              <a:gd name="connsiteX9" fmla="*/ 933894 w 1585499"/>
              <a:gd name="connsiteY9" fmla="*/ 527286 h 974823"/>
              <a:gd name="connsiteX10" fmla="*/ 804449 w 1585499"/>
              <a:gd name="connsiteY10" fmla="*/ 601859 h 974823"/>
              <a:gd name="connsiteX11" fmla="*/ 628126 w 1585499"/>
              <a:gd name="connsiteY11" fmla="*/ 663772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35518 w 1585499"/>
              <a:gd name="connsiteY15" fmla="*/ 818210 h 974823"/>
              <a:gd name="connsiteX16" fmla="*/ 371770 w 1585499"/>
              <a:gd name="connsiteY16" fmla="*/ 746910 h 974823"/>
              <a:gd name="connsiteX17" fmla="*/ 551926 w 1585499"/>
              <a:gd name="connsiteY17" fmla="*/ 652209 h 974823"/>
              <a:gd name="connsiteX18" fmla="*/ 674784 w 1585499"/>
              <a:gd name="connsiteY18" fmla="*/ 577635 h 974823"/>
              <a:gd name="connsiteX19" fmla="*/ 793919 w 1585499"/>
              <a:gd name="connsiteY19" fmla="*/ 485246 h 974823"/>
              <a:gd name="connsiteX20" fmla="*/ 905429 w 1585499"/>
              <a:gd name="connsiteY20" fmla="*/ 438561 h 974823"/>
              <a:gd name="connsiteX21" fmla="*/ 1001573 w 1585499"/>
              <a:gd name="connsiteY21" fmla="*/ 336373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33050 w 1585499"/>
              <a:gd name="connsiteY6" fmla="*/ 297999 h 974823"/>
              <a:gd name="connsiteX7" fmla="*/ 1221504 w 1585499"/>
              <a:gd name="connsiteY7" fmla="*/ 369437 h 974823"/>
              <a:gd name="connsiteX8" fmla="*/ 1111073 w 1585499"/>
              <a:gd name="connsiteY8" fmla="*/ 447675 h 974823"/>
              <a:gd name="connsiteX9" fmla="*/ 933894 w 1585499"/>
              <a:gd name="connsiteY9" fmla="*/ 527286 h 974823"/>
              <a:gd name="connsiteX10" fmla="*/ 804449 w 1585499"/>
              <a:gd name="connsiteY10" fmla="*/ 601859 h 974823"/>
              <a:gd name="connsiteX11" fmla="*/ 628126 w 1585499"/>
              <a:gd name="connsiteY11" fmla="*/ 663772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35518 w 1585499"/>
              <a:gd name="connsiteY15" fmla="*/ 818210 h 974823"/>
              <a:gd name="connsiteX16" fmla="*/ 371770 w 1585499"/>
              <a:gd name="connsiteY16" fmla="*/ 746910 h 974823"/>
              <a:gd name="connsiteX17" fmla="*/ 551926 w 1585499"/>
              <a:gd name="connsiteY17" fmla="*/ 652209 h 974823"/>
              <a:gd name="connsiteX18" fmla="*/ 674784 w 1585499"/>
              <a:gd name="connsiteY18" fmla="*/ 577635 h 974823"/>
              <a:gd name="connsiteX19" fmla="*/ 768135 w 1585499"/>
              <a:gd name="connsiteY19" fmla="*/ 503747 h 974823"/>
              <a:gd name="connsiteX20" fmla="*/ 905429 w 1585499"/>
              <a:gd name="connsiteY20" fmla="*/ 438561 h 974823"/>
              <a:gd name="connsiteX21" fmla="*/ 1001573 w 1585499"/>
              <a:gd name="connsiteY21" fmla="*/ 336373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 name="connsiteX0" fmla="*/ 1271174 w 1585499"/>
              <a:gd name="connsiteY0" fmla="*/ 0 h 974823"/>
              <a:gd name="connsiteX1" fmla="*/ 1585499 w 1585499"/>
              <a:gd name="connsiteY1" fmla="*/ 4762 h 974823"/>
              <a:gd name="connsiteX2" fmla="*/ 1552162 w 1585499"/>
              <a:gd name="connsiteY2" fmla="*/ 57150 h 974823"/>
              <a:gd name="connsiteX3" fmla="*/ 1509299 w 1585499"/>
              <a:gd name="connsiteY3" fmla="*/ 114300 h 974823"/>
              <a:gd name="connsiteX4" fmla="*/ 1447387 w 1585499"/>
              <a:gd name="connsiteY4" fmla="*/ 185737 h 974823"/>
              <a:gd name="connsiteX5" fmla="*/ 1404524 w 1585499"/>
              <a:gd name="connsiteY5" fmla="*/ 228600 h 974823"/>
              <a:gd name="connsiteX6" fmla="*/ 1333050 w 1585499"/>
              <a:gd name="connsiteY6" fmla="*/ 297999 h 974823"/>
              <a:gd name="connsiteX7" fmla="*/ 1221504 w 1585499"/>
              <a:gd name="connsiteY7" fmla="*/ 369437 h 974823"/>
              <a:gd name="connsiteX8" fmla="*/ 1111073 w 1585499"/>
              <a:gd name="connsiteY8" fmla="*/ 447675 h 974823"/>
              <a:gd name="connsiteX9" fmla="*/ 933894 w 1585499"/>
              <a:gd name="connsiteY9" fmla="*/ 527286 h 974823"/>
              <a:gd name="connsiteX10" fmla="*/ 758611 w 1585499"/>
              <a:gd name="connsiteY10" fmla="*/ 601859 h 974823"/>
              <a:gd name="connsiteX11" fmla="*/ 628126 w 1585499"/>
              <a:gd name="connsiteY11" fmla="*/ 663772 h 974823"/>
              <a:gd name="connsiteX12" fmla="*/ 496673 w 1585499"/>
              <a:gd name="connsiteY12" fmla="*/ 730858 h 974823"/>
              <a:gd name="connsiteX13" fmla="*/ 334601 w 1585499"/>
              <a:gd name="connsiteY13" fmla="*/ 823385 h 974823"/>
              <a:gd name="connsiteX14" fmla="*/ 0 w 1585499"/>
              <a:gd name="connsiteY14" fmla="*/ 974823 h 974823"/>
              <a:gd name="connsiteX15" fmla="*/ 235518 w 1585499"/>
              <a:gd name="connsiteY15" fmla="*/ 818210 h 974823"/>
              <a:gd name="connsiteX16" fmla="*/ 371770 w 1585499"/>
              <a:gd name="connsiteY16" fmla="*/ 746910 h 974823"/>
              <a:gd name="connsiteX17" fmla="*/ 551926 w 1585499"/>
              <a:gd name="connsiteY17" fmla="*/ 652209 h 974823"/>
              <a:gd name="connsiteX18" fmla="*/ 674784 w 1585499"/>
              <a:gd name="connsiteY18" fmla="*/ 577635 h 974823"/>
              <a:gd name="connsiteX19" fmla="*/ 768135 w 1585499"/>
              <a:gd name="connsiteY19" fmla="*/ 503747 h 974823"/>
              <a:gd name="connsiteX20" fmla="*/ 905429 w 1585499"/>
              <a:gd name="connsiteY20" fmla="*/ 438561 h 974823"/>
              <a:gd name="connsiteX21" fmla="*/ 1001573 w 1585499"/>
              <a:gd name="connsiteY21" fmla="*/ 336373 h 974823"/>
              <a:gd name="connsiteX22" fmla="*/ 1071149 w 1585499"/>
              <a:gd name="connsiteY22" fmla="*/ 290512 h 974823"/>
              <a:gd name="connsiteX23" fmla="*/ 1118774 w 1585499"/>
              <a:gd name="connsiteY23" fmla="*/ 209550 h 974823"/>
              <a:gd name="connsiteX24" fmla="*/ 1233074 w 1585499"/>
              <a:gd name="connsiteY24" fmla="*/ 114300 h 974823"/>
              <a:gd name="connsiteX25" fmla="*/ 1271174 w 1585499"/>
              <a:gd name="connsiteY25" fmla="*/ 0 h 97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5499" h="974823">
                <a:moveTo>
                  <a:pt x="1271174" y="0"/>
                </a:moveTo>
                <a:lnTo>
                  <a:pt x="1585499" y="4762"/>
                </a:lnTo>
                <a:lnTo>
                  <a:pt x="1552162" y="57150"/>
                </a:lnTo>
                <a:lnTo>
                  <a:pt x="1509299" y="114300"/>
                </a:lnTo>
                <a:lnTo>
                  <a:pt x="1447387" y="185737"/>
                </a:lnTo>
                <a:lnTo>
                  <a:pt x="1404524" y="228600"/>
                </a:lnTo>
                <a:lnTo>
                  <a:pt x="1333050" y="297999"/>
                </a:lnTo>
                <a:lnTo>
                  <a:pt x="1221504" y="369437"/>
                </a:lnTo>
                <a:lnTo>
                  <a:pt x="1111073" y="447675"/>
                </a:lnTo>
                <a:lnTo>
                  <a:pt x="933894" y="527286"/>
                </a:lnTo>
                <a:lnTo>
                  <a:pt x="758611" y="601859"/>
                </a:lnTo>
                <a:lnTo>
                  <a:pt x="628126" y="663772"/>
                </a:lnTo>
                <a:lnTo>
                  <a:pt x="496673" y="730858"/>
                </a:lnTo>
                <a:lnTo>
                  <a:pt x="334601" y="823385"/>
                </a:lnTo>
                <a:lnTo>
                  <a:pt x="0" y="974823"/>
                </a:lnTo>
                <a:lnTo>
                  <a:pt x="235518" y="818210"/>
                </a:lnTo>
                <a:lnTo>
                  <a:pt x="371770" y="746910"/>
                </a:lnTo>
                <a:lnTo>
                  <a:pt x="551926" y="652209"/>
                </a:lnTo>
                <a:lnTo>
                  <a:pt x="674784" y="577635"/>
                </a:lnTo>
                <a:lnTo>
                  <a:pt x="768135" y="503747"/>
                </a:lnTo>
                <a:lnTo>
                  <a:pt x="905429" y="438561"/>
                </a:lnTo>
                <a:lnTo>
                  <a:pt x="1001573" y="336373"/>
                </a:lnTo>
                <a:lnTo>
                  <a:pt x="1071149" y="290512"/>
                </a:lnTo>
                <a:lnTo>
                  <a:pt x="1118774" y="209550"/>
                </a:lnTo>
                <a:lnTo>
                  <a:pt x="1233074" y="114300"/>
                </a:lnTo>
                <a:lnTo>
                  <a:pt x="1271174" y="0"/>
                </a:lnTo>
                <a:close/>
              </a:path>
            </a:pathLst>
          </a:cu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3" name="Picture 2">
            <a:extLst>
              <a:ext uri="{FF2B5EF4-FFF2-40B4-BE49-F238E27FC236}">
                <a16:creationId xmlns:a16="http://schemas.microsoft.com/office/drawing/2014/main" id="{B018B8E8-36D4-1B96-E146-45BAC875F21D}"/>
              </a:ext>
            </a:extLst>
          </p:cNvPr>
          <p:cNvPicPr>
            <a:picLocks noChangeAspect="1"/>
          </p:cNvPicPr>
          <p:nvPr/>
        </p:nvPicPr>
        <p:blipFill rotWithShape="1">
          <a:blip r:embed="rId8"/>
          <a:srcRect l="17565" r="19730"/>
          <a:stretch/>
        </p:blipFill>
        <p:spPr>
          <a:xfrm>
            <a:off x="4207383" y="1931721"/>
            <a:ext cx="2867778" cy="2962577"/>
          </a:xfrm>
          <a:prstGeom prst="rect">
            <a:avLst/>
          </a:prstGeom>
        </p:spPr>
      </p:pic>
      <p:sp>
        <p:nvSpPr>
          <p:cNvPr id="5" name="Text Placeholder 7">
            <a:extLst>
              <a:ext uri="{FF2B5EF4-FFF2-40B4-BE49-F238E27FC236}">
                <a16:creationId xmlns:a16="http://schemas.microsoft.com/office/drawing/2014/main" id="{A6008285-87EE-015E-8646-37E96E920487}"/>
              </a:ext>
            </a:extLst>
          </p:cNvPr>
          <p:cNvSpPr txBox="1">
            <a:spLocks/>
          </p:cNvSpPr>
          <p:nvPr/>
        </p:nvSpPr>
        <p:spPr>
          <a:xfrm>
            <a:off x="211026" y="519373"/>
            <a:ext cx="7670144" cy="357218"/>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tabLst/>
              <a:defRPr sz="2400" b="1" i="0" kern="1200">
                <a:solidFill>
                  <a:srgbClr val="000F7E"/>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None/>
              <a:tabLst/>
              <a:defRPr sz="1600" b="1" i="0" kern="1200">
                <a:solidFill>
                  <a:schemeClr val="tx1"/>
                </a:solidFill>
                <a:latin typeface="Acumin Pro" panose="020B0504020202020204" pitchFamily="34" charset="77"/>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None/>
              <a:defRPr sz="1400" b="1" i="0" kern="1200">
                <a:solidFill>
                  <a:schemeClr val="tx1"/>
                </a:solidFill>
                <a:latin typeface="Acumin Pro" panose="020B0504020202020204" pitchFamily="34" charset="77"/>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None/>
              <a:defRPr sz="1200" b="1" i="0" kern="1200">
                <a:solidFill>
                  <a:schemeClr val="tx1"/>
                </a:solidFill>
                <a:latin typeface="Acumin Pro" panose="020B0504020202020204" pitchFamily="34" charset="77"/>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None/>
              <a:defRPr sz="1400" b="1" i="0" kern="1200">
                <a:solidFill>
                  <a:schemeClr val="tx1"/>
                </a:solidFill>
                <a:latin typeface="Acumin Pro" panose="020B0504020202020204" pitchFamily="34"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514350">
              <a:defRPr/>
            </a:pPr>
            <a:r>
              <a:rPr lang="en-US" sz="2850" dirty="0">
                <a:latin typeface="Corbel" panose="020B0503020204020204" pitchFamily="34" charset="0"/>
              </a:rPr>
              <a:t>Experiment</a:t>
            </a:r>
          </a:p>
        </p:txBody>
      </p:sp>
      <p:sp>
        <p:nvSpPr>
          <p:cNvPr id="90" name="TextBox 89">
            <a:extLst>
              <a:ext uri="{FF2B5EF4-FFF2-40B4-BE49-F238E27FC236}">
                <a16:creationId xmlns:a16="http://schemas.microsoft.com/office/drawing/2014/main" id="{12B2274F-4C00-745E-BCD4-A807629C82D4}"/>
              </a:ext>
            </a:extLst>
          </p:cNvPr>
          <p:cNvSpPr txBox="1"/>
          <p:nvPr/>
        </p:nvSpPr>
        <p:spPr>
          <a:xfrm>
            <a:off x="5183366" y="4880794"/>
            <a:ext cx="1163973" cy="300082"/>
          </a:xfrm>
          <a:prstGeom prst="rect">
            <a:avLst/>
          </a:prstGeom>
          <a:noFill/>
        </p:spPr>
        <p:txBody>
          <a:bodyPr wrap="none" rtlCol="0">
            <a:spAutoFit/>
          </a:bodyPr>
          <a:lstStyle/>
          <a:p>
            <a:pPr defTabSz="685800"/>
            <a:r>
              <a:rPr lang="en-US" sz="1350" dirty="0" err="1">
                <a:solidFill>
                  <a:prstClr val="black"/>
                </a:solidFill>
                <a:latin typeface="Corbel" panose="020B0503020204020204" pitchFamily="34" charset="0"/>
              </a:rPr>
              <a:t>T</a:t>
            </a:r>
            <a:r>
              <a:rPr lang="en-US" sz="1350" baseline="-25000" dirty="0" err="1">
                <a:solidFill>
                  <a:prstClr val="black"/>
                </a:solidFill>
                <a:latin typeface="Corbel" panose="020B0503020204020204" pitchFamily="34" charset="0"/>
              </a:rPr>
              <a:t>wall</a:t>
            </a:r>
            <a:r>
              <a:rPr lang="en-US" sz="1350" baseline="-25000" dirty="0">
                <a:solidFill>
                  <a:prstClr val="black"/>
                </a:solidFill>
                <a:latin typeface="Corbel" panose="020B0503020204020204" pitchFamily="34" charset="0"/>
              </a:rPr>
              <a:t> </a:t>
            </a:r>
            <a:r>
              <a:rPr lang="en-US" sz="1350" dirty="0">
                <a:solidFill>
                  <a:prstClr val="black"/>
                </a:solidFill>
                <a:latin typeface="Corbel" panose="020B0503020204020204" pitchFamily="34" charset="0"/>
              </a:rPr>
              <a:t>– </a:t>
            </a:r>
            <a:r>
              <a:rPr lang="en-US" sz="1350" dirty="0" err="1">
                <a:solidFill>
                  <a:prstClr val="black"/>
                </a:solidFill>
                <a:latin typeface="Corbel" panose="020B0503020204020204" pitchFamily="34" charset="0"/>
              </a:rPr>
              <a:t>T</a:t>
            </a:r>
            <a:r>
              <a:rPr lang="en-US" sz="1350" baseline="-25000" dirty="0" err="1">
                <a:solidFill>
                  <a:prstClr val="black"/>
                </a:solidFill>
                <a:latin typeface="Corbel" panose="020B0503020204020204" pitchFamily="34" charset="0"/>
              </a:rPr>
              <a:t>saturation</a:t>
            </a:r>
            <a:endParaRPr lang="en-US" sz="1350" dirty="0">
              <a:solidFill>
                <a:prstClr val="black"/>
              </a:solidFill>
              <a:latin typeface="Corbel" panose="020B0503020204020204" pitchFamily="34" charset="0"/>
            </a:endParaRPr>
          </a:p>
        </p:txBody>
      </p:sp>
      <p:grpSp>
        <p:nvGrpSpPr>
          <p:cNvPr id="93" name="Group 92">
            <a:extLst>
              <a:ext uri="{FF2B5EF4-FFF2-40B4-BE49-F238E27FC236}">
                <a16:creationId xmlns:a16="http://schemas.microsoft.com/office/drawing/2014/main" id="{D9BC6F79-685B-7379-91AE-B33C308B65F7}"/>
              </a:ext>
            </a:extLst>
          </p:cNvPr>
          <p:cNvGrpSpPr/>
          <p:nvPr/>
        </p:nvGrpSpPr>
        <p:grpSpPr>
          <a:xfrm>
            <a:off x="7273456" y="534812"/>
            <a:ext cx="1915230" cy="1236498"/>
            <a:chOff x="7154793" y="273398"/>
            <a:chExt cx="2553640" cy="1648664"/>
          </a:xfrm>
        </p:grpSpPr>
        <p:grpSp>
          <p:nvGrpSpPr>
            <p:cNvPr id="94" name="Group 93">
              <a:extLst>
                <a:ext uri="{FF2B5EF4-FFF2-40B4-BE49-F238E27FC236}">
                  <a16:creationId xmlns:a16="http://schemas.microsoft.com/office/drawing/2014/main" id="{100AF4D8-BCBD-596F-D91E-301E8310E0E3}"/>
                </a:ext>
              </a:extLst>
            </p:cNvPr>
            <p:cNvGrpSpPr/>
            <p:nvPr/>
          </p:nvGrpSpPr>
          <p:grpSpPr>
            <a:xfrm>
              <a:off x="7163619" y="273398"/>
              <a:ext cx="2544814" cy="1648664"/>
              <a:chOff x="7163619" y="273398"/>
              <a:chExt cx="2544814" cy="1648664"/>
            </a:xfrm>
          </p:grpSpPr>
          <p:grpSp>
            <p:nvGrpSpPr>
              <p:cNvPr id="96" name="Group 95">
                <a:extLst>
                  <a:ext uri="{FF2B5EF4-FFF2-40B4-BE49-F238E27FC236}">
                    <a16:creationId xmlns:a16="http://schemas.microsoft.com/office/drawing/2014/main" id="{CDB3CF99-79D6-0129-F5E2-C30350FFD0BC}"/>
                  </a:ext>
                </a:extLst>
              </p:cNvPr>
              <p:cNvGrpSpPr/>
              <p:nvPr/>
            </p:nvGrpSpPr>
            <p:grpSpPr>
              <a:xfrm>
                <a:off x="7197175" y="273398"/>
                <a:ext cx="2092419" cy="1648664"/>
                <a:chOff x="3955626" y="229449"/>
                <a:chExt cx="6100108" cy="3446787"/>
              </a:xfrm>
            </p:grpSpPr>
            <p:sp>
              <p:nvSpPr>
                <p:cNvPr id="98" name="Rectangle 97">
                  <a:extLst>
                    <a:ext uri="{FF2B5EF4-FFF2-40B4-BE49-F238E27FC236}">
                      <a16:creationId xmlns:a16="http://schemas.microsoft.com/office/drawing/2014/main" id="{0FAC263D-9898-7D4E-F1CA-7A5CBF13C547}"/>
                    </a:ext>
                  </a:extLst>
                </p:cNvPr>
                <p:cNvSpPr/>
                <p:nvPr/>
              </p:nvSpPr>
              <p:spPr>
                <a:xfrm>
                  <a:off x="3955626" y="229449"/>
                  <a:ext cx="6100108" cy="3446787"/>
                </a:xfrm>
                <a:prstGeom prst="rect">
                  <a:avLst/>
                </a:prstGeom>
                <a:solidFill>
                  <a:srgbClr val="00051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9" name="Rectangle 98">
                  <a:extLst>
                    <a:ext uri="{FF2B5EF4-FFF2-40B4-BE49-F238E27FC236}">
                      <a16:creationId xmlns:a16="http://schemas.microsoft.com/office/drawing/2014/main" id="{3048A271-245B-9325-B434-643EE65B6E47}"/>
                    </a:ext>
                  </a:extLst>
                </p:cNvPr>
                <p:cNvSpPr/>
                <p:nvPr/>
              </p:nvSpPr>
              <p:spPr>
                <a:xfrm>
                  <a:off x="4083953" y="325437"/>
                  <a:ext cx="5808875" cy="32151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grpSp>
          <p:sp>
            <p:nvSpPr>
              <p:cNvPr id="97" name="TextBox 96">
                <a:extLst>
                  <a:ext uri="{FF2B5EF4-FFF2-40B4-BE49-F238E27FC236}">
                    <a16:creationId xmlns:a16="http://schemas.microsoft.com/office/drawing/2014/main" id="{AD24DF9C-7D96-4B67-29B2-442380198924}"/>
                  </a:ext>
                </a:extLst>
              </p:cNvPr>
              <p:cNvSpPr txBox="1"/>
              <p:nvPr/>
            </p:nvSpPr>
            <p:spPr>
              <a:xfrm>
                <a:off x="7163619" y="816005"/>
                <a:ext cx="2544814" cy="1032761"/>
              </a:xfrm>
              <a:prstGeom prst="rect">
                <a:avLst/>
              </a:prstGeom>
              <a:noFill/>
            </p:spPr>
            <p:txBody>
              <a:bodyPr wrap="square" rtlCol="0">
                <a:spAutoFit/>
              </a:bodyPr>
              <a:lstStyle/>
              <a:p>
                <a:pPr marL="291465" indent="-214313" algn="just" defTabSz="685800">
                  <a:spcAft>
                    <a:spcPts val="450"/>
                  </a:spcAft>
                  <a:buFont typeface="Wingdings" panose="05000000000000000000" pitchFamily="2" charset="2"/>
                  <a:buChar char="ü"/>
                </a:pPr>
                <a:r>
                  <a:rPr lang="en-US" sz="1050" u="sng" dirty="0">
                    <a:solidFill>
                      <a:prstClr val="white"/>
                    </a:solidFill>
                    <a:latin typeface="Century Gothic" panose="020B0502020202020204" pitchFamily="34" charset="0"/>
                    <a:cs typeface="Arial" panose="020B0604020202020204" pitchFamily="34" charset="0"/>
                  </a:rPr>
                  <a:t>10 </a:t>
                </a:r>
                <a:r>
                  <a:rPr lang="en-US" sz="1200" u="sng" dirty="0">
                    <a:solidFill>
                      <a:prstClr val="white"/>
                    </a:solidFill>
                    <a:latin typeface="Corbel" panose="020B0503020204020204" pitchFamily="34" charset="0"/>
                    <a:cs typeface="Arial" panose="020B0604020202020204" pitchFamily="34" charset="0"/>
                  </a:rPr>
                  <a:t>GPM flow rate</a:t>
                </a:r>
              </a:p>
              <a:p>
                <a:pPr marL="291465" indent="-214313" algn="just" defTabSz="685800">
                  <a:spcAft>
                    <a:spcPts val="450"/>
                  </a:spcAft>
                  <a:buFont typeface="Wingdings" panose="05000000000000000000" pitchFamily="2" charset="2"/>
                  <a:buChar char="ü"/>
                </a:pPr>
                <a:r>
                  <a:rPr lang="en-US" sz="1050" u="sng" dirty="0">
                    <a:solidFill>
                      <a:prstClr val="white"/>
                    </a:solidFill>
                    <a:latin typeface="Century Gothic" panose="020B0502020202020204" pitchFamily="34" charset="0"/>
                    <a:cs typeface="Arial" panose="020B0604020202020204" pitchFamily="34" charset="0"/>
                  </a:rPr>
                  <a:t>85</a:t>
                </a:r>
                <a:r>
                  <a:rPr lang="en-US" sz="1200" u="sng" dirty="0">
                    <a:solidFill>
                      <a:prstClr val="white"/>
                    </a:solidFill>
                    <a:latin typeface="Corbel" panose="020B0503020204020204" pitchFamily="34" charset="0"/>
                    <a:cs typeface="Arial" panose="020B0604020202020204" pitchFamily="34" charset="0"/>
                  </a:rPr>
                  <a:t> K subcooling</a:t>
                </a:r>
              </a:p>
              <a:p>
                <a:pPr marL="291465" indent="-214313" algn="just" defTabSz="685800">
                  <a:spcAft>
                    <a:spcPts val="450"/>
                  </a:spcAft>
                  <a:buFont typeface="Wingdings" panose="05000000000000000000" pitchFamily="2" charset="2"/>
                  <a:buChar char="ü"/>
                </a:pPr>
                <a:r>
                  <a:rPr lang="en-US" sz="1050" dirty="0">
                    <a:solidFill>
                      <a:prstClr val="white"/>
                    </a:solidFill>
                    <a:latin typeface="Century Gothic" panose="020B0502020202020204" pitchFamily="34" charset="0"/>
                    <a:cs typeface="Arial" panose="020B0604020202020204" pitchFamily="34" charset="0"/>
                  </a:rPr>
                  <a:t>2</a:t>
                </a:r>
                <a:r>
                  <a:rPr lang="en-US" sz="1200" dirty="0">
                    <a:solidFill>
                      <a:prstClr val="white"/>
                    </a:solidFill>
                    <a:latin typeface="Corbel" panose="020B0503020204020204" pitchFamily="34" charset="0"/>
                    <a:cs typeface="Arial" panose="020B0604020202020204" pitchFamily="34" charset="0"/>
                  </a:rPr>
                  <a:t> bar pressure </a:t>
                </a:r>
              </a:p>
            </p:txBody>
          </p:sp>
        </p:grpSp>
        <p:sp>
          <p:nvSpPr>
            <p:cNvPr id="95" name="TextBox 94">
              <a:extLst>
                <a:ext uri="{FF2B5EF4-FFF2-40B4-BE49-F238E27FC236}">
                  <a16:creationId xmlns:a16="http://schemas.microsoft.com/office/drawing/2014/main" id="{97AB7702-1879-FB3F-E86D-5DAADFBDE46C}"/>
                </a:ext>
              </a:extLst>
            </p:cNvPr>
            <p:cNvSpPr txBox="1"/>
            <p:nvPr/>
          </p:nvSpPr>
          <p:spPr>
            <a:xfrm>
              <a:off x="7154793" y="405141"/>
              <a:ext cx="1948895" cy="400109"/>
            </a:xfrm>
            <a:prstGeom prst="rect">
              <a:avLst/>
            </a:prstGeom>
            <a:noFill/>
          </p:spPr>
          <p:txBody>
            <a:bodyPr wrap="square" rtlCol="0">
              <a:spAutoFit/>
            </a:bodyPr>
            <a:lstStyle/>
            <a:p>
              <a:pPr marL="77153" defTabSz="685800">
                <a:spcAft>
                  <a:spcPts val="450"/>
                </a:spcAft>
              </a:pPr>
              <a:r>
                <a:rPr lang="en-US" sz="1350" b="1" dirty="0">
                  <a:solidFill>
                    <a:prstClr val="white"/>
                  </a:solidFill>
                  <a:latin typeface="Corbel" panose="020B0503020204020204" pitchFamily="34" charset="0"/>
                  <a:cs typeface="Arial" panose="020B0604020202020204" pitchFamily="34" charset="0"/>
                </a:rPr>
                <a:t>IPF conditions</a:t>
              </a:r>
            </a:p>
          </p:txBody>
        </p:sp>
      </p:grpSp>
      <p:cxnSp>
        <p:nvCxnSpPr>
          <p:cNvPr id="60" name="Straight Connector 59">
            <a:extLst>
              <a:ext uri="{FF2B5EF4-FFF2-40B4-BE49-F238E27FC236}">
                <a16:creationId xmlns:a16="http://schemas.microsoft.com/office/drawing/2014/main" id="{56215528-405B-0A64-7AB6-A0106E053A08}"/>
              </a:ext>
            </a:extLst>
          </p:cNvPr>
          <p:cNvCxnSpPr>
            <a:cxnSpLocks/>
          </p:cNvCxnSpPr>
          <p:nvPr/>
        </p:nvCxnSpPr>
        <p:spPr>
          <a:xfrm flipH="1">
            <a:off x="4578699" y="3628335"/>
            <a:ext cx="1217264" cy="0"/>
          </a:xfrm>
          <a:prstGeom prst="line">
            <a:avLst/>
          </a:prstGeom>
          <a:ln w="19050" cap="rnd">
            <a:solidFill>
              <a:srgbClr val="B4186E"/>
            </a:solidFill>
            <a:prstDash val="sysDot"/>
            <a:round/>
          </a:ln>
        </p:spPr>
        <p:style>
          <a:lnRef idx="1">
            <a:schemeClr val="accent1"/>
          </a:lnRef>
          <a:fillRef idx="0">
            <a:schemeClr val="accent1"/>
          </a:fillRef>
          <a:effectRef idx="0">
            <a:schemeClr val="accent1"/>
          </a:effectRef>
          <a:fontRef idx="minor">
            <a:schemeClr val="tx1"/>
          </a:fontRef>
        </p:style>
      </p:cxnSp>
      <p:pic>
        <p:nvPicPr>
          <p:cNvPr id="63" name="test321(2)">
            <a:hlinkClick r:id="" action="ppaction://media"/>
            <a:extLst>
              <a:ext uri="{FF2B5EF4-FFF2-40B4-BE49-F238E27FC236}">
                <a16:creationId xmlns:a16="http://schemas.microsoft.com/office/drawing/2014/main" id="{71CCD93A-C921-F066-F72A-20FC557FE8B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331518" y="2932690"/>
            <a:ext cx="1371600" cy="1371600"/>
          </a:xfrm>
          <a:prstGeom prst="rect">
            <a:avLst/>
          </a:prstGeom>
          <a:ln w="28575">
            <a:noFill/>
          </a:ln>
        </p:spPr>
      </p:pic>
      <p:cxnSp>
        <p:nvCxnSpPr>
          <p:cNvPr id="68" name="Straight Arrow Connector 67">
            <a:extLst>
              <a:ext uri="{FF2B5EF4-FFF2-40B4-BE49-F238E27FC236}">
                <a16:creationId xmlns:a16="http://schemas.microsoft.com/office/drawing/2014/main" id="{CDEF0CF1-689E-F38A-698A-B86EE9350194}"/>
              </a:ext>
            </a:extLst>
          </p:cNvPr>
          <p:cNvCxnSpPr/>
          <p:nvPr/>
        </p:nvCxnSpPr>
        <p:spPr>
          <a:xfrm>
            <a:off x="8815247" y="2913815"/>
            <a:ext cx="0" cy="1365548"/>
          </a:xfrm>
          <a:prstGeom prst="straightConnector1">
            <a:avLst/>
          </a:prstGeom>
          <a:ln w="9525">
            <a:solidFill>
              <a:srgbClr val="B4186E"/>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C6D659D-262E-E26D-CEE9-6489A7AE3771}"/>
              </a:ext>
            </a:extLst>
          </p:cNvPr>
          <p:cNvSpPr txBox="1"/>
          <p:nvPr/>
        </p:nvSpPr>
        <p:spPr>
          <a:xfrm rot="5400000">
            <a:off x="8678571" y="3514834"/>
            <a:ext cx="500458" cy="253916"/>
          </a:xfrm>
          <a:prstGeom prst="rect">
            <a:avLst/>
          </a:prstGeom>
          <a:noFill/>
        </p:spPr>
        <p:txBody>
          <a:bodyPr wrap="none" rtlCol="0">
            <a:spAutoFit/>
          </a:bodyPr>
          <a:lstStyle/>
          <a:p>
            <a:pPr defTabSz="685800"/>
            <a:r>
              <a:rPr lang="en-US" sz="900" dirty="0">
                <a:solidFill>
                  <a:srgbClr val="B4186E"/>
                </a:solidFill>
                <a:latin typeface="Century Gothic" panose="020B0502020202020204" pitchFamily="34" charset="0"/>
              </a:rPr>
              <a:t>5</a:t>
            </a:r>
            <a:r>
              <a:rPr lang="en-US" sz="1050" dirty="0">
                <a:solidFill>
                  <a:srgbClr val="B4186E"/>
                </a:solidFill>
                <a:latin typeface="Corbel" panose="020B0503020204020204" pitchFamily="34" charset="0"/>
              </a:rPr>
              <a:t> mm</a:t>
            </a:r>
          </a:p>
        </p:txBody>
      </p:sp>
      <p:cxnSp>
        <p:nvCxnSpPr>
          <p:cNvPr id="70" name="Straight Connector 69">
            <a:extLst>
              <a:ext uri="{FF2B5EF4-FFF2-40B4-BE49-F238E27FC236}">
                <a16:creationId xmlns:a16="http://schemas.microsoft.com/office/drawing/2014/main" id="{37B5699F-824B-90F6-C384-E169F8BA2A7B}"/>
              </a:ext>
            </a:extLst>
          </p:cNvPr>
          <p:cNvCxnSpPr>
            <a:cxnSpLocks/>
          </p:cNvCxnSpPr>
          <p:nvPr/>
        </p:nvCxnSpPr>
        <p:spPr>
          <a:xfrm flipH="1">
            <a:off x="5867400" y="3626857"/>
            <a:ext cx="1459629" cy="1478"/>
          </a:xfrm>
          <a:prstGeom prst="line">
            <a:avLst/>
          </a:prstGeom>
          <a:ln w="28575" cap="rnd">
            <a:solidFill>
              <a:srgbClr val="B4186E"/>
            </a:solidFill>
            <a:prstDash val="sysDash"/>
            <a:round/>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719F9A34-6829-98C0-F80A-26D5C22A3490}"/>
              </a:ext>
            </a:extLst>
          </p:cNvPr>
          <p:cNvSpPr/>
          <p:nvPr/>
        </p:nvSpPr>
        <p:spPr>
          <a:xfrm>
            <a:off x="7327029" y="2919486"/>
            <a:ext cx="1371600" cy="1386631"/>
          </a:xfrm>
          <a:prstGeom prst="rect">
            <a:avLst/>
          </a:prstGeom>
          <a:noFill/>
          <a:ln w="38100">
            <a:solidFill>
              <a:srgbClr val="B418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4" name="TextBox 53">
            <a:extLst>
              <a:ext uri="{FF2B5EF4-FFF2-40B4-BE49-F238E27FC236}">
                <a16:creationId xmlns:a16="http://schemas.microsoft.com/office/drawing/2014/main" id="{79515FDE-6EAF-8E09-D555-FB2998A0B2F3}"/>
              </a:ext>
            </a:extLst>
          </p:cNvPr>
          <p:cNvSpPr txBox="1"/>
          <p:nvPr/>
        </p:nvSpPr>
        <p:spPr>
          <a:xfrm>
            <a:off x="4181184" y="447019"/>
            <a:ext cx="2905795" cy="507831"/>
          </a:xfrm>
          <a:prstGeom prst="rect">
            <a:avLst/>
          </a:prstGeom>
          <a:noFill/>
        </p:spPr>
        <p:txBody>
          <a:bodyPr wrap="square" rtlCol="0">
            <a:spAutoFit/>
          </a:bodyPr>
          <a:lstStyle/>
          <a:p>
            <a:pPr marL="291465" indent="-214313" algn="just" defTabSz="685800">
              <a:buFont typeface="Arial" panose="020B0604020202020204" pitchFamily="34" charset="0"/>
              <a:buChar char="•"/>
            </a:pPr>
            <a:r>
              <a:rPr lang="en-US" sz="1350" b="1" i="1" dirty="0">
                <a:solidFill>
                  <a:srgbClr val="B4186E"/>
                </a:solidFill>
                <a:latin typeface="Corbel" panose="020B0503020204020204" pitchFamily="34" charset="0"/>
                <a:cs typeface="Arial" panose="020B0604020202020204" pitchFamily="34" charset="0"/>
              </a:rPr>
              <a:t>At IPF: Bubbles are small and fast departure – </a:t>
            </a:r>
            <a:r>
              <a:rPr lang="en-US" sz="1350" b="1" i="1" u="sng" dirty="0">
                <a:solidFill>
                  <a:srgbClr val="B4186E"/>
                </a:solidFill>
                <a:latin typeface="Corbel" panose="020B0503020204020204" pitchFamily="34" charset="0"/>
                <a:cs typeface="Arial" panose="020B0604020202020204" pitchFamily="34" charset="0"/>
              </a:rPr>
              <a:t>early stage of boiling</a:t>
            </a:r>
          </a:p>
        </p:txBody>
      </p:sp>
      <p:sp>
        <p:nvSpPr>
          <p:cNvPr id="55" name="TextBox 54">
            <a:extLst>
              <a:ext uri="{FF2B5EF4-FFF2-40B4-BE49-F238E27FC236}">
                <a16:creationId xmlns:a16="http://schemas.microsoft.com/office/drawing/2014/main" id="{52812C72-3E8A-80D9-89AE-37DD5F351FA5}"/>
              </a:ext>
            </a:extLst>
          </p:cNvPr>
          <p:cNvSpPr txBox="1"/>
          <p:nvPr/>
        </p:nvSpPr>
        <p:spPr>
          <a:xfrm>
            <a:off x="4161614" y="989348"/>
            <a:ext cx="2939867" cy="715581"/>
          </a:xfrm>
          <a:prstGeom prst="rect">
            <a:avLst/>
          </a:prstGeom>
          <a:noFill/>
        </p:spPr>
        <p:txBody>
          <a:bodyPr wrap="square" rtlCol="0">
            <a:spAutoFit/>
          </a:bodyPr>
          <a:lstStyle/>
          <a:p>
            <a:pPr marL="291465" indent="-214313" algn="just" defTabSz="685800">
              <a:buFont typeface="Arial" panose="020B0604020202020204" pitchFamily="34" charset="0"/>
              <a:buChar char="•"/>
            </a:pPr>
            <a:r>
              <a:rPr lang="en-US" sz="1350" b="1" i="1" dirty="0">
                <a:solidFill>
                  <a:srgbClr val="B4186E"/>
                </a:solidFill>
                <a:latin typeface="Corbel" panose="020B0503020204020204" pitchFamily="34" charset="0"/>
                <a:cs typeface="Arial" panose="020B0604020202020204" pitchFamily="34" charset="0"/>
              </a:rPr>
              <a:t>Boiling heat transfer coefficient of</a:t>
            </a:r>
          </a:p>
          <a:p>
            <a:pPr marL="77153" algn="just" defTabSz="685800"/>
            <a:r>
              <a:rPr lang="en-US" sz="1350" b="1" i="1" dirty="0">
                <a:solidFill>
                  <a:srgbClr val="B4186E"/>
                </a:solidFill>
                <a:latin typeface="Corbel" panose="020B0503020204020204" pitchFamily="34" charset="0"/>
                <a:cs typeface="Arial" panose="020B0604020202020204" pitchFamily="34" charset="0"/>
              </a:rPr>
              <a:t>      </a:t>
            </a:r>
            <a:r>
              <a:rPr lang="en-US" sz="1350" b="1" i="1" u="sng" dirty="0">
                <a:solidFill>
                  <a:srgbClr val="B4186E"/>
                </a:solidFill>
                <a:latin typeface="Corbel" panose="020B0503020204020204" pitchFamily="34" charset="0"/>
                <a:cs typeface="Arial" panose="020B0604020202020204" pitchFamily="34" charset="0"/>
              </a:rPr>
              <a:t>~</a:t>
            </a:r>
            <a:r>
              <a:rPr lang="en-US" sz="1200" b="1" i="1" u="sng" dirty="0">
                <a:solidFill>
                  <a:srgbClr val="B4186E"/>
                </a:solidFill>
                <a:latin typeface="Century Gothic" panose="020B0502020202020204" pitchFamily="34" charset="0"/>
                <a:cs typeface="Arial" panose="020B0604020202020204" pitchFamily="34" charset="0"/>
              </a:rPr>
              <a:t>48000</a:t>
            </a:r>
            <a:r>
              <a:rPr lang="en-US" sz="1350" b="1" i="1" u="sng" dirty="0">
                <a:solidFill>
                  <a:srgbClr val="B4186E"/>
                </a:solidFill>
                <a:latin typeface="Corbel" panose="020B0503020204020204" pitchFamily="34" charset="0"/>
                <a:cs typeface="Arial" panose="020B0604020202020204" pitchFamily="34" charset="0"/>
              </a:rPr>
              <a:t> W/m</a:t>
            </a:r>
            <a:r>
              <a:rPr lang="en-US" sz="1200" b="1" i="1" u="sng" baseline="30000" dirty="0">
                <a:solidFill>
                  <a:srgbClr val="B4186E"/>
                </a:solidFill>
                <a:latin typeface="Century Gothic" panose="020B0502020202020204" pitchFamily="34" charset="0"/>
                <a:cs typeface="Arial" panose="020B0604020202020204" pitchFamily="34" charset="0"/>
              </a:rPr>
              <a:t>2</a:t>
            </a:r>
            <a:r>
              <a:rPr lang="en-US" sz="1350" b="1" i="1" u="sng" dirty="0">
                <a:solidFill>
                  <a:srgbClr val="B4186E"/>
                </a:solidFill>
                <a:latin typeface="Corbel" panose="020B0503020204020204" pitchFamily="34" charset="0"/>
                <a:cs typeface="Arial" panose="020B0604020202020204" pitchFamily="34" charset="0"/>
              </a:rPr>
              <a:t>/s </a:t>
            </a:r>
          </a:p>
        </p:txBody>
      </p:sp>
      <p:sp>
        <p:nvSpPr>
          <p:cNvPr id="75" name="Freeform: Shape 74">
            <a:extLst>
              <a:ext uri="{FF2B5EF4-FFF2-40B4-BE49-F238E27FC236}">
                <a16:creationId xmlns:a16="http://schemas.microsoft.com/office/drawing/2014/main" id="{BF9CF47F-D3FB-2E38-8D3F-A0303E8503A6}"/>
              </a:ext>
            </a:extLst>
          </p:cNvPr>
          <p:cNvSpPr/>
          <p:nvPr/>
        </p:nvSpPr>
        <p:spPr>
          <a:xfrm>
            <a:off x="5414452" y="3845583"/>
            <a:ext cx="146131" cy="597830"/>
          </a:xfrm>
          <a:custGeom>
            <a:avLst/>
            <a:gdLst>
              <a:gd name="connsiteX0" fmla="*/ 138112 w 214312"/>
              <a:gd name="connsiteY0" fmla="*/ 0 h 614362"/>
              <a:gd name="connsiteX1" fmla="*/ 214312 w 214312"/>
              <a:gd name="connsiteY1" fmla="*/ 9525 h 614362"/>
              <a:gd name="connsiteX2" fmla="*/ 209550 w 214312"/>
              <a:gd name="connsiteY2" fmla="*/ 23812 h 614362"/>
              <a:gd name="connsiteX3" fmla="*/ 133350 w 214312"/>
              <a:gd name="connsiteY3" fmla="*/ 457200 h 614362"/>
              <a:gd name="connsiteX4" fmla="*/ 100012 w 214312"/>
              <a:gd name="connsiteY4" fmla="*/ 590550 h 614362"/>
              <a:gd name="connsiteX5" fmla="*/ 0 w 214312"/>
              <a:gd name="connsiteY5" fmla="*/ 614362 h 614362"/>
              <a:gd name="connsiteX6" fmla="*/ 61912 w 214312"/>
              <a:gd name="connsiteY6" fmla="*/ 581025 h 614362"/>
              <a:gd name="connsiteX7" fmla="*/ 76200 w 214312"/>
              <a:gd name="connsiteY7" fmla="*/ 533400 h 614362"/>
              <a:gd name="connsiteX8" fmla="*/ 90487 w 214312"/>
              <a:gd name="connsiteY8" fmla="*/ 466725 h 614362"/>
              <a:gd name="connsiteX9" fmla="*/ 109537 w 214312"/>
              <a:gd name="connsiteY9" fmla="*/ 395287 h 614362"/>
              <a:gd name="connsiteX10" fmla="*/ 114300 w 214312"/>
              <a:gd name="connsiteY10" fmla="*/ 309562 h 614362"/>
              <a:gd name="connsiteX11" fmla="*/ 133350 w 214312"/>
              <a:gd name="connsiteY11" fmla="*/ 161925 h 614362"/>
              <a:gd name="connsiteX12" fmla="*/ 142875 w 214312"/>
              <a:gd name="connsiteY12" fmla="*/ 90487 h 614362"/>
              <a:gd name="connsiteX13" fmla="*/ 138112 w 214312"/>
              <a:gd name="connsiteY13" fmla="*/ 0 h 614362"/>
              <a:gd name="connsiteX0" fmla="*/ 76200 w 152400"/>
              <a:gd name="connsiteY0" fmla="*/ 0 h 600626"/>
              <a:gd name="connsiteX1" fmla="*/ 152400 w 152400"/>
              <a:gd name="connsiteY1" fmla="*/ 9525 h 600626"/>
              <a:gd name="connsiteX2" fmla="*/ 147638 w 152400"/>
              <a:gd name="connsiteY2" fmla="*/ 23812 h 600626"/>
              <a:gd name="connsiteX3" fmla="*/ 71438 w 152400"/>
              <a:gd name="connsiteY3" fmla="*/ 457200 h 600626"/>
              <a:gd name="connsiteX4" fmla="*/ 38100 w 152400"/>
              <a:gd name="connsiteY4" fmla="*/ 590550 h 600626"/>
              <a:gd name="connsiteX5" fmla="*/ 9165 w 152400"/>
              <a:gd name="connsiteY5" fmla="*/ 600626 h 600626"/>
              <a:gd name="connsiteX6" fmla="*/ 0 w 152400"/>
              <a:gd name="connsiteY6" fmla="*/ 581025 h 600626"/>
              <a:gd name="connsiteX7" fmla="*/ 14288 w 152400"/>
              <a:gd name="connsiteY7" fmla="*/ 533400 h 600626"/>
              <a:gd name="connsiteX8" fmla="*/ 28575 w 152400"/>
              <a:gd name="connsiteY8" fmla="*/ 466725 h 600626"/>
              <a:gd name="connsiteX9" fmla="*/ 47625 w 152400"/>
              <a:gd name="connsiteY9" fmla="*/ 395287 h 600626"/>
              <a:gd name="connsiteX10" fmla="*/ 52388 w 152400"/>
              <a:gd name="connsiteY10" fmla="*/ 309562 h 600626"/>
              <a:gd name="connsiteX11" fmla="*/ 71438 w 152400"/>
              <a:gd name="connsiteY11" fmla="*/ 161925 h 600626"/>
              <a:gd name="connsiteX12" fmla="*/ 80963 w 152400"/>
              <a:gd name="connsiteY12" fmla="*/ 90487 h 600626"/>
              <a:gd name="connsiteX13" fmla="*/ 76200 w 152400"/>
              <a:gd name="connsiteY13" fmla="*/ 0 h 60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600626">
                <a:moveTo>
                  <a:pt x="76200" y="0"/>
                </a:moveTo>
                <a:lnTo>
                  <a:pt x="152400" y="9525"/>
                </a:lnTo>
                <a:lnTo>
                  <a:pt x="147638" y="23812"/>
                </a:lnTo>
                <a:lnTo>
                  <a:pt x="71438" y="457200"/>
                </a:lnTo>
                <a:lnTo>
                  <a:pt x="38100" y="590550"/>
                </a:lnTo>
                <a:lnTo>
                  <a:pt x="9165" y="600626"/>
                </a:lnTo>
                <a:lnTo>
                  <a:pt x="0" y="581025"/>
                </a:lnTo>
                <a:lnTo>
                  <a:pt x="14288" y="533400"/>
                </a:lnTo>
                <a:lnTo>
                  <a:pt x="28575" y="466725"/>
                </a:lnTo>
                <a:lnTo>
                  <a:pt x="47625" y="395287"/>
                </a:lnTo>
                <a:lnTo>
                  <a:pt x="52388" y="309562"/>
                </a:lnTo>
                <a:lnTo>
                  <a:pt x="71438" y="161925"/>
                </a:lnTo>
                <a:lnTo>
                  <a:pt x="80963" y="90487"/>
                </a:lnTo>
                <a:lnTo>
                  <a:pt x="76200" y="0"/>
                </a:lnTo>
                <a:close/>
              </a:path>
            </a:pathLst>
          </a:custGeom>
          <a:solidFill>
            <a:srgbClr val="6161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76" name="Straight Connector 75">
            <a:extLst>
              <a:ext uri="{FF2B5EF4-FFF2-40B4-BE49-F238E27FC236}">
                <a16:creationId xmlns:a16="http://schemas.microsoft.com/office/drawing/2014/main" id="{D2C0D02C-3063-440D-3520-89DF13E6B362}"/>
              </a:ext>
            </a:extLst>
          </p:cNvPr>
          <p:cNvCxnSpPr>
            <a:cxnSpLocks/>
          </p:cNvCxnSpPr>
          <p:nvPr/>
        </p:nvCxnSpPr>
        <p:spPr>
          <a:xfrm flipV="1">
            <a:off x="5111812" y="4505993"/>
            <a:ext cx="292163" cy="47625"/>
          </a:xfrm>
          <a:prstGeom prst="line">
            <a:avLst/>
          </a:prstGeom>
          <a:ln w="19050">
            <a:solidFill>
              <a:srgbClr val="6666FF"/>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9A2ECEA-2BCA-D311-32F4-012E365EF881}"/>
              </a:ext>
            </a:extLst>
          </p:cNvPr>
          <p:cNvCxnSpPr>
            <a:cxnSpLocks/>
          </p:cNvCxnSpPr>
          <p:nvPr/>
        </p:nvCxnSpPr>
        <p:spPr>
          <a:xfrm flipV="1">
            <a:off x="5409689" y="4455956"/>
            <a:ext cx="33885" cy="50037"/>
          </a:xfrm>
          <a:prstGeom prst="line">
            <a:avLst/>
          </a:prstGeom>
          <a:ln w="19050">
            <a:solidFill>
              <a:srgbClr val="6666FF"/>
            </a:solidFill>
            <a:prstDash val="sysDot"/>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36C7F203-7C99-19C0-A442-9B46D8EFE42F}"/>
              </a:ext>
            </a:extLst>
          </p:cNvPr>
          <p:cNvSpPr txBox="1"/>
          <p:nvPr/>
        </p:nvSpPr>
        <p:spPr>
          <a:xfrm>
            <a:off x="5095799" y="3760279"/>
            <a:ext cx="583239" cy="224805"/>
          </a:xfrm>
          <a:prstGeom prst="rect">
            <a:avLst/>
          </a:prstGeom>
          <a:noFill/>
        </p:spPr>
        <p:txBody>
          <a:bodyPr wrap="square" rtlCol="0">
            <a:spAutoFit/>
          </a:bodyPr>
          <a:lstStyle/>
          <a:p>
            <a:pPr marL="77153" algn="just" defTabSz="685800">
              <a:lnSpc>
                <a:spcPct val="80000"/>
              </a:lnSpc>
              <a:defRPr/>
            </a:pPr>
            <a:r>
              <a:rPr lang="en-US" sz="1050" b="1" kern="0" dirty="0">
                <a:solidFill>
                  <a:srgbClr val="000F7E"/>
                </a:solidFill>
                <a:latin typeface="Corbel" panose="020B0503020204020204" pitchFamily="34" charset="0"/>
                <a:cs typeface="Arial" panose="020B0604020202020204" pitchFamily="34" charset="0"/>
              </a:rPr>
              <a:t>CHF</a:t>
            </a:r>
            <a:endParaRPr lang="en-US" sz="1200" b="1" kern="0" dirty="0">
              <a:solidFill>
                <a:srgbClr val="000F7E"/>
              </a:solidFill>
              <a:latin typeface="Corbel" panose="020B0503020204020204" pitchFamily="34" charset="0"/>
              <a:cs typeface="Arial" panose="020B0604020202020204" pitchFamily="34" charset="0"/>
            </a:endParaRPr>
          </a:p>
        </p:txBody>
      </p:sp>
      <p:cxnSp>
        <p:nvCxnSpPr>
          <p:cNvPr id="87" name="Straight Connector 86">
            <a:extLst>
              <a:ext uri="{FF2B5EF4-FFF2-40B4-BE49-F238E27FC236}">
                <a16:creationId xmlns:a16="http://schemas.microsoft.com/office/drawing/2014/main" id="{6F67707C-FFFA-0157-F9F3-70A13DEDEB36}"/>
              </a:ext>
            </a:extLst>
          </p:cNvPr>
          <p:cNvCxnSpPr>
            <a:cxnSpLocks/>
          </p:cNvCxnSpPr>
          <p:nvPr/>
        </p:nvCxnSpPr>
        <p:spPr>
          <a:xfrm flipV="1">
            <a:off x="5409404" y="4455956"/>
            <a:ext cx="33885" cy="50037"/>
          </a:xfrm>
          <a:prstGeom prst="line">
            <a:avLst/>
          </a:prstGeom>
          <a:ln w="19050">
            <a:solidFill>
              <a:srgbClr val="6666FF"/>
            </a:solidFill>
            <a:prstDash val="sysDot"/>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2E16AA1F-CAD4-F1BE-3B4F-7B2BAE927918}"/>
              </a:ext>
            </a:extLst>
          </p:cNvPr>
          <p:cNvPicPr>
            <a:picLocks noChangeAspect="1"/>
          </p:cNvPicPr>
          <p:nvPr/>
        </p:nvPicPr>
        <p:blipFill>
          <a:blip r:embed="rId10"/>
          <a:stretch>
            <a:fillRect/>
          </a:stretch>
        </p:blipFill>
        <p:spPr>
          <a:xfrm>
            <a:off x="3410543" y="1932320"/>
            <a:ext cx="4561881" cy="2955085"/>
          </a:xfrm>
          <a:prstGeom prst="rect">
            <a:avLst/>
          </a:prstGeom>
        </p:spPr>
      </p:pic>
      <p:sp>
        <p:nvSpPr>
          <p:cNvPr id="88" name="TextBox 87">
            <a:extLst>
              <a:ext uri="{FF2B5EF4-FFF2-40B4-BE49-F238E27FC236}">
                <a16:creationId xmlns:a16="http://schemas.microsoft.com/office/drawing/2014/main" id="{C22F461C-39D2-E330-48D0-FA93B77317E9}"/>
              </a:ext>
            </a:extLst>
          </p:cNvPr>
          <p:cNvSpPr txBox="1"/>
          <p:nvPr/>
        </p:nvSpPr>
        <p:spPr>
          <a:xfrm>
            <a:off x="5428893" y="3680627"/>
            <a:ext cx="319318" cy="461665"/>
          </a:xfrm>
          <a:prstGeom prst="rect">
            <a:avLst/>
          </a:prstGeom>
          <a:noFill/>
        </p:spPr>
        <p:txBody>
          <a:bodyPr wrap="none" rtlCol="0">
            <a:spAutoFit/>
          </a:bodyPr>
          <a:lstStyle/>
          <a:p>
            <a:pPr defTabSz="685800"/>
            <a:r>
              <a:rPr lang="en-US" sz="2400" b="1" dirty="0">
                <a:solidFill>
                  <a:srgbClr val="000F7E"/>
                </a:solidFill>
                <a:latin typeface="Century Gothic" panose="020B0502020202020204" pitchFamily="34" charset="0"/>
              </a:rPr>
              <a:t>*</a:t>
            </a:r>
          </a:p>
        </p:txBody>
      </p:sp>
      <p:pic>
        <p:nvPicPr>
          <p:cNvPr id="91" name="CHF">
            <a:hlinkClick r:id="" action="ppaction://media"/>
            <a:extLst>
              <a:ext uri="{FF2B5EF4-FFF2-40B4-BE49-F238E27FC236}">
                <a16:creationId xmlns:a16="http://schemas.microsoft.com/office/drawing/2014/main" id="{87030C61-E978-9427-EA78-F407071B8489}"/>
              </a:ext>
            </a:extLst>
          </p:cNvPr>
          <p:cNvPicPr>
            <a:picLocks/>
          </p:cNvPicPr>
          <p:nvPr>
            <a:videoFile r:link="rId4"/>
            <p:extLst>
              <p:ext uri="{DAA4B4D4-6D71-4841-9C94-3DE7FCFB9230}">
                <p14:media xmlns:p14="http://schemas.microsoft.com/office/powerpoint/2010/main" r:embed="rId3"/>
              </p:ext>
            </p:extLst>
          </p:nvPr>
        </p:nvPicPr>
        <p:blipFill rotWithShape="1">
          <a:blip r:embed="rId11"/>
          <a:srcRect r="40028" b="5054"/>
          <a:stretch/>
        </p:blipFill>
        <p:spPr>
          <a:xfrm>
            <a:off x="2614894" y="2057545"/>
            <a:ext cx="1371600" cy="1371600"/>
          </a:xfrm>
          <a:prstGeom prst="rect">
            <a:avLst/>
          </a:prstGeom>
          <a:ln w="28575">
            <a:solidFill>
              <a:srgbClr val="000F7E"/>
            </a:solidFill>
          </a:ln>
        </p:spPr>
      </p:pic>
      <p:sp>
        <p:nvSpPr>
          <p:cNvPr id="92" name="Freeform: Shape 91">
            <a:extLst>
              <a:ext uri="{FF2B5EF4-FFF2-40B4-BE49-F238E27FC236}">
                <a16:creationId xmlns:a16="http://schemas.microsoft.com/office/drawing/2014/main" id="{C7C5030C-AA40-BE58-4D7F-135994265FE1}"/>
              </a:ext>
            </a:extLst>
          </p:cNvPr>
          <p:cNvSpPr/>
          <p:nvPr/>
        </p:nvSpPr>
        <p:spPr>
          <a:xfrm>
            <a:off x="2728784" y="2031395"/>
            <a:ext cx="997706" cy="609302"/>
          </a:xfrm>
          <a:custGeom>
            <a:avLst/>
            <a:gdLst>
              <a:gd name="connsiteX0" fmla="*/ 262314 w 1132637"/>
              <a:gd name="connsiteY0" fmla="*/ 4826 h 635487"/>
              <a:gd name="connsiteX1" fmla="*/ 157539 w 1132637"/>
              <a:gd name="connsiteY1" fmla="*/ 88170 h 635487"/>
              <a:gd name="connsiteX2" fmla="*/ 33714 w 1132637"/>
              <a:gd name="connsiteY2" fmla="*/ 219138 h 635487"/>
              <a:gd name="connsiteX3" fmla="*/ 7520 w 1132637"/>
              <a:gd name="connsiteY3" fmla="*/ 409638 h 635487"/>
              <a:gd name="connsiteX4" fmla="*/ 148014 w 1132637"/>
              <a:gd name="connsiteY4" fmla="*/ 604901 h 635487"/>
              <a:gd name="connsiteX5" fmla="*/ 417095 w 1132637"/>
              <a:gd name="connsiteY5" fmla="*/ 621570 h 635487"/>
              <a:gd name="connsiteX6" fmla="*/ 731420 w 1132637"/>
              <a:gd name="connsiteY6" fmla="*/ 471551 h 635487"/>
              <a:gd name="connsiteX7" fmla="*/ 1017170 w 1132637"/>
              <a:gd name="connsiteY7" fmla="*/ 312007 h 635487"/>
              <a:gd name="connsiteX8" fmla="*/ 1129089 w 1132637"/>
              <a:gd name="connsiteY8" fmla="*/ 142938 h 635487"/>
              <a:gd name="connsiteX9" fmla="*/ 1100514 w 1132637"/>
              <a:gd name="connsiteY9" fmla="*/ 52451 h 635487"/>
              <a:gd name="connsiteX10" fmla="*/ 1057652 w 1132637"/>
              <a:gd name="connsiteY10" fmla="*/ 2445 h 635487"/>
              <a:gd name="connsiteX11" fmla="*/ 957639 w 1132637"/>
              <a:gd name="connsiteY11" fmla="*/ 7207 h 635487"/>
              <a:gd name="connsiteX12" fmla="*/ 262314 w 1132637"/>
              <a:gd name="connsiteY12" fmla="*/ 4826 h 63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637" h="635487">
                <a:moveTo>
                  <a:pt x="262314" y="4826"/>
                </a:moveTo>
                <a:cubicBezTo>
                  <a:pt x="228976" y="28638"/>
                  <a:pt x="195639" y="52451"/>
                  <a:pt x="157539" y="88170"/>
                </a:cubicBezTo>
                <a:cubicBezTo>
                  <a:pt x="119439" y="123889"/>
                  <a:pt x="58717" y="165560"/>
                  <a:pt x="33714" y="219138"/>
                </a:cubicBezTo>
                <a:cubicBezTo>
                  <a:pt x="8711" y="272716"/>
                  <a:pt x="-11530" y="345344"/>
                  <a:pt x="7520" y="409638"/>
                </a:cubicBezTo>
                <a:cubicBezTo>
                  <a:pt x="26570" y="473932"/>
                  <a:pt x="79751" y="569579"/>
                  <a:pt x="148014" y="604901"/>
                </a:cubicBezTo>
                <a:cubicBezTo>
                  <a:pt x="216276" y="640223"/>
                  <a:pt x="319861" y="643795"/>
                  <a:pt x="417095" y="621570"/>
                </a:cubicBezTo>
                <a:cubicBezTo>
                  <a:pt x="514329" y="599345"/>
                  <a:pt x="631407" y="523145"/>
                  <a:pt x="731420" y="471551"/>
                </a:cubicBezTo>
                <a:cubicBezTo>
                  <a:pt x="831433" y="419957"/>
                  <a:pt x="950892" y="366776"/>
                  <a:pt x="1017170" y="312007"/>
                </a:cubicBezTo>
                <a:cubicBezTo>
                  <a:pt x="1083448" y="257238"/>
                  <a:pt x="1115198" y="186197"/>
                  <a:pt x="1129089" y="142938"/>
                </a:cubicBezTo>
                <a:cubicBezTo>
                  <a:pt x="1142980" y="99679"/>
                  <a:pt x="1112420" y="75867"/>
                  <a:pt x="1100514" y="52451"/>
                </a:cubicBezTo>
                <a:cubicBezTo>
                  <a:pt x="1088608" y="29036"/>
                  <a:pt x="1081464" y="9986"/>
                  <a:pt x="1057652" y="2445"/>
                </a:cubicBezTo>
                <a:cubicBezTo>
                  <a:pt x="1033840" y="-5096"/>
                  <a:pt x="957639" y="7207"/>
                  <a:pt x="957639" y="7207"/>
                </a:cubicBezTo>
                <a:lnTo>
                  <a:pt x="262314" y="4826"/>
                </a:lnTo>
                <a:close/>
              </a:path>
            </a:pathLst>
          </a:custGeom>
          <a:noFill/>
          <a:ln w="28575">
            <a:solidFill>
              <a:srgbClr val="000F7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00" name="Picture 99">
            <a:extLst>
              <a:ext uri="{FF2B5EF4-FFF2-40B4-BE49-F238E27FC236}">
                <a16:creationId xmlns:a16="http://schemas.microsoft.com/office/drawing/2014/main" id="{C64FB324-25CC-C0C4-8F89-F692E713A57D}"/>
              </a:ext>
            </a:extLst>
          </p:cNvPr>
          <p:cNvPicPr>
            <a:picLocks noChangeAspect="1"/>
          </p:cNvPicPr>
          <p:nvPr/>
        </p:nvPicPr>
        <p:blipFill rotWithShape="1">
          <a:blip r:embed="rId12"/>
          <a:srcRect l="55387" t="3494" r="961" b="4498"/>
          <a:stretch/>
        </p:blipFill>
        <p:spPr>
          <a:xfrm flipH="1">
            <a:off x="1062755" y="2050124"/>
            <a:ext cx="1406024" cy="1391840"/>
          </a:xfrm>
          <a:prstGeom prst="rect">
            <a:avLst/>
          </a:prstGeom>
        </p:spPr>
      </p:pic>
      <p:pic>
        <p:nvPicPr>
          <p:cNvPr id="101" name="test345">
            <a:hlinkClick r:id="" action="ppaction://media"/>
            <a:extLst>
              <a:ext uri="{FF2B5EF4-FFF2-40B4-BE49-F238E27FC236}">
                <a16:creationId xmlns:a16="http://schemas.microsoft.com/office/drawing/2014/main" id="{C17AE7A3-90E4-BAEF-D434-6D4F1F2C576C}"/>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2600730" y="3566509"/>
            <a:ext cx="1399136" cy="1371601"/>
          </a:xfrm>
          <a:prstGeom prst="rect">
            <a:avLst/>
          </a:prstGeom>
        </p:spPr>
      </p:pic>
      <p:sp>
        <p:nvSpPr>
          <p:cNvPr id="102" name="Rectangle 101">
            <a:extLst>
              <a:ext uri="{FF2B5EF4-FFF2-40B4-BE49-F238E27FC236}">
                <a16:creationId xmlns:a16="http://schemas.microsoft.com/office/drawing/2014/main" id="{58EF1E16-032E-007C-DCD3-382D2B8E4001}"/>
              </a:ext>
            </a:extLst>
          </p:cNvPr>
          <p:cNvSpPr/>
          <p:nvPr/>
        </p:nvSpPr>
        <p:spPr>
          <a:xfrm>
            <a:off x="2590693" y="3558764"/>
            <a:ext cx="1404494" cy="1391840"/>
          </a:xfrm>
          <a:prstGeom prst="rect">
            <a:avLst/>
          </a:prstGeom>
          <a:noFill/>
          <a:ln w="38100">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103" name="Straight Arrow Connector 102">
            <a:extLst>
              <a:ext uri="{FF2B5EF4-FFF2-40B4-BE49-F238E27FC236}">
                <a16:creationId xmlns:a16="http://schemas.microsoft.com/office/drawing/2014/main" id="{5E4A7654-2127-6D79-E386-9487AED86EA9}"/>
              </a:ext>
            </a:extLst>
          </p:cNvPr>
          <p:cNvCxnSpPr/>
          <p:nvPr/>
        </p:nvCxnSpPr>
        <p:spPr>
          <a:xfrm>
            <a:off x="2460113" y="3574891"/>
            <a:ext cx="0" cy="1365548"/>
          </a:xfrm>
          <a:prstGeom prst="straightConnector1">
            <a:avLst/>
          </a:prstGeom>
          <a:ln w="9525">
            <a:solidFill>
              <a:srgbClr val="6666FF"/>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6C2A7007-FAA2-9F10-2BCD-2FE966C54842}"/>
              </a:ext>
            </a:extLst>
          </p:cNvPr>
          <p:cNvSpPr txBox="1"/>
          <p:nvPr/>
        </p:nvSpPr>
        <p:spPr>
          <a:xfrm rot="16200000">
            <a:off x="2094468" y="4170438"/>
            <a:ext cx="500458" cy="253916"/>
          </a:xfrm>
          <a:prstGeom prst="rect">
            <a:avLst/>
          </a:prstGeom>
          <a:noFill/>
        </p:spPr>
        <p:txBody>
          <a:bodyPr wrap="none" rtlCol="0">
            <a:spAutoFit/>
          </a:bodyPr>
          <a:lstStyle/>
          <a:p>
            <a:pPr defTabSz="685800"/>
            <a:r>
              <a:rPr lang="en-US" sz="900" dirty="0">
                <a:solidFill>
                  <a:srgbClr val="6666FF"/>
                </a:solidFill>
                <a:latin typeface="Century Gothic" panose="020B0502020202020204" pitchFamily="34" charset="0"/>
              </a:rPr>
              <a:t>5</a:t>
            </a:r>
            <a:r>
              <a:rPr lang="en-US" sz="1050" dirty="0">
                <a:solidFill>
                  <a:srgbClr val="6666FF"/>
                </a:solidFill>
                <a:latin typeface="Corbel" panose="020B0503020204020204" pitchFamily="34" charset="0"/>
              </a:rPr>
              <a:t> mm</a:t>
            </a:r>
          </a:p>
        </p:txBody>
      </p:sp>
      <p:sp>
        <p:nvSpPr>
          <p:cNvPr id="105" name="Freeform: Shape 104">
            <a:extLst>
              <a:ext uri="{FF2B5EF4-FFF2-40B4-BE49-F238E27FC236}">
                <a16:creationId xmlns:a16="http://schemas.microsoft.com/office/drawing/2014/main" id="{786303E7-8566-D6DB-4AC3-62513FD70909}"/>
              </a:ext>
            </a:extLst>
          </p:cNvPr>
          <p:cNvSpPr/>
          <p:nvPr/>
        </p:nvSpPr>
        <p:spPr>
          <a:xfrm>
            <a:off x="1228725" y="2125266"/>
            <a:ext cx="857250" cy="632222"/>
          </a:xfrm>
          <a:custGeom>
            <a:avLst/>
            <a:gdLst>
              <a:gd name="connsiteX0" fmla="*/ 23813 w 1143000"/>
              <a:gd name="connsiteY0" fmla="*/ 442912 h 862012"/>
              <a:gd name="connsiteX1" fmla="*/ 114300 w 1143000"/>
              <a:gd name="connsiteY1" fmla="*/ 285750 h 862012"/>
              <a:gd name="connsiteX2" fmla="*/ 261938 w 1143000"/>
              <a:gd name="connsiteY2" fmla="*/ 142875 h 862012"/>
              <a:gd name="connsiteX3" fmla="*/ 419100 w 1143000"/>
              <a:gd name="connsiteY3" fmla="*/ 33337 h 862012"/>
              <a:gd name="connsiteX4" fmla="*/ 671513 w 1143000"/>
              <a:gd name="connsiteY4" fmla="*/ 0 h 862012"/>
              <a:gd name="connsiteX5" fmla="*/ 914400 w 1143000"/>
              <a:gd name="connsiteY5" fmla="*/ 47625 h 862012"/>
              <a:gd name="connsiteX6" fmla="*/ 1085850 w 1143000"/>
              <a:gd name="connsiteY6" fmla="*/ 180975 h 862012"/>
              <a:gd name="connsiteX7" fmla="*/ 1143000 w 1143000"/>
              <a:gd name="connsiteY7" fmla="*/ 390525 h 862012"/>
              <a:gd name="connsiteX8" fmla="*/ 1076325 w 1143000"/>
              <a:gd name="connsiteY8" fmla="*/ 566737 h 862012"/>
              <a:gd name="connsiteX9" fmla="*/ 938213 w 1143000"/>
              <a:gd name="connsiteY9" fmla="*/ 661987 h 862012"/>
              <a:gd name="connsiteX10" fmla="*/ 862013 w 1143000"/>
              <a:gd name="connsiteY10" fmla="*/ 676275 h 862012"/>
              <a:gd name="connsiteX11" fmla="*/ 766763 w 1143000"/>
              <a:gd name="connsiteY11" fmla="*/ 642937 h 862012"/>
              <a:gd name="connsiteX12" fmla="*/ 700088 w 1143000"/>
              <a:gd name="connsiteY12" fmla="*/ 638175 h 862012"/>
              <a:gd name="connsiteX13" fmla="*/ 566738 w 1143000"/>
              <a:gd name="connsiteY13" fmla="*/ 676275 h 862012"/>
              <a:gd name="connsiteX14" fmla="*/ 423863 w 1143000"/>
              <a:gd name="connsiteY14" fmla="*/ 719137 h 862012"/>
              <a:gd name="connsiteX15" fmla="*/ 290513 w 1143000"/>
              <a:gd name="connsiteY15" fmla="*/ 804862 h 862012"/>
              <a:gd name="connsiteX16" fmla="*/ 195263 w 1143000"/>
              <a:gd name="connsiteY16" fmla="*/ 842962 h 862012"/>
              <a:gd name="connsiteX17" fmla="*/ 114300 w 1143000"/>
              <a:gd name="connsiteY17" fmla="*/ 862012 h 862012"/>
              <a:gd name="connsiteX18" fmla="*/ 38100 w 1143000"/>
              <a:gd name="connsiteY18" fmla="*/ 747712 h 862012"/>
              <a:gd name="connsiteX19" fmla="*/ 0 w 1143000"/>
              <a:gd name="connsiteY19" fmla="*/ 647700 h 862012"/>
              <a:gd name="connsiteX20" fmla="*/ 4763 w 1143000"/>
              <a:gd name="connsiteY20" fmla="*/ 547687 h 862012"/>
              <a:gd name="connsiteX21" fmla="*/ 23813 w 1143000"/>
              <a:gd name="connsiteY21" fmla="*/ 442912 h 862012"/>
              <a:gd name="connsiteX0" fmla="*/ 23813 w 1143000"/>
              <a:gd name="connsiteY0" fmla="*/ 442912 h 842962"/>
              <a:gd name="connsiteX1" fmla="*/ 114300 w 1143000"/>
              <a:gd name="connsiteY1" fmla="*/ 285750 h 842962"/>
              <a:gd name="connsiteX2" fmla="*/ 261938 w 1143000"/>
              <a:gd name="connsiteY2" fmla="*/ 142875 h 842962"/>
              <a:gd name="connsiteX3" fmla="*/ 419100 w 1143000"/>
              <a:gd name="connsiteY3" fmla="*/ 33337 h 842962"/>
              <a:gd name="connsiteX4" fmla="*/ 671513 w 1143000"/>
              <a:gd name="connsiteY4" fmla="*/ 0 h 842962"/>
              <a:gd name="connsiteX5" fmla="*/ 914400 w 1143000"/>
              <a:gd name="connsiteY5" fmla="*/ 47625 h 842962"/>
              <a:gd name="connsiteX6" fmla="*/ 1085850 w 1143000"/>
              <a:gd name="connsiteY6" fmla="*/ 180975 h 842962"/>
              <a:gd name="connsiteX7" fmla="*/ 1143000 w 1143000"/>
              <a:gd name="connsiteY7" fmla="*/ 390525 h 842962"/>
              <a:gd name="connsiteX8" fmla="*/ 1076325 w 1143000"/>
              <a:gd name="connsiteY8" fmla="*/ 566737 h 842962"/>
              <a:gd name="connsiteX9" fmla="*/ 938213 w 1143000"/>
              <a:gd name="connsiteY9" fmla="*/ 661987 h 842962"/>
              <a:gd name="connsiteX10" fmla="*/ 862013 w 1143000"/>
              <a:gd name="connsiteY10" fmla="*/ 676275 h 842962"/>
              <a:gd name="connsiteX11" fmla="*/ 766763 w 1143000"/>
              <a:gd name="connsiteY11" fmla="*/ 642937 h 842962"/>
              <a:gd name="connsiteX12" fmla="*/ 700088 w 1143000"/>
              <a:gd name="connsiteY12" fmla="*/ 638175 h 842962"/>
              <a:gd name="connsiteX13" fmla="*/ 566738 w 1143000"/>
              <a:gd name="connsiteY13" fmla="*/ 676275 h 842962"/>
              <a:gd name="connsiteX14" fmla="*/ 423863 w 1143000"/>
              <a:gd name="connsiteY14" fmla="*/ 719137 h 842962"/>
              <a:gd name="connsiteX15" fmla="*/ 290513 w 1143000"/>
              <a:gd name="connsiteY15" fmla="*/ 804862 h 842962"/>
              <a:gd name="connsiteX16" fmla="*/ 195263 w 1143000"/>
              <a:gd name="connsiteY16" fmla="*/ 842962 h 842962"/>
              <a:gd name="connsiteX17" fmla="*/ 114300 w 1143000"/>
              <a:gd name="connsiteY17" fmla="*/ 833437 h 842962"/>
              <a:gd name="connsiteX18" fmla="*/ 38100 w 1143000"/>
              <a:gd name="connsiteY18" fmla="*/ 747712 h 842962"/>
              <a:gd name="connsiteX19" fmla="*/ 0 w 1143000"/>
              <a:gd name="connsiteY19" fmla="*/ 647700 h 842962"/>
              <a:gd name="connsiteX20" fmla="*/ 4763 w 1143000"/>
              <a:gd name="connsiteY20" fmla="*/ 547687 h 842962"/>
              <a:gd name="connsiteX21" fmla="*/ 23813 w 1143000"/>
              <a:gd name="connsiteY21" fmla="*/ 442912 h 84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0" h="842962">
                <a:moveTo>
                  <a:pt x="23813" y="442912"/>
                </a:moveTo>
                <a:lnTo>
                  <a:pt x="114300" y="285750"/>
                </a:lnTo>
                <a:lnTo>
                  <a:pt x="261938" y="142875"/>
                </a:lnTo>
                <a:lnTo>
                  <a:pt x="419100" y="33337"/>
                </a:lnTo>
                <a:lnTo>
                  <a:pt x="671513" y="0"/>
                </a:lnTo>
                <a:lnTo>
                  <a:pt x="914400" y="47625"/>
                </a:lnTo>
                <a:lnTo>
                  <a:pt x="1085850" y="180975"/>
                </a:lnTo>
                <a:lnTo>
                  <a:pt x="1143000" y="390525"/>
                </a:lnTo>
                <a:lnTo>
                  <a:pt x="1076325" y="566737"/>
                </a:lnTo>
                <a:lnTo>
                  <a:pt x="938213" y="661987"/>
                </a:lnTo>
                <a:lnTo>
                  <a:pt x="862013" y="676275"/>
                </a:lnTo>
                <a:lnTo>
                  <a:pt x="766763" y="642937"/>
                </a:lnTo>
                <a:lnTo>
                  <a:pt x="700088" y="638175"/>
                </a:lnTo>
                <a:lnTo>
                  <a:pt x="566738" y="676275"/>
                </a:lnTo>
                <a:lnTo>
                  <a:pt x="423863" y="719137"/>
                </a:lnTo>
                <a:lnTo>
                  <a:pt x="290513" y="804862"/>
                </a:lnTo>
                <a:lnTo>
                  <a:pt x="195263" y="842962"/>
                </a:lnTo>
                <a:lnTo>
                  <a:pt x="114300" y="833437"/>
                </a:lnTo>
                <a:lnTo>
                  <a:pt x="38100" y="747712"/>
                </a:lnTo>
                <a:lnTo>
                  <a:pt x="0" y="647700"/>
                </a:lnTo>
                <a:lnTo>
                  <a:pt x="4763" y="547687"/>
                </a:lnTo>
                <a:lnTo>
                  <a:pt x="23813" y="442912"/>
                </a:lnTo>
                <a:close/>
              </a:path>
            </a:pathLst>
          </a:custGeom>
          <a:noFill/>
          <a:ln w="28575">
            <a:solidFill>
              <a:srgbClr val="000F7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6" name="Rectangle 105">
            <a:extLst>
              <a:ext uri="{FF2B5EF4-FFF2-40B4-BE49-F238E27FC236}">
                <a16:creationId xmlns:a16="http://schemas.microsoft.com/office/drawing/2014/main" id="{232AE7DE-A08C-DEBF-485F-72BE88D8BDED}"/>
              </a:ext>
            </a:extLst>
          </p:cNvPr>
          <p:cNvSpPr/>
          <p:nvPr/>
        </p:nvSpPr>
        <p:spPr>
          <a:xfrm>
            <a:off x="1164432" y="2057545"/>
            <a:ext cx="335756" cy="119432"/>
          </a:xfrm>
          <a:prstGeom prst="rect">
            <a:avLst/>
          </a:prstGeom>
          <a:solidFill>
            <a:srgbClr val="DC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7" name="TextBox 106">
            <a:extLst>
              <a:ext uri="{FF2B5EF4-FFF2-40B4-BE49-F238E27FC236}">
                <a16:creationId xmlns:a16="http://schemas.microsoft.com/office/drawing/2014/main" id="{23C28D22-2CF4-60EE-BB11-0923792B87B5}"/>
              </a:ext>
            </a:extLst>
          </p:cNvPr>
          <p:cNvSpPr txBox="1"/>
          <p:nvPr/>
        </p:nvSpPr>
        <p:spPr>
          <a:xfrm>
            <a:off x="1297155" y="2737850"/>
            <a:ext cx="764953" cy="253916"/>
          </a:xfrm>
          <a:prstGeom prst="rect">
            <a:avLst/>
          </a:prstGeom>
          <a:noFill/>
        </p:spPr>
        <p:txBody>
          <a:bodyPr wrap="none" rtlCol="0">
            <a:spAutoFit/>
          </a:bodyPr>
          <a:lstStyle/>
          <a:p>
            <a:pPr defTabSz="685800"/>
            <a:r>
              <a:rPr lang="en-US" sz="1050" dirty="0">
                <a:solidFill>
                  <a:srgbClr val="000F7E"/>
                </a:solidFill>
                <a:latin typeface="Corbel" panose="020B0503020204020204" pitchFamily="34" charset="0"/>
              </a:rPr>
              <a:t>Burn mark</a:t>
            </a:r>
          </a:p>
        </p:txBody>
      </p:sp>
      <p:cxnSp>
        <p:nvCxnSpPr>
          <p:cNvPr id="108" name="Straight Arrow Connector 107">
            <a:extLst>
              <a:ext uri="{FF2B5EF4-FFF2-40B4-BE49-F238E27FC236}">
                <a16:creationId xmlns:a16="http://schemas.microsoft.com/office/drawing/2014/main" id="{7BD4DBC9-6E11-E1FA-4613-784ED93E394C}"/>
              </a:ext>
            </a:extLst>
          </p:cNvPr>
          <p:cNvCxnSpPr>
            <a:cxnSpLocks/>
          </p:cNvCxnSpPr>
          <p:nvPr/>
        </p:nvCxnSpPr>
        <p:spPr>
          <a:xfrm flipH="1">
            <a:off x="965666" y="2129618"/>
            <a:ext cx="0" cy="1234440"/>
          </a:xfrm>
          <a:prstGeom prst="straightConnector1">
            <a:avLst/>
          </a:prstGeom>
          <a:ln w="9525">
            <a:solidFill>
              <a:srgbClr val="000F7E"/>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683718B5-9FD3-8AC3-D3D6-B0F78EBE77AC}"/>
              </a:ext>
            </a:extLst>
          </p:cNvPr>
          <p:cNvSpPr txBox="1"/>
          <p:nvPr/>
        </p:nvSpPr>
        <p:spPr>
          <a:xfrm rot="16200000">
            <a:off x="572555" y="2580861"/>
            <a:ext cx="564578" cy="253916"/>
          </a:xfrm>
          <a:prstGeom prst="rect">
            <a:avLst/>
          </a:prstGeom>
          <a:noFill/>
        </p:spPr>
        <p:txBody>
          <a:bodyPr wrap="none" rtlCol="0">
            <a:spAutoFit/>
          </a:bodyPr>
          <a:lstStyle/>
          <a:p>
            <a:pPr defTabSz="685800"/>
            <a:r>
              <a:rPr lang="en-US" sz="900" dirty="0">
                <a:solidFill>
                  <a:srgbClr val="000F7E"/>
                </a:solidFill>
                <a:latin typeface="Century Gothic" panose="020B0502020202020204" pitchFamily="34" charset="0"/>
              </a:rPr>
              <a:t>30</a:t>
            </a:r>
            <a:r>
              <a:rPr lang="en-US" sz="1050" dirty="0">
                <a:solidFill>
                  <a:srgbClr val="000F7E"/>
                </a:solidFill>
                <a:latin typeface="Corbel" panose="020B0503020204020204" pitchFamily="34" charset="0"/>
              </a:rPr>
              <a:t> mm</a:t>
            </a:r>
          </a:p>
        </p:txBody>
      </p:sp>
      <p:grpSp>
        <p:nvGrpSpPr>
          <p:cNvPr id="110" name="Group 109">
            <a:extLst>
              <a:ext uri="{FF2B5EF4-FFF2-40B4-BE49-F238E27FC236}">
                <a16:creationId xmlns:a16="http://schemas.microsoft.com/office/drawing/2014/main" id="{39B4CB94-0644-405E-16C4-2735EBC14C3D}"/>
              </a:ext>
            </a:extLst>
          </p:cNvPr>
          <p:cNvGrpSpPr/>
          <p:nvPr/>
        </p:nvGrpSpPr>
        <p:grpSpPr>
          <a:xfrm>
            <a:off x="2355858" y="544523"/>
            <a:ext cx="1915230" cy="1236498"/>
            <a:chOff x="7154793" y="273398"/>
            <a:chExt cx="2553640" cy="1648664"/>
          </a:xfrm>
        </p:grpSpPr>
        <p:grpSp>
          <p:nvGrpSpPr>
            <p:cNvPr id="111" name="Group 110">
              <a:extLst>
                <a:ext uri="{FF2B5EF4-FFF2-40B4-BE49-F238E27FC236}">
                  <a16:creationId xmlns:a16="http://schemas.microsoft.com/office/drawing/2014/main" id="{B866272C-9C18-8D2E-F58E-1CDF42A77B03}"/>
                </a:ext>
              </a:extLst>
            </p:cNvPr>
            <p:cNvGrpSpPr/>
            <p:nvPr/>
          </p:nvGrpSpPr>
          <p:grpSpPr>
            <a:xfrm>
              <a:off x="7163619" y="273398"/>
              <a:ext cx="2544814" cy="1648664"/>
              <a:chOff x="7163619" y="273398"/>
              <a:chExt cx="2544814" cy="1648664"/>
            </a:xfrm>
          </p:grpSpPr>
          <p:grpSp>
            <p:nvGrpSpPr>
              <p:cNvPr id="113" name="Group 112">
                <a:extLst>
                  <a:ext uri="{FF2B5EF4-FFF2-40B4-BE49-F238E27FC236}">
                    <a16:creationId xmlns:a16="http://schemas.microsoft.com/office/drawing/2014/main" id="{69E0D047-11BF-7203-F977-9366B8EB2660}"/>
                  </a:ext>
                </a:extLst>
              </p:cNvPr>
              <p:cNvGrpSpPr/>
              <p:nvPr/>
            </p:nvGrpSpPr>
            <p:grpSpPr>
              <a:xfrm>
                <a:off x="7225750" y="273398"/>
                <a:ext cx="2191664" cy="1648664"/>
                <a:chOff x="4038934" y="229449"/>
                <a:chExt cx="6389441" cy="3446787"/>
              </a:xfrm>
            </p:grpSpPr>
            <p:sp>
              <p:nvSpPr>
                <p:cNvPr id="115" name="Rectangle 114">
                  <a:extLst>
                    <a:ext uri="{FF2B5EF4-FFF2-40B4-BE49-F238E27FC236}">
                      <a16:creationId xmlns:a16="http://schemas.microsoft.com/office/drawing/2014/main" id="{23941EAD-75DB-3EA6-67AD-94C928B13417}"/>
                    </a:ext>
                  </a:extLst>
                </p:cNvPr>
                <p:cNvSpPr/>
                <p:nvPr/>
              </p:nvSpPr>
              <p:spPr>
                <a:xfrm>
                  <a:off x="4038934" y="229449"/>
                  <a:ext cx="6389441" cy="3446787"/>
                </a:xfrm>
                <a:prstGeom prst="rect">
                  <a:avLst/>
                </a:prstGeom>
                <a:solidFill>
                  <a:srgbClr val="00051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6" name="Rectangle 115">
                  <a:extLst>
                    <a:ext uri="{FF2B5EF4-FFF2-40B4-BE49-F238E27FC236}">
                      <a16:creationId xmlns:a16="http://schemas.microsoft.com/office/drawing/2014/main" id="{7DB099E4-37A8-F8BF-BD51-503303F5ECCF}"/>
                    </a:ext>
                  </a:extLst>
                </p:cNvPr>
                <p:cNvSpPr/>
                <p:nvPr/>
              </p:nvSpPr>
              <p:spPr>
                <a:xfrm>
                  <a:off x="4195026" y="325437"/>
                  <a:ext cx="6066734" cy="32151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grpSp>
          <p:sp>
            <p:nvSpPr>
              <p:cNvPr id="114" name="TextBox 113">
                <a:extLst>
                  <a:ext uri="{FF2B5EF4-FFF2-40B4-BE49-F238E27FC236}">
                    <a16:creationId xmlns:a16="http://schemas.microsoft.com/office/drawing/2014/main" id="{87005274-874D-0465-162E-A2479FF0407F}"/>
                  </a:ext>
                </a:extLst>
              </p:cNvPr>
              <p:cNvSpPr txBox="1"/>
              <p:nvPr/>
            </p:nvSpPr>
            <p:spPr>
              <a:xfrm>
                <a:off x="7163619" y="816005"/>
                <a:ext cx="2544814" cy="1032761"/>
              </a:xfrm>
              <a:prstGeom prst="rect">
                <a:avLst/>
              </a:prstGeom>
              <a:noFill/>
            </p:spPr>
            <p:txBody>
              <a:bodyPr wrap="square" rtlCol="0">
                <a:spAutoFit/>
              </a:bodyPr>
              <a:lstStyle/>
              <a:p>
                <a:pPr marL="291465" indent="-214313" algn="just" defTabSz="685800">
                  <a:spcAft>
                    <a:spcPts val="450"/>
                  </a:spcAft>
                  <a:buFont typeface="Wingdings" panose="05000000000000000000" pitchFamily="2" charset="2"/>
                  <a:buChar char="ü"/>
                </a:pPr>
                <a:r>
                  <a:rPr lang="en-US" sz="1050" u="sng" dirty="0">
                    <a:solidFill>
                      <a:srgbClr val="8F8FFF"/>
                    </a:solidFill>
                    <a:latin typeface="Century Gothic" panose="020B0502020202020204" pitchFamily="34" charset="0"/>
                    <a:cs typeface="Arial" panose="020B0604020202020204" pitchFamily="34" charset="0"/>
                  </a:rPr>
                  <a:t>1.5 </a:t>
                </a:r>
                <a:r>
                  <a:rPr lang="en-US" sz="1200" u="sng" dirty="0">
                    <a:solidFill>
                      <a:srgbClr val="8F8FFF"/>
                    </a:solidFill>
                    <a:latin typeface="Corbel" panose="020B0503020204020204" pitchFamily="34" charset="0"/>
                    <a:cs typeface="Arial" panose="020B0604020202020204" pitchFamily="34" charset="0"/>
                  </a:rPr>
                  <a:t>GPM flow rate</a:t>
                </a:r>
              </a:p>
              <a:p>
                <a:pPr marL="291465" indent="-214313" algn="just" defTabSz="685800">
                  <a:spcAft>
                    <a:spcPts val="450"/>
                  </a:spcAft>
                  <a:buFont typeface="Wingdings" panose="05000000000000000000" pitchFamily="2" charset="2"/>
                  <a:buChar char="ü"/>
                </a:pPr>
                <a:r>
                  <a:rPr lang="en-US" sz="1050" u="sng" dirty="0">
                    <a:solidFill>
                      <a:srgbClr val="8F8FFF"/>
                    </a:solidFill>
                    <a:latin typeface="Century Gothic" panose="020B0502020202020204" pitchFamily="34" charset="0"/>
                    <a:cs typeface="Arial" panose="020B0604020202020204" pitchFamily="34" charset="0"/>
                  </a:rPr>
                  <a:t>45</a:t>
                </a:r>
                <a:r>
                  <a:rPr lang="en-US" sz="1200" u="sng" dirty="0">
                    <a:solidFill>
                      <a:srgbClr val="8F8FFF"/>
                    </a:solidFill>
                    <a:latin typeface="Corbel" panose="020B0503020204020204" pitchFamily="34" charset="0"/>
                    <a:cs typeface="Arial" panose="020B0604020202020204" pitchFamily="34" charset="0"/>
                  </a:rPr>
                  <a:t> K subcooling</a:t>
                </a:r>
              </a:p>
              <a:p>
                <a:pPr marL="291465" indent="-214313" algn="just" defTabSz="685800">
                  <a:spcAft>
                    <a:spcPts val="450"/>
                  </a:spcAft>
                  <a:buFont typeface="Wingdings" panose="05000000000000000000" pitchFamily="2" charset="2"/>
                  <a:buChar char="ü"/>
                </a:pPr>
                <a:r>
                  <a:rPr lang="en-US" sz="1050" dirty="0">
                    <a:solidFill>
                      <a:prstClr val="white"/>
                    </a:solidFill>
                    <a:latin typeface="Century Gothic" panose="020B0502020202020204" pitchFamily="34" charset="0"/>
                    <a:cs typeface="Arial" panose="020B0604020202020204" pitchFamily="34" charset="0"/>
                  </a:rPr>
                  <a:t>2</a:t>
                </a:r>
                <a:r>
                  <a:rPr lang="en-US" sz="1200" dirty="0">
                    <a:solidFill>
                      <a:prstClr val="white"/>
                    </a:solidFill>
                    <a:latin typeface="Corbel" panose="020B0503020204020204" pitchFamily="34" charset="0"/>
                    <a:cs typeface="Arial" panose="020B0604020202020204" pitchFamily="34" charset="0"/>
                  </a:rPr>
                  <a:t> bar pressure </a:t>
                </a:r>
              </a:p>
            </p:txBody>
          </p:sp>
        </p:grpSp>
        <p:sp>
          <p:nvSpPr>
            <p:cNvPr id="112" name="TextBox 111">
              <a:extLst>
                <a:ext uri="{FF2B5EF4-FFF2-40B4-BE49-F238E27FC236}">
                  <a16:creationId xmlns:a16="http://schemas.microsoft.com/office/drawing/2014/main" id="{2B9474DD-E696-9967-3B80-CD88A2C70A9F}"/>
                </a:ext>
              </a:extLst>
            </p:cNvPr>
            <p:cNvSpPr txBox="1"/>
            <p:nvPr/>
          </p:nvSpPr>
          <p:spPr>
            <a:xfrm>
              <a:off x="7154793" y="405141"/>
              <a:ext cx="2234047" cy="677108"/>
            </a:xfrm>
            <a:prstGeom prst="rect">
              <a:avLst/>
            </a:prstGeom>
            <a:noFill/>
          </p:spPr>
          <p:txBody>
            <a:bodyPr wrap="square" rtlCol="0">
              <a:spAutoFit/>
            </a:bodyPr>
            <a:lstStyle/>
            <a:p>
              <a:pPr marL="77153" defTabSz="685800">
                <a:spcAft>
                  <a:spcPts val="450"/>
                </a:spcAft>
              </a:pPr>
              <a:r>
                <a:rPr lang="en-US" sz="1350" b="1" dirty="0">
                  <a:solidFill>
                    <a:srgbClr val="8F8FFF"/>
                  </a:solidFill>
                  <a:latin typeface="Corbel" panose="020B0503020204020204" pitchFamily="34" charset="0"/>
                  <a:cs typeface="Arial" panose="020B0604020202020204" pitchFamily="34" charset="0"/>
                </a:rPr>
                <a:t>Reduced conditions</a:t>
              </a:r>
            </a:p>
          </p:txBody>
        </p:sp>
      </p:grpSp>
      <p:cxnSp>
        <p:nvCxnSpPr>
          <p:cNvPr id="117" name="Straight Connector 116">
            <a:extLst>
              <a:ext uri="{FF2B5EF4-FFF2-40B4-BE49-F238E27FC236}">
                <a16:creationId xmlns:a16="http://schemas.microsoft.com/office/drawing/2014/main" id="{C6E57585-8BAE-E513-6B35-F914C2DADC46}"/>
              </a:ext>
            </a:extLst>
          </p:cNvPr>
          <p:cNvCxnSpPr>
            <a:cxnSpLocks/>
          </p:cNvCxnSpPr>
          <p:nvPr/>
        </p:nvCxnSpPr>
        <p:spPr>
          <a:xfrm flipH="1">
            <a:off x="4009961" y="4148400"/>
            <a:ext cx="1490727" cy="0"/>
          </a:xfrm>
          <a:prstGeom prst="line">
            <a:avLst/>
          </a:prstGeom>
          <a:ln w="28575" cap="rnd">
            <a:solidFill>
              <a:srgbClr val="6666FF"/>
            </a:solidFill>
            <a:prstDash val="sysDash"/>
            <a:roun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C14FDAF6-49D0-1C79-2B86-4E877670474D}"/>
              </a:ext>
            </a:extLst>
          </p:cNvPr>
          <p:cNvCxnSpPr>
            <a:cxnSpLocks/>
          </p:cNvCxnSpPr>
          <p:nvPr/>
        </p:nvCxnSpPr>
        <p:spPr>
          <a:xfrm>
            <a:off x="5563420" y="2643332"/>
            <a:ext cx="0" cy="1126449"/>
          </a:xfrm>
          <a:prstGeom prst="line">
            <a:avLst/>
          </a:prstGeom>
          <a:ln w="28575" cap="rnd">
            <a:solidFill>
              <a:srgbClr val="000F7E"/>
            </a:solidFill>
            <a:prstDash val="sysDot"/>
            <a:round/>
          </a:ln>
        </p:spPr>
        <p:style>
          <a:lnRef idx="1">
            <a:schemeClr val="accent1"/>
          </a:lnRef>
          <a:fillRef idx="0">
            <a:schemeClr val="accent1"/>
          </a:fillRef>
          <a:effectRef idx="0">
            <a:schemeClr val="accent1"/>
          </a:effectRef>
          <a:fontRef idx="minor">
            <a:schemeClr val="tx1"/>
          </a:fontRef>
        </p:style>
      </p:cxnSp>
      <p:sp>
        <p:nvSpPr>
          <p:cNvPr id="146" name="Text Placeholder 7">
            <a:extLst>
              <a:ext uri="{FF2B5EF4-FFF2-40B4-BE49-F238E27FC236}">
                <a16:creationId xmlns:a16="http://schemas.microsoft.com/office/drawing/2014/main" id="{57F369AC-4BBE-AB96-C19C-71D7E281563F}"/>
              </a:ext>
            </a:extLst>
          </p:cNvPr>
          <p:cNvSpPr txBox="1">
            <a:spLocks/>
          </p:cNvSpPr>
          <p:nvPr/>
        </p:nvSpPr>
        <p:spPr>
          <a:xfrm>
            <a:off x="223311" y="990392"/>
            <a:ext cx="2068759" cy="357218"/>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tabLst/>
              <a:defRPr sz="2400" b="1" i="0" kern="1200">
                <a:solidFill>
                  <a:srgbClr val="000F7E"/>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None/>
              <a:tabLst/>
              <a:defRPr sz="1600" b="1" i="0" kern="1200">
                <a:solidFill>
                  <a:schemeClr val="tx1"/>
                </a:solidFill>
                <a:latin typeface="Acumin Pro" panose="020B0504020202020204" pitchFamily="34" charset="77"/>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None/>
              <a:defRPr sz="1400" b="1" i="0" kern="1200">
                <a:solidFill>
                  <a:schemeClr val="tx1"/>
                </a:solidFill>
                <a:latin typeface="Acumin Pro" panose="020B0504020202020204" pitchFamily="34" charset="77"/>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None/>
              <a:defRPr sz="1200" b="1" i="0" kern="1200">
                <a:solidFill>
                  <a:schemeClr val="tx1"/>
                </a:solidFill>
                <a:latin typeface="Acumin Pro" panose="020B0504020202020204" pitchFamily="34" charset="77"/>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None/>
              <a:defRPr sz="1400" b="1" i="0" kern="1200">
                <a:solidFill>
                  <a:schemeClr val="tx1"/>
                </a:solidFill>
                <a:latin typeface="Acumin Pro" panose="020B0504020202020204" pitchFamily="34"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514350">
              <a:defRPr/>
            </a:pPr>
            <a:r>
              <a:rPr lang="en-US" sz="2100" dirty="0">
                <a:solidFill>
                  <a:srgbClr val="7161E5"/>
                </a:solidFill>
                <a:latin typeface="Corbel" panose="020B0503020204020204" pitchFamily="34" charset="0"/>
              </a:rPr>
              <a:t>Critical Heat Flux</a:t>
            </a:r>
          </a:p>
          <a:p>
            <a:pPr defTabSz="514350">
              <a:defRPr/>
            </a:pPr>
            <a:r>
              <a:rPr lang="en-US" sz="2100" dirty="0">
                <a:solidFill>
                  <a:srgbClr val="7161E5"/>
                </a:solidFill>
                <a:latin typeface="Corbel" panose="020B0503020204020204" pitchFamily="34" charset="0"/>
              </a:rPr>
              <a:t>(CHF)</a:t>
            </a:r>
          </a:p>
        </p:txBody>
      </p:sp>
      <p:sp>
        <p:nvSpPr>
          <p:cNvPr id="147" name="Rectangle 146">
            <a:extLst>
              <a:ext uri="{FF2B5EF4-FFF2-40B4-BE49-F238E27FC236}">
                <a16:creationId xmlns:a16="http://schemas.microsoft.com/office/drawing/2014/main" id="{8D1DC73F-5086-F77F-191A-103ED8A5EAF7}"/>
              </a:ext>
            </a:extLst>
          </p:cNvPr>
          <p:cNvSpPr/>
          <p:nvPr/>
        </p:nvSpPr>
        <p:spPr>
          <a:xfrm>
            <a:off x="4282662" y="1983759"/>
            <a:ext cx="172864" cy="1273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48" name="Picture 147">
            <a:extLst>
              <a:ext uri="{FF2B5EF4-FFF2-40B4-BE49-F238E27FC236}">
                <a16:creationId xmlns:a16="http://schemas.microsoft.com/office/drawing/2014/main" id="{EC56BFB2-AE1F-D450-D7AA-79463B2DA9BD}"/>
              </a:ext>
            </a:extLst>
          </p:cNvPr>
          <p:cNvPicPr>
            <a:picLocks noChangeAspect="1"/>
          </p:cNvPicPr>
          <p:nvPr/>
        </p:nvPicPr>
        <p:blipFill rotWithShape="1">
          <a:blip r:embed="rId14"/>
          <a:srcRect l="17610" t="25350" r="77814" b="54752"/>
          <a:stretch/>
        </p:blipFill>
        <p:spPr>
          <a:xfrm>
            <a:off x="4259798" y="2693193"/>
            <a:ext cx="197424" cy="572585"/>
          </a:xfrm>
          <a:prstGeom prst="rect">
            <a:avLst/>
          </a:prstGeom>
        </p:spPr>
      </p:pic>
      <p:cxnSp>
        <p:nvCxnSpPr>
          <p:cNvPr id="145" name="Straight Connector 144">
            <a:extLst>
              <a:ext uri="{FF2B5EF4-FFF2-40B4-BE49-F238E27FC236}">
                <a16:creationId xmlns:a16="http://schemas.microsoft.com/office/drawing/2014/main" id="{CE96D49B-C218-CE5E-187C-4CE7E11DB795}"/>
              </a:ext>
            </a:extLst>
          </p:cNvPr>
          <p:cNvCxnSpPr>
            <a:cxnSpLocks/>
          </p:cNvCxnSpPr>
          <p:nvPr/>
        </p:nvCxnSpPr>
        <p:spPr>
          <a:xfrm>
            <a:off x="4009961" y="2635396"/>
            <a:ext cx="1553459" cy="0"/>
          </a:xfrm>
          <a:prstGeom prst="line">
            <a:avLst/>
          </a:prstGeom>
          <a:ln w="28575" cap="rnd">
            <a:solidFill>
              <a:srgbClr val="000F7E"/>
            </a:solidFill>
            <a:prstDash val="sysDot"/>
            <a:roun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EDE5871-3641-1752-BC84-7D868A6DC564}"/>
              </a:ext>
            </a:extLst>
          </p:cNvPr>
          <p:cNvSpPr txBox="1"/>
          <p:nvPr/>
        </p:nvSpPr>
        <p:spPr>
          <a:xfrm>
            <a:off x="4464599" y="3426597"/>
            <a:ext cx="1131412" cy="224805"/>
          </a:xfrm>
          <a:prstGeom prst="rect">
            <a:avLst/>
          </a:prstGeom>
          <a:noFill/>
        </p:spPr>
        <p:txBody>
          <a:bodyPr wrap="square" rtlCol="0">
            <a:spAutoFit/>
          </a:bodyPr>
          <a:lstStyle/>
          <a:p>
            <a:pPr marL="77153" defTabSz="685800">
              <a:lnSpc>
                <a:spcPct val="80000"/>
              </a:lnSpc>
            </a:pPr>
            <a:r>
              <a:rPr lang="en-US" sz="1050" b="1" dirty="0">
                <a:gradFill>
                  <a:gsLst>
                    <a:gs pos="100000">
                      <a:srgbClr val="DB569F"/>
                    </a:gs>
                    <a:gs pos="47000">
                      <a:srgbClr val="BF297C"/>
                    </a:gs>
                    <a:gs pos="0">
                      <a:srgbClr val="B4186E"/>
                    </a:gs>
                    <a:gs pos="100000">
                      <a:srgbClr val="B4186E"/>
                    </a:gs>
                  </a:gsLst>
                  <a:lin ang="0" scaled="1"/>
                </a:gradFill>
                <a:latin typeface="Corbel" panose="020B0503020204020204" pitchFamily="34" charset="0"/>
                <a:cs typeface="Arial" panose="020B0604020202020204" pitchFamily="34" charset="0"/>
              </a:rPr>
              <a:t>IPF avg. power</a:t>
            </a:r>
          </a:p>
        </p:txBody>
      </p:sp>
      <p:sp>
        <p:nvSpPr>
          <p:cNvPr id="58" name="TextBox 57">
            <a:extLst>
              <a:ext uri="{FF2B5EF4-FFF2-40B4-BE49-F238E27FC236}">
                <a16:creationId xmlns:a16="http://schemas.microsoft.com/office/drawing/2014/main" id="{E56485CD-9D3E-0496-A85A-500D744DAFC9}"/>
              </a:ext>
            </a:extLst>
          </p:cNvPr>
          <p:cNvSpPr txBox="1"/>
          <p:nvPr/>
        </p:nvSpPr>
        <p:spPr>
          <a:xfrm>
            <a:off x="4165579" y="1520717"/>
            <a:ext cx="2939867" cy="300082"/>
          </a:xfrm>
          <a:prstGeom prst="rect">
            <a:avLst/>
          </a:prstGeom>
          <a:noFill/>
        </p:spPr>
        <p:txBody>
          <a:bodyPr wrap="square" rtlCol="0">
            <a:spAutoFit/>
          </a:bodyPr>
          <a:lstStyle/>
          <a:p>
            <a:pPr marL="291465" indent="-214313" algn="just" defTabSz="685800">
              <a:buFont typeface="Arial" panose="020B0604020202020204" pitchFamily="34" charset="0"/>
              <a:buChar char="•"/>
            </a:pPr>
            <a:r>
              <a:rPr lang="en-US" sz="1350" b="1" i="1" dirty="0">
                <a:solidFill>
                  <a:srgbClr val="32D4D8"/>
                </a:solidFill>
                <a:latin typeface="Corbel" panose="020B0503020204020204" pitchFamily="34" charset="0"/>
                <a:cs typeface="Arial" panose="020B0604020202020204" pitchFamily="34" charset="0"/>
              </a:rPr>
              <a:t>What would be the boiling crisis ?</a:t>
            </a:r>
          </a:p>
        </p:txBody>
      </p:sp>
      <p:sp>
        <p:nvSpPr>
          <p:cNvPr id="59" name="TextBox 58">
            <a:extLst>
              <a:ext uri="{FF2B5EF4-FFF2-40B4-BE49-F238E27FC236}">
                <a16:creationId xmlns:a16="http://schemas.microsoft.com/office/drawing/2014/main" id="{D4A7B0C2-A425-66EE-41C9-DDE0192F58E7}"/>
              </a:ext>
            </a:extLst>
          </p:cNvPr>
          <p:cNvSpPr txBox="1"/>
          <p:nvPr/>
        </p:nvSpPr>
        <p:spPr>
          <a:xfrm>
            <a:off x="6034312" y="1720320"/>
            <a:ext cx="703708" cy="300082"/>
          </a:xfrm>
          <a:prstGeom prst="rect">
            <a:avLst/>
          </a:prstGeom>
          <a:noFill/>
        </p:spPr>
        <p:txBody>
          <a:bodyPr wrap="square" rtlCol="0">
            <a:spAutoFit/>
          </a:bodyPr>
          <a:lstStyle/>
          <a:p>
            <a:pPr marL="77153" algn="just" defTabSz="685800"/>
            <a:r>
              <a:rPr lang="en-US" sz="1350" b="1" i="1" dirty="0">
                <a:solidFill>
                  <a:srgbClr val="32D4D8"/>
                </a:solidFill>
                <a:latin typeface="Corbel" panose="020B0503020204020204" pitchFamily="34" charset="0"/>
                <a:cs typeface="Arial" panose="020B0604020202020204" pitchFamily="34" charset="0"/>
              </a:rPr>
              <a:t>(CHF)</a:t>
            </a:r>
          </a:p>
        </p:txBody>
      </p:sp>
    </p:spTree>
    <p:extLst>
      <p:ext uri="{BB962C8B-B14F-4D97-AF65-F5344CB8AC3E}">
        <p14:creationId xmlns:p14="http://schemas.microsoft.com/office/powerpoint/2010/main" val="346747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66" fill="hold"/>
                                        <p:tgtEl>
                                          <p:spTgt spid="63"/>
                                        </p:tgtEl>
                                      </p:cBhvr>
                                    </p:cmd>
                                  </p:childTnLst>
                                </p:cTn>
                              </p:par>
                              <p:par>
                                <p:cTn id="7" presetID="1" presetClass="mediacall" presetSubtype="0" fill="hold" nodeType="withEffect">
                                  <p:stCondLst>
                                    <p:cond delay="0"/>
                                  </p:stCondLst>
                                  <p:childTnLst>
                                    <p:cmd type="call" cmd="playFrom(0.0)">
                                      <p:cBhvr>
                                        <p:cTn id="8" dur="10033" fill="hold"/>
                                        <p:tgtEl>
                                          <p:spTgt spid="91"/>
                                        </p:tgtEl>
                                      </p:cBhvr>
                                    </p:cmd>
                                  </p:childTnLst>
                                </p:cTn>
                              </p:par>
                              <p:par>
                                <p:cTn id="9" presetID="1" presetClass="mediacall" presetSubtype="0" fill="hold" nodeType="withEffect">
                                  <p:stCondLst>
                                    <p:cond delay="0"/>
                                  </p:stCondLst>
                                  <p:childTnLst>
                                    <p:cmd type="call" cmd="playFrom(0.0)">
                                      <p:cBhvr>
                                        <p:cTn id="10" dur="6666"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63"/>
                </p:tgtEl>
              </p:cMediaNode>
            </p:video>
            <p:video>
              <p:cMediaNode vol="80000">
                <p:cTn id="12" repeatCount="indefinite" fill="hold" display="0">
                  <p:stCondLst>
                    <p:cond delay="indefinite"/>
                  </p:stCondLst>
                </p:cTn>
                <p:tgtEl>
                  <p:spTgt spid="91"/>
                </p:tgtEl>
              </p:cMediaNode>
            </p:video>
            <p:video>
              <p:cMediaNode vol="80000">
                <p:cTn id="13" repeatCount="indefinite" fill="hold" display="0">
                  <p:stCondLst>
                    <p:cond delay="indefinite"/>
                  </p:stCondLst>
                </p:cTn>
                <p:tgtEl>
                  <p:spTgt spid="10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DE5971-499A-FF48-D62A-DD471B2B1434}"/>
              </a:ext>
            </a:extLst>
          </p:cNvPr>
          <p:cNvSpPr>
            <a:spLocks noGrp="1"/>
          </p:cNvSpPr>
          <p:nvPr>
            <p:ph type="body" sz="quarter" idx="19"/>
          </p:nvPr>
        </p:nvSpPr>
        <p:spPr>
          <a:xfrm>
            <a:off x="457200" y="943642"/>
            <a:ext cx="8229600" cy="4147280"/>
          </a:xfrm>
        </p:spPr>
        <p:txBody>
          <a:bodyPr/>
          <a:lstStyle/>
          <a:p>
            <a:pPr marL="0" indent="0">
              <a:buNone/>
            </a:pPr>
            <a:r>
              <a:rPr lang="en-US" sz="1800" b="1" dirty="0">
                <a:solidFill>
                  <a:schemeClr val="bg1"/>
                </a:solidFill>
                <a:latin typeface="Courier"/>
              </a:rPr>
              <a:t>“I realize, of course, that DID budgets are not enormous. I believe, in fact, that the national interest demands that they be substantially increased. The way to do this is by not only vigorously supporting those activities which are of proven value but also by exploring new activities which offer unusual promise....Thus, with the support of the DID for this proposal, we can assist in obtaining additional funds for an isotope production facility at LAMPF.”</a:t>
            </a:r>
          </a:p>
          <a:p>
            <a:pPr algn="l"/>
            <a:endParaRPr lang="en-US" b="1" dirty="0">
              <a:solidFill>
                <a:schemeClr val="bg1"/>
              </a:solidFill>
              <a:latin typeface="Courier"/>
            </a:endParaRPr>
          </a:p>
          <a:p>
            <a:pPr algn="l"/>
            <a:r>
              <a:rPr lang="en-US" sz="1400" b="1" dirty="0" err="1">
                <a:solidFill>
                  <a:schemeClr val="bg1"/>
                </a:solidFill>
                <a:latin typeface="Courier"/>
              </a:rPr>
              <a:t>L.Rosen</a:t>
            </a:r>
            <a:r>
              <a:rPr lang="en-US" sz="1400" b="1" dirty="0">
                <a:solidFill>
                  <a:schemeClr val="bg1"/>
                </a:solidFill>
                <a:latin typeface="Courier"/>
              </a:rPr>
              <a:t> – Presentation to the AEC Division of Isotopes Development</a:t>
            </a:r>
          </a:p>
          <a:p>
            <a:pPr marL="0" indent="0">
              <a:buNone/>
            </a:pPr>
            <a:r>
              <a:rPr lang="en-US" sz="1400" b="1" dirty="0">
                <a:solidFill>
                  <a:schemeClr val="bg1"/>
                </a:solidFill>
                <a:latin typeface="Courier"/>
              </a:rPr>
              <a:t>				15 December 1970</a:t>
            </a:r>
            <a:endParaRPr lang="en-US" sz="1400" dirty="0">
              <a:solidFill>
                <a:schemeClr val="bg1"/>
              </a:solidFill>
            </a:endParaRPr>
          </a:p>
        </p:txBody>
      </p:sp>
    </p:spTree>
    <p:extLst>
      <p:ext uri="{BB962C8B-B14F-4D97-AF65-F5344CB8AC3E}">
        <p14:creationId xmlns:p14="http://schemas.microsoft.com/office/powerpoint/2010/main" val="3260046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Isotopes</a:t>
            </a:r>
          </a:p>
        </p:txBody>
      </p:sp>
      <p:sp>
        <p:nvSpPr>
          <p:cNvPr id="8" name="Content Placeholder 7"/>
          <p:cNvSpPr>
            <a:spLocks noGrp="1"/>
          </p:cNvSpPr>
          <p:nvPr>
            <p:ph idx="1"/>
          </p:nvPr>
        </p:nvSpPr>
        <p:spPr>
          <a:xfrm>
            <a:off x="457200" y="943030"/>
            <a:ext cx="8229600" cy="1001847"/>
          </a:xfrm>
        </p:spPr>
        <p:txBody>
          <a:bodyPr/>
          <a:lstStyle/>
          <a:p>
            <a:r>
              <a:rPr lang="en-US" dirty="0"/>
              <a:t>We make can make a </a:t>
            </a:r>
            <a:r>
              <a:rPr lang="en-US" b="1" dirty="0"/>
              <a:t>wide range </a:t>
            </a:r>
            <a:r>
              <a:rPr lang="en-US" dirty="0"/>
              <a:t>of radioactive isotopes that have a huge range of application spaces for many different end users.</a:t>
            </a:r>
          </a:p>
          <a:p>
            <a:endParaRPr lang="en-US" dirty="0"/>
          </a:p>
        </p:txBody>
      </p:sp>
      <p:graphicFrame>
        <p:nvGraphicFramePr>
          <p:cNvPr id="9" name="Group 265"/>
          <p:cNvGraphicFramePr>
            <a:graphicFrameLocks noGrp="1"/>
          </p:cNvGraphicFramePr>
          <p:nvPr>
            <p:extLst>
              <p:ext uri="{D42A27DB-BD31-4B8C-83A1-F6EECF244321}">
                <p14:modId xmlns:p14="http://schemas.microsoft.com/office/powerpoint/2010/main" val="277659716"/>
              </p:ext>
            </p:extLst>
          </p:nvPr>
        </p:nvGraphicFramePr>
        <p:xfrm>
          <a:off x="4526972" y="2193645"/>
          <a:ext cx="2441823" cy="2370398"/>
        </p:xfrm>
        <a:graphic>
          <a:graphicData uri="http://schemas.openxmlformats.org/drawingml/2006/table">
            <a:tbl>
              <a:tblPr/>
              <a:tblGrid>
                <a:gridCol w="1122286">
                  <a:extLst>
                    <a:ext uri="{9D8B030D-6E8A-4147-A177-3AD203B41FA5}">
                      <a16:colId xmlns:a16="http://schemas.microsoft.com/office/drawing/2014/main" val="20000"/>
                    </a:ext>
                  </a:extLst>
                </a:gridCol>
                <a:gridCol w="1319537">
                  <a:extLst>
                    <a:ext uri="{9D8B030D-6E8A-4147-A177-3AD203B41FA5}">
                      <a16:colId xmlns:a16="http://schemas.microsoft.com/office/drawing/2014/main" val="20001"/>
                    </a:ext>
                  </a:extLst>
                </a:gridCol>
              </a:tblGrid>
              <a:tr h="330728">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700" b="1" i="0" u="none" strike="noStrike" cap="none" normalizeH="0" baseline="0" dirty="0">
                          <a:ln>
                            <a:noFill/>
                          </a:ln>
                          <a:solidFill>
                            <a:schemeClr val="bg1"/>
                          </a:solidFill>
                          <a:effectLst/>
                          <a:latin typeface="Arial" charset="0"/>
                          <a:ea typeface="ＭＳ Ｐゴシック" charset="0"/>
                          <a:cs typeface="Arial" charset="0"/>
                        </a:rPr>
                        <a:t>Isotope </a:t>
                      </a:r>
                    </a:p>
                  </a:txBody>
                  <a:tcPr marL="76200" marR="76200" marT="38104" marB="381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700" b="1" i="0" u="none" strike="noStrike" cap="none" normalizeH="0" baseline="0" dirty="0">
                          <a:ln>
                            <a:noFill/>
                          </a:ln>
                          <a:solidFill>
                            <a:schemeClr val="bg1"/>
                          </a:solidFill>
                          <a:effectLst/>
                          <a:latin typeface="Arial" charset="0"/>
                          <a:ea typeface="ＭＳ Ｐゴシック" charset="0"/>
                          <a:cs typeface="Arial" charset="0"/>
                        </a:rPr>
                        <a:t>Half-life</a:t>
                      </a:r>
                    </a:p>
                  </a:txBody>
                  <a:tcPr marL="76200" marR="76200"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extLst>
                  <a:ext uri="{0D108BD9-81ED-4DB2-BD59-A6C34878D82A}">
                    <a16:rowId xmlns:a16="http://schemas.microsoft.com/office/drawing/2014/main" val="10000"/>
                  </a:ext>
                </a:extLst>
              </a:tr>
              <a:tr h="292364">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30000" dirty="0">
                          <a:ln>
                            <a:noFill/>
                          </a:ln>
                          <a:solidFill>
                            <a:schemeClr val="tx1"/>
                          </a:solidFill>
                          <a:effectLst/>
                          <a:latin typeface="Arial" charset="0"/>
                          <a:ea typeface="ＭＳ Ｐゴシック" charset="0"/>
                          <a:cs typeface="Arial" charset="0"/>
                        </a:rPr>
                        <a:t>82</a:t>
                      </a:r>
                      <a:r>
                        <a:rPr kumimoji="0" lang="en-US" sz="1400" b="1" i="0" u="none" strike="noStrike" cap="none" normalizeH="0" baseline="0" dirty="0">
                          <a:ln>
                            <a:noFill/>
                          </a:ln>
                          <a:solidFill>
                            <a:schemeClr val="tx1"/>
                          </a:solidFill>
                          <a:effectLst/>
                          <a:latin typeface="Arial" charset="0"/>
                          <a:ea typeface="ＭＳ Ｐゴシック" charset="0"/>
                          <a:cs typeface="Arial" charset="0"/>
                        </a:rPr>
                        <a:t>Sr</a:t>
                      </a:r>
                    </a:p>
                  </a:txBody>
                  <a:tcPr marL="76200" marR="76200" marT="38104" marB="381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25.5 d</a:t>
                      </a:r>
                    </a:p>
                  </a:txBody>
                  <a:tcPr marL="76200" marR="76200"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110">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30000" dirty="0">
                          <a:ln>
                            <a:noFill/>
                          </a:ln>
                          <a:solidFill>
                            <a:schemeClr val="tx1"/>
                          </a:solidFill>
                          <a:effectLst/>
                          <a:latin typeface="Arial" charset="0"/>
                          <a:ea typeface="ＭＳ Ｐゴシック" charset="0"/>
                          <a:cs typeface="Arial" charset="0"/>
                        </a:rPr>
                        <a:t>68</a:t>
                      </a:r>
                      <a:r>
                        <a:rPr kumimoji="0" lang="en-US" sz="1400" b="1" i="0" u="none" strike="noStrike" cap="none" normalizeH="0" baseline="0" dirty="0">
                          <a:ln>
                            <a:noFill/>
                          </a:ln>
                          <a:solidFill>
                            <a:schemeClr val="tx1"/>
                          </a:solidFill>
                          <a:effectLst/>
                          <a:latin typeface="Arial" charset="0"/>
                          <a:ea typeface="ＭＳ Ｐゴシック" charset="0"/>
                          <a:cs typeface="Arial" charset="0"/>
                        </a:rPr>
                        <a:t>Ge</a:t>
                      </a:r>
                    </a:p>
                  </a:txBody>
                  <a:tcPr marL="76200" marR="76200" marT="38104" marB="381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270 d</a:t>
                      </a:r>
                    </a:p>
                  </a:txBody>
                  <a:tcPr marL="76200" marR="76200"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2364">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30000" dirty="0">
                          <a:ln>
                            <a:noFill/>
                          </a:ln>
                          <a:solidFill>
                            <a:schemeClr val="tx1"/>
                          </a:solidFill>
                          <a:effectLst/>
                          <a:latin typeface="Arial" charset="0"/>
                          <a:ea typeface="ＭＳ Ｐゴシック" charset="0"/>
                          <a:cs typeface="Arial" charset="0"/>
                        </a:rPr>
                        <a:t>134</a:t>
                      </a:r>
                      <a:r>
                        <a:rPr kumimoji="0" lang="en-US" sz="1400" b="1" i="0" u="none" strike="noStrike" cap="none" normalizeH="0" baseline="0" dirty="0">
                          <a:ln>
                            <a:noFill/>
                          </a:ln>
                          <a:solidFill>
                            <a:schemeClr val="tx1"/>
                          </a:solidFill>
                          <a:effectLst/>
                          <a:latin typeface="Arial" charset="0"/>
                          <a:ea typeface="ＭＳ Ｐゴシック" charset="0"/>
                          <a:cs typeface="Arial" charset="0"/>
                        </a:rPr>
                        <a:t>Ce</a:t>
                      </a:r>
                    </a:p>
                  </a:txBody>
                  <a:tcPr marL="76200" marR="76200" marT="38104" marB="381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75.9 h</a:t>
                      </a:r>
                    </a:p>
                  </a:txBody>
                  <a:tcPr marL="76200" marR="76200"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65872">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30000" dirty="0">
                          <a:ln>
                            <a:noFill/>
                          </a:ln>
                          <a:solidFill>
                            <a:schemeClr val="tx1"/>
                          </a:solidFill>
                          <a:effectLst/>
                          <a:latin typeface="Arial" charset="0"/>
                          <a:ea typeface="ＭＳ Ｐゴシック" charset="0"/>
                          <a:cs typeface="Arial" charset="0"/>
                        </a:rPr>
                        <a:t>44</a:t>
                      </a:r>
                      <a:r>
                        <a:rPr kumimoji="0" lang="en-US" sz="1400" b="1" i="0" u="none" strike="noStrike" cap="none" normalizeH="0" baseline="0" dirty="0">
                          <a:ln>
                            <a:noFill/>
                          </a:ln>
                          <a:solidFill>
                            <a:schemeClr val="tx1"/>
                          </a:solidFill>
                          <a:effectLst/>
                          <a:latin typeface="Arial" charset="0"/>
                          <a:ea typeface="ＭＳ Ｐゴシック" charset="0"/>
                          <a:cs typeface="Arial" charset="0"/>
                        </a:rPr>
                        <a:t>Ti</a:t>
                      </a:r>
                    </a:p>
                  </a:txBody>
                  <a:tcPr marL="76200" marR="76200" marT="38104" marB="381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58.9 a</a:t>
                      </a:r>
                    </a:p>
                  </a:txBody>
                  <a:tcPr marL="76200" marR="76200"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65872">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30000" dirty="0">
                          <a:ln>
                            <a:noFill/>
                          </a:ln>
                          <a:solidFill>
                            <a:schemeClr val="accent1">
                              <a:lumMod val="50000"/>
                              <a:lumOff val="50000"/>
                            </a:schemeClr>
                          </a:solidFill>
                          <a:effectLst/>
                          <a:latin typeface="Arial" charset="0"/>
                          <a:ea typeface="ＭＳ Ｐゴシック" charset="0"/>
                          <a:cs typeface="Arial" charset="0"/>
                        </a:rPr>
                        <a:t>225</a:t>
                      </a:r>
                      <a:r>
                        <a:rPr kumimoji="0" lang="en-US" sz="1400" b="1" i="0" u="none" strike="noStrike" cap="none" normalizeH="0" baseline="0" dirty="0">
                          <a:ln>
                            <a:noFill/>
                          </a:ln>
                          <a:solidFill>
                            <a:schemeClr val="accent1">
                              <a:lumMod val="50000"/>
                              <a:lumOff val="50000"/>
                            </a:schemeClr>
                          </a:solidFill>
                          <a:effectLst/>
                          <a:latin typeface="Arial" charset="0"/>
                          <a:ea typeface="ＭＳ Ｐゴシック" charset="0"/>
                          <a:cs typeface="Arial" charset="0"/>
                        </a:rPr>
                        <a:t>Ac</a:t>
                      </a:r>
                    </a:p>
                  </a:txBody>
                  <a:tcPr marL="76200" marR="76200" marT="38104" marB="381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dirty="0">
                          <a:ln>
                            <a:noFill/>
                          </a:ln>
                          <a:solidFill>
                            <a:schemeClr val="accent1">
                              <a:lumMod val="50000"/>
                              <a:lumOff val="50000"/>
                            </a:schemeClr>
                          </a:solidFill>
                          <a:effectLst/>
                          <a:latin typeface="Arial" charset="0"/>
                          <a:ea typeface="ＭＳ Ｐゴシック" charset="0"/>
                          <a:cs typeface="Arial" charset="0"/>
                        </a:rPr>
                        <a:t>10 d</a:t>
                      </a:r>
                    </a:p>
                  </a:txBody>
                  <a:tcPr marL="76200" marR="76200"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81660132"/>
                  </a:ext>
                </a:extLst>
              </a:tr>
              <a:tr h="265872">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30000" dirty="0">
                          <a:ln>
                            <a:noFill/>
                          </a:ln>
                          <a:solidFill>
                            <a:schemeClr val="accent1">
                              <a:lumMod val="50000"/>
                              <a:lumOff val="50000"/>
                            </a:schemeClr>
                          </a:solidFill>
                          <a:effectLst/>
                          <a:latin typeface="Arial" charset="0"/>
                          <a:ea typeface="ＭＳ Ｐゴシック" charset="0"/>
                          <a:cs typeface="Arial" charset="0"/>
                        </a:rPr>
                        <a:t>230</a:t>
                      </a:r>
                      <a:r>
                        <a:rPr kumimoji="0" lang="en-US" sz="1400" b="1" i="0" u="none" strike="noStrike" cap="none" normalizeH="0" baseline="0" dirty="0">
                          <a:ln>
                            <a:noFill/>
                          </a:ln>
                          <a:solidFill>
                            <a:schemeClr val="accent1">
                              <a:lumMod val="50000"/>
                              <a:lumOff val="50000"/>
                            </a:schemeClr>
                          </a:solidFill>
                          <a:effectLst/>
                          <a:latin typeface="Arial" charset="0"/>
                          <a:ea typeface="ＭＳ Ｐゴシック" charset="0"/>
                          <a:cs typeface="Arial" charset="0"/>
                        </a:rPr>
                        <a:t>U</a:t>
                      </a:r>
                    </a:p>
                  </a:txBody>
                  <a:tcPr marL="76200" marR="76200" marT="38104" marB="381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dirty="0">
                          <a:ln>
                            <a:noFill/>
                          </a:ln>
                          <a:solidFill>
                            <a:schemeClr val="accent1">
                              <a:lumMod val="50000"/>
                              <a:lumOff val="50000"/>
                            </a:schemeClr>
                          </a:solidFill>
                          <a:effectLst/>
                          <a:latin typeface="Arial" charset="0"/>
                          <a:ea typeface="ＭＳ Ｐゴシック" charset="0"/>
                          <a:cs typeface="Arial" charset="0"/>
                        </a:rPr>
                        <a:t>20.8 d</a:t>
                      </a:r>
                    </a:p>
                  </a:txBody>
                  <a:tcPr marL="76200" marR="76200"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04754530"/>
                  </a:ext>
                </a:extLst>
              </a:tr>
              <a:tr h="265872">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30000" dirty="0">
                          <a:ln>
                            <a:noFill/>
                          </a:ln>
                          <a:solidFill>
                            <a:schemeClr val="accent1">
                              <a:lumMod val="50000"/>
                              <a:lumOff val="50000"/>
                            </a:schemeClr>
                          </a:solidFill>
                          <a:effectLst/>
                          <a:latin typeface="Arial" charset="0"/>
                          <a:ea typeface="ＭＳ Ｐゴシック" charset="0"/>
                          <a:cs typeface="Arial" charset="0"/>
                        </a:rPr>
                        <a:t>119m</a:t>
                      </a:r>
                      <a:r>
                        <a:rPr kumimoji="0" lang="en-US" sz="1400" b="1" i="0" u="none" strike="noStrike" cap="none" normalizeH="0" baseline="0" dirty="0">
                          <a:ln>
                            <a:noFill/>
                          </a:ln>
                          <a:solidFill>
                            <a:schemeClr val="accent1">
                              <a:lumMod val="50000"/>
                              <a:lumOff val="50000"/>
                            </a:schemeClr>
                          </a:solidFill>
                          <a:effectLst/>
                          <a:latin typeface="Arial" charset="0"/>
                          <a:ea typeface="ＭＳ Ｐゴシック" charset="0"/>
                          <a:cs typeface="Arial" charset="0"/>
                        </a:rPr>
                        <a:t>Te</a:t>
                      </a:r>
                    </a:p>
                  </a:txBody>
                  <a:tcPr marL="76200" marR="76200" marT="38104" marB="381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dirty="0">
                          <a:ln>
                            <a:noFill/>
                          </a:ln>
                          <a:solidFill>
                            <a:schemeClr val="accent1">
                              <a:lumMod val="50000"/>
                              <a:lumOff val="50000"/>
                            </a:schemeClr>
                          </a:solidFill>
                          <a:effectLst/>
                          <a:latin typeface="Arial" charset="0"/>
                          <a:ea typeface="ＭＳ Ｐゴシック" charset="0"/>
                          <a:cs typeface="Arial" charset="0"/>
                        </a:rPr>
                        <a:t>4.71 d</a:t>
                      </a:r>
                    </a:p>
                  </a:txBody>
                  <a:tcPr marL="76200" marR="76200"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37349293"/>
                  </a:ext>
                </a:extLst>
              </a:tr>
            </a:tbl>
          </a:graphicData>
        </a:graphic>
      </p:graphicFrame>
      <p:graphicFrame>
        <p:nvGraphicFramePr>
          <p:cNvPr id="5" name="Group 265"/>
          <p:cNvGraphicFramePr>
            <a:graphicFrameLocks noGrp="1"/>
          </p:cNvGraphicFramePr>
          <p:nvPr>
            <p:extLst>
              <p:ext uri="{D42A27DB-BD31-4B8C-83A1-F6EECF244321}">
                <p14:modId xmlns:p14="http://schemas.microsoft.com/office/powerpoint/2010/main" val="3715527396"/>
              </p:ext>
            </p:extLst>
          </p:nvPr>
        </p:nvGraphicFramePr>
        <p:xfrm>
          <a:off x="2151139" y="2461114"/>
          <a:ext cx="2008689" cy="1815869"/>
        </p:xfrm>
        <a:graphic>
          <a:graphicData uri="http://schemas.openxmlformats.org/drawingml/2006/table">
            <a:tbl>
              <a:tblPr/>
              <a:tblGrid>
                <a:gridCol w="976044">
                  <a:extLst>
                    <a:ext uri="{9D8B030D-6E8A-4147-A177-3AD203B41FA5}">
                      <a16:colId xmlns:a16="http://schemas.microsoft.com/office/drawing/2014/main" val="20000"/>
                    </a:ext>
                  </a:extLst>
                </a:gridCol>
                <a:gridCol w="1032645">
                  <a:extLst>
                    <a:ext uri="{9D8B030D-6E8A-4147-A177-3AD203B41FA5}">
                      <a16:colId xmlns:a16="http://schemas.microsoft.com/office/drawing/2014/main" val="20001"/>
                    </a:ext>
                  </a:extLst>
                </a:gridCol>
              </a:tblGrid>
              <a:tr h="330728">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700" b="1" i="0" u="none" strike="noStrike" cap="none" normalizeH="0" baseline="0" dirty="0">
                          <a:ln>
                            <a:noFill/>
                          </a:ln>
                          <a:solidFill>
                            <a:schemeClr val="bg1"/>
                          </a:solidFill>
                          <a:effectLst/>
                          <a:latin typeface="Arial" charset="0"/>
                          <a:ea typeface="ＭＳ Ｐゴシック" charset="0"/>
                          <a:cs typeface="Arial" charset="0"/>
                        </a:rPr>
                        <a:t>Isotope </a:t>
                      </a:r>
                    </a:p>
                  </a:txBody>
                  <a:tcPr marL="76200" marR="76200" marT="38104" marB="381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700" b="1" i="0" u="none" strike="noStrike" cap="none" normalizeH="0" baseline="0" dirty="0">
                          <a:ln>
                            <a:noFill/>
                          </a:ln>
                          <a:solidFill>
                            <a:schemeClr val="bg1"/>
                          </a:solidFill>
                          <a:effectLst/>
                          <a:latin typeface="Arial" charset="0"/>
                          <a:ea typeface="ＭＳ Ｐゴシック" charset="0"/>
                          <a:cs typeface="Arial" charset="0"/>
                        </a:rPr>
                        <a:t>Half-life</a:t>
                      </a:r>
                    </a:p>
                  </a:txBody>
                  <a:tcPr marL="76200" marR="76200"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extLst>
                  <a:ext uri="{0D108BD9-81ED-4DB2-BD59-A6C34878D82A}">
                    <a16:rowId xmlns:a16="http://schemas.microsoft.com/office/drawing/2014/main" val="10000"/>
                  </a:ext>
                </a:extLst>
              </a:tr>
              <a:tr h="292364">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30000" dirty="0">
                          <a:ln>
                            <a:noFill/>
                          </a:ln>
                          <a:solidFill>
                            <a:srgbClr val="00B050"/>
                          </a:solidFill>
                          <a:effectLst/>
                          <a:latin typeface="Arial" charset="0"/>
                          <a:ea typeface="ＭＳ Ｐゴシック" charset="0"/>
                          <a:cs typeface="Arial" charset="0"/>
                        </a:rPr>
                        <a:t>32</a:t>
                      </a:r>
                      <a:r>
                        <a:rPr kumimoji="0" lang="en-US" sz="1400" b="1" i="0" u="none" strike="noStrike" cap="none" normalizeH="0" baseline="0" dirty="0">
                          <a:ln>
                            <a:noFill/>
                          </a:ln>
                          <a:solidFill>
                            <a:srgbClr val="00B050"/>
                          </a:solidFill>
                          <a:effectLst/>
                          <a:latin typeface="Arial" charset="0"/>
                          <a:ea typeface="ＭＳ Ｐゴシック" charset="0"/>
                          <a:cs typeface="Arial" charset="0"/>
                        </a:rPr>
                        <a:t>Si</a:t>
                      </a:r>
                    </a:p>
                  </a:txBody>
                  <a:tcPr marL="76200" marR="76200" marT="38104" marB="381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dirty="0">
                          <a:ln>
                            <a:noFill/>
                          </a:ln>
                          <a:solidFill>
                            <a:srgbClr val="00B050"/>
                          </a:solidFill>
                          <a:effectLst/>
                          <a:latin typeface="Arial" charset="0"/>
                          <a:ea typeface="ＭＳ Ｐゴシック" charset="0"/>
                          <a:cs typeface="Arial" charset="0"/>
                        </a:rPr>
                        <a:t>153 a</a:t>
                      </a:r>
                    </a:p>
                  </a:txBody>
                  <a:tcPr marL="76200" marR="76200"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2364">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30000">
                          <a:ln>
                            <a:noFill/>
                          </a:ln>
                          <a:solidFill>
                            <a:srgbClr val="00B050"/>
                          </a:solidFill>
                          <a:effectLst/>
                          <a:latin typeface="Arial" charset="0"/>
                          <a:ea typeface="ＭＳ Ｐゴシック" charset="0"/>
                          <a:cs typeface="Arial" charset="0"/>
                        </a:rPr>
                        <a:t>73</a:t>
                      </a:r>
                      <a:r>
                        <a:rPr kumimoji="0" lang="en-US" sz="1400" b="1" i="0" u="none" strike="noStrike" cap="none" normalizeH="0" baseline="0">
                          <a:ln>
                            <a:noFill/>
                          </a:ln>
                          <a:solidFill>
                            <a:srgbClr val="00B050"/>
                          </a:solidFill>
                          <a:effectLst/>
                          <a:latin typeface="Arial" charset="0"/>
                          <a:ea typeface="ＭＳ Ｐゴシック" charset="0"/>
                          <a:cs typeface="Arial" charset="0"/>
                        </a:rPr>
                        <a:t>As</a:t>
                      </a:r>
                    </a:p>
                  </a:txBody>
                  <a:tcPr marL="76200" marR="76200" marT="38104" marB="381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dirty="0">
                          <a:ln>
                            <a:noFill/>
                          </a:ln>
                          <a:solidFill>
                            <a:srgbClr val="00B050"/>
                          </a:solidFill>
                          <a:effectLst/>
                          <a:latin typeface="Arial" charset="0"/>
                          <a:ea typeface="ＭＳ Ｐゴシック" charset="0"/>
                          <a:cs typeface="Arial" charset="0"/>
                        </a:rPr>
                        <a:t>80.3 d</a:t>
                      </a:r>
                    </a:p>
                  </a:txBody>
                  <a:tcPr marL="76200" marR="76200"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1125">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30000" dirty="0">
                          <a:ln>
                            <a:noFill/>
                          </a:ln>
                          <a:solidFill>
                            <a:schemeClr val="accent3">
                              <a:lumMod val="75000"/>
                            </a:schemeClr>
                          </a:solidFill>
                          <a:effectLst/>
                          <a:latin typeface="Arial" charset="0"/>
                          <a:ea typeface="ＭＳ Ｐゴシック" charset="0"/>
                          <a:cs typeface="Arial" charset="0"/>
                        </a:rPr>
                        <a:t>109</a:t>
                      </a:r>
                      <a:r>
                        <a:rPr kumimoji="0" lang="en-US" sz="1400" b="1" i="0" u="none" strike="noStrike" cap="none" normalizeH="0" baseline="0" dirty="0">
                          <a:ln>
                            <a:noFill/>
                          </a:ln>
                          <a:solidFill>
                            <a:schemeClr val="accent3">
                              <a:lumMod val="75000"/>
                            </a:schemeClr>
                          </a:solidFill>
                          <a:effectLst/>
                          <a:latin typeface="Arial" charset="0"/>
                          <a:ea typeface="ＭＳ Ｐゴシック" charset="0"/>
                          <a:cs typeface="Arial" charset="0"/>
                        </a:rPr>
                        <a:t>Cd</a:t>
                      </a:r>
                    </a:p>
                  </a:txBody>
                  <a:tcPr marL="76200" marR="76200" marT="38104" marB="381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dirty="0">
                          <a:ln>
                            <a:noFill/>
                          </a:ln>
                          <a:solidFill>
                            <a:schemeClr val="accent3">
                              <a:lumMod val="75000"/>
                            </a:schemeClr>
                          </a:solidFill>
                          <a:effectLst/>
                          <a:latin typeface="Arial" charset="0"/>
                          <a:ea typeface="ＭＳ Ｐゴシック" charset="0"/>
                          <a:cs typeface="Arial" charset="0"/>
                        </a:rPr>
                        <a:t>462.6 d</a:t>
                      </a:r>
                    </a:p>
                  </a:txBody>
                  <a:tcPr marL="76200" marR="76200"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92364">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30000" dirty="0">
                          <a:ln>
                            <a:noFill/>
                          </a:ln>
                          <a:solidFill>
                            <a:srgbClr val="0B6787"/>
                          </a:solidFill>
                          <a:effectLst/>
                          <a:latin typeface="Arial" charset="0"/>
                          <a:ea typeface="ＭＳ Ｐゴシック" charset="0"/>
                          <a:cs typeface="Arial" charset="0"/>
                        </a:rPr>
                        <a:t>22</a:t>
                      </a:r>
                      <a:r>
                        <a:rPr kumimoji="0" lang="en-US" sz="1400" b="1" i="0" u="none" strike="noStrike" cap="none" normalizeH="0" baseline="0" dirty="0">
                          <a:ln>
                            <a:noFill/>
                          </a:ln>
                          <a:solidFill>
                            <a:srgbClr val="0B6787"/>
                          </a:solidFill>
                          <a:effectLst/>
                          <a:latin typeface="Arial" charset="0"/>
                          <a:ea typeface="ＭＳ Ｐゴシック" charset="0"/>
                          <a:cs typeface="Arial" charset="0"/>
                        </a:rPr>
                        <a:t>Na</a:t>
                      </a:r>
                    </a:p>
                  </a:txBody>
                  <a:tcPr marL="76200" marR="76200" marT="38104" marB="381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50000"/>
                        </a:spcBef>
                        <a:spcAft>
                          <a:spcPct val="0"/>
                        </a:spcAft>
                        <a:buClr>
                          <a:srgbClr val="24459C"/>
                        </a:buClr>
                        <a:buSzPct val="110000"/>
                        <a:buFont typeface="Wingdings" charset="0"/>
                        <a:buNone/>
                        <a:tabLst/>
                      </a:pPr>
                      <a:r>
                        <a:rPr kumimoji="0" lang="en-US" sz="1400" b="1" i="0" u="none" strike="noStrike" cap="none" normalizeH="0" baseline="0" dirty="0">
                          <a:ln>
                            <a:noFill/>
                          </a:ln>
                          <a:solidFill>
                            <a:srgbClr val="0B6787"/>
                          </a:solidFill>
                          <a:effectLst/>
                          <a:latin typeface="Arial" charset="0"/>
                          <a:ea typeface="ＭＳ Ｐゴシック" charset="0"/>
                          <a:cs typeface="Arial" charset="0"/>
                        </a:rPr>
                        <a:t>2.6 a</a:t>
                      </a:r>
                    </a:p>
                  </a:txBody>
                  <a:tcPr marL="76200" marR="76200"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92364">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236</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Np</a:t>
                      </a:r>
                      <a:endParaRPr kumimoji="0" lang="en-US" sz="1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marL="76200" marR="76200" marT="38104" marB="381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1.5 10</a:t>
                      </a:r>
                      <a:r>
                        <a:rPr kumimoji="0" lang="en-US" sz="14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5</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a:t>
                      </a:r>
                      <a:endParaRPr kumimoji="0" lang="en-US" sz="1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marL="76200" marR="76200"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91128773"/>
                  </a:ext>
                </a:extLst>
              </a:tr>
            </a:tbl>
          </a:graphicData>
        </a:graphic>
      </p:graphicFrame>
      <p:sp>
        <p:nvSpPr>
          <p:cNvPr id="3" name="Right Brace 2"/>
          <p:cNvSpPr/>
          <p:nvPr/>
        </p:nvSpPr>
        <p:spPr>
          <a:xfrm>
            <a:off x="7128901" y="2486967"/>
            <a:ext cx="565078" cy="1130157"/>
          </a:xfrm>
          <a:prstGeom prst="rightBrace">
            <a:avLst>
              <a:gd name="adj1" fmla="val 22879"/>
              <a:gd name="adj2" fmla="val 49091"/>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a:off x="7128901" y="3739241"/>
            <a:ext cx="498722" cy="824801"/>
          </a:xfrm>
          <a:prstGeom prst="rightBrace">
            <a:avLst>
              <a:gd name="adj1" fmla="val 22879"/>
              <a:gd name="adj2" fmla="val 49091"/>
            </a:avLst>
          </a:prstGeom>
          <a:ln w="38100">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030A0"/>
              </a:solidFill>
            </a:endParaRPr>
          </a:p>
        </p:txBody>
      </p:sp>
      <p:sp>
        <p:nvSpPr>
          <p:cNvPr id="4" name="TextBox 3"/>
          <p:cNvSpPr txBox="1"/>
          <p:nvPr/>
        </p:nvSpPr>
        <p:spPr>
          <a:xfrm>
            <a:off x="7693979" y="2722025"/>
            <a:ext cx="1604479" cy="646331"/>
          </a:xfrm>
          <a:prstGeom prst="rect">
            <a:avLst/>
          </a:prstGeom>
          <a:noFill/>
        </p:spPr>
        <p:txBody>
          <a:bodyPr wrap="square" rtlCol="0">
            <a:spAutoFit/>
          </a:bodyPr>
          <a:lstStyle/>
          <a:p>
            <a:r>
              <a:rPr lang="en-US" b="1" dirty="0"/>
              <a:t>Medical applications</a:t>
            </a:r>
          </a:p>
        </p:txBody>
      </p:sp>
      <p:sp>
        <p:nvSpPr>
          <p:cNvPr id="11" name="TextBox 10"/>
          <p:cNvSpPr txBox="1"/>
          <p:nvPr/>
        </p:nvSpPr>
        <p:spPr>
          <a:xfrm>
            <a:off x="7693979" y="3838719"/>
            <a:ext cx="1089061" cy="646331"/>
          </a:xfrm>
          <a:prstGeom prst="rect">
            <a:avLst/>
          </a:prstGeom>
          <a:noFill/>
        </p:spPr>
        <p:txBody>
          <a:bodyPr wrap="square" rtlCol="0">
            <a:spAutoFit/>
          </a:bodyPr>
          <a:lstStyle/>
          <a:p>
            <a:r>
              <a:rPr lang="en-US" b="1" dirty="0">
                <a:solidFill>
                  <a:schemeClr val="accent1">
                    <a:lumMod val="50000"/>
                    <a:lumOff val="50000"/>
                  </a:schemeClr>
                </a:solidFill>
              </a:rPr>
              <a:t>Cancer therapy</a:t>
            </a:r>
          </a:p>
        </p:txBody>
      </p:sp>
      <p:sp>
        <p:nvSpPr>
          <p:cNvPr id="12" name="Right Brace 11"/>
          <p:cNvSpPr/>
          <p:nvPr/>
        </p:nvSpPr>
        <p:spPr>
          <a:xfrm flipH="1">
            <a:off x="1678688" y="2791882"/>
            <a:ext cx="312345" cy="539800"/>
          </a:xfrm>
          <a:prstGeom prst="rightBrace">
            <a:avLst>
              <a:gd name="adj1" fmla="val 22879"/>
              <a:gd name="adj2" fmla="val 52267"/>
            </a:avLst>
          </a:prstGeom>
          <a:ln w="38100">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030A0"/>
              </a:solidFill>
            </a:endParaRPr>
          </a:p>
        </p:txBody>
      </p:sp>
      <p:sp>
        <p:nvSpPr>
          <p:cNvPr id="13" name="TextBox 12"/>
          <p:cNvSpPr txBox="1"/>
          <p:nvPr/>
        </p:nvSpPr>
        <p:spPr>
          <a:xfrm>
            <a:off x="0" y="2738616"/>
            <a:ext cx="1834860" cy="646331"/>
          </a:xfrm>
          <a:prstGeom prst="rect">
            <a:avLst/>
          </a:prstGeom>
          <a:noFill/>
        </p:spPr>
        <p:txBody>
          <a:bodyPr wrap="square" rtlCol="0">
            <a:spAutoFit/>
          </a:bodyPr>
          <a:lstStyle/>
          <a:p>
            <a:r>
              <a:rPr lang="en-US" b="1" dirty="0">
                <a:solidFill>
                  <a:srgbClr val="00B050"/>
                </a:solidFill>
              </a:rPr>
              <a:t>Environmental Applications</a:t>
            </a:r>
          </a:p>
        </p:txBody>
      </p:sp>
      <p:sp>
        <p:nvSpPr>
          <p:cNvPr id="14" name="Right Brace 13"/>
          <p:cNvSpPr/>
          <p:nvPr/>
        </p:nvSpPr>
        <p:spPr>
          <a:xfrm flipH="1">
            <a:off x="1682542" y="3438213"/>
            <a:ext cx="312345" cy="539800"/>
          </a:xfrm>
          <a:prstGeom prst="rightBrace">
            <a:avLst>
              <a:gd name="adj1" fmla="val 22879"/>
              <a:gd name="adj2" fmla="val 52267"/>
            </a:avLst>
          </a:prstGeom>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030A0"/>
              </a:solidFill>
            </a:endParaRPr>
          </a:p>
        </p:txBody>
      </p:sp>
      <p:sp>
        <p:nvSpPr>
          <p:cNvPr id="15" name="TextBox 14"/>
          <p:cNvSpPr txBox="1"/>
          <p:nvPr/>
        </p:nvSpPr>
        <p:spPr>
          <a:xfrm>
            <a:off x="188004" y="3384947"/>
            <a:ext cx="1834860" cy="646331"/>
          </a:xfrm>
          <a:prstGeom prst="rect">
            <a:avLst/>
          </a:prstGeom>
          <a:noFill/>
        </p:spPr>
        <p:txBody>
          <a:bodyPr wrap="square" rtlCol="0">
            <a:spAutoFit/>
          </a:bodyPr>
          <a:lstStyle/>
          <a:p>
            <a:r>
              <a:rPr lang="en-US" b="1" dirty="0">
                <a:solidFill>
                  <a:schemeClr val="accent3">
                    <a:lumMod val="75000"/>
                  </a:schemeClr>
                </a:solidFill>
              </a:rPr>
              <a:t>Industrial Applications</a:t>
            </a:r>
          </a:p>
        </p:txBody>
      </p:sp>
      <p:sp>
        <p:nvSpPr>
          <p:cNvPr id="16" name="Right Brace 15"/>
          <p:cNvSpPr/>
          <p:nvPr/>
        </p:nvSpPr>
        <p:spPr>
          <a:xfrm rot="5400000">
            <a:off x="2960739" y="3951709"/>
            <a:ext cx="428809" cy="1130157"/>
          </a:xfrm>
          <a:prstGeom prst="rightBrace">
            <a:avLst>
              <a:gd name="adj1" fmla="val 43611"/>
              <a:gd name="adj2" fmla="val 49091"/>
            </a:avLst>
          </a:prstGeom>
          <a:ln w="38100">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C00000"/>
              </a:solidFill>
            </a:endParaRPr>
          </a:p>
        </p:txBody>
      </p:sp>
      <p:sp>
        <p:nvSpPr>
          <p:cNvPr id="17" name="TextBox 16"/>
          <p:cNvSpPr txBox="1"/>
          <p:nvPr/>
        </p:nvSpPr>
        <p:spPr>
          <a:xfrm>
            <a:off x="2242418" y="4731192"/>
            <a:ext cx="2202004" cy="369332"/>
          </a:xfrm>
          <a:prstGeom prst="rect">
            <a:avLst/>
          </a:prstGeom>
          <a:noFill/>
        </p:spPr>
        <p:txBody>
          <a:bodyPr wrap="square" rtlCol="0">
            <a:spAutoFit/>
          </a:bodyPr>
          <a:lstStyle/>
          <a:p>
            <a:r>
              <a:rPr lang="en-US" b="1" dirty="0">
                <a:solidFill>
                  <a:srgbClr val="C00000"/>
                </a:solidFill>
              </a:rPr>
              <a:t>Nuclear Forensics</a:t>
            </a:r>
          </a:p>
        </p:txBody>
      </p:sp>
    </p:spTree>
    <p:extLst>
      <p:ext uri="{BB962C8B-B14F-4D97-AF65-F5344CB8AC3E}">
        <p14:creationId xmlns:p14="http://schemas.microsoft.com/office/powerpoint/2010/main" val="880840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LANSCE &amp; The LANL Isotope Production Facility (IPF)</a:t>
            </a:r>
          </a:p>
        </p:txBody>
      </p:sp>
      <p:sp>
        <p:nvSpPr>
          <p:cNvPr id="3" name="Date Placeholder 2"/>
          <p:cNvSpPr>
            <a:spLocks noGrp="1"/>
          </p:cNvSpPr>
          <p:nvPr>
            <p:ph type="dt" sz="half" idx="10"/>
          </p:nvPr>
        </p:nvSpPr>
        <p:spPr/>
        <p:txBody>
          <a:bodyPr/>
          <a:lstStyle/>
          <a:p>
            <a:fld id="{D9390E37-B923-4BC3-BDDF-23C20BABB207}" type="datetime1">
              <a:rPr lang="en-US" smtClean="0"/>
              <a:t>10/2/2023</a:t>
            </a:fld>
            <a:endParaRPr lang="en-US" dirty="0"/>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10" name="Rectangle 9"/>
          <p:cNvSpPr/>
          <p:nvPr/>
        </p:nvSpPr>
        <p:spPr>
          <a:xfrm>
            <a:off x="0" y="820912"/>
            <a:ext cx="218831" cy="4588937"/>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dk1"/>
              </a:solidFill>
            </a:endParaRPr>
          </a:p>
        </p:txBody>
      </p:sp>
      <p:sp>
        <p:nvSpPr>
          <p:cNvPr id="6" name="Slide Number Placeholder 5"/>
          <p:cNvSpPr>
            <a:spLocks noGrp="1"/>
          </p:cNvSpPr>
          <p:nvPr>
            <p:ph type="sldNum" sz="quarter" idx="4"/>
          </p:nvPr>
        </p:nvSpPr>
        <p:spPr/>
        <p:txBody>
          <a:bodyPr/>
          <a:lstStyle/>
          <a:p>
            <a:fld id="{59B6DBC4-DCF0-44E6-A1E9-8E19C8237A2A}" type="slidenum">
              <a:rPr lang="en-US" smtClean="0"/>
              <a:pPr/>
              <a:t>4</a:t>
            </a:fld>
            <a:endParaRPr lang="en-US"/>
          </a:p>
        </p:txBody>
      </p:sp>
      <p:grpSp>
        <p:nvGrpSpPr>
          <p:cNvPr id="8" name="Group 92">
            <a:extLst>
              <a:ext uri="{FF2B5EF4-FFF2-40B4-BE49-F238E27FC236}">
                <a16:creationId xmlns:a16="http://schemas.microsoft.com/office/drawing/2014/main" id="{4F3826CF-F628-4B7E-9C99-7E2CCBD3A3A2}"/>
              </a:ext>
            </a:extLst>
          </p:cNvPr>
          <p:cNvGrpSpPr>
            <a:grpSpLocks/>
          </p:cNvGrpSpPr>
          <p:nvPr/>
        </p:nvGrpSpPr>
        <p:grpSpPr bwMode="auto">
          <a:xfrm>
            <a:off x="715996" y="2480676"/>
            <a:ext cx="6048372" cy="2290214"/>
            <a:chOff x="1966" y="2049"/>
            <a:chExt cx="2755" cy="1103"/>
          </a:xfrm>
        </p:grpSpPr>
        <p:pic>
          <p:nvPicPr>
            <p:cNvPr id="9" name="Picture 93">
              <a:extLst>
                <a:ext uri="{FF2B5EF4-FFF2-40B4-BE49-F238E27FC236}">
                  <a16:creationId xmlns:a16="http://schemas.microsoft.com/office/drawing/2014/main" id="{38A0BC97-C4BD-4891-89B6-E03A5C357364}"/>
                </a:ext>
              </a:extLst>
            </p:cNvPr>
            <p:cNvPicPr>
              <a:picLocks noChangeAspect="1" noChangeArrowheads="1"/>
            </p:cNvPicPr>
            <p:nvPr/>
          </p:nvPicPr>
          <p:blipFill>
            <a:blip r:embed="rId3"/>
            <a:srcRect/>
            <a:stretch>
              <a:fillRect/>
            </a:stretch>
          </p:blipFill>
          <p:spPr bwMode="auto">
            <a:xfrm>
              <a:off x="1966" y="2049"/>
              <a:ext cx="2755" cy="1103"/>
            </a:xfrm>
            <a:prstGeom prst="rect">
              <a:avLst/>
            </a:prstGeom>
            <a:noFill/>
            <a:ln w="9525">
              <a:noFill/>
              <a:miter lim="800000"/>
              <a:headEnd/>
              <a:tailEnd/>
            </a:ln>
          </p:spPr>
        </p:pic>
        <p:sp>
          <p:nvSpPr>
            <p:cNvPr id="11" name="Oval 94">
              <a:extLst>
                <a:ext uri="{FF2B5EF4-FFF2-40B4-BE49-F238E27FC236}">
                  <a16:creationId xmlns:a16="http://schemas.microsoft.com/office/drawing/2014/main" id="{277EDD0D-7A3B-4F5F-8FB7-09191A8ABA55}"/>
                </a:ext>
              </a:extLst>
            </p:cNvPr>
            <p:cNvSpPr>
              <a:spLocks noChangeArrowheads="1"/>
            </p:cNvSpPr>
            <p:nvPr/>
          </p:nvSpPr>
          <p:spPr bwMode="auto">
            <a:xfrm>
              <a:off x="2258" y="2625"/>
              <a:ext cx="528" cy="384"/>
            </a:xfrm>
            <a:prstGeom prst="ellipse">
              <a:avLst/>
            </a:prstGeom>
            <a:noFill/>
            <a:ln w="19050">
              <a:solidFill>
                <a:srgbClr val="FF3300"/>
              </a:solidFill>
              <a:round/>
              <a:headEnd/>
              <a:tailEnd/>
            </a:ln>
          </p:spPr>
          <p:txBody>
            <a:bodyPr wrap="none" anchor="ctr"/>
            <a:lstStyle/>
            <a:p>
              <a:pPr algn="ctr" eaLnBrk="0" hangingPunct="0"/>
              <a:endParaRPr lang="en-US" sz="2400">
                <a:solidFill>
                  <a:srgbClr val="FF3300"/>
                </a:solidFill>
                <a:latin typeface="Times" pitchFamily="18" charset="0"/>
              </a:endParaRPr>
            </a:p>
          </p:txBody>
        </p:sp>
      </p:grpSp>
      <p:sp>
        <p:nvSpPr>
          <p:cNvPr id="12" name="Rectangle 5">
            <a:extLst>
              <a:ext uri="{FF2B5EF4-FFF2-40B4-BE49-F238E27FC236}">
                <a16:creationId xmlns:a16="http://schemas.microsoft.com/office/drawing/2014/main" id="{B5F4017F-15EF-4186-8D56-0FFCC5DE2756}"/>
              </a:ext>
            </a:extLst>
          </p:cNvPr>
          <p:cNvSpPr>
            <a:spLocks noChangeAspect="1" noChangeArrowheads="1"/>
          </p:cNvSpPr>
          <p:nvPr/>
        </p:nvSpPr>
        <p:spPr bwMode="auto">
          <a:xfrm>
            <a:off x="635826" y="1289278"/>
            <a:ext cx="282575" cy="98425"/>
          </a:xfrm>
          <a:prstGeom prst="rect">
            <a:avLst/>
          </a:prstGeom>
          <a:solidFill>
            <a:srgbClr val="FFFFFF"/>
          </a:solidFill>
          <a:ln w="22225">
            <a:solidFill>
              <a:srgbClr val="000000"/>
            </a:solidFill>
            <a:miter lim="800000"/>
            <a:headEnd/>
            <a:tailEnd/>
          </a:ln>
        </p:spPr>
        <p:txBody>
          <a:bodyPr/>
          <a:lstStyle/>
          <a:p>
            <a:pPr>
              <a:spcBef>
                <a:spcPct val="50000"/>
              </a:spcBef>
              <a:spcAft>
                <a:spcPct val="50000"/>
              </a:spcAft>
              <a:buClr>
                <a:srgbClr val="004080"/>
              </a:buClr>
              <a:buSzPct val="65000"/>
              <a:buFont typeface="Wingdings" pitchFamily="2" charset="2"/>
              <a:buChar char="§"/>
            </a:pPr>
            <a:endParaRPr lang="en-US"/>
          </a:p>
        </p:txBody>
      </p:sp>
      <p:sp>
        <p:nvSpPr>
          <p:cNvPr id="13" name="Line 6">
            <a:extLst>
              <a:ext uri="{FF2B5EF4-FFF2-40B4-BE49-F238E27FC236}">
                <a16:creationId xmlns:a16="http://schemas.microsoft.com/office/drawing/2014/main" id="{1FA83B5B-7020-4364-841A-19A1DCE74B47}"/>
              </a:ext>
            </a:extLst>
          </p:cNvPr>
          <p:cNvSpPr>
            <a:spLocks noChangeAspect="1" noChangeShapeType="1"/>
          </p:cNvSpPr>
          <p:nvPr/>
        </p:nvSpPr>
        <p:spPr bwMode="auto">
          <a:xfrm>
            <a:off x="705676" y="1635353"/>
            <a:ext cx="422275" cy="0"/>
          </a:xfrm>
          <a:prstGeom prst="line">
            <a:avLst/>
          </a:prstGeom>
          <a:noFill/>
          <a:ln w="11113">
            <a:solidFill>
              <a:srgbClr val="000000"/>
            </a:solidFill>
            <a:round/>
            <a:headEnd/>
            <a:tailEnd/>
          </a:ln>
        </p:spPr>
        <p:txBody>
          <a:bodyPr/>
          <a:lstStyle/>
          <a:p>
            <a:endParaRPr lang="en-US"/>
          </a:p>
        </p:txBody>
      </p:sp>
      <p:sp>
        <p:nvSpPr>
          <p:cNvPr id="14" name="Line 8">
            <a:extLst>
              <a:ext uri="{FF2B5EF4-FFF2-40B4-BE49-F238E27FC236}">
                <a16:creationId xmlns:a16="http://schemas.microsoft.com/office/drawing/2014/main" id="{8068AF76-B3DE-4524-B453-1D685EBB7898}"/>
              </a:ext>
            </a:extLst>
          </p:cNvPr>
          <p:cNvSpPr>
            <a:spLocks noChangeAspect="1" noChangeShapeType="1"/>
          </p:cNvSpPr>
          <p:nvPr/>
        </p:nvSpPr>
        <p:spPr bwMode="auto">
          <a:xfrm flipH="1">
            <a:off x="918401" y="1635353"/>
            <a:ext cx="68262" cy="47625"/>
          </a:xfrm>
          <a:prstGeom prst="line">
            <a:avLst/>
          </a:prstGeom>
          <a:noFill/>
          <a:ln w="11113">
            <a:solidFill>
              <a:srgbClr val="000000"/>
            </a:solidFill>
            <a:round/>
            <a:headEnd/>
            <a:tailEnd/>
          </a:ln>
        </p:spPr>
        <p:txBody>
          <a:bodyPr/>
          <a:lstStyle/>
          <a:p>
            <a:endParaRPr lang="en-US"/>
          </a:p>
        </p:txBody>
      </p:sp>
      <p:sp>
        <p:nvSpPr>
          <p:cNvPr id="15" name="Line 9">
            <a:extLst>
              <a:ext uri="{FF2B5EF4-FFF2-40B4-BE49-F238E27FC236}">
                <a16:creationId xmlns:a16="http://schemas.microsoft.com/office/drawing/2014/main" id="{ABC1FFF0-F904-4FCB-A5AA-E38C2299D534}"/>
              </a:ext>
            </a:extLst>
          </p:cNvPr>
          <p:cNvSpPr>
            <a:spLocks noChangeAspect="1" noChangeShapeType="1"/>
          </p:cNvSpPr>
          <p:nvPr/>
        </p:nvSpPr>
        <p:spPr bwMode="auto">
          <a:xfrm>
            <a:off x="918401" y="1682978"/>
            <a:ext cx="1587" cy="147638"/>
          </a:xfrm>
          <a:prstGeom prst="line">
            <a:avLst/>
          </a:prstGeom>
          <a:noFill/>
          <a:ln w="11113">
            <a:solidFill>
              <a:srgbClr val="000000"/>
            </a:solidFill>
            <a:round/>
            <a:headEnd/>
            <a:tailEnd/>
          </a:ln>
        </p:spPr>
        <p:txBody>
          <a:bodyPr/>
          <a:lstStyle/>
          <a:p>
            <a:endParaRPr lang="en-US"/>
          </a:p>
        </p:txBody>
      </p:sp>
      <p:sp>
        <p:nvSpPr>
          <p:cNvPr id="16" name="Rectangle 10">
            <a:extLst>
              <a:ext uri="{FF2B5EF4-FFF2-40B4-BE49-F238E27FC236}">
                <a16:creationId xmlns:a16="http://schemas.microsoft.com/office/drawing/2014/main" id="{C5A89A58-B921-4C66-B233-BD345749B4C9}"/>
              </a:ext>
            </a:extLst>
          </p:cNvPr>
          <p:cNvSpPr>
            <a:spLocks noChangeAspect="1" noChangeArrowheads="1"/>
          </p:cNvSpPr>
          <p:nvPr/>
        </p:nvSpPr>
        <p:spPr bwMode="auto">
          <a:xfrm>
            <a:off x="777113" y="1832203"/>
            <a:ext cx="279400" cy="96838"/>
          </a:xfrm>
          <a:prstGeom prst="rect">
            <a:avLst/>
          </a:prstGeom>
          <a:solidFill>
            <a:srgbClr val="FFFFFF"/>
          </a:solidFill>
          <a:ln w="22225">
            <a:solidFill>
              <a:srgbClr val="000000"/>
            </a:solidFill>
            <a:miter lim="800000"/>
            <a:headEnd/>
            <a:tailEnd/>
          </a:ln>
        </p:spPr>
        <p:txBody>
          <a:bodyPr/>
          <a:lstStyle/>
          <a:p>
            <a:pPr>
              <a:spcBef>
                <a:spcPct val="50000"/>
              </a:spcBef>
              <a:spcAft>
                <a:spcPct val="50000"/>
              </a:spcAft>
              <a:buClr>
                <a:srgbClr val="004080"/>
              </a:buClr>
              <a:buSzPct val="65000"/>
              <a:buFont typeface="Wingdings" pitchFamily="2" charset="2"/>
              <a:buChar char="§"/>
            </a:pPr>
            <a:endParaRPr lang="en-US"/>
          </a:p>
        </p:txBody>
      </p:sp>
      <p:sp>
        <p:nvSpPr>
          <p:cNvPr id="17" name="Line 11">
            <a:extLst>
              <a:ext uri="{FF2B5EF4-FFF2-40B4-BE49-F238E27FC236}">
                <a16:creationId xmlns:a16="http://schemas.microsoft.com/office/drawing/2014/main" id="{D29E9C95-EA12-45EB-8587-F891D512A778}"/>
              </a:ext>
            </a:extLst>
          </p:cNvPr>
          <p:cNvSpPr>
            <a:spLocks noChangeAspect="1" noChangeShapeType="1"/>
          </p:cNvSpPr>
          <p:nvPr/>
        </p:nvSpPr>
        <p:spPr bwMode="auto">
          <a:xfrm>
            <a:off x="918401" y="1338491"/>
            <a:ext cx="422275" cy="3175"/>
          </a:xfrm>
          <a:prstGeom prst="line">
            <a:avLst/>
          </a:prstGeom>
          <a:noFill/>
          <a:ln w="11113">
            <a:solidFill>
              <a:srgbClr val="000000"/>
            </a:solidFill>
            <a:round/>
            <a:headEnd/>
            <a:tailEnd/>
          </a:ln>
        </p:spPr>
        <p:txBody>
          <a:bodyPr/>
          <a:lstStyle/>
          <a:p>
            <a:endParaRPr lang="en-US"/>
          </a:p>
        </p:txBody>
      </p:sp>
      <p:sp>
        <p:nvSpPr>
          <p:cNvPr id="18" name="Rectangle 12">
            <a:extLst>
              <a:ext uri="{FF2B5EF4-FFF2-40B4-BE49-F238E27FC236}">
                <a16:creationId xmlns:a16="http://schemas.microsoft.com/office/drawing/2014/main" id="{B388E2F9-1D49-45CC-AD1F-87F033AD1126}"/>
              </a:ext>
            </a:extLst>
          </p:cNvPr>
          <p:cNvSpPr>
            <a:spLocks noChangeAspect="1" noChangeArrowheads="1"/>
          </p:cNvSpPr>
          <p:nvPr/>
        </p:nvSpPr>
        <p:spPr bwMode="auto">
          <a:xfrm>
            <a:off x="1340676" y="1289278"/>
            <a:ext cx="69850" cy="98425"/>
          </a:xfrm>
          <a:prstGeom prst="rect">
            <a:avLst/>
          </a:prstGeom>
          <a:solidFill>
            <a:srgbClr val="FFFFFF"/>
          </a:solidFill>
          <a:ln w="22225">
            <a:solidFill>
              <a:srgbClr val="000000"/>
            </a:solidFill>
            <a:miter lim="800000"/>
            <a:headEnd/>
            <a:tailEnd/>
          </a:ln>
        </p:spPr>
        <p:txBody>
          <a:bodyPr/>
          <a:lstStyle/>
          <a:p>
            <a:pPr>
              <a:spcBef>
                <a:spcPct val="50000"/>
              </a:spcBef>
              <a:spcAft>
                <a:spcPct val="50000"/>
              </a:spcAft>
              <a:buClr>
                <a:srgbClr val="004080"/>
              </a:buClr>
              <a:buSzPct val="65000"/>
              <a:buFont typeface="Wingdings" pitchFamily="2" charset="2"/>
              <a:buChar char="§"/>
            </a:pPr>
            <a:endParaRPr lang="en-US"/>
          </a:p>
        </p:txBody>
      </p:sp>
      <p:sp>
        <p:nvSpPr>
          <p:cNvPr id="19" name="Rectangle 13">
            <a:extLst>
              <a:ext uri="{FF2B5EF4-FFF2-40B4-BE49-F238E27FC236}">
                <a16:creationId xmlns:a16="http://schemas.microsoft.com/office/drawing/2014/main" id="{BA970F2E-DAA6-4679-B1B7-4AE12A10B1E4}"/>
              </a:ext>
            </a:extLst>
          </p:cNvPr>
          <p:cNvSpPr>
            <a:spLocks noChangeAspect="1" noChangeArrowheads="1"/>
          </p:cNvSpPr>
          <p:nvPr/>
        </p:nvSpPr>
        <p:spPr bwMode="auto">
          <a:xfrm>
            <a:off x="1340676" y="1586141"/>
            <a:ext cx="69850" cy="96837"/>
          </a:xfrm>
          <a:prstGeom prst="rect">
            <a:avLst/>
          </a:prstGeom>
          <a:solidFill>
            <a:srgbClr val="FFFFFF"/>
          </a:solidFill>
          <a:ln w="22225">
            <a:solidFill>
              <a:srgbClr val="000000"/>
            </a:solidFill>
            <a:miter lim="800000"/>
            <a:headEnd/>
            <a:tailEnd/>
          </a:ln>
        </p:spPr>
        <p:txBody>
          <a:bodyPr/>
          <a:lstStyle/>
          <a:p>
            <a:pPr>
              <a:spcBef>
                <a:spcPct val="50000"/>
              </a:spcBef>
              <a:spcAft>
                <a:spcPct val="50000"/>
              </a:spcAft>
              <a:buClr>
                <a:srgbClr val="004080"/>
              </a:buClr>
              <a:buSzPct val="65000"/>
              <a:buFont typeface="Wingdings" pitchFamily="2" charset="2"/>
              <a:buChar char="§"/>
            </a:pPr>
            <a:endParaRPr lang="en-US"/>
          </a:p>
        </p:txBody>
      </p:sp>
      <p:sp>
        <p:nvSpPr>
          <p:cNvPr id="20" name="Line 14">
            <a:extLst>
              <a:ext uri="{FF2B5EF4-FFF2-40B4-BE49-F238E27FC236}">
                <a16:creationId xmlns:a16="http://schemas.microsoft.com/office/drawing/2014/main" id="{74ACC6AC-E792-4606-B49D-F2A9B8924D98}"/>
              </a:ext>
            </a:extLst>
          </p:cNvPr>
          <p:cNvSpPr>
            <a:spLocks noChangeAspect="1" noChangeShapeType="1"/>
          </p:cNvSpPr>
          <p:nvPr/>
        </p:nvSpPr>
        <p:spPr bwMode="auto">
          <a:xfrm>
            <a:off x="1410526" y="1338491"/>
            <a:ext cx="141287" cy="3175"/>
          </a:xfrm>
          <a:prstGeom prst="line">
            <a:avLst/>
          </a:prstGeom>
          <a:noFill/>
          <a:ln w="11113">
            <a:solidFill>
              <a:srgbClr val="000000"/>
            </a:solidFill>
            <a:round/>
            <a:headEnd/>
            <a:tailEnd/>
          </a:ln>
        </p:spPr>
        <p:txBody>
          <a:bodyPr/>
          <a:lstStyle/>
          <a:p>
            <a:endParaRPr lang="en-US"/>
          </a:p>
        </p:txBody>
      </p:sp>
      <p:sp>
        <p:nvSpPr>
          <p:cNvPr id="21" name="Line 15">
            <a:extLst>
              <a:ext uri="{FF2B5EF4-FFF2-40B4-BE49-F238E27FC236}">
                <a16:creationId xmlns:a16="http://schemas.microsoft.com/office/drawing/2014/main" id="{6B32694D-3C19-433E-B8D8-6256B74D8EB1}"/>
              </a:ext>
            </a:extLst>
          </p:cNvPr>
          <p:cNvSpPr>
            <a:spLocks noChangeAspect="1" noChangeShapeType="1"/>
          </p:cNvSpPr>
          <p:nvPr/>
        </p:nvSpPr>
        <p:spPr bwMode="auto">
          <a:xfrm>
            <a:off x="1551813" y="1338491"/>
            <a:ext cx="282575" cy="149225"/>
          </a:xfrm>
          <a:prstGeom prst="line">
            <a:avLst/>
          </a:prstGeom>
          <a:noFill/>
          <a:ln w="11113">
            <a:solidFill>
              <a:srgbClr val="000000"/>
            </a:solidFill>
            <a:round/>
            <a:headEnd/>
            <a:tailEnd/>
          </a:ln>
        </p:spPr>
        <p:txBody>
          <a:bodyPr/>
          <a:lstStyle/>
          <a:p>
            <a:endParaRPr lang="en-US"/>
          </a:p>
        </p:txBody>
      </p:sp>
      <p:sp>
        <p:nvSpPr>
          <p:cNvPr id="22" name="Line 16">
            <a:extLst>
              <a:ext uri="{FF2B5EF4-FFF2-40B4-BE49-F238E27FC236}">
                <a16:creationId xmlns:a16="http://schemas.microsoft.com/office/drawing/2014/main" id="{64AC3D41-7716-4DDC-8301-9070412EDB36}"/>
              </a:ext>
            </a:extLst>
          </p:cNvPr>
          <p:cNvSpPr>
            <a:spLocks noChangeAspect="1" noChangeShapeType="1"/>
          </p:cNvSpPr>
          <p:nvPr/>
        </p:nvSpPr>
        <p:spPr bwMode="auto">
          <a:xfrm>
            <a:off x="1410526" y="1635353"/>
            <a:ext cx="141287" cy="0"/>
          </a:xfrm>
          <a:prstGeom prst="line">
            <a:avLst/>
          </a:prstGeom>
          <a:noFill/>
          <a:ln w="11113">
            <a:solidFill>
              <a:srgbClr val="000000"/>
            </a:solidFill>
            <a:round/>
            <a:headEnd/>
            <a:tailEnd/>
          </a:ln>
        </p:spPr>
        <p:txBody>
          <a:bodyPr/>
          <a:lstStyle/>
          <a:p>
            <a:endParaRPr lang="en-US"/>
          </a:p>
        </p:txBody>
      </p:sp>
      <p:sp>
        <p:nvSpPr>
          <p:cNvPr id="23" name="Line 17">
            <a:extLst>
              <a:ext uri="{FF2B5EF4-FFF2-40B4-BE49-F238E27FC236}">
                <a16:creationId xmlns:a16="http://schemas.microsoft.com/office/drawing/2014/main" id="{D3F71FF3-785E-4FC9-90CE-03BED169C664}"/>
              </a:ext>
            </a:extLst>
          </p:cNvPr>
          <p:cNvSpPr>
            <a:spLocks noChangeAspect="1" noChangeShapeType="1"/>
          </p:cNvSpPr>
          <p:nvPr/>
        </p:nvSpPr>
        <p:spPr bwMode="auto">
          <a:xfrm flipV="1">
            <a:off x="1551813" y="1487716"/>
            <a:ext cx="282575" cy="147637"/>
          </a:xfrm>
          <a:prstGeom prst="line">
            <a:avLst/>
          </a:prstGeom>
          <a:noFill/>
          <a:ln w="11113">
            <a:solidFill>
              <a:srgbClr val="000000"/>
            </a:solidFill>
            <a:round/>
            <a:headEnd/>
            <a:tailEnd/>
          </a:ln>
        </p:spPr>
        <p:txBody>
          <a:bodyPr/>
          <a:lstStyle/>
          <a:p>
            <a:endParaRPr lang="en-US"/>
          </a:p>
        </p:txBody>
      </p:sp>
      <p:sp>
        <p:nvSpPr>
          <p:cNvPr id="24" name="Line 18">
            <a:extLst>
              <a:ext uri="{FF2B5EF4-FFF2-40B4-BE49-F238E27FC236}">
                <a16:creationId xmlns:a16="http://schemas.microsoft.com/office/drawing/2014/main" id="{81942117-3151-46A1-A561-CB15572A834D}"/>
              </a:ext>
            </a:extLst>
          </p:cNvPr>
          <p:cNvSpPr>
            <a:spLocks noChangeAspect="1" noChangeShapeType="1"/>
          </p:cNvSpPr>
          <p:nvPr/>
        </p:nvSpPr>
        <p:spPr bwMode="auto">
          <a:xfrm>
            <a:off x="1834388" y="1487716"/>
            <a:ext cx="141288" cy="0"/>
          </a:xfrm>
          <a:prstGeom prst="line">
            <a:avLst/>
          </a:prstGeom>
          <a:noFill/>
          <a:ln w="11113">
            <a:solidFill>
              <a:srgbClr val="000000"/>
            </a:solidFill>
            <a:round/>
            <a:headEnd/>
            <a:tailEnd/>
          </a:ln>
        </p:spPr>
        <p:txBody>
          <a:bodyPr/>
          <a:lstStyle/>
          <a:p>
            <a:endParaRPr lang="en-US"/>
          </a:p>
        </p:txBody>
      </p:sp>
      <p:sp>
        <p:nvSpPr>
          <p:cNvPr id="25" name="Rectangle 19">
            <a:extLst>
              <a:ext uri="{FF2B5EF4-FFF2-40B4-BE49-F238E27FC236}">
                <a16:creationId xmlns:a16="http://schemas.microsoft.com/office/drawing/2014/main" id="{7038C8D8-E47A-46AB-B35C-E05D9C08A8CC}"/>
              </a:ext>
            </a:extLst>
          </p:cNvPr>
          <p:cNvSpPr>
            <a:spLocks noChangeAspect="1" noChangeArrowheads="1"/>
          </p:cNvSpPr>
          <p:nvPr/>
        </p:nvSpPr>
        <p:spPr bwMode="auto">
          <a:xfrm>
            <a:off x="1975676" y="1438503"/>
            <a:ext cx="1552575" cy="98425"/>
          </a:xfrm>
          <a:prstGeom prst="rect">
            <a:avLst/>
          </a:prstGeom>
          <a:solidFill>
            <a:srgbClr val="FFFFFF"/>
          </a:solidFill>
          <a:ln w="22225">
            <a:solidFill>
              <a:srgbClr val="000000"/>
            </a:solidFill>
            <a:miter lim="800000"/>
            <a:headEnd/>
            <a:tailEnd/>
          </a:ln>
        </p:spPr>
        <p:txBody>
          <a:bodyPr/>
          <a:lstStyle/>
          <a:p>
            <a:pPr>
              <a:spcBef>
                <a:spcPct val="50000"/>
              </a:spcBef>
              <a:spcAft>
                <a:spcPct val="50000"/>
              </a:spcAft>
              <a:buClr>
                <a:srgbClr val="004080"/>
              </a:buClr>
              <a:buSzPct val="65000"/>
              <a:buFont typeface="Wingdings" pitchFamily="2" charset="2"/>
              <a:buChar char="§"/>
            </a:pPr>
            <a:endParaRPr lang="en-US"/>
          </a:p>
        </p:txBody>
      </p:sp>
      <p:sp>
        <p:nvSpPr>
          <p:cNvPr id="26" name="Line 20">
            <a:extLst>
              <a:ext uri="{FF2B5EF4-FFF2-40B4-BE49-F238E27FC236}">
                <a16:creationId xmlns:a16="http://schemas.microsoft.com/office/drawing/2014/main" id="{95BDC8DE-72E7-43E1-9AA7-B5DF2BB51790}"/>
              </a:ext>
            </a:extLst>
          </p:cNvPr>
          <p:cNvSpPr>
            <a:spLocks noChangeAspect="1" noChangeShapeType="1"/>
          </p:cNvSpPr>
          <p:nvPr/>
        </p:nvSpPr>
        <p:spPr bwMode="auto">
          <a:xfrm>
            <a:off x="3528251" y="1487716"/>
            <a:ext cx="73025" cy="0"/>
          </a:xfrm>
          <a:prstGeom prst="line">
            <a:avLst/>
          </a:prstGeom>
          <a:noFill/>
          <a:ln w="11113">
            <a:solidFill>
              <a:srgbClr val="000000"/>
            </a:solidFill>
            <a:round/>
            <a:headEnd/>
            <a:tailEnd/>
          </a:ln>
        </p:spPr>
        <p:txBody>
          <a:bodyPr/>
          <a:lstStyle/>
          <a:p>
            <a:endParaRPr lang="en-US"/>
          </a:p>
        </p:txBody>
      </p:sp>
      <p:sp>
        <p:nvSpPr>
          <p:cNvPr id="27" name="Line 21">
            <a:extLst>
              <a:ext uri="{FF2B5EF4-FFF2-40B4-BE49-F238E27FC236}">
                <a16:creationId xmlns:a16="http://schemas.microsoft.com/office/drawing/2014/main" id="{5F0BDF22-54E0-41AA-9CBE-3408492A1D42}"/>
              </a:ext>
            </a:extLst>
          </p:cNvPr>
          <p:cNvSpPr>
            <a:spLocks noChangeAspect="1" noChangeShapeType="1"/>
          </p:cNvSpPr>
          <p:nvPr/>
        </p:nvSpPr>
        <p:spPr bwMode="auto">
          <a:xfrm flipV="1">
            <a:off x="3601276" y="1438503"/>
            <a:ext cx="68262" cy="49213"/>
          </a:xfrm>
          <a:prstGeom prst="line">
            <a:avLst/>
          </a:prstGeom>
          <a:noFill/>
          <a:ln w="11113">
            <a:solidFill>
              <a:srgbClr val="000000"/>
            </a:solidFill>
            <a:round/>
            <a:headEnd/>
            <a:tailEnd/>
          </a:ln>
        </p:spPr>
        <p:txBody>
          <a:bodyPr/>
          <a:lstStyle/>
          <a:p>
            <a:endParaRPr lang="en-US"/>
          </a:p>
        </p:txBody>
      </p:sp>
      <p:sp>
        <p:nvSpPr>
          <p:cNvPr id="28" name="Line 22">
            <a:extLst>
              <a:ext uri="{FF2B5EF4-FFF2-40B4-BE49-F238E27FC236}">
                <a16:creationId xmlns:a16="http://schemas.microsoft.com/office/drawing/2014/main" id="{25C2C50C-8166-4540-A595-6B9DC68C382C}"/>
              </a:ext>
            </a:extLst>
          </p:cNvPr>
          <p:cNvSpPr>
            <a:spLocks noChangeAspect="1" noChangeShapeType="1"/>
          </p:cNvSpPr>
          <p:nvPr/>
        </p:nvSpPr>
        <p:spPr bwMode="auto">
          <a:xfrm>
            <a:off x="3669538" y="1438503"/>
            <a:ext cx="141288" cy="0"/>
          </a:xfrm>
          <a:prstGeom prst="line">
            <a:avLst/>
          </a:prstGeom>
          <a:noFill/>
          <a:ln w="11113">
            <a:solidFill>
              <a:srgbClr val="000000"/>
            </a:solidFill>
            <a:round/>
            <a:headEnd/>
            <a:tailEnd/>
          </a:ln>
        </p:spPr>
        <p:txBody>
          <a:bodyPr/>
          <a:lstStyle/>
          <a:p>
            <a:endParaRPr lang="en-US"/>
          </a:p>
        </p:txBody>
      </p:sp>
      <p:sp>
        <p:nvSpPr>
          <p:cNvPr id="29" name="Line 23">
            <a:extLst>
              <a:ext uri="{FF2B5EF4-FFF2-40B4-BE49-F238E27FC236}">
                <a16:creationId xmlns:a16="http://schemas.microsoft.com/office/drawing/2014/main" id="{40B7B942-1124-40CC-89B6-542DC4859851}"/>
              </a:ext>
            </a:extLst>
          </p:cNvPr>
          <p:cNvSpPr>
            <a:spLocks noChangeAspect="1" noChangeShapeType="1"/>
          </p:cNvSpPr>
          <p:nvPr/>
        </p:nvSpPr>
        <p:spPr bwMode="auto">
          <a:xfrm>
            <a:off x="3810826" y="1438503"/>
            <a:ext cx="69850" cy="49213"/>
          </a:xfrm>
          <a:prstGeom prst="line">
            <a:avLst/>
          </a:prstGeom>
          <a:noFill/>
          <a:ln w="11113">
            <a:solidFill>
              <a:srgbClr val="000000"/>
            </a:solidFill>
            <a:round/>
            <a:headEnd/>
            <a:tailEnd/>
          </a:ln>
        </p:spPr>
        <p:txBody>
          <a:bodyPr/>
          <a:lstStyle/>
          <a:p>
            <a:endParaRPr lang="en-US"/>
          </a:p>
        </p:txBody>
      </p:sp>
      <p:sp>
        <p:nvSpPr>
          <p:cNvPr id="30" name="Line 24">
            <a:extLst>
              <a:ext uri="{FF2B5EF4-FFF2-40B4-BE49-F238E27FC236}">
                <a16:creationId xmlns:a16="http://schemas.microsoft.com/office/drawing/2014/main" id="{796FAD81-DB8A-46E1-B862-67E33C8BBC93}"/>
              </a:ext>
            </a:extLst>
          </p:cNvPr>
          <p:cNvSpPr>
            <a:spLocks noChangeAspect="1" noChangeShapeType="1"/>
          </p:cNvSpPr>
          <p:nvPr/>
        </p:nvSpPr>
        <p:spPr bwMode="auto">
          <a:xfrm>
            <a:off x="3880676" y="1487716"/>
            <a:ext cx="71437" cy="0"/>
          </a:xfrm>
          <a:prstGeom prst="line">
            <a:avLst/>
          </a:prstGeom>
          <a:noFill/>
          <a:ln w="11113">
            <a:solidFill>
              <a:srgbClr val="000000"/>
            </a:solidFill>
            <a:round/>
            <a:headEnd/>
            <a:tailEnd/>
          </a:ln>
        </p:spPr>
        <p:txBody>
          <a:bodyPr/>
          <a:lstStyle/>
          <a:p>
            <a:endParaRPr lang="en-US"/>
          </a:p>
        </p:txBody>
      </p:sp>
      <p:sp>
        <p:nvSpPr>
          <p:cNvPr id="31" name="Line 25">
            <a:extLst>
              <a:ext uri="{FF2B5EF4-FFF2-40B4-BE49-F238E27FC236}">
                <a16:creationId xmlns:a16="http://schemas.microsoft.com/office/drawing/2014/main" id="{E54E2A52-9FC0-4C97-8FDE-4A1A1A890196}"/>
              </a:ext>
            </a:extLst>
          </p:cNvPr>
          <p:cNvSpPr>
            <a:spLocks noChangeAspect="1" noChangeShapeType="1"/>
          </p:cNvSpPr>
          <p:nvPr/>
        </p:nvSpPr>
        <p:spPr bwMode="auto">
          <a:xfrm>
            <a:off x="3601276" y="1487716"/>
            <a:ext cx="68262" cy="49212"/>
          </a:xfrm>
          <a:prstGeom prst="line">
            <a:avLst/>
          </a:prstGeom>
          <a:noFill/>
          <a:ln w="11113">
            <a:solidFill>
              <a:srgbClr val="000000"/>
            </a:solidFill>
            <a:round/>
            <a:headEnd/>
            <a:tailEnd/>
          </a:ln>
        </p:spPr>
        <p:txBody>
          <a:bodyPr/>
          <a:lstStyle/>
          <a:p>
            <a:endParaRPr lang="en-US"/>
          </a:p>
        </p:txBody>
      </p:sp>
      <p:sp>
        <p:nvSpPr>
          <p:cNvPr id="32" name="Line 26">
            <a:extLst>
              <a:ext uri="{FF2B5EF4-FFF2-40B4-BE49-F238E27FC236}">
                <a16:creationId xmlns:a16="http://schemas.microsoft.com/office/drawing/2014/main" id="{49E4C0F0-275A-4B9F-A7A3-BDA404B551CE}"/>
              </a:ext>
            </a:extLst>
          </p:cNvPr>
          <p:cNvSpPr>
            <a:spLocks noChangeAspect="1" noChangeShapeType="1"/>
          </p:cNvSpPr>
          <p:nvPr/>
        </p:nvSpPr>
        <p:spPr bwMode="auto">
          <a:xfrm>
            <a:off x="3669538" y="1536928"/>
            <a:ext cx="141288" cy="0"/>
          </a:xfrm>
          <a:prstGeom prst="line">
            <a:avLst/>
          </a:prstGeom>
          <a:noFill/>
          <a:ln w="11113">
            <a:solidFill>
              <a:srgbClr val="000000"/>
            </a:solidFill>
            <a:round/>
            <a:headEnd/>
            <a:tailEnd/>
          </a:ln>
        </p:spPr>
        <p:txBody>
          <a:bodyPr/>
          <a:lstStyle/>
          <a:p>
            <a:endParaRPr lang="en-US"/>
          </a:p>
        </p:txBody>
      </p:sp>
      <p:sp>
        <p:nvSpPr>
          <p:cNvPr id="33" name="Line 27">
            <a:extLst>
              <a:ext uri="{FF2B5EF4-FFF2-40B4-BE49-F238E27FC236}">
                <a16:creationId xmlns:a16="http://schemas.microsoft.com/office/drawing/2014/main" id="{C880FCC9-1B78-4517-90C7-ED9CB8152AB3}"/>
              </a:ext>
            </a:extLst>
          </p:cNvPr>
          <p:cNvSpPr>
            <a:spLocks noChangeAspect="1" noChangeShapeType="1"/>
          </p:cNvSpPr>
          <p:nvPr/>
        </p:nvSpPr>
        <p:spPr bwMode="auto">
          <a:xfrm flipV="1">
            <a:off x="3810826" y="1487716"/>
            <a:ext cx="69850" cy="49212"/>
          </a:xfrm>
          <a:prstGeom prst="line">
            <a:avLst/>
          </a:prstGeom>
          <a:noFill/>
          <a:ln w="11113">
            <a:solidFill>
              <a:srgbClr val="000000"/>
            </a:solidFill>
            <a:round/>
            <a:headEnd/>
            <a:tailEnd/>
          </a:ln>
        </p:spPr>
        <p:txBody>
          <a:bodyPr/>
          <a:lstStyle/>
          <a:p>
            <a:endParaRPr lang="en-US"/>
          </a:p>
        </p:txBody>
      </p:sp>
      <p:sp>
        <p:nvSpPr>
          <p:cNvPr id="34" name="Rectangle 28">
            <a:extLst>
              <a:ext uri="{FF2B5EF4-FFF2-40B4-BE49-F238E27FC236}">
                <a16:creationId xmlns:a16="http://schemas.microsoft.com/office/drawing/2014/main" id="{6F623BEC-A0C4-4278-8073-EA5552E7F4BE}"/>
              </a:ext>
            </a:extLst>
          </p:cNvPr>
          <p:cNvSpPr>
            <a:spLocks noChangeAspect="1" noChangeArrowheads="1"/>
          </p:cNvSpPr>
          <p:nvPr/>
        </p:nvSpPr>
        <p:spPr bwMode="auto">
          <a:xfrm>
            <a:off x="3952113" y="1438503"/>
            <a:ext cx="3105150" cy="98425"/>
          </a:xfrm>
          <a:prstGeom prst="rect">
            <a:avLst/>
          </a:prstGeom>
          <a:solidFill>
            <a:srgbClr val="FFFFFF"/>
          </a:solidFill>
          <a:ln w="22225">
            <a:solidFill>
              <a:srgbClr val="000000"/>
            </a:solidFill>
            <a:miter lim="800000"/>
            <a:headEnd/>
            <a:tailEnd/>
          </a:ln>
        </p:spPr>
        <p:txBody>
          <a:bodyPr/>
          <a:lstStyle/>
          <a:p>
            <a:pPr>
              <a:spcBef>
                <a:spcPct val="50000"/>
              </a:spcBef>
              <a:spcAft>
                <a:spcPct val="50000"/>
              </a:spcAft>
              <a:buClr>
                <a:srgbClr val="004080"/>
              </a:buClr>
              <a:buSzPct val="65000"/>
              <a:buFont typeface="Wingdings" pitchFamily="2" charset="2"/>
              <a:buChar char="§"/>
            </a:pPr>
            <a:endParaRPr lang="en-US"/>
          </a:p>
        </p:txBody>
      </p:sp>
      <p:sp>
        <p:nvSpPr>
          <p:cNvPr id="35" name="Line 29">
            <a:extLst>
              <a:ext uri="{FF2B5EF4-FFF2-40B4-BE49-F238E27FC236}">
                <a16:creationId xmlns:a16="http://schemas.microsoft.com/office/drawing/2014/main" id="{DD75590D-878E-4CCF-A2AC-79C768D8891F}"/>
              </a:ext>
            </a:extLst>
          </p:cNvPr>
          <p:cNvSpPr>
            <a:spLocks noChangeAspect="1" noChangeShapeType="1"/>
          </p:cNvSpPr>
          <p:nvPr/>
        </p:nvSpPr>
        <p:spPr bwMode="auto">
          <a:xfrm>
            <a:off x="7058851" y="1487716"/>
            <a:ext cx="1552575" cy="0"/>
          </a:xfrm>
          <a:prstGeom prst="line">
            <a:avLst/>
          </a:prstGeom>
          <a:noFill/>
          <a:ln w="11113">
            <a:solidFill>
              <a:srgbClr val="000000"/>
            </a:solidFill>
            <a:round/>
            <a:headEnd/>
            <a:tailEnd/>
          </a:ln>
        </p:spPr>
        <p:txBody>
          <a:bodyPr/>
          <a:lstStyle/>
          <a:p>
            <a:endParaRPr lang="en-US"/>
          </a:p>
        </p:txBody>
      </p:sp>
      <p:sp>
        <p:nvSpPr>
          <p:cNvPr id="36" name="Line 30">
            <a:extLst>
              <a:ext uri="{FF2B5EF4-FFF2-40B4-BE49-F238E27FC236}">
                <a16:creationId xmlns:a16="http://schemas.microsoft.com/office/drawing/2014/main" id="{1BD7F604-0076-4EA0-8B1F-F345067A6D31}"/>
              </a:ext>
            </a:extLst>
          </p:cNvPr>
          <p:cNvSpPr>
            <a:spLocks noChangeAspect="1" noChangeShapeType="1"/>
          </p:cNvSpPr>
          <p:nvPr/>
        </p:nvSpPr>
        <p:spPr bwMode="auto">
          <a:xfrm flipV="1">
            <a:off x="7552563" y="1241653"/>
            <a:ext cx="354013" cy="246063"/>
          </a:xfrm>
          <a:prstGeom prst="line">
            <a:avLst/>
          </a:prstGeom>
          <a:noFill/>
          <a:ln w="11113">
            <a:solidFill>
              <a:srgbClr val="000000"/>
            </a:solidFill>
            <a:round/>
            <a:headEnd/>
            <a:tailEnd/>
          </a:ln>
        </p:spPr>
        <p:txBody>
          <a:bodyPr/>
          <a:lstStyle/>
          <a:p>
            <a:endParaRPr lang="en-US"/>
          </a:p>
        </p:txBody>
      </p:sp>
      <p:sp>
        <p:nvSpPr>
          <p:cNvPr id="37" name="Line 31">
            <a:extLst>
              <a:ext uri="{FF2B5EF4-FFF2-40B4-BE49-F238E27FC236}">
                <a16:creationId xmlns:a16="http://schemas.microsoft.com/office/drawing/2014/main" id="{CB9CCF4B-EF0F-4DBF-8059-FCFA40EA35B5}"/>
              </a:ext>
            </a:extLst>
          </p:cNvPr>
          <p:cNvSpPr>
            <a:spLocks noChangeAspect="1" noChangeShapeType="1"/>
          </p:cNvSpPr>
          <p:nvPr/>
        </p:nvSpPr>
        <p:spPr bwMode="auto">
          <a:xfrm>
            <a:off x="7552563" y="1487716"/>
            <a:ext cx="142875" cy="98425"/>
          </a:xfrm>
          <a:prstGeom prst="line">
            <a:avLst/>
          </a:prstGeom>
          <a:noFill/>
          <a:ln w="11113">
            <a:solidFill>
              <a:srgbClr val="000000"/>
            </a:solidFill>
            <a:round/>
            <a:headEnd/>
            <a:tailEnd/>
          </a:ln>
        </p:spPr>
        <p:txBody>
          <a:bodyPr/>
          <a:lstStyle/>
          <a:p>
            <a:endParaRPr lang="en-US"/>
          </a:p>
        </p:txBody>
      </p:sp>
      <p:sp>
        <p:nvSpPr>
          <p:cNvPr id="38" name="Line 32">
            <a:extLst>
              <a:ext uri="{FF2B5EF4-FFF2-40B4-BE49-F238E27FC236}">
                <a16:creationId xmlns:a16="http://schemas.microsoft.com/office/drawing/2014/main" id="{733DCCBB-08EA-441F-A89A-B5ED0EBADA78}"/>
              </a:ext>
            </a:extLst>
          </p:cNvPr>
          <p:cNvSpPr>
            <a:spLocks noChangeAspect="1" noChangeShapeType="1"/>
          </p:cNvSpPr>
          <p:nvPr/>
        </p:nvSpPr>
        <p:spPr bwMode="auto">
          <a:xfrm>
            <a:off x="7695438" y="1586141"/>
            <a:ext cx="1588" cy="539750"/>
          </a:xfrm>
          <a:prstGeom prst="line">
            <a:avLst/>
          </a:prstGeom>
          <a:noFill/>
          <a:ln w="11113">
            <a:solidFill>
              <a:srgbClr val="000000"/>
            </a:solidFill>
            <a:round/>
            <a:headEnd/>
            <a:tailEnd/>
          </a:ln>
        </p:spPr>
        <p:txBody>
          <a:bodyPr/>
          <a:lstStyle/>
          <a:p>
            <a:endParaRPr lang="en-US"/>
          </a:p>
        </p:txBody>
      </p:sp>
      <p:sp>
        <p:nvSpPr>
          <p:cNvPr id="39" name="Line 33">
            <a:extLst>
              <a:ext uri="{FF2B5EF4-FFF2-40B4-BE49-F238E27FC236}">
                <a16:creationId xmlns:a16="http://schemas.microsoft.com/office/drawing/2014/main" id="{C5F90935-F2E6-4122-A71D-5E34EAD853EC}"/>
              </a:ext>
            </a:extLst>
          </p:cNvPr>
          <p:cNvSpPr>
            <a:spLocks noChangeAspect="1" noChangeShapeType="1"/>
          </p:cNvSpPr>
          <p:nvPr/>
        </p:nvSpPr>
        <p:spPr bwMode="auto">
          <a:xfrm flipH="1" flipV="1">
            <a:off x="7695438" y="2125891"/>
            <a:ext cx="1588" cy="196850"/>
          </a:xfrm>
          <a:prstGeom prst="line">
            <a:avLst/>
          </a:prstGeom>
          <a:noFill/>
          <a:ln w="11113">
            <a:solidFill>
              <a:srgbClr val="000000"/>
            </a:solidFill>
            <a:round/>
            <a:headEnd/>
            <a:tailEnd/>
          </a:ln>
        </p:spPr>
        <p:txBody>
          <a:bodyPr/>
          <a:lstStyle/>
          <a:p>
            <a:endParaRPr lang="en-US"/>
          </a:p>
        </p:txBody>
      </p:sp>
      <p:sp>
        <p:nvSpPr>
          <p:cNvPr id="40" name="Line 34">
            <a:extLst>
              <a:ext uri="{FF2B5EF4-FFF2-40B4-BE49-F238E27FC236}">
                <a16:creationId xmlns:a16="http://schemas.microsoft.com/office/drawing/2014/main" id="{84C5FE3A-2FD1-438B-8696-111594E518F1}"/>
              </a:ext>
            </a:extLst>
          </p:cNvPr>
          <p:cNvSpPr>
            <a:spLocks noChangeAspect="1" noChangeShapeType="1"/>
          </p:cNvSpPr>
          <p:nvPr/>
        </p:nvSpPr>
        <p:spPr bwMode="auto">
          <a:xfrm>
            <a:off x="7695438" y="1979841"/>
            <a:ext cx="279400" cy="195262"/>
          </a:xfrm>
          <a:prstGeom prst="line">
            <a:avLst/>
          </a:prstGeom>
          <a:noFill/>
          <a:ln w="11113">
            <a:solidFill>
              <a:srgbClr val="000000"/>
            </a:solidFill>
            <a:round/>
            <a:headEnd/>
            <a:tailEnd/>
          </a:ln>
        </p:spPr>
        <p:txBody>
          <a:bodyPr/>
          <a:lstStyle/>
          <a:p>
            <a:endParaRPr lang="en-US"/>
          </a:p>
        </p:txBody>
      </p:sp>
      <p:sp>
        <p:nvSpPr>
          <p:cNvPr id="41" name="Oval 35">
            <a:extLst>
              <a:ext uri="{FF2B5EF4-FFF2-40B4-BE49-F238E27FC236}">
                <a16:creationId xmlns:a16="http://schemas.microsoft.com/office/drawing/2014/main" id="{B724A710-C6F7-4BF5-B6E1-16CC45C85C8A}"/>
              </a:ext>
            </a:extLst>
          </p:cNvPr>
          <p:cNvSpPr>
            <a:spLocks noChangeAspect="1" noChangeArrowheads="1"/>
          </p:cNvSpPr>
          <p:nvPr/>
        </p:nvSpPr>
        <p:spPr bwMode="auto">
          <a:xfrm>
            <a:off x="7296976" y="1682978"/>
            <a:ext cx="354012" cy="247650"/>
          </a:xfrm>
          <a:prstGeom prst="ellipse">
            <a:avLst/>
          </a:prstGeom>
          <a:solidFill>
            <a:srgbClr val="FFFFFF"/>
          </a:solidFill>
          <a:ln w="11113">
            <a:solidFill>
              <a:srgbClr val="000000"/>
            </a:solidFill>
            <a:round/>
            <a:headEnd/>
            <a:tailEnd/>
          </a:ln>
        </p:spPr>
        <p:txBody>
          <a:bodyPr/>
          <a:lstStyle/>
          <a:p>
            <a:pPr>
              <a:spcBef>
                <a:spcPct val="50000"/>
              </a:spcBef>
              <a:spcAft>
                <a:spcPct val="50000"/>
              </a:spcAft>
              <a:buClr>
                <a:srgbClr val="004080"/>
              </a:buClr>
              <a:buSzPct val="65000"/>
              <a:buFont typeface="Wingdings" pitchFamily="2" charset="2"/>
              <a:buChar char="§"/>
            </a:pPr>
            <a:endParaRPr lang="en-US"/>
          </a:p>
        </p:txBody>
      </p:sp>
      <p:sp>
        <p:nvSpPr>
          <p:cNvPr id="42" name="Line 36">
            <a:extLst>
              <a:ext uri="{FF2B5EF4-FFF2-40B4-BE49-F238E27FC236}">
                <a16:creationId xmlns:a16="http://schemas.microsoft.com/office/drawing/2014/main" id="{74ED893C-C669-489A-8E48-8EE697F6B832}"/>
              </a:ext>
            </a:extLst>
          </p:cNvPr>
          <p:cNvSpPr>
            <a:spLocks noChangeAspect="1" noChangeShapeType="1"/>
          </p:cNvSpPr>
          <p:nvPr/>
        </p:nvSpPr>
        <p:spPr bwMode="auto">
          <a:xfrm>
            <a:off x="7650988" y="1775053"/>
            <a:ext cx="44450" cy="204788"/>
          </a:xfrm>
          <a:prstGeom prst="line">
            <a:avLst/>
          </a:prstGeom>
          <a:noFill/>
          <a:ln w="11113">
            <a:solidFill>
              <a:srgbClr val="000000"/>
            </a:solidFill>
            <a:round/>
            <a:headEnd/>
            <a:tailEnd/>
          </a:ln>
        </p:spPr>
        <p:txBody>
          <a:bodyPr/>
          <a:lstStyle/>
          <a:p>
            <a:endParaRPr lang="en-US"/>
          </a:p>
        </p:txBody>
      </p:sp>
      <p:sp>
        <p:nvSpPr>
          <p:cNvPr id="43" name="Rectangle 37">
            <a:extLst>
              <a:ext uri="{FF2B5EF4-FFF2-40B4-BE49-F238E27FC236}">
                <a16:creationId xmlns:a16="http://schemas.microsoft.com/office/drawing/2014/main" id="{14EFE0BA-D089-4484-A375-954F7156E626}"/>
              </a:ext>
            </a:extLst>
          </p:cNvPr>
          <p:cNvSpPr>
            <a:spLocks noChangeAspect="1" noChangeArrowheads="1"/>
          </p:cNvSpPr>
          <p:nvPr/>
        </p:nvSpPr>
        <p:spPr bwMode="auto">
          <a:xfrm>
            <a:off x="8608251" y="1625828"/>
            <a:ext cx="352661" cy="138499"/>
          </a:xfrm>
          <a:prstGeom prst="rect">
            <a:avLst/>
          </a:prstGeom>
          <a:noFill/>
          <a:ln w="9525">
            <a:noFill/>
            <a:miter lim="800000"/>
            <a:headEnd/>
            <a:tailEnd/>
          </a:ln>
        </p:spPr>
        <p:txBody>
          <a:bodyPr wrap="square" lIns="0" tIns="0" rIns="0" bIns="0">
            <a:spAutoFit/>
          </a:bodyPr>
          <a:lstStyle/>
          <a:p>
            <a:pPr eaLnBrk="0" hangingPunct="0">
              <a:buNone/>
            </a:pPr>
            <a:r>
              <a:rPr lang="en-US" sz="900" dirty="0">
                <a:solidFill>
                  <a:srgbClr val="000000"/>
                </a:solidFill>
              </a:rPr>
              <a:t>Area A</a:t>
            </a:r>
            <a:endParaRPr lang="en-US" sz="900" dirty="0">
              <a:latin typeface="Times New Roman" pitchFamily="18" charset="0"/>
            </a:endParaRPr>
          </a:p>
        </p:txBody>
      </p:sp>
      <p:sp>
        <p:nvSpPr>
          <p:cNvPr id="44" name="Rectangle 39">
            <a:extLst>
              <a:ext uri="{FF2B5EF4-FFF2-40B4-BE49-F238E27FC236}">
                <a16:creationId xmlns:a16="http://schemas.microsoft.com/office/drawing/2014/main" id="{11BAB193-94DB-40D7-9A0B-C5B09AB793AC}"/>
              </a:ext>
            </a:extLst>
          </p:cNvPr>
          <p:cNvSpPr>
            <a:spLocks noChangeAspect="1" noChangeArrowheads="1"/>
          </p:cNvSpPr>
          <p:nvPr/>
        </p:nvSpPr>
        <p:spPr bwMode="auto">
          <a:xfrm>
            <a:off x="7743063" y="1733778"/>
            <a:ext cx="333425" cy="138499"/>
          </a:xfrm>
          <a:prstGeom prst="rect">
            <a:avLst/>
          </a:prstGeom>
          <a:noFill/>
          <a:ln w="9525">
            <a:noFill/>
            <a:miter lim="800000"/>
            <a:headEnd/>
            <a:tailEnd/>
          </a:ln>
        </p:spPr>
        <p:txBody>
          <a:bodyPr wrap="square" lIns="0" tIns="0" rIns="0" bIns="0">
            <a:spAutoFit/>
          </a:bodyPr>
          <a:lstStyle/>
          <a:p>
            <a:pPr eaLnBrk="0" hangingPunct="0">
              <a:buNone/>
            </a:pPr>
            <a:r>
              <a:rPr lang="en-US" sz="900" dirty="0">
                <a:solidFill>
                  <a:srgbClr val="000000"/>
                </a:solidFill>
              </a:rPr>
              <a:t>Line D</a:t>
            </a:r>
            <a:endParaRPr lang="en-US" sz="900" dirty="0">
              <a:latin typeface="Times New Roman" pitchFamily="18" charset="0"/>
            </a:endParaRPr>
          </a:p>
        </p:txBody>
      </p:sp>
      <p:sp>
        <p:nvSpPr>
          <p:cNvPr id="45" name="Rectangle 40">
            <a:extLst>
              <a:ext uri="{FF2B5EF4-FFF2-40B4-BE49-F238E27FC236}">
                <a16:creationId xmlns:a16="http://schemas.microsoft.com/office/drawing/2014/main" id="{497C71FF-C7FE-46F6-991F-FF6DD0C52AE3}"/>
              </a:ext>
            </a:extLst>
          </p:cNvPr>
          <p:cNvSpPr>
            <a:spLocks noChangeAspect="1" noChangeArrowheads="1"/>
          </p:cNvSpPr>
          <p:nvPr/>
        </p:nvSpPr>
        <p:spPr bwMode="auto">
          <a:xfrm>
            <a:off x="7520813" y="1108303"/>
            <a:ext cx="722014" cy="138499"/>
          </a:xfrm>
          <a:prstGeom prst="rect">
            <a:avLst/>
          </a:prstGeom>
          <a:noFill/>
          <a:ln w="9525">
            <a:noFill/>
            <a:miter lim="800000"/>
            <a:headEnd/>
            <a:tailEnd/>
          </a:ln>
        </p:spPr>
        <p:txBody>
          <a:bodyPr wrap="square" lIns="0" tIns="0" rIns="0" bIns="0">
            <a:spAutoFit/>
          </a:bodyPr>
          <a:lstStyle/>
          <a:p>
            <a:pPr eaLnBrk="0" hangingPunct="0">
              <a:buNone/>
            </a:pPr>
            <a:r>
              <a:rPr lang="en-US" sz="900" dirty="0" err="1">
                <a:solidFill>
                  <a:srgbClr val="000000"/>
                </a:solidFill>
              </a:rPr>
              <a:t>pRAD</a:t>
            </a:r>
            <a:r>
              <a:rPr lang="en-US" sz="900" dirty="0">
                <a:solidFill>
                  <a:srgbClr val="000000"/>
                </a:solidFill>
              </a:rPr>
              <a:t> &amp; UCN</a:t>
            </a:r>
            <a:endParaRPr lang="en-US" sz="900" dirty="0">
              <a:latin typeface="Times New Roman" pitchFamily="18" charset="0"/>
            </a:endParaRPr>
          </a:p>
        </p:txBody>
      </p:sp>
      <p:sp>
        <p:nvSpPr>
          <p:cNvPr id="46" name="Rectangle 42">
            <a:extLst>
              <a:ext uri="{FF2B5EF4-FFF2-40B4-BE49-F238E27FC236}">
                <a16:creationId xmlns:a16="http://schemas.microsoft.com/office/drawing/2014/main" id="{04C7C0ED-0D2C-489B-92BE-5CACC501C901}"/>
              </a:ext>
            </a:extLst>
          </p:cNvPr>
          <p:cNvSpPr>
            <a:spLocks noChangeAspect="1" noChangeArrowheads="1"/>
          </p:cNvSpPr>
          <p:nvPr/>
        </p:nvSpPr>
        <p:spPr bwMode="auto">
          <a:xfrm>
            <a:off x="7085838" y="1346428"/>
            <a:ext cx="461665" cy="138499"/>
          </a:xfrm>
          <a:prstGeom prst="rect">
            <a:avLst/>
          </a:prstGeom>
          <a:noFill/>
          <a:ln w="9525">
            <a:noFill/>
            <a:miter lim="800000"/>
            <a:headEnd/>
            <a:tailEnd/>
          </a:ln>
        </p:spPr>
        <p:txBody>
          <a:bodyPr wrap="square" lIns="0" tIns="0" rIns="0" bIns="0">
            <a:spAutoFit/>
          </a:bodyPr>
          <a:lstStyle/>
          <a:p>
            <a:pPr eaLnBrk="0" hangingPunct="0">
              <a:buNone/>
            </a:pPr>
            <a:r>
              <a:rPr lang="en-US" sz="900" dirty="0">
                <a:solidFill>
                  <a:srgbClr val="000000"/>
                </a:solidFill>
              </a:rPr>
              <a:t>800 </a:t>
            </a:r>
            <a:r>
              <a:rPr lang="en-US" sz="900" dirty="0" err="1">
                <a:solidFill>
                  <a:srgbClr val="000000"/>
                </a:solidFill>
              </a:rPr>
              <a:t>MeV</a:t>
            </a:r>
            <a:endParaRPr lang="en-US" sz="900" dirty="0">
              <a:latin typeface="Times New Roman" pitchFamily="18" charset="0"/>
            </a:endParaRPr>
          </a:p>
        </p:txBody>
      </p:sp>
      <p:sp>
        <p:nvSpPr>
          <p:cNvPr id="47" name="Rectangle 43">
            <a:extLst>
              <a:ext uri="{FF2B5EF4-FFF2-40B4-BE49-F238E27FC236}">
                <a16:creationId xmlns:a16="http://schemas.microsoft.com/office/drawing/2014/main" id="{A9A28C40-38FA-48CA-A97E-7DE27E922EDA}"/>
              </a:ext>
            </a:extLst>
          </p:cNvPr>
          <p:cNvSpPr>
            <a:spLocks noChangeAspect="1" noChangeArrowheads="1"/>
          </p:cNvSpPr>
          <p:nvPr/>
        </p:nvSpPr>
        <p:spPr bwMode="auto">
          <a:xfrm>
            <a:off x="4742688" y="1232128"/>
            <a:ext cx="1352934" cy="138499"/>
          </a:xfrm>
          <a:prstGeom prst="rect">
            <a:avLst/>
          </a:prstGeom>
          <a:noFill/>
          <a:ln w="9525">
            <a:noFill/>
            <a:miter lim="800000"/>
            <a:headEnd/>
            <a:tailEnd/>
          </a:ln>
        </p:spPr>
        <p:txBody>
          <a:bodyPr wrap="square" lIns="0" tIns="0" rIns="0" bIns="0">
            <a:spAutoFit/>
          </a:bodyPr>
          <a:lstStyle/>
          <a:p>
            <a:pPr eaLnBrk="0" hangingPunct="0">
              <a:buNone/>
            </a:pPr>
            <a:r>
              <a:rPr lang="en-US" sz="900" dirty="0">
                <a:solidFill>
                  <a:srgbClr val="000000"/>
                </a:solidFill>
              </a:rPr>
              <a:t>Side Coupled Cavity </a:t>
            </a:r>
            <a:r>
              <a:rPr lang="en-US" sz="900" dirty="0" err="1">
                <a:solidFill>
                  <a:srgbClr val="000000"/>
                </a:solidFill>
              </a:rPr>
              <a:t>Linac</a:t>
            </a:r>
            <a:endParaRPr lang="en-US" sz="900" dirty="0">
              <a:latin typeface="Times New Roman" pitchFamily="18" charset="0"/>
            </a:endParaRPr>
          </a:p>
        </p:txBody>
      </p:sp>
      <p:sp>
        <p:nvSpPr>
          <p:cNvPr id="48" name="Rectangle 44">
            <a:extLst>
              <a:ext uri="{FF2B5EF4-FFF2-40B4-BE49-F238E27FC236}">
                <a16:creationId xmlns:a16="http://schemas.microsoft.com/office/drawing/2014/main" id="{8E2A1163-B29F-49CB-B514-324D06606DDA}"/>
              </a:ext>
            </a:extLst>
          </p:cNvPr>
          <p:cNvSpPr>
            <a:spLocks noChangeAspect="1" noChangeArrowheads="1"/>
          </p:cNvSpPr>
          <p:nvPr/>
        </p:nvSpPr>
        <p:spPr bwMode="auto">
          <a:xfrm>
            <a:off x="5177663" y="1108303"/>
            <a:ext cx="461665" cy="138499"/>
          </a:xfrm>
          <a:prstGeom prst="rect">
            <a:avLst/>
          </a:prstGeom>
          <a:noFill/>
          <a:ln w="9525">
            <a:noFill/>
            <a:miter lim="800000"/>
            <a:headEnd/>
            <a:tailEnd/>
          </a:ln>
        </p:spPr>
        <p:txBody>
          <a:bodyPr wrap="square" lIns="0" tIns="0" rIns="0" bIns="0">
            <a:spAutoFit/>
          </a:bodyPr>
          <a:lstStyle/>
          <a:p>
            <a:pPr eaLnBrk="0" hangingPunct="0">
              <a:buNone/>
            </a:pPr>
            <a:r>
              <a:rPr lang="en-US" sz="900" dirty="0">
                <a:solidFill>
                  <a:srgbClr val="000000"/>
                </a:solidFill>
              </a:rPr>
              <a:t>805 MHz</a:t>
            </a:r>
            <a:endParaRPr lang="en-US" sz="900" dirty="0">
              <a:latin typeface="Times New Roman" pitchFamily="18" charset="0"/>
            </a:endParaRPr>
          </a:p>
        </p:txBody>
      </p:sp>
      <p:sp>
        <p:nvSpPr>
          <p:cNvPr id="49" name="Rectangle 45">
            <a:extLst>
              <a:ext uri="{FF2B5EF4-FFF2-40B4-BE49-F238E27FC236}">
                <a16:creationId xmlns:a16="http://schemas.microsoft.com/office/drawing/2014/main" id="{39489773-9612-4FAC-A792-2F51485CA04E}"/>
              </a:ext>
            </a:extLst>
          </p:cNvPr>
          <p:cNvSpPr>
            <a:spLocks noChangeAspect="1" noChangeArrowheads="1"/>
          </p:cNvSpPr>
          <p:nvPr/>
        </p:nvSpPr>
        <p:spPr bwMode="auto">
          <a:xfrm>
            <a:off x="3577463" y="1260703"/>
            <a:ext cx="150682" cy="138499"/>
          </a:xfrm>
          <a:prstGeom prst="rect">
            <a:avLst/>
          </a:prstGeom>
          <a:noFill/>
          <a:ln w="9525">
            <a:noFill/>
            <a:miter lim="800000"/>
            <a:headEnd/>
            <a:tailEnd/>
          </a:ln>
        </p:spPr>
        <p:txBody>
          <a:bodyPr wrap="square" lIns="0" tIns="0" rIns="0" bIns="0">
            <a:spAutoFit/>
          </a:bodyPr>
          <a:lstStyle/>
          <a:p>
            <a:pPr eaLnBrk="0" hangingPunct="0">
              <a:buNone/>
            </a:pPr>
            <a:r>
              <a:rPr lang="en-US" sz="900" dirty="0">
                <a:solidFill>
                  <a:srgbClr val="000000"/>
                </a:solidFill>
              </a:rPr>
              <a:t>H+</a:t>
            </a:r>
            <a:endParaRPr lang="en-US" sz="900" dirty="0">
              <a:latin typeface="Times New Roman" pitchFamily="18" charset="0"/>
            </a:endParaRPr>
          </a:p>
        </p:txBody>
      </p:sp>
      <p:sp>
        <p:nvSpPr>
          <p:cNvPr id="50" name="Rectangle 46">
            <a:extLst>
              <a:ext uri="{FF2B5EF4-FFF2-40B4-BE49-F238E27FC236}">
                <a16:creationId xmlns:a16="http://schemas.microsoft.com/office/drawing/2014/main" id="{2387EB4F-28B1-4CEC-94F7-D58F10CA5AF6}"/>
              </a:ext>
            </a:extLst>
          </p:cNvPr>
          <p:cNvSpPr>
            <a:spLocks noChangeAspect="1" noChangeArrowheads="1"/>
          </p:cNvSpPr>
          <p:nvPr/>
        </p:nvSpPr>
        <p:spPr bwMode="auto">
          <a:xfrm>
            <a:off x="3693351" y="1560741"/>
            <a:ext cx="121828" cy="138499"/>
          </a:xfrm>
          <a:prstGeom prst="rect">
            <a:avLst/>
          </a:prstGeom>
          <a:noFill/>
          <a:ln w="9525">
            <a:noFill/>
            <a:miter lim="800000"/>
            <a:headEnd/>
            <a:tailEnd/>
          </a:ln>
        </p:spPr>
        <p:txBody>
          <a:bodyPr wrap="square" lIns="0" tIns="0" rIns="0" bIns="0">
            <a:spAutoFit/>
          </a:bodyPr>
          <a:lstStyle/>
          <a:p>
            <a:pPr eaLnBrk="0" hangingPunct="0">
              <a:buNone/>
            </a:pPr>
            <a:r>
              <a:rPr lang="en-US" sz="900" dirty="0">
                <a:solidFill>
                  <a:srgbClr val="000000"/>
                </a:solidFill>
              </a:rPr>
              <a:t>H-</a:t>
            </a:r>
            <a:endParaRPr lang="en-US" sz="900" dirty="0">
              <a:latin typeface="Times New Roman" pitchFamily="18" charset="0"/>
            </a:endParaRPr>
          </a:p>
        </p:txBody>
      </p:sp>
      <p:sp>
        <p:nvSpPr>
          <p:cNvPr id="51" name="Rectangle 49">
            <a:extLst>
              <a:ext uri="{FF2B5EF4-FFF2-40B4-BE49-F238E27FC236}">
                <a16:creationId xmlns:a16="http://schemas.microsoft.com/office/drawing/2014/main" id="{C910A7E2-D9B9-42F3-952D-D6A3FC90A86F}"/>
              </a:ext>
            </a:extLst>
          </p:cNvPr>
          <p:cNvSpPr>
            <a:spLocks noChangeAspect="1" noChangeArrowheads="1"/>
          </p:cNvSpPr>
          <p:nvPr/>
        </p:nvSpPr>
        <p:spPr bwMode="auto">
          <a:xfrm>
            <a:off x="2270951" y="1268641"/>
            <a:ext cx="814325" cy="138499"/>
          </a:xfrm>
          <a:prstGeom prst="rect">
            <a:avLst/>
          </a:prstGeom>
          <a:noFill/>
          <a:ln w="9525">
            <a:noFill/>
            <a:miter lim="800000"/>
            <a:headEnd/>
            <a:tailEnd/>
          </a:ln>
        </p:spPr>
        <p:txBody>
          <a:bodyPr wrap="square" lIns="0" tIns="0" rIns="0" bIns="0">
            <a:spAutoFit/>
          </a:bodyPr>
          <a:lstStyle/>
          <a:p>
            <a:pPr eaLnBrk="0" hangingPunct="0">
              <a:buNone/>
            </a:pPr>
            <a:r>
              <a:rPr lang="en-US" sz="900" dirty="0">
                <a:solidFill>
                  <a:srgbClr val="000000"/>
                </a:solidFill>
              </a:rPr>
              <a:t>Drift Tube </a:t>
            </a:r>
            <a:r>
              <a:rPr lang="en-US" sz="900" dirty="0" err="1">
                <a:solidFill>
                  <a:srgbClr val="000000"/>
                </a:solidFill>
              </a:rPr>
              <a:t>Linac</a:t>
            </a:r>
            <a:endParaRPr lang="en-US" sz="900" dirty="0">
              <a:latin typeface="Times New Roman" pitchFamily="18" charset="0"/>
            </a:endParaRPr>
          </a:p>
        </p:txBody>
      </p:sp>
      <p:sp>
        <p:nvSpPr>
          <p:cNvPr id="52" name="Rectangle 50">
            <a:extLst>
              <a:ext uri="{FF2B5EF4-FFF2-40B4-BE49-F238E27FC236}">
                <a16:creationId xmlns:a16="http://schemas.microsoft.com/office/drawing/2014/main" id="{D5892073-2DE9-4011-9EB2-DF5C331731F0}"/>
              </a:ext>
            </a:extLst>
          </p:cNvPr>
          <p:cNvSpPr>
            <a:spLocks noChangeAspect="1" noChangeArrowheads="1"/>
          </p:cNvSpPr>
          <p:nvPr/>
        </p:nvSpPr>
        <p:spPr bwMode="auto">
          <a:xfrm>
            <a:off x="2377313" y="1132116"/>
            <a:ext cx="621965" cy="138499"/>
          </a:xfrm>
          <a:prstGeom prst="rect">
            <a:avLst/>
          </a:prstGeom>
          <a:noFill/>
          <a:ln w="9525">
            <a:noFill/>
            <a:miter lim="800000"/>
            <a:headEnd/>
            <a:tailEnd/>
          </a:ln>
        </p:spPr>
        <p:txBody>
          <a:bodyPr wrap="square" lIns="0" tIns="0" rIns="0" bIns="0">
            <a:spAutoFit/>
          </a:bodyPr>
          <a:lstStyle/>
          <a:p>
            <a:pPr eaLnBrk="0" hangingPunct="0">
              <a:buNone/>
            </a:pPr>
            <a:r>
              <a:rPr lang="en-US" sz="900" dirty="0">
                <a:solidFill>
                  <a:srgbClr val="000000"/>
                </a:solidFill>
              </a:rPr>
              <a:t>201.25 MHz</a:t>
            </a:r>
            <a:endParaRPr lang="en-US" sz="900" dirty="0">
              <a:latin typeface="Times New Roman" pitchFamily="18" charset="0"/>
            </a:endParaRPr>
          </a:p>
        </p:txBody>
      </p:sp>
      <p:sp>
        <p:nvSpPr>
          <p:cNvPr id="53" name="Line 51">
            <a:extLst>
              <a:ext uri="{FF2B5EF4-FFF2-40B4-BE49-F238E27FC236}">
                <a16:creationId xmlns:a16="http://schemas.microsoft.com/office/drawing/2014/main" id="{22EEF954-87D5-4AC9-ACC3-7772F6F8E253}"/>
              </a:ext>
            </a:extLst>
          </p:cNvPr>
          <p:cNvSpPr>
            <a:spLocks noChangeAspect="1" noChangeShapeType="1"/>
          </p:cNvSpPr>
          <p:nvPr/>
        </p:nvSpPr>
        <p:spPr bwMode="auto">
          <a:xfrm>
            <a:off x="1888363" y="1536928"/>
            <a:ext cx="1588" cy="146050"/>
          </a:xfrm>
          <a:prstGeom prst="line">
            <a:avLst/>
          </a:prstGeom>
          <a:noFill/>
          <a:ln w="0">
            <a:solidFill>
              <a:srgbClr val="000000"/>
            </a:solidFill>
            <a:round/>
            <a:headEnd/>
            <a:tailEnd/>
          </a:ln>
        </p:spPr>
        <p:txBody>
          <a:bodyPr/>
          <a:lstStyle/>
          <a:p>
            <a:endParaRPr lang="en-US"/>
          </a:p>
        </p:txBody>
      </p:sp>
      <p:sp>
        <p:nvSpPr>
          <p:cNvPr id="54" name="Rectangle 52">
            <a:extLst>
              <a:ext uri="{FF2B5EF4-FFF2-40B4-BE49-F238E27FC236}">
                <a16:creationId xmlns:a16="http://schemas.microsoft.com/office/drawing/2014/main" id="{EAEC68FB-05AF-4DB0-BDAC-D72E47744A63}"/>
              </a:ext>
            </a:extLst>
          </p:cNvPr>
          <p:cNvSpPr>
            <a:spLocks noChangeAspect="1" noChangeArrowheads="1"/>
          </p:cNvSpPr>
          <p:nvPr/>
        </p:nvSpPr>
        <p:spPr bwMode="auto">
          <a:xfrm>
            <a:off x="2472836" y="1881220"/>
            <a:ext cx="989656" cy="276999"/>
          </a:xfrm>
          <a:prstGeom prst="rect">
            <a:avLst/>
          </a:prstGeom>
          <a:noFill/>
          <a:ln w="9525">
            <a:noFill/>
            <a:miter lim="800000"/>
            <a:headEnd/>
            <a:tailEnd/>
          </a:ln>
        </p:spPr>
        <p:txBody>
          <a:bodyPr wrap="square" lIns="0" tIns="0" rIns="0" bIns="0">
            <a:spAutoFit/>
          </a:bodyPr>
          <a:lstStyle/>
          <a:p>
            <a:pPr algn="r" eaLnBrk="0" hangingPunct="0">
              <a:buNone/>
            </a:pPr>
            <a:r>
              <a:rPr lang="en-US" sz="900" dirty="0">
                <a:solidFill>
                  <a:srgbClr val="000000"/>
                </a:solidFill>
              </a:rPr>
              <a:t>100 </a:t>
            </a:r>
            <a:r>
              <a:rPr lang="en-US" sz="900" dirty="0" err="1">
                <a:solidFill>
                  <a:srgbClr val="000000"/>
                </a:solidFill>
              </a:rPr>
              <a:t>MeV</a:t>
            </a:r>
            <a:r>
              <a:rPr lang="en-US" sz="900" dirty="0">
                <a:solidFill>
                  <a:srgbClr val="000000"/>
                </a:solidFill>
              </a:rPr>
              <a:t> </a:t>
            </a:r>
            <a:br>
              <a:rPr lang="en-US" sz="900" dirty="0">
                <a:solidFill>
                  <a:srgbClr val="000000"/>
                </a:solidFill>
              </a:rPr>
            </a:br>
            <a:r>
              <a:rPr lang="en-US" sz="900" dirty="0">
                <a:solidFill>
                  <a:srgbClr val="000000"/>
                </a:solidFill>
              </a:rPr>
              <a:t>Transition Region</a:t>
            </a:r>
          </a:p>
        </p:txBody>
      </p:sp>
      <p:sp>
        <p:nvSpPr>
          <p:cNvPr id="55" name="Rectangle 53">
            <a:extLst>
              <a:ext uri="{FF2B5EF4-FFF2-40B4-BE49-F238E27FC236}">
                <a16:creationId xmlns:a16="http://schemas.microsoft.com/office/drawing/2014/main" id="{4F7B908E-5FA6-4536-A301-010EC8382C7A}"/>
              </a:ext>
            </a:extLst>
          </p:cNvPr>
          <p:cNvSpPr>
            <a:spLocks noChangeAspect="1" noChangeArrowheads="1"/>
          </p:cNvSpPr>
          <p:nvPr/>
        </p:nvSpPr>
        <p:spPr bwMode="auto">
          <a:xfrm>
            <a:off x="1675638" y="1722666"/>
            <a:ext cx="423193" cy="138499"/>
          </a:xfrm>
          <a:prstGeom prst="rect">
            <a:avLst/>
          </a:prstGeom>
          <a:noFill/>
          <a:ln w="9525">
            <a:noFill/>
            <a:miter lim="800000"/>
            <a:headEnd/>
            <a:tailEnd/>
          </a:ln>
        </p:spPr>
        <p:txBody>
          <a:bodyPr wrap="square" lIns="0" tIns="0" rIns="0" bIns="0">
            <a:spAutoFit/>
          </a:bodyPr>
          <a:lstStyle/>
          <a:p>
            <a:pPr eaLnBrk="0" hangingPunct="0">
              <a:buNone/>
            </a:pPr>
            <a:r>
              <a:rPr lang="en-US" sz="900" dirty="0">
                <a:solidFill>
                  <a:srgbClr val="000000"/>
                </a:solidFill>
              </a:rPr>
              <a:t>750 </a:t>
            </a:r>
            <a:r>
              <a:rPr lang="en-US" sz="900" dirty="0" err="1">
                <a:solidFill>
                  <a:srgbClr val="000000"/>
                </a:solidFill>
              </a:rPr>
              <a:t>keV</a:t>
            </a:r>
            <a:endParaRPr lang="en-US" sz="900" dirty="0">
              <a:latin typeface="Times New Roman" pitchFamily="18" charset="0"/>
            </a:endParaRPr>
          </a:p>
        </p:txBody>
      </p:sp>
      <p:sp>
        <p:nvSpPr>
          <p:cNvPr id="56" name="Rectangle 54">
            <a:extLst>
              <a:ext uri="{FF2B5EF4-FFF2-40B4-BE49-F238E27FC236}">
                <a16:creationId xmlns:a16="http://schemas.microsoft.com/office/drawing/2014/main" id="{0490E5A4-D76C-4FB5-B8C2-590873DE1D2D}"/>
              </a:ext>
            </a:extLst>
          </p:cNvPr>
          <p:cNvSpPr>
            <a:spLocks noChangeAspect="1" noChangeArrowheads="1"/>
          </p:cNvSpPr>
          <p:nvPr/>
        </p:nvSpPr>
        <p:spPr bwMode="auto">
          <a:xfrm>
            <a:off x="1112076" y="1586141"/>
            <a:ext cx="69850" cy="96837"/>
          </a:xfrm>
          <a:prstGeom prst="rect">
            <a:avLst/>
          </a:prstGeom>
          <a:solidFill>
            <a:srgbClr val="FFFFFF"/>
          </a:solidFill>
          <a:ln w="22225">
            <a:solidFill>
              <a:srgbClr val="000000"/>
            </a:solidFill>
            <a:miter lim="800000"/>
            <a:headEnd/>
            <a:tailEnd/>
          </a:ln>
        </p:spPr>
        <p:txBody>
          <a:bodyPr/>
          <a:lstStyle/>
          <a:p>
            <a:pPr>
              <a:spcBef>
                <a:spcPct val="50000"/>
              </a:spcBef>
              <a:spcAft>
                <a:spcPct val="50000"/>
              </a:spcAft>
              <a:buClr>
                <a:srgbClr val="004080"/>
              </a:buClr>
              <a:buSzPct val="65000"/>
              <a:buFont typeface="Wingdings" pitchFamily="2" charset="2"/>
              <a:buChar char="§"/>
            </a:pPr>
            <a:endParaRPr lang="en-US"/>
          </a:p>
        </p:txBody>
      </p:sp>
      <p:sp>
        <p:nvSpPr>
          <p:cNvPr id="57" name="Line 55">
            <a:extLst>
              <a:ext uri="{FF2B5EF4-FFF2-40B4-BE49-F238E27FC236}">
                <a16:creationId xmlns:a16="http://schemas.microsoft.com/office/drawing/2014/main" id="{C144FF3B-78AC-4023-8B7A-037D34C7DD57}"/>
              </a:ext>
            </a:extLst>
          </p:cNvPr>
          <p:cNvSpPr>
            <a:spLocks noChangeAspect="1" noChangeShapeType="1"/>
          </p:cNvSpPr>
          <p:nvPr/>
        </p:nvSpPr>
        <p:spPr bwMode="auto">
          <a:xfrm>
            <a:off x="1181926" y="1635353"/>
            <a:ext cx="141287" cy="0"/>
          </a:xfrm>
          <a:prstGeom prst="line">
            <a:avLst/>
          </a:prstGeom>
          <a:noFill/>
          <a:ln w="11113">
            <a:solidFill>
              <a:srgbClr val="000000"/>
            </a:solidFill>
            <a:round/>
            <a:headEnd/>
            <a:tailEnd/>
          </a:ln>
        </p:spPr>
        <p:txBody>
          <a:bodyPr/>
          <a:lstStyle/>
          <a:p>
            <a:endParaRPr lang="en-US"/>
          </a:p>
        </p:txBody>
      </p:sp>
      <p:sp>
        <p:nvSpPr>
          <p:cNvPr id="58" name="Rectangle 56">
            <a:extLst>
              <a:ext uri="{FF2B5EF4-FFF2-40B4-BE49-F238E27FC236}">
                <a16:creationId xmlns:a16="http://schemas.microsoft.com/office/drawing/2014/main" id="{F602B041-541C-4F09-A108-90ADCF148049}"/>
              </a:ext>
            </a:extLst>
          </p:cNvPr>
          <p:cNvSpPr>
            <a:spLocks noChangeAspect="1" noChangeArrowheads="1"/>
          </p:cNvSpPr>
          <p:nvPr/>
        </p:nvSpPr>
        <p:spPr bwMode="auto">
          <a:xfrm>
            <a:off x="681863" y="1425803"/>
            <a:ext cx="150682" cy="138499"/>
          </a:xfrm>
          <a:prstGeom prst="rect">
            <a:avLst/>
          </a:prstGeom>
          <a:noFill/>
          <a:ln w="9525">
            <a:noFill/>
            <a:miter lim="800000"/>
            <a:headEnd/>
            <a:tailEnd/>
          </a:ln>
        </p:spPr>
        <p:txBody>
          <a:bodyPr wrap="square" lIns="0" tIns="0" rIns="0" bIns="0">
            <a:spAutoFit/>
          </a:bodyPr>
          <a:lstStyle/>
          <a:p>
            <a:pPr eaLnBrk="0" hangingPunct="0">
              <a:buNone/>
            </a:pPr>
            <a:r>
              <a:rPr lang="en-US" sz="900" dirty="0">
                <a:solidFill>
                  <a:srgbClr val="000000"/>
                </a:solidFill>
              </a:rPr>
              <a:t>H+</a:t>
            </a:r>
            <a:endParaRPr lang="en-US" sz="900" dirty="0">
              <a:latin typeface="Times New Roman" pitchFamily="18" charset="0"/>
            </a:endParaRPr>
          </a:p>
        </p:txBody>
      </p:sp>
      <p:sp>
        <p:nvSpPr>
          <p:cNvPr id="59" name="Rectangle 57">
            <a:extLst>
              <a:ext uri="{FF2B5EF4-FFF2-40B4-BE49-F238E27FC236}">
                <a16:creationId xmlns:a16="http://schemas.microsoft.com/office/drawing/2014/main" id="{24F21003-CBA2-408A-81F4-3AE345EC9B1D}"/>
              </a:ext>
            </a:extLst>
          </p:cNvPr>
          <p:cNvSpPr>
            <a:spLocks noChangeAspect="1" noChangeArrowheads="1"/>
          </p:cNvSpPr>
          <p:nvPr/>
        </p:nvSpPr>
        <p:spPr bwMode="auto">
          <a:xfrm>
            <a:off x="840613" y="1954441"/>
            <a:ext cx="121828" cy="138499"/>
          </a:xfrm>
          <a:prstGeom prst="rect">
            <a:avLst/>
          </a:prstGeom>
          <a:noFill/>
          <a:ln w="9525">
            <a:noFill/>
            <a:miter lim="800000"/>
            <a:headEnd/>
            <a:tailEnd/>
          </a:ln>
        </p:spPr>
        <p:txBody>
          <a:bodyPr wrap="square" lIns="0" tIns="0" rIns="0" bIns="0">
            <a:spAutoFit/>
          </a:bodyPr>
          <a:lstStyle/>
          <a:p>
            <a:pPr eaLnBrk="0" hangingPunct="0">
              <a:buNone/>
            </a:pPr>
            <a:r>
              <a:rPr lang="en-US" sz="900" dirty="0">
                <a:solidFill>
                  <a:srgbClr val="000000"/>
                </a:solidFill>
              </a:rPr>
              <a:t>H-</a:t>
            </a:r>
            <a:endParaRPr lang="en-US" sz="900" dirty="0">
              <a:latin typeface="Times New Roman" pitchFamily="18" charset="0"/>
            </a:endParaRPr>
          </a:p>
        </p:txBody>
      </p:sp>
      <p:sp>
        <p:nvSpPr>
          <p:cNvPr id="60" name="Rectangle 58">
            <a:extLst>
              <a:ext uri="{FF2B5EF4-FFF2-40B4-BE49-F238E27FC236}">
                <a16:creationId xmlns:a16="http://schemas.microsoft.com/office/drawing/2014/main" id="{551BCC8E-34A9-401F-BF38-4CDF2C8B5E3C}"/>
              </a:ext>
            </a:extLst>
          </p:cNvPr>
          <p:cNvSpPr>
            <a:spLocks noChangeAspect="1" noChangeArrowheads="1"/>
          </p:cNvSpPr>
          <p:nvPr/>
        </p:nvSpPr>
        <p:spPr bwMode="auto">
          <a:xfrm>
            <a:off x="446913" y="1759178"/>
            <a:ext cx="121828" cy="138499"/>
          </a:xfrm>
          <a:prstGeom prst="rect">
            <a:avLst/>
          </a:prstGeom>
          <a:noFill/>
          <a:ln w="9525">
            <a:noFill/>
            <a:miter lim="800000"/>
            <a:headEnd/>
            <a:tailEnd/>
          </a:ln>
        </p:spPr>
        <p:txBody>
          <a:bodyPr wrap="square" lIns="0" tIns="0" rIns="0" bIns="0">
            <a:spAutoFit/>
          </a:bodyPr>
          <a:lstStyle/>
          <a:p>
            <a:pPr eaLnBrk="0" hangingPunct="0">
              <a:buNone/>
            </a:pPr>
            <a:r>
              <a:rPr lang="en-US" sz="900" dirty="0">
                <a:solidFill>
                  <a:srgbClr val="000000"/>
                </a:solidFill>
              </a:rPr>
              <a:t>H-</a:t>
            </a:r>
            <a:endParaRPr lang="en-US" sz="900" dirty="0">
              <a:latin typeface="Times New Roman" pitchFamily="18" charset="0"/>
            </a:endParaRPr>
          </a:p>
        </p:txBody>
      </p:sp>
      <p:grpSp>
        <p:nvGrpSpPr>
          <p:cNvPr id="61" name="Group 59">
            <a:extLst>
              <a:ext uri="{FF2B5EF4-FFF2-40B4-BE49-F238E27FC236}">
                <a16:creationId xmlns:a16="http://schemas.microsoft.com/office/drawing/2014/main" id="{F92D229D-CFE6-4F06-85FF-F81AFC9293F4}"/>
              </a:ext>
            </a:extLst>
          </p:cNvPr>
          <p:cNvGrpSpPr>
            <a:grpSpLocks noChangeAspect="1"/>
          </p:cNvGrpSpPr>
          <p:nvPr/>
        </p:nvGrpSpPr>
        <p:grpSpPr bwMode="auto">
          <a:xfrm>
            <a:off x="570738" y="1759178"/>
            <a:ext cx="73025" cy="17463"/>
            <a:chOff x="309" y="1917"/>
            <a:chExt cx="42" cy="15"/>
          </a:xfrm>
        </p:grpSpPr>
        <p:sp>
          <p:nvSpPr>
            <p:cNvPr id="62" name="Line 60">
              <a:extLst>
                <a:ext uri="{FF2B5EF4-FFF2-40B4-BE49-F238E27FC236}">
                  <a16:creationId xmlns:a16="http://schemas.microsoft.com/office/drawing/2014/main" id="{EE772D33-35F0-4ECF-9F15-11C1E682C879}"/>
                </a:ext>
              </a:extLst>
            </p:cNvPr>
            <p:cNvSpPr>
              <a:spLocks noChangeShapeType="1"/>
            </p:cNvSpPr>
            <p:nvPr/>
          </p:nvSpPr>
          <p:spPr bwMode="auto">
            <a:xfrm>
              <a:off x="309" y="1931"/>
              <a:ext cx="41" cy="1"/>
            </a:xfrm>
            <a:prstGeom prst="line">
              <a:avLst/>
            </a:prstGeom>
            <a:noFill/>
            <a:ln w="0">
              <a:solidFill>
                <a:srgbClr val="000000"/>
              </a:solidFill>
              <a:round/>
              <a:headEnd/>
              <a:tailEnd/>
            </a:ln>
          </p:spPr>
          <p:txBody>
            <a:bodyPr/>
            <a:lstStyle/>
            <a:p>
              <a:endParaRPr lang="en-US"/>
            </a:p>
          </p:txBody>
        </p:sp>
        <p:sp>
          <p:nvSpPr>
            <p:cNvPr id="63" name="Line 61">
              <a:extLst>
                <a:ext uri="{FF2B5EF4-FFF2-40B4-BE49-F238E27FC236}">
                  <a16:creationId xmlns:a16="http://schemas.microsoft.com/office/drawing/2014/main" id="{D10719F6-F4CF-4CC1-86E1-428D2D9EB6DF}"/>
                </a:ext>
              </a:extLst>
            </p:cNvPr>
            <p:cNvSpPr>
              <a:spLocks noChangeShapeType="1"/>
            </p:cNvSpPr>
            <p:nvPr/>
          </p:nvSpPr>
          <p:spPr bwMode="auto">
            <a:xfrm flipH="1" flipV="1">
              <a:off x="331" y="1917"/>
              <a:ext cx="20" cy="13"/>
            </a:xfrm>
            <a:prstGeom prst="line">
              <a:avLst/>
            </a:prstGeom>
            <a:noFill/>
            <a:ln w="0">
              <a:solidFill>
                <a:srgbClr val="000000"/>
              </a:solidFill>
              <a:round/>
              <a:headEnd/>
              <a:tailEnd/>
            </a:ln>
          </p:spPr>
          <p:txBody>
            <a:bodyPr/>
            <a:lstStyle/>
            <a:p>
              <a:endParaRPr lang="en-US"/>
            </a:p>
          </p:txBody>
        </p:sp>
      </p:grpSp>
      <p:sp>
        <p:nvSpPr>
          <p:cNvPr id="64" name="Rectangle 62">
            <a:extLst>
              <a:ext uri="{FF2B5EF4-FFF2-40B4-BE49-F238E27FC236}">
                <a16:creationId xmlns:a16="http://schemas.microsoft.com/office/drawing/2014/main" id="{CDF01FED-986B-4440-A9CA-5767E1465D3C}"/>
              </a:ext>
            </a:extLst>
          </p:cNvPr>
          <p:cNvSpPr>
            <a:spLocks noChangeAspect="1" noChangeArrowheads="1"/>
          </p:cNvSpPr>
          <p:nvPr/>
        </p:nvSpPr>
        <p:spPr bwMode="auto">
          <a:xfrm>
            <a:off x="446913" y="951605"/>
            <a:ext cx="609600" cy="276999"/>
          </a:xfrm>
          <a:prstGeom prst="rect">
            <a:avLst/>
          </a:prstGeom>
          <a:noFill/>
          <a:ln w="9525">
            <a:noFill/>
            <a:miter lim="800000"/>
            <a:headEnd/>
            <a:tailEnd/>
          </a:ln>
        </p:spPr>
        <p:txBody>
          <a:bodyPr wrap="square" lIns="0" tIns="0" rIns="0" bIns="0">
            <a:spAutoFit/>
          </a:bodyPr>
          <a:lstStyle/>
          <a:p>
            <a:pPr eaLnBrk="0" hangingPunct="0">
              <a:buNone/>
            </a:pPr>
            <a:r>
              <a:rPr lang="en-US" sz="900" dirty="0">
                <a:solidFill>
                  <a:srgbClr val="000000"/>
                </a:solidFill>
              </a:rPr>
              <a:t>Proton Injectors</a:t>
            </a:r>
            <a:endParaRPr lang="en-US" sz="900" dirty="0">
              <a:latin typeface="Times New Roman" pitchFamily="18" charset="0"/>
            </a:endParaRPr>
          </a:p>
        </p:txBody>
      </p:sp>
      <p:sp>
        <p:nvSpPr>
          <p:cNvPr id="65" name="Line 64">
            <a:extLst>
              <a:ext uri="{FF2B5EF4-FFF2-40B4-BE49-F238E27FC236}">
                <a16:creationId xmlns:a16="http://schemas.microsoft.com/office/drawing/2014/main" id="{ED2EE952-8FA4-4DE4-B311-0A652917A773}"/>
              </a:ext>
            </a:extLst>
          </p:cNvPr>
          <p:cNvSpPr>
            <a:spLocks noChangeAspect="1" noChangeShapeType="1"/>
          </p:cNvSpPr>
          <p:nvPr/>
        </p:nvSpPr>
        <p:spPr bwMode="auto">
          <a:xfrm flipH="1">
            <a:off x="7639876" y="1616303"/>
            <a:ext cx="55562" cy="212725"/>
          </a:xfrm>
          <a:prstGeom prst="line">
            <a:avLst/>
          </a:prstGeom>
          <a:noFill/>
          <a:ln w="11113">
            <a:solidFill>
              <a:srgbClr val="000000"/>
            </a:solidFill>
            <a:round/>
            <a:headEnd/>
            <a:tailEnd/>
          </a:ln>
        </p:spPr>
        <p:txBody>
          <a:bodyPr/>
          <a:lstStyle/>
          <a:p>
            <a:endParaRPr lang="en-US"/>
          </a:p>
        </p:txBody>
      </p:sp>
      <p:sp>
        <p:nvSpPr>
          <p:cNvPr id="66" name="Line 65">
            <a:extLst>
              <a:ext uri="{FF2B5EF4-FFF2-40B4-BE49-F238E27FC236}">
                <a16:creationId xmlns:a16="http://schemas.microsoft.com/office/drawing/2014/main" id="{00570575-6C55-4035-942F-66FDAA7DFCC9}"/>
              </a:ext>
            </a:extLst>
          </p:cNvPr>
          <p:cNvSpPr>
            <a:spLocks noChangeAspect="1" noChangeShapeType="1"/>
          </p:cNvSpPr>
          <p:nvPr/>
        </p:nvSpPr>
        <p:spPr bwMode="auto">
          <a:xfrm flipV="1">
            <a:off x="3745738" y="1203553"/>
            <a:ext cx="280988" cy="228600"/>
          </a:xfrm>
          <a:prstGeom prst="line">
            <a:avLst/>
          </a:prstGeom>
          <a:noFill/>
          <a:ln w="11113">
            <a:solidFill>
              <a:srgbClr val="000000"/>
            </a:solidFill>
            <a:round/>
            <a:headEnd/>
            <a:tailEnd/>
          </a:ln>
        </p:spPr>
        <p:txBody>
          <a:bodyPr/>
          <a:lstStyle/>
          <a:p>
            <a:endParaRPr lang="en-US"/>
          </a:p>
        </p:txBody>
      </p:sp>
      <p:sp>
        <p:nvSpPr>
          <p:cNvPr id="67" name="Rectangle 66">
            <a:extLst>
              <a:ext uri="{FF2B5EF4-FFF2-40B4-BE49-F238E27FC236}">
                <a16:creationId xmlns:a16="http://schemas.microsoft.com/office/drawing/2014/main" id="{0C427902-E65E-479E-98E9-E436EAFF988F}"/>
              </a:ext>
            </a:extLst>
          </p:cNvPr>
          <p:cNvSpPr>
            <a:spLocks noChangeAspect="1" noChangeArrowheads="1"/>
          </p:cNvSpPr>
          <p:nvPr/>
        </p:nvSpPr>
        <p:spPr bwMode="auto">
          <a:xfrm>
            <a:off x="3906076" y="1084491"/>
            <a:ext cx="261937" cy="117475"/>
          </a:xfrm>
          <a:prstGeom prst="rect">
            <a:avLst/>
          </a:prstGeom>
          <a:solidFill>
            <a:srgbClr val="FF0000"/>
          </a:solidFill>
          <a:ln w="22225">
            <a:solidFill>
              <a:srgbClr val="000000"/>
            </a:solidFill>
            <a:miter lim="800000"/>
            <a:headEnd/>
            <a:tailEnd/>
          </a:ln>
        </p:spPr>
        <p:txBody>
          <a:bodyPr/>
          <a:lstStyle/>
          <a:p>
            <a:pPr>
              <a:spcBef>
                <a:spcPct val="50000"/>
              </a:spcBef>
              <a:spcAft>
                <a:spcPct val="50000"/>
              </a:spcAft>
              <a:buClr>
                <a:srgbClr val="004080"/>
              </a:buClr>
              <a:buSzPct val="65000"/>
              <a:buFont typeface="Wingdings" pitchFamily="2" charset="2"/>
              <a:buChar char="§"/>
            </a:pPr>
            <a:endParaRPr lang="en-US"/>
          </a:p>
        </p:txBody>
      </p:sp>
      <p:sp>
        <p:nvSpPr>
          <p:cNvPr id="68" name="Line 69">
            <a:extLst>
              <a:ext uri="{FF2B5EF4-FFF2-40B4-BE49-F238E27FC236}">
                <a16:creationId xmlns:a16="http://schemas.microsoft.com/office/drawing/2014/main" id="{BCC8127D-22F3-4F82-81AE-1D695DB8D397}"/>
              </a:ext>
            </a:extLst>
          </p:cNvPr>
          <p:cNvSpPr>
            <a:spLocks noChangeAspect="1" noChangeShapeType="1"/>
          </p:cNvSpPr>
          <p:nvPr/>
        </p:nvSpPr>
        <p:spPr bwMode="auto">
          <a:xfrm>
            <a:off x="3936238" y="1586141"/>
            <a:ext cx="0" cy="146050"/>
          </a:xfrm>
          <a:prstGeom prst="line">
            <a:avLst/>
          </a:prstGeom>
          <a:noFill/>
          <a:ln w="0">
            <a:solidFill>
              <a:srgbClr val="000000"/>
            </a:solidFill>
            <a:round/>
            <a:headEnd/>
            <a:tailEnd/>
          </a:ln>
        </p:spPr>
        <p:txBody>
          <a:bodyPr/>
          <a:lstStyle/>
          <a:p>
            <a:endParaRPr lang="en-US"/>
          </a:p>
        </p:txBody>
      </p:sp>
      <p:sp>
        <p:nvSpPr>
          <p:cNvPr id="69" name="Line 70">
            <a:extLst>
              <a:ext uri="{FF2B5EF4-FFF2-40B4-BE49-F238E27FC236}">
                <a16:creationId xmlns:a16="http://schemas.microsoft.com/office/drawing/2014/main" id="{17DB25DE-CC81-4B29-8F12-7CE49A174AD7}"/>
              </a:ext>
            </a:extLst>
          </p:cNvPr>
          <p:cNvSpPr>
            <a:spLocks noChangeAspect="1" noChangeShapeType="1"/>
          </p:cNvSpPr>
          <p:nvPr/>
        </p:nvSpPr>
        <p:spPr bwMode="auto">
          <a:xfrm>
            <a:off x="7058851" y="1579791"/>
            <a:ext cx="1587" cy="146050"/>
          </a:xfrm>
          <a:prstGeom prst="line">
            <a:avLst/>
          </a:prstGeom>
          <a:noFill/>
          <a:ln w="0">
            <a:solidFill>
              <a:srgbClr val="000000"/>
            </a:solidFill>
            <a:round/>
            <a:headEnd/>
            <a:tailEnd/>
          </a:ln>
        </p:spPr>
        <p:txBody>
          <a:bodyPr/>
          <a:lstStyle/>
          <a:p>
            <a:endParaRPr lang="en-US"/>
          </a:p>
        </p:txBody>
      </p:sp>
      <p:sp>
        <p:nvSpPr>
          <p:cNvPr id="70" name="Rectangle 71">
            <a:extLst>
              <a:ext uri="{FF2B5EF4-FFF2-40B4-BE49-F238E27FC236}">
                <a16:creationId xmlns:a16="http://schemas.microsoft.com/office/drawing/2014/main" id="{9140E823-7653-4BBB-918D-BD56272C2856}"/>
              </a:ext>
            </a:extLst>
          </p:cNvPr>
          <p:cNvSpPr>
            <a:spLocks noChangeAspect="1" noChangeArrowheads="1"/>
          </p:cNvSpPr>
          <p:nvPr/>
        </p:nvSpPr>
        <p:spPr bwMode="auto">
          <a:xfrm>
            <a:off x="4568063" y="1565503"/>
            <a:ext cx="1763303" cy="138499"/>
          </a:xfrm>
          <a:prstGeom prst="rect">
            <a:avLst/>
          </a:prstGeom>
          <a:noFill/>
          <a:ln w="9525">
            <a:noFill/>
            <a:miter lim="800000"/>
            <a:headEnd/>
            <a:tailEnd/>
          </a:ln>
        </p:spPr>
        <p:txBody>
          <a:bodyPr wrap="square" lIns="0" tIns="0" rIns="0" bIns="0">
            <a:spAutoFit/>
          </a:bodyPr>
          <a:lstStyle/>
          <a:p>
            <a:pPr eaLnBrk="0" hangingPunct="0">
              <a:buNone/>
            </a:pPr>
            <a:r>
              <a:rPr lang="en-US" sz="900" dirty="0">
                <a:solidFill>
                  <a:srgbClr val="000000"/>
                </a:solidFill>
              </a:rPr>
              <a:t>SCCL is 90% of accelerator length</a:t>
            </a:r>
            <a:endParaRPr lang="en-US" sz="900" dirty="0">
              <a:latin typeface="Times New Roman" pitchFamily="18" charset="0"/>
            </a:endParaRPr>
          </a:p>
        </p:txBody>
      </p:sp>
      <p:sp>
        <p:nvSpPr>
          <p:cNvPr id="71" name="Line 72">
            <a:extLst>
              <a:ext uri="{FF2B5EF4-FFF2-40B4-BE49-F238E27FC236}">
                <a16:creationId xmlns:a16="http://schemas.microsoft.com/office/drawing/2014/main" id="{4F16D1BB-69C0-4CFB-96E5-D444025DFBA4}"/>
              </a:ext>
            </a:extLst>
          </p:cNvPr>
          <p:cNvSpPr>
            <a:spLocks noChangeAspect="1" noChangeShapeType="1"/>
          </p:cNvSpPr>
          <p:nvPr/>
        </p:nvSpPr>
        <p:spPr bwMode="auto">
          <a:xfrm>
            <a:off x="3944176" y="1665517"/>
            <a:ext cx="571501" cy="0"/>
          </a:xfrm>
          <a:prstGeom prst="line">
            <a:avLst/>
          </a:prstGeom>
          <a:noFill/>
          <a:ln w="0">
            <a:solidFill>
              <a:srgbClr val="000000"/>
            </a:solidFill>
            <a:round/>
            <a:headEnd/>
            <a:tailEnd/>
          </a:ln>
        </p:spPr>
        <p:txBody>
          <a:bodyPr/>
          <a:lstStyle/>
          <a:p>
            <a:endParaRPr lang="en-US"/>
          </a:p>
        </p:txBody>
      </p:sp>
      <p:sp>
        <p:nvSpPr>
          <p:cNvPr id="72" name="Line 73">
            <a:extLst>
              <a:ext uri="{FF2B5EF4-FFF2-40B4-BE49-F238E27FC236}">
                <a16:creationId xmlns:a16="http://schemas.microsoft.com/office/drawing/2014/main" id="{1A64C6F5-7EE4-4AFC-AD04-8491936BB721}"/>
              </a:ext>
            </a:extLst>
          </p:cNvPr>
          <p:cNvSpPr>
            <a:spLocks noChangeAspect="1" noChangeShapeType="1"/>
          </p:cNvSpPr>
          <p:nvPr/>
        </p:nvSpPr>
        <p:spPr bwMode="auto">
          <a:xfrm flipV="1">
            <a:off x="3944176" y="1614716"/>
            <a:ext cx="141287" cy="49212"/>
          </a:xfrm>
          <a:prstGeom prst="line">
            <a:avLst/>
          </a:prstGeom>
          <a:noFill/>
          <a:ln w="0">
            <a:solidFill>
              <a:srgbClr val="000000"/>
            </a:solidFill>
            <a:round/>
            <a:headEnd/>
            <a:tailEnd/>
          </a:ln>
        </p:spPr>
        <p:txBody>
          <a:bodyPr/>
          <a:lstStyle/>
          <a:p>
            <a:endParaRPr lang="en-US"/>
          </a:p>
        </p:txBody>
      </p:sp>
      <p:sp>
        <p:nvSpPr>
          <p:cNvPr id="73" name="Line 74">
            <a:extLst>
              <a:ext uri="{FF2B5EF4-FFF2-40B4-BE49-F238E27FC236}">
                <a16:creationId xmlns:a16="http://schemas.microsoft.com/office/drawing/2014/main" id="{F98B6E75-4BF3-4A5C-BC69-7D5A49B3BE85}"/>
              </a:ext>
            </a:extLst>
          </p:cNvPr>
          <p:cNvSpPr>
            <a:spLocks noChangeAspect="1" noChangeShapeType="1"/>
          </p:cNvSpPr>
          <p:nvPr/>
        </p:nvSpPr>
        <p:spPr bwMode="auto">
          <a:xfrm>
            <a:off x="3944176" y="1668691"/>
            <a:ext cx="141287" cy="49212"/>
          </a:xfrm>
          <a:prstGeom prst="line">
            <a:avLst/>
          </a:prstGeom>
          <a:noFill/>
          <a:ln w="0">
            <a:solidFill>
              <a:srgbClr val="000000"/>
            </a:solidFill>
            <a:round/>
            <a:headEnd/>
            <a:tailEnd/>
          </a:ln>
        </p:spPr>
        <p:txBody>
          <a:bodyPr/>
          <a:lstStyle/>
          <a:p>
            <a:endParaRPr lang="en-US"/>
          </a:p>
        </p:txBody>
      </p:sp>
      <p:sp>
        <p:nvSpPr>
          <p:cNvPr id="74" name="Line 75">
            <a:extLst>
              <a:ext uri="{FF2B5EF4-FFF2-40B4-BE49-F238E27FC236}">
                <a16:creationId xmlns:a16="http://schemas.microsoft.com/office/drawing/2014/main" id="{037E1D2B-7BEF-4DA1-971E-31C8B39EB12D}"/>
              </a:ext>
            </a:extLst>
          </p:cNvPr>
          <p:cNvSpPr>
            <a:spLocks noChangeAspect="1" noChangeShapeType="1"/>
          </p:cNvSpPr>
          <p:nvPr/>
        </p:nvSpPr>
        <p:spPr bwMode="auto">
          <a:xfrm flipH="1" flipV="1">
            <a:off x="6917563" y="1616303"/>
            <a:ext cx="141288" cy="49213"/>
          </a:xfrm>
          <a:prstGeom prst="line">
            <a:avLst/>
          </a:prstGeom>
          <a:noFill/>
          <a:ln w="0">
            <a:solidFill>
              <a:srgbClr val="000000"/>
            </a:solidFill>
            <a:round/>
            <a:headEnd/>
            <a:tailEnd/>
          </a:ln>
        </p:spPr>
        <p:txBody>
          <a:bodyPr/>
          <a:lstStyle/>
          <a:p>
            <a:endParaRPr lang="en-US"/>
          </a:p>
        </p:txBody>
      </p:sp>
      <p:sp>
        <p:nvSpPr>
          <p:cNvPr id="75" name="Line 76">
            <a:extLst>
              <a:ext uri="{FF2B5EF4-FFF2-40B4-BE49-F238E27FC236}">
                <a16:creationId xmlns:a16="http://schemas.microsoft.com/office/drawing/2014/main" id="{278944A3-F8CC-4746-8F02-23310698B20A}"/>
              </a:ext>
            </a:extLst>
          </p:cNvPr>
          <p:cNvSpPr>
            <a:spLocks noChangeAspect="1" noChangeShapeType="1"/>
          </p:cNvSpPr>
          <p:nvPr/>
        </p:nvSpPr>
        <p:spPr bwMode="auto">
          <a:xfrm flipH="1">
            <a:off x="6912801" y="1668691"/>
            <a:ext cx="141287" cy="49212"/>
          </a:xfrm>
          <a:prstGeom prst="line">
            <a:avLst/>
          </a:prstGeom>
          <a:noFill/>
          <a:ln w="0">
            <a:solidFill>
              <a:srgbClr val="000000"/>
            </a:solidFill>
            <a:round/>
            <a:headEnd/>
            <a:tailEnd/>
          </a:ln>
        </p:spPr>
        <p:txBody>
          <a:bodyPr/>
          <a:lstStyle/>
          <a:p>
            <a:endParaRPr lang="en-US"/>
          </a:p>
        </p:txBody>
      </p:sp>
      <p:sp>
        <p:nvSpPr>
          <p:cNvPr id="76" name="Rectangle 77">
            <a:extLst>
              <a:ext uri="{FF2B5EF4-FFF2-40B4-BE49-F238E27FC236}">
                <a16:creationId xmlns:a16="http://schemas.microsoft.com/office/drawing/2014/main" id="{786049DA-CD5D-4CC3-8593-D07EB1CBC0BC}"/>
              </a:ext>
            </a:extLst>
          </p:cNvPr>
          <p:cNvSpPr>
            <a:spLocks noChangeAspect="1" noChangeArrowheads="1"/>
          </p:cNvSpPr>
          <p:nvPr/>
        </p:nvSpPr>
        <p:spPr bwMode="auto">
          <a:xfrm>
            <a:off x="8603488" y="1408341"/>
            <a:ext cx="282575" cy="146050"/>
          </a:xfrm>
          <a:prstGeom prst="rect">
            <a:avLst/>
          </a:prstGeom>
          <a:solidFill>
            <a:srgbClr val="C0C0C0"/>
          </a:solidFill>
          <a:ln w="22225">
            <a:solidFill>
              <a:srgbClr val="000000"/>
            </a:solidFill>
            <a:miter lim="800000"/>
            <a:headEnd/>
            <a:tailEnd/>
          </a:ln>
        </p:spPr>
        <p:txBody>
          <a:bodyPr/>
          <a:lstStyle/>
          <a:p>
            <a:pPr>
              <a:spcBef>
                <a:spcPct val="50000"/>
              </a:spcBef>
              <a:spcAft>
                <a:spcPct val="50000"/>
              </a:spcAft>
              <a:buClr>
                <a:srgbClr val="004080"/>
              </a:buClr>
              <a:buSzPct val="65000"/>
              <a:buFont typeface="Wingdings" pitchFamily="2" charset="2"/>
              <a:buChar char="§"/>
            </a:pPr>
            <a:endParaRPr lang="en-US"/>
          </a:p>
        </p:txBody>
      </p:sp>
      <p:sp>
        <p:nvSpPr>
          <p:cNvPr id="77" name="Line 78">
            <a:extLst>
              <a:ext uri="{FF2B5EF4-FFF2-40B4-BE49-F238E27FC236}">
                <a16:creationId xmlns:a16="http://schemas.microsoft.com/office/drawing/2014/main" id="{77656F3A-8B13-4318-B143-4DA9C1FB821F}"/>
              </a:ext>
            </a:extLst>
          </p:cNvPr>
          <p:cNvSpPr>
            <a:spLocks noChangeAspect="1" noChangeShapeType="1"/>
          </p:cNvSpPr>
          <p:nvPr/>
        </p:nvSpPr>
        <p:spPr bwMode="auto">
          <a:xfrm>
            <a:off x="6331366" y="1668691"/>
            <a:ext cx="722722" cy="0"/>
          </a:xfrm>
          <a:prstGeom prst="line">
            <a:avLst/>
          </a:prstGeom>
          <a:noFill/>
          <a:ln w="0">
            <a:solidFill>
              <a:srgbClr val="000000"/>
            </a:solidFill>
            <a:round/>
            <a:headEnd/>
            <a:tailEnd/>
          </a:ln>
        </p:spPr>
        <p:txBody>
          <a:bodyPr/>
          <a:lstStyle/>
          <a:p>
            <a:endParaRPr lang="en-US"/>
          </a:p>
        </p:txBody>
      </p:sp>
      <p:sp>
        <p:nvSpPr>
          <p:cNvPr id="78" name="Rectangle 79">
            <a:extLst>
              <a:ext uri="{FF2B5EF4-FFF2-40B4-BE49-F238E27FC236}">
                <a16:creationId xmlns:a16="http://schemas.microsoft.com/office/drawing/2014/main" id="{8B10AC44-AC7A-4056-8852-47A6B5E16091}"/>
              </a:ext>
            </a:extLst>
          </p:cNvPr>
          <p:cNvSpPr>
            <a:spLocks noChangeAspect="1" noChangeArrowheads="1"/>
          </p:cNvSpPr>
          <p:nvPr/>
        </p:nvSpPr>
        <p:spPr bwMode="auto">
          <a:xfrm>
            <a:off x="7319201" y="2502128"/>
            <a:ext cx="273050" cy="152400"/>
          </a:xfrm>
          <a:prstGeom prst="rect">
            <a:avLst/>
          </a:prstGeom>
          <a:noFill/>
          <a:ln w="22225">
            <a:solidFill>
              <a:srgbClr val="000000"/>
            </a:solidFill>
            <a:miter lim="800000"/>
            <a:headEnd/>
            <a:tailEnd/>
          </a:ln>
        </p:spPr>
        <p:txBody>
          <a:bodyPr/>
          <a:lstStyle/>
          <a:p>
            <a:pPr>
              <a:spcBef>
                <a:spcPct val="50000"/>
              </a:spcBef>
              <a:spcAft>
                <a:spcPct val="50000"/>
              </a:spcAft>
              <a:buClr>
                <a:srgbClr val="004080"/>
              </a:buClr>
              <a:buSzPct val="65000"/>
              <a:buFont typeface="Wingdings" pitchFamily="2" charset="2"/>
              <a:buChar char="§"/>
            </a:pPr>
            <a:endParaRPr lang="en-US"/>
          </a:p>
        </p:txBody>
      </p:sp>
      <p:sp>
        <p:nvSpPr>
          <p:cNvPr id="79" name="Line 80">
            <a:extLst>
              <a:ext uri="{FF2B5EF4-FFF2-40B4-BE49-F238E27FC236}">
                <a16:creationId xmlns:a16="http://schemas.microsoft.com/office/drawing/2014/main" id="{698AD10A-B115-42AA-93A3-39F8AF12713D}"/>
              </a:ext>
            </a:extLst>
          </p:cNvPr>
          <p:cNvSpPr>
            <a:spLocks noChangeAspect="1" noChangeShapeType="1"/>
          </p:cNvSpPr>
          <p:nvPr/>
        </p:nvSpPr>
        <p:spPr bwMode="auto">
          <a:xfrm flipH="1">
            <a:off x="7460488" y="2322741"/>
            <a:ext cx="236538" cy="179387"/>
          </a:xfrm>
          <a:prstGeom prst="line">
            <a:avLst/>
          </a:prstGeom>
          <a:noFill/>
          <a:ln w="11113">
            <a:solidFill>
              <a:srgbClr val="000000"/>
            </a:solidFill>
            <a:round/>
            <a:headEnd/>
            <a:tailEnd/>
          </a:ln>
        </p:spPr>
        <p:txBody>
          <a:bodyPr/>
          <a:lstStyle/>
          <a:p>
            <a:endParaRPr lang="en-US"/>
          </a:p>
        </p:txBody>
      </p:sp>
      <p:sp>
        <p:nvSpPr>
          <p:cNvPr id="80" name="Rectangle 81">
            <a:extLst>
              <a:ext uri="{FF2B5EF4-FFF2-40B4-BE49-F238E27FC236}">
                <a16:creationId xmlns:a16="http://schemas.microsoft.com/office/drawing/2014/main" id="{F53C0D19-9181-4A9F-ABDF-6B74D71548D3}"/>
              </a:ext>
            </a:extLst>
          </p:cNvPr>
          <p:cNvSpPr>
            <a:spLocks noChangeAspect="1" noChangeArrowheads="1"/>
          </p:cNvSpPr>
          <p:nvPr/>
        </p:nvSpPr>
        <p:spPr bwMode="auto">
          <a:xfrm>
            <a:off x="7866888" y="2175103"/>
            <a:ext cx="263525" cy="152400"/>
          </a:xfrm>
          <a:prstGeom prst="rect">
            <a:avLst/>
          </a:prstGeom>
          <a:noFill/>
          <a:ln w="22225">
            <a:solidFill>
              <a:srgbClr val="000000"/>
            </a:solidFill>
            <a:miter lim="800000"/>
            <a:headEnd/>
            <a:tailEnd/>
          </a:ln>
        </p:spPr>
        <p:txBody>
          <a:bodyPr/>
          <a:lstStyle/>
          <a:p>
            <a:pPr>
              <a:spcBef>
                <a:spcPct val="50000"/>
              </a:spcBef>
              <a:spcAft>
                <a:spcPct val="50000"/>
              </a:spcAft>
              <a:buClr>
                <a:srgbClr val="004080"/>
              </a:buClr>
              <a:buSzPct val="65000"/>
              <a:buFont typeface="Wingdings" pitchFamily="2" charset="2"/>
              <a:buChar char="§"/>
            </a:pPr>
            <a:endParaRPr lang="en-US"/>
          </a:p>
        </p:txBody>
      </p:sp>
      <p:sp>
        <p:nvSpPr>
          <p:cNvPr id="81" name="Text Box 83">
            <a:extLst>
              <a:ext uri="{FF2B5EF4-FFF2-40B4-BE49-F238E27FC236}">
                <a16:creationId xmlns:a16="http://schemas.microsoft.com/office/drawing/2014/main" id="{2D752882-B2E6-4C94-A756-CA6B2C265991}"/>
              </a:ext>
            </a:extLst>
          </p:cNvPr>
          <p:cNvSpPr txBox="1">
            <a:spLocks noChangeAspect="1" noChangeArrowheads="1"/>
          </p:cNvSpPr>
          <p:nvPr/>
        </p:nvSpPr>
        <p:spPr bwMode="auto">
          <a:xfrm>
            <a:off x="6447663" y="1894116"/>
            <a:ext cx="665163" cy="507831"/>
          </a:xfrm>
          <a:prstGeom prst="rect">
            <a:avLst/>
          </a:prstGeom>
          <a:noFill/>
          <a:ln w="12700">
            <a:noFill/>
            <a:miter lim="800000"/>
            <a:headEnd type="none" w="sm" len="sm"/>
            <a:tailEnd type="none" w="sm" len="sm"/>
          </a:ln>
        </p:spPr>
        <p:txBody>
          <a:bodyPr wrap="square">
            <a:spAutoFit/>
          </a:bodyPr>
          <a:lstStyle/>
          <a:p>
            <a:pPr eaLnBrk="0" hangingPunct="0">
              <a:spcBef>
                <a:spcPct val="50000"/>
              </a:spcBef>
              <a:buNone/>
            </a:pPr>
            <a:r>
              <a:rPr lang="en-US" sz="900" dirty="0"/>
              <a:t>Proton Storage Ring</a:t>
            </a:r>
          </a:p>
        </p:txBody>
      </p:sp>
      <p:sp>
        <p:nvSpPr>
          <p:cNvPr id="82" name="Text Box 85">
            <a:extLst>
              <a:ext uri="{FF2B5EF4-FFF2-40B4-BE49-F238E27FC236}">
                <a16:creationId xmlns:a16="http://schemas.microsoft.com/office/drawing/2014/main" id="{E104C994-4BF4-47E4-B0C5-9B7BBE509B06}"/>
              </a:ext>
            </a:extLst>
          </p:cNvPr>
          <p:cNvSpPr txBox="1">
            <a:spLocks noChangeAspect="1" noChangeArrowheads="1"/>
          </p:cNvSpPr>
          <p:nvPr/>
        </p:nvSpPr>
        <p:spPr bwMode="auto">
          <a:xfrm>
            <a:off x="6879463" y="3175147"/>
            <a:ext cx="1189037" cy="369887"/>
          </a:xfrm>
          <a:prstGeom prst="rect">
            <a:avLst/>
          </a:prstGeom>
          <a:noFill/>
          <a:ln w="12700">
            <a:noFill/>
            <a:miter lim="800000"/>
            <a:headEnd type="none" w="sm" len="sm"/>
            <a:tailEnd type="none" w="sm" len="sm"/>
          </a:ln>
        </p:spPr>
        <p:txBody>
          <a:bodyPr wrap="square">
            <a:spAutoFit/>
          </a:bodyPr>
          <a:lstStyle/>
          <a:p>
            <a:pPr algn="ctr" eaLnBrk="0" hangingPunct="0">
              <a:spcBef>
                <a:spcPct val="50000"/>
              </a:spcBef>
              <a:buNone/>
            </a:pPr>
            <a:r>
              <a:rPr lang="en-US" sz="900" dirty="0"/>
              <a:t>Weapons Neutron Research Facility</a:t>
            </a:r>
          </a:p>
        </p:txBody>
      </p:sp>
      <p:cxnSp>
        <p:nvCxnSpPr>
          <p:cNvPr id="83" name="AutoShape 91">
            <a:extLst>
              <a:ext uri="{FF2B5EF4-FFF2-40B4-BE49-F238E27FC236}">
                <a16:creationId xmlns:a16="http://schemas.microsoft.com/office/drawing/2014/main" id="{9EDBE616-17D1-46AC-A2BF-A828C80DCA8E}"/>
              </a:ext>
            </a:extLst>
          </p:cNvPr>
          <p:cNvCxnSpPr>
            <a:cxnSpLocks noChangeAspect="1" noChangeShapeType="1"/>
            <a:stCxn id="67" idx="2"/>
            <a:endCxn id="11" idx="0"/>
          </p:cNvCxnSpPr>
          <p:nvPr/>
        </p:nvCxnSpPr>
        <p:spPr bwMode="auto">
          <a:xfrm rot="5400000">
            <a:off x="1749503" y="1389112"/>
            <a:ext cx="2474688" cy="2100397"/>
          </a:xfrm>
          <a:prstGeom prst="curvedConnector3">
            <a:avLst>
              <a:gd name="adj1" fmla="val 50000"/>
            </a:avLst>
          </a:prstGeom>
          <a:noFill/>
          <a:ln w="38100">
            <a:solidFill>
              <a:srgbClr val="000099"/>
            </a:solidFill>
            <a:miter lim="800000"/>
            <a:headEnd type="oval" w="med" len="med"/>
            <a:tailEnd type="triangle" w="med" len="med"/>
          </a:ln>
        </p:spPr>
      </p:cxnSp>
      <p:sp>
        <p:nvSpPr>
          <p:cNvPr id="84" name="Text Box 96">
            <a:extLst>
              <a:ext uri="{FF2B5EF4-FFF2-40B4-BE49-F238E27FC236}">
                <a16:creationId xmlns:a16="http://schemas.microsoft.com/office/drawing/2014/main" id="{65333696-A34A-47EE-9591-EF55BC8FC32A}"/>
              </a:ext>
            </a:extLst>
          </p:cNvPr>
          <p:cNvSpPr txBox="1">
            <a:spLocks noChangeArrowheads="1"/>
          </p:cNvSpPr>
          <p:nvPr/>
        </p:nvSpPr>
        <p:spPr bwMode="auto">
          <a:xfrm>
            <a:off x="437388" y="2262416"/>
            <a:ext cx="184150" cy="396875"/>
          </a:xfrm>
          <a:prstGeom prst="rect">
            <a:avLst/>
          </a:prstGeom>
          <a:noFill/>
          <a:ln w="9525" algn="ctr">
            <a:noFill/>
            <a:miter lim="800000"/>
            <a:headEnd/>
            <a:tailEnd/>
          </a:ln>
        </p:spPr>
        <p:txBody>
          <a:bodyPr wrap="none">
            <a:spAutoFit/>
          </a:bodyPr>
          <a:lstStyle/>
          <a:p>
            <a:pPr marL="342900" indent="-342900">
              <a:spcBef>
                <a:spcPct val="50000"/>
              </a:spcBef>
              <a:spcAft>
                <a:spcPct val="50000"/>
              </a:spcAft>
              <a:buClr>
                <a:srgbClr val="004080"/>
              </a:buClr>
              <a:buSzPct val="65000"/>
              <a:buFont typeface="Wingdings" pitchFamily="2" charset="2"/>
              <a:buNone/>
            </a:pPr>
            <a:endParaRPr lang="en-US"/>
          </a:p>
        </p:txBody>
      </p:sp>
      <p:cxnSp>
        <p:nvCxnSpPr>
          <p:cNvPr id="85" name="Straight Arrow Connector 100">
            <a:extLst>
              <a:ext uri="{FF2B5EF4-FFF2-40B4-BE49-F238E27FC236}">
                <a16:creationId xmlns:a16="http://schemas.microsoft.com/office/drawing/2014/main" id="{E73B45FB-D29F-4F0B-975C-D05B5E321FCE}"/>
              </a:ext>
            </a:extLst>
          </p:cNvPr>
          <p:cNvCxnSpPr>
            <a:cxnSpLocks noChangeShapeType="1"/>
          </p:cNvCxnSpPr>
          <p:nvPr/>
        </p:nvCxnSpPr>
        <p:spPr bwMode="auto">
          <a:xfrm flipV="1">
            <a:off x="7266813" y="2726380"/>
            <a:ext cx="235271" cy="429291"/>
          </a:xfrm>
          <a:prstGeom prst="straightConnector1">
            <a:avLst/>
          </a:prstGeom>
          <a:noFill/>
          <a:ln w="9525" algn="ctr">
            <a:solidFill>
              <a:schemeClr val="tx1"/>
            </a:solidFill>
            <a:round/>
            <a:headEnd/>
            <a:tailEnd type="triangle" w="med" len="med"/>
          </a:ln>
        </p:spPr>
      </p:cxnSp>
      <p:cxnSp>
        <p:nvCxnSpPr>
          <p:cNvPr id="86" name="Straight Arrow Connector 101">
            <a:extLst>
              <a:ext uri="{FF2B5EF4-FFF2-40B4-BE49-F238E27FC236}">
                <a16:creationId xmlns:a16="http://schemas.microsoft.com/office/drawing/2014/main" id="{9F4DDC98-333D-4614-B803-1E64847A8A75}"/>
              </a:ext>
            </a:extLst>
          </p:cNvPr>
          <p:cNvCxnSpPr>
            <a:cxnSpLocks noChangeShapeType="1"/>
          </p:cNvCxnSpPr>
          <p:nvPr/>
        </p:nvCxnSpPr>
        <p:spPr bwMode="auto">
          <a:xfrm flipV="1">
            <a:off x="7012813" y="1879828"/>
            <a:ext cx="254000" cy="222250"/>
          </a:xfrm>
          <a:prstGeom prst="straightConnector1">
            <a:avLst/>
          </a:prstGeom>
          <a:noFill/>
          <a:ln w="9525" algn="ctr">
            <a:solidFill>
              <a:schemeClr val="tx1"/>
            </a:solidFill>
            <a:round/>
            <a:headEnd/>
            <a:tailEnd type="triangle" w="med" len="med"/>
          </a:ln>
        </p:spPr>
      </p:cxnSp>
      <p:cxnSp>
        <p:nvCxnSpPr>
          <p:cNvPr id="87" name="Straight Arrow Connector 103">
            <a:extLst>
              <a:ext uri="{FF2B5EF4-FFF2-40B4-BE49-F238E27FC236}">
                <a16:creationId xmlns:a16="http://schemas.microsoft.com/office/drawing/2014/main" id="{B6D96C1E-DB10-4389-9C3F-FA0C519F5DB4}"/>
              </a:ext>
            </a:extLst>
          </p:cNvPr>
          <p:cNvCxnSpPr>
            <a:cxnSpLocks noChangeShapeType="1"/>
          </p:cNvCxnSpPr>
          <p:nvPr/>
        </p:nvCxnSpPr>
        <p:spPr bwMode="auto">
          <a:xfrm rot="16200000" flipV="1">
            <a:off x="8138300" y="2294630"/>
            <a:ext cx="342900" cy="193675"/>
          </a:xfrm>
          <a:prstGeom prst="straightConnector1">
            <a:avLst/>
          </a:prstGeom>
          <a:noFill/>
          <a:ln w="9525" algn="ctr">
            <a:solidFill>
              <a:schemeClr val="tx1"/>
            </a:solidFill>
            <a:round/>
            <a:headEnd/>
            <a:tailEnd type="triangle" w="med" len="med"/>
          </a:ln>
        </p:spPr>
      </p:cxnSp>
      <p:cxnSp>
        <p:nvCxnSpPr>
          <p:cNvPr id="88" name="Straight Connector 87">
            <a:extLst>
              <a:ext uri="{FF2B5EF4-FFF2-40B4-BE49-F238E27FC236}">
                <a16:creationId xmlns:a16="http://schemas.microsoft.com/office/drawing/2014/main" id="{E3511A8D-37E8-1444-8B32-CBF3F1F9B76E}"/>
              </a:ext>
            </a:extLst>
          </p:cNvPr>
          <p:cNvCxnSpPr>
            <a:cxnSpLocks/>
            <a:endCxn id="31" idx="0"/>
          </p:cNvCxnSpPr>
          <p:nvPr/>
        </p:nvCxnSpPr>
        <p:spPr>
          <a:xfrm flipV="1">
            <a:off x="3315116" y="1487716"/>
            <a:ext cx="286160" cy="371670"/>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169" name="TextBox 168">
            <a:extLst>
              <a:ext uri="{FF2B5EF4-FFF2-40B4-BE49-F238E27FC236}">
                <a16:creationId xmlns:a16="http://schemas.microsoft.com/office/drawing/2014/main" id="{6796ABAF-4F49-CB40-B61F-1DED4E17F603}"/>
              </a:ext>
            </a:extLst>
          </p:cNvPr>
          <p:cNvSpPr txBox="1"/>
          <p:nvPr/>
        </p:nvSpPr>
        <p:spPr>
          <a:xfrm>
            <a:off x="383409" y="4857432"/>
            <a:ext cx="7673607" cy="369332"/>
          </a:xfrm>
          <a:prstGeom prst="rect">
            <a:avLst/>
          </a:prstGeom>
          <a:solidFill>
            <a:schemeClr val="accent3">
              <a:lumMod val="20000"/>
              <a:lumOff val="80000"/>
            </a:schemeClr>
          </a:solidFill>
          <a:ln>
            <a:solidFill>
              <a:schemeClr val="accent3"/>
            </a:solidFill>
          </a:ln>
        </p:spPr>
        <p:txBody>
          <a:bodyPr wrap="square" rtlCol="0">
            <a:spAutoFit/>
          </a:bodyPr>
          <a:lstStyle>
            <a:defPPr>
              <a:defRPr lang="en-US"/>
            </a:defPPr>
            <a:lvl1pPr>
              <a:spcAft>
                <a:spcPts val="800"/>
              </a:spcAft>
              <a:defRPr b="1">
                <a:solidFill>
                  <a:srgbClr val="3C3C3B"/>
                </a:solidFill>
              </a:defRPr>
            </a:lvl1pPr>
          </a:lstStyle>
          <a:p>
            <a:pPr algn="ctr">
              <a:spcBef>
                <a:spcPts val="500"/>
              </a:spcBef>
            </a:pPr>
            <a:r>
              <a:rPr lang="en-US" b="0" i="1" dirty="0">
                <a:solidFill>
                  <a:schemeClr val="accent3">
                    <a:lumMod val="50000"/>
                  </a:schemeClr>
                </a:solidFill>
              </a:rPr>
              <a:t>100 MeV proton beam routinely used at 250 </a:t>
            </a:r>
            <a:r>
              <a:rPr lang="en-US" b="0" i="1" dirty="0">
                <a:solidFill>
                  <a:schemeClr val="accent3">
                    <a:lumMod val="50000"/>
                  </a:schemeClr>
                </a:solidFill>
                <a:latin typeface="Symbol" pitchFamily="2" charset="2"/>
              </a:rPr>
              <a:t>m</a:t>
            </a:r>
            <a:r>
              <a:rPr lang="en-US" b="0" i="1" dirty="0">
                <a:solidFill>
                  <a:schemeClr val="accent3">
                    <a:lumMod val="50000"/>
                  </a:schemeClr>
                </a:solidFill>
              </a:rPr>
              <a:t>A for isotope production</a:t>
            </a:r>
          </a:p>
        </p:txBody>
      </p:sp>
    </p:spTree>
    <p:extLst>
      <p:ext uri="{BB962C8B-B14F-4D97-AF65-F5344CB8AC3E}">
        <p14:creationId xmlns:p14="http://schemas.microsoft.com/office/powerpoint/2010/main" val="435134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047" name="Group 1127">
            <a:extLst>
              <a:ext uri="{FF2B5EF4-FFF2-40B4-BE49-F238E27FC236}">
                <a16:creationId xmlns:a16="http://schemas.microsoft.com/office/drawing/2014/main" id="{B4E0D04A-11D5-D981-25F2-87A862F1F0BA}"/>
              </a:ext>
            </a:extLst>
          </p:cNvPr>
          <p:cNvGrpSpPr>
            <a:grpSpLocks/>
          </p:cNvGrpSpPr>
          <p:nvPr/>
        </p:nvGrpSpPr>
        <p:grpSpPr bwMode="auto">
          <a:xfrm>
            <a:off x="1262063" y="1352551"/>
            <a:ext cx="6456760" cy="1669257"/>
            <a:chOff x="100" y="896"/>
            <a:chExt cx="5423" cy="1402"/>
          </a:xfrm>
        </p:grpSpPr>
        <p:sp>
          <p:nvSpPr>
            <p:cNvPr id="82947" name="Rectangle 1027">
              <a:extLst>
                <a:ext uri="{FF2B5EF4-FFF2-40B4-BE49-F238E27FC236}">
                  <a16:creationId xmlns:a16="http://schemas.microsoft.com/office/drawing/2014/main" id="{43D8FDF2-F7C2-2D38-7F61-1C7A0AC3E6D7}"/>
                </a:ext>
              </a:extLst>
            </p:cNvPr>
            <p:cNvSpPr>
              <a:spLocks noChangeArrowheads="1"/>
            </p:cNvSpPr>
            <p:nvPr/>
          </p:nvSpPr>
          <p:spPr bwMode="auto">
            <a:xfrm>
              <a:off x="100" y="896"/>
              <a:ext cx="5423" cy="1383"/>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48" name="Rectangle 1028">
              <a:extLst>
                <a:ext uri="{FF2B5EF4-FFF2-40B4-BE49-F238E27FC236}">
                  <a16:creationId xmlns:a16="http://schemas.microsoft.com/office/drawing/2014/main" id="{B621B981-53C6-4848-FABC-84983B2168C9}"/>
                </a:ext>
              </a:extLst>
            </p:cNvPr>
            <p:cNvSpPr>
              <a:spLocks noChangeArrowheads="1"/>
            </p:cNvSpPr>
            <p:nvPr/>
          </p:nvSpPr>
          <p:spPr bwMode="auto">
            <a:xfrm>
              <a:off x="320" y="1139"/>
              <a:ext cx="163" cy="57"/>
            </a:xfrm>
            <a:prstGeom prst="rect">
              <a:avLst/>
            </a:prstGeom>
            <a:solidFill>
              <a:srgbClr val="FFFFFF"/>
            </a:solidFill>
            <a:ln w="222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49" name="Line 1029">
              <a:extLst>
                <a:ext uri="{FF2B5EF4-FFF2-40B4-BE49-F238E27FC236}">
                  <a16:creationId xmlns:a16="http://schemas.microsoft.com/office/drawing/2014/main" id="{1FC6FD7A-F717-039D-087B-B5608C3491E2}"/>
                </a:ext>
              </a:extLst>
            </p:cNvPr>
            <p:cNvSpPr>
              <a:spLocks noChangeShapeType="1"/>
            </p:cNvSpPr>
            <p:nvPr/>
          </p:nvSpPr>
          <p:spPr bwMode="auto">
            <a:xfrm>
              <a:off x="360" y="1341"/>
              <a:ext cx="246"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50" name="Rectangle 1030">
              <a:extLst>
                <a:ext uri="{FF2B5EF4-FFF2-40B4-BE49-F238E27FC236}">
                  <a16:creationId xmlns:a16="http://schemas.microsoft.com/office/drawing/2014/main" id="{CD20E81A-AF9A-9066-727C-681758ADBF74}"/>
                </a:ext>
              </a:extLst>
            </p:cNvPr>
            <p:cNvSpPr>
              <a:spLocks noChangeArrowheads="1"/>
            </p:cNvSpPr>
            <p:nvPr/>
          </p:nvSpPr>
          <p:spPr bwMode="auto">
            <a:xfrm>
              <a:off x="197" y="1313"/>
              <a:ext cx="163" cy="57"/>
            </a:xfrm>
            <a:prstGeom prst="rect">
              <a:avLst/>
            </a:prstGeom>
            <a:solidFill>
              <a:srgbClr val="FFFFFF"/>
            </a:solidFill>
            <a:ln w="222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51" name="Line 1031">
              <a:extLst>
                <a:ext uri="{FF2B5EF4-FFF2-40B4-BE49-F238E27FC236}">
                  <a16:creationId xmlns:a16="http://schemas.microsoft.com/office/drawing/2014/main" id="{5639B14D-8356-9B40-5568-631F7DD6EFA3}"/>
                </a:ext>
              </a:extLst>
            </p:cNvPr>
            <p:cNvSpPr>
              <a:spLocks noChangeShapeType="1"/>
            </p:cNvSpPr>
            <p:nvPr/>
          </p:nvSpPr>
          <p:spPr bwMode="auto">
            <a:xfrm flipH="1">
              <a:off x="483" y="1341"/>
              <a:ext cx="42" cy="3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52" name="Line 1032">
              <a:extLst>
                <a:ext uri="{FF2B5EF4-FFF2-40B4-BE49-F238E27FC236}">
                  <a16:creationId xmlns:a16="http://schemas.microsoft.com/office/drawing/2014/main" id="{8C436B4C-1451-50B1-8FD9-D5F48CA656CF}"/>
                </a:ext>
              </a:extLst>
            </p:cNvPr>
            <p:cNvSpPr>
              <a:spLocks noChangeShapeType="1"/>
            </p:cNvSpPr>
            <p:nvPr/>
          </p:nvSpPr>
          <p:spPr bwMode="auto">
            <a:xfrm>
              <a:off x="483" y="1371"/>
              <a:ext cx="1" cy="8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53" name="Rectangle 1033">
              <a:extLst>
                <a:ext uri="{FF2B5EF4-FFF2-40B4-BE49-F238E27FC236}">
                  <a16:creationId xmlns:a16="http://schemas.microsoft.com/office/drawing/2014/main" id="{215038CB-4C66-49FD-742F-4CF47D734539}"/>
                </a:ext>
              </a:extLst>
            </p:cNvPr>
            <p:cNvSpPr>
              <a:spLocks noChangeArrowheads="1"/>
            </p:cNvSpPr>
            <p:nvPr/>
          </p:nvSpPr>
          <p:spPr bwMode="auto">
            <a:xfrm>
              <a:off x="402" y="1458"/>
              <a:ext cx="163" cy="89"/>
            </a:xfrm>
            <a:prstGeom prst="rect">
              <a:avLst/>
            </a:prstGeom>
            <a:solidFill>
              <a:srgbClr val="FFFFFF"/>
            </a:solidFill>
            <a:ln w="222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54" name="Line 1034">
              <a:extLst>
                <a:ext uri="{FF2B5EF4-FFF2-40B4-BE49-F238E27FC236}">
                  <a16:creationId xmlns:a16="http://schemas.microsoft.com/office/drawing/2014/main" id="{41AB995F-9A9B-666D-8163-ACA31268A51F}"/>
                </a:ext>
              </a:extLst>
            </p:cNvPr>
            <p:cNvSpPr>
              <a:spLocks noChangeShapeType="1"/>
            </p:cNvSpPr>
            <p:nvPr/>
          </p:nvSpPr>
          <p:spPr bwMode="auto">
            <a:xfrm>
              <a:off x="483" y="1168"/>
              <a:ext cx="246"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55" name="Rectangle 1035">
              <a:extLst>
                <a:ext uri="{FF2B5EF4-FFF2-40B4-BE49-F238E27FC236}">
                  <a16:creationId xmlns:a16="http://schemas.microsoft.com/office/drawing/2014/main" id="{36F00929-B8F3-B46E-D6BF-F90C9C2CD29E}"/>
                </a:ext>
              </a:extLst>
            </p:cNvPr>
            <p:cNvSpPr>
              <a:spLocks noChangeArrowheads="1"/>
            </p:cNvSpPr>
            <p:nvPr/>
          </p:nvSpPr>
          <p:spPr bwMode="auto">
            <a:xfrm>
              <a:off x="729" y="1139"/>
              <a:ext cx="42" cy="57"/>
            </a:xfrm>
            <a:prstGeom prst="rect">
              <a:avLst/>
            </a:prstGeom>
            <a:solidFill>
              <a:srgbClr val="FFFFFF"/>
            </a:solidFill>
            <a:ln w="222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56" name="Rectangle 1036">
              <a:extLst>
                <a:ext uri="{FF2B5EF4-FFF2-40B4-BE49-F238E27FC236}">
                  <a16:creationId xmlns:a16="http://schemas.microsoft.com/office/drawing/2014/main" id="{5B3F3678-8958-1490-605B-5F4858CA2D12}"/>
                </a:ext>
              </a:extLst>
            </p:cNvPr>
            <p:cNvSpPr>
              <a:spLocks noChangeArrowheads="1"/>
            </p:cNvSpPr>
            <p:nvPr/>
          </p:nvSpPr>
          <p:spPr bwMode="auto">
            <a:xfrm>
              <a:off x="729" y="1313"/>
              <a:ext cx="42" cy="57"/>
            </a:xfrm>
            <a:prstGeom prst="rect">
              <a:avLst/>
            </a:prstGeom>
            <a:solidFill>
              <a:srgbClr val="FFFFFF"/>
            </a:solidFill>
            <a:ln w="222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57" name="Line 1037">
              <a:extLst>
                <a:ext uri="{FF2B5EF4-FFF2-40B4-BE49-F238E27FC236}">
                  <a16:creationId xmlns:a16="http://schemas.microsoft.com/office/drawing/2014/main" id="{EB5E210F-3073-C1AE-4660-05F7F13BC93D}"/>
                </a:ext>
              </a:extLst>
            </p:cNvPr>
            <p:cNvSpPr>
              <a:spLocks noChangeShapeType="1"/>
            </p:cNvSpPr>
            <p:nvPr/>
          </p:nvSpPr>
          <p:spPr bwMode="auto">
            <a:xfrm>
              <a:off x="771" y="1168"/>
              <a:ext cx="82"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58" name="Line 1038">
              <a:extLst>
                <a:ext uri="{FF2B5EF4-FFF2-40B4-BE49-F238E27FC236}">
                  <a16:creationId xmlns:a16="http://schemas.microsoft.com/office/drawing/2014/main" id="{B09DAE20-BA07-E905-BD03-F522A8A9A0C9}"/>
                </a:ext>
              </a:extLst>
            </p:cNvPr>
            <p:cNvSpPr>
              <a:spLocks noChangeShapeType="1"/>
            </p:cNvSpPr>
            <p:nvPr/>
          </p:nvSpPr>
          <p:spPr bwMode="auto">
            <a:xfrm>
              <a:off x="853" y="1168"/>
              <a:ext cx="164" cy="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59" name="Line 1039">
              <a:extLst>
                <a:ext uri="{FF2B5EF4-FFF2-40B4-BE49-F238E27FC236}">
                  <a16:creationId xmlns:a16="http://schemas.microsoft.com/office/drawing/2014/main" id="{2A700DEE-264B-AD42-D1F8-26367AF36CBE}"/>
                </a:ext>
              </a:extLst>
            </p:cNvPr>
            <p:cNvSpPr>
              <a:spLocks noChangeShapeType="1"/>
            </p:cNvSpPr>
            <p:nvPr/>
          </p:nvSpPr>
          <p:spPr bwMode="auto">
            <a:xfrm>
              <a:off x="771" y="1341"/>
              <a:ext cx="8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60" name="Line 1040">
              <a:extLst>
                <a:ext uri="{FF2B5EF4-FFF2-40B4-BE49-F238E27FC236}">
                  <a16:creationId xmlns:a16="http://schemas.microsoft.com/office/drawing/2014/main" id="{F44C97E4-11BF-AA6C-31B4-0B39A62DF1A4}"/>
                </a:ext>
              </a:extLst>
            </p:cNvPr>
            <p:cNvSpPr>
              <a:spLocks noChangeShapeType="1"/>
            </p:cNvSpPr>
            <p:nvPr/>
          </p:nvSpPr>
          <p:spPr bwMode="auto">
            <a:xfrm flipV="1">
              <a:off x="853" y="1255"/>
              <a:ext cx="164" cy="8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61" name="Line 1041">
              <a:extLst>
                <a:ext uri="{FF2B5EF4-FFF2-40B4-BE49-F238E27FC236}">
                  <a16:creationId xmlns:a16="http://schemas.microsoft.com/office/drawing/2014/main" id="{BB3797BD-1BDE-13BF-8169-99D6C0017106}"/>
                </a:ext>
              </a:extLst>
            </p:cNvPr>
            <p:cNvSpPr>
              <a:spLocks noChangeShapeType="1"/>
            </p:cNvSpPr>
            <p:nvPr/>
          </p:nvSpPr>
          <p:spPr bwMode="auto">
            <a:xfrm>
              <a:off x="1017" y="1255"/>
              <a:ext cx="82"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62" name="Rectangle 1042">
              <a:extLst>
                <a:ext uri="{FF2B5EF4-FFF2-40B4-BE49-F238E27FC236}">
                  <a16:creationId xmlns:a16="http://schemas.microsoft.com/office/drawing/2014/main" id="{EBC1492E-B7F3-BC9A-B338-D11A7A2BD4C4}"/>
                </a:ext>
              </a:extLst>
            </p:cNvPr>
            <p:cNvSpPr>
              <a:spLocks noChangeArrowheads="1"/>
            </p:cNvSpPr>
            <p:nvPr/>
          </p:nvSpPr>
          <p:spPr bwMode="auto">
            <a:xfrm>
              <a:off x="1099" y="1202"/>
              <a:ext cx="902" cy="106"/>
            </a:xfrm>
            <a:prstGeom prst="rect">
              <a:avLst/>
            </a:prstGeom>
            <a:solidFill>
              <a:srgbClr val="FFFFFF"/>
            </a:solidFill>
            <a:ln w="222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63" name="Line 1043">
              <a:extLst>
                <a:ext uri="{FF2B5EF4-FFF2-40B4-BE49-F238E27FC236}">
                  <a16:creationId xmlns:a16="http://schemas.microsoft.com/office/drawing/2014/main" id="{45E2AD65-FFCC-90D6-B36E-9A99CC7EEC57}"/>
                </a:ext>
              </a:extLst>
            </p:cNvPr>
            <p:cNvSpPr>
              <a:spLocks noChangeShapeType="1"/>
            </p:cNvSpPr>
            <p:nvPr/>
          </p:nvSpPr>
          <p:spPr bwMode="auto">
            <a:xfrm>
              <a:off x="2001" y="1255"/>
              <a:ext cx="42"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64" name="Line 1044">
              <a:extLst>
                <a:ext uri="{FF2B5EF4-FFF2-40B4-BE49-F238E27FC236}">
                  <a16:creationId xmlns:a16="http://schemas.microsoft.com/office/drawing/2014/main" id="{D2E17CDD-5641-5BD8-E84B-86B9FAE65BF2}"/>
                </a:ext>
              </a:extLst>
            </p:cNvPr>
            <p:cNvSpPr>
              <a:spLocks noChangeShapeType="1"/>
            </p:cNvSpPr>
            <p:nvPr/>
          </p:nvSpPr>
          <p:spPr bwMode="auto">
            <a:xfrm flipV="1">
              <a:off x="2043" y="1226"/>
              <a:ext cx="40" cy="2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65" name="Line 1045">
              <a:extLst>
                <a:ext uri="{FF2B5EF4-FFF2-40B4-BE49-F238E27FC236}">
                  <a16:creationId xmlns:a16="http://schemas.microsoft.com/office/drawing/2014/main" id="{49F91CF0-EBDB-B158-97CF-2EFFED3730B7}"/>
                </a:ext>
              </a:extLst>
            </p:cNvPr>
            <p:cNvSpPr>
              <a:spLocks noChangeShapeType="1"/>
            </p:cNvSpPr>
            <p:nvPr/>
          </p:nvSpPr>
          <p:spPr bwMode="auto">
            <a:xfrm>
              <a:off x="2083" y="1226"/>
              <a:ext cx="83"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66" name="Line 1046">
              <a:extLst>
                <a:ext uri="{FF2B5EF4-FFF2-40B4-BE49-F238E27FC236}">
                  <a16:creationId xmlns:a16="http://schemas.microsoft.com/office/drawing/2014/main" id="{E480B4E4-6630-5754-DAB9-B7B236A550CF}"/>
                </a:ext>
              </a:extLst>
            </p:cNvPr>
            <p:cNvSpPr>
              <a:spLocks noChangeShapeType="1"/>
            </p:cNvSpPr>
            <p:nvPr/>
          </p:nvSpPr>
          <p:spPr bwMode="auto">
            <a:xfrm>
              <a:off x="2166" y="1226"/>
              <a:ext cx="40" cy="2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67" name="Line 1047">
              <a:extLst>
                <a:ext uri="{FF2B5EF4-FFF2-40B4-BE49-F238E27FC236}">
                  <a16:creationId xmlns:a16="http://schemas.microsoft.com/office/drawing/2014/main" id="{05C6FDD3-BD67-E57C-0B63-BD1C429B9441}"/>
                </a:ext>
              </a:extLst>
            </p:cNvPr>
            <p:cNvSpPr>
              <a:spLocks noChangeShapeType="1"/>
            </p:cNvSpPr>
            <p:nvPr/>
          </p:nvSpPr>
          <p:spPr bwMode="auto">
            <a:xfrm>
              <a:off x="2206" y="1255"/>
              <a:ext cx="42"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68" name="Line 1048">
              <a:extLst>
                <a:ext uri="{FF2B5EF4-FFF2-40B4-BE49-F238E27FC236}">
                  <a16:creationId xmlns:a16="http://schemas.microsoft.com/office/drawing/2014/main" id="{968DB521-30A5-7F98-53E3-FDB9050D3C91}"/>
                </a:ext>
              </a:extLst>
            </p:cNvPr>
            <p:cNvSpPr>
              <a:spLocks noChangeShapeType="1"/>
            </p:cNvSpPr>
            <p:nvPr/>
          </p:nvSpPr>
          <p:spPr bwMode="auto">
            <a:xfrm>
              <a:off x="2043" y="1255"/>
              <a:ext cx="40" cy="2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69" name="Line 1049">
              <a:extLst>
                <a:ext uri="{FF2B5EF4-FFF2-40B4-BE49-F238E27FC236}">
                  <a16:creationId xmlns:a16="http://schemas.microsoft.com/office/drawing/2014/main" id="{64E9F2E4-C166-AB7D-D37D-C2B7B9A9FFA2}"/>
                </a:ext>
              </a:extLst>
            </p:cNvPr>
            <p:cNvSpPr>
              <a:spLocks noChangeShapeType="1"/>
            </p:cNvSpPr>
            <p:nvPr/>
          </p:nvSpPr>
          <p:spPr bwMode="auto">
            <a:xfrm>
              <a:off x="2083" y="1284"/>
              <a:ext cx="83"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70" name="Line 1050">
              <a:extLst>
                <a:ext uri="{FF2B5EF4-FFF2-40B4-BE49-F238E27FC236}">
                  <a16:creationId xmlns:a16="http://schemas.microsoft.com/office/drawing/2014/main" id="{330CFE8C-589C-9033-7A35-88C0D406C80A}"/>
                </a:ext>
              </a:extLst>
            </p:cNvPr>
            <p:cNvSpPr>
              <a:spLocks noChangeShapeType="1"/>
            </p:cNvSpPr>
            <p:nvPr/>
          </p:nvSpPr>
          <p:spPr bwMode="auto">
            <a:xfrm flipV="1">
              <a:off x="2166" y="1255"/>
              <a:ext cx="40" cy="2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71" name="Rectangle 1051">
              <a:extLst>
                <a:ext uri="{FF2B5EF4-FFF2-40B4-BE49-F238E27FC236}">
                  <a16:creationId xmlns:a16="http://schemas.microsoft.com/office/drawing/2014/main" id="{7AE7C2F1-7433-C6CE-5A4B-1CB5E0562B63}"/>
                </a:ext>
              </a:extLst>
            </p:cNvPr>
            <p:cNvSpPr>
              <a:spLocks noChangeArrowheads="1"/>
            </p:cNvSpPr>
            <p:nvPr/>
          </p:nvSpPr>
          <p:spPr bwMode="auto">
            <a:xfrm>
              <a:off x="2248" y="1202"/>
              <a:ext cx="1804" cy="106"/>
            </a:xfrm>
            <a:prstGeom prst="rect">
              <a:avLst/>
            </a:prstGeom>
            <a:solidFill>
              <a:srgbClr val="FFFFFF"/>
            </a:solidFill>
            <a:ln w="222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72" name="Line 1052">
              <a:extLst>
                <a:ext uri="{FF2B5EF4-FFF2-40B4-BE49-F238E27FC236}">
                  <a16:creationId xmlns:a16="http://schemas.microsoft.com/office/drawing/2014/main" id="{DE9B33B7-74FB-4990-B653-079F6BD5279A}"/>
                </a:ext>
              </a:extLst>
            </p:cNvPr>
            <p:cNvSpPr>
              <a:spLocks noChangeShapeType="1"/>
            </p:cNvSpPr>
            <p:nvPr/>
          </p:nvSpPr>
          <p:spPr bwMode="auto">
            <a:xfrm>
              <a:off x="4053" y="1255"/>
              <a:ext cx="903"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73" name="Line 1053">
              <a:extLst>
                <a:ext uri="{FF2B5EF4-FFF2-40B4-BE49-F238E27FC236}">
                  <a16:creationId xmlns:a16="http://schemas.microsoft.com/office/drawing/2014/main" id="{1656FDB6-FE27-6C4E-096F-EB88A1F58251}"/>
                </a:ext>
              </a:extLst>
            </p:cNvPr>
            <p:cNvSpPr>
              <a:spLocks noChangeShapeType="1"/>
            </p:cNvSpPr>
            <p:nvPr/>
          </p:nvSpPr>
          <p:spPr bwMode="auto">
            <a:xfrm flipV="1">
              <a:off x="4340" y="1110"/>
              <a:ext cx="206" cy="14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74" name="Line 1054">
              <a:extLst>
                <a:ext uri="{FF2B5EF4-FFF2-40B4-BE49-F238E27FC236}">
                  <a16:creationId xmlns:a16="http://schemas.microsoft.com/office/drawing/2014/main" id="{A2178EBB-08CC-8940-4A3F-02BD104DD16C}"/>
                </a:ext>
              </a:extLst>
            </p:cNvPr>
            <p:cNvSpPr>
              <a:spLocks noChangeShapeType="1"/>
            </p:cNvSpPr>
            <p:nvPr/>
          </p:nvSpPr>
          <p:spPr bwMode="auto">
            <a:xfrm>
              <a:off x="4340" y="1255"/>
              <a:ext cx="82" cy="5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75" name="Line 1055">
              <a:extLst>
                <a:ext uri="{FF2B5EF4-FFF2-40B4-BE49-F238E27FC236}">
                  <a16:creationId xmlns:a16="http://schemas.microsoft.com/office/drawing/2014/main" id="{DF1894DE-54FF-FF6F-81EF-7686C455DAC9}"/>
                </a:ext>
              </a:extLst>
            </p:cNvPr>
            <p:cNvSpPr>
              <a:spLocks noChangeShapeType="1"/>
            </p:cNvSpPr>
            <p:nvPr/>
          </p:nvSpPr>
          <p:spPr bwMode="auto">
            <a:xfrm>
              <a:off x="4422" y="1312"/>
              <a:ext cx="1" cy="3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76" name="Line 1056">
              <a:extLst>
                <a:ext uri="{FF2B5EF4-FFF2-40B4-BE49-F238E27FC236}">
                  <a16:creationId xmlns:a16="http://schemas.microsoft.com/office/drawing/2014/main" id="{35317609-2028-E164-D55D-359651FF4787}"/>
                </a:ext>
              </a:extLst>
            </p:cNvPr>
            <p:cNvSpPr>
              <a:spLocks noChangeShapeType="1"/>
            </p:cNvSpPr>
            <p:nvPr/>
          </p:nvSpPr>
          <p:spPr bwMode="auto">
            <a:xfrm flipH="1" flipV="1">
              <a:off x="4422" y="1631"/>
              <a:ext cx="2" cy="11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77" name="Line 1057">
              <a:extLst>
                <a:ext uri="{FF2B5EF4-FFF2-40B4-BE49-F238E27FC236}">
                  <a16:creationId xmlns:a16="http://schemas.microsoft.com/office/drawing/2014/main" id="{285C687A-D11B-370F-9222-AC7AD0574A59}"/>
                </a:ext>
              </a:extLst>
            </p:cNvPr>
            <p:cNvSpPr>
              <a:spLocks noChangeShapeType="1"/>
            </p:cNvSpPr>
            <p:nvPr/>
          </p:nvSpPr>
          <p:spPr bwMode="auto">
            <a:xfrm>
              <a:off x="4422" y="1544"/>
              <a:ext cx="164" cy="11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78" name="Oval 1058">
              <a:extLst>
                <a:ext uri="{FF2B5EF4-FFF2-40B4-BE49-F238E27FC236}">
                  <a16:creationId xmlns:a16="http://schemas.microsoft.com/office/drawing/2014/main" id="{5538E77A-B5FD-4B4D-3730-0FE518291145}"/>
                </a:ext>
              </a:extLst>
            </p:cNvPr>
            <p:cNvSpPr>
              <a:spLocks noChangeArrowheads="1"/>
            </p:cNvSpPr>
            <p:nvPr/>
          </p:nvSpPr>
          <p:spPr bwMode="auto">
            <a:xfrm>
              <a:off x="4191" y="1370"/>
              <a:ext cx="206" cy="145"/>
            </a:xfrm>
            <a:prstGeom prst="ellipse">
              <a:avLst/>
            </a:prstGeom>
            <a:solidFill>
              <a:srgbClr val="FFFFFF"/>
            </a:solidFill>
            <a:ln w="11113">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79" name="Line 1059">
              <a:extLst>
                <a:ext uri="{FF2B5EF4-FFF2-40B4-BE49-F238E27FC236}">
                  <a16:creationId xmlns:a16="http://schemas.microsoft.com/office/drawing/2014/main" id="{597A43CB-A59E-83A7-3792-B7BB2D69A211}"/>
                </a:ext>
              </a:extLst>
            </p:cNvPr>
            <p:cNvSpPr>
              <a:spLocks noChangeShapeType="1"/>
            </p:cNvSpPr>
            <p:nvPr/>
          </p:nvSpPr>
          <p:spPr bwMode="auto">
            <a:xfrm>
              <a:off x="4396" y="1425"/>
              <a:ext cx="26" cy="11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80" name="Rectangle 1060">
              <a:extLst>
                <a:ext uri="{FF2B5EF4-FFF2-40B4-BE49-F238E27FC236}">
                  <a16:creationId xmlns:a16="http://schemas.microsoft.com/office/drawing/2014/main" id="{0B877BA4-AE36-0253-B8FE-BCFF4DF34282}"/>
                </a:ext>
              </a:extLst>
            </p:cNvPr>
            <p:cNvSpPr>
              <a:spLocks noChangeArrowheads="1"/>
            </p:cNvSpPr>
            <p:nvPr/>
          </p:nvSpPr>
          <p:spPr bwMode="auto">
            <a:xfrm>
              <a:off x="4953" y="1336"/>
              <a:ext cx="18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Beam </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81" name="Rectangle 1061">
              <a:extLst>
                <a:ext uri="{FF2B5EF4-FFF2-40B4-BE49-F238E27FC236}">
                  <a16:creationId xmlns:a16="http://schemas.microsoft.com/office/drawing/2014/main" id="{F9429463-99F6-53DA-48FA-0A7C7BC279EB}"/>
                </a:ext>
              </a:extLst>
            </p:cNvPr>
            <p:cNvSpPr>
              <a:spLocks noChangeArrowheads="1"/>
            </p:cNvSpPr>
            <p:nvPr/>
          </p:nvSpPr>
          <p:spPr bwMode="auto">
            <a:xfrm>
              <a:off x="4961" y="1388"/>
              <a:ext cx="13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Stop</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82" name="Rectangle 1062">
              <a:extLst>
                <a:ext uri="{FF2B5EF4-FFF2-40B4-BE49-F238E27FC236}">
                  <a16:creationId xmlns:a16="http://schemas.microsoft.com/office/drawing/2014/main" id="{91F224E0-E9C5-43E4-305F-CE7D528F8B38}"/>
                </a:ext>
              </a:extLst>
            </p:cNvPr>
            <p:cNvSpPr>
              <a:spLocks noChangeArrowheads="1"/>
            </p:cNvSpPr>
            <p:nvPr/>
          </p:nvSpPr>
          <p:spPr bwMode="auto">
            <a:xfrm>
              <a:off x="4470" y="1335"/>
              <a:ext cx="16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Line D</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83" name="Rectangle 1063">
              <a:extLst>
                <a:ext uri="{FF2B5EF4-FFF2-40B4-BE49-F238E27FC236}">
                  <a16:creationId xmlns:a16="http://schemas.microsoft.com/office/drawing/2014/main" id="{DC08E4AF-9721-6E39-03A4-2BEDF1A315A1}"/>
                </a:ext>
              </a:extLst>
            </p:cNvPr>
            <p:cNvSpPr>
              <a:spLocks noChangeArrowheads="1"/>
            </p:cNvSpPr>
            <p:nvPr/>
          </p:nvSpPr>
          <p:spPr bwMode="auto">
            <a:xfrm>
              <a:off x="4278" y="1103"/>
              <a:ext cx="15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Line X</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84" name="Rectangle 1064">
              <a:extLst>
                <a:ext uri="{FF2B5EF4-FFF2-40B4-BE49-F238E27FC236}">
                  <a16:creationId xmlns:a16="http://schemas.microsoft.com/office/drawing/2014/main" id="{5FFFEF7E-943E-B255-066A-D34DF53B7616}"/>
                </a:ext>
              </a:extLst>
            </p:cNvPr>
            <p:cNvSpPr>
              <a:spLocks noChangeArrowheads="1"/>
            </p:cNvSpPr>
            <p:nvPr/>
          </p:nvSpPr>
          <p:spPr bwMode="auto">
            <a:xfrm>
              <a:off x="4632" y="1189"/>
              <a:ext cx="15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Line A</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85" name="Rectangle 1065">
              <a:extLst>
                <a:ext uri="{FF2B5EF4-FFF2-40B4-BE49-F238E27FC236}">
                  <a16:creationId xmlns:a16="http://schemas.microsoft.com/office/drawing/2014/main" id="{6153D56C-F18F-8769-AA8F-3DF54AFA6E82}"/>
                </a:ext>
              </a:extLst>
            </p:cNvPr>
            <p:cNvSpPr>
              <a:spLocks noChangeArrowheads="1"/>
            </p:cNvSpPr>
            <p:nvPr/>
          </p:nvSpPr>
          <p:spPr bwMode="auto">
            <a:xfrm>
              <a:off x="4068" y="1173"/>
              <a:ext cx="22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800 MeV</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86" name="Rectangle 1066">
              <a:extLst>
                <a:ext uri="{FF2B5EF4-FFF2-40B4-BE49-F238E27FC236}">
                  <a16:creationId xmlns:a16="http://schemas.microsoft.com/office/drawing/2014/main" id="{2E760FF8-4569-7B9B-25B6-FB68BB8B4D96}"/>
                </a:ext>
              </a:extLst>
            </p:cNvPr>
            <p:cNvSpPr>
              <a:spLocks noChangeArrowheads="1"/>
            </p:cNvSpPr>
            <p:nvPr/>
          </p:nvSpPr>
          <p:spPr bwMode="auto">
            <a:xfrm>
              <a:off x="2965" y="1224"/>
              <a:ext cx="62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Side Couple Cavity Linac</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87" name="Rectangle 1067">
              <a:extLst>
                <a:ext uri="{FF2B5EF4-FFF2-40B4-BE49-F238E27FC236}">
                  <a16:creationId xmlns:a16="http://schemas.microsoft.com/office/drawing/2014/main" id="{F545874B-22C7-060A-5EE0-DF3A19AB4B9C}"/>
                </a:ext>
              </a:extLst>
            </p:cNvPr>
            <p:cNvSpPr>
              <a:spLocks noChangeArrowheads="1"/>
            </p:cNvSpPr>
            <p:nvPr/>
          </p:nvSpPr>
          <p:spPr bwMode="auto">
            <a:xfrm>
              <a:off x="2976" y="1124"/>
              <a:ext cx="19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50" b="0" i="0" u="none" strike="noStrike" kern="1200" cap="none" spc="0" normalizeH="0" baseline="0" noProof="0">
                  <a:ln>
                    <a:noFill/>
                  </a:ln>
                  <a:solidFill>
                    <a:srgbClr val="000000"/>
                  </a:solidFill>
                  <a:effectLst/>
                  <a:uLnTx/>
                  <a:uFillTx/>
                  <a:latin typeface="Arial" panose="020B0604020202020204" pitchFamily="34" charset="0"/>
                  <a:ea typeface="+mn-ea"/>
                  <a:cs typeface="+mn-cs"/>
                </a:rPr>
                <a:t>805 MHz</a:t>
              </a:r>
              <a:endParaRPr kumimoji="0" lang="en-US" altLang="en-US" sz="4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88" name="Rectangle 1068">
              <a:extLst>
                <a:ext uri="{FF2B5EF4-FFF2-40B4-BE49-F238E27FC236}">
                  <a16:creationId xmlns:a16="http://schemas.microsoft.com/office/drawing/2014/main" id="{38AEAE62-5C7F-F152-5016-208092AEE08A}"/>
                </a:ext>
              </a:extLst>
            </p:cNvPr>
            <p:cNvSpPr>
              <a:spLocks noChangeArrowheads="1"/>
            </p:cNvSpPr>
            <p:nvPr/>
          </p:nvSpPr>
          <p:spPr bwMode="auto">
            <a:xfrm>
              <a:off x="2055" y="1164"/>
              <a:ext cx="7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H+</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89" name="Rectangle 1069">
              <a:extLst>
                <a:ext uri="{FF2B5EF4-FFF2-40B4-BE49-F238E27FC236}">
                  <a16:creationId xmlns:a16="http://schemas.microsoft.com/office/drawing/2014/main" id="{622F9AC8-5393-E3CC-FC5D-08F69A2F2D8A}"/>
                </a:ext>
              </a:extLst>
            </p:cNvPr>
            <p:cNvSpPr>
              <a:spLocks noChangeArrowheads="1"/>
            </p:cNvSpPr>
            <p:nvPr/>
          </p:nvSpPr>
          <p:spPr bwMode="auto">
            <a:xfrm>
              <a:off x="2096" y="1298"/>
              <a:ext cx="5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H-</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90" name="Rectangle 1070">
              <a:extLst>
                <a:ext uri="{FF2B5EF4-FFF2-40B4-BE49-F238E27FC236}">
                  <a16:creationId xmlns:a16="http://schemas.microsoft.com/office/drawing/2014/main" id="{D27EBF36-C97C-FCCC-F623-23B63E75BC59}"/>
                </a:ext>
              </a:extLst>
            </p:cNvPr>
            <p:cNvSpPr>
              <a:spLocks noChangeArrowheads="1"/>
            </p:cNvSpPr>
            <p:nvPr/>
          </p:nvSpPr>
          <p:spPr bwMode="auto">
            <a:xfrm>
              <a:off x="1855" y="1508"/>
              <a:ext cx="24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Transition</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91" name="Rectangle 1071">
              <a:extLst>
                <a:ext uri="{FF2B5EF4-FFF2-40B4-BE49-F238E27FC236}">
                  <a16:creationId xmlns:a16="http://schemas.microsoft.com/office/drawing/2014/main" id="{42CD4EA8-19D5-A6B3-A7BD-B5ACB7E006A9}"/>
                </a:ext>
              </a:extLst>
            </p:cNvPr>
            <p:cNvSpPr>
              <a:spLocks noChangeArrowheads="1"/>
            </p:cNvSpPr>
            <p:nvPr/>
          </p:nvSpPr>
          <p:spPr bwMode="auto">
            <a:xfrm>
              <a:off x="2125" y="1508"/>
              <a:ext cx="17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Region</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92" name="Rectangle 1072">
              <a:extLst>
                <a:ext uri="{FF2B5EF4-FFF2-40B4-BE49-F238E27FC236}">
                  <a16:creationId xmlns:a16="http://schemas.microsoft.com/office/drawing/2014/main" id="{469B64B2-0A17-469D-3F3B-BAF615449097}"/>
                </a:ext>
              </a:extLst>
            </p:cNvPr>
            <p:cNvSpPr>
              <a:spLocks noChangeArrowheads="1"/>
            </p:cNvSpPr>
            <p:nvPr/>
          </p:nvSpPr>
          <p:spPr bwMode="auto">
            <a:xfrm>
              <a:off x="1337" y="1224"/>
              <a:ext cx="4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Drift Tube Linac</a:t>
              </a:r>
              <a:endParaRPr kumimoji="0" lang="en-US" altLang="en-US" sz="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93" name="Rectangle 1073">
              <a:extLst>
                <a:ext uri="{FF2B5EF4-FFF2-40B4-BE49-F238E27FC236}">
                  <a16:creationId xmlns:a16="http://schemas.microsoft.com/office/drawing/2014/main" id="{06AA6590-B137-30F4-EE5F-7FBEC04E83C8}"/>
                </a:ext>
              </a:extLst>
            </p:cNvPr>
            <p:cNvSpPr>
              <a:spLocks noChangeArrowheads="1"/>
            </p:cNvSpPr>
            <p:nvPr/>
          </p:nvSpPr>
          <p:spPr bwMode="auto">
            <a:xfrm>
              <a:off x="1411" y="1113"/>
              <a:ext cx="261"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50" b="0" i="0" u="none" strike="noStrike" kern="1200" cap="none" spc="0" normalizeH="0" baseline="0" noProof="0">
                  <a:ln>
                    <a:noFill/>
                  </a:ln>
                  <a:solidFill>
                    <a:srgbClr val="000000"/>
                  </a:solidFill>
                  <a:effectLst/>
                  <a:uLnTx/>
                  <a:uFillTx/>
                  <a:latin typeface="Arial" panose="020B0604020202020204" pitchFamily="34" charset="0"/>
                  <a:ea typeface="+mn-ea"/>
                  <a:cs typeface="+mn-cs"/>
                </a:rPr>
                <a:t>201.25 MHz</a:t>
              </a:r>
              <a:endParaRPr kumimoji="0" lang="en-US" altLang="en-US" sz="4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94" name="Line 1074">
              <a:extLst>
                <a:ext uri="{FF2B5EF4-FFF2-40B4-BE49-F238E27FC236}">
                  <a16:creationId xmlns:a16="http://schemas.microsoft.com/office/drawing/2014/main" id="{C3B7D4FA-587B-2B33-4C1B-39BB1DAC766A}"/>
                </a:ext>
              </a:extLst>
            </p:cNvPr>
            <p:cNvSpPr>
              <a:spLocks noChangeShapeType="1"/>
            </p:cNvSpPr>
            <p:nvPr/>
          </p:nvSpPr>
          <p:spPr bwMode="auto">
            <a:xfrm>
              <a:off x="1047" y="1284"/>
              <a:ext cx="1" cy="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95" name="Rectangle 1075">
              <a:extLst>
                <a:ext uri="{FF2B5EF4-FFF2-40B4-BE49-F238E27FC236}">
                  <a16:creationId xmlns:a16="http://schemas.microsoft.com/office/drawing/2014/main" id="{5923F245-7FF0-3E4D-F2E5-31B1E436A87D}"/>
                </a:ext>
              </a:extLst>
            </p:cNvPr>
            <p:cNvSpPr>
              <a:spLocks noChangeArrowheads="1"/>
            </p:cNvSpPr>
            <p:nvPr/>
          </p:nvSpPr>
          <p:spPr bwMode="auto">
            <a:xfrm>
              <a:off x="1950" y="1460"/>
              <a:ext cx="22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100 MeV</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96" name="Rectangle 1076">
              <a:extLst>
                <a:ext uri="{FF2B5EF4-FFF2-40B4-BE49-F238E27FC236}">
                  <a16:creationId xmlns:a16="http://schemas.microsoft.com/office/drawing/2014/main" id="{977CBDB3-C970-6098-917C-23DCB34E876B}"/>
                </a:ext>
              </a:extLst>
            </p:cNvPr>
            <p:cNvSpPr>
              <a:spLocks noChangeArrowheads="1"/>
            </p:cNvSpPr>
            <p:nvPr/>
          </p:nvSpPr>
          <p:spPr bwMode="auto">
            <a:xfrm>
              <a:off x="924" y="1393"/>
              <a:ext cx="20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750 keV</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2997" name="Rectangle 1077">
              <a:extLst>
                <a:ext uri="{FF2B5EF4-FFF2-40B4-BE49-F238E27FC236}">
                  <a16:creationId xmlns:a16="http://schemas.microsoft.com/office/drawing/2014/main" id="{4EBB37FF-7E26-E59D-9912-3F2F86BA9FBF}"/>
                </a:ext>
              </a:extLst>
            </p:cNvPr>
            <p:cNvSpPr>
              <a:spLocks noChangeArrowheads="1"/>
            </p:cNvSpPr>
            <p:nvPr/>
          </p:nvSpPr>
          <p:spPr bwMode="auto">
            <a:xfrm>
              <a:off x="596" y="1313"/>
              <a:ext cx="41" cy="57"/>
            </a:xfrm>
            <a:prstGeom prst="rect">
              <a:avLst/>
            </a:prstGeom>
            <a:solidFill>
              <a:srgbClr val="FFFFFF"/>
            </a:solidFill>
            <a:ln w="222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98" name="Line 1078">
              <a:extLst>
                <a:ext uri="{FF2B5EF4-FFF2-40B4-BE49-F238E27FC236}">
                  <a16:creationId xmlns:a16="http://schemas.microsoft.com/office/drawing/2014/main" id="{AF369764-15CB-0850-B503-84558863495E}"/>
                </a:ext>
              </a:extLst>
            </p:cNvPr>
            <p:cNvSpPr>
              <a:spLocks noChangeShapeType="1"/>
            </p:cNvSpPr>
            <p:nvPr/>
          </p:nvSpPr>
          <p:spPr bwMode="auto">
            <a:xfrm>
              <a:off x="638" y="1341"/>
              <a:ext cx="81"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99" name="Rectangle 1079">
              <a:extLst>
                <a:ext uri="{FF2B5EF4-FFF2-40B4-BE49-F238E27FC236}">
                  <a16:creationId xmlns:a16="http://schemas.microsoft.com/office/drawing/2014/main" id="{8C48E386-B818-EB7D-B0D7-3BEF5F53E05F}"/>
                </a:ext>
              </a:extLst>
            </p:cNvPr>
            <p:cNvSpPr>
              <a:spLocks noChangeArrowheads="1"/>
            </p:cNvSpPr>
            <p:nvPr/>
          </p:nvSpPr>
          <p:spPr bwMode="auto">
            <a:xfrm>
              <a:off x="355" y="1138"/>
              <a:ext cx="7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H+</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3000" name="Rectangle 1080">
              <a:extLst>
                <a:ext uri="{FF2B5EF4-FFF2-40B4-BE49-F238E27FC236}">
                  <a16:creationId xmlns:a16="http://schemas.microsoft.com/office/drawing/2014/main" id="{8195071A-B15A-4E2B-5B95-E33B3DC0D96A}"/>
                </a:ext>
              </a:extLst>
            </p:cNvPr>
            <p:cNvSpPr>
              <a:spLocks noChangeArrowheads="1"/>
            </p:cNvSpPr>
            <p:nvPr/>
          </p:nvSpPr>
          <p:spPr bwMode="auto">
            <a:xfrm>
              <a:off x="455" y="1474"/>
              <a:ext cx="5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H-</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3005" name="Rectangle 1085">
              <a:extLst>
                <a:ext uri="{FF2B5EF4-FFF2-40B4-BE49-F238E27FC236}">
                  <a16:creationId xmlns:a16="http://schemas.microsoft.com/office/drawing/2014/main" id="{E9D012EA-4CAB-7393-C9C2-1683003CB576}"/>
                </a:ext>
              </a:extLst>
            </p:cNvPr>
            <p:cNvSpPr>
              <a:spLocks noChangeArrowheads="1"/>
            </p:cNvSpPr>
            <p:nvPr/>
          </p:nvSpPr>
          <p:spPr bwMode="auto">
            <a:xfrm>
              <a:off x="247" y="987"/>
              <a:ext cx="16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Proton</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3006" name="Rectangle 1086">
              <a:extLst>
                <a:ext uri="{FF2B5EF4-FFF2-40B4-BE49-F238E27FC236}">
                  <a16:creationId xmlns:a16="http://schemas.microsoft.com/office/drawing/2014/main" id="{9FA059A3-48F3-702F-E22B-D2854F92B54C}"/>
                </a:ext>
              </a:extLst>
            </p:cNvPr>
            <p:cNvSpPr>
              <a:spLocks noChangeArrowheads="1"/>
            </p:cNvSpPr>
            <p:nvPr/>
          </p:nvSpPr>
          <p:spPr bwMode="auto">
            <a:xfrm>
              <a:off x="247" y="1031"/>
              <a:ext cx="21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Injectors</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3007" name="Line 1087">
              <a:extLst>
                <a:ext uri="{FF2B5EF4-FFF2-40B4-BE49-F238E27FC236}">
                  <a16:creationId xmlns:a16="http://schemas.microsoft.com/office/drawing/2014/main" id="{FF1E7479-7F3C-BB8B-6C4D-B5D80C4EB4B7}"/>
                </a:ext>
              </a:extLst>
            </p:cNvPr>
            <p:cNvSpPr>
              <a:spLocks noChangeShapeType="1"/>
            </p:cNvSpPr>
            <p:nvPr/>
          </p:nvSpPr>
          <p:spPr bwMode="auto">
            <a:xfrm flipH="1">
              <a:off x="4391" y="1330"/>
              <a:ext cx="31" cy="12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09" name="Rectangle 1089">
              <a:extLst>
                <a:ext uri="{FF2B5EF4-FFF2-40B4-BE49-F238E27FC236}">
                  <a16:creationId xmlns:a16="http://schemas.microsoft.com/office/drawing/2014/main" id="{F22742C7-16C9-D239-81CB-08D9B742FF4B}"/>
                </a:ext>
              </a:extLst>
            </p:cNvPr>
            <p:cNvSpPr>
              <a:spLocks noChangeArrowheads="1"/>
            </p:cNvSpPr>
            <p:nvPr/>
          </p:nvSpPr>
          <p:spPr bwMode="auto">
            <a:xfrm>
              <a:off x="2220" y="1017"/>
              <a:ext cx="153" cy="70"/>
            </a:xfrm>
            <a:prstGeom prst="rect">
              <a:avLst/>
            </a:prstGeom>
            <a:solidFill>
              <a:srgbClr val="C0C0C0"/>
            </a:solidFill>
            <a:ln w="222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011" name="Rectangle 1091">
              <a:extLst>
                <a:ext uri="{FF2B5EF4-FFF2-40B4-BE49-F238E27FC236}">
                  <a16:creationId xmlns:a16="http://schemas.microsoft.com/office/drawing/2014/main" id="{A9367418-9A9D-E5E7-B5DC-6E375FC0D998}"/>
                </a:ext>
              </a:extLst>
            </p:cNvPr>
            <p:cNvSpPr>
              <a:spLocks noChangeArrowheads="1"/>
            </p:cNvSpPr>
            <p:nvPr/>
          </p:nvSpPr>
          <p:spPr bwMode="auto">
            <a:xfrm>
              <a:off x="4961" y="967"/>
              <a:ext cx="19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Existing</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3012" name="Rectangle 1092">
              <a:extLst>
                <a:ext uri="{FF2B5EF4-FFF2-40B4-BE49-F238E27FC236}">
                  <a16:creationId xmlns:a16="http://schemas.microsoft.com/office/drawing/2014/main" id="{450B41BA-EF8E-D137-4591-74AE8A911456}"/>
                </a:ext>
              </a:extLst>
            </p:cNvPr>
            <p:cNvSpPr>
              <a:spLocks noChangeArrowheads="1"/>
            </p:cNvSpPr>
            <p:nvPr/>
          </p:nvSpPr>
          <p:spPr bwMode="auto">
            <a:xfrm>
              <a:off x="4831" y="1013"/>
              <a:ext cx="46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Isotope Production</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3013" name="Rectangle 1093">
              <a:extLst>
                <a:ext uri="{FF2B5EF4-FFF2-40B4-BE49-F238E27FC236}">
                  <a16:creationId xmlns:a16="http://schemas.microsoft.com/office/drawing/2014/main" id="{18666893-A29D-8997-26BB-66FA4946900C}"/>
                </a:ext>
              </a:extLst>
            </p:cNvPr>
            <p:cNvSpPr>
              <a:spLocks noChangeArrowheads="1"/>
            </p:cNvSpPr>
            <p:nvPr/>
          </p:nvSpPr>
          <p:spPr bwMode="auto">
            <a:xfrm>
              <a:off x="4972" y="1060"/>
              <a:ext cx="17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Station</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3014" name="Line 1094">
              <a:extLst>
                <a:ext uri="{FF2B5EF4-FFF2-40B4-BE49-F238E27FC236}">
                  <a16:creationId xmlns:a16="http://schemas.microsoft.com/office/drawing/2014/main" id="{8A09CD52-EC2A-0A94-5509-E0E417F325A5}"/>
                </a:ext>
              </a:extLst>
            </p:cNvPr>
            <p:cNvSpPr>
              <a:spLocks noChangeShapeType="1"/>
            </p:cNvSpPr>
            <p:nvPr/>
          </p:nvSpPr>
          <p:spPr bwMode="auto">
            <a:xfrm>
              <a:off x="2033" y="1291"/>
              <a:ext cx="1" cy="1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15" name="Line 1095">
              <a:extLst>
                <a:ext uri="{FF2B5EF4-FFF2-40B4-BE49-F238E27FC236}">
                  <a16:creationId xmlns:a16="http://schemas.microsoft.com/office/drawing/2014/main" id="{60707D8E-73DF-E168-1ECB-027A9E2B7B8F}"/>
                </a:ext>
              </a:extLst>
            </p:cNvPr>
            <p:cNvSpPr>
              <a:spLocks noChangeShapeType="1"/>
            </p:cNvSpPr>
            <p:nvPr/>
          </p:nvSpPr>
          <p:spPr bwMode="auto">
            <a:xfrm>
              <a:off x="2238" y="1312"/>
              <a:ext cx="1" cy="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16" name="Line 1096">
              <a:extLst>
                <a:ext uri="{FF2B5EF4-FFF2-40B4-BE49-F238E27FC236}">
                  <a16:creationId xmlns:a16="http://schemas.microsoft.com/office/drawing/2014/main" id="{D0274CE8-FB70-569E-1BF6-BFC82415B749}"/>
                </a:ext>
              </a:extLst>
            </p:cNvPr>
            <p:cNvSpPr>
              <a:spLocks noChangeShapeType="1"/>
            </p:cNvSpPr>
            <p:nvPr/>
          </p:nvSpPr>
          <p:spPr bwMode="auto">
            <a:xfrm>
              <a:off x="4053" y="1309"/>
              <a:ext cx="1" cy="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17" name="Rectangle 1097">
              <a:extLst>
                <a:ext uri="{FF2B5EF4-FFF2-40B4-BE49-F238E27FC236}">
                  <a16:creationId xmlns:a16="http://schemas.microsoft.com/office/drawing/2014/main" id="{CFBA3B45-AF50-AAB6-D234-82F58AEAB555}"/>
                </a:ext>
              </a:extLst>
            </p:cNvPr>
            <p:cNvSpPr>
              <a:spLocks noChangeArrowheads="1"/>
            </p:cNvSpPr>
            <p:nvPr/>
          </p:nvSpPr>
          <p:spPr bwMode="auto">
            <a:xfrm>
              <a:off x="2668" y="1343"/>
              <a:ext cx="85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525" b="0" i="0" u="none" strike="noStrike" kern="1200" cap="none" spc="0" normalizeH="0" baseline="0" noProof="0">
                  <a:ln>
                    <a:noFill/>
                  </a:ln>
                  <a:solidFill>
                    <a:srgbClr val="000000"/>
                  </a:solidFill>
                  <a:effectLst/>
                  <a:uLnTx/>
                  <a:uFillTx/>
                  <a:latin typeface="Arial" panose="020B0604020202020204" pitchFamily="34" charset="0"/>
                  <a:ea typeface="+mn-ea"/>
                  <a:cs typeface="+mn-cs"/>
                </a:rPr>
                <a:t>SCCL is 90% of accelerator length</a:t>
              </a:r>
              <a:endParaRPr kumimoji="0" lang="en-US"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3018" name="Line 1098">
              <a:extLst>
                <a:ext uri="{FF2B5EF4-FFF2-40B4-BE49-F238E27FC236}">
                  <a16:creationId xmlns:a16="http://schemas.microsoft.com/office/drawing/2014/main" id="{806D4B0F-41A8-1BAC-7430-6523DEEE9D0A}"/>
                </a:ext>
              </a:extLst>
            </p:cNvPr>
            <p:cNvSpPr>
              <a:spLocks noChangeShapeType="1"/>
            </p:cNvSpPr>
            <p:nvPr/>
          </p:nvSpPr>
          <p:spPr bwMode="auto">
            <a:xfrm>
              <a:off x="2243" y="1360"/>
              <a:ext cx="36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19" name="Line 1099">
              <a:extLst>
                <a:ext uri="{FF2B5EF4-FFF2-40B4-BE49-F238E27FC236}">
                  <a16:creationId xmlns:a16="http://schemas.microsoft.com/office/drawing/2014/main" id="{1E665D52-7785-51DC-747B-91C0FD1E44A3}"/>
                </a:ext>
              </a:extLst>
            </p:cNvPr>
            <p:cNvSpPr>
              <a:spLocks noChangeShapeType="1"/>
            </p:cNvSpPr>
            <p:nvPr/>
          </p:nvSpPr>
          <p:spPr bwMode="auto">
            <a:xfrm flipV="1">
              <a:off x="2243" y="1329"/>
              <a:ext cx="8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20" name="Line 1100">
              <a:extLst>
                <a:ext uri="{FF2B5EF4-FFF2-40B4-BE49-F238E27FC236}">
                  <a16:creationId xmlns:a16="http://schemas.microsoft.com/office/drawing/2014/main" id="{BFAB7516-04BE-84BB-2A84-8C15B73F4D86}"/>
                </a:ext>
              </a:extLst>
            </p:cNvPr>
            <p:cNvSpPr>
              <a:spLocks noChangeShapeType="1"/>
            </p:cNvSpPr>
            <p:nvPr/>
          </p:nvSpPr>
          <p:spPr bwMode="auto">
            <a:xfrm>
              <a:off x="2243" y="1361"/>
              <a:ext cx="8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21" name="Line 1101">
              <a:extLst>
                <a:ext uri="{FF2B5EF4-FFF2-40B4-BE49-F238E27FC236}">
                  <a16:creationId xmlns:a16="http://schemas.microsoft.com/office/drawing/2014/main" id="{976A6E3A-4FE6-B05C-3F3C-948786564FC3}"/>
                </a:ext>
              </a:extLst>
            </p:cNvPr>
            <p:cNvSpPr>
              <a:spLocks noChangeShapeType="1"/>
            </p:cNvSpPr>
            <p:nvPr/>
          </p:nvSpPr>
          <p:spPr bwMode="auto">
            <a:xfrm flipH="1" flipV="1">
              <a:off x="3971" y="1330"/>
              <a:ext cx="82"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22" name="Line 1102">
              <a:extLst>
                <a:ext uri="{FF2B5EF4-FFF2-40B4-BE49-F238E27FC236}">
                  <a16:creationId xmlns:a16="http://schemas.microsoft.com/office/drawing/2014/main" id="{98B93732-C0FC-4F4F-CE4F-A51932EFC0C5}"/>
                </a:ext>
              </a:extLst>
            </p:cNvPr>
            <p:cNvSpPr>
              <a:spLocks noChangeShapeType="1"/>
            </p:cNvSpPr>
            <p:nvPr/>
          </p:nvSpPr>
          <p:spPr bwMode="auto">
            <a:xfrm flipH="1">
              <a:off x="3969" y="1361"/>
              <a:ext cx="8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23" name="Rectangle 1103">
              <a:extLst>
                <a:ext uri="{FF2B5EF4-FFF2-40B4-BE49-F238E27FC236}">
                  <a16:creationId xmlns:a16="http://schemas.microsoft.com/office/drawing/2014/main" id="{B8356F5A-8A0E-CEF3-0542-75B4195D41A1}"/>
                </a:ext>
              </a:extLst>
            </p:cNvPr>
            <p:cNvSpPr>
              <a:spLocks noChangeArrowheads="1"/>
            </p:cNvSpPr>
            <p:nvPr/>
          </p:nvSpPr>
          <p:spPr bwMode="auto">
            <a:xfrm>
              <a:off x="4951" y="1208"/>
              <a:ext cx="163" cy="86"/>
            </a:xfrm>
            <a:prstGeom prst="rect">
              <a:avLst/>
            </a:prstGeom>
            <a:solidFill>
              <a:srgbClr val="C0C0C0"/>
            </a:solidFill>
            <a:ln w="2222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24" name="Line 1104">
              <a:extLst>
                <a:ext uri="{FF2B5EF4-FFF2-40B4-BE49-F238E27FC236}">
                  <a16:creationId xmlns:a16="http://schemas.microsoft.com/office/drawing/2014/main" id="{2038D51A-25D4-51C1-2630-1BF8F7AAE339}"/>
                </a:ext>
              </a:extLst>
            </p:cNvPr>
            <p:cNvSpPr>
              <a:spLocks noChangeShapeType="1"/>
            </p:cNvSpPr>
            <p:nvPr/>
          </p:nvSpPr>
          <p:spPr bwMode="auto">
            <a:xfrm>
              <a:off x="3558" y="1361"/>
              <a:ext cx="49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25" name="Rectangle 1105">
              <a:extLst>
                <a:ext uri="{FF2B5EF4-FFF2-40B4-BE49-F238E27FC236}">
                  <a16:creationId xmlns:a16="http://schemas.microsoft.com/office/drawing/2014/main" id="{FC82A49D-F506-4780-104F-8E234B2DF300}"/>
                </a:ext>
              </a:extLst>
            </p:cNvPr>
            <p:cNvSpPr>
              <a:spLocks noChangeArrowheads="1"/>
            </p:cNvSpPr>
            <p:nvPr/>
          </p:nvSpPr>
          <p:spPr bwMode="auto">
            <a:xfrm>
              <a:off x="4205" y="1852"/>
              <a:ext cx="158" cy="90"/>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26" name="Line 1106">
              <a:extLst>
                <a:ext uri="{FF2B5EF4-FFF2-40B4-BE49-F238E27FC236}">
                  <a16:creationId xmlns:a16="http://schemas.microsoft.com/office/drawing/2014/main" id="{D2E3A53E-A9A8-043F-442E-AA0A09D2293C}"/>
                </a:ext>
              </a:extLst>
            </p:cNvPr>
            <p:cNvSpPr>
              <a:spLocks noChangeShapeType="1"/>
            </p:cNvSpPr>
            <p:nvPr/>
          </p:nvSpPr>
          <p:spPr bwMode="auto">
            <a:xfrm flipH="1">
              <a:off x="4286" y="1747"/>
              <a:ext cx="138" cy="10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27" name="Rectangle 1107">
              <a:extLst>
                <a:ext uri="{FF2B5EF4-FFF2-40B4-BE49-F238E27FC236}">
                  <a16:creationId xmlns:a16="http://schemas.microsoft.com/office/drawing/2014/main" id="{892CD0BE-1654-B083-9622-F34073F84F8A}"/>
                </a:ext>
              </a:extLst>
            </p:cNvPr>
            <p:cNvSpPr>
              <a:spLocks noChangeArrowheads="1"/>
            </p:cNvSpPr>
            <p:nvPr/>
          </p:nvSpPr>
          <p:spPr bwMode="auto">
            <a:xfrm>
              <a:off x="4522" y="1660"/>
              <a:ext cx="154" cy="90"/>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28" name="Rectangle 1108">
              <a:extLst>
                <a:ext uri="{FF2B5EF4-FFF2-40B4-BE49-F238E27FC236}">
                  <a16:creationId xmlns:a16="http://schemas.microsoft.com/office/drawing/2014/main" id="{B01410F8-E98A-A7EA-E152-C3C847EFFD8E}"/>
                </a:ext>
              </a:extLst>
            </p:cNvPr>
            <p:cNvSpPr>
              <a:spLocks noChangeArrowheads="1"/>
            </p:cNvSpPr>
            <p:nvPr/>
          </p:nvSpPr>
          <p:spPr bwMode="auto">
            <a:xfrm>
              <a:off x="190" y="1634"/>
              <a:ext cx="220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LANSCE Accelerator Complex</a:t>
              </a:r>
            </a:p>
          </p:txBody>
        </p:sp>
        <p:sp>
          <p:nvSpPr>
            <p:cNvPr id="83029" name="Text Box 1109">
              <a:extLst>
                <a:ext uri="{FF2B5EF4-FFF2-40B4-BE49-F238E27FC236}">
                  <a16:creationId xmlns:a16="http://schemas.microsoft.com/office/drawing/2014/main" id="{5A912090-5FE2-2546-FB47-5C0CEA39715D}"/>
                </a:ext>
              </a:extLst>
            </p:cNvPr>
            <p:cNvSpPr txBox="1">
              <a:spLocks noChangeArrowheads="1"/>
            </p:cNvSpPr>
            <p:nvPr/>
          </p:nvSpPr>
          <p:spPr bwMode="auto">
            <a:xfrm>
              <a:off x="3697" y="1494"/>
              <a:ext cx="387"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600" b="0" i="0" u="none" strike="noStrike" kern="1200" cap="none" spc="0" normalizeH="0" baseline="0" noProof="0">
                  <a:ln>
                    <a:noFill/>
                  </a:ln>
                  <a:solidFill>
                    <a:prstClr val="black"/>
                  </a:solidFill>
                  <a:effectLst/>
                  <a:uLnTx/>
                  <a:uFillTx/>
                  <a:latin typeface="Arial" panose="020B0604020202020204" pitchFamily="34" charset="0"/>
                  <a:ea typeface="+mn-ea"/>
                  <a:cs typeface="+mn-cs"/>
                </a:rPr>
                <a:t>Proton Storage Ring</a:t>
              </a:r>
            </a:p>
          </p:txBody>
        </p:sp>
        <p:sp>
          <p:nvSpPr>
            <p:cNvPr id="83030" name="Line 1110">
              <a:extLst>
                <a:ext uri="{FF2B5EF4-FFF2-40B4-BE49-F238E27FC236}">
                  <a16:creationId xmlns:a16="http://schemas.microsoft.com/office/drawing/2014/main" id="{48A7CBC4-8042-CAB7-0EB0-ED24BFF8F416}"/>
                </a:ext>
              </a:extLst>
            </p:cNvPr>
            <p:cNvSpPr>
              <a:spLocks noChangeShapeType="1"/>
            </p:cNvSpPr>
            <p:nvPr/>
          </p:nvSpPr>
          <p:spPr bwMode="auto">
            <a:xfrm flipV="1">
              <a:off x="3988" y="1486"/>
              <a:ext cx="193" cy="42"/>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31" name="Text Box 1111">
              <a:extLst>
                <a:ext uri="{FF2B5EF4-FFF2-40B4-BE49-F238E27FC236}">
                  <a16:creationId xmlns:a16="http://schemas.microsoft.com/office/drawing/2014/main" id="{929F1951-B232-5246-98AE-9BA3D29DB7B0}"/>
                </a:ext>
              </a:extLst>
            </p:cNvPr>
            <p:cNvSpPr txBox="1">
              <a:spLocks noChangeArrowheads="1"/>
            </p:cNvSpPr>
            <p:nvPr/>
          </p:nvSpPr>
          <p:spPr bwMode="auto">
            <a:xfrm>
              <a:off x="3503" y="1910"/>
              <a:ext cx="485"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600" b="0" i="0" u="none" strike="noStrike" kern="1200" cap="none" spc="0" normalizeH="0" baseline="0" noProof="0">
                  <a:ln>
                    <a:noFill/>
                  </a:ln>
                  <a:solidFill>
                    <a:prstClr val="black"/>
                  </a:solidFill>
                  <a:effectLst/>
                  <a:uLnTx/>
                  <a:uFillTx/>
                  <a:latin typeface="Arial" panose="020B0604020202020204" pitchFamily="34" charset="0"/>
                  <a:ea typeface="+mn-ea"/>
                  <a:cs typeface="+mn-cs"/>
                </a:rPr>
                <a:t>Weapons Neutron Research Facility</a:t>
              </a:r>
            </a:p>
          </p:txBody>
        </p:sp>
        <p:sp>
          <p:nvSpPr>
            <p:cNvPr id="83032" name="Line 1112">
              <a:extLst>
                <a:ext uri="{FF2B5EF4-FFF2-40B4-BE49-F238E27FC236}">
                  <a16:creationId xmlns:a16="http://schemas.microsoft.com/office/drawing/2014/main" id="{A66867EF-580B-45EC-43EB-A6B87DA684AF}"/>
                </a:ext>
              </a:extLst>
            </p:cNvPr>
            <p:cNvSpPr>
              <a:spLocks noChangeShapeType="1"/>
            </p:cNvSpPr>
            <p:nvPr/>
          </p:nvSpPr>
          <p:spPr bwMode="auto">
            <a:xfrm flipV="1">
              <a:off x="3891" y="1911"/>
              <a:ext cx="274" cy="67"/>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33" name="Text Box 1113">
              <a:extLst>
                <a:ext uri="{FF2B5EF4-FFF2-40B4-BE49-F238E27FC236}">
                  <a16:creationId xmlns:a16="http://schemas.microsoft.com/office/drawing/2014/main" id="{7F86C05A-534A-C699-2C35-60A44C975A58}"/>
                </a:ext>
              </a:extLst>
            </p:cNvPr>
            <p:cNvSpPr txBox="1">
              <a:spLocks noChangeArrowheads="1"/>
            </p:cNvSpPr>
            <p:nvPr/>
          </p:nvSpPr>
          <p:spPr bwMode="auto">
            <a:xfrm>
              <a:off x="4956" y="1667"/>
              <a:ext cx="554"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600" b="0" i="0" u="none" strike="noStrike" kern="1200" cap="none" spc="0" normalizeH="0" baseline="0" noProof="0">
                  <a:ln>
                    <a:noFill/>
                  </a:ln>
                  <a:solidFill>
                    <a:prstClr val="black"/>
                  </a:solidFill>
                  <a:effectLst/>
                  <a:uLnTx/>
                  <a:uFillTx/>
                  <a:latin typeface="Arial" panose="020B0604020202020204" pitchFamily="34" charset="0"/>
                  <a:ea typeface="+mn-ea"/>
                  <a:cs typeface="+mn-cs"/>
                </a:rPr>
                <a:t>Manuel Lujan, Jr. Neutron Scattering Center</a:t>
              </a:r>
            </a:p>
          </p:txBody>
        </p:sp>
        <p:sp>
          <p:nvSpPr>
            <p:cNvPr id="83034" name="Line 1114">
              <a:extLst>
                <a:ext uri="{FF2B5EF4-FFF2-40B4-BE49-F238E27FC236}">
                  <a16:creationId xmlns:a16="http://schemas.microsoft.com/office/drawing/2014/main" id="{82AE9C25-CCAC-A5C7-2C44-45CC162A070F}"/>
                </a:ext>
              </a:extLst>
            </p:cNvPr>
            <p:cNvSpPr>
              <a:spLocks noChangeShapeType="1"/>
            </p:cNvSpPr>
            <p:nvPr/>
          </p:nvSpPr>
          <p:spPr bwMode="auto">
            <a:xfrm flipH="1" flipV="1">
              <a:off x="4714" y="1693"/>
              <a:ext cx="194" cy="43"/>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35" name="Line 1115">
              <a:extLst>
                <a:ext uri="{FF2B5EF4-FFF2-40B4-BE49-F238E27FC236}">
                  <a16:creationId xmlns:a16="http://schemas.microsoft.com/office/drawing/2014/main" id="{1BAE7190-A3E6-94B1-0005-7D105E8A12C7}"/>
                </a:ext>
              </a:extLst>
            </p:cNvPr>
            <p:cNvSpPr>
              <a:spLocks noChangeShapeType="1"/>
            </p:cNvSpPr>
            <p:nvPr/>
          </p:nvSpPr>
          <p:spPr bwMode="auto">
            <a:xfrm>
              <a:off x="5053" y="1130"/>
              <a:ext cx="0" cy="69"/>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3037" name="Rectangle 1117">
            <a:extLst>
              <a:ext uri="{FF2B5EF4-FFF2-40B4-BE49-F238E27FC236}">
                <a16:creationId xmlns:a16="http://schemas.microsoft.com/office/drawing/2014/main" id="{D695518F-ADE1-1561-A749-F9FCF8246716}"/>
              </a:ext>
            </a:extLst>
          </p:cNvPr>
          <p:cNvSpPr>
            <a:spLocks noGrp="1" noChangeArrowheads="1"/>
          </p:cNvSpPr>
          <p:nvPr>
            <p:ph type="title"/>
          </p:nvPr>
        </p:nvSpPr>
        <p:spPr/>
        <p:txBody>
          <a:bodyPr/>
          <a:lstStyle/>
          <a:p>
            <a:r>
              <a:rPr lang="en-US" altLang="en-US" dirty="0"/>
              <a:t>IPF v1 Location</a:t>
            </a:r>
          </a:p>
        </p:txBody>
      </p:sp>
      <p:sp>
        <p:nvSpPr>
          <p:cNvPr id="2" name="Content Placeholder 1">
            <a:extLst>
              <a:ext uri="{FF2B5EF4-FFF2-40B4-BE49-F238E27FC236}">
                <a16:creationId xmlns:a16="http://schemas.microsoft.com/office/drawing/2014/main" id="{67389DD2-E040-B0D9-AD2A-70CF07358AF1}"/>
              </a:ext>
            </a:extLst>
          </p:cNvPr>
          <p:cNvSpPr>
            <a:spLocks noGrp="1"/>
          </p:cNvSpPr>
          <p:nvPr>
            <p:ph idx="1"/>
          </p:nvPr>
        </p:nvSpPr>
        <p:spPr/>
        <p:txBody>
          <a:bodyPr/>
          <a:lstStyle/>
          <a:p>
            <a:endParaRPr lang="en-US"/>
          </a:p>
        </p:txBody>
      </p:sp>
      <p:grpSp>
        <p:nvGrpSpPr>
          <p:cNvPr id="83041" name="Group 1121">
            <a:extLst>
              <a:ext uri="{FF2B5EF4-FFF2-40B4-BE49-F238E27FC236}">
                <a16:creationId xmlns:a16="http://schemas.microsoft.com/office/drawing/2014/main" id="{966A916A-7FB1-D95B-9359-307CBBF331DF}"/>
              </a:ext>
            </a:extLst>
          </p:cNvPr>
          <p:cNvGrpSpPr>
            <a:grpSpLocks/>
          </p:cNvGrpSpPr>
          <p:nvPr/>
        </p:nvGrpSpPr>
        <p:grpSpPr bwMode="auto">
          <a:xfrm>
            <a:off x="4705350" y="1794274"/>
            <a:ext cx="3086100" cy="3111103"/>
            <a:chOff x="2976" y="1251"/>
            <a:chExt cx="2592" cy="2613"/>
          </a:xfrm>
        </p:grpSpPr>
        <p:pic>
          <p:nvPicPr>
            <p:cNvPr id="83042" name="Picture 1122">
              <a:extLst>
                <a:ext uri="{FF2B5EF4-FFF2-40B4-BE49-F238E27FC236}">
                  <a16:creationId xmlns:a16="http://schemas.microsoft.com/office/drawing/2014/main" id="{DCCF31F9-642C-60F8-9351-43F31225536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 y="2064"/>
              <a:ext cx="2592" cy="18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3043" name="AutoShape 1123">
              <a:extLst>
                <a:ext uri="{FF2B5EF4-FFF2-40B4-BE49-F238E27FC236}">
                  <a16:creationId xmlns:a16="http://schemas.microsoft.com/office/drawing/2014/main" id="{FA30AB23-00F7-9C44-B8EB-F1DE7EBAFA51}"/>
                </a:ext>
              </a:extLst>
            </p:cNvPr>
            <p:cNvCxnSpPr>
              <a:cxnSpLocks noChangeShapeType="1"/>
              <a:stCxn id="83023" idx="2"/>
              <a:endCxn id="83042" idx="3"/>
            </p:cNvCxnSpPr>
            <p:nvPr/>
          </p:nvCxnSpPr>
          <p:spPr bwMode="auto">
            <a:xfrm rot="16200000" flipH="1">
              <a:off x="4435" y="1831"/>
              <a:ext cx="1713" cy="553"/>
            </a:xfrm>
            <a:prstGeom prst="curvedConnector4">
              <a:avLst>
                <a:gd name="adj1" fmla="val 23528"/>
                <a:gd name="adj2" fmla="val 126042"/>
              </a:avLst>
            </a:prstGeom>
            <a:noFill/>
            <a:ln w="38100">
              <a:solidFill>
                <a:srgbClr val="000099"/>
              </a:solidFill>
              <a:miter lim="800000"/>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580134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83041"/>
                                        </p:tgtEl>
                                        <p:attrNameLst>
                                          <p:attrName>style.visibility</p:attrName>
                                        </p:attrNameLst>
                                      </p:cBhvr>
                                      <p:to>
                                        <p:strVal val="visible"/>
                                      </p:to>
                                    </p:set>
                                    <p:anim calcmode="lin" valueType="num">
                                      <p:cBhvr additive="base">
                                        <p:cTn id="7" dur="500" fill="hold"/>
                                        <p:tgtEl>
                                          <p:spTgt spid="83041"/>
                                        </p:tgtEl>
                                        <p:attrNameLst>
                                          <p:attrName>ppt_x</p:attrName>
                                        </p:attrNameLst>
                                      </p:cBhvr>
                                      <p:tavLst>
                                        <p:tav tm="0">
                                          <p:val>
                                            <p:strVal val="1+#ppt_w/2"/>
                                          </p:val>
                                        </p:tav>
                                        <p:tav tm="100000">
                                          <p:val>
                                            <p:strVal val="#ppt_x"/>
                                          </p:val>
                                        </p:tav>
                                      </p:tavLst>
                                    </p:anim>
                                    <p:anim calcmode="lin" valueType="num">
                                      <p:cBhvr additive="base">
                                        <p:cTn id="8" dur="500" fill="hold"/>
                                        <p:tgtEl>
                                          <p:spTgt spid="830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0DBD7D-58F5-EB48-FF55-2CDE5C81BFAB}"/>
              </a:ext>
            </a:extLst>
          </p:cNvPr>
          <p:cNvSpPr>
            <a:spLocks noGrp="1"/>
          </p:cNvSpPr>
          <p:nvPr>
            <p:ph idx="1"/>
          </p:nvPr>
        </p:nvSpPr>
        <p:spPr/>
        <p:txBody>
          <a:bodyPr/>
          <a:lstStyle/>
          <a:p>
            <a:r>
              <a:rPr lang="en-US" dirty="0"/>
              <a:t>Targets</a:t>
            </a:r>
          </a:p>
        </p:txBody>
      </p:sp>
      <p:pic>
        <p:nvPicPr>
          <p:cNvPr id="7" name="Picture 6">
            <a:extLst>
              <a:ext uri="{FF2B5EF4-FFF2-40B4-BE49-F238E27FC236}">
                <a16:creationId xmlns:a16="http://schemas.microsoft.com/office/drawing/2014/main" id="{F2720DFA-92E7-5AA1-514E-4564BC185C75}"/>
              </a:ext>
            </a:extLst>
          </p:cNvPr>
          <p:cNvPicPr>
            <a:picLocks noChangeAspect="1"/>
          </p:cNvPicPr>
          <p:nvPr/>
        </p:nvPicPr>
        <p:blipFill>
          <a:blip r:embed="rId2"/>
          <a:stretch>
            <a:fillRect/>
          </a:stretch>
        </p:blipFill>
        <p:spPr>
          <a:xfrm>
            <a:off x="1" y="1841875"/>
            <a:ext cx="5232369" cy="2504663"/>
          </a:xfrm>
          <a:prstGeom prst="rect">
            <a:avLst/>
          </a:prstGeom>
        </p:spPr>
      </p:pic>
      <p:pic>
        <p:nvPicPr>
          <p:cNvPr id="5" name="Picture 4">
            <a:extLst>
              <a:ext uri="{FF2B5EF4-FFF2-40B4-BE49-F238E27FC236}">
                <a16:creationId xmlns:a16="http://schemas.microsoft.com/office/drawing/2014/main" id="{CA981459-B21B-6A6C-72A5-9AFB507457C8}"/>
              </a:ext>
            </a:extLst>
          </p:cNvPr>
          <p:cNvPicPr>
            <a:picLocks noChangeAspect="1"/>
          </p:cNvPicPr>
          <p:nvPr/>
        </p:nvPicPr>
        <p:blipFill>
          <a:blip r:embed="rId3"/>
          <a:stretch>
            <a:fillRect/>
          </a:stretch>
        </p:blipFill>
        <p:spPr>
          <a:xfrm>
            <a:off x="5232370" y="1910454"/>
            <a:ext cx="3729175" cy="2243472"/>
          </a:xfrm>
          <a:prstGeom prst="rect">
            <a:avLst/>
          </a:prstGeom>
        </p:spPr>
      </p:pic>
    </p:spTree>
    <p:extLst>
      <p:ext uri="{BB962C8B-B14F-4D97-AF65-F5344CB8AC3E}">
        <p14:creationId xmlns:p14="http://schemas.microsoft.com/office/powerpoint/2010/main" val="177265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7">
            <a:extLst>
              <a:ext uri="{FF2B5EF4-FFF2-40B4-BE49-F238E27FC236}">
                <a16:creationId xmlns:a16="http://schemas.microsoft.com/office/drawing/2014/main" id="{1C35DE40-19FC-4C2A-F853-7759023D5834}"/>
              </a:ext>
            </a:extLst>
          </p:cNvPr>
          <p:cNvSpPr txBox="1">
            <a:spLocks/>
          </p:cNvSpPr>
          <p:nvPr/>
        </p:nvSpPr>
        <p:spPr>
          <a:xfrm>
            <a:off x="211026" y="519373"/>
            <a:ext cx="7670144" cy="357218"/>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tabLst/>
              <a:defRPr sz="2400" b="1" i="0" kern="1200">
                <a:solidFill>
                  <a:srgbClr val="000F7E"/>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None/>
              <a:tabLst/>
              <a:defRPr sz="1600" b="1" i="0" kern="1200">
                <a:solidFill>
                  <a:schemeClr val="tx1"/>
                </a:solidFill>
                <a:latin typeface="Acumin Pro" panose="020B0504020202020204" pitchFamily="34" charset="77"/>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None/>
              <a:defRPr sz="1400" b="1" i="0" kern="1200">
                <a:solidFill>
                  <a:schemeClr val="tx1"/>
                </a:solidFill>
                <a:latin typeface="Acumin Pro" panose="020B0504020202020204" pitchFamily="34" charset="77"/>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None/>
              <a:defRPr sz="1200" b="1" i="0" kern="1200">
                <a:solidFill>
                  <a:schemeClr val="tx1"/>
                </a:solidFill>
                <a:latin typeface="Acumin Pro" panose="020B0504020202020204" pitchFamily="34" charset="77"/>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None/>
              <a:defRPr sz="1400" b="1" i="0" kern="1200">
                <a:solidFill>
                  <a:schemeClr val="tx1"/>
                </a:solidFill>
                <a:latin typeface="Acumin Pro" panose="020B0504020202020204" pitchFamily="34"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514350">
              <a:defRPr/>
            </a:pPr>
            <a:r>
              <a:rPr lang="en-US" sz="2850" dirty="0"/>
              <a:t>Isotope Production Facility (IPF)</a:t>
            </a:r>
          </a:p>
        </p:txBody>
      </p:sp>
      <p:pic>
        <p:nvPicPr>
          <p:cNvPr id="48" name="Picture 47" descr="Diagram&#10;&#10;Description automatically generated">
            <a:extLst>
              <a:ext uri="{FF2B5EF4-FFF2-40B4-BE49-F238E27FC236}">
                <a16:creationId xmlns:a16="http://schemas.microsoft.com/office/drawing/2014/main" id="{8E18F487-D063-D821-4862-45563A5D779A}"/>
              </a:ext>
            </a:extLst>
          </p:cNvPr>
          <p:cNvPicPr>
            <a:picLocks noChangeAspect="1"/>
          </p:cNvPicPr>
          <p:nvPr/>
        </p:nvPicPr>
        <p:blipFill rotWithShape="1">
          <a:blip r:embed="rId5">
            <a:extLst>
              <a:ext uri="{28A0092B-C50C-407E-A947-70E740481C1C}">
                <a14:useLocalDpi xmlns:a14="http://schemas.microsoft.com/office/drawing/2010/main" val="0"/>
              </a:ext>
            </a:extLst>
          </a:blip>
          <a:srcRect l="1178" t="3592" b="5528"/>
          <a:stretch/>
        </p:blipFill>
        <p:spPr>
          <a:xfrm>
            <a:off x="658619" y="1528899"/>
            <a:ext cx="3979607" cy="3195392"/>
          </a:xfrm>
          <a:prstGeom prst="rect">
            <a:avLst/>
          </a:prstGeom>
        </p:spPr>
      </p:pic>
      <p:sp>
        <p:nvSpPr>
          <p:cNvPr id="52" name="TextBox 51">
            <a:extLst>
              <a:ext uri="{FF2B5EF4-FFF2-40B4-BE49-F238E27FC236}">
                <a16:creationId xmlns:a16="http://schemas.microsoft.com/office/drawing/2014/main" id="{60E3F87C-DBE5-F518-D702-177B22970A78}"/>
              </a:ext>
            </a:extLst>
          </p:cNvPr>
          <p:cNvSpPr txBox="1"/>
          <p:nvPr/>
        </p:nvSpPr>
        <p:spPr>
          <a:xfrm>
            <a:off x="2234221" y="3662506"/>
            <a:ext cx="898489" cy="230832"/>
          </a:xfrm>
          <a:prstGeom prst="rect">
            <a:avLst/>
          </a:prstGeom>
          <a:noFill/>
        </p:spPr>
        <p:txBody>
          <a:bodyPr wrap="square" rtlCol="0">
            <a:spAutoFit/>
          </a:bodyPr>
          <a:lstStyle/>
          <a:p>
            <a:pPr marL="77153" algn="just"/>
            <a:r>
              <a:rPr lang="en-US" sz="900" b="1" dirty="0">
                <a:solidFill>
                  <a:srgbClr val="00FF00"/>
                </a:solidFill>
                <a:effectLst>
                  <a:glow rad="101600">
                    <a:srgbClr val="70AD47">
                      <a:satMod val="175000"/>
                      <a:alpha val="40000"/>
                    </a:srgbClr>
                  </a:glow>
                  <a:outerShdw blurRad="50800" dist="38100" dir="2700000" algn="tl" rotWithShape="0">
                    <a:prstClr val="black">
                      <a:alpha val="40000"/>
                    </a:prstClr>
                  </a:outerShdw>
                </a:effectLst>
                <a:latin typeface="Century Gothic" panose="020B0502020202020204" pitchFamily="34" charset="0"/>
                <a:cs typeface="Arial" panose="020B0604020202020204" pitchFamily="34" charset="0"/>
              </a:rPr>
              <a:t>100 MeV</a:t>
            </a:r>
            <a:endParaRPr lang="en-US" sz="1050" b="1" dirty="0">
              <a:solidFill>
                <a:srgbClr val="00FF00"/>
              </a:solidFill>
              <a:effectLst>
                <a:glow rad="101600">
                  <a:srgbClr val="70AD47">
                    <a:satMod val="175000"/>
                    <a:alpha val="40000"/>
                  </a:srgbClr>
                </a:glow>
                <a:outerShdw blurRad="50800" dist="38100" dir="2700000" algn="tl" rotWithShape="0">
                  <a:prstClr val="black">
                    <a:alpha val="40000"/>
                  </a:prstClr>
                </a:outerShdw>
              </a:effectLst>
              <a:latin typeface="Corbel" panose="020B0503020204020204" pitchFamily="34" charset="0"/>
              <a:cs typeface="Arial" panose="020B0604020202020204" pitchFamily="34" charset="0"/>
            </a:endParaRPr>
          </a:p>
        </p:txBody>
      </p:sp>
      <p:sp>
        <p:nvSpPr>
          <p:cNvPr id="53" name="Oval 52">
            <a:extLst>
              <a:ext uri="{FF2B5EF4-FFF2-40B4-BE49-F238E27FC236}">
                <a16:creationId xmlns:a16="http://schemas.microsoft.com/office/drawing/2014/main" id="{3273E9E8-BDA3-3CEB-17A5-D895C737C68D}"/>
              </a:ext>
            </a:extLst>
          </p:cNvPr>
          <p:cNvSpPr/>
          <p:nvPr/>
        </p:nvSpPr>
        <p:spPr>
          <a:xfrm>
            <a:off x="1957958" y="3998345"/>
            <a:ext cx="39011" cy="885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58" name="Oval 57">
            <a:extLst>
              <a:ext uri="{FF2B5EF4-FFF2-40B4-BE49-F238E27FC236}">
                <a16:creationId xmlns:a16="http://schemas.microsoft.com/office/drawing/2014/main" id="{B3C4648B-5412-28A8-798E-37D3EAA1A9E8}"/>
              </a:ext>
            </a:extLst>
          </p:cNvPr>
          <p:cNvSpPr/>
          <p:nvPr/>
        </p:nvSpPr>
        <p:spPr>
          <a:xfrm>
            <a:off x="2249648" y="3950424"/>
            <a:ext cx="39011" cy="885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59" name="Oval 58">
            <a:extLst>
              <a:ext uri="{FF2B5EF4-FFF2-40B4-BE49-F238E27FC236}">
                <a16:creationId xmlns:a16="http://schemas.microsoft.com/office/drawing/2014/main" id="{DA1723F9-4952-E9EE-6E74-6F6119399E8A}"/>
              </a:ext>
            </a:extLst>
          </p:cNvPr>
          <p:cNvSpPr/>
          <p:nvPr/>
        </p:nvSpPr>
        <p:spPr>
          <a:xfrm>
            <a:off x="2547996" y="3907100"/>
            <a:ext cx="39011" cy="885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60" name="Oval 59">
            <a:extLst>
              <a:ext uri="{FF2B5EF4-FFF2-40B4-BE49-F238E27FC236}">
                <a16:creationId xmlns:a16="http://schemas.microsoft.com/office/drawing/2014/main" id="{FF0DD71C-0B22-730E-5D8C-B192004E201A}"/>
              </a:ext>
            </a:extLst>
          </p:cNvPr>
          <p:cNvSpPr/>
          <p:nvPr/>
        </p:nvSpPr>
        <p:spPr>
          <a:xfrm>
            <a:off x="2820848" y="3866471"/>
            <a:ext cx="39011" cy="885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61" name="Oval 60">
            <a:extLst>
              <a:ext uri="{FF2B5EF4-FFF2-40B4-BE49-F238E27FC236}">
                <a16:creationId xmlns:a16="http://schemas.microsoft.com/office/drawing/2014/main" id="{F7D356A6-A919-78C8-B827-CEAED4E04FED}"/>
              </a:ext>
            </a:extLst>
          </p:cNvPr>
          <p:cNvSpPr/>
          <p:nvPr/>
        </p:nvSpPr>
        <p:spPr>
          <a:xfrm>
            <a:off x="3046515" y="3828935"/>
            <a:ext cx="39011" cy="885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62" name="Oval 61">
            <a:extLst>
              <a:ext uri="{FF2B5EF4-FFF2-40B4-BE49-F238E27FC236}">
                <a16:creationId xmlns:a16="http://schemas.microsoft.com/office/drawing/2014/main" id="{C1EA50E2-403F-0116-B39F-55BFBE1ECF86}"/>
              </a:ext>
            </a:extLst>
          </p:cNvPr>
          <p:cNvSpPr/>
          <p:nvPr/>
        </p:nvSpPr>
        <p:spPr>
          <a:xfrm>
            <a:off x="3288180" y="3795244"/>
            <a:ext cx="39011" cy="885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63" name="Oval 62">
            <a:extLst>
              <a:ext uri="{FF2B5EF4-FFF2-40B4-BE49-F238E27FC236}">
                <a16:creationId xmlns:a16="http://schemas.microsoft.com/office/drawing/2014/main" id="{46E2D8DA-6EBB-BDDE-5AF4-6371CFB41083}"/>
              </a:ext>
            </a:extLst>
          </p:cNvPr>
          <p:cNvSpPr/>
          <p:nvPr/>
        </p:nvSpPr>
        <p:spPr>
          <a:xfrm>
            <a:off x="3528301" y="3761282"/>
            <a:ext cx="39011" cy="885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64" name="Oval 63">
            <a:extLst>
              <a:ext uri="{FF2B5EF4-FFF2-40B4-BE49-F238E27FC236}">
                <a16:creationId xmlns:a16="http://schemas.microsoft.com/office/drawing/2014/main" id="{4BC45783-1B76-C804-56DD-E5A5BFDAF753}"/>
              </a:ext>
            </a:extLst>
          </p:cNvPr>
          <p:cNvSpPr/>
          <p:nvPr/>
        </p:nvSpPr>
        <p:spPr>
          <a:xfrm>
            <a:off x="1698621" y="4037013"/>
            <a:ext cx="39011" cy="885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54" name="Rectangle: Rounded Corners 53">
            <a:extLst>
              <a:ext uri="{FF2B5EF4-FFF2-40B4-BE49-F238E27FC236}">
                <a16:creationId xmlns:a16="http://schemas.microsoft.com/office/drawing/2014/main" id="{DC2C86C1-9A62-7269-5F31-75AA10F78A00}"/>
              </a:ext>
            </a:extLst>
          </p:cNvPr>
          <p:cNvSpPr/>
          <p:nvPr/>
        </p:nvSpPr>
        <p:spPr>
          <a:xfrm rot="21089637">
            <a:off x="1672402" y="3890618"/>
            <a:ext cx="1975581" cy="103413"/>
          </a:xfrm>
          <a:prstGeom prst="roundRect">
            <a:avLst>
              <a:gd name="adj" fmla="val 50000"/>
            </a:avLst>
          </a:prstGeom>
          <a:solidFill>
            <a:srgbClr val="00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65" name="Rectangle: Rounded Corners 64">
            <a:extLst>
              <a:ext uri="{FF2B5EF4-FFF2-40B4-BE49-F238E27FC236}">
                <a16:creationId xmlns:a16="http://schemas.microsoft.com/office/drawing/2014/main" id="{9D94D626-3D14-DD2D-23CE-9DE5B92C26DB}"/>
              </a:ext>
            </a:extLst>
          </p:cNvPr>
          <p:cNvSpPr/>
          <p:nvPr/>
        </p:nvSpPr>
        <p:spPr>
          <a:xfrm>
            <a:off x="3559248" y="2522931"/>
            <a:ext cx="210369" cy="1141736"/>
          </a:xfrm>
          <a:prstGeom prst="roundRect">
            <a:avLst>
              <a:gd name="adj" fmla="val 31205"/>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69" name="Oval 68">
            <a:extLst>
              <a:ext uri="{FF2B5EF4-FFF2-40B4-BE49-F238E27FC236}">
                <a16:creationId xmlns:a16="http://schemas.microsoft.com/office/drawing/2014/main" id="{B9B9551B-6908-D162-A578-41B3CB1C0DD7}"/>
              </a:ext>
            </a:extLst>
          </p:cNvPr>
          <p:cNvSpPr/>
          <p:nvPr/>
        </p:nvSpPr>
        <p:spPr>
          <a:xfrm rot="2383740">
            <a:off x="1458356" y="4526832"/>
            <a:ext cx="171635" cy="217230"/>
          </a:xfrm>
          <a:prstGeom prst="ellipse">
            <a:avLst/>
          </a:prstGeom>
          <a:noFill/>
          <a:ln>
            <a:solidFill>
              <a:srgbClr val="76A0B8">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75" name="Oval 74">
            <a:extLst>
              <a:ext uri="{FF2B5EF4-FFF2-40B4-BE49-F238E27FC236}">
                <a16:creationId xmlns:a16="http://schemas.microsoft.com/office/drawing/2014/main" id="{BF7189AA-1541-222C-5BAC-8B890AF1D9DF}"/>
              </a:ext>
            </a:extLst>
          </p:cNvPr>
          <p:cNvSpPr/>
          <p:nvPr/>
        </p:nvSpPr>
        <p:spPr>
          <a:xfrm rot="2383740">
            <a:off x="1159958" y="4295935"/>
            <a:ext cx="171635" cy="217230"/>
          </a:xfrm>
          <a:prstGeom prst="ellipse">
            <a:avLst/>
          </a:prstGeom>
          <a:noFill/>
          <a:ln>
            <a:solidFill>
              <a:srgbClr val="76A0B8">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76" name="Oval 75">
            <a:extLst>
              <a:ext uri="{FF2B5EF4-FFF2-40B4-BE49-F238E27FC236}">
                <a16:creationId xmlns:a16="http://schemas.microsoft.com/office/drawing/2014/main" id="{4D89E132-4F06-3D0E-865A-D4730EF24A92}"/>
              </a:ext>
            </a:extLst>
          </p:cNvPr>
          <p:cNvSpPr/>
          <p:nvPr/>
        </p:nvSpPr>
        <p:spPr>
          <a:xfrm rot="2383740">
            <a:off x="856129" y="4064487"/>
            <a:ext cx="171635" cy="217230"/>
          </a:xfrm>
          <a:prstGeom prst="ellipse">
            <a:avLst/>
          </a:prstGeom>
          <a:noFill/>
          <a:ln>
            <a:solidFill>
              <a:srgbClr val="76A0B8">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77" name="Oval 76">
            <a:extLst>
              <a:ext uri="{FF2B5EF4-FFF2-40B4-BE49-F238E27FC236}">
                <a16:creationId xmlns:a16="http://schemas.microsoft.com/office/drawing/2014/main" id="{1556DEFC-1863-B716-BBA6-640289EA7022}"/>
              </a:ext>
            </a:extLst>
          </p:cNvPr>
          <p:cNvSpPr/>
          <p:nvPr/>
        </p:nvSpPr>
        <p:spPr>
          <a:xfrm rot="2383740">
            <a:off x="591038" y="3846676"/>
            <a:ext cx="171635" cy="217230"/>
          </a:xfrm>
          <a:prstGeom prst="ellipse">
            <a:avLst/>
          </a:prstGeom>
          <a:noFill/>
          <a:ln>
            <a:solidFill>
              <a:srgbClr val="76A0B8">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70" name="Rectangle 69">
            <a:extLst>
              <a:ext uri="{FF2B5EF4-FFF2-40B4-BE49-F238E27FC236}">
                <a16:creationId xmlns:a16="http://schemas.microsoft.com/office/drawing/2014/main" id="{4FCD9CD5-72EC-09F8-189F-366263646B51}"/>
              </a:ext>
            </a:extLst>
          </p:cNvPr>
          <p:cNvSpPr/>
          <p:nvPr/>
        </p:nvSpPr>
        <p:spPr>
          <a:xfrm rot="2282445">
            <a:off x="393029" y="4226257"/>
            <a:ext cx="1551050" cy="234653"/>
          </a:xfrm>
          <a:prstGeom prst="rect">
            <a:avLst/>
          </a:prstGeom>
          <a:gradFill>
            <a:gsLst>
              <a:gs pos="0">
                <a:srgbClr val="5085A4"/>
              </a:gs>
              <a:gs pos="75000">
                <a:srgbClr val="7CA4BB">
                  <a:alpha val="50000"/>
                </a:srgbClr>
              </a:gs>
              <a:gs pos="42000">
                <a:schemeClr val="accent1">
                  <a:lumMod val="0"/>
                  <a:lumOff val="100000"/>
                  <a:alpha val="50000"/>
                </a:schemeClr>
              </a:gs>
              <a:gs pos="100000">
                <a:srgbClr val="5085A4">
                  <a:alpha val="5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73" name="Rectangle 72">
            <a:extLst>
              <a:ext uri="{FF2B5EF4-FFF2-40B4-BE49-F238E27FC236}">
                <a16:creationId xmlns:a16="http://schemas.microsoft.com/office/drawing/2014/main" id="{53B943CB-9D90-6A05-F225-72ECBBC5D68F}"/>
              </a:ext>
            </a:extLst>
          </p:cNvPr>
          <p:cNvSpPr/>
          <p:nvPr/>
        </p:nvSpPr>
        <p:spPr>
          <a:xfrm>
            <a:off x="446183" y="3752716"/>
            <a:ext cx="215559" cy="395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74" name="Rectangle 73">
            <a:extLst>
              <a:ext uri="{FF2B5EF4-FFF2-40B4-BE49-F238E27FC236}">
                <a16:creationId xmlns:a16="http://schemas.microsoft.com/office/drawing/2014/main" id="{3E6437BC-E8C5-7983-063C-9A0B32E59BFB}"/>
              </a:ext>
            </a:extLst>
          </p:cNvPr>
          <p:cNvSpPr/>
          <p:nvPr/>
        </p:nvSpPr>
        <p:spPr>
          <a:xfrm rot="16200000">
            <a:off x="1567519" y="4618522"/>
            <a:ext cx="215559" cy="441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51" name="TextBox 50">
            <a:extLst>
              <a:ext uri="{FF2B5EF4-FFF2-40B4-BE49-F238E27FC236}">
                <a16:creationId xmlns:a16="http://schemas.microsoft.com/office/drawing/2014/main" id="{00BC3FAF-D607-D722-A1DC-00B0B3862D18}"/>
              </a:ext>
            </a:extLst>
          </p:cNvPr>
          <p:cNvSpPr txBox="1"/>
          <p:nvPr/>
        </p:nvSpPr>
        <p:spPr>
          <a:xfrm>
            <a:off x="812277" y="4699553"/>
            <a:ext cx="1578632" cy="253916"/>
          </a:xfrm>
          <a:prstGeom prst="rect">
            <a:avLst/>
          </a:prstGeom>
          <a:noFill/>
        </p:spPr>
        <p:txBody>
          <a:bodyPr wrap="square" rtlCol="0">
            <a:spAutoFit/>
          </a:bodyPr>
          <a:lstStyle/>
          <a:p>
            <a:pPr marL="77153" algn="just"/>
            <a:r>
              <a:rPr lang="en-US" sz="1050" b="1" dirty="0">
                <a:solidFill>
                  <a:srgbClr val="5A8DAA"/>
                </a:solidFill>
                <a:latin typeface="Corbel" panose="020B0503020204020204" pitchFamily="34" charset="0"/>
                <a:cs typeface="Arial" panose="020B0604020202020204" pitchFamily="34" charset="0"/>
              </a:rPr>
              <a:t>Main beam Line</a:t>
            </a:r>
          </a:p>
        </p:txBody>
      </p:sp>
      <p:grpSp>
        <p:nvGrpSpPr>
          <p:cNvPr id="119" name="Group 118">
            <a:extLst>
              <a:ext uri="{FF2B5EF4-FFF2-40B4-BE49-F238E27FC236}">
                <a16:creationId xmlns:a16="http://schemas.microsoft.com/office/drawing/2014/main" id="{5C69D98C-D1F6-7071-7497-87193DB607D4}"/>
              </a:ext>
            </a:extLst>
          </p:cNvPr>
          <p:cNvGrpSpPr/>
          <p:nvPr/>
        </p:nvGrpSpPr>
        <p:grpSpPr>
          <a:xfrm>
            <a:off x="3452609" y="2316838"/>
            <a:ext cx="408377" cy="440179"/>
            <a:chOff x="5771453" y="2921045"/>
            <a:chExt cx="2194560" cy="2194560"/>
          </a:xfrm>
        </p:grpSpPr>
        <p:sp>
          <p:nvSpPr>
            <p:cNvPr id="106" name="Google Shape;233;p2">
              <a:extLst>
                <a:ext uri="{FF2B5EF4-FFF2-40B4-BE49-F238E27FC236}">
                  <a16:creationId xmlns:a16="http://schemas.microsoft.com/office/drawing/2014/main" id="{00736C8E-864A-39A9-7F00-DA9B29033DC2}"/>
                </a:ext>
              </a:extLst>
            </p:cNvPr>
            <p:cNvSpPr/>
            <p:nvPr/>
          </p:nvSpPr>
          <p:spPr>
            <a:xfrm>
              <a:off x="5771453" y="2921045"/>
              <a:ext cx="2194560" cy="2194560"/>
            </a:xfrm>
            <a:prstGeom prst="ellipse">
              <a:avLst/>
            </a:prstGeom>
            <a:gradFill>
              <a:gsLst>
                <a:gs pos="0">
                  <a:srgbClr val="EEF7FF">
                    <a:alpha val="0"/>
                  </a:srgbClr>
                </a:gs>
                <a:gs pos="40000">
                  <a:srgbClr val="BEE8FD">
                    <a:alpha val="0"/>
                  </a:srgbClr>
                </a:gs>
                <a:gs pos="50000">
                  <a:srgbClr val="8AC0DB">
                    <a:alpha val="0"/>
                  </a:srgbClr>
                </a:gs>
                <a:gs pos="63000">
                  <a:srgbClr val="5C93AA">
                    <a:alpha val="0"/>
                  </a:srgbClr>
                </a:gs>
                <a:gs pos="72000">
                  <a:srgbClr val="356A7F">
                    <a:alpha val="0"/>
                  </a:srgbClr>
                </a:gs>
                <a:gs pos="100000">
                  <a:srgbClr val="356A7F">
                    <a:alpha val="0"/>
                  </a:srgbClr>
                </a:gs>
              </a:gsLst>
              <a:path path="circle">
                <a:fillToRect l="50000" t="50000" r="50000" b="50000"/>
              </a:path>
              <a:tileRect/>
            </a:gradFill>
            <a:ln w="19050" cap="flat" cmpd="sng">
              <a:solidFill>
                <a:schemeClr val="lt1">
                  <a:alpha val="0"/>
                </a:schemeClr>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prstClr val="white"/>
                </a:solidFill>
                <a:latin typeface="Calibri"/>
                <a:ea typeface="Calibri"/>
                <a:cs typeface="Calibri"/>
                <a:sym typeface="Calibri"/>
              </a:endParaRPr>
            </a:p>
          </p:txBody>
        </p:sp>
        <p:grpSp>
          <p:nvGrpSpPr>
            <p:cNvPr id="107" name="Group 106">
              <a:extLst>
                <a:ext uri="{FF2B5EF4-FFF2-40B4-BE49-F238E27FC236}">
                  <a16:creationId xmlns:a16="http://schemas.microsoft.com/office/drawing/2014/main" id="{6E78BD93-CD1B-6D07-4697-9A83F6D99EDC}"/>
                </a:ext>
              </a:extLst>
            </p:cNvPr>
            <p:cNvGrpSpPr/>
            <p:nvPr/>
          </p:nvGrpSpPr>
          <p:grpSpPr>
            <a:xfrm>
              <a:off x="6202101" y="3350585"/>
              <a:ext cx="1433103" cy="1362040"/>
              <a:chOff x="959711" y="2658390"/>
              <a:chExt cx="1433103" cy="1362040"/>
            </a:xfrm>
          </p:grpSpPr>
          <p:pic>
            <p:nvPicPr>
              <p:cNvPr id="108" name="Google Shape;234;p2">
                <a:extLst>
                  <a:ext uri="{FF2B5EF4-FFF2-40B4-BE49-F238E27FC236}">
                    <a16:creationId xmlns:a16="http://schemas.microsoft.com/office/drawing/2014/main" id="{86DCF1BD-3E90-2206-F5AE-CCA866D81344}"/>
                  </a:ext>
                </a:extLst>
              </p:cNvPr>
              <p:cNvPicPr preferRelativeResize="0"/>
              <p:nvPr/>
            </p:nvPicPr>
            <p:blipFill rotWithShape="1">
              <a:blip r:embed="rId6">
                <a:alphaModFix/>
              </a:blip>
              <a:srcRect/>
              <a:stretch/>
            </p:blipFill>
            <p:spPr>
              <a:xfrm>
                <a:off x="959711" y="2658390"/>
                <a:ext cx="1433103" cy="1362040"/>
              </a:xfrm>
              <a:prstGeom prst="rect">
                <a:avLst/>
              </a:prstGeom>
              <a:noFill/>
              <a:ln>
                <a:noFill/>
              </a:ln>
              <a:effectLst>
                <a:outerShdw blurRad="38100" dist="38100" dir="5400000" algn="t" rotWithShape="0">
                  <a:prstClr val="black">
                    <a:alpha val="40000"/>
                  </a:prstClr>
                </a:outerShdw>
              </a:effectLst>
            </p:spPr>
          </p:pic>
          <p:sp>
            <p:nvSpPr>
              <p:cNvPr id="109" name="Google Shape;236;p2">
                <a:extLst>
                  <a:ext uri="{FF2B5EF4-FFF2-40B4-BE49-F238E27FC236}">
                    <a16:creationId xmlns:a16="http://schemas.microsoft.com/office/drawing/2014/main" id="{D8956000-C0C4-73C4-3135-E2FCE7FF5184}"/>
                  </a:ext>
                </a:extLst>
              </p:cNvPr>
              <p:cNvSpPr/>
              <p:nvPr/>
            </p:nvSpPr>
            <p:spPr>
              <a:xfrm rot="3393054">
                <a:off x="1090714" y="3359302"/>
                <a:ext cx="409063" cy="164195"/>
              </a:xfrm>
              <a:prstGeom prst="ellipse">
                <a:avLst/>
              </a:prstGeom>
              <a:noFill/>
              <a:ln w="3175" cap="flat" cmpd="sng">
                <a:solidFill>
                  <a:srgbClr val="B3CD9F"/>
                </a:solidFill>
                <a:prstDash val="dash"/>
                <a:miter lim="800000"/>
                <a:headEnd type="none" w="sm" len="sm"/>
                <a:tailEnd type="none" w="sm" len="sm"/>
              </a:ln>
            </p:spPr>
            <p:txBody>
              <a:bodyPr spcFirstLastPara="1" wrap="square" lIns="68569" tIns="34275" rIns="68569" bIns="34275" anchor="ctr" anchorCtr="0">
                <a:noAutofit/>
              </a:bodyPr>
              <a:lstStyle/>
              <a:p>
                <a:pPr algn="ctr"/>
                <a:endParaRPr sz="1350">
                  <a:solidFill>
                    <a:prstClr val="white"/>
                  </a:solidFill>
                  <a:latin typeface="Calibri"/>
                  <a:ea typeface="Calibri"/>
                  <a:cs typeface="Calibri"/>
                  <a:sym typeface="Calibri"/>
                </a:endParaRPr>
              </a:p>
            </p:txBody>
          </p:sp>
          <p:sp>
            <p:nvSpPr>
              <p:cNvPr id="110" name="Google Shape;237;p2">
                <a:extLst>
                  <a:ext uri="{FF2B5EF4-FFF2-40B4-BE49-F238E27FC236}">
                    <a16:creationId xmlns:a16="http://schemas.microsoft.com/office/drawing/2014/main" id="{5C9CD6F3-F1B7-B328-24B7-CB25C8C37A58}"/>
                  </a:ext>
                </a:extLst>
              </p:cNvPr>
              <p:cNvSpPr/>
              <p:nvPr/>
            </p:nvSpPr>
            <p:spPr>
              <a:xfrm rot="3393054">
                <a:off x="1090715" y="3359301"/>
                <a:ext cx="409063" cy="164195"/>
              </a:xfrm>
              <a:prstGeom prst="ellipse">
                <a:avLst/>
              </a:prstGeom>
              <a:noFill/>
              <a:ln w="3175" cap="flat" cmpd="sng">
                <a:solidFill>
                  <a:srgbClr val="4AA054"/>
                </a:solidFill>
                <a:prstDash val="dot"/>
                <a:miter lim="800000"/>
                <a:headEnd type="none" w="sm" len="sm"/>
                <a:tailEnd type="none" w="sm" len="sm"/>
              </a:ln>
            </p:spPr>
            <p:txBody>
              <a:bodyPr spcFirstLastPara="1" wrap="square" lIns="68569" tIns="34275" rIns="68569" bIns="34275" anchor="ctr" anchorCtr="0">
                <a:noAutofit/>
              </a:bodyPr>
              <a:lstStyle/>
              <a:p>
                <a:pPr algn="ctr"/>
                <a:endParaRPr sz="1350">
                  <a:solidFill>
                    <a:prstClr val="white"/>
                  </a:solidFill>
                  <a:latin typeface="Calibri"/>
                  <a:ea typeface="Calibri"/>
                  <a:cs typeface="Calibri"/>
                  <a:sym typeface="Calibri"/>
                </a:endParaRPr>
              </a:p>
            </p:txBody>
          </p:sp>
          <p:sp>
            <p:nvSpPr>
              <p:cNvPr id="111" name="Google Shape;238;p2">
                <a:extLst>
                  <a:ext uri="{FF2B5EF4-FFF2-40B4-BE49-F238E27FC236}">
                    <a16:creationId xmlns:a16="http://schemas.microsoft.com/office/drawing/2014/main" id="{B0AA5E45-F276-82BD-C3B4-4EC684D6D085}"/>
                  </a:ext>
                </a:extLst>
              </p:cNvPr>
              <p:cNvSpPr/>
              <p:nvPr/>
            </p:nvSpPr>
            <p:spPr>
              <a:xfrm rot="3393054">
                <a:off x="1153888" y="3388006"/>
                <a:ext cx="282713" cy="106781"/>
              </a:xfrm>
              <a:prstGeom prst="ellipse">
                <a:avLst/>
              </a:prstGeom>
              <a:noFill/>
              <a:ln w="3175" cap="flat" cmpd="sng">
                <a:solidFill>
                  <a:srgbClr val="B3CD9F"/>
                </a:solidFill>
                <a:prstDash val="dot"/>
                <a:miter lim="800000"/>
                <a:headEnd type="none" w="sm" len="sm"/>
                <a:tailEnd type="none" w="sm" len="sm"/>
              </a:ln>
            </p:spPr>
            <p:txBody>
              <a:bodyPr spcFirstLastPara="1" wrap="square" lIns="68569" tIns="34275" rIns="68569" bIns="34275" anchor="ctr" anchorCtr="0">
                <a:noAutofit/>
              </a:bodyPr>
              <a:lstStyle/>
              <a:p>
                <a:pPr algn="ctr"/>
                <a:endParaRPr sz="1350">
                  <a:solidFill>
                    <a:prstClr val="white"/>
                  </a:solidFill>
                  <a:latin typeface="Calibri"/>
                  <a:ea typeface="Calibri"/>
                  <a:cs typeface="Calibri"/>
                  <a:sym typeface="Calibri"/>
                </a:endParaRPr>
              </a:p>
            </p:txBody>
          </p:sp>
          <p:sp>
            <p:nvSpPr>
              <p:cNvPr id="112" name="Google Shape;239;p2">
                <a:extLst>
                  <a:ext uri="{FF2B5EF4-FFF2-40B4-BE49-F238E27FC236}">
                    <a16:creationId xmlns:a16="http://schemas.microsoft.com/office/drawing/2014/main" id="{393B075E-F1EA-0862-DF37-378D7BD8251C}"/>
                  </a:ext>
                </a:extLst>
              </p:cNvPr>
              <p:cNvSpPr/>
              <p:nvPr/>
            </p:nvSpPr>
            <p:spPr>
              <a:xfrm rot="3393054">
                <a:off x="1215985" y="3407944"/>
                <a:ext cx="158519" cy="66905"/>
              </a:xfrm>
              <a:prstGeom prst="ellipse">
                <a:avLst/>
              </a:prstGeom>
              <a:noFill/>
              <a:ln w="3175" cap="flat" cmpd="sng">
                <a:solidFill>
                  <a:srgbClr val="B3CD9F"/>
                </a:solidFill>
                <a:prstDash val="lgDash"/>
                <a:miter lim="800000"/>
                <a:headEnd type="none" w="sm" len="sm"/>
                <a:tailEnd type="none" w="sm" len="sm"/>
              </a:ln>
            </p:spPr>
            <p:txBody>
              <a:bodyPr spcFirstLastPara="1" wrap="square" lIns="68569" tIns="34275" rIns="68569" bIns="34275" anchor="ctr" anchorCtr="0">
                <a:noAutofit/>
              </a:bodyPr>
              <a:lstStyle/>
              <a:p>
                <a:pPr algn="ctr"/>
                <a:endParaRPr sz="1350">
                  <a:solidFill>
                    <a:prstClr val="white"/>
                  </a:solidFill>
                  <a:latin typeface="Calibri"/>
                  <a:ea typeface="Calibri"/>
                  <a:cs typeface="Calibri"/>
                  <a:sym typeface="Calibri"/>
                </a:endParaRPr>
              </a:p>
            </p:txBody>
          </p:sp>
          <p:sp>
            <p:nvSpPr>
              <p:cNvPr id="113" name="Google Shape;240;p2">
                <a:extLst>
                  <a:ext uri="{FF2B5EF4-FFF2-40B4-BE49-F238E27FC236}">
                    <a16:creationId xmlns:a16="http://schemas.microsoft.com/office/drawing/2014/main" id="{E71F1206-BC52-CEBD-EBDF-AFE5F98704A2}"/>
                  </a:ext>
                </a:extLst>
              </p:cNvPr>
              <p:cNvSpPr/>
              <p:nvPr/>
            </p:nvSpPr>
            <p:spPr>
              <a:xfrm rot="3393054">
                <a:off x="1215986" y="3405626"/>
                <a:ext cx="158519" cy="66905"/>
              </a:xfrm>
              <a:prstGeom prst="ellipse">
                <a:avLst/>
              </a:prstGeom>
              <a:noFill/>
              <a:ln w="3175" cap="flat" cmpd="sng">
                <a:solidFill>
                  <a:srgbClr val="89B26B"/>
                </a:solidFill>
                <a:prstDash val="lgDash"/>
                <a:miter lim="800000"/>
                <a:headEnd type="none" w="sm" len="sm"/>
                <a:tailEnd type="none" w="sm" len="sm"/>
              </a:ln>
            </p:spPr>
            <p:txBody>
              <a:bodyPr spcFirstLastPara="1" wrap="square" lIns="68569" tIns="34275" rIns="68569" bIns="34275" anchor="ctr" anchorCtr="0">
                <a:noAutofit/>
              </a:bodyPr>
              <a:lstStyle/>
              <a:p>
                <a:pPr algn="ctr"/>
                <a:endParaRPr sz="1350">
                  <a:solidFill>
                    <a:prstClr val="white"/>
                  </a:solidFill>
                  <a:latin typeface="Calibri"/>
                  <a:ea typeface="Calibri"/>
                  <a:cs typeface="Calibri"/>
                  <a:sym typeface="Calibri"/>
                </a:endParaRPr>
              </a:p>
            </p:txBody>
          </p:sp>
          <p:sp>
            <p:nvSpPr>
              <p:cNvPr id="114" name="Google Shape;241;p2">
                <a:extLst>
                  <a:ext uri="{FF2B5EF4-FFF2-40B4-BE49-F238E27FC236}">
                    <a16:creationId xmlns:a16="http://schemas.microsoft.com/office/drawing/2014/main" id="{8EC92E72-0EFD-1CC6-57C6-061ACC20F011}"/>
                  </a:ext>
                </a:extLst>
              </p:cNvPr>
              <p:cNvSpPr/>
              <p:nvPr/>
            </p:nvSpPr>
            <p:spPr>
              <a:xfrm rot="3393054">
                <a:off x="1153884" y="3382864"/>
                <a:ext cx="282713" cy="106781"/>
              </a:xfrm>
              <a:prstGeom prst="ellipse">
                <a:avLst/>
              </a:prstGeom>
              <a:noFill/>
              <a:ln w="3175" cap="flat" cmpd="sng">
                <a:solidFill>
                  <a:srgbClr val="4AA054"/>
                </a:solidFill>
                <a:prstDash val="dot"/>
                <a:miter lim="800000"/>
                <a:headEnd type="none" w="sm" len="sm"/>
                <a:tailEnd type="none" w="sm" len="sm"/>
              </a:ln>
            </p:spPr>
            <p:txBody>
              <a:bodyPr spcFirstLastPara="1" wrap="square" lIns="68569" tIns="34275" rIns="68569" bIns="34275" anchor="ctr" anchorCtr="0">
                <a:noAutofit/>
              </a:bodyPr>
              <a:lstStyle/>
              <a:p>
                <a:pPr algn="ctr"/>
                <a:endParaRPr sz="1350">
                  <a:solidFill>
                    <a:prstClr val="white"/>
                  </a:solidFill>
                  <a:latin typeface="Calibri"/>
                  <a:ea typeface="Calibri"/>
                  <a:cs typeface="Calibri"/>
                  <a:sym typeface="Calibri"/>
                </a:endParaRPr>
              </a:p>
            </p:txBody>
          </p:sp>
          <p:sp>
            <p:nvSpPr>
              <p:cNvPr id="115" name="Google Shape;248;p2">
                <a:extLst>
                  <a:ext uri="{FF2B5EF4-FFF2-40B4-BE49-F238E27FC236}">
                    <a16:creationId xmlns:a16="http://schemas.microsoft.com/office/drawing/2014/main" id="{E7AD78D9-9C45-36D6-5224-17F836F1C83F}"/>
                  </a:ext>
                </a:extLst>
              </p:cNvPr>
              <p:cNvSpPr/>
              <p:nvPr/>
            </p:nvSpPr>
            <p:spPr>
              <a:xfrm>
                <a:off x="1509788" y="3074026"/>
                <a:ext cx="274511" cy="338733"/>
              </a:xfrm>
              <a:custGeom>
                <a:avLst/>
                <a:gdLst/>
                <a:ahLst/>
                <a:cxnLst/>
                <a:rect l="l" t="t" r="r" b="b"/>
                <a:pathLst>
                  <a:path w="256315" h="311983" extrusionOk="0">
                    <a:moveTo>
                      <a:pt x="38100" y="0"/>
                    </a:moveTo>
                    <a:lnTo>
                      <a:pt x="38100" y="0"/>
                    </a:lnTo>
                    <a:cubicBezTo>
                      <a:pt x="51475" y="1216"/>
                      <a:pt x="65354" y="1824"/>
                      <a:pt x="78582" y="4763"/>
                    </a:cubicBezTo>
                    <a:cubicBezTo>
                      <a:pt x="81032" y="5307"/>
                      <a:pt x="83344" y="6350"/>
                      <a:pt x="85725" y="7144"/>
                    </a:cubicBezTo>
                    <a:cubicBezTo>
                      <a:pt x="92901" y="11928"/>
                      <a:pt x="93933" y="13043"/>
                      <a:pt x="102394" y="16669"/>
                    </a:cubicBezTo>
                    <a:cubicBezTo>
                      <a:pt x="104701" y="17658"/>
                      <a:pt x="107157" y="18256"/>
                      <a:pt x="109538" y="19050"/>
                    </a:cubicBezTo>
                    <a:cubicBezTo>
                      <a:pt x="114194" y="28363"/>
                      <a:pt x="114464" y="31413"/>
                      <a:pt x="123825" y="38100"/>
                    </a:cubicBezTo>
                    <a:cubicBezTo>
                      <a:pt x="125868" y="39559"/>
                      <a:pt x="128588" y="39688"/>
                      <a:pt x="130969" y="40482"/>
                    </a:cubicBezTo>
                    <a:cubicBezTo>
                      <a:pt x="132557" y="42863"/>
                      <a:pt x="133578" y="45741"/>
                      <a:pt x="135732" y="47625"/>
                    </a:cubicBezTo>
                    <a:cubicBezTo>
                      <a:pt x="140040" y="51394"/>
                      <a:pt x="145257" y="53975"/>
                      <a:pt x="150019" y="57150"/>
                    </a:cubicBezTo>
                    <a:cubicBezTo>
                      <a:pt x="159252" y="63306"/>
                      <a:pt x="154447" y="61008"/>
                      <a:pt x="164307" y="64294"/>
                    </a:cubicBezTo>
                    <a:cubicBezTo>
                      <a:pt x="168370" y="67342"/>
                      <a:pt x="177946" y="73822"/>
                      <a:pt x="180975" y="78582"/>
                    </a:cubicBezTo>
                    <a:cubicBezTo>
                      <a:pt x="184786" y="84572"/>
                      <a:pt x="184593" y="93694"/>
                      <a:pt x="190500" y="97632"/>
                    </a:cubicBezTo>
                    <a:cubicBezTo>
                      <a:pt x="200446" y="104262"/>
                      <a:pt x="195620" y="100370"/>
                      <a:pt x="204788" y="109538"/>
                    </a:cubicBezTo>
                    <a:cubicBezTo>
                      <a:pt x="214818" y="139631"/>
                      <a:pt x="198088" y="91524"/>
                      <a:pt x="211932" y="123825"/>
                    </a:cubicBezTo>
                    <a:cubicBezTo>
                      <a:pt x="213221" y="126833"/>
                      <a:pt x="213414" y="130203"/>
                      <a:pt x="214313" y="133350"/>
                    </a:cubicBezTo>
                    <a:cubicBezTo>
                      <a:pt x="216222" y="140032"/>
                      <a:pt x="217826" y="143665"/>
                      <a:pt x="221457" y="150019"/>
                    </a:cubicBezTo>
                    <a:cubicBezTo>
                      <a:pt x="228186" y="161795"/>
                      <a:pt x="224826" y="153029"/>
                      <a:pt x="233363" y="166688"/>
                    </a:cubicBezTo>
                    <a:cubicBezTo>
                      <a:pt x="235244" y="169698"/>
                      <a:pt x="236807" y="172917"/>
                      <a:pt x="238125" y="176213"/>
                    </a:cubicBezTo>
                    <a:cubicBezTo>
                      <a:pt x="240198" y="181396"/>
                      <a:pt x="244099" y="193589"/>
                      <a:pt x="245269" y="200025"/>
                    </a:cubicBezTo>
                    <a:cubicBezTo>
                      <a:pt x="246273" y="205547"/>
                      <a:pt x="246727" y="211158"/>
                      <a:pt x="247650" y="216694"/>
                    </a:cubicBezTo>
                    <a:cubicBezTo>
                      <a:pt x="252707" y="247031"/>
                      <a:pt x="247339" y="204362"/>
                      <a:pt x="252413" y="250032"/>
                    </a:cubicBezTo>
                    <a:cubicBezTo>
                      <a:pt x="253539" y="271435"/>
                      <a:pt x="261886" y="288204"/>
                      <a:pt x="250032" y="304800"/>
                    </a:cubicBezTo>
                    <a:cubicBezTo>
                      <a:pt x="248075" y="307540"/>
                      <a:pt x="245269" y="309563"/>
                      <a:pt x="242888" y="311944"/>
                    </a:cubicBezTo>
                    <a:cubicBezTo>
                      <a:pt x="238125" y="311150"/>
                      <a:pt x="231192" y="313636"/>
                      <a:pt x="228600" y="309563"/>
                    </a:cubicBezTo>
                    <a:cubicBezTo>
                      <a:pt x="224317" y="302833"/>
                      <a:pt x="226941" y="293694"/>
                      <a:pt x="226219" y="285750"/>
                    </a:cubicBezTo>
                    <a:cubicBezTo>
                      <a:pt x="225333" y="275999"/>
                      <a:pt x="224937" y="256869"/>
                      <a:pt x="221457" y="245269"/>
                    </a:cubicBezTo>
                    <a:cubicBezTo>
                      <a:pt x="220229" y="241175"/>
                      <a:pt x="218282" y="237332"/>
                      <a:pt x="216694" y="233363"/>
                    </a:cubicBezTo>
                    <a:cubicBezTo>
                      <a:pt x="215900" y="228600"/>
                      <a:pt x="215700" y="223700"/>
                      <a:pt x="214313" y="219075"/>
                    </a:cubicBezTo>
                    <a:cubicBezTo>
                      <a:pt x="213293" y="215675"/>
                      <a:pt x="210992" y="212794"/>
                      <a:pt x="209550" y="209550"/>
                    </a:cubicBezTo>
                    <a:cubicBezTo>
                      <a:pt x="207814" y="205644"/>
                      <a:pt x="206140" y="201699"/>
                      <a:pt x="204788" y="197644"/>
                    </a:cubicBezTo>
                    <a:cubicBezTo>
                      <a:pt x="199991" y="183253"/>
                      <a:pt x="206366" y="192078"/>
                      <a:pt x="195263" y="180975"/>
                    </a:cubicBezTo>
                    <a:cubicBezTo>
                      <a:pt x="189679" y="158637"/>
                      <a:pt x="197508" y="186026"/>
                      <a:pt x="185738" y="159544"/>
                    </a:cubicBezTo>
                    <a:cubicBezTo>
                      <a:pt x="178062" y="142274"/>
                      <a:pt x="190279" y="156941"/>
                      <a:pt x="176213" y="142875"/>
                    </a:cubicBezTo>
                    <a:cubicBezTo>
                      <a:pt x="171578" y="128969"/>
                      <a:pt x="177459" y="141740"/>
                      <a:pt x="166688" y="130969"/>
                    </a:cubicBezTo>
                    <a:cubicBezTo>
                      <a:pt x="164664" y="128945"/>
                      <a:pt x="163589" y="126154"/>
                      <a:pt x="161925" y="123825"/>
                    </a:cubicBezTo>
                    <a:cubicBezTo>
                      <a:pt x="159618" y="120596"/>
                      <a:pt x="157588" y="117106"/>
                      <a:pt x="154782" y="114300"/>
                    </a:cubicBezTo>
                    <a:cubicBezTo>
                      <a:pt x="136050" y="95568"/>
                      <a:pt x="160000" y="125802"/>
                      <a:pt x="140494" y="102394"/>
                    </a:cubicBezTo>
                    <a:cubicBezTo>
                      <a:pt x="132697" y="93037"/>
                      <a:pt x="133656" y="85358"/>
                      <a:pt x="121444" y="76200"/>
                    </a:cubicBezTo>
                    <a:cubicBezTo>
                      <a:pt x="118269" y="73819"/>
                      <a:pt x="115469" y="70832"/>
                      <a:pt x="111919" y="69057"/>
                    </a:cubicBezTo>
                    <a:cubicBezTo>
                      <a:pt x="86115" y="56155"/>
                      <a:pt x="106827" y="71202"/>
                      <a:pt x="90488" y="59532"/>
                    </a:cubicBezTo>
                    <a:cubicBezTo>
                      <a:pt x="87258" y="57225"/>
                      <a:pt x="83769" y="55194"/>
                      <a:pt x="80963" y="52388"/>
                    </a:cubicBezTo>
                    <a:cubicBezTo>
                      <a:pt x="78939" y="50364"/>
                      <a:pt x="78435" y="47032"/>
                      <a:pt x="76200" y="45244"/>
                    </a:cubicBezTo>
                    <a:cubicBezTo>
                      <a:pt x="74240" y="43676"/>
                      <a:pt x="71438" y="43657"/>
                      <a:pt x="69057" y="42863"/>
                    </a:cubicBezTo>
                    <a:cubicBezTo>
                      <a:pt x="67469" y="40482"/>
                      <a:pt x="66529" y="37507"/>
                      <a:pt x="64294" y="35719"/>
                    </a:cubicBezTo>
                    <a:cubicBezTo>
                      <a:pt x="62334" y="34151"/>
                      <a:pt x="59395" y="34461"/>
                      <a:pt x="57150" y="33338"/>
                    </a:cubicBezTo>
                    <a:cubicBezTo>
                      <a:pt x="54590" y="32058"/>
                      <a:pt x="52434" y="30092"/>
                      <a:pt x="50007" y="28575"/>
                    </a:cubicBezTo>
                    <a:cubicBezTo>
                      <a:pt x="46082" y="26122"/>
                      <a:pt x="42025" y="23885"/>
                      <a:pt x="38100" y="21432"/>
                    </a:cubicBezTo>
                    <a:cubicBezTo>
                      <a:pt x="31486" y="17298"/>
                      <a:pt x="31376" y="15800"/>
                      <a:pt x="23813" y="14288"/>
                    </a:cubicBezTo>
                    <a:cubicBezTo>
                      <a:pt x="18309" y="13187"/>
                      <a:pt x="12700" y="12701"/>
                      <a:pt x="7144" y="11907"/>
                    </a:cubicBezTo>
                    <a:cubicBezTo>
                      <a:pt x="4763" y="11113"/>
                      <a:pt x="0" y="12035"/>
                      <a:pt x="0" y="9525"/>
                    </a:cubicBezTo>
                    <a:cubicBezTo>
                      <a:pt x="0" y="6663"/>
                      <a:pt x="31750" y="1588"/>
                      <a:pt x="38100" y="0"/>
                    </a:cubicBezTo>
                    <a:close/>
                  </a:path>
                </a:pathLst>
              </a:custGeom>
              <a:solidFill>
                <a:srgbClr val="00B0F0">
                  <a:alpha val="29803"/>
                </a:srgbClr>
              </a:solidFill>
              <a:ln>
                <a:noFill/>
              </a:ln>
            </p:spPr>
            <p:txBody>
              <a:bodyPr spcFirstLastPara="1" wrap="square" lIns="68569" tIns="34275" rIns="68569" bIns="34275" anchor="ctr" anchorCtr="0">
                <a:noAutofit/>
              </a:bodyPr>
              <a:lstStyle/>
              <a:p>
                <a:pPr algn="ctr"/>
                <a:endParaRPr sz="1350">
                  <a:solidFill>
                    <a:prstClr val="white"/>
                  </a:solidFill>
                  <a:latin typeface="Calibri"/>
                  <a:ea typeface="Calibri"/>
                  <a:cs typeface="Calibri"/>
                  <a:sym typeface="Calibri"/>
                </a:endParaRPr>
              </a:p>
            </p:txBody>
          </p:sp>
          <p:sp>
            <p:nvSpPr>
              <p:cNvPr id="116" name="Google Shape;249;p2">
                <a:extLst>
                  <a:ext uri="{FF2B5EF4-FFF2-40B4-BE49-F238E27FC236}">
                    <a16:creationId xmlns:a16="http://schemas.microsoft.com/office/drawing/2014/main" id="{2F680B5F-ADFB-E564-82CB-6CC17C5C8FDB}"/>
                  </a:ext>
                </a:extLst>
              </p:cNvPr>
              <p:cNvSpPr/>
              <p:nvPr/>
            </p:nvSpPr>
            <p:spPr>
              <a:xfrm>
                <a:off x="1353628" y="3115393"/>
                <a:ext cx="301528" cy="369716"/>
              </a:xfrm>
              <a:custGeom>
                <a:avLst/>
                <a:gdLst/>
                <a:ahLst/>
                <a:cxnLst/>
                <a:rect l="l" t="t" r="r" b="b"/>
                <a:pathLst>
                  <a:path w="281541" h="340519" extrusionOk="0">
                    <a:moveTo>
                      <a:pt x="21984" y="0"/>
                    </a:moveTo>
                    <a:lnTo>
                      <a:pt x="21984" y="0"/>
                    </a:lnTo>
                    <a:cubicBezTo>
                      <a:pt x="36587" y="1217"/>
                      <a:pt x="50620" y="1602"/>
                      <a:pt x="64847" y="4763"/>
                    </a:cubicBezTo>
                    <a:cubicBezTo>
                      <a:pt x="67297" y="5307"/>
                      <a:pt x="69556" y="6535"/>
                      <a:pt x="71991" y="7144"/>
                    </a:cubicBezTo>
                    <a:cubicBezTo>
                      <a:pt x="75917" y="8126"/>
                      <a:pt x="79992" y="8460"/>
                      <a:pt x="83897" y="9525"/>
                    </a:cubicBezTo>
                    <a:cubicBezTo>
                      <a:pt x="88740" y="10846"/>
                      <a:pt x="93422" y="12700"/>
                      <a:pt x="98184" y="14288"/>
                    </a:cubicBezTo>
                    <a:cubicBezTo>
                      <a:pt x="100565" y="15082"/>
                      <a:pt x="102893" y="16060"/>
                      <a:pt x="105328" y="16669"/>
                    </a:cubicBezTo>
                    <a:lnTo>
                      <a:pt x="114853" y="19050"/>
                    </a:lnTo>
                    <a:cubicBezTo>
                      <a:pt x="126679" y="36788"/>
                      <a:pt x="111480" y="15002"/>
                      <a:pt x="126759" y="33338"/>
                    </a:cubicBezTo>
                    <a:cubicBezTo>
                      <a:pt x="131308" y="38797"/>
                      <a:pt x="133154" y="45107"/>
                      <a:pt x="138666" y="50007"/>
                    </a:cubicBezTo>
                    <a:cubicBezTo>
                      <a:pt x="142944" y="53810"/>
                      <a:pt x="148191" y="56357"/>
                      <a:pt x="152953" y="59532"/>
                    </a:cubicBezTo>
                    <a:lnTo>
                      <a:pt x="167241" y="69057"/>
                    </a:lnTo>
                    <a:cubicBezTo>
                      <a:pt x="169622" y="70644"/>
                      <a:pt x="171669" y="72914"/>
                      <a:pt x="174384" y="73819"/>
                    </a:cubicBezTo>
                    <a:lnTo>
                      <a:pt x="181528" y="76200"/>
                    </a:lnTo>
                    <a:cubicBezTo>
                      <a:pt x="183116" y="79375"/>
                      <a:pt x="185045" y="82401"/>
                      <a:pt x="186291" y="85725"/>
                    </a:cubicBezTo>
                    <a:cubicBezTo>
                      <a:pt x="187440" y="88789"/>
                      <a:pt x="187083" y="92389"/>
                      <a:pt x="188672" y="95250"/>
                    </a:cubicBezTo>
                    <a:cubicBezTo>
                      <a:pt x="192526" y="102187"/>
                      <a:pt x="202091" y="111051"/>
                      <a:pt x="207722" y="116682"/>
                    </a:cubicBezTo>
                    <a:cubicBezTo>
                      <a:pt x="212088" y="129781"/>
                      <a:pt x="207479" y="118042"/>
                      <a:pt x="214866" y="130969"/>
                    </a:cubicBezTo>
                    <a:cubicBezTo>
                      <a:pt x="216627" y="134051"/>
                      <a:pt x="217565" y="137605"/>
                      <a:pt x="219628" y="140494"/>
                    </a:cubicBezTo>
                    <a:cubicBezTo>
                      <a:pt x="223795" y="146329"/>
                      <a:pt x="228219" y="148602"/>
                      <a:pt x="233916" y="152400"/>
                    </a:cubicBezTo>
                    <a:cubicBezTo>
                      <a:pt x="235124" y="157231"/>
                      <a:pt x="236629" y="164288"/>
                      <a:pt x="238678" y="169069"/>
                    </a:cubicBezTo>
                    <a:cubicBezTo>
                      <a:pt x="240076" y="172332"/>
                      <a:pt x="242043" y="175331"/>
                      <a:pt x="243441" y="178594"/>
                    </a:cubicBezTo>
                    <a:cubicBezTo>
                      <a:pt x="244430" y="180901"/>
                      <a:pt x="244700" y="183493"/>
                      <a:pt x="245822" y="185738"/>
                    </a:cubicBezTo>
                    <a:cubicBezTo>
                      <a:pt x="247102" y="188298"/>
                      <a:pt x="249304" y="190322"/>
                      <a:pt x="250584" y="192882"/>
                    </a:cubicBezTo>
                    <a:cubicBezTo>
                      <a:pt x="251707" y="195127"/>
                      <a:pt x="252306" y="197604"/>
                      <a:pt x="252966" y="200025"/>
                    </a:cubicBezTo>
                    <a:cubicBezTo>
                      <a:pt x="254688" y="206340"/>
                      <a:pt x="256141" y="212725"/>
                      <a:pt x="257728" y="219075"/>
                    </a:cubicBezTo>
                    <a:cubicBezTo>
                      <a:pt x="258522" y="222250"/>
                      <a:pt x="259074" y="225495"/>
                      <a:pt x="260109" y="228600"/>
                    </a:cubicBezTo>
                    <a:cubicBezTo>
                      <a:pt x="260903" y="230981"/>
                      <a:pt x="261801" y="233330"/>
                      <a:pt x="262491" y="235744"/>
                    </a:cubicBezTo>
                    <a:cubicBezTo>
                      <a:pt x="263390" y="238891"/>
                      <a:pt x="263723" y="242205"/>
                      <a:pt x="264872" y="245269"/>
                    </a:cubicBezTo>
                    <a:cubicBezTo>
                      <a:pt x="272489" y="265583"/>
                      <a:pt x="267286" y="245385"/>
                      <a:pt x="272016" y="261938"/>
                    </a:cubicBezTo>
                    <a:cubicBezTo>
                      <a:pt x="276897" y="279021"/>
                      <a:pt x="271877" y="263762"/>
                      <a:pt x="276778" y="283369"/>
                    </a:cubicBezTo>
                    <a:cubicBezTo>
                      <a:pt x="277387" y="285804"/>
                      <a:pt x="278469" y="288099"/>
                      <a:pt x="279159" y="290513"/>
                    </a:cubicBezTo>
                    <a:cubicBezTo>
                      <a:pt x="280058" y="293660"/>
                      <a:pt x="280747" y="296863"/>
                      <a:pt x="281541" y="300038"/>
                    </a:cubicBezTo>
                    <a:cubicBezTo>
                      <a:pt x="280747" y="308769"/>
                      <a:pt x="281737" y="317852"/>
                      <a:pt x="279159" y="326232"/>
                    </a:cubicBezTo>
                    <a:cubicBezTo>
                      <a:pt x="278317" y="328967"/>
                      <a:pt x="274631" y="329832"/>
                      <a:pt x="272016" y="330994"/>
                    </a:cubicBezTo>
                    <a:cubicBezTo>
                      <a:pt x="267428" y="333033"/>
                      <a:pt x="262491" y="334169"/>
                      <a:pt x="257728" y="335757"/>
                    </a:cubicBezTo>
                    <a:lnTo>
                      <a:pt x="250584" y="338138"/>
                    </a:lnTo>
                    <a:lnTo>
                      <a:pt x="243441" y="340519"/>
                    </a:lnTo>
                    <a:cubicBezTo>
                      <a:pt x="241853" y="337344"/>
                      <a:pt x="240076" y="334257"/>
                      <a:pt x="238678" y="330994"/>
                    </a:cubicBezTo>
                    <a:cubicBezTo>
                      <a:pt x="232859" y="317416"/>
                      <a:pt x="236102" y="308002"/>
                      <a:pt x="233916" y="290513"/>
                    </a:cubicBezTo>
                    <a:cubicBezTo>
                      <a:pt x="232912" y="282481"/>
                      <a:pt x="231116" y="274553"/>
                      <a:pt x="229153" y="266700"/>
                    </a:cubicBezTo>
                    <a:cubicBezTo>
                      <a:pt x="227566" y="260350"/>
                      <a:pt x="226462" y="253859"/>
                      <a:pt x="224391" y="247650"/>
                    </a:cubicBezTo>
                    <a:cubicBezTo>
                      <a:pt x="223597" y="245269"/>
                      <a:pt x="223132" y="242752"/>
                      <a:pt x="222009" y="240507"/>
                    </a:cubicBezTo>
                    <a:cubicBezTo>
                      <a:pt x="220729" y="237947"/>
                      <a:pt x="218834" y="235744"/>
                      <a:pt x="217247" y="233363"/>
                    </a:cubicBezTo>
                    <a:cubicBezTo>
                      <a:pt x="216453" y="230188"/>
                      <a:pt x="215901" y="226943"/>
                      <a:pt x="214866" y="223838"/>
                    </a:cubicBezTo>
                    <a:cubicBezTo>
                      <a:pt x="209829" y="208727"/>
                      <a:pt x="211068" y="216501"/>
                      <a:pt x="207722" y="204788"/>
                    </a:cubicBezTo>
                    <a:cubicBezTo>
                      <a:pt x="206823" y="201641"/>
                      <a:pt x="206376" y="198368"/>
                      <a:pt x="205341" y="195263"/>
                    </a:cubicBezTo>
                    <a:cubicBezTo>
                      <a:pt x="203989" y="191208"/>
                      <a:pt x="201930" y="187412"/>
                      <a:pt x="200578" y="183357"/>
                    </a:cubicBezTo>
                    <a:cubicBezTo>
                      <a:pt x="199543" y="180252"/>
                      <a:pt x="199486" y="176840"/>
                      <a:pt x="198197" y="173832"/>
                    </a:cubicBezTo>
                    <a:cubicBezTo>
                      <a:pt x="197070" y="171201"/>
                      <a:pt x="194854" y="169173"/>
                      <a:pt x="193434" y="166688"/>
                    </a:cubicBezTo>
                    <a:cubicBezTo>
                      <a:pt x="191673" y="163606"/>
                      <a:pt x="190553" y="160173"/>
                      <a:pt x="188672" y="157163"/>
                    </a:cubicBezTo>
                    <a:cubicBezTo>
                      <a:pt x="179754" y="142894"/>
                      <a:pt x="184125" y="152184"/>
                      <a:pt x="174384" y="140494"/>
                    </a:cubicBezTo>
                    <a:cubicBezTo>
                      <a:pt x="172552" y="138295"/>
                      <a:pt x="171285" y="135679"/>
                      <a:pt x="169622" y="133350"/>
                    </a:cubicBezTo>
                    <a:cubicBezTo>
                      <a:pt x="154698" y="112456"/>
                      <a:pt x="170171" y="133992"/>
                      <a:pt x="155334" y="116682"/>
                    </a:cubicBezTo>
                    <a:cubicBezTo>
                      <a:pt x="152751" y="113669"/>
                      <a:pt x="150498" y="110386"/>
                      <a:pt x="148191" y="107157"/>
                    </a:cubicBezTo>
                    <a:cubicBezTo>
                      <a:pt x="146527" y="104828"/>
                      <a:pt x="145663" y="101801"/>
                      <a:pt x="143428" y="100013"/>
                    </a:cubicBezTo>
                    <a:cubicBezTo>
                      <a:pt x="141468" y="98445"/>
                      <a:pt x="138665" y="98426"/>
                      <a:pt x="136284" y="97632"/>
                    </a:cubicBezTo>
                    <a:cubicBezTo>
                      <a:pt x="131522" y="92869"/>
                      <a:pt x="127601" y="87080"/>
                      <a:pt x="121997" y="83344"/>
                    </a:cubicBezTo>
                    <a:lnTo>
                      <a:pt x="107709" y="73819"/>
                    </a:lnTo>
                    <a:cubicBezTo>
                      <a:pt x="95071" y="54862"/>
                      <a:pt x="103850" y="60342"/>
                      <a:pt x="81516" y="57150"/>
                    </a:cubicBezTo>
                    <a:cubicBezTo>
                      <a:pt x="74357" y="54764"/>
                      <a:pt x="73382" y="55135"/>
                      <a:pt x="67228" y="50007"/>
                    </a:cubicBezTo>
                    <a:cubicBezTo>
                      <a:pt x="55335" y="40097"/>
                      <a:pt x="65495" y="44667"/>
                      <a:pt x="52941" y="40482"/>
                    </a:cubicBezTo>
                    <a:cubicBezTo>
                      <a:pt x="50560" y="38894"/>
                      <a:pt x="48126" y="37383"/>
                      <a:pt x="45797" y="35719"/>
                    </a:cubicBezTo>
                    <a:cubicBezTo>
                      <a:pt x="42568" y="33412"/>
                      <a:pt x="39822" y="30350"/>
                      <a:pt x="36272" y="28575"/>
                    </a:cubicBezTo>
                    <a:cubicBezTo>
                      <a:pt x="33345" y="27111"/>
                      <a:pt x="29894" y="27093"/>
                      <a:pt x="26747" y="26194"/>
                    </a:cubicBezTo>
                    <a:cubicBezTo>
                      <a:pt x="24333" y="25504"/>
                      <a:pt x="21984" y="24607"/>
                      <a:pt x="19603" y="23813"/>
                    </a:cubicBezTo>
                    <a:cubicBezTo>
                      <a:pt x="17222" y="22225"/>
                      <a:pt x="15139" y="20055"/>
                      <a:pt x="12459" y="19050"/>
                    </a:cubicBezTo>
                    <a:cubicBezTo>
                      <a:pt x="8669" y="17629"/>
                      <a:pt x="4343" y="18090"/>
                      <a:pt x="553" y="16669"/>
                    </a:cubicBezTo>
                    <a:cubicBezTo>
                      <a:pt x="-3759" y="15052"/>
                      <a:pt x="18412" y="2778"/>
                      <a:pt x="21984" y="0"/>
                    </a:cubicBezTo>
                    <a:close/>
                  </a:path>
                </a:pathLst>
              </a:custGeom>
              <a:solidFill>
                <a:srgbClr val="00B0F0">
                  <a:alpha val="29803"/>
                </a:srgbClr>
              </a:solidFill>
              <a:ln>
                <a:noFill/>
              </a:ln>
            </p:spPr>
            <p:txBody>
              <a:bodyPr spcFirstLastPara="1" wrap="square" lIns="68569" tIns="34275" rIns="68569" bIns="34275" anchor="ctr" anchorCtr="0">
                <a:noAutofit/>
              </a:bodyPr>
              <a:lstStyle/>
              <a:p>
                <a:pPr algn="ctr"/>
                <a:endParaRPr sz="1350">
                  <a:solidFill>
                    <a:prstClr val="white"/>
                  </a:solidFill>
                  <a:latin typeface="Calibri"/>
                  <a:ea typeface="Calibri"/>
                  <a:cs typeface="Calibri"/>
                  <a:sym typeface="Calibri"/>
                </a:endParaRPr>
              </a:p>
            </p:txBody>
          </p:sp>
          <p:sp>
            <p:nvSpPr>
              <p:cNvPr id="117" name="Google Shape;250;p2">
                <a:extLst>
                  <a:ext uri="{FF2B5EF4-FFF2-40B4-BE49-F238E27FC236}">
                    <a16:creationId xmlns:a16="http://schemas.microsoft.com/office/drawing/2014/main" id="{8C6D6842-6BDD-F2CB-254E-D7CC2D33AC21}"/>
                  </a:ext>
                </a:extLst>
              </p:cNvPr>
              <p:cNvSpPr/>
              <p:nvPr/>
            </p:nvSpPr>
            <p:spPr>
              <a:xfrm>
                <a:off x="1543613" y="3267824"/>
                <a:ext cx="118194" cy="217285"/>
              </a:xfrm>
              <a:custGeom>
                <a:avLst/>
                <a:gdLst/>
                <a:ahLst/>
                <a:cxnLst/>
                <a:rect l="l" t="t" r="r" b="b"/>
                <a:pathLst>
                  <a:path w="110359" h="200126" extrusionOk="0">
                    <a:moveTo>
                      <a:pt x="48446" y="7245"/>
                    </a:moveTo>
                    <a:lnTo>
                      <a:pt x="48446" y="7245"/>
                    </a:lnTo>
                    <a:cubicBezTo>
                      <a:pt x="54796" y="15976"/>
                      <a:pt x="61508" y="24455"/>
                      <a:pt x="67496" y="33438"/>
                    </a:cubicBezTo>
                    <a:cubicBezTo>
                      <a:pt x="74264" y="43590"/>
                      <a:pt x="77392" y="47003"/>
                      <a:pt x="81784" y="57251"/>
                    </a:cubicBezTo>
                    <a:cubicBezTo>
                      <a:pt x="85495" y="65909"/>
                      <a:pt x="84131" y="67818"/>
                      <a:pt x="86546" y="78682"/>
                    </a:cubicBezTo>
                    <a:cubicBezTo>
                      <a:pt x="87091" y="81132"/>
                      <a:pt x="88134" y="83445"/>
                      <a:pt x="88928" y="85826"/>
                    </a:cubicBezTo>
                    <a:cubicBezTo>
                      <a:pt x="89722" y="92970"/>
                      <a:pt x="89900" y="100209"/>
                      <a:pt x="91309" y="107257"/>
                    </a:cubicBezTo>
                    <a:cubicBezTo>
                      <a:pt x="93707" y="119250"/>
                      <a:pt x="96061" y="119120"/>
                      <a:pt x="98453" y="128688"/>
                    </a:cubicBezTo>
                    <a:lnTo>
                      <a:pt x="103215" y="147738"/>
                    </a:lnTo>
                    <a:cubicBezTo>
                      <a:pt x="104363" y="158071"/>
                      <a:pt x="105600" y="172758"/>
                      <a:pt x="107978" y="183457"/>
                    </a:cubicBezTo>
                    <a:cubicBezTo>
                      <a:pt x="108523" y="185907"/>
                      <a:pt x="109565" y="188220"/>
                      <a:pt x="110359" y="190601"/>
                    </a:cubicBezTo>
                    <a:lnTo>
                      <a:pt x="96071" y="195363"/>
                    </a:lnTo>
                    <a:cubicBezTo>
                      <a:pt x="93690" y="196157"/>
                      <a:pt x="91363" y="197136"/>
                      <a:pt x="88928" y="197745"/>
                    </a:cubicBezTo>
                    <a:lnTo>
                      <a:pt x="79403" y="200126"/>
                    </a:lnTo>
                    <a:cubicBezTo>
                      <a:pt x="77815" y="194570"/>
                      <a:pt x="75939" y="189088"/>
                      <a:pt x="74640" y="183457"/>
                    </a:cubicBezTo>
                    <a:cubicBezTo>
                      <a:pt x="73554" y="178753"/>
                      <a:pt x="73646" y="173794"/>
                      <a:pt x="72259" y="169170"/>
                    </a:cubicBezTo>
                    <a:cubicBezTo>
                      <a:pt x="71239" y="165770"/>
                      <a:pt x="69084" y="162820"/>
                      <a:pt x="67496" y="159645"/>
                    </a:cubicBezTo>
                    <a:cubicBezTo>
                      <a:pt x="66702" y="156470"/>
                      <a:pt x="66264" y="153184"/>
                      <a:pt x="65115" y="150120"/>
                    </a:cubicBezTo>
                    <a:cubicBezTo>
                      <a:pt x="63869" y="146796"/>
                      <a:pt x="61476" y="143963"/>
                      <a:pt x="60353" y="140595"/>
                    </a:cubicBezTo>
                    <a:cubicBezTo>
                      <a:pt x="58283" y="134385"/>
                      <a:pt x="57660" y="127755"/>
                      <a:pt x="55590" y="121545"/>
                    </a:cubicBezTo>
                    <a:cubicBezTo>
                      <a:pt x="54003" y="116782"/>
                      <a:pt x="51654" y="112209"/>
                      <a:pt x="50828" y="107257"/>
                    </a:cubicBezTo>
                    <a:cubicBezTo>
                      <a:pt x="50246" y="103764"/>
                      <a:pt x="48822" y="90651"/>
                      <a:pt x="46065" y="85826"/>
                    </a:cubicBezTo>
                    <a:cubicBezTo>
                      <a:pt x="41744" y="78264"/>
                      <a:pt x="37849" y="76537"/>
                      <a:pt x="34159" y="69157"/>
                    </a:cubicBezTo>
                    <a:cubicBezTo>
                      <a:pt x="33037" y="66912"/>
                      <a:pt x="32767" y="64320"/>
                      <a:pt x="31778" y="62013"/>
                    </a:cubicBezTo>
                    <a:cubicBezTo>
                      <a:pt x="19261" y="32808"/>
                      <a:pt x="34203" y="69243"/>
                      <a:pt x="22253" y="45345"/>
                    </a:cubicBezTo>
                    <a:cubicBezTo>
                      <a:pt x="13161" y="27163"/>
                      <a:pt x="30000" y="51708"/>
                      <a:pt x="12728" y="28676"/>
                    </a:cubicBezTo>
                    <a:cubicBezTo>
                      <a:pt x="7362" y="12584"/>
                      <a:pt x="14225" y="32044"/>
                      <a:pt x="3203" y="7245"/>
                    </a:cubicBezTo>
                    <a:cubicBezTo>
                      <a:pt x="2183" y="4951"/>
                      <a:pt x="-1664" y="456"/>
                      <a:pt x="821" y="101"/>
                    </a:cubicBezTo>
                    <a:cubicBezTo>
                      <a:pt x="7301" y="-825"/>
                      <a:pt x="19871" y="4863"/>
                      <a:pt x="19871" y="4863"/>
                    </a:cubicBezTo>
                    <a:cubicBezTo>
                      <a:pt x="21459" y="7244"/>
                      <a:pt x="22610" y="9983"/>
                      <a:pt x="24634" y="12007"/>
                    </a:cubicBezTo>
                    <a:cubicBezTo>
                      <a:pt x="26658" y="14031"/>
                      <a:pt x="29488" y="15053"/>
                      <a:pt x="31778" y="16770"/>
                    </a:cubicBezTo>
                    <a:cubicBezTo>
                      <a:pt x="32676" y="17443"/>
                      <a:pt x="45668" y="8832"/>
                      <a:pt x="48446" y="7245"/>
                    </a:cubicBezTo>
                    <a:close/>
                  </a:path>
                </a:pathLst>
              </a:custGeom>
              <a:gradFill>
                <a:gsLst>
                  <a:gs pos="0">
                    <a:srgbClr val="7CCAFF">
                      <a:alpha val="49803"/>
                    </a:srgbClr>
                  </a:gs>
                  <a:gs pos="47000">
                    <a:srgbClr val="0079C7">
                      <a:alpha val="49803"/>
                    </a:srgbClr>
                  </a:gs>
                  <a:gs pos="84000">
                    <a:srgbClr val="00436E">
                      <a:alpha val="49803"/>
                    </a:srgbClr>
                  </a:gs>
                  <a:gs pos="100000">
                    <a:srgbClr val="00436E">
                      <a:alpha val="49803"/>
                    </a:srgbClr>
                  </a:gs>
                </a:gsLst>
                <a:path path="circle">
                  <a:fillToRect l="50000" t="50000" r="50000" b="50000"/>
                </a:path>
                <a:tileRect/>
              </a:gradFill>
              <a:ln w="3175" cap="flat" cmpd="sng">
                <a:solidFill>
                  <a:srgbClr val="00B0F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prstClr val="white"/>
                  </a:solidFill>
                  <a:latin typeface="Calibri"/>
                  <a:ea typeface="Calibri"/>
                  <a:cs typeface="Calibri"/>
                  <a:sym typeface="Calibri"/>
                </a:endParaRPr>
              </a:p>
            </p:txBody>
          </p:sp>
          <p:sp>
            <p:nvSpPr>
              <p:cNvPr id="118" name="Google Shape;251;p2">
                <a:extLst>
                  <a:ext uri="{FF2B5EF4-FFF2-40B4-BE49-F238E27FC236}">
                    <a16:creationId xmlns:a16="http://schemas.microsoft.com/office/drawing/2014/main" id="{D0EA2C4A-C7B8-343C-A8E9-86B4C7B34A1C}"/>
                  </a:ext>
                </a:extLst>
              </p:cNvPr>
              <p:cNvSpPr/>
              <p:nvPr/>
            </p:nvSpPr>
            <p:spPr>
              <a:xfrm>
                <a:off x="1706195" y="3194383"/>
                <a:ext cx="80030" cy="217176"/>
              </a:xfrm>
              <a:custGeom>
                <a:avLst/>
                <a:gdLst/>
                <a:ahLst/>
                <a:cxnLst/>
                <a:rect l="l" t="t" r="r" b="b"/>
                <a:pathLst>
                  <a:path w="74725" h="200025" extrusionOk="0">
                    <a:moveTo>
                      <a:pt x="15110" y="0"/>
                    </a:moveTo>
                    <a:lnTo>
                      <a:pt x="15110" y="0"/>
                    </a:lnTo>
                    <a:cubicBezTo>
                      <a:pt x="19079" y="5556"/>
                      <a:pt x="22750" y="11337"/>
                      <a:pt x="27016" y="16669"/>
                    </a:cubicBezTo>
                    <a:cubicBezTo>
                      <a:pt x="29120" y="19299"/>
                      <a:pt x="32203" y="21072"/>
                      <a:pt x="34160" y="23812"/>
                    </a:cubicBezTo>
                    <a:cubicBezTo>
                      <a:pt x="36223" y="26701"/>
                      <a:pt x="37525" y="30074"/>
                      <a:pt x="38923" y="33337"/>
                    </a:cubicBezTo>
                    <a:cubicBezTo>
                      <a:pt x="39912" y="35644"/>
                      <a:pt x="39912" y="38392"/>
                      <a:pt x="41304" y="40481"/>
                    </a:cubicBezTo>
                    <a:cubicBezTo>
                      <a:pt x="43172" y="43283"/>
                      <a:pt x="46067" y="45244"/>
                      <a:pt x="48448" y="47625"/>
                    </a:cubicBezTo>
                    <a:cubicBezTo>
                      <a:pt x="50035" y="51594"/>
                      <a:pt x="51298" y="55708"/>
                      <a:pt x="53210" y="59531"/>
                    </a:cubicBezTo>
                    <a:cubicBezTo>
                      <a:pt x="54490" y="62091"/>
                      <a:pt x="56995" y="63985"/>
                      <a:pt x="57973" y="66675"/>
                    </a:cubicBezTo>
                    <a:cubicBezTo>
                      <a:pt x="60210" y="72826"/>
                      <a:pt x="61451" y="79307"/>
                      <a:pt x="62735" y="85725"/>
                    </a:cubicBezTo>
                    <a:cubicBezTo>
                      <a:pt x="63529" y="89694"/>
                      <a:pt x="63695" y="93841"/>
                      <a:pt x="65116" y="97631"/>
                    </a:cubicBezTo>
                    <a:cubicBezTo>
                      <a:pt x="66121" y="100311"/>
                      <a:pt x="68291" y="102394"/>
                      <a:pt x="69879" y="104775"/>
                    </a:cubicBezTo>
                    <a:cubicBezTo>
                      <a:pt x="75197" y="136688"/>
                      <a:pt x="78270" y="148444"/>
                      <a:pt x="67498" y="192881"/>
                    </a:cubicBezTo>
                    <a:cubicBezTo>
                      <a:pt x="66315" y="197760"/>
                      <a:pt x="57973" y="196056"/>
                      <a:pt x="53210" y="197644"/>
                    </a:cubicBezTo>
                    <a:lnTo>
                      <a:pt x="46066" y="200025"/>
                    </a:lnTo>
                    <a:cubicBezTo>
                      <a:pt x="45272" y="190500"/>
                      <a:pt x="44550" y="180969"/>
                      <a:pt x="43685" y="171450"/>
                    </a:cubicBezTo>
                    <a:cubicBezTo>
                      <a:pt x="41300" y="145210"/>
                      <a:pt x="45629" y="154123"/>
                      <a:pt x="36541" y="140494"/>
                    </a:cubicBezTo>
                    <a:cubicBezTo>
                      <a:pt x="34905" y="132310"/>
                      <a:pt x="34021" y="126909"/>
                      <a:pt x="31779" y="119062"/>
                    </a:cubicBezTo>
                    <a:cubicBezTo>
                      <a:pt x="31090" y="116649"/>
                      <a:pt x="30520" y="114164"/>
                      <a:pt x="29398" y="111919"/>
                    </a:cubicBezTo>
                    <a:cubicBezTo>
                      <a:pt x="28118" y="109359"/>
                      <a:pt x="26223" y="107156"/>
                      <a:pt x="24635" y="104775"/>
                    </a:cubicBezTo>
                    <a:cubicBezTo>
                      <a:pt x="19798" y="80589"/>
                      <a:pt x="24752" y="102798"/>
                      <a:pt x="19873" y="85725"/>
                    </a:cubicBezTo>
                    <a:cubicBezTo>
                      <a:pt x="18974" y="82578"/>
                      <a:pt x="18431" y="79335"/>
                      <a:pt x="17491" y="76200"/>
                    </a:cubicBezTo>
                    <a:cubicBezTo>
                      <a:pt x="16048" y="71392"/>
                      <a:pt x="17492" y="63499"/>
                      <a:pt x="12729" y="61912"/>
                    </a:cubicBezTo>
                    <a:lnTo>
                      <a:pt x="5585" y="59531"/>
                    </a:lnTo>
                    <a:cubicBezTo>
                      <a:pt x="-261" y="41993"/>
                      <a:pt x="-660" y="47895"/>
                      <a:pt x="3204" y="28575"/>
                    </a:cubicBezTo>
                    <a:cubicBezTo>
                      <a:pt x="3696" y="26114"/>
                      <a:pt x="4791" y="23812"/>
                      <a:pt x="5585" y="21431"/>
                    </a:cubicBezTo>
                    <a:cubicBezTo>
                      <a:pt x="3998" y="18256"/>
                      <a:pt x="2886" y="14795"/>
                      <a:pt x="823" y="11906"/>
                    </a:cubicBezTo>
                    <a:cubicBezTo>
                      <a:pt x="-3843" y="5373"/>
                      <a:pt x="12729" y="1984"/>
                      <a:pt x="15110" y="0"/>
                    </a:cubicBezTo>
                    <a:close/>
                  </a:path>
                </a:pathLst>
              </a:custGeom>
              <a:gradFill>
                <a:gsLst>
                  <a:gs pos="0">
                    <a:srgbClr val="7CCAFF">
                      <a:alpha val="49803"/>
                    </a:srgbClr>
                  </a:gs>
                  <a:gs pos="56000">
                    <a:srgbClr val="0079C7">
                      <a:alpha val="49803"/>
                    </a:srgbClr>
                  </a:gs>
                  <a:gs pos="100000">
                    <a:srgbClr val="00436E">
                      <a:alpha val="49803"/>
                    </a:srgbClr>
                  </a:gs>
                </a:gsLst>
                <a:path path="circle">
                  <a:fillToRect l="50000" t="50000" r="50000" b="50000"/>
                </a:path>
                <a:tileRect/>
              </a:gradFill>
              <a:ln w="3175" cap="flat" cmpd="sng">
                <a:solidFill>
                  <a:srgbClr val="00B0F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prstClr val="white"/>
                  </a:solidFill>
                  <a:latin typeface="Calibri"/>
                  <a:ea typeface="Calibri"/>
                  <a:cs typeface="Calibri"/>
                  <a:sym typeface="Calibri"/>
                </a:endParaRPr>
              </a:p>
            </p:txBody>
          </p:sp>
        </p:grpSp>
      </p:grpSp>
      <p:pic>
        <p:nvPicPr>
          <p:cNvPr id="123" name="Picture 122" descr="A group of people posing for a photo&#10;&#10;Description automatically generated">
            <a:extLst>
              <a:ext uri="{FF2B5EF4-FFF2-40B4-BE49-F238E27FC236}">
                <a16:creationId xmlns:a16="http://schemas.microsoft.com/office/drawing/2014/main" id="{120B16B1-78E2-750F-E02F-C1A77966640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061186" y="967567"/>
            <a:ext cx="2340823" cy="1750586"/>
          </a:xfrm>
          <a:prstGeom prst="rect">
            <a:avLst/>
          </a:prstGeom>
          <a:ln w="12700">
            <a:solidFill>
              <a:srgbClr val="FFC000"/>
            </a:solidFill>
          </a:ln>
          <a:effectLst/>
        </p:spPr>
      </p:pic>
      <p:sp>
        <p:nvSpPr>
          <p:cNvPr id="129" name="TextBox 128">
            <a:extLst>
              <a:ext uri="{FF2B5EF4-FFF2-40B4-BE49-F238E27FC236}">
                <a16:creationId xmlns:a16="http://schemas.microsoft.com/office/drawing/2014/main" id="{E493DEB4-0F2E-656D-AC1E-080B64E751B1}"/>
              </a:ext>
            </a:extLst>
          </p:cNvPr>
          <p:cNvSpPr txBox="1"/>
          <p:nvPr/>
        </p:nvSpPr>
        <p:spPr>
          <a:xfrm>
            <a:off x="3802036" y="2108375"/>
            <a:ext cx="695173" cy="415498"/>
          </a:xfrm>
          <a:prstGeom prst="rect">
            <a:avLst/>
          </a:prstGeom>
          <a:noFill/>
        </p:spPr>
        <p:txBody>
          <a:bodyPr wrap="square" rtlCol="0">
            <a:spAutoFit/>
          </a:bodyPr>
          <a:lstStyle/>
          <a:p>
            <a:pPr marL="77153" algn="just"/>
            <a:r>
              <a:rPr lang="en-US" sz="1050" dirty="0">
                <a:solidFill>
                  <a:prstClr val="black"/>
                </a:solidFill>
                <a:latin typeface="Corbel" panose="020B0503020204020204" pitchFamily="34" charset="0"/>
                <a:cs typeface="Arial" panose="020B0604020202020204" pitchFamily="34" charset="0"/>
              </a:rPr>
              <a:t>Hot Cell</a:t>
            </a:r>
          </a:p>
        </p:txBody>
      </p:sp>
      <p:cxnSp>
        <p:nvCxnSpPr>
          <p:cNvPr id="134" name="Straight Connector 133">
            <a:extLst>
              <a:ext uri="{FF2B5EF4-FFF2-40B4-BE49-F238E27FC236}">
                <a16:creationId xmlns:a16="http://schemas.microsoft.com/office/drawing/2014/main" id="{E74D8ED0-9B3A-8536-F6EE-89AFC43D47BE}"/>
              </a:ext>
            </a:extLst>
          </p:cNvPr>
          <p:cNvCxnSpPr>
            <a:cxnSpLocks/>
          </p:cNvCxnSpPr>
          <p:nvPr/>
        </p:nvCxnSpPr>
        <p:spPr>
          <a:xfrm flipV="1">
            <a:off x="3708316" y="2235995"/>
            <a:ext cx="209821" cy="173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D8081D3C-F99E-855A-BE9C-58D8E8985BDF}"/>
              </a:ext>
            </a:extLst>
          </p:cNvPr>
          <p:cNvCxnSpPr>
            <a:cxnSpLocks/>
          </p:cNvCxnSpPr>
          <p:nvPr/>
        </p:nvCxnSpPr>
        <p:spPr>
          <a:xfrm flipV="1">
            <a:off x="3620869" y="1937742"/>
            <a:ext cx="178558" cy="1296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FB53059-AE94-774F-9A22-CA5EE3B309BB}"/>
              </a:ext>
            </a:extLst>
          </p:cNvPr>
          <p:cNvCxnSpPr>
            <a:cxnSpLocks/>
          </p:cNvCxnSpPr>
          <p:nvPr/>
        </p:nvCxnSpPr>
        <p:spPr>
          <a:xfrm flipV="1">
            <a:off x="3529195" y="1937744"/>
            <a:ext cx="270233" cy="1296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CA99310-DBC7-70DA-D9B8-FA688A249AEE}"/>
              </a:ext>
            </a:extLst>
          </p:cNvPr>
          <p:cNvCxnSpPr>
            <a:cxnSpLocks/>
          </p:cNvCxnSpPr>
          <p:nvPr/>
        </p:nvCxnSpPr>
        <p:spPr>
          <a:xfrm>
            <a:off x="2547996" y="1820868"/>
            <a:ext cx="240379" cy="691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416649E3-D4F3-EFDD-8509-4B6FF3127D61}"/>
              </a:ext>
            </a:extLst>
          </p:cNvPr>
          <p:cNvSpPr txBox="1"/>
          <p:nvPr/>
        </p:nvSpPr>
        <p:spPr>
          <a:xfrm>
            <a:off x="1493094" y="1705451"/>
            <a:ext cx="1093912" cy="415498"/>
          </a:xfrm>
          <a:prstGeom prst="rect">
            <a:avLst/>
          </a:prstGeom>
          <a:noFill/>
        </p:spPr>
        <p:txBody>
          <a:bodyPr wrap="square" rtlCol="0">
            <a:spAutoFit/>
          </a:bodyPr>
          <a:lstStyle/>
          <a:p>
            <a:pPr marL="77153" algn="just"/>
            <a:r>
              <a:rPr lang="en-US" sz="1050" dirty="0">
                <a:solidFill>
                  <a:prstClr val="black"/>
                </a:solidFill>
                <a:latin typeface="Corbel" panose="020B0503020204020204" pitchFamily="34" charset="0"/>
                <a:cs typeface="Arial" panose="020B0604020202020204" pitchFamily="34" charset="0"/>
              </a:rPr>
              <a:t>Monorail Crane</a:t>
            </a:r>
          </a:p>
        </p:txBody>
      </p:sp>
      <p:cxnSp>
        <p:nvCxnSpPr>
          <p:cNvPr id="152" name="Straight Arrow Connector 151">
            <a:extLst>
              <a:ext uri="{FF2B5EF4-FFF2-40B4-BE49-F238E27FC236}">
                <a16:creationId xmlns:a16="http://schemas.microsoft.com/office/drawing/2014/main" id="{4DE30608-D9B7-BC3C-FFB6-E989AE2EFCEC}"/>
              </a:ext>
            </a:extLst>
          </p:cNvPr>
          <p:cNvCxnSpPr>
            <a:stCxn id="106" idx="6"/>
          </p:cNvCxnSpPr>
          <p:nvPr/>
        </p:nvCxnSpPr>
        <p:spPr>
          <a:xfrm>
            <a:off x="3860985" y="2536926"/>
            <a:ext cx="0" cy="1125580"/>
          </a:xfrm>
          <a:prstGeom prst="straightConnector1">
            <a:avLst/>
          </a:prstGeom>
          <a:ln w="127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C0399DEA-5FBE-98DB-0CB5-0C8E8B155C90}"/>
              </a:ext>
            </a:extLst>
          </p:cNvPr>
          <p:cNvSpPr txBox="1"/>
          <p:nvPr/>
        </p:nvSpPr>
        <p:spPr>
          <a:xfrm>
            <a:off x="3754335" y="2936755"/>
            <a:ext cx="782530" cy="438582"/>
          </a:xfrm>
          <a:prstGeom prst="rect">
            <a:avLst/>
          </a:prstGeom>
          <a:noFill/>
        </p:spPr>
        <p:txBody>
          <a:bodyPr wrap="square" rtlCol="0">
            <a:spAutoFit/>
          </a:bodyPr>
          <a:lstStyle/>
          <a:p>
            <a:pPr marL="77153" algn="just"/>
            <a:r>
              <a:rPr lang="en-US" sz="975" dirty="0">
                <a:solidFill>
                  <a:prstClr val="black"/>
                </a:solidFill>
                <a:latin typeface="Century Gothic" panose="020B0502020202020204" pitchFamily="34" charset="0"/>
                <a:cs typeface="Arial" panose="020B0604020202020204" pitchFamily="34" charset="0"/>
              </a:rPr>
              <a:t>40</a:t>
            </a:r>
            <a:r>
              <a:rPr lang="en-US" sz="1050" dirty="0">
                <a:solidFill>
                  <a:prstClr val="black"/>
                </a:solidFill>
                <a:latin typeface="Corbel" panose="020B0503020204020204" pitchFamily="34" charset="0"/>
                <a:cs typeface="Arial" panose="020B0604020202020204" pitchFamily="34" charset="0"/>
              </a:rPr>
              <a:t>’ Water</a:t>
            </a:r>
            <a:r>
              <a:rPr lang="en-US" sz="1200" dirty="0">
                <a:solidFill>
                  <a:prstClr val="black"/>
                </a:solidFill>
                <a:latin typeface="Corbel" panose="020B0503020204020204" pitchFamily="34" charset="0"/>
                <a:cs typeface="Arial" panose="020B0604020202020204" pitchFamily="34" charset="0"/>
              </a:rPr>
              <a:t> </a:t>
            </a:r>
          </a:p>
        </p:txBody>
      </p:sp>
      <p:sp>
        <p:nvSpPr>
          <p:cNvPr id="154" name="TextBox 153">
            <a:extLst>
              <a:ext uri="{FF2B5EF4-FFF2-40B4-BE49-F238E27FC236}">
                <a16:creationId xmlns:a16="http://schemas.microsoft.com/office/drawing/2014/main" id="{CF12EBD8-3510-3992-CCCF-FCEA85EFFD8A}"/>
              </a:ext>
            </a:extLst>
          </p:cNvPr>
          <p:cNvSpPr txBox="1"/>
          <p:nvPr/>
        </p:nvSpPr>
        <p:spPr>
          <a:xfrm>
            <a:off x="2854984" y="4467911"/>
            <a:ext cx="1806651" cy="253916"/>
          </a:xfrm>
          <a:prstGeom prst="rect">
            <a:avLst/>
          </a:prstGeom>
          <a:noFill/>
        </p:spPr>
        <p:txBody>
          <a:bodyPr wrap="square" rtlCol="0">
            <a:spAutoFit/>
          </a:bodyPr>
          <a:lstStyle/>
          <a:p>
            <a:pPr marL="77153" algn="just"/>
            <a:r>
              <a:rPr lang="en-US" sz="1050" dirty="0">
                <a:solidFill>
                  <a:prstClr val="black"/>
                </a:solidFill>
                <a:latin typeface="Corbel" panose="020B0503020204020204" pitchFamily="34" charset="0"/>
                <a:cs typeface="Arial" panose="020B0604020202020204" pitchFamily="34" charset="0"/>
              </a:rPr>
              <a:t>Target Cooling System</a:t>
            </a:r>
          </a:p>
        </p:txBody>
      </p:sp>
      <p:sp>
        <p:nvSpPr>
          <p:cNvPr id="156" name="TextBox 155">
            <a:extLst>
              <a:ext uri="{FF2B5EF4-FFF2-40B4-BE49-F238E27FC236}">
                <a16:creationId xmlns:a16="http://schemas.microsoft.com/office/drawing/2014/main" id="{7F296B83-A33D-2FA8-2230-DC9E394B5E31}"/>
              </a:ext>
            </a:extLst>
          </p:cNvPr>
          <p:cNvSpPr txBox="1"/>
          <p:nvPr/>
        </p:nvSpPr>
        <p:spPr>
          <a:xfrm>
            <a:off x="6337750" y="671684"/>
            <a:ext cx="2138924" cy="300082"/>
          </a:xfrm>
          <a:prstGeom prst="rect">
            <a:avLst/>
          </a:prstGeom>
          <a:noFill/>
        </p:spPr>
        <p:txBody>
          <a:bodyPr wrap="square" rtlCol="0">
            <a:spAutoFit/>
          </a:bodyPr>
          <a:lstStyle/>
          <a:p>
            <a:pPr marL="77153" algn="just"/>
            <a:r>
              <a:rPr lang="en-US" sz="1350" dirty="0">
                <a:solidFill>
                  <a:srgbClr val="000F7E"/>
                </a:solidFill>
                <a:latin typeface="Corbel" panose="020B0503020204020204" pitchFamily="34" charset="0"/>
                <a:cs typeface="Arial" panose="020B0604020202020204" pitchFamily="34" charset="0"/>
              </a:rPr>
              <a:t>In front of the Hot Cell</a:t>
            </a:r>
          </a:p>
        </p:txBody>
      </p:sp>
      <p:cxnSp>
        <p:nvCxnSpPr>
          <p:cNvPr id="160" name="Straight Connector 159">
            <a:extLst>
              <a:ext uri="{FF2B5EF4-FFF2-40B4-BE49-F238E27FC236}">
                <a16:creationId xmlns:a16="http://schemas.microsoft.com/office/drawing/2014/main" id="{CD99601B-A727-4283-37C2-92AE1581F795}"/>
              </a:ext>
            </a:extLst>
          </p:cNvPr>
          <p:cNvCxnSpPr>
            <a:cxnSpLocks/>
          </p:cNvCxnSpPr>
          <p:nvPr/>
        </p:nvCxnSpPr>
        <p:spPr>
          <a:xfrm flipV="1">
            <a:off x="3860987" y="967568"/>
            <a:ext cx="2200199" cy="1084133"/>
          </a:xfrm>
          <a:prstGeom prst="line">
            <a:avLst/>
          </a:prstGeom>
          <a:ln w="9525">
            <a:solidFill>
              <a:srgbClr val="FABE00"/>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75DF62A1-7985-B008-9B7B-1B80EB93BC9A}"/>
              </a:ext>
            </a:extLst>
          </p:cNvPr>
          <p:cNvCxnSpPr>
            <a:cxnSpLocks/>
          </p:cNvCxnSpPr>
          <p:nvPr/>
        </p:nvCxnSpPr>
        <p:spPr>
          <a:xfrm>
            <a:off x="3860987" y="2462809"/>
            <a:ext cx="2200199" cy="255345"/>
          </a:xfrm>
          <a:prstGeom prst="line">
            <a:avLst/>
          </a:prstGeom>
          <a:ln w="9525">
            <a:solidFill>
              <a:srgbClr val="FABE00"/>
            </a:solidFill>
            <a:prstDash val="dash"/>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294F7CC-58D4-3124-0A56-AF8AF45C4A8D}"/>
              </a:ext>
            </a:extLst>
          </p:cNvPr>
          <p:cNvCxnSpPr>
            <a:cxnSpLocks/>
          </p:cNvCxnSpPr>
          <p:nvPr/>
        </p:nvCxnSpPr>
        <p:spPr>
          <a:xfrm flipV="1">
            <a:off x="3975285" y="3219928"/>
            <a:ext cx="1066240" cy="508892"/>
          </a:xfrm>
          <a:prstGeom prst="line">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2A550FBF-0953-77EF-2854-9591C1122938}"/>
              </a:ext>
            </a:extLst>
          </p:cNvPr>
          <p:cNvCxnSpPr>
            <a:cxnSpLocks/>
          </p:cNvCxnSpPr>
          <p:nvPr/>
        </p:nvCxnSpPr>
        <p:spPr>
          <a:xfrm>
            <a:off x="3992270" y="4437856"/>
            <a:ext cx="1072664" cy="621356"/>
          </a:xfrm>
          <a:prstGeom prst="line">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33466545-6A12-FE3A-F693-7895D85D9514}"/>
              </a:ext>
            </a:extLst>
          </p:cNvPr>
          <p:cNvSpPr txBox="1"/>
          <p:nvPr/>
        </p:nvSpPr>
        <p:spPr>
          <a:xfrm>
            <a:off x="3673141" y="1820867"/>
            <a:ext cx="1020092" cy="253916"/>
          </a:xfrm>
          <a:prstGeom prst="rect">
            <a:avLst/>
          </a:prstGeom>
          <a:noFill/>
        </p:spPr>
        <p:txBody>
          <a:bodyPr wrap="square" rtlCol="0">
            <a:spAutoFit/>
          </a:bodyPr>
          <a:lstStyle/>
          <a:p>
            <a:pPr marL="77153" algn="just"/>
            <a:r>
              <a:rPr lang="en-US" sz="1050" dirty="0">
                <a:solidFill>
                  <a:prstClr val="black"/>
                </a:solidFill>
                <a:latin typeface="Corbel" panose="020B0503020204020204" pitchFamily="34" charset="0"/>
                <a:cs typeface="Arial" panose="020B0604020202020204" pitchFamily="34" charset="0"/>
              </a:rPr>
              <a:t>Manipulators</a:t>
            </a:r>
          </a:p>
        </p:txBody>
      </p:sp>
      <p:sp>
        <p:nvSpPr>
          <p:cNvPr id="173" name="TextBox 172">
            <a:extLst>
              <a:ext uri="{FF2B5EF4-FFF2-40B4-BE49-F238E27FC236}">
                <a16:creationId xmlns:a16="http://schemas.microsoft.com/office/drawing/2014/main" id="{49F361BC-22C7-CCA1-CB84-ADB75B4450EA}"/>
              </a:ext>
            </a:extLst>
          </p:cNvPr>
          <p:cNvSpPr txBox="1"/>
          <p:nvPr/>
        </p:nvSpPr>
        <p:spPr>
          <a:xfrm>
            <a:off x="6256080" y="2881210"/>
            <a:ext cx="2138924" cy="300082"/>
          </a:xfrm>
          <a:prstGeom prst="rect">
            <a:avLst/>
          </a:prstGeom>
          <a:noFill/>
        </p:spPr>
        <p:txBody>
          <a:bodyPr wrap="square" rtlCol="0">
            <a:spAutoFit/>
          </a:bodyPr>
          <a:lstStyle/>
          <a:p>
            <a:pPr marL="77153" algn="just"/>
            <a:r>
              <a:rPr lang="en-US" sz="1350" dirty="0">
                <a:solidFill>
                  <a:srgbClr val="000F7E"/>
                </a:solidFill>
                <a:latin typeface="Corbel" panose="020B0503020204020204" pitchFamily="34" charset="0"/>
                <a:cs typeface="Arial" panose="020B0604020202020204" pitchFamily="34" charset="0"/>
              </a:rPr>
              <a:t>Target system </a:t>
            </a:r>
            <a:r>
              <a:rPr lang="en-US" sz="1200" dirty="0">
                <a:solidFill>
                  <a:srgbClr val="000F7E"/>
                </a:solidFill>
                <a:latin typeface="Century Gothic" panose="020B0502020202020204" pitchFamily="34" charset="0"/>
                <a:cs typeface="Arial" panose="020B0604020202020204" pitchFamily="34" charset="0"/>
              </a:rPr>
              <a:t>3</a:t>
            </a:r>
            <a:r>
              <a:rPr lang="en-US" sz="1350" dirty="0">
                <a:solidFill>
                  <a:srgbClr val="000F7E"/>
                </a:solidFill>
                <a:latin typeface="Corbel" panose="020B0503020204020204" pitchFamily="34" charset="0"/>
                <a:cs typeface="Arial" panose="020B0604020202020204" pitchFamily="34" charset="0"/>
              </a:rPr>
              <a:t>D model</a:t>
            </a:r>
          </a:p>
        </p:txBody>
      </p:sp>
      <p:sp>
        <p:nvSpPr>
          <p:cNvPr id="183" name="TextBox 182">
            <a:extLst>
              <a:ext uri="{FF2B5EF4-FFF2-40B4-BE49-F238E27FC236}">
                <a16:creationId xmlns:a16="http://schemas.microsoft.com/office/drawing/2014/main" id="{9BA0DFB2-447E-BFB5-9C40-63C1EA19D47F}"/>
              </a:ext>
            </a:extLst>
          </p:cNvPr>
          <p:cNvSpPr txBox="1"/>
          <p:nvPr/>
        </p:nvSpPr>
        <p:spPr>
          <a:xfrm>
            <a:off x="3313376" y="1354487"/>
            <a:ext cx="491743" cy="224805"/>
          </a:xfrm>
          <a:prstGeom prst="rect">
            <a:avLst/>
          </a:prstGeom>
          <a:noFill/>
        </p:spPr>
        <p:txBody>
          <a:bodyPr wrap="square" rtlCol="0">
            <a:spAutoFit/>
          </a:bodyPr>
          <a:lstStyle/>
          <a:p>
            <a:pPr marL="77153">
              <a:lnSpc>
                <a:spcPct val="80000"/>
              </a:lnSpc>
            </a:pPr>
            <a:r>
              <a:rPr lang="en-US" sz="1050" b="1" dirty="0">
                <a:gradFill>
                  <a:gsLst>
                    <a:gs pos="100000">
                      <a:srgbClr val="DB569F"/>
                    </a:gs>
                    <a:gs pos="47000">
                      <a:srgbClr val="BF297C"/>
                    </a:gs>
                    <a:gs pos="0">
                      <a:srgbClr val="B4186E"/>
                    </a:gs>
                    <a:gs pos="100000">
                      <a:srgbClr val="B4186E"/>
                    </a:gs>
                  </a:gsLst>
                  <a:lin ang="0" scaled="1"/>
                </a:gradFill>
                <a:latin typeface="Corbel" panose="020B0503020204020204" pitchFamily="34" charset="0"/>
                <a:cs typeface="Arial" panose="020B0604020202020204" pitchFamily="34" charset="0"/>
              </a:rPr>
              <a:t>IPF</a:t>
            </a:r>
          </a:p>
        </p:txBody>
      </p:sp>
      <p:pic>
        <p:nvPicPr>
          <p:cNvPr id="66" name="Picture 65" descr="A group of people posing for a photo&#10;&#10;Description automatically generated">
            <a:extLst>
              <a:ext uri="{FF2B5EF4-FFF2-40B4-BE49-F238E27FC236}">
                <a16:creationId xmlns:a16="http://schemas.microsoft.com/office/drawing/2014/main" id="{1171D47D-2C8F-10B0-611D-53837C6EF379}"/>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682" b="90421" l="9456" r="89685">
                        <a14:foregroundMark x1="32092" y1="11877" x2="33524" y2="21073"/>
                        <a14:foregroundMark x1="33238" y1="6897" x2="36103" y2="22222"/>
                        <a14:foregroundMark x1="35244" y1="4981" x2="35530" y2="7663"/>
                        <a14:foregroundMark x1="57307" y1="9195" x2="57880" y2="23372"/>
                        <a14:foregroundMark x1="59885" y1="24138" x2="60458" y2="26054"/>
                        <a14:foregroundMark x1="58453" y1="3065" x2="58453" y2="6513"/>
                        <a14:foregroundMark x1="69054" y1="26820" x2="70774" y2="26820"/>
                        <a14:foregroundMark x1="72493" y1="27586" x2="73926" y2="29119"/>
                        <a14:foregroundMark x1="56160" y1="56322" x2="56734" y2="59387"/>
                        <a14:foregroundMark x1="52722" y1="48276" x2="53295" y2="48276"/>
                        <a14:foregroundMark x1="69628" y1="48659" x2="73639" y2="48659"/>
                        <a14:foregroundMark x1="13467" y1="90421" x2="15473" y2="90421"/>
                        <a14:foregroundMark x1="60172" y1="33333" x2="60172" y2="34866"/>
                        <a14:foregroundMark x1="53582" y1="4215" x2="55014" y2="9962"/>
                        <a14:foregroundMark x1="61605" y1="18774" x2="61605" y2="21073"/>
                        <a14:foregroundMark x1="80802" y1="74713" x2="80802" y2="74713"/>
                        <a14:foregroundMark x1="37536" y1="21073" x2="37536" y2="21073"/>
                        <a14:foregroundMark x1="37249" y1="26437" x2="37249" y2="26437"/>
                        <a14:foregroundMark x1="37249" y1="19157" x2="37249" y2="19157"/>
                        <a14:foregroundMark x1="36676" y1="8046" x2="37249" y2="16475"/>
                        <a14:foregroundMark x1="36963" y1="14943" x2="37822" y2="26820"/>
                        <a14:foregroundMark x1="56160" y1="13027" x2="57307" y2="25287"/>
                        <a14:foregroundMark x1="39828" y1="29119" x2="51289" y2="30268"/>
                        <a14:foregroundMark x1="23209" y1="27203" x2="25788" y2="26054"/>
                        <a14:foregroundMark x1="81375" y1="68199" x2="83954" y2="60920"/>
                        <a14:foregroundMark x1="84527" y1="59387" x2="83668" y2="53640"/>
                        <a14:backgroundMark x1="42265" y1="20547" x2="51289" y2="22222"/>
                        <a14:backgroundMark x1="85960" y1="70881" x2="86819" y2="73946"/>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7947" r="12067" b="6888"/>
          <a:stretch/>
        </p:blipFill>
        <p:spPr>
          <a:xfrm>
            <a:off x="6240287" y="974825"/>
            <a:ext cx="1872322" cy="1630006"/>
          </a:xfrm>
          <a:prstGeom prst="rect">
            <a:avLst/>
          </a:prstGeom>
          <a:effectLst>
            <a:softEdge rad="38100"/>
          </a:effectLst>
        </p:spPr>
      </p:pic>
      <p:pic>
        <p:nvPicPr>
          <p:cNvPr id="12" name="videomake_final5">
            <a:hlinkClick r:id="" action="ppaction://media"/>
            <a:extLst>
              <a:ext uri="{FF2B5EF4-FFF2-40B4-BE49-F238E27FC236}">
                <a16:creationId xmlns:a16="http://schemas.microsoft.com/office/drawing/2014/main" id="{097D7955-9CB7-C538-36DA-B5DD73963477}"/>
              </a:ext>
            </a:extLst>
          </p:cNvPr>
          <p:cNvPicPr>
            <a:picLocks noChangeAspect="1"/>
          </p:cNvPicPr>
          <p:nvPr>
            <a:videoFile r:link="rId1"/>
            <p:extLst>
              <p:ext uri="{DAA4B4D4-6D71-4841-9C94-3DE7FCFB9230}">
                <p14:media xmlns:p14="http://schemas.microsoft.com/office/powerpoint/2010/main" r:embed="rId2">
                  <p14:trim end="45266.3"/>
                </p14:media>
              </p:ext>
            </p:extLst>
          </p:nvPr>
        </p:nvPicPr>
        <p:blipFill rotWithShape="1">
          <a:blip r:embed="rId10"/>
          <a:srcRect t="16695" r="6972" b="4761"/>
          <a:stretch/>
        </p:blipFill>
        <p:spPr>
          <a:xfrm>
            <a:off x="5064934" y="3219928"/>
            <a:ext cx="3872798" cy="1839284"/>
          </a:xfrm>
          <a:prstGeom prst="rect">
            <a:avLst/>
          </a:prstGeom>
          <a:ln>
            <a:solidFill>
              <a:srgbClr val="00B0F0"/>
            </a:solidFill>
          </a:ln>
        </p:spPr>
      </p:pic>
    </p:spTree>
    <p:extLst>
      <p:ext uri="{BB962C8B-B14F-4D97-AF65-F5344CB8AC3E}">
        <p14:creationId xmlns:p14="http://schemas.microsoft.com/office/powerpoint/2010/main" val="23537298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2.08333E-7 -1.48148E-6 L 2.08333E-7 0.25 " pathEditMode="relative" rAng="0" ptsTypes="AA">
                                      <p:cBhvr>
                                        <p:cTn id="6" dur="5000" fill="hold"/>
                                        <p:tgtEl>
                                          <p:spTgt spid="119"/>
                                        </p:tgtEl>
                                        <p:attrNameLst>
                                          <p:attrName>ppt_x</p:attrName>
                                          <p:attrName>ppt_y</p:attrName>
                                        </p:attrNameLst>
                                      </p:cBhvr>
                                      <p:rCtr x="0" y="12500"/>
                                    </p:animMotion>
                                  </p:childTnLst>
                                </p:cTn>
                              </p:par>
                              <p:par>
                                <p:cTn id="7" presetID="1" presetClass="mediacall" presetSubtype="0" fill="hold" nodeType="withEffect">
                                  <p:stCondLst>
                                    <p:cond delay="0"/>
                                  </p:stCondLst>
                                  <p:childTnLst>
                                    <p:cmd type="call" cmd="playFrom(0.0)">
                                      <p:cBhvr>
                                        <p:cTn id="8" dur="257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 MeV Proton Beam at IPF</a:t>
            </a:r>
          </a:p>
        </p:txBody>
      </p:sp>
      <p:sp>
        <p:nvSpPr>
          <p:cNvPr id="3" name="Date Placeholder 2"/>
          <p:cNvSpPr>
            <a:spLocks noGrp="1"/>
          </p:cNvSpPr>
          <p:nvPr>
            <p:ph type="dt" sz="half" idx="10"/>
          </p:nvPr>
        </p:nvSpPr>
        <p:spPr/>
        <p:txBody>
          <a:bodyPr/>
          <a:lstStyle/>
          <a:p>
            <a:fld id="{B2EE32BA-3C08-430A-98BF-4F2B13119D28}" type="datetime1">
              <a:rPr lang="en-US" smtClean="0"/>
              <a:t>10/2/2023</a:t>
            </a:fld>
            <a:endParaRPr lang="en-US" dirty="0"/>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5" name="Content Placeholder 4"/>
          <p:cNvSpPr>
            <a:spLocks noGrp="1"/>
          </p:cNvSpPr>
          <p:nvPr>
            <p:ph idx="1"/>
          </p:nvPr>
        </p:nvSpPr>
        <p:spPr>
          <a:xfrm>
            <a:off x="255956" y="943030"/>
            <a:ext cx="6060954" cy="1080985"/>
          </a:xfrm>
        </p:spPr>
        <p:txBody>
          <a:bodyPr/>
          <a:lstStyle/>
          <a:p>
            <a:r>
              <a:rPr lang="en-US" dirty="0"/>
              <a:t>100 MeV pulsed proton beam (100 Hz) on hockey puck-sized targets</a:t>
            </a:r>
          </a:p>
          <a:p>
            <a:r>
              <a:rPr lang="en-US" dirty="0"/>
              <a:t>~250 µA proton beam current = 1.6e15 protons/s!</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9B6DBC4-DCF0-44E6-A1E9-8E19C8237A2A}" type="slidenum">
              <a:rPr lang="en-US" smtClean="0"/>
              <a:pPr/>
              <a:t>8</a:t>
            </a:fld>
            <a:endParaRPr lang="en-US"/>
          </a:p>
        </p:txBody>
      </p:sp>
      <p:pic>
        <p:nvPicPr>
          <p:cNvPr id="9" name="Picture 8" descr="Beam Configuration">
            <a:extLst>
              <a:ext uri="{FF2B5EF4-FFF2-40B4-BE49-F238E27FC236}">
                <a16:creationId xmlns:a16="http://schemas.microsoft.com/office/drawing/2014/main" id="{0EB5F96B-C1AC-42F8-85E2-8D665247A21A}"/>
              </a:ext>
            </a:extLst>
          </p:cNvPr>
          <p:cNvPicPr>
            <a:picLocks noChangeAspect="1" noChangeArrowheads="1"/>
          </p:cNvPicPr>
          <p:nvPr/>
        </p:nvPicPr>
        <p:blipFill>
          <a:blip r:embed="rId3"/>
          <a:srcRect/>
          <a:stretch>
            <a:fillRect/>
          </a:stretch>
        </p:blipFill>
        <p:spPr bwMode="auto">
          <a:xfrm>
            <a:off x="341402" y="2033319"/>
            <a:ext cx="3195637" cy="1315077"/>
          </a:xfrm>
          <a:prstGeom prst="rect">
            <a:avLst/>
          </a:prstGeom>
          <a:noFill/>
          <a:ln w="9525">
            <a:noFill/>
            <a:miter lim="800000"/>
            <a:headEnd/>
            <a:tailEnd/>
          </a:ln>
        </p:spPr>
      </p:pic>
      <p:sp>
        <p:nvSpPr>
          <p:cNvPr id="30" name="Text Box 289"/>
          <p:cNvSpPr txBox="1">
            <a:spLocks noChangeArrowheads="1"/>
          </p:cNvSpPr>
          <p:nvPr/>
        </p:nvSpPr>
        <p:spPr bwMode="auto">
          <a:xfrm>
            <a:off x="4474028" y="2051025"/>
            <a:ext cx="17744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buClr>
                <a:srgbClr val="004080"/>
              </a:buClr>
              <a:buSzPct val="65000"/>
              <a:buFont typeface="Wingdings" panose="05000000000000000000" pitchFamily="2" charset="2"/>
              <a:buNone/>
            </a:pPr>
            <a:r>
              <a:rPr lang="en-US" altLang="en-US" sz="2000" b="1" dirty="0">
                <a:latin typeface="Arial" panose="020B0604020202020204" pitchFamily="34" charset="0"/>
              </a:rPr>
              <a:t>Protons</a:t>
            </a:r>
          </a:p>
          <a:p>
            <a:pPr algn="ctr" eaLnBrk="1" hangingPunct="1">
              <a:buClr>
                <a:srgbClr val="004080"/>
              </a:buClr>
              <a:buSzPct val="65000"/>
              <a:buFont typeface="Wingdings" panose="05000000000000000000" pitchFamily="2" charset="2"/>
              <a:buNone/>
            </a:pPr>
            <a:r>
              <a:rPr lang="en-US" altLang="en-US" sz="2000" b="1" dirty="0">
                <a:latin typeface="Arial" panose="020B0604020202020204" pitchFamily="34" charset="0"/>
              </a:rPr>
              <a:t>(100 MeV)</a:t>
            </a:r>
            <a:endParaRPr lang="en-US" altLang="en-US" sz="2000" b="1" baseline="30000" dirty="0">
              <a:latin typeface="Arial" panose="020B0604020202020204" pitchFamily="34" charset="0"/>
            </a:endParaRPr>
          </a:p>
        </p:txBody>
      </p:sp>
      <p:grpSp>
        <p:nvGrpSpPr>
          <p:cNvPr id="31" name="Group 30"/>
          <p:cNvGrpSpPr>
            <a:grpSpLocks/>
          </p:cNvGrpSpPr>
          <p:nvPr/>
        </p:nvGrpSpPr>
        <p:grpSpPr bwMode="auto">
          <a:xfrm flipH="1">
            <a:off x="5804567" y="862830"/>
            <a:ext cx="3200400" cy="2377440"/>
            <a:chOff x="12703462" y="16154410"/>
            <a:chExt cx="3451275" cy="2590802"/>
          </a:xfrm>
        </p:grpSpPr>
        <p:grpSp>
          <p:nvGrpSpPr>
            <p:cNvPr id="32" name="Group 31"/>
            <p:cNvGrpSpPr>
              <a:grpSpLocks/>
            </p:cNvGrpSpPr>
            <p:nvPr/>
          </p:nvGrpSpPr>
          <p:grpSpPr bwMode="auto">
            <a:xfrm>
              <a:off x="12703462" y="16154410"/>
              <a:ext cx="3451275" cy="2590802"/>
              <a:chOff x="6424450" y="1295400"/>
              <a:chExt cx="2719805" cy="1922462"/>
            </a:xfrm>
          </p:grpSpPr>
          <p:pic>
            <p:nvPicPr>
              <p:cNvPr id="34" name="Picture 33" descr="RbCl RbCl Ga Stack"/>
              <p:cNvPicPr>
                <a:picLocks noChangeAspect="1" noChangeArrowheads="1"/>
              </p:cNvPicPr>
              <p:nvPr/>
            </p:nvPicPr>
            <p:blipFill>
              <a:blip r:embed="rId4"/>
              <a:srcRect/>
              <a:stretch>
                <a:fillRect/>
              </a:stretch>
            </p:blipFill>
            <p:spPr bwMode="auto">
              <a:xfrm>
                <a:off x="6424450" y="1295400"/>
                <a:ext cx="2161801" cy="1922462"/>
              </a:xfrm>
              <a:prstGeom prst="rect">
                <a:avLst/>
              </a:prstGeom>
              <a:noFill/>
              <a:ln w="9525">
                <a:noFill/>
                <a:miter lim="800000"/>
                <a:headEnd/>
                <a:tailEnd/>
              </a:ln>
              <a:scene3d>
                <a:camera prst="orthographicFront">
                  <a:rot lat="0" lon="10800000" rev="0"/>
                </a:camera>
                <a:lightRig rig="threePt" dir="t"/>
              </a:scene3d>
            </p:spPr>
          </p:pic>
          <p:sp>
            <p:nvSpPr>
              <p:cNvPr id="35" name="Text Box 33"/>
              <p:cNvSpPr txBox="1">
                <a:spLocks noChangeArrowheads="1"/>
              </p:cNvSpPr>
              <p:nvPr/>
            </p:nvSpPr>
            <p:spPr bwMode="auto">
              <a:xfrm>
                <a:off x="8603524" y="1526465"/>
                <a:ext cx="540731" cy="15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tIns="0" rIns="9525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eaLnBrk="1" hangingPunct="1">
                  <a:spcBef>
                    <a:spcPct val="50000"/>
                  </a:spcBef>
                  <a:spcAft>
                    <a:spcPct val="50000"/>
                  </a:spcAft>
                  <a:buClr>
                    <a:srgbClr val="004080"/>
                  </a:buClr>
                  <a:buSzPct val="65000"/>
                </a:pPr>
                <a:r>
                  <a:rPr lang="en-US" altLang="en-US" sz="1000" b="1">
                    <a:solidFill>
                      <a:srgbClr val="FFFFFF"/>
                    </a:solidFill>
                  </a:rPr>
                  <a:t>RbCl</a:t>
                </a:r>
                <a:endParaRPr lang="en-US" altLang="en-US" sz="1600">
                  <a:latin typeface="Arial" panose="020B0604020202020204" pitchFamily="34" charset="0"/>
                </a:endParaRPr>
              </a:p>
            </p:txBody>
          </p:sp>
          <p:sp>
            <p:nvSpPr>
              <p:cNvPr id="36" name="Text Box 39"/>
              <p:cNvSpPr txBox="1">
                <a:spLocks noChangeArrowheads="1"/>
              </p:cNvSpPr>
              <p:nvPr/>
            </p:nvSpPr>
            <p:spPr bwMode="auto">
              <a:xfrm>
                <a:off x="8534923" y="2819405"/>
                <a:ext cx="523583" cy="14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tIns="0" rIns="9525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eaLnBrk="1" hangingPunct="1">
                  <a:spcBef>
                    <a:spcPct val="50000"/>
                  </a:spcBef>
                  <a:spcAft>
                    <a:spcPct val="50000"/>
                  </a:spcAft>
                  <a:buClr>
                    <a:srgbClr val="004080"/>
                  </a:buClr>
                  <a:buSzPct val="65000"/>
                </a:pPr>
                <a:r>
                  <a:rPr lang="en-US" altLang="en-US" sz="1000" b="1" dirty="0">
                    <a:solidFill>
                      <a:schemeClr val="bg1"/>
                    </a:solidFill>
                  </a:rPr>
                  <a:t>Beam</a:t>
                </a:r>
                <a:endParaRPr lang="en-US" altLang="en-US" dirty="0">
                  <a:solidFill>
                    <a:schemeClr val="bg1"/>
                  </a:solidFill>
                  <a:latin typeface="Arial" panose="020B0604020202020204" pitchFamily="34" charset="0"/>
                </a:endParaRPr>
              </a:p>
            </p:txBody>
          </p:sp>
        </p:grpSp>
        <p:sp>
          <p:nvSpPr>
            <p:cNvPr id="33" name="Line 287"/>
            <p:cNvSpPr>
              <a:spLocks noChangeShapeType="1"/>
            </p:cNvSpPr>
            <p:nvPr/>
          </p:nvSpPr>
          <p:spPr bwMode="auto">
            <a:xfrm flipH="1" flipV="1">
              <a:off x="14826668" y="17678400"/>
              <a:ext cx="984057" cy="422316"/>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grpSp>
      <p:pic>
        <p:nvPicPr>
          <p:cNvPr id="37" name="Picture 36" descr="Image result for hockey puck in glove"/>
          <p:cNvPicPr>
            <a:picLocks noChangeAspect="1" noChangeArrowheads="1"/>
          </p:cNvPicPr>
          <p:nvPr/>
        </p:nvPicPr>
        <p:blipFill rotWithShape="1">
          <a:blip r:embed="rId5">
            <a:extLst>
              <a:ext uri="{28A0092B-C50C-407E-A947-70E740481C1C}">
                <a14:useLocalDpi xmlns:a14="http://schemas.microsoft.com/office/drawing/2010/main" val="0"/>
              </a:ext>
            </a:extLst>
          </a:blip>
          <a:srcRect t="15175" r="19707"/>
          <a:stretch/>
        </p:blipFill>
        <p:spPr bwMode="auto">
          <a:xfrm>
            <a:off x="5361259" y="3148879"/>
            <a:ext cx="1996105" cy="168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509">
            <a:extLst>
              <a:ext uri="{FF2B5EF4-FFF2-40B4-BE49-F238E27FC236}">
                <a16:creationId xmlns:a16="http://schemas.microsoft.com/office/drawing/2014/main" id="{8256E832-F5BF-3E47-8FAB-5D595EE6F99D}"/>
              </a:ext>
            </a:extLst>
          </p:cNvPr>
          <p:cNvSpPr txBox="1">
            <a:spLocks noChangeArrowheads="1"/>
          </p:cNvSpPr>
          <p:nvPr/>
        </p:nvSpPr>
        <p:spPr bwMode="auto">
          <a:xfrm>
            <a:off x="7369281" y="3625564"/>
            <a:ext cx="18767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en-US" altLang="en-US" sz="1800" b="1" dirty="0"/>
              <a:t>Average target size</a:t>
            </a:r>
          </a:p>
        </p:txBody>
      </p:sp>
      <p:cxnSp>
        <p:nvCxnSpPr>
          <p:cNvPr id="39" name="Straight Arrow Connector 38"/>
          <p:cNvCxnSpPr/>
          <p:nvPr/>
        </p:nvCxnSpPr>
        <p:spPr>
          <a:xfrm flipH="1">
            <a:off x="6511925" y="3904842"/>
            <a:ext cx="903705" cy="128373"/>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l="30716" t="34267" r="28292" b="14173"/>
          <a:stretch/>
        </p:blipFill>
        <p:spPr>
          <a:xfrm flipV="1">
            <a:off x="3319256" y="3574715"/>
            <a:ext cx="1847173" cy="1714683"/>
          </a:xfrm>
          <a:prstGeom prst="rect">
            <a:avLst/>
          </a:prstGeom>
        </p:spPr>
      </p:pic>
      <p:sp>
        <p:nvSpPr>
          <p:cNvPr id="42" name="Content Placeholder 4"/>
          <p:cNvSpPr txBox="1">
            <a:spLocks/>
          </p:cNvSpPr>
          <p:nvPr/>
        </p:nvSpPr>
        <p:spPr>
          <a:xfrm>
            <a:off x="255956" y="3414554"/>
            <a:ext cx="2761329" cy="1795010"/>
          </a:xfrm>
          <a:prstGeom prst="rect">
            <a:avLst/>
          </a:prstGeom>
        </p:spPr>
        <p:txBody>
          <a:bodyPr/>
          <a:lstStyle>
            <a:lvl1pPr marL="171450" indent="-171450" algn="l" defTabSz="457200" rtl="0" eaLnBrk="1" latinLnBrk="0" hangingPunct="1">
              <a:spcBef>
                <a:spcPct val="20000"/>
              </a:spcBef>
              <a:buFont typeface="Arial"/>
              <a:buChar char="•"/>
              <a:defRPr sz="2000" b="0" kern="1200">
                <a:solidFill>
                  <a:schemeClr val="tx1"/>
                </a:solidFill>
                <a:latin typeface="+mn-lt"/>
                <a:ea typeface="+mn-ea"/>
                <a:cs typeface="+mn-cs"/>
              </a:defRPr>
            </a:lvl1pPr>
            <a:lvl2pPr marL="346075" indent="-1714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515938" indent="-173038" algn="l" defTabSz="457200" rtl="0" eaLnBrk="1" latinLnBrk="0" hangingPunct="1">
              <a:spcBef>
                <a:spcPct val="20000"/>
              </a:spcBef>
              <a:buFont typeface="Arial"/>
              <a:buChar char="•"/>
              <a:defRPr sz="1600" kern="1200">
                <a:solidFill>
                  <a:schemeClr val="tx1"/>
                </a:solidFill>
                <a:latin typeface="+mn-lt"/>
                <a:ea typeface="+mn-ea"/>
                <a:cs typeface="+mn-cs"/>
              </a:defRPr>
            </a:lvl3pPr>
            <a:lvl4pPr marL="685800" indent="-173038" algn="l" defTabSz="457200" rtl="0" eaLnBrk="1" latinLnBrk="0" hangingPunct="1">
              <a:spcBef>
                <a:spcPct val="20000"/>
              </a:spcBef>
              <a:buFont typeface="Arial"/>
              <a:buChar char="–"/>
              <a:defRPr sz="1400" kern="1200">
                <a:solidFill>
                  <a:schemeClr val="tx1"/>
                </a:solidFill>
                <a:latin typeface="+mn-lt"/>
                <a:ea typeface="+mn-ea"/>
                <a:cs typeface="+mn-cs"/>
              </a:defRPr>
            </a:lvl4pPr>
            <a:lvl5pPr marL="855663" indent="-174625"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Swept in circle(s) to produce a concentric ring-shaped profile, reducing peak power density on the target</a:t>
            </a:r>
          </a:p>
          <a:p>
            <a:endParaRPr lang="en-US" dirty="0"/>
          </a:p>
          <a:p>
            <a:endParaRPr lang="en-US" dirty="0"/>
          </a:p>
          <a:p>
            <a:endParaRPr lang="en-US" dirty="0"/>
          </a:p>
          <a:p>
            <a:endParaRPr lang="en-US" dirty="0"/>
          </a:p>
        </p:txBody>
      </p:sp>
      <p:sp>
        <p:nvSpPr>
          <p:cNvPr id="43" name="TextBox 509">
            <a:extLst>
              <a:ext uri="{FF2B5EF4-FFF2-40B4-BE49-F238E27FC236}">
                <a16:creationId xmlns:a16="http://schemas.microsoft.com/office/drawing/2014/main" id="{8256E832-F5BF-3E47-8FAB-5D595EE6F99D}"/>
              </a:ext>
            </a:extLst>
          </p:cNvPr>
          <p:cNvSpPr txBox="1">
            <a:spLocks noChangeArrowheads="1"/>
          </p:cNvSpPr>
          <p:nvPr/>
        </p:nvSpPr>
        <p:spPr bwMode="auto">
          <a:xfrm>
            <a:off x="3304445" y="2919080"/>
            <a:ext cx="18767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en-US" altLang="en-US" sz="1800" b="1" dirty="0"/>
              <a:t>5-circle raster pattern</a:t>
            </a:r>
          </a:p>
        </p:txBody>
      </p:sp>
    </p:spTree>
    <p:extLst>
      <p:ext uri="{BB962C8B-B14F-4D97-AF65-F5344CB8AC3E}">
        <p14:creationId xmlns:p14="http://schemas.microsoft.com/office/powerpoint/2010/main" val="9452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B22D8D4-1F09-80F1-2E16-40A40B014914}"/>
              </a:ext>
            </a:extLst>
          </p:cNvPr>
          <p:cNvPicPr>
            <a:picLocks noChangeAspect="1"/>
          </p:cNvPicPr>
          <p:nvPr/>
        </p:nvPicPr>
        <p:blipFill>
          <a:blip r:embed="rId3"/>
          <a:stretch>
            <a:fillRect/>
          </a:stretch>
        </p:blipFill>
        <p:spPr>
          <a:xfrm>
            <a:off x="4589591" y="1320365"/>
            <a:ext cx="2225040" cy="1668780"/>
          </a:xfrm>
          <a:prstGeom prst="rect">
            <a:avLst/>
          </a:prstGeom>
        </p:spPr>
      </p:pic>
      <p:pic>
        <p:nvPicPr>
          <p:cNvPr id="17" name="Picture 16">
            <a:extLst>
              <a:ext uri="{FF2B5EF4-FFF2-40B4-BE49-F238E27FC236}">
                <a16:creationId xmlns:a16="http://schemas.microsoft.com/office/drawing/2014/main" id="{16EF0E0A-2E9F-667D-A200-A7A39913C422}"/>
              </a:ext>
            </a:extLst>
          </p:cNvPr>
          <p:cNvPicPr>
            <a:picLocks noChangeAspect="1"/>
          </p:cNvPicPr>
          <p:nvPr/>
        </p:nvPicPr>
        <p:blipFill rotWithShape="1">
          <a:blip r:embed="rId4"/>
          <a:srcRect t="2916" r="1586"/>
          <a:stretch/>
        </p:blipFill>
        <p:spPr bwMode="auto">
          <a:xfrm>
            <a:off x="2736225" y="3167715"/>
            <a:ext cx="3671551" cy="2161072"/>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3A213F50-C932-F7F7-A643-EB18F95B3E3A}"/>
              </a:ext>
            </a:extLst>
          </p:cNvPr>
          <p:cNvPicPr>
            <a:picLocks noChangeAspect="1"/>
          </p:cNvPicPr>
          <p:nvPr/>
        </p:nvPicPr>
        <p:blipFill rotWithShape="1">
          <a:blip r:embed="rId5">
            <a:extLst>
              <a:ext uri="{28A0092B-C50C-407E-A947-70E740481C1C}">
                <a14:useLocalDpi xmlns:a14="http://schemas.microsoft.com/office/drawing/2010/main" val="0"/>
              </a:ext>
            </a:extLst>
          </a:blip>
          <a:srcRect l="2506" t="3050" r="2663" b="1961"/>
          <a:stretch/>
        </p:blipFill>
        <p:spPr bwMode="auto">
          <a:xfrm>
            <a:off x="2565095" y="1320365"/>
            <a:ext cx="1904365" cy="1828800"/>
          </a:xfrm>
          <a:prstGeom prst="rect">
            <a:avLst/>
          </a:prstGeom>
          <a:noFill/>
          <a:ln>
            <a:noFill/>
          </a:ln>
          <a:extLst>
            <a:ext uri="{53640926-AAD7-44D8-BBD7-CCE9431645EC}">
              <a14:shadowObscured xmlns:a14="http://schemas.microsoft.com/office/drawing/2010/main"/>
            </a:ext>
          </a:extLst>
        </p:spPr>
      </p:pic>
      <p:sp>
        <p:nvSpPr>
          <p:cNvPr id="2" name="Text Placeholder 1">
            <a:extLst>
              <a:ext uri="{FF2B5EF4-FFF2-40B4-BE49-F238E27FC236}">
                <a16:creationId xmlns:a16="http://schemas.microsoft.com/office/drawing/2014/main" id="{E9AF2E7C-2059-483D-90B2-A157766F0BBE}"/>
              </a:ext>
            </a:extLst>
          </p:cNvPr>
          <p:cNvSpPr>
            <a:spLocks noGrp="1"/>
          </p:cNvSpPr>
          <p:nvPr>
            <p:ph type="body" sz="quarter" idx="14"/>
          </p:nvPr>
        </p:nvSpPr>
        <p:spPr/>
        <p:txBody>
          <a:bodyPr/>
          <a:lstStyle/>
          <a:p>
            <a:r>
              <a:rPr lang="en-US" dirty="0"/>
              <a:t>IPF Beam Window Assembly</a:t>
            </a:r>
          </a:p>
        </p:txBody>
      </p:sp>
      <p:pic>
        <p:nvPicPr>
          <p:cNvPr id="15" name="Picture 14">
            <a:extLst>
              <a:ext uri="{FF2B5EF4-FFF2-40B4-BE49-F238E27FC236}">
                <a16:creationId xmlns:a16="http://schemas.microsoft.com/office/drawing/2014/main" id="{B5C3B1E0-1C0F-71C4-B206-8A9133699054}"/>
              </a:ext>
            </a:extLst>
          </p:cNvPr>
          <p:cNvPicPr>
            <a:picLocks noChangeAspect="1"/>
          </p:cNvPicPr>
          <p:nvPr/>
        </p:nvPicPr>
        <p:blipFill>
          <a:blip r:embed="rId6"/>
          <a:stretch>
            <a:fillRect/>
          </a:stretch>
        </p:blipFill>
        <p:spPr>
          <a:xfrm>
            <a:off x="7034875" y="511852"/>
            <a:ext cx="1739570" cy="2558264"/>
          </a:xfrm>
          <a:prstGeom prst="rect">
            <a:avLst/>
          </a:prstGeom>
        </p:spPr>
      </p:pic>
      <p:pic>
        <p:nvPicPr>
          <p:cNvPr id="9" name="Picture 8">
            <a:extLst>
              <a:ext uri="{FF2B5EF4-FFF2-40B4-BE49-F238E27FC236}">
                <a16:creationId xmlns:a16="http://schemas.microsoft.com/office/drawing/2014/main" id="{53C0C01F-8199-B480-6F9C-1433B54795D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554" y="1322494"/>
            <a:ext cx="1848589" cy="3370647"/>
          </a:xfrm>
          <a:prstGeom prst="rect">
            <a:avLst/>
          </a:prstGeom>
          <a:noFill/>
          <a:ln>
            <a:noFill/>
          </a:ln>
        </p:spPr>
      </p:pic>
      <p:pic>
        <p:nvPicPr>
          <p:cNvPr id="11" name="Picture 10">
            <a:extLst>
              <a:ext uri="{FF2B5EF4-FFF2-40B4-BE49-F238E27FC236}">
                <a16:creationId xmlns:a16="http://schemas.microsoft.com/office/drawing/2014/main" id="{0D0C5E91-5605-24DF-857A-9254F313EC1E}"/>
              </a:ext>
            </a:extLst>
          </p:cNvPr>
          <p:cNvPicPr>
            <a:picLocks noChangeAspect="1"/>
          </p:cNvPicPr>
          <p:nvPr/>
        </p:nvPicPr>
        <p:blipFill rotWithShape="1">
          <a:blip r:embed="rId8"/>
          <a:srcRect t="17161" b="11276"/>
          <a:stretch/>
        </p:blipFill>
        <p:spPr>
          <a:xfrm>
            <a:off x="1752997" y="1672301"/>
            <a:ext cx="5143500" cy="2760646"/>
          </a:xfrm>
          <a:prstGeom prst="rect">
            <a:avLst/>
          </a:prstGeom>
        </p:spPr>
      </p:pic>
      <p:pic>
        <p:nvPicPr>
          <p:cNvPr id="20" name="Picture 19">
            <a:extLst>
              <a:ext uri="{FF2B5EF4-FFF2-40B4-BE49-F238E27FC236}">
                <a16:creationId xmlns:a16="http://schemas.microsoft.com/office/drawing/2014/main" id="{AAE8D80D-9143-D490-D721-8BEBE4F03696}"/>
              </a:ext>
            </a:extLst>
          </p:cNvPr>
          <p:cNvPicPr>
            <a:picLocks noChangeAspect="1"/>
          </p:cNvPicPr>
          <p:nvPr/>
        </p:nvPicPr>
        <p:blipFill>
          <a:blip r:embed="rId9"/>
          <a:stretch>
            <a:fillRect/>
          </a:stretch>
        </p:blipFill>
        <p:spPr>
          <a:xfrm rot="16200000">
            <a:off x="6900810" y="3392285"/>
            <a:ext cx="1805446" cy="1354085"/>
          </a:xfrm>
          <a:prstGeom prst="rect">
            <a:avLst/>
          </a:prstGeom>
        </p:spPr>
      </p:pic>
    </p:spTree>
    <p:extLst>
      <p:ext uri="{BB962C8B-B14F-4D97-AF65-F5344CB8AC3E}">
        <p14:creationId xmlns:p14="http://schemas.microsoft.com/office/powerpoint/2010/main" val="21311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LANL 1">
      <a:dk1>
        <a:srgbClr val="3C3C3B"/>
      </a:dk1>
      <a:lt1>
        <a:sysClr val="window" lastClr="FFFFFF"/>
      </a:lt1>
      <a:dk2>
        <a:srgbClr val="636463"/>
      </a:dk2>
      <a:lt2>
        <a:srgbClr val="EFEEED"/>
      </a:lt2>
      <a:accent1>
        <a:srgbClr val="130D1F"/>
      </a:accent1>
      <a:accent2>
        <a:srgbClr val="F8B617"/>
      </a:accent2>
      <a:accent3>
        <a:srgbClr val="2682CF"/>
      </a:accent3>
      <a:accent4>
        <a:srgbClr val="EA7820"/>
      </a:accent4>
      <a:accent5>
        <a:srgbClr val="F4482D"/>
      </a:accent5>
      <a:accent6>
        <a:srgbClr val="229357"/>
      </a:accent6>
      <a:hlink>
        <a:srgbClr val="385AC7"/>
      </a:hlink>
      <a:folHlink>
        <a:srgbClr val="4E13D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eta-blue-wide" id="{6FC44C02-A48C-4DCF-A29F-76C032796885}" vid="{AF4E490A-15E2-4B68-95B3-AFA87B34524A}"/>
    </a:ext>
  </a:extLst>
</a:theme>
</file>

<file path=ppt/theme/theme2.xml><?xml version="1.0" encoding="utf-8"?>
<a:theme xmlns:a="http://schemas.openxmlformats.org/drawingml/2006/main" name="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F306599565759418EB0472AAAECFF01" ma:contentTypeVersion="3" ma:contentTypeDescription="Create a new document." ma:contentTypeScope="" ma:versionID="65357056564b6c7427e2773d0d221f66">
  <xsd:schema xmlns:xsd="http://www.w3.org/2001/XMLSchema" xmlns:xs="http://www.w3.org/2001/XMLSchema" xmlns:p="http://schemas.microsoft.com/office/2006/metadata/properties" xmlns:ns2="88b41974-7625-42e3-b6e9-7233afbea535" targetNamespace="http://schemas.microsoft.com/office/2006/metadata/properties" ma:root="true" ma:fieldsID="fee9f185841de442cb689a64bbbf8d9c" ns2:_="">
    <xsd:import namespace="88b41974-7625-42e3-b6e9-7233afbea535"/>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b41974-7625-42e3-b6e9-7233afbea5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2FEA5A-C5E3-4CBA-B68A-906BF527E05B}">
  <ds:schemaRefs>
    <ds:schemaRef ds:uri="http://schemas.microsoft.com/sharepoint/v3/contenttype/forms"/>
  </ds:schemaRefs>
</ds:datastoreItem>
</file>

<file path=customXml/itemProps2.xml><?xml version="1.0" encoding="utf-8"?>
<ds:datastoreItem xmlns:ds="http://schemas.openxmlformats.org/officeDocument/2006/customXml" ds:itemID="{43C9CA81-EFCD-486A-9A17-A58700AE60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b41974-7625-42e3-b6e9-7233afbea5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beta-blue-wide</Template>
  <TotalTime>2159</TotalTime>
  <Words>1836</Words>
  <Application>Microsoft Office PowerPoint</Application>
  <PresentationFormat>On-screen Show (16:10)</PresentationFormat>
  <Paragraphs>305</Paragraphs>
  <Slides>16</Slides>
  <Notes>11</Notes>
  <HiddenSlides>0</HiddenSlides>
  <MMClips>9</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16</vt:i4>
      </vt:variant>
    </vt:vector>
  </HeadingPairs>
  <TitlesOfParts>
    <vt:vector size="31" baseType="lpstr">
      <vt:lpstr>Acumin Pro</vt:lpstr>
      <vt:lpstr>Arial</vt:lpstr>
      <vt:lpstr>Calibri</vt:lpstr>
      <vt:lpstr>Calibri Light</vt:lpstr>
      <vt:lpstr>Cambria</vt:lpstr>
      <vt:lpstr>Century Gothic</vt:lpstr>
      <vt:lpstr>Corbel</vt:lpstr>
      <vt:lpstr>Courier</vt:lpstr>
      <vt:lpstr>Symbol</vt:lpstr>
      <vt:lpstr>Times</vt:lpstr>
      <vt:lpstr>Times New Roman</vt:lpstr>
      <vt:lpstr>Wingdings</vt:lpstr>
      <vt:lpstr>Office Theme</vt:lpstr>
      <vt:lpstr>Main</vt:lpstr>
      <vt:lpstr>Custom Design</vt:lpstr>
      <vt:lpstr>Radioisotope Production at Los Alamos National Laboratory</vt:lpstr>
      <vt:lpstr>PowerPoint Presentation</vt:lpstr>
      <vt:lpstr>Isotopes</vt:lpstr>
      <vt:lpstr>LANSCE &amp; The LANL Isotope Production Facility (IPF)</vt:lpstr>
      <vt:lpstr>IPF v1 Location</vt:lpstr>
      <vt:lpstr>PowerPoint Presentation</vt:lpstr>
      <vt:lpstr>PowerPoint Presentation</vt:lpstr>
      <vt:lpstr>100 MeV Proton Beam at IPF</vt:lpstr>
      <vt:lpstr>PowerPoint Presentation</vt:lpstr>
      <vt:lpstr>PowerPoint Presentation</vt:lpstr>
      <vt:lpstr>PowerPoint Presentation</vt:lpstr>
      <vt:lpstr>PowerPoint Presentation</vt:lpstr>
      <vt:lpstr>Computational Multi-Physics Modeling</vt:lpstr>
      <vt:lpstr>PowerPoint Presentation</vt:lpstr>
      <vt:lpstr>PowerPoint Presentation</vt:lpstr>
      <vt:lpstr>PowerPoint Presentation</vt:lpstr>
    </vt:vector>
  </TitlesOfParts>
  <Company>LANL DCS-CSD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LANL’s slide template!</dc:title>
  <dc:creator>Ellen O'Brien</dc:creator>
  <cp:lastModifiedBy>Woody, Angela</cp:lastModifiedBy>
  <cp:revision>66</cp:revision>
  <dcterms:created xsi:type="dcterms:W3CDTF">2020-10-19T14:03:27Z</dcterms:created>
  <dcterms:modified xsi:type="dcterms:W3CDTF">2023-10-02T17:11:09Z</dcterms:modified>
</cp:coreProperties>
</file>