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7" r:id="rId5"/>
  </p:sldMasterIdLst>
  <p:notesMasterIdLst>
    <p:notesMasterId r:id="rId12"/>
  </p:notesMasterIdLst>
  <p:handoutMasterIdLst>
    <p:handoutMasterId r:id="rId13"/>
  </p:handoutMasterIdLst>
  <p:sldIdLst>
    <p:sldId id="257" r:id="rId6"/>
    <p:sldId id="351" r:id="rId7"/>
    <p:sldId id="375" r:id="rId8"/>
    <p:sldId id="269" r:id="rId9"/>
    <p:sldId id="388" r:id="rId10"/>
    <p:sldId id="389" r:id="rId11"/>
  </p:sldIdLst>
  <p:sldSz cx="9144000" cy="6858000" type="screen4x3"/>
  <p:notesSz cx="9296400" cy="688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A"/>
    <a:srgbClr val="B2B2B2"/>
    <a:srgbClr val="8EB4E3"/>
    <a:srgbClr val="C4D79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5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107" d="100"/>
          <a:sy n="107" d="100"/>
        </p:scale>
        <p:origin x="-1764" y="-96"/>
      </p:cViewPr>
      <p:guideLst>
        <p:guide orient="horz" pos="216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028020" cy="343974"/>
          </a:xfrm>
          <a:prstGeom prst="rect">
            <a:avLst/>
          </a:prstGeom>
        </p:spPr>
        <p:txBody>
          <a:bodyPr vert="horz" lIns="90597" tIns="45298" rIns="90597" bIns="452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6279" y="1"/>
            <a:ext cx="4028020" cy="343974"/>
          </a:xfrm>
          <a:prstGeom prst="rect">
            <a:avLst/>
          </a:prstGeom>
        </p:spPr>
        <p:txBody>
          <a:bodyPr vert="horz" lIns="90597" tIns="45298" rIns="90597" bIns="45298" rtlCol="0"/>
          <a:lstStyle>
            <a:lvl1pPr algn="r">
              <a:defRPr sz="1200"/>
            </a:lvl1pPr>
          </a:lstStyle>
          <a:p>
            <a:fld id="{363C4A32-C7CF-4CD1-9FF0-488ECEB9147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536667"/>
            <a:ext cx="4028020" cy="343974"/>
          </a:xfrm>
          <a:prstGeom prst="rect">
            <a:avLst/>
          </a:prstGeom>
        </p:spPr>
        <p:txBody>
          <a:bodyPr vert="horz" lIns="90597" tIns="45298" rIns="90597" bIns="452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6279" y="6536667"/>
            <a:ext cx="4028020" cy="343974"/>
          </a:xfrm>
          <a:prstGeom prst="rect">
            <a:avLst/>
          </a:prstGeom>
        </p:spPr>
        <p:txBody>
          <a:bodyPr vert="horz" lIns="90597" tIns="45298" rIns="90597" bIns="45298" rtlCol="0" anchor="b"/>
          <a:lstStyle>
            <a:lvl1pPr algn="r">
              <a:defRPr sz="1200"/>
            </a:lvl1pPr>
          </a:lstStyle>
          <a:p>
            <a:fld id="{44E74ED4-C98D-4088-9AEF-DC5BBBAE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17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44091"/>
          </a:xfrm>
          <a:prstGeom prst="rect">
            <a:avLst/>
          </a:prstGeom>
        </p:spPr>
        <p:txBody>
          <a:bodyPr vert="horz" lIns="92427" tIns="46214" rIns="92427" bIns="462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2"/>
            <a:ext cx="4028440" cy="344091"/>
          </a:xfrm>
          <a:prstGeom prst="rect">
            <a:avLst/>
          </a:prstGeom>
        </p:spPr>
        <p:txBody>
          <a:bodyPr vert="horz" lIns="92427" tIns="46214" rIns="92427" bIns="46214" rtlCol="0"/>
          <a:lstStyle>
            <a:lvl1pPr algn="r">
              <a:defRPr sz="1200"/>
            </a:lvl1pPr>
          </a:lstStyle>
          <a:p>
            <a:fld id="{F7B5AC34-FE59-4DEF-9AF5-504A6E4C953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515938"/>
            <a:ext cx="3441700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7" tIns="46214" rIns="92427" bIns="462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268863"/>
            <a:ext cx="7437120" cy="3096817"/>
          </a:xfrm>
          <a:prstGeom prst="rect">
            <a:avLst/>
          </a:prstGeom>
        </p:spPr>
        <p:txBody>
          <a:bodyPr vert="horz" lIns="92427" tIns="46214" rIns="92427" bIns="462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36529"/>
            <a:ext cx="4028440" cy="344091"/>
          </a:xfrm>
          <a:prstGeom prst="rect">
            <a:avLst/>
          </a:prstGeom>
        </p:spPr>
        <p:txBody>
          <a:bodyPr vert="horz" lIns="92427" tIns="46214" rIns="92427" bIns="462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536529"/>
            <a:ext cx="4028440" cy="344091"/>
          </a:xfrm>
          <a:prstGeom prst="rect">
            <a:avLst/>
          </a:prstGeom>
        </p:spPr>
        <p:txBody>
          <a:bodyPr vert="horz" lIns="92427" tIns="46214" rIns="92427" bIns="46214" rtlCol="0" anchor="b"/>
          <a:lstStyle>
            <a:lvl1pPr algn="r">
              <a:defRPr sz="1200"/>
            </a:lvl1pPr>
          </a:lstStyle>
          <a:p>
            <a:fld id="{2060B151-2D41-41A3-9336-0541C56A8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5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19413" y="509588"/>
            <a:ext cx="3457575" cy="2593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3"/>
          <p:cNvSpPr>
            <a:spLocks noGrp="1"/>
          </p:cNvSpPr>
          <p:nvPr>
            <p:ph type="body" idx="1"/>
          </p:nvPr>
        </p:nvSpPr>
        <p:spPr>
          <a:xfrm>
            <a:off x="1211551" y="3271253"/>
            <a:ext cx="6873311" cy="3102790"/>
          </a:xfrm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Adapted from PTS 52769, PTS </a:t>
            </a:r>
            <a:r>
              <a:rPr lang="en-US" sz="1200" i="1" dirty="0">
                <a:solidFill>
                  <a:prstClr val="black"/>
                </a:solidFill>
                <a:latin typeface="+mn-lt"/>
              </a:rPr>
              <a:t>111862</a:t>
            </a:r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PTS 52769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60B151-2D41-41A3-9336-0541C56A87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02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PTS 52769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60B151-2D41-41A3-9336-0541C56A87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47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Updated from PTS 52769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60B151-2D41-41A3-9336-0541C56A87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17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Grossbeck</a:t>
            </a:r>
            <a:r>
              <a:rPr lang="en-US" dirty="0"/>
              <a:t>, </a:t>
            </a:r>
            <a:r>
              <a:rPr lang="en-US" dirty="0" err="1"/>
              <a:t>Renier</a:t>
            </a:r>
            <a:r>
              <a:rPr lang="en-US" dirty="0"/>
              <a:t>, Bigelow, “development of improved burnable poisons for commercial nuclear power reactors, Final Report on NERI Project Number 99-0074, Sept 2003;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60B151-2D41-41A3-9336-0541C56A87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44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PTS 52769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60B151-2D41-41A3-9336-0541C56A87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05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5610225" y="0"/>
            <a:ext cx="26988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 descr="New_DOE_Logo_Color_042808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600" y="6384925"/>
            <a:ext cx="157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ORNL_managed by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4375" y="6356350"/>
            <a:ext cx="311943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template graphic_090l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0" y="1412875"/>
            <a:ext cx="4110038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190" y="179737"/>
            <a:ext cx="4454622" cy="8771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190" y="1761403"/>
            <a:ext cx="4170536" cy="4247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6741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6" y="274321"/>
            <a:ext cx="8568927" cy="424732"/>
          </a:xfrm>
        </p:spPr>
        <p:txBody>
          <a:bodyPr/>
          <a:lstStyle>
            <a:lvl1pPr>
              <a:lnSpc>
                <a:spcPct val="90000"/>
              </a:lnSpc>
              <a:defRPr sz="2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28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761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6" y="274321"/>
            <a:ext cx="8628678" cy="424732"/>
          </a:xfrm>
        </p:spPr>
        <p:txBody>
          <a:bodyPr/>
          <a:lstStyle>
            <a:lvl1pPr>
              <a:lnSpc>
                <a:spcPct val="90000"/>
              </a:lnSpc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522" y="1387602"/>
            <a:ext cx="41148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500" b="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522" y="2208793"/>
            <a:ext cx="41148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170260" indent="-17026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350" baseline="0"/>
            </a:lvl1pPr>
            <a:lvl2pPr marL="385763" indent="-169069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 baseline="0"/>
            </a:lvl2pPr>
            <a:lvl3pPr marL="557213" indent="-129779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050"/>
            </a:lvl3pPr>
            <a:lvl4pPr marL="858441" indent="-129779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8512" y="1387602"/>
            <a:ext cx="41148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8512" y="2213185"/>
            <a:ext cx="41148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170260" indent="-17026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350"/>
            </a:lvl1pPr>
            <a:lvl2pPr marL="345281" indent="-12858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2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57213" indent="-129779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050"/>
            </a:lvl3pPr>
            <a:lvl4pPr marL="858441" indent="-129779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buClr>
                <a:schemeClr val="tx1"/>
              </a:buCl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007712" y="658368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75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2444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6" y="274321"/>
            <a:ext cx="8628678" cy="424732"/>
          </a:xfrm>
        </p:spPr>
        <p:txBody>
          <a:bodyPr/>
          <a:lstStyle>
            <a:lvl1pPr>
              <a:lnSpc>
                <a:spcPct val="90000"/>
              </a:lnSpc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522" y="1387602"/>
            <a:ext cx="2707859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500" b="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522" y="2208793"/>
            <a:ext cx="2707859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170260" indent="-17026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350" baseline="0"/>
            </a:lvl1pPr>
            <a:lvl2pPr marL="385763" indent="-169069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 baseline="0"/>
            </a:lvl2pPr>
            <a:lvl3pPr marL="557213" indent="-129779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050"/>
            </a:lvl3pPr>
            <a:lvl4pPr marL="858441" indent="-129779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5244" y="1387602"/>
            <a:ext cx="2706314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95244" y="2213185"/>
            <a:ext cx="2706314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170260" indent="-17026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350"/>
            </a:lvl1pPr>
            <a:lvl2pPr marL="345281" indent="-12858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2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57213" indent="-129779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050"/>
            </a:lvl3pPr>
            <a:lvl4pPr marL="858441" indent="-129779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buClr>
                <a:schemeClr val="tx1"/>
              </a:buCl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86421" y="1387602"/>
            <a:ext cx="2706314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86421" y="2213185"/>
            <a:ext cx="2706314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170260" indent="-17026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350"/>
            </a:lvl1pPr>
            <a:lvl2pPr marL="345281" indent="-12858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2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57213" indent="-129779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050"/>
            </a:lvl3pPr>
            <a:lvl4pPr marL="858441" indent="-129779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buClr>
                <a:schemeClr val="tx1"/>
              </a:buCl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007712" y="658368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75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2211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1728" y="1083755"/>
            <a:ext cx="4115073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05740" y="1078993"/>
            <a:ext cx="436626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1060" y="1275789"/>
            <a:ext cx="4153054" cy="757130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1"/>
            <a:ext cx="20574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05740" y="320041"/>
            <a:ext cx="1059505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3293" y="6626132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47" y="456244"/>
            <a:ext cx="816102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03131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03131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4572000" y="0"/>
            <a:ext cx="4572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91059" y="2453317"/>
            <a:ext cx="4134678" cy="2690184"/>
          </a:xfrm>
        </p:spPr>
        <p:txBody>
          <a:bodyPr/>
          <a:lstStyle>
            <a:lvl1pPr marL="215504" indent="-215504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500">
                <a:latin typeface="Century Gothic" panose="020B0502020202020204" pitchFamily="34" charset="0"/>
              </a:defRPr>
            </a:lvl1pPr>
            <a:lvl2pPr marL="516731" indent="-2143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35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050"/>
            </a:lvl4pPr>
            <a:lvl5pPr marL="1112044" indent="-166688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67620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1727" y="1078992"/>
            <a:ext cx="4115305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05740" y="1078992"/>
            <a:ext cx="436626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1060" y="1275789"/>
            <a:ext cx="4153054" cy="757130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059" y="2453317"/>
            <a:ext cx="4134678" cy="4163291"/>
          </a:xfrm>
        </p:spPr>
        <p:txBody>
          <a:bodyPr/>
          <a:lstStyle>
            <a:lvl1pPr marL="215504" indent="-215504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500">
                <a:latin typeface="Century Gothic" panose="020B0502020202020204" pitchFamily="34" charset="0"/>
              </a:defRPr>
            </a:lvl1pPr>
            <a:lvl2pPr marL="516731" indent="-2143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35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050"/>
            </a:lvl4pPr>
            <a:lvl5pPr marL="1112044" indent="-166688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1"/>
            <a:ext cx="20574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05740" y="320041"/>
            <a:ext cx="1059505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3293" y="6626132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47" y="456244"/>
            <a:ext cx="816102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4572000" y="0"/>
            <a:ext cx="4572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416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90446" y="1078990"/>
            <a:ext cx="5598140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05741" y="1078992"/>
            <a:ext cx="2884706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59" y="1275789"/>
            <a:ext cx="2682171" cy="757130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060" y="2800350"/>
            <a:ext cx="2656459" cy="3816258"/>
          </a:xfrm>
        </p:spPr>
        <p:txBody>
          <a:bodyPr/>
          <a:lstStyle>
            <a:lvl1pPr marL="215504" indent="-215504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500">
                <a:latin typeface="Century Gothic" panose="020B0502020202020204" pitchFamily="34" charset="0"/>
              </a:defRPr>
            </a:lvl1pPr>
            <a:lvl2pPr marL="516731" indent="-2143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35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050"/>
            </a:lvl4pPr>
            <a:lvl5pPr marL="1112044" indent="-166688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1"/>
            <a:ext cx="20574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05740" y="320041"/>
            <a:ext cx="1059505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3293" y="6626132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47" y="456244"/>
            <a:ext cx="816102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3090447" y="1"/>
            <a:ext cx="6053554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662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5741" y="2382"/>
            <a:ext cx="8484632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7" y="274321"/>
            <a:ext cx="8250174" cy="424732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007712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75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4519612" y="0"/>
            <a:ext cx="4624388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3"/>
            <a:ext cx="20574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3293" y="6626132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47" y="6477000"/>
            <a:ext cx="816102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03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05740" y="1412106"/>
            <a:ext cx="4380442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763559" y="1412106"/>
            <a:ext cx="4380442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05740" y="948037"/>
            <a:ext cx="438044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763559" y="948037"/>
            <a:ext cx="438044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05738" y="1005840"/>
            <a:ext cx="436626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34175" y="1527048"/>
            <a:ext cx="4337825" cy="4110352"/>
          </a:xfrm>
          <a:ln w="12700">
            <a:noFill/>
          </a:ln>
        </p:spPr>
        <p:txBody>
          <a:bodyPr tIns="45720" bIns="9144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 marL="1112044" indent="-166688">
              <a:buFont typeface="Arial" panose="020B0604020202020204" pitchFamily="34" charset="0"/>
              <a:buChar char="•"/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763558" y="1005840"/>
            <a:ext cx="438044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763559" y="1527048"/>
            <a:ext cx="4339181" cy="4110352"/>
          </a:xfrm>
          <a:ln w="12700">
            <a:noFill/>
          </a:ln>
        </p:spPr>
        <p:txBody>
          <a:bodyPr tIns="45720" bIns="9144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 marL="1112044" indent="-166688"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330252" y="320041"/>
            <a:ext cx="7813748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330251" y="365858"/>
            <a:ext cx="7772488" cy="341632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1"/>
            <a:ext cx="20574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05740" y="320041"/>
            <a:ext cx="1059505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3293" y="6626132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47" y="456244"/>
            <a:ext cx="816102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007712" y="658368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75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7179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05740" y="1412107"/>
            <a:ext cx="2901104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24318" y="1412107"/>
            <a:ext cx="2900934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242895" y="1412107"/>
            <a:ext cx="2901104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05740" y="948037"/>
            <a:ext cx="290006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24317" y="948037"/>
            <a:ext cx="2900934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242896" y="948037"/>
            <a:ext cx="291444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02634" y="1005840"/>
            <a:ext cx="2903004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34176" y="1527048"/>
            <a:ext cx="2843561" cy="4110352"/>
          </a:xfrm>
          <a:ln w="12700">
            <a:noFill/>
          </a:ln>
        </p:spPr>
        <p:txBody>
          <a:bodyPr tIns="45720" bIns="9144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 marL="1112044" indent="-166688">
              <a:buFont typeface="Arial" panose="020B0604020202020204" pitchFamily="34" charset="0"/>
              <a:buChar char="•"/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23282" y="1005840"/>
            <a:ext cx="290006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21381" y="1527048"/>
            <a:ext cx="2895600" cy="4110352"/>
          </a:xfrm>
          <a:ln w="12700">
            <a:noFill/>
          </a:ln>
        </p:spPr>
        <p:txBody>
          <a:bodyPr tIns="45720" bIns="9144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 marL="1112044" indent="-166688"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239789" y="1005840"/>
            <a:ext cx="291444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239789" y="1527048"/>
            <a:ext cx="2826153" cy="4110352"/>
          </a:xfrm>
          <a:ln w="12700">
            <a:noFill/>
          </a:ln>
        </p:spPr>
        <p:txBody>
          <a:bodyPr tIns="45720" bIns="9144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 marL="1112044" indent="-166688"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330252" y="320041"/>
            <a:ext cx="7813748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330251" y="365858"/>
            <a:ext cx="7813747" cy="341632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1"/>
            <a:ext cx="20574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05740" y="320041"/>
            <a:ext cx="1059505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3293" y="6626132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47" y="456244"/>
            <a:ext cx="816102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007712" y="658368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75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577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189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05740" y="1434925"/>
            <a:ext cx="2156105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05741" y="948037"/>
            <a:ext cx="21561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2466458" y="1434925"/>
            <a:ext cx="2156105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2466458" y="948037"/>
            <a:ext cx="21561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4727176" y="1434925"/>
            <a:ext cx="2156105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4727176" y="948037"/>
            <a:ext cx="21561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6987895" y="1434925"/>
            <a:ext cx="2156105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6987895" y="948037"/>
            <a:ext cx="21561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05739" y="1005840"/>
            <a:ext cx="2146094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05739" y="1527048"/>
            <a:ext cx="2146094" cy="5010912"/>
          </a:xfrm>
          <a:ln w="12700">
            <a:noFill/>
          </a:ln>
        </p:spPr>
        <p:txBody>
          <a:bodyPr tIns="45720" bIns="9144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 marL="1112044" indent="-166688">
              <a:buFont typeface="Arial" panose="020B0604020202020204" pitchFamily="34" charset="0"/>
              <a:buChar char="•"/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2466457" y="1005840"/>
            <a:ext cx="215610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2466457" y="1527048"/>
            <a:ext cx="2156105" cy="5010912"/>
          </a:xfrm>
          <a:ln w="12700">
            <a:noFill/>
          </a:ln>
        </p:spPr>
        <p:txBody>
          <a:bodyPr tIns="45720" bIns="9144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 marL="1112044" indent="-166688"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734715" y="1005840"/>
            <a:ext cx="2148566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4734715" y="1527048"/>
            <a:ext cx="2148566" cy="5010912"/>
          </a:xfrm>
          <a:ln w="12700">
            <a:noFill/>
          </a:ln>
        </p:spPr>
        <p:txBody>
          <a:bodyPr tIns="45720" bIns="9144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 marL="1112044" indent="-166688"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330252" y="320041"/>
            <a:ext cx="7813748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330252" y="365858"/>
            <a:ext cx="7813748" cy="341632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1"/>
            <a:ext cx="20574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05740" y="320041"/>
            <a:ext cx="1059505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3293" y="6626132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987893" y="1005840"/>
            <a:ext cx="2148566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6987893" y="1527048"/>
            <a:ext cx="2148566" cy="5010912"/>
          </a:xfrm>
          <a:ln w="12700">
            <a:noFill/>
          </a:ln>
        </p:spPr>
        <p:txBody>
          <a:bodyPr tIns="45720" bIns="9144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 marL="1112044" indent="-166688"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03" y="441571"/>
            <a:ext cx="820246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92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5" y="320041"/>
            <a:ext cx="8628678" cy="4247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65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626" r="6047" b="8563"/>
          <a:stretch/>
        </p:blipFill>
        <p:spPr>
          <a:xfrm>
            <a:off x="6240501" y="71"/>
            <a:ext cx="2903500" cy="62706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587539" y="554893"/>
            <a:ext cx="4322618" cy="31705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8" y="320042"/>
            <a:ext cx="4643092" cy="341760"/>
          </a:xfrm>
        </p:spPr>
        <p:txBody>
          <a:bodyPr/>
          <a:lstStyle>
            <a:lvl1pPr>
              <a:defRPr sz="18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Freeform 13"/>
          <p:cNvSpPr>
            <a:spLocks/>
          </p:cNvSpPr>
          <p:nvPr/>
        </p:nvSpPr>
        <p:spPr bwMode="auto">
          <a:xfrm>
            <a:off x="5665111" y="0"/>
            <a:ext cx="927739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38586" tIns="19293" rIns="38586" bIns="19293" numCol="1" anchor="t" anchorCtr="0" compatLnSpc="1">
            <a:prstTxWarp prst="textNoShape">
              <a:avLst/>
            </a:prstTxWarp>
          </a:bodyPr>
          <a:lstStyle/>
          <a:p>
            <a:endParaRPr lang="en-US" sz="76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728" y="6313428"/>
            <a:ext cx="997686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8174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8433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621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741" y="1074421"/>
            <a:ext cx="8500937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4572000" y="0"/>
            <a:ext cx="4572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135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932" y="5392851"/>
            <a:ext cx="1233582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1"/>
            <a:ext cx="20574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05740" y="320041"/>
            <a:ext cx="1059505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00371" y="5343835"/>
            <a:ext cx="4038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1552" y="1388963"/>
            <a:ext cx="6508646" cy="757130"/>
          </a:xfrm>
        </p:spPr>
        <p:txBody>
          <a:bodyPr/>
          <a:lstStyle>
            <a:lvl1pPr algn="l">
              <a:defRPr sz="24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35611" y="3013455"/>
            <a:ext cx="4080386" cy="2028101"/>
          </a:xfrm>
        </p:spPr>
        <p:txBody>
          <a:bodyPr/>
          <a:lstStyle>
            <a:lvl1pPr marL="0" indent="0" algn="l">
              <a:buNone/>
              <a:defRPr sz="15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47" y="456244"/>
            <a:ext cx="816102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11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5" y="274320"/>
            <a:ext cx="8572500" cy="424732"/>
          </a:xfrm>
        </p:spPr>
        <p:txBody>
          <a:bodyPr/>
          <a:lstStyle>
            <a:lvl1pPr>
              <a:lnSpc>
                <a:spcPct val="90000"/>
              </a:lnSpc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41" y="1653735"/>
            <a:ext cx="8572500" cy="4047778"/>
          </a:xfrm>
        </p:spPr>
        <p:txBody>
          <a:bodyPr/>
          <a:lstStyle>
            <a:lvl1pPr marL="216694" indent="-216694">
              <a:spcBef>
                <a:spcPts val="135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1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15541" indent="-216694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773906" indent="-216694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112044" indent="-166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32399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1" b="-1"/>
          <a:stretch/>
        </p:blipFill>
        <p:spPr>
          <a:xfrm>
            <a:off x="4571999" y="1078993"/>
            <a:ext cx="4151269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05740" y="1078993"/>
            <a:ext cx="436626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1352480"/>
            <a:ext cx="4060102" cy="7571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9163" y="2891883"/>
            <a:ext cx="4073266" cy="2252546"/>
          </a:xfrm>
        </p:spPr>
        <p:txBody>
          <a:bodyPr/>
          <a:lstStyle>
            <a:lvl1pPr marL="215504" indent="-215504">
              <a:buClr>
                <a:schemeClr val="tx1"/>
              </a:buClr>
              <a:buFont typeface="Century Gothic" panose="020B0502020202020204" pitchFamily="34" charset="0"/>
              <a:buChar char="•"/>
              <a:defRPr sz="1500">
                <a:latin typeface="Century Gothic" panose="020B0502020202020204" pitchFamily="34" charset="0"/>
              </a:defRPr>
            </a:lvl1pPr>
            <a:lvl2pPr marL="516731" indent="-214313">
              <a:buClr>
                <a:schemeClr val="tx1"/>
              </a:buClr>
              <a:buFont typeface="Century Gothic" panose="020B0502020202020204" pitchFamily="34" charset="0"/>
              <a:buChar char="–"/>
              <a:defRPr sz="1350">
                <a:latin typeface="Century Gothic" panose="020B0502020202020204" pitchFamily="34" charset="0"/>
              </a:defRPr>
            </a:lvl2pPr>
            <a:lvl3pPr>
              <a:defRPr sz="1200"/>
            </a:lvl3pPr>
            <a:lvl4pPr>
              <a:defRPr sz="1050"/>
            </a:lvl4pPr>
            <a:lvl5pPr marL="1112044" indent="-166688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1"/>
            <a:ext cx="20574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05740" y="320041"/>
            <a:ext cx="1059505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47" y="456244"/>
            <a:ext cx="816102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4572000" y="0"/>
            <a:ext cx="4572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653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6" y="274321"/>
            <a:ext cx="8628678" cy="424732"/>
          </a:xfrm>
        </p:spPr>
        <p:txBody>
          <a:bodyPr/>
          <a:lstStyle>
            <a:lvl1pPr>
              <a:lnSpc>
                <a:spcPct val="9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851" y="1444753"/>
            <a:ext cx="4130874" cy="4203944"/>
          </a:xfrm>
        </p:spPr>
        <p:txBody>
          <a:bodyPr/>
          <a:lstStyle>
            <a:lvl1pPr marL="172641" indent="-172641">
              <a:buClr>
                <a:schemeClr val="tx1"/>
              </a:buClr>
              <a:buFont typeface="Century Gothic" panose="020B0502020202020204" pitchFamily="34" charset="0"/>
              <a:buChar char="•"/>
              <a:defRPr sz="1500" baseline="0">
                <a:latin typeface="Century Gothic" panose="020B0502020202020204" pitchFamily="34" charset="0"/>
              </a:defRPr>
            </a:lvl1pPr>
            <a:lvl2pPr marL="469106" indent="-20955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350">
                <a:latin typeface="+mn-lt"/>
              </a:defRPr>
            </a:lvl2pPr>
            <a:lvl3pPr marL="685800" indent="-172641">
              <a:buClr>
                <a:schemeClr val="tx1"/>
              </a:buClr>
              <a:buFont typeface="Century Gothic" panose="020B0502020202020204" pitchFamily="34" charset="0"/>
              <a:buChar char="•"/>
              <a:defRPr sz="1200" baseline="0">
                <a:latin typeface="Century Gothic" panose="020B0502020202020204" pitchFamily="34" charset="0"/>
              </a:defRPr>
            </a:lvl3pPr>
            <a:lvl4pPr marL="728663" indent="0">
              <a:buClr>
                <a:schemeClr val="tx1"/>
              </a:buClr>
              <a:buFont typeface="Century Gothic" panose="020B0502020202020204" pitchFamily="34" charset="0"/>
              <a:buNone/>
              <a:defRPr sz="1050">
                <a:latin typeface="+mn-lt"/>
              </a:defRPr>
            </a:lvl4pPr>
            <a:lvl5pPr marL="1112044" indent="-166688">
              <a:buClr>
                <a:schemeClr val="tx1"/>
              </a:buClr>
              <a:buFont typeface="Century Gothic" panose="020B0502020202020204" pitchFamily="34" charset="0"/>
              <a:buChar char="•"/>
              <a:defRPr sz="1200">
                <a:latin typeface="+mn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1120" y="1444753"/>
            <a:ext cx="4128516" cy="4203944"/>
          </a:xfrm>
        </p:spPr>
        <p:txBody>
          <a:bodyPr/>
          <a:lstStyle>
            <a:lvl1pPr marL="215504" indent="-215504">
              <a:buClr>
                <a:schemeClr val="tx1"/>
              </a:buClr>
              <a:buFont typeface="Century Gothic" panose="020B0502020202020204" pitchFamily="34" charset="0"/>
              <a:buChar char="•"/>
              <a:defRPr sz="1500" baseline="0">
                <a:latin typeface="Century Gothic" panose="020B0502020202020204" pitchFamily="34" charset="0"/>
              </a:defRPr>
            </a:lvl1pPr>
            <a:lvl2pPr marL="469106" indent="-20955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350" baseline="0">
                <a:latin typeface="Century Gothic" panose="020B0502020202020204" pitchFamily="34" charset="0"/>
              </a:defRPr>
            </a:lvl2pPr>
            <a:lvl3pPr marL="685800" indent="-172641">
              <a:buClr>
                <a:schemeClr val="tx1"/>
              </a:buClr>
              <a:buFont typeface="Century Gothic" panose="020B0502020202020204" pitchFamily="34" charset="0"/>
              <a:buChar char="•"/>
              <a:defRPr sz="1200">
                <a:latin typeface="+mn-lt"/>
              </a:defRPr>
            </a:lvl3pPr>
            <a:lvl4pPr marL="858441" indent="-129779">
              <a:buClr>
                <a:schemeClr val="tx1"/>
              </a:buClr>
              <a:buFont typeface="Century Gothic" panose="020B0502020202020204" pitchFamily="34" charset="0"/>
              <a:buChar char="•"/>
              <a:defRPr sz="1050">
                <a:latin typeface="+mn-lt"/>
              </a:defRPr>
            </a:lvl4pPr>
            <a:lvl5pPr marL="1112044" indent="-166688">
              <a:buClr>
                <a:schemeClr val="tx1"/>
              </a:buCl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007712" y="658368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75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8089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6" y="274321"/>
            <a:ext cx="8628678" cy="424732"/>
          </a:xfrm>
        </p:spPr>
        <p:txBody>
          <a:bodyPr/>
          <a:lstStyle>
            <a:lvl1pPr>
              <a:lnSpc>
                <a:spcPct val="9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851" y="1444752"/>
            <a:ext cx="4130874" cy="821190"/>
          </a:xfrm>
        </p:spPr>
        <p:txBody>
          <a:bodyPr anchor="b"/>
          <a:lstStyle>
            <a:lvl1pPr marL="0" indent="0">
              <a:buNone/>
              <a:defRPr sz="18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851" y="2275468"/>
            <a:ext cx="4130874" cy="3373229"/>
          </a:xfrm>
        </p:spPr>
        <p:txBody>
          <a:bodyPr/>
          <a:lstStyle>
            <a:lvl1pPr marL="172641" indent="-172641">
              <a:buClr>
                <a:schemeClr val="tx1"/>
              </a:buClr>
              <a:buFont typeface="Century Gothic" panose="020B0502020202020204" pitchFamily="34" charset="0"/>
              <a:buChar char="•"/>
              <a:defRPr sz="1500" baseline="0">
                <a:latin typeface="Century Gothic" panose="020B0502020202020204" pitchFamily="34" charset="0"/>
              </a:defRPr>
            </a:lvl1pPr>
            <a:lvl2pPr marL="469106" indent="-20955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350">
                <a:latin typeface="+mn-lt"/>
              </a:defRPr>
            </a:lvl2pPr>
            <a:lvl3pPr marL="685800" indent="-172641">
              <a:buClr>
                <a:schemeClr val="tx1"/>
              </a:buClr>
              <a:buFont typeface="Century Gothic" panose="020B0502020202020204" pitchFamily="34" charset="0"/>
              <a:buChar char="•"/>
              <a:defRPr sz="1200" baseline="0">
                <a:latin typeface="Century Gothic" panose="020B0502020202020204" pitchFamily="34" charset="0"/>
              </a:defRPr>
            </a:lvl3pPr>
            <a:lvl4pPr marL="728663" indent="0">
              <a:buClr>
                <a:schemeClr val="tx1"/>
              </a:buClr>
              <a:buFont typeface="Century Gothic" panose="020B0502020202020204" pitchFamily="34" charset="0"/>
              <a:buNone/>
              <a:defRPr sz="1050">
                <a:latin typeface="+mn-lt"/>
              </a:defRPr>
            </a:lvl4pPr>
            <a:lvl5pPr marL="1112044" indent="-166688">
              <a:buClr>
                <a:schemeClr val="tx1"/>
              </a:buClr>
              <a:buFont typeface="Century Gothic" panose="020B0502020202020204" pitchFamily="34" charset="0"/>
              <a:buChar char="•"/>
              <a:defRPr sz="1200">
                <a:latin typeface="+mn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120" y="1444752"/>
            <a:ext cx="4128516" cy="821190"/>
          </a:xfrm>
        </p:spPr>
        <p:txBody>
          <a:bodyPr anchor="b"/>
          <a:lstStyle>
            <a:lvl1pPr marL="0" indent="0">
              <a:buNone/>
              <a:defRPr sz="18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1120" y="2275468"/>
            <a:ext cx="4128516" cy="3373229"/>
          </a:xfrm>
        </p:spPr>
        <p:txBody>
          <a:bodyPr/>
          <a:lstStyle>
            <a:lvl1pPr marL="215504" indent="-215504">
              <a:buClr>
                <a:schemeClr val="tx1"/>
              </a:buClr>
              <a:buFont typeface="Century Gothic" panose="020B0502020202020204" pitchFamily="34" charset="0"/>
              <a:buChar char="•"/>
              <a:defRPr sz="1500" baseline="0">
                <a:latin typeface="Century Gothic" panose="020B0502020202020204" pitchFamily="34" charset="0"/>
              </a:defRPr>
            </a:lvl1pPr>
            <a:lvl2pPr marL="469106" indent="-20955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350" baseline="0">
                <a:latin typeface="Century Gothic" panose="020B0502020202020204" pitchFamily="34" charset="0"/>
              </a:defRPr>
            </a:lvl2pPr>
            <a:lvl3pPr marL="685800" indent="-172641">
              <a:buClr>
                <a:schemeClr val="tx1"/>
              </a:buClr>
              <a:buFont typeface="Century Gothic" panose="020B0502020202020204" pitchFamily="34" charset="0"/>
              <a:buChar char="•"/>
              <a:defRPr sz="1200">
                <a:latin typeface="+mn-lt"/>
              </a:defRPr>
            </a:lvl3pPr>
            <a:lvl4pPr marL="858441" indent="-129779">
              <a:buClr>
                <a:schemeClr val="tx1"/>
              </a:buClr>
              <a:buFont typeface="Century Gothic" panose="020B0502020202020204" pitchFamily="34" charset="0"/>
              <a:buChar char="•"/>
              <a:defRPr sz="1050">
                <a:latin typeface="+mn-lt"/>
              </a:defRPr>
            </a:lvl4pPr>
            <a:lvl5pPr marL="1112044" indent="-166688">
              <a:buClr>
                <a:schemeClr val="tx1"/>
              </a:buCl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007712" y="658368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75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44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44475" y="177800"/>
            <a:ext cx="82296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8125" y="1516063"/>
            <a:ext cx="82296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111125" y="6515100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7303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/>
            </a:pPr>
            <a:fld id="{B91A595B-B691-4164-8027-D01DD116C482}" type="slidenum">
              <a:rPr lang="en-US" sz="900">
                <a:solidFill>
                  <a:prstClr val="white">
                    <a:lumMod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pPr defTabSz="1730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tabLst>
                  <a:tab pos="230188" algn="l"/>
                </a:tabLst>
                <a:defRPr/>
              </a:pPr>
              <a:t>‹#›</a:t>
            </a:fld>
            <a:r>
              <a:rPr lang="en-US" sz="900" dirty="0">
                <a:solidFill>
                  <a:prstClr val="white">
                    <a:lumMod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	Managed by UT-Battelle</a:t>
            </a:r>
            <a:br>
              <a:rPr lang="en-US" sz="900" dirty="0">
                <a:solidFill>
                  <a:prstClr val="white">
                    <a:lumMod val="7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900" dirty="0">
                <a:solidFill>
                  <a:prstClr val="white">
                    <a:lumMod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	for the U.S. Department of Energy</a:t>
            </a:r>
          </a:p>
        </p:txBody>
      </p:sp>
      <p:pic>
        <p:nvPicPr>
          <p:cNvPr id="1029" name="Content Placeholder 10" descr="ORNL emboss_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8788" y="6372225"/>
            <a:ext cx="776287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83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rgbClr val="006C3A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rgbClr val="006C3A"/>
        </a:buClr>
        <a:buFont typeface="Arial" charset="0"/>
        <a:buChar char="•"/>
        <a:defRPr sz="2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396875" indent="-22383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–"/>
        <a:tabLst>
          <a:tab pos="396875" algn="l"/>
        </a:tabLst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569913" indent="-11271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•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801688" indent="-17145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–"/>
        <a:defRPr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974725" indent="-173038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charset="0"/>
        <a:buChar char="»"/>
        <a:defRPr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22326" y="274321"/>
            <a:ext cx="85725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8711" y="1650030"/>
            <a:ext cx="8564601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3293" y="6626132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1"/>
            <a:ext cx="20574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3293" y="6616607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47" y="6477000"/>
            <a:ext cx="816102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3346153" y="6583680"/>
            <a:ext cx="555716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675" dirty="0">
                <a:solidFill>
                  <a:srgbClr val="BFBFBF"/>
                </a:solidFill>
                <a:latin typeface="+mn-lt"/>
                <a:cs typeface="Arial" pitchFamily="34" charset="0"/>
              </a:rPr>
              <a:t> Presented at 80</a:t>
            </a:r>
            <a:r>
              <a:rPr lang="en-US" sz="675" baseline="30000" dirty="0">
                <a:solidFill>
                  <a:srgbClr val="BFBFBF"/>
                </a:solidFill>
                <a:latin typeface="+mn-lt"/>
                <a:cs typeface="Arial" pitchFamily="34" charset="0"/>
              </a:rPr>
              <a:t>th</a:t>
            </a:r>
            <a:r>
              <a:rPr lang="en-US" sz="675" dirty="0">
                <a:solidFill>
                  <a:srgbClr val="BFBFBF"/>
                </a:solidFill>
                <a:latin typeface="+mn-lt"/>
                <a:cs typeface="Arial" pitchFamily="34" charset="0"/>
              </a:rPr>
              <a:t> International Nuclear Target Development Society Meeting, October 8-12, 2018, East Lansing, MI</a:t>
            </a:r>
          </a:p>
        </p:txBody>
      </p:sp>
    </p:spTree>
    <p:extLst>
      <p:ext uri="{BB962C8B-B14F-4D97-AF65-F5344CB8AC3E}">
        <p14:creationId xmlns:p14="http://schemas.microsoft.com/office/powerpoint/2010/main" val="679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5pPr>
      <a:lvl6pPr marL="3429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6pPr>
      <a:lvl7pPr marL="685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7pPr>
      <a:lvl8pPr marL="10287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8pPr>
      <a:lvl9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9pPr>
    </p:titleStyle>
    <p:bodyStyle>
      <a:lvl1pPr marL="215504" indent="-215504" algn="l" rtl="0" eaLnBrk="1" fontAlgn="base" hangingPunct="1">
        <a:lnSpc>
          <a:spcPct val="90000"/>
        </a:lnSpc>
        <a:spcBef>
          <a:spcPts val="105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1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16731" indent="-214313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772716" indent="-214313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858441" indent="-129779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–"/>
        <a:defRPr sz="135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112044" indent="-166688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Clr>
          <a:schemeClr val="tx1"/>
        </a:buClr>
        <a:buFont typeface="Arial" charset="0"/>
        <a:buChar char="»"/>
        <a:defRPr sz="135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gleb@ornl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298" y="304800"/>
            <a:ext cx="5600702" cy="143116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900" dirty="0"/>
              <a:t>Stable Isotope Applications and Enrichment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28600" y="2209800"/>
            <a:ext cx="4876800" cy="307263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>
                <a:latin typeface="+mj-lt"/>
              </a:rPr>
              <a:t>Brian J. Egle     </a:t>
            </a:r>
            <a:r>
              <a:rPr lang="en-US" i="1" dirty="0">
                <a:latin typeface="+mn-lt"/>
                <a:hlinkClick r:id="rId3"/>
              </a:rPr>
              <a:t>egleb@ornl.gov</a:t>
            </a:r>
            <a:endParaRPr lang="en-US" i="1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i="1" dirty="0">
                <a:latin typeface="+mn-lt"/>
              </a:rPr>
              <a:t>Adam Stevenson, Clint Ausmus,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i="1">
                <a:latin typeface="+mn-lt"/>
              </a:rPr>
              <a:t>Kevin Hart</a:t>
            </a:r>
            <a:endParaRPr lang="en-US" i="1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b="1" dirty="0">
              <a:latin typeface="Arial Black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+mn-lt"/>
              </a:rPr>
              <a:t>Oak Ridge National Laboratory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+mn-lt"/>
              </a:rPr>
              <a:t>Presented at the Friend of ORNL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b="1" dirty="0">
              <a:latin typeface="Arial Black" pitchFamily="34" charset="0"/>
            </a:endParaRPr>
          </a:p>
          <a:p>
            <a:r>
              <a:rPr lang="en-US" sz="2000" dirty="0"/>
              <a:t>February 12, 2019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56388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Research sponsored by the U.S. Department of Energy - Office of Science, Nuclear Physics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81675" y="5638800"/>
            <a:ext cx="290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Approval for public release</a:t>
            </a:r>
          </a:p>
          <a:p>
            <a:r>
              <a:rPr lang="en-US" dirty="0"/>
              <a:t>PTS 123052</a:t>
            </a:r>
          </a:p>
        </p:txBody>
      </p:sp>
    </p:spTree>
    <p:extLst>
      <p:ext uri="{BB962C8B-B14F-4D97-AF65-F5344CB8AC3E}">
        <p14:creationId xmlns:p14="http://schemas.microsoft.com/office/powerpoint/2010/main" val="2013409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5" y="76200"/>
            <a:ext cx="9128126" cy="824841"/>
          </a:xfrm>
        </p:spPr>
        <p:txBody>
          <a:bodyPr/>
          <a:lstStyle/>
          <a:p>
            <a:r>
              <a:rPr lang="en-US" sz="2800" dirty="0"/>
              <a:t>Without new enrichment, DOE inventories of several stable isotopes are being depleted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65" y="1320433"/>
            <a:ext cx="9033235" cy="335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13572" y="5070327"/>
            <a:ext cx="1136210" cy="81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18791" y="5411590"/>
            <a:ext cx="1752600" cy="228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Electromagnetic </a:t>
            </a:r>
          </a:p>
        </p:txBody>
      </p:sp>
      <p:sp>
        <p:nvSpPr>
          <p:cNvPr id="7" name="Rectangle 6"/>
          <p:cNvSpPr/>
          <p:nvPr/>
        </p:nvSpPr>
        <p:spPr>
          <a:xfrm>
            <a:off x="3718791" y="5640190"/>
            <a:ext cx="1752600" cy="22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Other</a:t>
            </a:r>
          </a:p>
        </p:txBody>
      </p:sp>
      <p:sp>
        <p:nvSpPr>
          <p:cNvPr id="8" name="Rectangle 7"/>
          <p:cNvSpPr/>
          <p:nvPr/>
        </p:nvSpPr>
        <p:spPr>
          <a:xfrm>
            <a:off x="3718791" y="5868790"/>
            <a:ext cx="17526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 or less stable isotope</a:t>
            </a:r>
          </a:p>
        </p:txBody>
      </p:sp>
      <p:sp>
        <p:nvSpPr>
          <p:cNvPr id="9" name="Rectangle 8"/>
          <p:cNvSpPr/>
          <p:nvPr/>
        </p:nvSpPr>
        <p:spPr>
          <a:xfrm>
            <a:off x="3718791" y="4954390"/>
            <a:ext cx="1752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Present U.S. Inventory Enrichment Method</a:t>
            </a:r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>
            <a:off x="3276601" y="5525890"/>
            <a:ext cx="442190" cy="1128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89791" y="5465948"/>
            <a:ext cx="1752600" cy="472152"/>
          </a:xfrm>
          <a:prstGeom prst="rect">
            <a:avLst/>
          </a:prstGeom>
          <a:solidFill>
            <a:srgbClr val="C4D7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Demonstrated GCIS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by others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9791" y="5943600"/>
            <a:ext cx="1752600" cy="275329"/>
          </a:xfrm>
          <a:prstGeom prst="rect">
            <a:avLst/>
          </a:prstGeom>
          <a:solidFill>
            <a:srgbClr val="8EB4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Proposed by GCIS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042391" y="5313547"/>
            <a:ext cx="396009" cy="22362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89791" y="5161148"/>
            <a:ext cx="1752600" cy="3047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EM Only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867400" y="4876800"/>
            <a:ext cx="3212216" cy="1425209"/>
            <a:chOff x="7010400" y="7140036"/>
            <a:chExt cx="3212216" cy="1425209"/>
          </a:xfrm>
        </p:grpSpPr>
        <p:sp>
          <p:nvSpPr>
            <p:cNvPr id="18" name="Diamond 17"/>
            <p:cNvSpPr/>
            <p:nvPr/>
          </p:nvSpPr>
          <p:spPr>
            <a:xfrm>
              <a:off x="7110488" y="7800411"/>
              <a:ext cx="312964" cy="3108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ysClr val="windowText" lastClr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Diamond 18"/>
            <p:cNvSpPr/>
            <p:nvPr/>
          </p:nvSpPr>
          <p:spPr>
            <a:xfrm>
              <a:off x="7111522" y="8171269"/>
              <a:ext cx="310896" cy="310896"/>
            </a:xfrm>
            <a:prstGeom prst="diamond">
              <a:avLst/>
            </a:prstGeom>
            <a:solidFill>
              <a:srgbClr val="FFFF00"/>
            </a:solidFill>
            <a:ln w="9525">
              <a:solidFill>
                <a:sysClr val="windowText" lastClr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129810" y="7476953"/>
              <a:ext cx="274320" cy="27432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7129810" y="7172153"/>
              <a:ext cx="274320" cy="27432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23452" y="7140036"/>
              <a:ext cx="22717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Number of isotopes sold out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23452" y="7444836"/>
              <a:ext cx="24465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Isotopes with &lt; 20 year supply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23452" y="8088190"/>
              <a:ext cx="250262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0188" indent="-230188">
                <a:lnSpc>
                  <a:spcPts val="1500"/>
                </a:lnSpc>
              </a:pPr>
              <a:r>
                <a:rPr lang="en-US" sz="1600" dirty="0"/>
                <a:t>2</a:t>
              </a:r>
              <a:r>
                <a:rPr lang="en-US" sz="1600" baseline="30000" dirty="0"/>
                <a:t>nd</a:t>
              </a:r>
              <a:r>
                <a:rPr lang="en-US" sz="1600" dirty="0"/>
                <a:t> pass enriched isotopes with   &lt; 20 year supply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23452" y="7786582"/>
              <a:ext cx="27991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2</a:t>
              </a:r>
              <a:r>
                <a:rPr lang="en-US" sz="1600" baseline="30000" dirty="0"/>
                <a:t>nd</a:t>
              </a:r>
              <a:r>
                <a:rPr lang="en-US" sz="1600" dirty="0"/>
                <a:t> pass enriched isotopes sold out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010400" y="7140037"/>
              <a:ext cx="3200400" cy="1425208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</p:grpSp>
      <p:sp>
        <p:nvSpPr>
          <p:cNvPr id="38" name="TextBox 12"/>
          <p:cNvSpPr txBox="1">
            <a:spLocks noChangeArrowheads="1"/>
          </p:cNvSpPr>
          <p:nvPr/>
        </p:nvSpPr>
        <p:spPr bwMode="auto">
          <a:xfrm>
            <a:off x="1166091" y="1066800"/>
            <a:ext cx="4724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sz="2000" dirty="0">
                <a:latin typeface="+mn-lt"/>
              </a:rPr>
              <a:t>Electromagnetic separation (EMIS) has enriched research quantities of most isotopes</a:t>
            </a:r>
            <a:endParaRPr lang="en-US" sz="2000" i="1" dirty="0">
              <a:latin typeface="+mn-lt"/>
            </a:endParaRP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sz="2000" dirty="0">
                <a:latin typeface="+mn-lt"/>
              </a:rPr>
              <a:t>Gaseous centrifuges (GCIS) are proposed for compatible isotopes requiring larger quantities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89791" y="4703949"/>
            <a:ext cx="1752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Future Proposed Enrichment Method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00400" y="6642556"/>
            <a:ext cx="28194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2B2B2"/>
                </a:solidFill>
              </a:rPr>
              <a:t>Approved for public release: October 15, 2013</a:t>
            </a:r>
          </a:p>
        </p:txBody>
      </p:sp>
    </p:spTree>
    <p:extLst>
      <p:ext uri="{BB962C8B-B14F-4D97-AF65-F5344CB8AC3E}">
        <p14:creationId xmlns:p14="http://schemas.microsoft.com/office/powerpoint/2010/main" val="4079885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75" y="177800"/>
            <a:ext cx="8229600" cy="827919"/>
          </a:xfrm>
        </p:spPr>
        <p:txBody>
          <a:bodyPr/>
          <a:lstStyle/>
          <a:p>
            <a:r>
              <a:rPr lang="en-US" sz="2800" dirty="0"/>
              <a:t>Enrichment is difficult: A variety of methods have been explored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962823"/>
              </p:ext>
            </p:extLst>
          </p:nvPr>
        </p:nvGraphicFramePr>
        <p:xfrm>
          <a:off x="609600" y="1371600"/>
          <a:ext cx="7467280" cy="47014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6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63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78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49696" marR="4969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Typical Quantities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Enrichment per pass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Isotope Collection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Separation Medium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Research Required for New Isotopes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Electromagnetic Isotope Separation (EMIS)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 to g</a:t>
                      </a:r>
                    </a:p>
                  </a:txBody>
                  <a:tcPr marL="49696" marR="4969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L="49696" marR="4969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simultaneous</a:t>
                      </a:r>
                    </a:p>
                  </a:txBody>
                  <a:tcPr marL="49696" marR="4969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ions</a:t>
                      </a:r>
                    </a:p>
                  </a:txBody>
                  <a:tcPr marL="49696" marR="4969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marL="49696" marR="49696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Gaseous Centrifuge Isotope Separation (GCIS)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kg</a:t>
                      </a:r>
                    </a:p>
                  </a:txBody>
                  <a:tcPr marL="49696" marR="4969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marL="49696" marR="4969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 isotopes</a:t>
                      </a:r>
                    </a:p>
                  </a:txBody>
                  <a:tcPr marL="49696" marR="4969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</a:t>
                      </a:r>
                    </a:p>
                  </a:txBody>
                  <a:tcPr marL="49696" marR="49696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</a:p>
                  </a:txBody>
                  <a:tcPr marL="49696" marR="4969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Gas Diffusion </a:t>
                      </a:r>
                    </a:p>
                  </a:txBody>
                  <a:tcPr marL="49696" marR="49696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kg</a:t>
                      </a:r>
                    </a:p>
                  </a:txBody>
                  <a:tcPr marL="49696" marR="4969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marL="49696" marR="4969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 isotopes</a:t>
                      </a:r>
                    </a:p>
                  </a:txBody>
                  <a:tcPr marL="49696" marR="4969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</a:t>
                      </a:r>
                    </a:p>
                  </a:txBody>
                  <a:tcPr marL="49696" marR="49696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L="49696" marR="49696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Plasma Separation Process (PSP)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kg</a:t>
                      </a:r>
                    </a:p>
                  </a:txBody>
                  <a:tcPr marL="49696" marR="4969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moderate</a:t>
                      </a:r>
                    </a:p>
                  </a:txBody>
                  <a:tcPr marL="49696" marR="49696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single targeted</a:t>
                      </a:r>
                    </a:p>
                  </a:txBody>
                  <a:tcPr marL="49696" marR="49696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ions</a:t>
                      </a:r>
                    </a:p>
                  </a:txBody>
                  <a:tcPr marL="49696" marR="49696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</a:p>
                  </a:txBody>
                  <a:tcPr marL="49696" marR="4969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Atomic Vapor Laser Isotope Separation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kg</a:t>
                      </a:r>
                    </a:p>
                  </a:txBody>
                  <a:tcPr marL="49696" marR="4969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moderate</a:t>
                      </a:r>
                    </a:p>
                  </a:txBody>
                  <a:tcPr marL="49696" marR="49696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single targeted</a:t>
                      </a:r>
                    </a:p>
                  </a:txBody>
                  <a:tcPr marL="49696" marR="49696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vapor-ions</a:t>
                      </a:r>
                    </a:p>
                  </a:txBody>
                  <a:tcPr marL="49696" marR="49696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L="49696" marR="49696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Chemical</a:t>
                      </a:r>
                      <a:r>
                        <a:rPr lang="en-US" sz="18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and physical processes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kg</a:t>
                      </a:r>
                    </a:p>
                  </a:txBody>
                  <a:tcPr marL="49696" marR="4969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varies</a:t>
                      </a:r>
                    </a:p>
                  </a:txBody>
                  <a:tcPr marL="49696" marR="4969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varies</a:t>
                      </a:r>
                    </a:p>
                  </a:txBody>
                  <a:tcPr marL="49696" marR="4969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varies</a:t>
                      </a:r>
                    </a:p>
                  </a:txBody>
                  <a:tcPr marL="49696" marR="49696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L="49696" marR="49696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43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17963">
            <a:off x="972377" y="1548359"/>
            <a:ext cx="2767391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74" y="177800"/>
            <a:ext cx="8670925" cy="772519"/>
          </a:xfrm>
        </p:spPr>
        <p:txBody>
          <a:bodyPr/>
          <a:lstStyle/>
          <a:p>
            <a:r>
              <a:rPr lang="en-US" sz="2600" dirty="0"/>
              <a:t>Basics of electromagnetic separation (EMIS)</a:t>
            </a:r>
          </a:p>
        </p:txBody>
      </p:sp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158858" y="633944"/>
            <a:ext cx="8382000" cy="160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000"/>
              </a:spcAft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  <a:latin typeface="+mn-lt"/>
              </a:rPr>
              <a:t>Ions of different masses with equal energy and charge, bend at different radii in a uniform magnetic field</a:t>
            </a:r>
          </a:p>
          <a:p>
            <a:pPr eaLnBrk="1" hangingPunct="1">
              <a:spcAft>
                <a:spcPts val="1000"/>
              </a:spcAft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  <a:latin typeface="+mn-lt"/>
              </a:rPr>
              <a:t>First modern mass spectrometer developed by A. J. Dempster in 1918; implemented on a massive scale by E. O.  Lawrence during the Manhattan Project (~1945)</a:t>
            </a:r>
          </a:p>
        </p:txBody>
      </p:sp>
      <p:pic>
        <p:nvPicPr>
          <p:cNvPr id="4" name="Picture 2" descr="C:\Users\bn8\Documents\Cnt-EMIS\Results 10mA EMIS\Beam on Collector\DSCF022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602"/>
          <a:stretch/>
        </p:blipFill>
        <p:spPr bwMode="auto">
          <a:xfrm rot="10800000">
            <a:off x="4343400" y="2205226"/>
            <a:ext cx="1692889" cy="1105384"/>
          </a:xfrm>
          <a:prstGeom prst="rect">
            <a:avLst/>
          </a:prstGeom>
          <a:noFill/>
          <a:ln w="9525">
            <a:solidFill>
              <a:srgbClr val="006C3A"/>
            </a:solidFill>
            <a:miter lim="800000"/>
            <a:headEnd/>
            <a:tailEnd/>
          </a:ln>
          <a:effectLst>
            <a:outerShdw blurRad="88900" dist="762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5573" y="3986052"/>
            <a:ext cx="1352227" cy="1200329"/>
          </a:xfrm>
          <a:prstGeom prst="rect">
            <a:avLst/>
          </a:prstGeom>
          <a:solidFill>
            <a:srgbClr val="006C3A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Ion source with acceleration gap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2987445"/>
            <a:ext cx="1066800" cy="646331"/>
          </a:xfrm>
          <a:prstGeom prst="rect">
            <a:avLst/>
          </a:prstGeom>
          <a:solidFill>
            <a:srgbClr val="006C3A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Dipole magnet</a:t>
            </a:r>
          </a:p>
        </p:txBody>
      </p:sp>
      <p:sp>
        <p:nvSpPr>
          <p:cNvPr id="8" name="Rectangle 7"/>
          <p:cNvSpPr/>
          <p:nvPr/>
        </p:nvSpPr>
        <p:spPr>
          <a:xfrm>
            <a:off x="2876227" y="2844232"/>
            <a:ext cx="1295400" cy="369332"/>
          </a:xfrm>
          <a:prstGeom prst="rect">
            <a:avLst/>
          </a:prstGeom>
          <a:solidFill>
            <a:srgbClr val="006C3A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Collector</a:t>
            </a: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1467293" y="4074538"/>
            <a:ext cx="7467599" cy="222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  <a:latin typeface="+mn-lt"/>
              </a:rPr>
              <a:t>Feed material (compound of target element) vaporized and transported to plasma chamber</a:t>
            </a:r>
          </a:p>
          <a:p>
            <a:pPr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  <a:latin typeface="+mn-lt"/>
              </a:rPr>
              <a:t>Vapor ionized by ~100 eV electrons and extracted through a ~40 kV extraction gap</a:t>
            </a:r>
          </a:p>
          <a:p>
            <a:pPr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  <a:latin typeface="+mn-lt"/>
              </a:rPr>
              <a:t>Ions bend through an approximately 0.1 to 0.6 T dipole field</a:t>
            </a:r>
          </a:p>
          <a:p>
            <a:pPr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  <a:latin typeface="+mn-lt"/>
              </a:rPr>
              <a:t>Ions implanted and collected in individual collector pockets </a:t>
            </a:r>
          </a:p>
          <a:p>
            <a:pPr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  <a:latin typeface="+mn-lt"/>
              </a:rPr>
              <a:t>EMIS product is a thin film of enriched material on a graphite collection plate</a:t>
            </a:r>
          </a:p>
          <a:p>
            <a:pPr eaLnBrk="1" hangingPunct="1">
              <a:spcAft>
                <a:spcPts val="1000"/>
              </a:spcAft>
              <a:buFont typeface="Arial" charset="0"/>
              <a:buChar char="•"/>
            </a:pPr>
            <a:endParaRPr lang="en-US" dirty="0">
              <a:solidFill>
                <a:prstClr val="black"/>
              </a:solidFill>
              <a:latin typeface="Arial Narrow"/>
            </a:endParaRPr>
          </a:p>
        </p:txBody>
      </p:sp>
      <p:pic>
        <p:nvPicPr>
          <p:cNvPr id="11" name="Picture 2" descr="\\esipf\E2\Results\Xx 2017-2-1\DSC_0445b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475"/>
          <a:stretch/>
        </p:blipFill>
        <p:spPr bwMode="auto">
          <a:xfrm>
            <a:off x="6660829" y="2129324"/>
            <a:ext cx="662003" cy="1393654"/>
          </a:xfrm>
          <a:prstGeom prst="rect">
            <a:avLst/>
          </a:prstGeom>
          <a:noFill/>
          <a:ln w="9525">
            <a:solidFill>
              <a:srgbClr val="006C3A"/>
            </a:solidFill>
            <a:miter lim="800000"/>
            <a:headEnd/>
            <a:tailEnd/>
          </a:ln>
          <a:effectLst>
            <a:outerShdw blurRad="88900" dist="762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14800" y="3310611"/>
            <a:ext cx="205451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i="1" dirty="0"/>
              <a:t>Picture of mass separated ion beams at the collector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3631" y="3576720"/>
            <a:ext cx="167640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i="1" dirty="0"/>
              <a:t>Thin film of enriched material on graphite collection plate</a:t>
            </a:r>
          </a:p>
        </p:txBody>
      </p:sp>
      <p:pic>
        <p:nvPicPr>
          <p:cNvPr id="15" name="Picture 2" descr="C:\Users\bn8\AppData\Local\Microsoft\Windows\Temporary Internet Files\Content.Outlook\DYY7SRE4\DSC_085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701" t="7452"/>
          <a:stretch/>
        </p:blipFill>
        <p:spPr bwMode="auto">
          <a:xfrm>
            <a:off x="8001000" y="2129324"/>
            <a:ext cx="821176" cy="1393654"/>
          </a:xfrm>
          <a:prstGeom prst="rect">
            <a:avLst/>
          </a:prstGeom>
          <a:noFill/>
          <a:ln w="9525">
            <a:solidFill>
              <a:srgbClr val="006C3A"/>
            </a:solidFill>
            <a:miter lim="800000"/>
            <a:headEnd/>
            <a:tailEnd/>
          </a:ln>
          <a:effectLst>
            <a:outerShdw blurRad="88900" dist="762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770923" y="3576720"/>
            <a:ext cx="138728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i="1" dirty="0"/>
              <a:t>Metal powder recovered from collector plates</a:t>
            </a:r>
          </a:p>
        </p:txBody>
      </p:sp>
      <p:sp>
        <p:nvSpPr>
          <p:cNvPr id="17" name="Text Box 111">
            <a:extLst>
              <a:ext uri="{FF2B5EF4-FFF2-40B4-BE49-F238E27FC236}">
                <a16:creationId xmlns:a16="http://schemas.microsoft.com/office/drawing/2014/main" id="{FD68FD79-0F0B-4D11-A781-C21A0BDA4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152405"/>
            <a:ext cx="5791200" cy="646331"/>
          </a:xfrm>
          <a:prstGeom prst="rect">
            <a:avLst/>
          </a:prstGeom>
          <a:solidFill>
            <a:srgbClr val="006C3A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altLang="en-US" dirty="0"/>
              <a:t>High enrichment and low throughput (mg/</a:t>
            </a:r>
            <a:r>
              <a:rPr lang="en-US" altLang="en-US" dirty="0" err="1"/>
              <a:t>hr</a:t>
            </a:r>
            <a:r>
              <a:rPr lang="en-US" altLang="en-US" dirty="0"/>
              <a:t>) = </a:t>
            </a:r>
          </a:p>
          <a:p>
            <a:r>
              <a:rPr lang="en-US" altLang="en-US" dirty="0"/>
              <a:t>Technology limited to gram quantity of high value isotopes</a:t>
            </a:r>
          </a:p>
        </p:txBody>
      </p:sp>
    </p:spTree>
    <p:extLst>
      <p:ext uri="{BB962C8B-B14F-4D97-AF65-F5344CB8AC3E}">
        <p14:creationId xmlns:p14="http://schemas.microsoft.com/office/powerpoint/2010/main" val="1967157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4475" y="177800"/>
            <a:ext cx="8229600" cy="487954"/>
          </a:xfrm>
        </p:spPr>
        <p:txBody>
          <a:bodyPr/>
          <a:lstStyle/>
          <a:p>
            <a:r>
              <a:rPr lang="en-US" altLang="en-US" dirty="0"/>
              <a:t>Plasma Separation Process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E35DCF-1ACD-4DA6-99D6-357E61245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27348"/>
            <a:ext cx="6984942" cy="4325651"/>
          </a:xfrm>
          <a:prstGeom prst="rect">
            <a:avLst/>
          </a:prstGeom>
        </p:spPr>
      </p:pic>
      <p:pic>
        <p:nvPicPr>
          <p:cNvPr id="310" name="Picture 309" descr="PSP02/05/02-1.jpg                                              00001A9BTB                             B5544615:">
            <a:extLst>
              <a:ext uri="{FF2B5EF4-FFF2-40B4-BE49-F238E27FC236}">
                <a16:creationId xmlns:a16="http://schemas.microsoft.com/office/drawing/2014/main" id="{B82F0925-6C6C-4E0D-AE8F-33DD196C0D2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" r="9965" b="15003"/>
          <a:stretch/>
        </p:blipFill>
        <p:spPr bwMode="auto">
          <a:xfrm>
            <a:off x="2346324" y="4545417"/>
            <a:ext cx="3063876" cy="22984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FD13F7-CCCF-466B-9C54-27A27B9CD0E5}"/>
              </a:ext>
            </a:extLst>
          </p:cNvPr>
          <p:cNvSpPr/>
          <p:nvPr/>
        </p:nvSpPr>
        <p:spPr>
          <a:xfrm>
            <a:off x="2206344" y="6105159"/>
            <a:ext cx="33438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Picture of the PSP equipment installed at the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Theragenics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Facility in Oak Ridge Tennessee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72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75" y="177800"/>
            <a:ext cx="8229600" cy="827919"/>
          </a:xfrm>
        </p:spPr>
        <p:txBody>
          <a:bodyPr/>
          <a:lstStyle/>
          <a:p>
            <a:r>
              <a:rPr lang="en-US" sz="2800" dirty="0"/>
              <a:t>Enrichment is difficult: A variety of methods have been explored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600" y="1371600"/>
          <a:ext cx="7467280" cy="47014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6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63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78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49696" marR="4969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Typical Quantities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Enrichment per pass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Isotope Collection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Separation Medium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Research Required for New Isotopes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Electromagnetic Isotope Separation (EMIS)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 to g</a:t>
                      </a:r>
                    </a:p>
                  </a:txBody>
                  <a:tcPr marL="49696" marR="4969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L="49696" marR="4969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simultaneous</a:t>
                      </a:r>
                    </a:p>
                  </a:txBody>
                  <a:tcPr marL="49696" marR="4969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ions</a:t>
                      </a:r>
                    </a:p>
                  </a:txBody>
                  <a:tcPr marL="49696" marR="4969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marL="49696" marR="49696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Gaseous Centrifuge Isotope Separation (GCIS)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kg</a:t>
                      </a:r>
                    </a:p>
                  </a:txBody>
                  <a:tcPr marL="49696" marR="4969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marL="49696" marR="4969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 isotopes</a:t>
                      </a:r>
                    </a:p>
                  </a:txBody>
                  <a:tcPr marL="49696" marR="4969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</a:t>
                      </a:r>
                    </a:p>
                  </a:txBody>
                  <a:tcPr marL="49696" marR="49696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</a:p>
                  </a:txBody>
                  <a:tcPr marL="49696" marR="4969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Gas Diffusion </a:t>
                      </a:r>
                    </a:p>
                  </a:txBody>
                  <a:tcPr marL="49696" marR="49696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kg</a:t>
                      </a:r>
                    </a:p>
                  </a:txBody>
                  <a:tcPr marL="49696" marR="4969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marL="49696" marR="4969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 isotopes</a:t>
                      </a:r>
                    </a:p>
                  </a:txBody>
                  <a:tcPr marL="49696" marR="4969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</a:t>
                      </a:r>
                    </a:p>
                  </a:txBody>
                  <a:tcPr marL="49696" marR="49696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L="49696" marR="49696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Plasma Separation Process (PSP)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kg</a:t>
                      </a:r>
                    </a:p>
                  </a:txBody>
                  <a:tcPr marL="49696" marR="4969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moderate</a:t>
                      </a:r>
                    </a:p>
                  </a:txBody>
                  <a:tcPr marL="49696" marR="49696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single targeted</a:t>
                      </a:r>
                    </a:p>
                  </a:txBody>
                  <a:tcPr marL="49696" marR="49696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ions</a:t>
                      </a:r>
                    </a:p>
                  </a:txBody>
                  <a:tcPr marL="49696" marR="49696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</a:p>
                  </a:txBody>
                  <a:tcPr marL="49696" marR="4969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Atomic Vapor Laser Isotope Separation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kg</a:t>
                      </a:r>
                    </a:p>
                  </a:txBody>
                  <a:tcPr marL="49696" marR="4969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moderate</a:t>
                      </a:r>
                    </a:p>
                  </a:txBody>
                  <a:tcPr marL="49696" marR="49696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single targeted</a:t>
                      </a:r>
                    </a:p>
                  </a:txBody>
                  <a:tcPr marL="49696" marR="49696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vapor-ions</a:t>
                      </a:r>
                    </a:p>
                  </a:txBody>
                  <a:tcPr marL="49696" marR="49696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L="49696" marR="49696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Chemical</a:t>
                      </a:r>
                      <a:r>
                        <a:rPr lang="en-US" sz="18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and physical processes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kg</a:t>
                      </a:r>
                    </a:p>
                  </a:txBody>
                  <a:tcPr marL="49696" marR="4969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varies</a:t>
                      </a:r>
                    </a:p>
                  </a:txBody>
                  <a:tcPr marL="49696" marR="4969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varies</a:t>
                      </a:r>
                    </a:p>
                  </a:txBody>
                  <a:tcPr marL="49696" marR="4969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varies</a:t>
                      </a:r>
                    </a:p>
                  </a:txBody>
                  <a:tcPr marL="49696" marR="49696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L="49696" marR="49696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288650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Theme">
  <a:themeElements>
    <a:clrScheme name="ORNL 0812 new">
      <a:dk1>
        <a:sysClr val="windowText" lastClr="000000"/>
      </a:dk1>
      <a:lt1>
        <a:sysClr val="window" lastClr="FFFFFF"/>
      </a:lt1>
      <a:dk2>
        <a:srgbClr val="006C3A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6C3A"/>
      </a:folHlink>
    </a:clrScheme>
    <a:fontScheme name="ORNL theme">
      <a:majorFont>
        <a:latin typeface="Arial Black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919E0D03-19C6-5F40-B7D8-00D7AFC205DD}" vid="{7EA0A472-3879-584A-A1B3-227C5E537D8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306599565759418EB0472AAAECFF01" ma:contentTypeVersion="3" ma:contentTypeDescription="Create a new document." ma:contentTypeScope="" ma:versionID="65357056564b6c7427e2773d0d221f66">
  <xsd:schema xmlns:xsd="http://www.w3.org/2001/XMLSchema" xmlns:xs="http://www.w3.org/2001/XMLSchema" xmlns:p="http://schemas.microsoft.com/office/2006/metadata/properties" xmlns:ns2="88b41974-7625-42e3-b6e9-7233afbea535" targetNamespace="http://schemas.microsoft.com/office/2006/metadata/properties" ma:root="true" ma:fieldsID="fee9f185841de442cb689a64bbbf8d9c" ns2:_="">
    <xsd:import namespace="88b41974-7625-42e3-b6e9-7233afbea5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b41974-7625-42e3-b6e9-7233afbea5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05D3C3-1AD6-4778-AF71-6C1EF532A0A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FD1356A-31D8-415F-9F0D-0277EC4C77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9086B4-45D8-4939-AAE3-F5E162B791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b41974-7625-42e3-b6e9-7233afbea5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8659</TotalTime>
  <Words>586</Words>
  <Application>Microsoft Office PowerPoint</Application>
  <PresentationFormat>On-screen Show (4:3)</PresentationFormat>
  <Paragraphs>143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 Black</vt:lpstr>
      <vt:lpstr>Arial Narrow</vt:lpstr>
      <vt:lpstr>Calibri</vt:lpstr>
      <vt:lpstr>Century Gothic</vt:lpstr>
      <vt:lpstr>Times New Roman</vt:lpstr>
      <vt:lpstr>1_Default Theme</vt:lpstr>
      <vt:lpstr>ORNL</vt:lpstr>
      <vt:lpstr>Stable Isotope Applications and Enrichment</vt:lpstr>
      <vt:lpstr>Without new enrichment, DOE inventories of several stable isotopes are being depleted</vt:lpstr>
      <vt:lpstr>Enrichment is difficult: A variety of methods have been explored</vt:lpstr>
      <vt:lpstr>Basics of electromagnetic separation (EMIS)</vt:lpstr>
      <vt:lpstr>Plasma Separation Process</vt:lpstr>
      <vt:lpstr>Enrichment is difficult: A variety of methods have been explored</vt:lpstr>
    </vt:vector>
  </TitlesOfParts>
  <Company>ORNL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fil</dc:creator>
  <cp:lastModifiedBy>Woody, Angela</cp:lastModifiedBy>
  <cp:revision>272</cp:revision>
  <cp:lastPrinted>2019-02-07T15:21:53Z</cp:lastPrinted>
  <dcterms:created xsi:type="dcterms:W3CDTF">2011-08-26T11:37:43Z</dcterms:created>
  <dcterms:modified xsi:type="dcterms:W3CDTF">2023-10-02T17:09:31Z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0x010100AF306599565759418EB0472AAAECFF01</vt:lpwstr>
  </property>
</Properties>
</file>