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86" r:id="rId3"/>
    <p:sldId id="264" r:id="rId4"/>
    <p:sldId id="261" r:id="rId5"/>
    <p:sldId id="311" r:id="rId6"/>
    <p:sldId id="310" r:id="rId7"/>
    <p:sldId id="312" r:id="rId8"/>
    <p:sldId id="260" r:id="rId9"/>
    <p:sldId id="263" r:id="rId10"/>
    <p:sldId id="313" r:id="rId11"/>
    <p:sldId id="314" r:id="rId12"/>
    <p:sldId id="280" r:id="rId13"/>
    <p:sldId id="315" r:id="rId14"/>
    <p:sldId id="316" r:id="rId15"/>
    <p:sldId id="317" r:id="rId16"/>
    <p:sldId id="318" r:id="rId17"/>
    <p:sldId id="327" r:id="rId18"/>
    <p:sldId id="320" r:id="rId19"/>
    <p:sldId id="326" r:id="rId20"/>
    <p:sldId id="321" r:id="rId21"/>
    <p:sldId id="322" r:id="rId22"/>
    <p:sldId id="324" r:id="rId23"/>
    <p:sldId id="299" r:id="rId24"/>
    <p:sldId id="266" r:id="rId25"/>
    <p:sldId id="328" r:id="rId26"/>
    <p:sldId id="329" r:id="rId27"/>
    <p:sldId id="330" r:id="rId28"/>
    <p:sldId id="325" r:id="rId29"/>
    <p:sldId id="331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300" r:id="rId39"/>
    <p:sldId id="302" r:id="rId40"/>
    <p:sldId id="301" r:id="rId41"/>
    <p:sldId id="303" r:id="rId42"/>
    <p:sldId id="291" r:id="rId43"/>
    <p:sldId id="292" r:id="rId44"/>
    <p:sldId id="283" r:id="rId45"/>
    <p:sldId id="289" r:id="rId46"/>
    <p:sldId id="284" r:id="rId47"/>
    <p:sldId id="323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tcliff, William D. (Fed)" initials="RWD(" lastIdx="1" clrIdx="0">
    <p:extLst>
      <p:ext uri="{19B8F6BF-5375-455C-9EA6-DF929625EA0E}">
        <p15:presenceInfo xmlns:p15="http://schemas.microsoft.com/office/powerpoint/2012/main" userId="S::ylem@nist.gov::6a2113ca-1fd0-4471-99ce-10c782ad553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94611" autoAdjust="0"/>
  </p:normalViewPr>
  <p:slideViewPr>
    <p:cSldViewPr>
      <p:cViewPr varScale="1">
        <p:scale>
          <a:sx n="123" d="100"/>
          <a:sy n="123" d="100"/>
        </p:scale>
        <p:origin x="53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27T15:13:12.481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8D6AB-1CE2-4AA0-8DB2-3F2FD543EFE9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E626A-7E17-4C87-9209-3C25F5DCC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87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46719-BDDC-4BE1-9A97-E61522D5A25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00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multiple scattering</a:t>
            </a:r>
            <a:r>
              <a:rPr lang="en-US" dirty="0">
                <a:sym typeface="Wingdings" pitchFamily="2" charset="2"/>
              </a:rPr>
              <a:t> depleted by G1,</a:t>
            </a:r>
            <a:r>
              <a:rPr lang="en-US" baseline="0" dirty="0">
                <a:sym typeface="Wingdings" pitchFamily="2" charset="2"/>
              </a:rPr>
              <a:t> or increased if multiple scattering by G2=G0-G1, or decreased by scattering through –G2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47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see scattering where reciprocal</a:t>
            </a:r>
            <a:r>
              <a:rPr lang="en-US" baseline="0" dirty="0"/>
              <a:t> lattice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90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Sadly,</a:t>
            </a:r>
            <a:r>
              <a:rPr lang="en-US" baseline="0" dirty="0"/>
              <a:t> no structural solution for </a:t>
            </a:r>
            <a:r>
              <a:rPr lang="en-US" baseline="0" dirty="0" err="1"/>
              <a:t>MnO</a:t>
            </a:r>
            <a:r>
              <a:rPr lang="en-US" baseline="0" dirty="0"/>
              <a:t>, Neel had predicted in 1932, before any materials….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7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form factor is Fourier</a:t>
            </a:r>
            <a:r>
              <a:rPr lang="en-US" baseline="0" dirty="0"/>
              <a:t> transform of unpaired electron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1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929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how representational analysis constrains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E626A-7E17-4C87-9209-3C25F5DCC9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28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1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8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39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6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4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00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A0225-F2F0-4649-A1E5-A9E6F721EB85}" type="datetimeFigureOut">
              <a:rPr lang="en-US" smtClean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29735-6BF6-4246-B0A8-1650F42512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2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://toutestquantique.fr/en/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6.xml"/><Relationship Id="rId26" Type="http://schemas.openxmlformats.org/officeDocument/2006/relationships/oleObject" Target="../embeddings/oleObject8.bin"/><Relationship Id="rId3" Type="http://schemas.openxmlformats.org/officeDocument/2006/relationships/tags" Target="../tags/tag3.xml"/><Relationship Id="rId21" Type="http://schemas.openxmlformats.org/officeDocument/2006/relationships/image" Target="../media/image22.wmf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24.wm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26.wm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oleObject" Target="../embeddings/oleObject7.bin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3.wmf"/><Relationship Id="rId28" Type="http://schemas.openxmlformats.org/officeDocument/2006/relationships/oleObject" Target="../embeddings/oleObject9.bin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1.xml"/><Relationship Id="rId31" Type="http://schemas.openxmlformats.org/officeDocument/2006/relationships/image" Target="../media/image27.wmf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25.wmf"/><Relationship Id="rId30" Type="http://schemas.openxmlformats.org/officeDocument/2006/relationships/oleObject" Target="../embeddings/oleObject10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1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2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w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74.wmf"/><Relationship Id="rId7" Type="http://schemas.openxmlformats.org/officeDocument/2006/relationships/image" Target="../media/image76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0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5.xml"/><Relationship Id="rId4" Type="http://schemas.openxmlformats.org/officeDocument/2006/relationships/oleObject" Target="../embeddings/oleObject23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Experimental Aspects of Neutron Diffraction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William Ratcliff</a:t>
            </a:r>
          </a:p>
          <a:p>
            <a:r>
              <a:rPr lang="en-US" dirty="0"/>
              <a:t>NCNR</a:t>
            </a:r>
          </a:p>
          <a:p>
            <a:r>
              <a:rPr lang="en-US" dirty="0"/>
              <a:t>University of Maryland, College Park</a:t>
            </a:r>
          </a:p>
        </p:txBody>
      </p:sp>
    </p:spTree>
    <p:extLst>
      <p:ext uri="{BB962C8B-B14F-4D97-AF65-F5344CB8AC3E}">
        <p14:creationId xmlns:p14="http://schemas.microsoft.com/office/powerpoint/2010/main" val="2065124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echnovanza.org/sectors/eureka/howstuffworks/images/H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810000" cy="3248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12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126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_cristallographie_en">
            <a:hlinkClick r:id="" action="ppaction://media"/>
            <a:extLst>
              <a:ext uri="{FF2B5EF4-FFF2-40B4-BE49-F238E27FC236}">
                <a16:creationId xmlns:a16="http://schemas.microsoft.com/office/drawing/2014/main" id="{82393B28-304A-4230-9D10-D0F47905C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991" y="1498323"/>
            <a:ext cx="6202019" cy="34886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4A0E10-3682-4942-BA18-12EDA8D8C488}"/>
              </a:ext>
            </a:extLst>
          </p:cNvPr>
          <p:cNvSpPr/>
          <p:nvPr/>
        </p:nvSpPr>
        <p:spPr>
          <a:xfrm>
            <a:off x="3421468" y="5221177"/>
            <a:ext cx="23484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hlinkClick r:id="rId5"/>
              </a:rPr>
              <a:t>http://toutestquantique.fr/en/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117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:\scatteri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4114800" cy="4479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715000" y="1186132"/>
          <a:ext cx="267062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8200" imgH="266400" progId="Equation.DSMT4">
                  <p:embed/>
                </p:oleObj>
              </mc:Choice>
              <mc:Fallback>
                <p:oleObj name="Equation" r:id="rId3" imgW="1168200" imgH="2664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5000" y="1186132"/>
                        <a:ext cx="2670629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91200" y="1981200"/>
          <a:ext cx="2554716" cy="770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00200" imgH="482400" progId="Equation.DSMT4">
                  <p:embed/>
                </p:oleObj>
              </mc:Choice>
              <mc:Fallback>
                <p:oleObj name="Equation" r:id="rId5" imgW="1600200" imgH="4824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91200" y="1981200"/>
                        <a:ext cx="2554716" cy="770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38800" y="4114800"/>
          <a:ext cx="29606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54000" imgH="342720" progId="Equation.DSMT4">
                  <p:embed/>
                </p:oleObj>
              </mc:Choice>
              <mc:Fallback>
                <p:oleObj name="Equation" r:id="rId7" imgW="1854000" imgH="34272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114800"/>
                        <a:ext cx="296068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715000" y="2971800"/>
          <a:ext cx="3162300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080" imgH="482400" progId="Equation.DSMT4">
                  <p:embed/>
                </p:oleObj>
              </mc:Choice>
              <mc:Fallback>
                <p:oleObj name="Equation" r:id="rId9" imgW="1981080" imgH="4824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971800"/>
                        <a:ext cx="3162300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5334000" y="3886200"/>
            <a:ext cx="34290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057400" y="3886200"/>
            <a:ext cx="31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1823724"/>
            <a:ext cx="31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3963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Reciprocal Space</a:t>
            </a:r>
          </a:p>
        </p:txBody>
      </p:sp>
      <p:sp>
        <p:nvSpPr>
          <p:cNvPr id="5" name="Oval 4"/>
          <p:cNvSpPr/>
          <p:nvPr>
            <p:custDataLst>
              <p:tags r:id="rId3"/>
            </p:custDataLst>
          </p:nvPr>
        </p:nvSpPr>
        <p:spPr>
          <a:xfrm>
            <a:off x="2438400" y="2209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>
            <p:custDataLst>
              <p:tags r:id="rId4"/>
            </p:custDataLst>
          </p:nvPr>
        </p:nvSpPr>
        <p:spPr>
          <a:xfrm>
            <a:off x="5181600" y="2209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>
            <p:custDataLst>
              <p:tags r:id="rId5"/>
            </p:custDataLst>
          </p:nvPr>
        </p:nvSpPr>
        <p:spPr>
          <a:xfrm>
            <a:off x="4305300" y="2209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>
            <p:custDataLst>
              <p:tags r:id="rId6"/>
            </p:custDataLst>
          </p:nvPr>
        </p:nvSpPr>
        <p:spPr>
          <a:xfrm>
            <a:off x="3352800" y="2209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>
            <p:custDataLst>
              <p:tags r:id="rId7"/>
            </p:custDataLst>
          </p:nvPr>
        </p:nvSpPr>
        <p:spPr>
          <a:xfrm>
            <a:off x="6096000" y="2209800"/>
            <a:ext cx="533400" cy="609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3048000" y="1828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1" name="TextBox 10"/>
          <p:cNvSpPr txBox="1"/>
          <p:nvPr>
            <p:custDataLst>
              <p:tags r:id="rId9"/>
            </p:custDataLst>
          </p:nvPr>
        </p:nvSpPr>
        <p:spPr>
          <a:xfrm>
            <a:off x="3962400" y="1828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2" name="TextBox 11"/>
          <p:cNvSpPr txBox="1"/>
          <p:nvPr>
            <p:custDataLst>
              <p:tags r:id="rId10"/>
            </p:custDataLst>
          </p:nvPr>
        </p:nvSpPr>
        <p:spPr>
          <a:xfrm>
            <a:off x="4800600" y="1828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3" name="TextBox 12"/>
          <p:cNvSpPr txBox="1"/>
          <p:nvPr>
            <p:custDataLst>
              <p:tags r:id="rId11"/>
            </p:custDataLst>
          </p:nvPr>
        </p:nvSpPr>
        <p:spPr>
          <a:xfrm>
            <a:off x="5715000" y="1828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2667000" y="3149600"/>
          <a:ext cx="29337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66680" imgH="203040" progId="Equation.DSMT4">
                  <p:embed/>
                </p:oleObj>
              </mc:Choice>
              <mc:Fallback>
                <p:oleObj name="Equation" r:id="rId20" imgW="1066680" imgH="203040" progId="Equation.DSMT4">
                  <p:embed/>
                  <p:pic>
                    <p:nvPicPr>
                      <p:cNvPr id="134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149600"/>
                        <a:ext cx="29337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7" name="Object 3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2667000" y="3810000"/>
          <a:ext cx="3484185" cy="990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295280" imgH="368280" progId="Equation.DSMT4">
                  <p:embed/>
                </p:oleObj>
              </mc:Choice>
              <mc:Fallback>
                <p:oleObj name="Equation" r:id="rId22" imgW="1295280" imgH="368280" progId="Equation.DSMT4">
                  <p:embed/>
                  <p:pic>
                    <p:nvPicPr>
                      <p:cNvPr id="13414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3810000"/>
                        <a:ext cx="3484185" cy="9906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8" name="Object 4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667000" y="4724400"/>
          <a:ext cx="2667000" cy="941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079280" imgH="380880" progId="Equation.DSMT4">
                  <p:embed/>
                </p:oleObj>
              </mc:Choice>
              <mc:Fallback>
                <p:oleObj name="Equation" r:id="rId24" imgW="1079280" imgH="380880" progId="Equation.DSMT4">
                  <p:embed/>
                  <p:pic>
                    <p:nvPicPr>
                      <p:cNvPr id="1341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724400"/>
                        <a:ext cx="2667000" cy="941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49" name="Object 5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646372" y="5715001"/>
          <a:ext cx="191396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774360" imgH="215640" progId="Equation.DSMT4">
                  <p:embed/>
                </p:oleObj>
              </mc:Choice>
              <mc:Fallback>
                <p:oleObj name="Equation" r:id="rId26" imgW="774360" imgH="215640" progId="Equation.DSMT4">
                  <p:embed/>
                  <p:pic>
                    <p:nvPicPr>
                      <p:cNvPr id="134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6372" y="5715001"/>
                        <a:ext cx="191396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150" name="Object 6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5503863" y="5529263"/>
          <a:ext cx="32702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307880" imgH="457200" progId="Equation.DSMT4">
                  <p:embed/>
                </p:oleObj>
              </mc:Choice>
              <mc:Fallback>
                <p:oleObj name="Equation" r:id="rId28" imgW="1307880" imgH="457200" progId="Equation.DSMT4">
                  <p:embed/>
                  <p:pic>
                    <p:nvPicPr>
                      <p:cNvPr id="13415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3863" y="5529263"/>
                        <a:ext cx="327025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5487976" y="4784668"/>
          <a:ext cx="3357563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358640" imgH="253800" progId="Equation.DSMT4">
                  <p:embed/>
                </p:oleObj>
              </mc:Choice>
              <mc:Fallback>
                <p:oleObj name="Equation" r:id="rId30" imgW="1358640" imgH="253800" progId="Equation.DSMT4">
                  <p:embed/>
                  <p:pic>
                    <p:nvPicPr>
                      <p:cNvPr id="1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7976" y="4784668"/>
                        <a:ext cx="3357563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47609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there be dragons…</a:t>
            </a:r>
          </a:p>
        </p:txBody>
      </p:sp>
      <p:pic>
        <p:nvPicPr>
          <p:cNvPr id="33802" name="Picture 10" descr="http://upload.wikimedia.org/wikipedia/commons/5/5c/Lennox_Globe%2C_by_B.F._Da_Cos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0" y="1086573"/>
            <a:ext cx="8156275" cy="5004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4E9E9-7EFD-4C9B-8561-473B9AEF82DE}"/>
              </a:ext>
            </a:extLst>
          </p:cNvPr>
          <p:cNvSpPr txBox="1"/>
          <p:nvPr/>
        </p:nvSpPr>
        <p:spPr>
          <a:xfrm>
            <a:off x="2057400" y="6119336"/>
            <a:ext cx="522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Hunt-Lenox Globe, as transcribed by B.F. da Costa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38E7A-7BBB-45F4-9816-23B47C88A4B5}"/>
              </a:ext>
            </a:extLst>
          </p:cNvPr>
          <p:cNvSpPr txBox="1"/>
          <p:nvPr/>
        </p:nvSpPr>
        <p:spPr>
          <a:xfrm>
            <a:off x="27167" y="6488668"/>
            <a:ext cx="832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https://www.theatlantic.com/technology/archive/2013/12/no-old-maps-actually-say-here-be-dragons/282267/</a:t>
            </a:r>
          </a:p>
        </p:txBody>
      </p:sp>
    </p:spTree>
    <p:extLst>
      <p:ext uri="{BB962C8B-B14F-4D97-AF65-F5344CB8AC3E}">
        <p14:creationId xmlns:p14="http://schemas.microsoft.com/office/powerpoint/2010/main" val="3544373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1795"/>
              </p:ext>
            </p:extLst>
          </p:nvPr>
        </p:nvGraphicFramePr>
        <p:xfrm>
          <a:off x="3073400" y="1219200"/>
          <a:ext cx="306228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342720" progId="Equation.DSMT4">
                  <p:embed/>
                </p:oleObj>
              </mc:Choice>
              <mc:Fallback>
                <p:oleObj name="Equation" r:id="rId2" imgW="1917360" imgH="34272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400" y="1219200"/>
                        <a:ext cx="3062288" cy="54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24200" y="3429000"/>
          <a:ext cx="2960688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54000" imgH="495000" progId="Equation.DSMT4">
                  <p:embed/>
                </p:oleObj>
              </mc:Choice>
              <mc:Fallback>
                <p:oleObj name="Equation" r:id="rId4" imgW="1854000" imgH="4950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429000"/>
                        <a:ext cx="2960688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own Arrow 5"/>
          <p:cNvSpPr/>
          <p:nvPr/>
        </p:nvSpPr>
        <p:spPr>
          <a:xfrm>
            <a:off x="4419600" y="20574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124200" y="4960938"/>
          <a:ext cx="296068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54000" imgH="507960" progId="Equation.DSMT4">
                  <p:embed/>
                </p:oleObj>
              </mc:Choice>
              <mc:Fallback>
                <p:oleObj name="Equation" r:id="rId6" imgW="1854000" imgH="50796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960938"/>
                        <a:ext cx="2960688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324600" y="51816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Laue Condition</a:t>
            </a:r>
          </a:p>
        </p:txBody>
      </p:sp>
    </p:spTree>
    <p:extLst>
      <p:ext uri="{BB962C8B-B14F-4D97-AF65-F5344CB8AC3E}">
        <p14:creationId xmlns:p14="http://schemas.microsoft.com/office/powerpoint/2010/main" val="306637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 there be dragons…</a:t>
            </a:r>
          </a:p>
        </p:txBody>
      </p:sp>
      <p:pic>
        <p:nvPicPr>
          <p:cNvPr id="33802" name="Picture 10" descr="http://upload.wikimedia.org/wikipedia/commons/5/5c/Lennox_Globe%2C_by_B.F._Da_Cos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0" y="1086573"/>
            <a:ext cx="8156275" cy="5004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A4E9E9-7EFD-4C9B-8561-473B9AEF82DE}"/>
              </a:ext>
            </a:extLst>
          </p:cNvPr>
          <p:cNvSpPr txBox="1"/>
          <p:nvPr/>
        </p:nvSpPr>
        <p:spPr>
          <a:xfrm>
            <a:off x="2057400" y="6119336"/>
            <a:ext cx="522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Hunt-Lenox Globe, as transcribed by B.F. da Costa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238E7A-7BBB-45F4-9816-23B47C88A4B5}"/>
              </a:ext>
            </a:extLst>
          </p:cNvPr>
          <p:cNvSpPr txBox="1"/>
          <p:nvPr/>
        </p:nvSpPr>
        <p:spPr>
          <a:xfrm>
            <a:off x="27167" y="6488668"/>
            <a:ext cx="832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https://www.theatlantic.com/technology/archive/2013/12/no-old-maps-actually-say-here-be-dragons/282267/</a:t>
            </a:r>
          </a:p>
        </p:txBody>
      </p:sp>
    </p:spTree>
    <p:extLst>
      <p:ext uri="{BB962C8B-B14F-4D97-AF65-F5344CB8AC3E}">
        <p14:creationId xmlns:p14="http://schemas.microsoft.com/office/powerpoint/2010/main" val="26426414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3962400" y="19021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3782683" y="242689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3600091" y="29689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5124091" y="19021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4963065" y="24355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6096000" y="242689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352800" y="345488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3124200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2895600" y="4495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743199" y="50292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5047891" y="506514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4541808" y="34671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6813430" y="349298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5638800" y="345488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6629400" y="4038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6400800" y="450442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6172200" y="503639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3860321" y="503207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4114800" y="450442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437838" y="19021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200181" y="241539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010400" y="29689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6248400" y="190212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4694208" y="2960299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>
            <a:spLocks noChangeAspect="1"/>
          </p:cNvSpPr>
          <p:nvPr/>
        </p:nvSpPr>
        <p:spPr>
          <a:xfrm>
            <a:off x="5867400" y="295742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4267200" y="3962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410200" y="3962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4232694" y="2426180"/>
            <a:ext cx="2209800" cy="2209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5250612" y="455978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419600" y="3492980"/>
            <a:ext cx="907212" cy="5456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32" idx="0"/>
          </p:cNvCxnSpPr>
          <p:nvPr/>
        </p:nvCxnSpPr>
        <p:spPr>
          <a:xfrm>
            <a:off x="5326812" y="3492980"/>
            <a:ext cx="0" cy="10668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2" idx="1"/>
          </p:cNvCxnSpPr>
          <p:nvPr/>
        </p:nvCxnSpPr>
        <p:spPr>
          <a:xfrm>
            <a:off x="4457700" y="4070949"/>
            <a:ext cx="815230" cy="51114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4724400" y="3220837"/>
          <a:ext cx="381000" cy="544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480" imgH="253800" progId="Equation.DSMT4">
                  <p:embed/>
                </p:oleObj>
              </mc:Choice>
              <mc:Fallback>
                <p:oleObj name="Equation" r:id="rId3" imgW="177480" imgH="253800" progId="Equation.DSMT4">
                  <p:embed/>
                  <p:pic>
                    <p:nvPicPr>
                      <p:cNvPr id="38" name="Object 3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24400" y="3220837"/>
                        <a:ext cx="381000" cy="5442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/>
        </p:nvGraphicFramePr>
        <p:xfrm>
          <a:off x="5362036" y="3454880"/>
          <a:ext cx="2730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6720" imgH="215640" progId="Equation.DSMT4">
                  <p:embed/>
                </p:oleObj>
              </mc:Choice>
              <mc:Fallback>
                <p:oleObj name="Equation" r:id="rId5" imgW="126720" imgH="215640" progId="Equation.DSMT4">
                  <p:embed/>
                  <p:pic>
                    <p:nvPicPr>
                      <p:cNvPr id="39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036" y="3454880"/>
                        <a:ext cx="27305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/>
        </p:nvGraphicFramePr>
        <p:xfrm>
          <a:off x="4775200" y="3873740"/>
          <a:ext cx="35560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4880" imgH="215640" progId="Equation.DSMT4">
                  <p:embed/>
                </p:oleObj>
              </mc:Choice>
              <mc:Fallback>
                <p:oleObj name="Equation" r:id="rId7" imgW="164880" imgH="215640" progId="Equation.DSMT4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3873740"/>
                        <a:ext cx="35560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3977208" y="3945523"/>
          <a:ext cx="3270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2280" imgH="177480" progId="Equation.DSMT4">
                  <p:embed/>
                </p:oleObj>
              </mc:Choice>
              <mc:Fallback>
                <p:oleObj name="Equation" r:id="rId9" imgW="152280" imgH="177480" progId="Equation.DSMT4">
                  <p:embed/>
                  <p:pic>
                    <p:nvPicPr>
                      <p:cNvPr id="44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7208" y="3945523"/>
                        <a:ext cx="3270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Ewald</a:t>
            </a:r>
            <a:r>
              <a:rPr lang="en-US" dirty="0"/>
              <a:t> Sphere</a:t>
            </a:r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4157933" y="2090469"/>
            <a:ext cx="2566358" cy="2566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9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6200"/>
            <a:ext cx="64960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790700"/>
            <a:ext cx="340042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3838574"/>
            <a:ext cx="47339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www.ornl.gov/ornlhome/history/Graphite_Reactor/Full/5292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4169"/>
            <a:ext cx="3429000" cy="2770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039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13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scattering where reciprocal lattice point lies on </a:t>
            </a:r>
            <a:r>
              <a:rPr lang="en-US" dirty="0" err="1"/>
              <a:t>Ewald</a:t>
            </a:r>
            <a:r>
              <a:rPr lang="en-US" dirty="0"/>
              <a:t> Sphere</a:t>
            </a:r>
          </a:p>
          <a:p>
            <a:r>
              <a:rPr lang="en-US" dirty="0"/>
              <a:t>But, whither magnetism???</a:t>
            </a:r>
          </a:p>
        </p:txBody>
      </p:sp>
    </p:spTree>
    <p:extLst>
      <p:ext uri="{BB962C8B-B14F-4D97-AF65-F5344CB8AC3E}">
        <p14:creationId xmlns:p14="http://schemas.microsoft.com/office/powerpoint/2010/main" val="220691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" y="2590800"/>
            <a:ext cx="34385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624262" cy="28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90800"/>
            <a:ext cx="320992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6017" y="1034534"/>
            <a:ext cx="433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1932, </a:t>
            </a:r>
            <a:r>
              <a:rPr lang="en-US" dirty="0" err="1"/>
              <a:t>Néel</a:t>
            </a:r>
            <a:r>
              <a:rPr lang="en-US" dirty="0"/>
              <a:t> predicts Antiferromagnetic order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0362"/>
            <a:ext cx="27432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271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echnovanza.org/sectors/eureka/howstuffworks/images/HS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810000" cy="3248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924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8105600" cy="49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2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733425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2047875"/>
            <a:ext cx="346710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76800"/>
            <a:ext cx="18002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43236"/>
            <a:ext cx="18288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51" y="2233612"/>
            <a:ext cx="33813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Left-Right Arrow 2"/>
          <p:cNvSpPr/>
          <p:nvPr/>
        </p:nvSpPr>
        <p:spPr>
          <a:xfrm>
            <a:off x="3911876" y="2438400"/>
            <a:ext cx="1472648" cy="52863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57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FF3DA6-911F-54E0-785D-498723883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23887"/>
            <a:ext cx="4333875" cy="5610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10906-1FB8-7193-5BE1-B830E1018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362200"/>
            <a:ext cx="380676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90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D1446-A562-7ED9-1F5B-846D6F042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080"/>
            <a:ext cx="9144000" cy="39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7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DD5004-78C9-368A-A4B4-3930B3A97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082"/>
            <a:ext cx="9144000" cy="29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31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573313"/>
            <a:ext cx="49911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6" y="2209800"/>
            <a:ext cx="16287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33307"/>
            <a:ext cx="231457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6" y="2980614"/>
            <a:ext cx="21812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690358"/>
            <a:ext cx="6934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233081"/>
            <a:ext cx="3037895" cy="3493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1659955"/>
            <a:ext cx="2524125" cy="1895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242" y="2591352"/>
            <a:ext cx="2983158" cy="42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51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95A35F-F1FD-7D01-0092-7FFFEF123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791200" cy="524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4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18606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11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8" y="1981200"/>
            <a:ext cx="34766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35" y="4038600"/>
            <a:ext cx="28670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886" y="1981200"/>
            <a:ext cx="36099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3844372" y="2019300"/>
            <a:ext cx="575227" cy="342900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05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BiFeO3film\bifeo3_film_paper\polcartoon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2924175" cy="2870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69342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33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76200"/>
            <a:ext cx="91821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09750"/>
            <a:ext cx="6553200" cy="496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34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Intermission</a:t>
            </a:r>
          </a:p>
        </p:txBody>
      </p:sp>
      <p:pic>
        <p:nvPicPr>
          <p:cNvPr id="3" name="Picture 2" descr="A picture containing indoor, table, lined, sitting&#10;&#10;Description automatically generated">
            <a:extLst>
              <a:ext uri="{FF2B5EF4-FFF2-40B4-BE49-F238E27FC236}">
                <a16:creationId xmlns:a16="http://schemas.microsoft.com/office/drawing/2014/main" id="{0BC177CB-AC05-4829-8BEA-4168042EF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600200"/>
            <a:ext cx="5257800" cy="393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6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it starts?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1295400"/>
            <a:ext cx="39624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61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Bulk Data Comes In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419600" cy="291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33800"/>
            <a:ext cx="4447591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3715" y="6172200"/>
            <a:ext cx="3472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Review B </a:t>
            </a:r>
            <a:r>
              <a:rPr lang="en-US" b="1" dirty="0"/>
              <a:t>78</a:t>
            </a:r>
            <a:r>
              <a:rPr lang="en-US" dirty="0"/>
              <a:t>, 22514 (2008)</a:t>
            </a:r>
          </a:p>
        </p:txBody>
      </p:sp>
    </p:spTree>
    <p:extLst>
      <p:ext uri="{BB962C8B-B14F-4D97-AF65-F5344CB8AC3E}">
        <p14:creationId xmlns:p14="http://schemas.microsoft.com/office/powerpoint/2010/main" val="3156864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dateyourresume.net/images/Perplexed%20business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5640650" cy="42908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60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Neutrons to the Rescue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8725"/>
            <a:ext cx="4343400" cy="487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6324600"/>
            <a:ext cx="3589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Review B </a:t>
            </a:r>
            <a:r>
              <a:rPr lang="en-US" b="1" dirty="0"/>
              <a:t>78</a:t>
            </a:r>
            <a:r>
              <a:rPr lang="en-US" dirty="0"/>
              <a:t>, 140504 (2008)</a:t>
            </a:r>
          </a:p>
        </p:txBody>
      </p:sp>
    </p:spTree>
    <p:extLst>
      <p:ext uri="{BB962C8B-B14F-4D97-AF65-F5344CB8AC3E}">
        <p14:creationId xmlns:p14="http://schemas.microsoft.com/office/powerpoint/2010/main" val="1529192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Guess and Check (Refinement)</a:t>
            </a:r>
          </a:p>
        </p:txBody>
      </p:sp>
      <p:sp>
        <p:nvSpPr>
          <p:cNvPr id="4" name="TextBox 3"/>
          <p:cNvSpPr txBox="1"/>
          <p:nvPr/>
        </p:nvSpPr>
        <p:spPr>
          <a:xfrm rot="2255682">
            <a:off x="5168783" y="220350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 Intensities from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82783" y="3906805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 predicted intensities to data</a:t>
            </a:r>
          </a:p>
        </p:txBody>
      </p:sp>
      <p:sp>
        <p:nvSpPr>
          <p:cNvPr id="6" name="TextBox 5"/>
          <p:cNvSpPr txBox="1"/>
          <p:nvPr/>
        </p:nvSpPr>
        <p:spPr>
          <a:xfrm rot="18672441">
            <a:off x="2007987" y="2184249"/>
            <a:ext cx="1550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 model</a:t>
            </a:r>
          </a:p>
        </p:txBody>
      </p:sp>
      <p:sp>
        <p:nvSpPr>
          <p:cNvPr id="10" name="Notched Right Arrow 9"/>
          <p:cNvSpPr/>
          <p:nvPr/>
        </p:nvSpPr>
        <p:spPr>
          <a:xfrm rot="2280000">
            <a:off x="5119742" y="2501956"/>
            <a:ext cx="1856391" cy="685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rot="10800000">
            <a:off x="3432972" y="4276137"/>
            <a:ext cx="2273919" cy="685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/>
          <p:cNvSpPr/>
          <p:nvPr/>
        </p:nvSpPr>
        <p:spPr>
          <a:xfrm rot="-2820000">
            <a:off x="2448784" y="2381096"/>
            <a:ext cx="1511918" cy="685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88699"/>
            <a:ext cx="1295400" cy="1080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98" y="3352800"/>
            <a:ext cx="2561848" cy="1921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582452"/>
              </p:ext>
            </p:extLst>
          </p:nvPr>
        </p:nvGraphicFramePr>
        <p:xfrm>
          <a:off x="6324600" y="3590288"/>
          <a:ext cx="2204920" cy="1658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01320" imgH="2935800" progId="Origin50.Graph">
                  <p:embed/>
                </p:oleObj>
              </mc:Choice>
              <mc:Fallback>
                <p:oleObj name="Graph" r:id="rId4" imgW="3901320" imgH="29358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3590288"/>
                        <a:ext cx="2204920" cy="1658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9892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/>
              <a:t>Choices</a:t>
            </a:r>
          </a:p>
        </p:txBody>
      </p:sp>
    </p:spTree>
    <p:extLst>
      <p:ext uri="{BB962C8B-B14F-4D97-AF65-F5344CB8AC3E}">
        <p14:creationId xmlns:p14="http://schemas.microsoft.com/office/powerpoint/2010/main" val="413014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lue door&#10;&#10;Description automatically generated">
            <a:extLst>
              <a:ext uri="{FF2B5EF4-FFF2-40B4-BE49-F238E27FC236}">
                <a16:creationId xmlns:a16="http://schemas.microsoft.com/office/drawing/2014/main" id="{83206C9E-0456-4F0D-8A3C-7E6273C6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727145"/>
            <a:ext cx="3124200" cy="540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17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Goodness of Fit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6052655"/>
              </p:ext>
            </p:extLst>
          </p:nvPr>
        </p:nvGraphicFramePr>
        <p:xfrm>
          <a:off x="1676400" y="1752600"/>
          <a:ext cx="260350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85720" imgH="431640" progId="Equation.DSMT4">
                  <p:embed/>
                </p:oleObj>
              </mc:Choice>
              <mc:Fallback>
                <p:oleObj name="Equation" r:id="rId2" imgW="1485720" imgH="4316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752600"/>
                        <a:ext cx="2603500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3316059"/>
              </p:ext>
            </p:extLst>
          </p:nvPr>
        </p:nvGraphicFramePr>
        <p:xfrm>
          <a:off x="5410200" y="1752600"/>
          <a:ext cx="9572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45760" imgH="431640" progId="Equation.DSMT4">
                  <p:embed/>
                </p:oleObj>
              </mc:Choice>
              <mc:Fallback>
                <p:oleObj name="Equation" r:id="rId4" imgW="545760" imgH="4316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752600"/>
                        <a:ext cx="957263" cy="75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898387"/>
              </p:ext>
            </p:extLst>
          </p:nvPr>
        </p:nvGraphicFramePr>
        <p:xfrm>
          <a:off x="2514600" y="4419600"/>
          <a:ext cx="3516313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06280" imgH="939600" progId="Equation.DSMT4">
                  <p:embed/>
                </p:oleObj>
              </mc:Choice>
              <mc:Fallback>
                <p:oleObj name="Equation" r:id="rId6" imgW="2006280" imgH="9396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4419600"/>
                        <a:ext cx="3516313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337594" y="3189490"/>
            <a:ext cx="679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63196-199A-4119-8B77-DE4E421C4DC3}"/>
              </a:ext>
            </a:extLst>
          </p:cNvPr>
          <p:cNvSpPr txBox="1"/>
          <p:nvPr/>
        </p:nvSpPr>
        <p:spPr>
          <a:xfrm>
            <a:off x="152400" y="6340253"/>
            <a:ext cx="875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“R </a:t>
            </a:r>
            <a:r>
              <a:rPr lang="en-US" sz="1600" dirty="0"/>
              <a:t>factors in Rietveld analysis: How good is good enough?”, Brian </a:t>
            </a:r>
            <a:r>
              <a:rPr lang="en-US" sz="1600" dirty="0" err="1"/>
              <a:t>Toby,Powder</a:t>
            </a:r>
            <a:r>
              <a:rPr lang="en-US" sz="1600" dirty="0"/>
              <a:t> Diffraction 21, 67 (2006)</a:t>
            </a:r>
          </a:p>
        </p:txBody>
      </p:sp>
    </p:spTree>
    <p:extLst>
      <p:ext uri="{BB962C8B-B14F-4D97-AF65-F5344CB8AC3E}">
        <p14:creationId xmlns:p14="http://schemas.microsoft.com/office/powerpoint/2010/main" val="2912715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Approaches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729" y="2098834"/>
            <a:ext cx="44608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Simulated Annealing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38600" y="3239015"/>
            <a:ext cx="4755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Marquardt-</a:t>
            </a:r>
            <a:r>
              <a:rPr lang="en-US" sz="4000" dirty="0" err="1"/>
              <a:t>Levenberg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838198" y="4503647"/>
            <a:ext cx="39758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Genetic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B008C-5D2C-E590-109C-2A397F7B64AB}"/>
              </a:ext>
            </a:extLst>
          </p:cNvPr>
          <p:cNvSpPr txBox="1"/>
          <p:nvPr/>
        </p:nvSpPr>
        <p:spPr>
          <a:xfrm>
            <a:off x="3354885" y="5768279"/>
            <a:ext cx="5768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35975430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 proceed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Think about the problem</a:t>
            </a:r>
          </a:p>
          <a:p>
            <a:r>
              <a:rPr lang="en-US" dirty="0"/>
              <a:t>Powder diffraction</a:t>
            </a:r>
          </a:p>
          <a:p>
            <a:r>
              <a:rPr lang="en-US" dirty="0"/>
              <a:t>Think some more</a:t>
            </a:r>
          </a:p>
          <a:p>
            <a:r>
              <a:rPr lang="en-US" dirty="0"/>
              <a:t>Try Representational Analysis (or Group theory)</a:t>
            </a:r>
          </a:p>
          <a:p>
            <a:r>
              <a:rPr lang="en-US" dirty="0"/>
              <a:t>Single crystal diffraction</a:t>
            </a:r>
          </a:p>
          <a:p>
            <a:r>
              <a:rPr lang="en-US" dirty="0"/>
              <a:t>Think a lot!!!</a:t>
            </a:r>
          </a:p>
          <a:p>
            <a:r>
              <a:rPr lang="en-US" dirty="0"/>
              <a:t>Polarized diffraction</a:t>
            </a:r>
          </a:p>
          <a:p>
            <a:r>
              <a:rPr lang="en-US" dirty="0"/>
              <a:t>Spherical </a:t>
            </a:r>
            <a:r>
              <a:rPr lang="en-US" dirty="0" err="1"/>
              <a:t>polarimetry</a:t>
            </a:r>
            <a:endParaRPr lang="en-US" dirty="0"/>
          </a:p>
          <a:p>
            <a:r>
              <a:rPr lang="en-US" dirty="0"/>
              <a:t>Think some more…</a:t>
            </a:r>
          </a:p>
        </p:txBody>
      </p:sp>
    </p:spTree>
    <p:extLst>
      <p:ext uri="{BB962C8B-B14F-4D97-AF65-F5344CB8AC3E}">
        <p14:creationId xmlns:p14="http://schemas.microsoft.com/office/powerpoint/2010/main" val="32960969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YMn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5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" y="1546016"/>
            <a:ext cx="490696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874188" cy="79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1" y="2743200"/>
            <a:ext cx="5195887" cy="1048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81600"/>
            <a:ext cx="5290778" cy="65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0778" y="1983254"/>
            <a:ext cx="900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0779" y="3200400"/>
            <a:ext cx="52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xtal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0779" y="4426012"/>
            <a:ext cx="2649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Xtal+spherical</a:t>
            </a:r>
            <a:r>
              <a:rPr lang="en-US" dirty="0"/>
              <a:t> </a:t>
            </a:r>
            <a:r>
              <a:rPr lang="en-US" dirty="0" err="1"/>
              <a:t>polarimetry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90779" y="5323166"/>
            <a:ext cx="3377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Xtal+more</a:t>
            </a:r>
            <a:r>
              <a:rPr lang="en-US" dirty="0"/>
              <a:t> representation analysis</a:t>
            </a:r>
          </a:p>
        </p:txBody>
      </p:sp>
    </p:spTree>
    <p:extLst>
      <p:ext uri="{BB962C8B-B14F-4D97-AF65-F5344CB8AC3E}">
        <p14:creationId xmlns:p14="http://schemas.microsoft.com/office/powerpoint/2010/main" val="11063559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Powder Diffraction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You get the big picture</a:t>
            </a:r>
          </a:p>
          <a:p>
            <a:r>
              <a:rPr lang="en-US" dirty="0"/>
              <a:t>Can get the propagation vector</a:t>
            </a:r>
          </a:p>
          <a:p>
            <a:r>
              <a:rPr lang="en-US" dirty="0"/>
              <a:t>Avoids the muss and fuss of extinction</a:t>
            </a:r>
          </a:p>
          <a:p>
            <a:r>
              <a:rPr lang="en-US" dirty="0"/>
              <a:t>It’s often Good </a:t>
            </a:r>
            <a:r>
              <a:rPr lang="en-US" dirty="0" err="1"/>
              <a:t>Enough</a:t>
            </a:r>
            <a:r>
              <a:rPr lang="en-US" baseline="30000" dirty="0" err="1"/>
              <a:t>TM</a:t>
            </a:r>
            <a:endParaRPr lang="en-US" baseline="30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Can be hard to truly index k—is it [3 4 0] or [0 0 5]?</a:t>
            </a:r>
          </a:p>
          <a:p>
            <a:r>
              <a:rPr lang="en-US" dirty="0"/>
              <a:t>You average over all symmetry equivalent k at any particular Bragg angle</a:t>
            </a:r>
          </a:p>
          <a:p>
            <a:r>
              <a:rPr lang="en-US" dirty="0"/>
              <a:t>You lose information in the powder averaging </a:t>
            </a:r>
          </a:p>
          <a:p>
            <a:r>
              <a:rPr lang="en-US" dirty="0"/>
              <a:t>No domain info</a:t>
            </a:r>
          </a:p>
          <a:p>
            <a:r>
              <a:rPr lang="en-US" dirty="0"/>
              <a:t>No multi-k info</a:t>
            </a:r>
          </a:p>
          <a:p>
            <a:r>
              <a:rPr lang="en-US" dirty="0"/>
              <a:t>Can be very hard to determine phase</a:t>
            </a:r>
          </a:p>
        </p:txBody>
      </p:sp>
    </p:spTree>
    <p:extLst>
      <p:ext uri="{BB962C8B-B14F-4D97-AF65-F5344CB8AC3E}">
        <p14:creationId xmlns:p14="http://schemas.microsoft.com/office/powerpoint/2010/main" val="1231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0883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555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Crystal Diffraction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Can fully determine </a:t>
            </a:r>
            <a:r>
              <a:rPr lang="en-US" b="1" dirty="0"/>
              <a:t>k</a:t>
            </a:r>
            <a:endParaRPr lang="en-US" dirty="0"/>
          </a:p>
          <a:p>
            <a:r>
              <a:rPr lang="en-US" dirty="0"/>
              <a:t>Can investigate domain populations</a:t>
            </a:r>
          </a:p>
          <a:p>
            <a:r>
              <a:rPr lang="en-US" dirty="0"/>
              <a:t>Can apply probes (magnetic field, E-field, pressure, etc.) along a particular direction to see effect on magnetic ordering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Disadvantages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Extinction</a:t>
            </a:r>
          </a:p>
          <a:p>
            <a:r>
              <a:rPr lang="en-US" dirty="0"/>
              <a:t>Absorption depends on shape</a:t>
            </a:r>
          </a:p>
          <a:p>
            <a:r>
              <a:rPr lang="en-US" dirty="0"/>
              <a:t>Reciprocal space is large…</a:t>
            </a:r>
          </a:p>
          <a:p>
            <a:r>
              <a:rPr lang="en-US" dirty="0"/>
              <a:t>Crystal growth is hard…</a:t>
            </a:r>
          </a:p>
          <a:p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180527"/>
              </p:ext>
            </p:extLst>
          </p:nvPr>
        </p:nvGraphicFramePr>
        <p:xfrm>
          <a:off x="7632700" y="3327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198720" progId="Equation.DSMT4">
                  <p:embed/>
                </p:oleObj>
              </mc:Choice>
              <mc:Fallback>
                <p:oleObj name="Equation" r:id="rId2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32700" y="3327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312963"/>
              </p:ext>
            </p:extLst>
          </p:nvPr>
        </p:nvGraphicFramePr>
        <p:xfrm>
          <a:off x="7632700" y="3327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632700" y="3327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87708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30009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1932 Neutrons Discovered by Chadwick</a:t>
            </a:r>
          </a:p>
        </p:txBody>
      </p:sp>
    </p:spTree>
    <p:extLst>
      <p:ext uri="{BB962C8B-B14F-4D97-AF65-F5344CB8AC3E}">
        <p14:creationId xmlns:p14="http://schemas.microsoft.com/office/powerpoint/2010/main" val="2088146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65055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81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1942 Fermi’s 30</a:t>
            </a:r>
            <a:r>
              <a:rPr lang="en-US" baseline="30000" dirty="0"/>
              <a:t>th</a:t>
            </a:r>
            <a:r>
              <a:rPr lang="en-US" dirty="0"/>
              <a:t> pile goes critical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52128"/>
            <a:ext cx="2971800" cy="3523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643" y="3048000"/>
            <a:ext cx="5802357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EACB0C-E6D7-4E8E-A650-CBCB05D64D1D}"/>
              </a:ext>
            </a:extLst>
          </p:cNvPr>
          <p:cNvSpPr txBox="1"/>
          <p:nvPr/>
        </p:nvSpPr>
        <p:spPr>
          <a:xfrm>
            <a:off x="416587" y="6096000"/>
            <a:ext cx="827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Account of Oak Ridge National Laboratory’s Thirteen Nuclear Reactors August 2009</a:t>
            </a:r>
          </a:p>
          <a:p>
            <a:r>
              <a:rPr lang="en-US" dirty="0"/>
              <a:t>https://info.ornl.gov/sites/publications/Files/Pub20808.pdf</a:t>
            </a:r>
          </a:p>
        </p:txBody>
      </p:sp>
    </p:spTree>
    <p:extLst>
      <p:ext uri="{BB962C8B-B14F-4D97-AF65-F5344CB8AC3E}">
        <p14:creationId xmlns:p14="http://schemas.microsoft.com/office/powerpoint/2010/main" val="3260573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ornl.gov/ornlhome/history/Graphite_Reactor/Full/529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676399"/>
            <a:ext cx="4996882" cy="3310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ORNL Graphite Reactor</a:t>
            </a:r>
            <a:br>
              <a:rPr lang="en-US" dirty="0"/>
            </a:br>
            <a:r>
              <a:rPr lang="en-US" dirty="0"/>
              <a:t>1943-1963</a:t>
            </a:r>
          </a:p>
        </p:txBody>
      </p:sp>
      <p:pic>
        <p:nvPicPr>
          <p:cNvPr id="5124" name="Picture 4" descr="http://www.ornl.gov/ornlhome/history/Graphite_Reactor/Full/5156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56" y="2743200"/>
            <a:ext cx="4114800" cy="3280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196F-EFDF-48B2-9084-3010D91E1724}"/>
              </a:ext>
            </a:extLst>
          </p:cNvPr>
          <p:cNvSpPr txBox="1"/>
          <p:nvPr/>
        </p:nvSpPr>
        <p:spPr>
          <a:xfrm>
            <a:off x="416587" y="6096000"/>
            <a:ext cx="827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Account of Oak Ridge National Laboratory’s Thirteen Nuclear Reactors August 2009</a:t>
            </a:r>
          </a:p>
          <a:p>
            <a:r>
              <a:rPr lang="en-US" dirty="0"/>
              <a:t>https://info.ornl.gov/sites/publications/Files/Pub20808.pdf</a:t>
            </a:r>
          </a:p>
        </p:txBody>
      </p:sp>
    </p:spTree>
    <p:extLst>
      <p:ext uri="{BB962C8B-B14F-4D97-AF65-F5344CB8AC3E}">
        <p14:creationId xmlns:p14="http://schemas.microsoft.com/office/powerpoint/2010/main" val="102863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76200"/>
            <a:ext cx="64960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1790700"/>
            <a:ext cx="3400425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3838574"/>
            <a:ext cx="4733925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www.ornl.gov/ornlhome/history/Graphite_Reactor/Full/52928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4169"/>
            <a:ext cx="3429000" cy="2770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1600200"/>
            <a:ext cx="27940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078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Y648NeQkNTH572tj6Mn4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zdTZcVSNDfZGardjHdP1U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6r8mFuox7QjoCMsGnqHh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R0kQ7PSgJQrz6rRQgnp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mMOrQ1PojDOZz71OnzFR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3G0Ow9kR5ZJDx1GYRqk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6SJOs0Qqg1UPLKQcifZ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9pB2Ldj1dlSudrNqzHPK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6SJOs0Qqg1UPLKQcifZ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HCnMowoaAFeI0aD6MXZN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TDWwyrqjtTDorL1QkWCj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Rp2jGZ0p4sXP4t9s0QJa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PmLblL6FRKyw2dTcSrqT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GznhSok5T9E6AGxuDeip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yqVyNXhKtloGcO3SIkL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VDdEnNbBZPtiORXQw7Bp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KbZlFAmA4PmRGvil8Auy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24546</TotalTime>
  <Words>541</Words>
  <Application>Microsoft Office PowerPoint</Application>
  <PresentationFormat>On-screen Show (4:3)</PresentationFormat>
  <Paragraphs>101</Paragraphs>
  <Slides>47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Office Theme</vt:lpstr>
      <vt:lpstr>Equation</vt:lpstr>
      <vt:lpstr>Graph</vt:lpstr>
      <vt:lpstr>Experimental Aspects of Neutron Diffraction</vt:lpstr>
      <vt:lpstr>PowerPoint Presentation</vt:lpstr>
      <vt:lpstr>PowerPoint Presentation</vt:lpstr>
      <vt:lpstr>PowerPoint Presentation</vt:lpstr>
      <vt:lpstr>1932 Neutrons Discovered by Chadwick</vt:lpstr>
      <vt:lpstr>PowerPoint Presentation</vt:lpstr>
      <vt:lpstr>1942 Fermi’s 30th pile goes critical</vt:lpstr>
      <vt:lpstr>ORNL Graphite Reactor 1943-1963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Reciprocal Space</vt:lpstr>
      <vt:lpstr>Here there be dragons…</vt:lpstr>
      <vt:lpstr>PowerPoint Presentation</vt:lpstr>
      <vt:lpstr>Here there be dragons…</vt:lpstr>
      <vt:lpstr>Ewald Sphere</vt:lpstr>
      <vt:lpstr>PowerPoint Presentation</vt:lpstr>
      <vt:lpstr>So…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Intermission</vt:lpstr>
      <vt:lpstr>How it starts?</vt:lpstr>
      <vt:lpstr>Bulk Data Comes In</vt:lpstr>
      <vt:lpstr>PowerPoint Presentation</vt:lpstr>
      <vt:lpstr>Neutrons to the Rescue</vt:lpstr>
      <vt:lpstr>Guess and Check (Refinement)</vt:lpstr>
      <vt:lpstr>Choices</vt:lpstr>
      <vt:lpstr>Goodness of Fit</vt:lpstr>
      <vt:lpstr>Optimization Approaches</vt:lpstr>
      <vt:lpstr>How I proceed</vt:lpstr>
      <vt:lpstr>YMn2O5</vt:lpstr>
      <vt:lpstr>Powder Diffraction</vt:lpstr>
      <vt:lpstr>PowerPoint Presentation</vt:lpstr>
      <vt:lpstr>Single Crystal Diffraction</vt:lpstr>
      <vt:lpstr>Questions?</vt:lpstr>
    </vt:vector>
  </TitlesOfParts>
  <Company>NIST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Ratcliff, William D.</dc:creator>
  <cp:lastModifiedBy>Ratcliff, William D. (Fed)</cp:lastModifiedBy>
  <cp:revision>147</cp:revision>
  <dcterms:created xsi:type="dcterms:W3CDTF">2012-09-13T17:45:57Z</dcterms:created>
  <dcterms:modified xsi:type="dcterms:W3CDTF">2024-07-22T15:26:54Z</dcterms:modified>
</cp:coreProperties>
</file>