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6" r:id="rId5"/>
    <p:sldId id="682" r:id="rId6"/>
    <p:sldId id="683" r:id="rId7"/>
    <p:sldId id="684" r:id="rId8"/>
    <p:sldId id="685" r:id="rId9"/>
    <p:sldId id="662" r:id="rId10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8D90"/>
    <a:srgbClr val="CEC7C1"/>
    <a:srgbClr val="9A9B9D"/>
    <a:srgbClr val="AEB0AF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96" autoAdjust="0"/>
    <p:restoredTop sz="95380" autoAdjust="0"/>
  </p:normalViewPr>
  <p:slideViewPr>
    <p:cSldViewPr snapToGrid="0" showGuides="1">
      <p:cViewPr varScale="1">
        <p:scale>
          <a:sx n="82" d="100"/>
          <a:sy n="82" d="100"/>
        </p:scale>
        <p:origin x="67" y="2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4932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7/23/2024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31D8B-25E9-D440-A0B7-53853A82E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27022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040524"/>
            <a:ext cx="11430000" cy="5265683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2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200"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200"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F833AF-F2DD-B245-B5D3-AAD481D06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AAAD4-FBA9-4334-AA6C-9B74AC2A8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087821"/>
            <a:ext cx="11419468" cy="520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neutrons.ornl.gov/sample/subpage/low-temperature-magnetic-field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utrons.ornl.gov/suites/diffraction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utrons.ornl.gov/suites/diffraction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utrons.ornl.gov/neutron-scattering-graduate-program" TargetMode="External"/><Relationship Id="rId2" Type="http://schemas.openxmlformats.org/officeDocument/2006/relationships/hyperlink" Target="https://science.osti.gov/wdts/scgsr/SCGSR-Award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4" y="1388962"/>
            <a:ext cx="4727728" cy="1421928"/>
          </a:xfrm>
        </p:spPr>
        <p:txBody>
          <a:bodyPr/>
          <a:lstStyle/>
          <a:p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environments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 on diffraction instruments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81" y="3730700"/>
            <a:ext cx="5440514" cy="1251221"/>
          </a:xfrm>
        </p:spPr>
        <p:txBody>
          <a:bodyPr/>
          <a:lstStyle/>
          <a:p>
            <a:r>
              <a:rPr lang="en-US" dirty="0"/>
              <a:t>Stuart Calder</a:t>
            </a:r>
          </a:p>
          <a:p>
            <a:r>
              <a:rPr lang="en-US" dirty="0"/>
              <a:t>Neutron Scattering Division</a:t>
            </a:r>
            <a:br>
              <a:rPr lang="en-US" dirty="0"/>
            </a:br>
            <a:r>
              <a:rPr lang="en-US" dirty="0"/>
              <a:t>Oak Ridge National Laboratory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111EE-CDAE-FEC6-5EFB-E161065D5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environments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 on diffraction instruments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307C0-8FF8-DE4E-0BC8-C73B00C21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38235"/>
            <a:ext cx="11430000" cy="90806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https://neutrons.ornl.gov/sample/subpage/low-temperature-magnetic-fields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4DE38D-1C40-4F6C-304D-7C88EE384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45" y="2038850"/>
            <a:ext cx="3201402" cy="18001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61AA70-D98B-9797-F98A-55F01F9D6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317" y="3544612"/>
            <a:ext cx="6765475" cy="29419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5E2D7E-B250-17F0-F7FB-E59038C956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9871" y="2938908"/>
            <a:ext cx="1504468" cy="367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91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A7E9-A28E-A458-375C-F5E3982E4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temperature capabilities: Diffraction at ORNL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CF49AD-F362-0C8C-CCD1-B57F2B548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7" y="982538"/>
            <a:ext cx="4651154" cy="4361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A6794D-F961-54F0-DB60-0C3A4FA30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935" y="982537"/>
            <a:ext cx="7179794" cy="20779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622950-C5BE-1D15-9051-27932E446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894" y="3219722"/>
            <a:ext cx="2118048" cy="212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1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04EF5F6-2BEE-8B4E-1B05-B52FE9F9D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8" y="0"/>
            <a:ext cx="1205794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6495FF-EC04-C637-E8DA-2BF1E3787555}"/>
              </a:ext>
            </a:extLst>
          </p:cNvPr>
          <p:cNvSpPr txBox="1"/>
          <p:nvPr/>
        </p:nvSpPr>
        <p:spPr>
          <a:xfrm>
            <a:off x="3294265" y="0"/>
            <a:ext cx="6111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https://neutrons.ornl.gov/suites/diffraction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0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BADB5C-85AE-7AB4-6C43-0C0099D26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440"/>
            <a:ext cx="12192000" cy="6483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EB082D-6AD6-CA9A-DE5B-F4A8F70914D5}"/>
              </a:ext>
            </a:extLst>
          </p:cNvPr>
          <p:cNvSpPr txBox="1"/>
          <p:nvPr/>
        </p:nvSpPr>
        <p:spPr>
          <a:xfrm>
            <a:off x="3294265" y="0"/>
            <a:ext cx="6111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https://neutrons.ornl.gov/suites/diffraction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58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01C03-EB83-4110-8B16-18D446E4B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external users get engaged?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C3B3A-ED7C-4095-9DA3-DF26522C5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863877"/>
            <a:ext cx="6864168" cy="5263546"/>
          </a:xfrm>
        </p:spPr>
        <p:txBody>
          <a:bodyPr/>
          <a:lstStyle/>
          <a:p>
            <a:r>
              <a:rPr lang="en-US" dirty="0"/>
              <a:t>General community involvement, conferences, SHUG,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Direct collaboration with ORNL staff (instrument teams, SE staff, NTD,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sz="2000" dirty="0"/>
              <a:t>Develop new or custom equipment for experiments</a:t>
            </a:r>
          </a:p>
          <a:p>
            <a:pPr lvl="1"/>
            <a:r>
              <a:rPr lang="en-US" sz="2000" dirty="0"/>
              <a:t>Funding Proposals (NSF,DOE)</a:t>
            </a:r>
          </a:p>
          <a:p>
            <a:r>
              <a:rPr lang="en-US" dirty="0"/>
              <a:t>Students hosted at ORNL</a:t>
            </a:r>
          </a:p>
          <a:p>
            <a:pPr lvl="1"/>
            <a:r>
              <a:rPr lang="en-US" sz="2000" dirty="0"/>
              <a:t>SULI, HERE (undergraduate) ~3 months</a:t>
            </a:r>
          </a:p>
          <a:p>
            <a:pPr lvl="1"/>
            <a:r>
              <a:rPr lang="en-US" sz="2000" dirty="0"/>
              <a:t>SCGSR (graduate students) 3-12 months</a:t>
            </a:r>
          </a:p>
          <a:p>
            <a:pPr lvl="2"/>
            <a:r>
              <a:rPr lang="en-US" sz="1400" dirty="0">
                <a:hlinkClick r:id="rId2"/>
              </a:rPr>
              <a:t>https://science.osti.gov/wdts/scgsr/SCGSR-Awards</a:t>
            </a:r>
            <a:endParaRPr lang="en-US" sz="1400" dirty="0"/>
          </a:p>
          <a:p>
            <a:pPr lvl="1"/>
            <a:r>
              <a:rPr lang="en-US" sz="2000" dirty="0"/>
              <a:t>New graduate program at ORNL (pilot program FY23)</a:t>
            </a:r>
          </a:p>
          <a:p>
            <a:pPr lvl="2"/>
            <a:r>
              <a:rPr lang="en-US" sz="1400" dirty="0">
                <a:hlinkClick r:id="rId3"/>
              </a:rPr>
              <a:t>https://neutrons.ornl.gov/neutron-scattering-graduate-program</a:t>
            </a:r>
            <a:endParaRPr lang="en-US" sz="1400" dirty="0"/>
          </a:p>
          <a:p>
            <a:pPr marL="742950" lvl="2" indent="0">
              <a:buNone/>
            </a:pPr>
            <a:endParaRPr lang="en-US" sz="1800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7CE2A-FDF3-4250-B3A9-F583FCE4F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25" y="3940405"/>
            <a:ext cx="4818370" cy="2023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97F2D1-ACFE-438E-B579-EDCB929BF4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84" t="14533" r="7965"/>
          <a:stretch/>
        </p:blipFill>
        <p:spPr>
          <a:xfrm>
            <a:off x="8278305" y="1098340"/>
            <a:ext cx="3293790" cy="21701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5E6698-E103-4445-BFBF-B37704343E6B}"/>
              </a:ext>
            </a:extLst>
          </p:cNvPr>
          <p:cNvSpPr txBox="1"/>
          <p:nvPr/>
        </p:nvSpPr>
        <p:spPr>
          <a:xfrm>
            <a:off x="9512021" y="772540"/>
            <a:ext cx="947695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00" b="1" dirty="0">
                <a:latin typeface="+mn-lt"/>
              </a:rPr>
              <a:t>SHUG</a:t>
            </a:r>
          </a:p>
        </p:txBody>
      </p:sp>
    </p:spTree>
    <p:extLst>
      <p:ext uri="{BB962C8B-B14F-4D97-AF65-F5344CB8AC3E}">
        <p14:creationId xmlns:p14="http://schemas.microsoft.com/office/powerpoint/2010/main" val="887868936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B6F5DE5-FF42-42F2-9962-F83010572F4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163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Century Gothic</vt:lpstr>
      <vt:lpstr>ORNL</vt:lpstr>
      <vt:lpstr>Sample environments available on diffraction instruments</vt:lpstr>
      <vt:lpstr>Sample environments available on diffraction instruments</vt:lpstr>
      <vt:lpstr>Low temperature capabilities: Diffraction at ORNL</vt:lpstr>
      <vt:lpstr>PowerPoint Presentation</vt:lpstr>
      <vt:lpstr>PowerPoint Presentation</vt:lpstr>
      <vt:lpstr>How can external users get engaged?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2024-07-23T17:15:43Z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