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29_F27BD588.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1"/>
  </p:notesMasterIdLst>
  <p:sldIdLst>
    <p:sldId id="256" r:id="rId5"/>
    <p:sldId id="322" r:id="rId6"/>
    <p:sldId id="296" r:id="rId7"/>
    <p:sldId id="320" r:id="rId8"/>
    <p:sldId id="297" r:id="rId9"/>
    <p:sldId id="280" r:id="rId10"/>
    <p:sldId id="284" r:id="rId11"/>
    <p:sldId id="321" r:id="rId12"/>
    <p:sldId id="283" r:id="rId13"/>
    <p:sldId id="285" r:id="rId14"/>
    <p:sldId id="323" r:id="rId15"/>
    <p:sldId id="287" r:id="rId16"/>
    <p:sldId id="325" r:id="rId17"/>
    <p:sldId id="288" r:id="rId18"/>
    <p:sldId id="289" r:id="rId19"/>
    <p:sldId id="298" r:id="rId20"/>
    <p:sldId id="293" r:id="rId21"/>
    <p:sldId id="313" r:id="rId22"/>
    <p:sldId id="291" r:id="rId23"/>
    <p:sldId id="300" r:id="rId24"/>
    <p:sldId id="311" r:id="rId25"/>
    <p:sldId id="295" r:id="rId26"/>
    <p:sldId id="314" r:id="rId27"/>
    <p:sldId id="301" r:id="rId28"/>
    <p:sldId id="316" r:id="rId29"/>
    <p:sldId id="309" r:id="rId30"/>
    <p:sldId id="317" r:id="rId31"/>
    <p:sldId id="319" r:id="rId32"/>
    <p:sldId id="304" r:id="rId33"/>
    <p:sldId id="310" r:id="rId34"/>
    <p:sldId id="307" r:id="rId35"/>
    <p:sldId id="305" r:id="rId36"/>
    <p:sldId id="306" r:id="rId37"/>
    <p:sldId id="308" r:id="rId38"/>
    <p:sldId id="315" r:id="rId39"/>
    <p:sldId id="31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2C0CA2B-9F7F-A86E-4920-8F5619D77086}" name="Knap, Giles (DLSLtd,RAL,LSCI)" initials="K(" userId="S::giles.knap@diamond.ac.uk::afc2fab0-6afe-4999-80c8-a33cc2a9541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7E6E6"/>
    <a:srgbClr val="8559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A20948-A8AF-46E0-A377-F3C2CBAB3189}" v="434" dt="2024-09-12T07:20:14.578"/>
    <p1510:client id="{6E2DB607-7258-6038-EF4E-2F88CB50C9B6}" v="54" dt="2024-09-13T06:37:42.8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notesMaster" Target="notesMasters/notesMaster1.xml"/></Relationships>
</file>

<file path=ppt/comments/modernComment_129_F27BD588.xml><?xml version="1.0" encoding="utf-8"?>
<p188:cmLst xmlns:a="http://schemas.openxmlformats.org/drawingml/2006/main" xmlns:r="http://schemas.openxmlformats.org/officeDocument/2006/relationships" xmlns:p188="http://schemas.microsoft.com/office/powerpoint/2018/8/main">
  <p188:cm id="{129145A2-69E4-4821-90D9-F2269FFDF4DF}" authorId="{E2C0CA2B-9F7F-A86E-4920-8F5619D77086}" status="resolved" created="2024-08-06T09:01:22.539" complete="100000">
    <ac:deMkLst xmlns:ac="http://schemas.microsoft.com/office/drawing/2013/main/command">
      <pc:docMk xmlns:pc="http://schemas.microsoft.com/office/powerpoint/2013/main/command"/>
      <pc:sldMk xmlns:pc="http://schemas.microsoft.com/office/powerpoint/2013/main/command" cId="4068201864" sldId="297"/>
      <ac:spMk id="3" creationId="{5DEF0390-09F4-D381-E317-80E8B588A161}"/>
    </ac:deMkLst>
    <p188:txBody>
      <a:bodyPr/>
      <a:lstStyle/>
      <a:p>
        <a:r>
          <a:rPr lang="en-US"/>
          <a:t>extra points to mention.
Modular: in particular Kubernetes is not a hard requirement. There are many benefits to containerising your applications outside of Kubernetes orchestration. 
Standard Software: as part of the process of conversion I am open sourcing any DLS support modules I find that appear generally useful. The framework does also support private support modules and private containers where this makes sense.</a:t>
        </a:r>
      </a:p>
    </p188:txBody>
  </p188:cm>
  <p188:cm id="{EC008083-166A-4DC7-9710-D4612890F020}" authorId="{E2C0CA2B-9F7F-A86E-4920-8F5619D77086}" status="resolved" created="2024-08-06T09:02:19.009" complete="100000">
    <pc:sldMkLst xmlns:pc="http://schemas.microsoft.com/office/powerpoint/2013/main/command">
      <pc:docMk/>
      <pc:sldMk cId="4068201864" sldId="297"/>
    </pc:sldMkLst>
    <p188:txBody>
      <a:bodyPr/>
      <a:lstStyle/>
      <a:p>
        <a:r>
          <a:rPr lang="en-US"/>
          <a:t>TODO: the rest of the slides from this point on still need updating.</a:t>
        </a:r>
      </a:p>
    </p188:txBody>
    <p188:extLst>
      <p:ext xmlns:p="http://schemas.openxmlformats.org/presentationml/2006/main" uri="{57CB4572-C831-44C2-8A1C-0ADB6CCDFE69}">
        <p223:reactions xmlns:p223="http://schemas.microsoft.com/office/powerpoint/2022/03/main">
          <p223:rxn type="👍">
            <p223:instance time="2024-09-04T14:16:35.568" authorId="{E2C0CA2B-9F7F-A86E-4920-8F5619D77086}"/>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A386B3-5CDE-4725-BFBA-7188966553F0}" type="datetimeFigureOut">
              <a:rPr lang="en-US"/>
              <a:t>9/12/2024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05E14B-4917-42BD-A6EF-4D57EC0C5FCD}" type="slidenum">
              <a:rPr lang="en-US"/>
              <a:t>‹#›</a:t>
            </a:fld>
            <a:endParaRPr lang="en-US"/>
          </a:p>
        </p:txBody>
      </p:sp>
    </p:spTree>
    <p:extLst>
      <p:ext uri="{BB962C8B-B14F-4D97-AF65-F5344CB8AC3E}">
        <p14:creationId xmlns:p14="http://schemas.microsoft.com/office/powerpoint/2010/main" val="3644810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uptycs.com/blog/threat-research-report-team/xz-utils-backdoor-vulnerability-cve-2024-3094%E2%80%8B"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github.com/epics-containers/ibek-support/issues/41"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uptycs.com/blog/threat-research-report-team/xz-utils-backdoor-vulnerability-cve-2024-3094%E2%80%8B"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We have been iterating on how to do IOCs in containers for around 3 years now and feel that we are approaching the final iteration. </a:t>
            </a:r>
            <a:endParaRPr lang="en-US"/>
          </a:p>
          <a:p>
            <a:endParaRPr lang="en-US">
              <a:ea typeface="Calibri"/>
              <a:cs typeface="Calibri"/>
            </a:endParaRPr>
          </a:p>
          <a:p>
            <a:r>
              <a:rPr lang="en-US">
                <a:ea typeface="Calibri"/>
                <a:cs typeface="Calibri"/>
              </a:rPr>
              <a:t>It is therefore time to introduce a wider audience to some of the details. </a:t>
            </a:r>
            <a:endParaRPr lang="en-US"/>
          </a:p>
          <a:p>
            <a:endParaRPr lang="en-US">
              <a:ea typeface="Calibri"/>
              <a:cs typeface="Calibri"/>
            </a:endParaRPr>
          </a:p>
          <a:p>
            <a:r>
              <a:rPr lang="en-US">
                <a:ea typeface="Calibri"/>
                <a:cs typeface="Calibri"/>
              </a:rPr>
              <a:t>What I'm about to present to you is the current state of affairs but we welcome feedback, and I'm sure there may be one or two more iterations yet.</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3E05E14B-4917-42BD-A6EF-4D57EC0C5FCD}" type="slidenum">
              <a:rPr lang="en-US"/>
              <a:t>1</a:t>
            </a:fld>
            <a:endParaRPr lang="en-US"/>
          </a:p>
        </p:txBody>
      </p:sp>
    </p:spTree>
    <p:extLst>
      <p:ext uri="{BB962C8B-B14F-4D97-AF65-F5344CB8AC3E}">
        <p14:creationId xmlns:p14="http://schemas.microsoft.com/office/powerpoint/2010/main" val="1465750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have a few supporting tools that assist in building and running IOCs. These represent the only bespoke code in the framework.</a:t>
            </a:r>
            <a:endParaRPr lang="en-US">
              <a:ea typeface="Calibri"/>
              <a:cs typeface="Calibri"/>
            </a:endParaRPr>
          </a:p>
          <a:p>
            <a:endParaRPr lang="en-US">
              <a:ea typeface="Calibri"/>
              <a:cs typeface="Calibri"/>
            </a:endParaRPr>
          </a:p>
          <a:p>
            <a:r>
              <a:rPr lang="en-US">
                <a:ea typeface="Calibri"/>
                <a:cs typeface="Calibri"/>
              </a:rPr>
              <a:t>Ibek is IOC builder for EPICS and Kubernetes. It always runs inside a Generic IOC container and is used in 3 different phases of the lifecycle:</a:t>
            </a:r>
          </a:p>
          <a:p>
            <a:pPr marL="171450" indent="-171450">
              <a:buFont typeface="Calibri"/>
              <a:buChar char="-"/>
            </a:pPr>
            <a:r>
              <a:rPr lang="en-US">
                <a:ea typeface="Calibri"/>
                <a:cs typeface="Calibri"/>
              </a:rPr>
              <a:t>During container build it assists in fetching, configuring and compiling support modules</a:t>
            </a:r>
          </a:p>
          <a:p>
            <a:pPr marL="171450" indent="-171450">
              <a:buFont typeface="Calibri"/>
              <a:buChar char="-"/>
            </a:pPr>
            <a:r>
              <a:rPr lang="en-US">
                <a:ea typeface="Calibri"/>
                <a:cs typeface="Calibri"/>
              </a:rPr>
              <a:t>During container runtime it generates the startup script and Database using Instance configuration files</a:t>
            </a:r>
          </a:p>
          <a:p>
            <a:pPr marL="171450" indent="-171450">
              <a:buFont typeface="Calibri"/>
              <a:buChar char="-"/>
            </a:pPr>
            <a:r>
              <a:rPr lang="en-US">
                <a:ea typeface="Calibri"/>
                <a:cs typeface="Calibri"/>
              </a:rPr>
              <a:t>It also is available inside the developer container when testing and debugging a generic IOC</a:t>
            </a:r>
          </a:p>
          <a:p>
            <a:endParaRPr lang="en-US">
              <a:ea typeface="Calibri"/>
              <a:cs typeface="Calibri"/>
            </a:endParaRPr>
          </a:p>
          <a:p>
            <a:r>
              <a:rPr lang="en-US" err="1">
                <a:ea typeface="Calibri"/>
                <a:cs typeface="Calibri"/>
              </a:rPr>
              <a:t>Ec</a:t>
            </a:r>
            <a:r>
              <a:rPr lang="en-US">
                <a:ea typeface="Calibri"/>
                <a:cs typeface="Calibri"/>
              </a:rPr>
              <a:t> is a tool that runs outside of the container and is used for monitoring and controlling IOC instances. It is a thin wrapper around the underlying tools git, helm, </a:t>
            </a:r>
            <a:r>
              <a:rPr lang="en-US" err="1">
                <a:ea typeface="Calibri"/>
                <a:cs typeface="Calibri"/>
              </a:rPr>
              <a:t>kubectl</a:t>
            </a:r>
            <a:r>
              <a:rPr lang="en-US">
                <a:ea typeface="Calibri"/>
                <a:cs typeface="Calibri"/>
              </a:rPr>
              <a:t> and </a:t>
            </a:r>
            <a:r>
              <a:rPr lang="en-US" err="1">
                <a:ea typeface="Calibri"/>
                <a:cs typeface="Calibri"/>
              </a:rPr>
              <a:t>argocd</a:t>
            </a:r>
            <a:r>
              <a:rPr lang="en-US">
                <a:ea typeface="Calibri"/>
                <a:cs typeface="Calibri"/>
              </a:rPr>
              <a:t> </a:t>
            </a:r>
          </a:p>
          <a:p>
            <a:endParaRPr lang="en-US">
              <a:ea typeface="Calibri"/>
              <a:cs typeface="Calibri"/>
            </a:endParaRPr>
          </a:p>
          <a:p>
            <a:r>
              <a:rPr lang="en-US">
                <a:ea typeface="Calibri"/>
                <a:cs typeface="Calibri"/>
              </a:rPr>
              <a:t>Finally PVI is used for generating PVA records that describe the structure of a devices PVs – used by </a:t>
            </a:r>
            <a:r>
              <a:rPr lang="en-US" err="1">
                <a:ea typeface="Calibri"/>
                <a:cs typeface="Calibri"/>
              </a:rPr>
              <a:t>bluesky</a:t>
            </a:r>
            <a:r>
              <a:rPr lang="en-US">
                <a:ea typeface="Calibri"/>
                <a:cs typeface="Calibri"/>
              </a:rPr>
              <a:t> experimental orchestration. Adding structure to the device PVs also allows PVI to auto-generate engineering screens for each device.</a:t>
            </a:r>
          </a:p>
        </p:txBody>
      </p:sp>
      <p:sp>
        <p:nvSpPr>
          <p:cNvPr id="4" name="Slide Number Placeholder 3"/>
          <p:cNvSpPr>
            <a:spLocks noGrp="1"/>
          </p:cNvSpPr>
          <p:nvPr>
            <p:ph type="sldNum" sz="quarter" idx="5"/>
          </p:nvPr>
        </p:nvSpPr>
        <p:spPr/>
        <p:txBody>
          <a:bodyPr/>
          <a:lstStyle/>
          <a:p>
            <a:fld id="{3E05E14B-4917-42BD-A6EF-4D57EC0C5FCD}" type="slidenum">
              <a:rPr lang="en-US"/>
              <a:t>10</a:t>
            </a:fld>
            <a:endParaRPr lang="en-US"/>
          </a:p>
        </p:txBody>
      </p:sp>
    </p:spTree>
    <p:extLst>
      <p:ext uri="{BB962C8B-B14F-4D97-AF65-F5344CB8AC3E}">
        <p14:creationId xmlns:p14="http://schemas.microsoft.com/office/powerpoint/2010/main" val="493797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a:p>
            <a:r>
              <a:rPr lang="en-US">
                <a:cs typeface="Calibri"/>
              </a:rPr>
              <a:t> In the next few slides we will look into the process for creating an IOC instance. </a:t>
            </a:r>
            <a:endParaRPr lang="en-US">
              <a:ea typeface="Calibri" panose="020F0502020204030204"/>
              <a:cs typeface="Calibri" panose="020F0502020204030204"/>
            </a:endParaRPr>
          </a:p>
          <a:p>
            <a:endParaRPr lang="en-US">
              <a:ea typeface="Calibri" panose="020F0502020204030204"/>
              <a:cs typeface="Calibri" panose="020F0502020204030204"/>
            </a:endParaRPr>
          </a:p>
          <a:p>
            <a:r>
              <a:rPr lang="en-US">
                <a:ea typeface="Calibri" panose="020F0502020204030204"/>
                <a:cs typeface="Calibri" panose="020F0502020204030204"/>
              </a:rPr>
              <a:t>We are going to be looking at quite a lot of YAML files today. Kubernetes uses </a:t>
            </a:r>
            <a:r>
              <a:rPr lang="en-US" err="1">
                <a:ea typeface="Calibri" panose="020F0502020204030204"/>
                <a:cs typeface="Calibri" panose="020F0502020204030204"/>
              </a:rPr>
              <a:t>yaml</a:t>
            </a:r>
            <a:r>
              <a:rPr lang="en-US">
                <a:ea typeface="Calibri" panose="020F0502020204030204"/>
                <a:cs typeface="Calibri" panose="020F0502020204030204"/>
              </a:rPr>
              <a:t> a great deal and so do the tools associated with it, including our </a:t>
            </a:r>
            <a:r>
              <a:rPr lang="en-US" err="1">
                <a:ea typeface="Calibri" panose="020F0502020204030204"/>
                <a:cs typeface="Calibri" panose="020F0502020204030204"/>
              </a:rPr>
              <a:t>ibek</a:t>
            </a:r>
            <a:r>
              <a:rPr lang="en-US">
                <a:ea typeface="Calibri" panose="020F0502020204030204"/>
                <a:cs typeface="Calibri" panose="020F0502020204030204"/>
              </a:rPr>
              <a:t>.</a:t>
            </a:r>
          </a:p>
          <a:p>
            <a:endParaRPr lang="en-US">
              <a:ea typeface="Calibri" panose="020F0502020204030204"/>
              <a:cs typeface="Calibri" panose="020F0502020204030204"/>
            </a:endParaRPr>
          </a:p>
          <a:p>
            <a:r>
              <a:rPr lang="en-US">
                <a:ea typeface="Calibri" panose="020F0502020204030204"/>
                <a:cs typeface="Calibri" panose="020F0502020204030204"/>
              </a:rPr>
              <a:t>First we need to make a services repository, this is easily done using the copier template provided and a single copier command above will ask you for details about your beamline and generate a new repository from the template. Note that I'm using beamline as an example but the repository could equally represent a collection of IOCs for the accelerator.</a:t>
            </a:r>
          </a:p>
          <a:p>
            <a:endParaRPr lang="en-US">
              <a:ea typeface="Calibri" panose="020F0502020204030204"/>
              <a:cs typeface="Calibri" panose="020F0502020204030204"/>
            </a:endParaRPr>
          </a:p>
          <a:p>
            <a:r>
              <a:rPr lang="en-US">
                <a:ea typeface="Calibri" panose="020F0502020204030204"/>
                <a:cs typeface="Calibri" panose="020F0502020204030204"/>
              </a:rPr>
              <a:t>In this first slide we will assume that someone has already made the generic IOC container for GigE cameras using the </a:t>
            </a:r>
            <a:r>
              <a:rPr lang="en-US" err="1">
                <a:ea typeface="Calibri" panose="020F0502020204030204"/>
                <a:cs typeface="Calibri" panose="020F0502020204030204"/>
              </a:rPr>
              <a:t>ADAravis</a:t>
            </a:r>
            <a:r>
              <a:rPr lang="en-US">
                <a:ea typeface="Calibri" panose="020F0502020204030204"/>
                <a:cs typeface="Calibri" panose="020F0502020204030204"/>
              </a:rPr>
              <a:t> detector driver. This Generic IOC already exists and this is a working example.</a:t>
            </a:r>
          </a:p>
          <a:p>
            <a:endParaRPr lang="en-US">
              <a:ea typeface="Calibri" panose="020F0502020204030204"/>
              <a:cs typeface="Calibri" panose="020F0502020204030204"/>
            </a:endParaRPr>
          </a:p>
          <a:p>
            <a:r>
              <a:rPr lang="en-US">
                <a:ea typeface="Calibri" panose="020F0502020204030204"/>
                <a:cs typeface="Calibri" panose="020F0502020204030204"/>
              </a:rPr>
              <a:t>Now make a copy of the included </a:t>
            </a:r>
            <a:r>
              <a:rPr lang="en-US" err="1">
                <a:ea typeface="Calibri" panose="020F0502020204030204"/>
                <a:cs typeface="Calibri" panose="020F0502020204030204"/>
              </a:rPr>
              <a:t>ioc</a:t>
            </a:r>
            <a:r>
              <a:rPr lang="en-US">
                <a:ea typeface="Calibri" panose="020F0502020204030204"/>
                <a:cs typeface="Calibri" panose="020F0502020204030204"/>
              </a:rPr>
              <a:t> instance template in the 'services' folder.</a:t>
            </a:r>
          </a:p>
          <a:p>
            <a:endParaRPr lang="en-US">
              <a:ea typeface="Calibri" panose="020F0502020204030204"/>
              <a:cs typeface="Calibri" panose="020F0502020204030204"/>
            </a:endParaRPr>
          </a:p>
          <a:p>
            <a:r>
              <a:rPr lang="en-US">
                <a:ea typeface="Calibri" panose="020F0502020204030204"/>
                <a:cs typeface="Calibri" panose="020F0502020204030204"/>
              </a:rPr>
              <a:t>In this folder you need to edit a couple of files.</a:t>
            </a:r>
          </a:p>
          <a:p>
            <a:pPr marL="228600" indent="-228600">
              <a:buAutoNum type="arabicPeriod"/>
            </a:pPr>
            <a:r>
              <a:rPr lang="en-US" err="1">
                <a:ea typeface="Calibri" panose="020F0502020204030204"/>
                <a:cs typeface="Calibri" panose="020F0502020204030204"/>
              </a:rPr>
              <a:t>Values.yaml</a:t>
            </a:r>
            <a:r>
              <a:rPr lang="en-US">
                <a:ea typeface="Calibri" panose="020F0502020204030204"/>
                <a:cs typeface="Calibri" panose="020F0502020204030204"/>
              </a:rPr>
              <a:t> is a helm values override file which is read by helm when deploying this folder. It need only contain a value for 'image' which tells helm which container image to use. We pick </a:t>
            </a:r>
            <a:r>
              <a:rPr lang="en-US" err="1">
                <a:ea typeface="Calibri" panose="020F0502020204030204"/>
                <a:cs typeface="Calibri" panose="020F0502020204030204"/>
              </a:rPr>
              <a:t>ioc</a:t>
            </a:r>
            <a:r>
              <a:rPr lang="en-US">
                <a:ea typeface="Calibri" panose="020F0502020204030204"/>
                <a:cs typeface="Calibri" panose="020F0502020204030204"/>
              </a:rPr>
              <a:t>-</a:t>
            </a:r>
            <a:r>
              <a:rPr lang="en-US" err="1">
                <a:ea typeface="Calibri" panose="020F0502020204030204"/>
                <a:cs typeface="Calibri" panose="020F0502020204030204"/>
              </a:rPr>
              <a:t>adaravis</a:t>
            </a:r>
            <a:r>
              <a:rPr lang="en-US">
                <a:ea typeface="Calibri" panose="020F0502020204030204"/>
                <a:cs typeface="Calibri" panose="020F0502020204030204"/>
              </a:rPr>
              <a:t>-runtime which is hosted in the GitHub container registry.</a:t>
            </a:r>
          </a:p>
          <a:p>
            <a:pPr marL="228600" indent="-228600">
              <a:buAutoNum type="arabicPeriod"/>
            </a:pPr>
            <a:r>
              <a:rPr lang="en-US">
                <a:ea typeface="Calibri" panose="020F0502020204030204"/>
                <a:cs typeface="Calibri" panose="020F0502020204030204"/>
              </a:rPr>
              <a:t>Next provide details of the Instance itself in the form of an </a:t>
            </a:r>
            <a:r>
              <a:rPr lang="en-US" err="1">
                <a:ea typeface="Calibri" panose="020F0502020204030204"/>
                <a:cs typeface="Calibri" panose="020F0502020204030204"/>
              </a:rPr>
              <a:t>ibek</a:t>
            </a:r>
            <a:r>
              <a:rPr lang="en-US">
                <a:ea typeface="Calibri" panose="020F0502020204030204"/>
                <a:cs typeface="Calibri" panose="020F0502020204030204"/>
              </a:rPr>
              <a:t> </a:t>
            </a:r>
            <a:r>
              <a:rPr lang="en-US" err="1">
                <a:ea typeface="Calibri" panose="020F0502020204030204"/>
                <a:cs typeface="Calibri" panose="020F0502020204030204"/>
              </a:rPr>
              <a:t>ioc</a:t>
            </a:r>
            <a:r>
              <a:rPr lang="en-US">
                <a:ea typeface="Calibri" panose="020F0502020204030204"/>
                <a:cs typeface="Calibri" panose="020F0502020204030204"/>
              </a:rPr>
              <a:t> instance YAML file. We give the IOC a name and then list the entities that we'd like to create – entities have a set of parameters and generate startup script lines, database template substitutions or both. You can use the schema from the generic IOC to guide what entities are supported – with a YAML aware editor like </a:t>
            </a:r>
            <a:r>
              <a:rPr lang="en-US" err="1">
                <a:ea typeface="Calibri" panose="020F0502020204030204"/>
                <a:cs typeface="Calibri" panose="020F0502020204030204"/>
              </a:rPr>
              <a:t>vscode</a:t>
            </a:r>
            <a:r>
              <a:rPr lang="en-US">
                <a:ea typeface="Calibri" panose="020F0502020204030204"/>
                <a:cs typeface="Calibri" panose="020F0502020204030204"/>
              </a:rPr>
              <a:t> you get auto </a:t>
            </a:r>
            <a:r>
              <a:rPr lang="en-US" err="1">
                <a:ea typeface="Calibri" panose="020F0502020204030204"/>
                <a:cs typeface="Calibri" panose="020F0502020204030204"/>
              </a:rPr>
              <a:t>completetion</a:t>
            </a:r>
            <a:r>
              <a:rPr lang="en-US">
                <a:ea typeface="Calibri" panose="020F0502020204030204"/>
                <a:cs typeface="Calibri" panose="020F0502020204030204"/>
              </a:rPr>
              <a:t> and checking of the types and values you enter.</a:t>
            </a:r>
          </a:p>
          <a:p>
            <a:pPr lvl="1" indent="-228600">
              <a:buFont typeface="Courier New"/>
              <a:buChar char="o"/>
            </a:pPr>
            <a:r>
              <a:rPr lang="en-US">
                <a:ea typeface="Calibri" panose="020F0502020204030204"/>
                <a:cs typeface="Calibri" panose="020F0502020204030204"/>
              </a:rPr>
              <a:t>Here we have defined two entities, one to set the </a:t>
            </a:r>
            <a:r>
              <a:rPr lang="en-US" err="1">
                <a:ea typeface="Calibri" panose="020F0502020204030204"/>
                <a:cs typeface="Calibri" panose="020F0502020204030204"/>
              </a:rPr>
              <a:t>EPICS_MAX_ARRAY_BYTES</a:t>
            </a:r>
            <a:r>
              <a:rPr lang="en-US">
                <a:ea typeface="Calibri" panose="020F0502020204030204"/>
                <a:cs typeface="Calibri" panose="020F0502020204030204"/>
              </a:rPr>
              <a:t> variable and one to create a camera driver object.</a:t>
            </a:r>
          </a:p>
          <a:p>
            <a:pPr lvl="1" indent="-228600">
              <a:buFont typeface="Courier New"/>
              <a:buChar char="o"/>
            </a:pPr>
            <a:r>
              <a:rPr lang="en-US">
                <a:ea typeface="Calibri" panose="020F0502020204030204"/>
                <a:cs typeface="Calibri" panose="020F0502020204030204"/>
              </a:rPr>
              <a:t>Note we could easily add further entities in order to add </a:t>
            </a:r>
            <a:r>
              <a:rPr lang="en-US" err="1">
                <a:ea typeface="Calibri" panose="020F0502020204030204"/>
                <a:cs typeface="Calibri" panose="020F0502020204030204"/>
              </a:rPr>
              <a:t>AreaDetector</a:t>
            </a:r>
            <a:r>
              <a:rPr lang="en-US">
                <a:ea typeface="Calibri" panose="020F0502020204030204"/>
                <a:cs typeface="Calibri" panose="020F0502020204030204"/>
              </a:rPr>
              <a:t> plugins</a:t>
            </a:r>
          </a:p>
          <a:p>
            <a:endParaRPr lang="en-US">
              <a:ea typeface="Calibri" panose="020F0502020204030204"/>
              <a:cs typeface="Calibri" panose="020F0502020204030204"/>
            </a:endParaRPr>
          </a:p>
          <a:p>
            <a:r>
              <a:rPr lang="en-US">
                <a:ea typeface="Calibri" panose="020F0502020204030204"/>
                <a:cs typeface="Calibri" panose="020F0502020204030204"/>
              </a:rPr>
              <a:t>That’s all you need, now you can push and tag your repo and deploy your new IOC with an '</a:t>
            </a:r>
            <a:r>
              <a:rPr lang="en-US" err="1">
                <a:ea typeface="Calibri" panose="020F0502020204030204"/>
                <a:cs typeface="Calibri" panose="020F0502020204030204"/>
              </a:rPr>
              <a:t>ec</a:t>
            </a:r>
            <a:r>
              <a:rPr lang="en-US">
                <a:ea typeface="Calibri" panose="020F0502020204030204"/>
                <a:cs typeface="Calibri" panose="020F0502020204030204"/>
              </a:rPr>
              <a:t>' command.</a:t>
            </a:r>
          </a:p>
          <a:p>
            <a:endParaRPr lang="en-US">
              <a:ea typeface="Calibri" panose="020F0502020204030204"/>
              <a:cs typeface="Calibri" panose="020F0502020204030204"/>
            </a:endParaRPr>
          </a:p>
          <a:p>
            <a:r>
              <a:rPr lang="en-US">
                <a:ea typeface="Calibri" panose="020F0502020204030204"/>
                <a:cs typeface="Calibri" panose="020F0502020204030204"/>
              </a:rPr>
              <a:t>This sequence of steps does assume that we had a Kubernetes cluster available for our beamline. However if you used the compose copier template instead of the helm one you will have a very similar sequence of steps to get </a:t>
            </a:r>
            <a:r>
              <a:rPr lang="en-US" err="1">
                <a:ea typeface="Calibri" panose="020F0502020204030204"/>
                <a:cs typeface="Calibri" panose="020F0502020204030204"/>
              </a:rPr>
              <a:t>get</a:t>
            </a:r>
            <a:r>
              <a:rPr lang="en-US">
                <a:ea typeface="Calibri" panose="020F0502020204030204"/>
                <a:cs typeface="Calibri" panose="020F0502020204030204"/>
              </a:rPr>
              <a:t> your IOC deployed directly to a workstation or server. This is what we will do in the practical following this talk.</a:t>
            </a:r>
          </a:p>
        </p:txBody>
      </p:sp>
      <p:sp>
        <p:nvSpPr>
          <p:cNvPr id="4" name="Slide Number Placeholder 3"/>
          <p:cNvSpPr>
            <a:spLocks noGrp="1"/>
          </p:cNvSpPr>
          <p:nvPr>
            <p:ph type="sldNum" sz="quarter" idx="5"/>
          </p:nvPr>
        </p:nvSpPr>
        <p:spPr/>
        <p:txBody>
          <a:bodyPr/>
          <a:lstStyle/>
          <a:p>
            <a:fld id="{3E05E14B-4917-42BD-A6EF-4D57EC0C5FCD}" type="slidenum">
              <a:rPr lang="en-US"/>
              <a:t>11</a:t>
            </a:fld>
            <a:endParaRPr lang="en-US"/>
          </a:p>
        </p:txBody>
      </p:sp>
    </p:spTree>
    <p:extLst>
      <p:ext uri="{BB962C8B-B14F-4D97-AF65-F5344CB8AC3E}">
        <p14:creationId xmlns:p14="http://schemas.microsoft.com/office/powerpoint/2010/main" val="599247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a:p>
            <a:r>
              <a:rPr lang="en-US">
                <a:cs typeface="Calibri"/>
              </a:rPr>
              <a:t> In the next few slides we will look into the process for creating an IOC instance. </a:t>
            </a:r>
            <a:endParaRPr lang="en-US">
              <a:ea typeface="Calibri" panose="020F0502020204030204"/>
              <a:cs typeface="Calibri" panose="020F0502020204030204"/>
            </a:endParaRPr>
          </a:p>
          <a:p>
            <a:endParaRPr lang="en-US">
              <a:ea typeface="Calibri" panose="020F0502020204030204"/>
              <a:cs typeface="Calibri" panose="020F0502020204030204"/>
            </a:endParaRPr>
          </a:p>
          <a:p>
            <a:r>
              <a:rPr lang="en-US">
                <a:ea typeface="Calibri" panose="020F0502020204030204"/>
                <a:cs typeface="Calibri" panose="020F0502020204030204"/>
              </a:rPr>
              <a:t>We are going to be looking at quite a lot of YAML files today. Kubernetes uses </a:t>
            </a:r>
            <a:r>
              <a:rPr lang="en-US" err="1">
                <a:ea typeface="Calibri" panose="020F0502020204030204"/>
                <a:cs typeface="Calibri" panose="020F0502020204030204"/>
              </a:rPr>
              <a:t>yaml</a:t>
            </a:r>
            <a:r>
              <a:rPr lang="en-US">
                <a:ea typeface="Calibri" panose="020F0502020204030204"/>
                <a:cs typeface="Calibri" panose="020F0502020204030204"/>
              </a:rPr>
              <a:t> a great deal and so do the tools associated with it, including our </a:t>
            </a:r>
            <a:r>
              <a:rPr lang="en-US" err="1">
                <a:ea typeface="Calibri" panose="020F0502020204030204"/>
                <a:cs typeface="Calibri" panose="020F0502020204030204"/>
              </a:rPr>
              <a:t>ibek</a:t>
            </a:r>
            <a:r>
              <a:rPr lang="en-US">
                <a:ea typeface="Calibri" panose="020F0502020204030204"/>
                <a:cs typeface="Calibri" panose="020F0502020204030204"/>
              </a:rPr>
              <a:t>.</a:t>
            </a:r>
          </a:p>
          <a:p>
            <a:endParaRPr lang="en-US">
              <a:ea typeface="Calibri" panose="020F0502020204030204"/>
              <a:cs typeface="Calibri" panose="020F0502020204030204"/>
            </a:endParaRPr>
          </a:p>
          <a:p>
            <a:r>
              <a:rPr lang="en-US">
                <a:ea typeface="Calibri" panose="020F0502020204030204"/>
                <a:cs typeface="Calibri" panose="020F0502020204030204"/>
              </a:rPr>
              <a:t>First we need to make a services repository, this is easily done using the copier template provided and a single copier command above will ask you for details about your beamline and generate a new repository from the template. Note that I'm using beamline as an example but the repository could equally represent a collection of IOCs for the accelerator.</a:t>
            </a:r>
          </a:p>
          <a:p>
            <a:endParaRPr lang="en-US">
              <a:ea typeface="Calibri" panose="020F0502020204030204"/>
              <a:cs typeface="Calibri" panose="020F0502020204030204"/>
            </a:endParaRPr>
          </a:p>
          <a:p>
            <a:r>
              <a:rPr lang="en-US">
                <a:ea typeface="Calibri" panose="020F0502020204030204"/>
                <a:cs typeface="Calibri" panose="020F0502020204030204"/>
              </a:rPr>
              <a:t>In this first slide we will assume that someone has already made the generic IOC container for GigE cameras using the </a:t>
            </a:r>
            <a:r>
              <a:rPr lang="en-US" err="1">
                <a:ea typeface="Calibri" panose="020F0502020204030204"/>
                <a:cs typeface="Calibri" panose="020F0502020204030204"/>
              </a:rPr>
              <a:t>ADAravis</a:t>
            </a:r>
            <a:r>
              <a:rPr lang="en-US">
                <a:ea typeface="Calibri" panose="020F0502020204030204"/>
                <a:cs typeface="Calibri" panose="020F0502020204030204"/>
              </a:rPr>
              <a:t> detector driver. This Generic IOC already exists and this is a working example.</a:t>
            </a:r>
          </a:p>
          <a:p>
            <a:endParaRPr lang="en-US">
              <a:ea typeface="Calibri" panose="020F0502020204030204"/>
              <a:cs typeface="Calibri" panose="020F0502020204030204"/>
            </a:endParaRPr>
          </a:p>
          <a:p>
            <a:r>
              <a:rPr lang="en-US">
                <a:ea typeface="Calibri" panose="020F0502020204030204"/>
                <a:cs typeface="Calibri" panose="020F0502020204030204"/>
              </a:rPr>
              <a:t>Now make a copy of the included </a:t>
            </a:r>
            <a:r>
              <a:rPr lang="en-US" err="1">
                <a:ea typeface="Calibri" panose="020F0502020204030204"/>
                <a:cs typeface="Calibri" panose="020F0502020204030204"/>
              </a:rPr>
              <a:t>ioc</a:t>
            </a:r>
            <a:r>
              <a:rPr lang="en-US">
                <a:ea typeface="Calibri" panose="020F0502020204030204"/>
                <a:cs typeface="Calibri" panose="020F0502020204030204"/>
              </a:rPr>
              <a:t> instance template in the 'services' folder.</a:t>
            </a:r>
          </a:p>
          <a:p>
            <a:endParaRPr lang="en-US">
              <a:ea typeface="Calibri" panose="020F0502020204030204"/>
              <a:cs typeface="Calibri" panose="020F0502020204030204"/>
            </a:endParaRPr>
          </a:p>
          <a:p>
            <a:r>
              <a:rPr lang="en-US">
                <a:ea typeface="Calibri" panose="020F0502020204030204"/>
                <a:cs typeface="Calibri" panose="020F0502020204030204"/>
              </a:rPr>
              <a:t>In this folder you need to edit a couple of files.</a:t>
            </a:r>
          </a:p>
          <a:p>
            <a:pPr marL="228600" indent="-228600">
              <a:buAutoNum type="arabicPeriod"/>
            </a:pPr>
            <a:r>
              <a:rPr lang="en-US" err="1">
                <a:ea typeface="Calibri" panose="020F0502020204030204"/>
                <a:cs typeface="Calibri" panose="020F0502020204030204"/>
              </a:rPr>
              <a:t>Values.yaml</a:t>
            </a:r>
            <a:r>
              <a:rPr lang="en-US">
                <a:ea typeface="Calibri" panose="020F0502020204030204"/>
                <a:cs typeface="Calibri" panose="020F0502020204030204"/>
              </a:rPr>
              <a:t> is a helm values override file which is read by helm when deploying this folder. It need only contain a value for 'image' which tells helm which container image to use. We pick </a:t>
            </a:r>
            <a:r>
              <a:rPr lang="en-US" err="1">
                <a:ea typeface="Calibri" panose="020F0502020204030204"/>
                <a:cs typeface="Calibri" panose="020F0502020204030204"/>
              </a:rPr>
              <a:t>ioc</a:t>
            </a:r>
            <a:r>
              <a:rPr lang="en-US">
                <a:ea typeface="Calibri" panose="020F0502020204030204"/>
                <a:cs typeface="Calibri" panose="020F0502020204030204"/>
              </a:rPr>
              <a:t>-</a:t>
            </a:r>
            <a:r>
              <a:rPr lang="en-US" err="1">
                <a:ea typeface="Calibri" panose="020F0502020204030204"/>
                <a:cs typeface="Calibri" panose="020F0502020204030204"/>
              </a:rPr>
              <a:t>adaravis</a:t>
            </a:r>
            <a:r>
              <a:rPr lang="en-US">
                <a:ea typeface="Calibri" panose="020F0502020204030204"/>
                <a:cs typeface="Calibri" panose="020F0502020204030204"/>
              </a:rPr>
              <a:t>-runtime which is hosted in the GitHub container registry.</a:t>
            </a:r>
          </a:p>
          <a:p>
            <a:pPr marL="228600" indent="-228600">
              <a:buAutoNum type="arabicPeriod"/>
            </a:pPr>
            <a:r>
              <a:rPr lang="en-US">
                <a:ea typeface="Calibri" panose="020F0502020204030204"/>
                <a:cs typeface="Calibri" panose="020F0502020204030204"/>
              </a:rPr>
              <a:t>Next provide details of the Instance itself in the form of an </a:t>
            </a:r>
            <a:r>
              <a:rPr lang="en-US" err="1">
                <a:ea typeface="Calibri" panose="020F0502020204030204"/>
                <a:cs typeface="Calibri" panose="020F0502020204030204"/>
              </a:rPr>
              <a:t>ibek</a:t>
            </a:r>
            <a:r>
              <a:rPr lang="en-US">
                <a:ea typeface="Calibri" panose="020F0502020204030204"/>
                <a:cs typeface="Calibri" panose="020F0502020204030204"/>
              </a:rPr>
              <a:t> </a:t>
            </a:r>
            <a:r>
              <a:rPr lang="en-US" err="1">
                <a:ea typeface="Calibri" panose="020F0502020204030204"/>
                <a:cs typeface="Calibri" panose="020F0502020204030204"/>
              </a:rPr>
              <a:t>ioc</a:t>
            </a:r>
            <a:r>
              <a:rPr lang="en-US">
                <a:ea typeface="Calibri" panose="020F0502020204030204"/>
                <a:cs typeface="Calibri" panose="020F0502020204030204"/>
              </a:rPr>
              <a:t> instance YAML file. We give the IOC a name and then list the entities that we'd like to create – entities have a set of parameters and generate startup script lines, database template substitutions or both. You can use the schema from the generic IOC to guide what entities are supported – with a YAML aware editor like </a:t>
            </a:r>
            <a:r>
              <a:rPr lang="en-US" err="1">
                <a:ea typeface="Calibri" panose="020F0502020204030204"/>
                <a:cs typeface="Calibri" panose="020F0502020204030204"/>
              </a:rPr>
              <a:t>vscode</a:t>
            </a:r>
            <a:r>
              <a:rPr lang="en-US">
                <a:ea typeface="Calibri" panose="020F0502020204030204"/>
                <a:cs typeface="Calibri" panose="020F0502020204030204"/>
              </a:rPr>
              <a:t> you get auto </a:t>
            </a:r>
            <a:r>
              <a:rPr lang="en-US" err="1">
                <a:ea typeface="Calibri" panose="020F0502020204030204"/>
                <a:cs typeface="Calibri" panose="020F0502020204030204"/>
              </a:rPr>
              <a:t>completetion</a:t>
            </a:r>
            <a:r>
              <a:rPr lang="en-US">
                <a:ea typeface="Calibri" panose="020F0502020204030204"/>
                <a:cs typeface="Calibri" panose="020F0502020204030204"/>
              </a:rPr>
              <a:t> and checking of the types and values you enter.</a:t>
            </a:r>
          </a:p>
          <a:p>
            <a:pPr lvl="1" indent="-228600">
              <a:buFont typeface="Courier New"/>
              <a:buChar char="o"/>
            </a:pPr>
            <a:r>
              <a:rPr lang="en-US">
                <a:ea typeface="Calibri" panose="020F0502020204030204"/>
                <a:cs typeface="Calibri" panose="020F0502020204030204"/>
              </a:rPr>
              <a:t>Here we have defined two entities, one to set the </a:t>
            </a:r>
            <a:r>
              <a:rPr lang="en-US" err="1">
                <a:ea typeface="Calibri" panose="020F0502020204030204"/>
                <a:cs typeface="Calibri" panose="020F0502020204030204"/>
              </a:rPr>
              <a:t>EPICS_MAX_ARRAY_BYTES</a:t>
            </a:r>
            <a:r>
              <a:rPr lang="en-US">
                <a:ea typeface="Calibri" panose="020F0502020204030204"/>
                <a:cs typeface="Calibri" panose="020F0502020204030204"/>
              </a:rPr>
              <a:t> variable and one to create a camera driver object.</a:t>
            </a:r>
          </a:p>
          <a:p>
            <a:pPr lvl="1" indent="-228600">
              <a:buFont typeface="Courier New"/>
              <a:buChar char="o"/>
            </a:pPr>
            <a:r>
              <a:rPr lang="en-US">
                <a:ea typeface="Calibri" panose="020F0502020204030204"/>
                <a:cs typeface="Calibri" panose="020F0502020204030204"/>
              </a:rPr>
              <a:t>Note we could easily add further entities in order to add </a:t>
            </a:r>
            <a:r>
              <a:rPr lang="en-US" err="1">
                <a:ea typeface="Calibri" panose="020F0502020204030204"/>
                <a:cs typeface="Calibri" panose="020F0502020204030204"/>
              </a:rPr>
              <a:t>AreaDetector</a:t>
            </a:r>
            <a:r>
              <a:rPr lang="en-US">
                <a:ea typeface="Calibri" panose="020F0502020204030204"/>
                <a:cs typeface="Calibri" panose="020F0502020204030204"/>
              </a:rPr>
              <a:t> plugins</a:t>
            </a:r>
          </a:p>
          <a:p>
            <a:endParaRPr lang="en-US">
              <a:ea typeface="Calibri" panose="020F0502020204030204"/>
              <a:cs typeface="Calibri" panose="020F0502020204030204"/>
            </a:endParaRPr>
          </a:p>
          <a:p>
            <a:r>
              <a:rPr lang="en-US">
                <a:ea typeface="Calibri" panose="020F0502020204030204"/>
                <a:cs typeface="Calibri" panose="020F0502020204030204"/>
              </a:rPr>
              <a:t>That’s all you need, now you can push and tag your repo and deploy your new IOC with an '</a:t>
            </a:r>
            <a:r>
              <a:rPr lang="en-US" err="1">
                <a:ea typeface="Calibri" panose="020F0502020204030204"/>
                <a:cs typeface="Calibri" panose="020F0502020204030204"/>
              </a:rPr>
              <a:t>ec</a:t>
            </a:r>
            <a:r>
              <a:rPr lang="en-US">
                <a:ea typeface="Calibri" panose="020F0502020204030204"/>
                <a:cs typeface="Calibri" panose="020F0502020204030204"/>
              </a:rPr>
              <a:t>' command.</a:t>
            </a:r>
          </a:p>
          <a:p>
            <a:endParaRPr lang="en-US">
              <a:ea typeface="Calibri" panose="020F0502020204030204"/>
              <a:cs typeface="Calibri" panose="020F0502020204030204"/>
            </a:endParaRPr>
          </a:p>
          <a:p>
            <a:r>
              <a:rPr lang="en-US">
                <a:ea typeface="Calibri" panose="020F0502020204030204"/>
                <a:cs typeface="Calibri" panose="020F0502020204030204"/>
              </a:rPr>
              <a:t>This sequence of steps does assume that we had a Kubernetes cluster available for our beamline. However if you used the compose copier template instead of the helm one you will have a very similar sequence of steps to get </a:t>
            </a:r>
            <a:r>
              <a:rPr lang="en-US" err="1">
                <a:ea typeface="Calibri" panose="020F0502020204030204"/>
                <a:cs typeface="Calibri" panose="020F0502020204030204"/>
              </a:rPr>
              <a:t>get</a:t>
            </a:r>
            <a:r>
              <a:rPr lang="en-US">
                <a:ea typeface="Calibri" panose="020F0502020204030204"/>
                <a:cs typeface="Calibri" panose="020F0502020204030204"/>
              </a:rPr>
              <a:t> your IOC deployed directly to a workstation or server. This is what we will do in the practical following this talk.</a:t>
            </a:r>
          </a:p>
        </p:txBody>
      </p:sp>
      <p:sp>
        <p:nvSpPr>
          <p:cNvPr id="4" name="Slide Number Placeholder 3"/>
          <p:cNvSpPr>
            <a:spLocks noGrp="1"/>
          </p:cNvSpPr>
          <p:nvPr>
            <p:ph type="sldNum" sz="quarter" idx="5"/>
          </p:nvPr>
        </p:nvSpPr>
        <p:spPr/>
        <p:txBody>
          <a:bodyPr/>
          <a:lstStyle/>
          <a:p>
            <a:fld id="{3E05E14B-4917-42BD-A6EF-4D57EC0C5FCD}" type="slidenum">
              <a:rPr lang="en-US"/>
              <a:t>12</a:t>
            </a:fld>
            <a:endParaRPr lang="en-US"/>
          </a:p>
        </p:txBody>
      </p:sp>
    </p:spTree>
    <p:extLst>
      <p:ext uri="{BB962C8B-B14F-4D97-AF65-F5344CB8AC3E}">
        <p14:creationId xmlns:p14="http://schemas.microsoft.com/office/powerpoint/2010/main" val="2201129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a:p>
            <a:r>
              <a:rPr lang="en-US">
                <a:cs typeface="Calibri"/>
              </a:rPr>
              <a:t> In the next few slides we will look into the process for creating an IOC instance. </a:t>
            </a:r>
            <a:endParaRPr lang="en-US">
              <a:ea typeface="Calibri" panose="020F0502020204030204"/>
              <a:cs typeface="Calibri" panose="020F0502020204030204"/>
            </a:endParaRPr>
          </a:p>
          <a:p>
            <a:endParaRPr lang="en-US">
              <a:ea typeface="Calibri" panose="020F0502020204030204"/>
              <a:cs typeface="Calibri" panose="020F0502020204030204"/>
            </a:endParaRPr>
          </a:p>
          <a:p>
            <a:r>
              <a:rPr lang="en-US">
                <a:ea typeface="Calibri" panose="020F0502020204030204"/>
                <a:cs typeface="Calibri" panose="020F0502020204030204"/>
              </a:rPr>
              <a:t>We are going to be looking at quite a lot of YAML files today. Kubernetes uses </a:t>
            </a:r>
            <a:r>
              <a:rPr lang="en-US" err="1">
                <a:ea typeface="Calibri" panose="020F0502020204030204"/>
                <a:cs typeface="Calibri" panose="020F0502020204030204"/>
              </a:rPr>
              <a:t>yaml</a:t>
            </a:r>
            <a:r>
              <a:rPr lang="en-US">
                <a:ea typeface="Calibri" panose="020F0502020204030204"/>
                <a:cs typeface="Calibri" panose="020F0502020204030204"/>
              </a:rPr>
              <a:t> a great deal and so do the tools associated with it, including our </a:t>
            </a:r>
            <a:r>
              <a:rPr lang="en-US" err="1">
                <a:ea typeface="Calibri" panose="020F0502020204030204"/>
                <a:cs typeface="Calibri" panose="020F0502020204030204"/>
              </a:rPr>
              <a:t>ibek</a:t>
            </a:r>
            <a:r>
              <a:rPr lang="en-US">
                <a:ea typeface="Calibri" panose="020F0502020204030204"/>
                <a:cs typeface="Calibri" panose="020F0502020204030204"/>
              </a:rPr>
              <a:t>.</a:t>
            </a:r>
          </a:p>
          <a:p>
            <a:endParaRPr lang="en-US">
              <a:ea typeface="Calibri" panose="020F0502020204030204"/>
              <a:cs typeface="Calibri" panose="020F0502020204030204"/>
            </a:endParaRPr>
          </a:p>
          <a:p>
            <a:r>
              <a:rPr lang="en-US">
                <a:ea typeface="Calibri" panose="020F0502020204030204"/>
                <a:cs typeface="Calibri" panose="020F0502020204030204"/>
              </a:rPr>
              <a:t>First we need to make a services repository, this is easily done using the copier template provided and a single copier command above will ask you for details about your beamline and generate a new repository from the template. Note that I'm using beamline as an example but the repository could equally represent a collection of IOCs for the accelerator.</a:t>
            </a:r>
          </a:p>
          <a:p>
            <a:endParaRPr lang="en-US">
              <a:ea typeface="Calibri" panose="020F0502020204030204"/>
              <a:cs typeface="Calibri" panose="020F0502020204030204"/>
            </a:endParaRPr>
          </a:p>
          <a:p>
            <a:r>
              <a:rPr lang="en-US">
                <a:ea typeface="Calibri" panose="020F0502020204030204"/>
                <a:cs typeface="Calibri" panose="020F0502020204030204"/>
              </a:rPr>
              <a:t>In this first slide we will assume that someone has already made the generic IOC container for GigE cameras using the </a:t>
            </a:r>
            <a:r>
              <a:rPr lang="en-US" err="1">
                <a:ea typeface="Calibri" panose="020F0502020204030204"/>
                <a:cs typeface="Calibri" panose="020F0502020204030204"/>
              </a:rPr>
              <a:t>ADAravis</a:t>
            </a:r>
            <a:r>
              <a:rPr lang="en-US">
                <a:ea typeface="Calibri" panose="020F0502020204030204"/>
                <a:cs typeface="Calibri" panose="020F0502020204030204"/>
              </a:rPr>
              <a:t> detector driver. This Generic IOC already exists and this is a working example.</a:t>
            </a:r>
          </a:p>
          <a:p>
            <a:endParaRPr lang="en-US">
              <a:ea typeface="Calibri" panose="020F0502020204030204"/>
              <a:cs typeface="Calibri" panose="020F0502020204030204"/>
            </a:endParaRPr>
          </a:p>
          <a:p>
            <a:r>
              <a:rPr lang="en-US">
                <a:ea typeface="Calibri" panose="020F0502020204030204"/>
                <a:cs typeface="Calibri" panose="020F0502020204030204"/>
              </a:rPr>
              <a:t>Now make a copy of the included </a:t>
            </a:r>
            <a:r>
              <a:rPr lang="en-US" err="1">
                <a:ea typeface="Calibri" panose="020F0502020204030204"/>
                <a:cs typeface="Calibri" panose="020F0502020204030204"/>
              </a:rPr>
              <a:t>ioc</a:t>
            </a:r>
            <a:r>
              <a:rPr lang="en-US">
                <a:ea typeface="Calibri" panose="020F0502020204030204"/>
                <a:cs typeface="Calibri" panose="020F0502020204030204"/>
              </a:rPr>
              <a:t> instance template in the 'services' folder.</a:t>
            </a:r>
          </a:p>
          <a:p>
            <a:endParaRPr lang="en-US">
              <a:ea typeface="Calibri" panose="020F0502020204030204"/>
              <a:cs typeface="Calibri" panose="020F0502020204030204"/>
            </a:endParaRPr>
          </a:p>
          <a:p>
            <a:r>
              <a:rPr lang="en-US">
                <a:ea typeface="Calibri" panose="020F0502020204030204"/>
                <a:cs typeface="Calibri" panose="020F0502020204030204"/>
              </a:rPr>
              <a:t>In this folder you need to edit a couple of files.</a:t>
            </a:r>
          </a:p>
          <a:p>
            <a:pPr marL="228600" indent="-228600">
              <a:buAutoNum type="arabicPeriod"/>
            </a:pPr>
            <a:r>
              <a:rPr lang="en-US" err="1">
                <a:ea typeface="Calibri" panose="020F0502020204030204"/>
                <a:cs typeface="Calibri" panose="020F0502020204030204"/>
              </a:rPr>
              <a:t>Values.yaml</a:t>
            </a:r>
            <a:r>
              <a:rPr lang="en-US">
                <a:ea typeface="Calibri" panose="020F0502020204030204"/>
                <a:cs typeface="Calibri" panose="020F0502020204030204"/>
              </a:rPr>
              <a:t> is a helm values override file which is read by helm when deploying this folder. It need only contain a value for 'image' which tells helm which container image to use. We pick </a:t>
            </a:r>
            <a:r>
              <a:rPr lang="en-US" err="1">
                <a:ea typeface="Calibri" panose="020F0502020204030204"/>
                <a:cs typeface="Calibri" panose="020F0502020204030204"/>
              </a:rPr>
              <a:t>ioc</a:t>
            </a:r>
            <a:r>
              <a:rPr lang="en-US">
                <a:ea typeface="Calibri" panose="020F0502020204030204"/>
                <a:cs typeface="Calibri" panose="020F0502020204030204"/>
              </a:rPr>
              <a:t>-</a:t>
            </a:r>
            <a:r>
              <a:rPr lang="en-US" err="1">
                <a:ea typeface="Calibri" panose="020F0502020204030204"/>
                <a:cs typeface="Calibri" panose="020F0502020204030204"/>
              </a:rPr>
              <a:t>adaravis</a:t>
            </a:r>
            <a:r>
              <a:rPr lang="en-US">
                <a:ea typeface="Calibri" panose="020F0502020204030204"/>
                <a:cs typeface="Calibri" panose="020F0502020204030204"/>
              </a:rPr>
              <a:t>-runtime which is hosted in the GitHub container registry.</a:t>
            </a:r>
          </a:p>
          <a:p>
            <a:pPr marL="228600" indent="-228600">
              <a:buAutoNum type="arabicPeriod"/>
            </a:pPr>
            <a:r>
              <a:rPr lang="en-US">
                <a:ea typeface="Calibri" panose="020F0502020204030204"/>
                <a:cs typeface="Calibri" panose="020F0502020204030204"/>
              </a:rPr>
              <a:t>Next provide details of the Instance itself in the form of an </a:t>
            </a:r>
            <a:r>
              <a:rPr lang="en-US" err="1">
                <a:ea typeface="Calibri" panose="020F0502020204030204"/>
                <a:cs typeface="Calibri" panose="020F0502020204030204"/>
              </a:rPr>
              <a:t>ibek</a:t>
            </a:r>
            <a:r>
              <a:rPr lang="en-US">
                <a:ea typeface="Calibri" panose="020F0502020204030204"/>
                <a:cs typeface="Calibri" panose="020F0502020204030204"/>
              </a:rPr>
              <a:t> </a:t>
            </a:r>
            <a:r>
              <a:rPr lang="en-US" err="1">
                <a:ea typeface="Calibri" panose="020F0502020204030204"/>
                <a:cs typeface="Calibri" panose="020F0502020204030204"/>
              </a:rPr>
              <a:t>ioc</a:t>
            </a:r>
            <a:r>
              <a:rPr lang="en-US">
                <a:ea typeface="Calibri" panose="020F0502020204030204"/>
                <a:cs typeface="Calibri" panose="020F0502020204030204"/>
              </a:rPr>
              <a:t> instance YAML file. We give the IOC a name and then list the entities that we'd like to create – entities have a set of parameters and generate startup script lines, database template substitutions or both. You can use the schema from the generic IOC to guide what entities are supported – with a YAML aware editor like </a:t>
            </a:r>
            <a:r>
              <a:rPr lang="en-US" err="1">
                <a:ea typeface="Calibri" panose="020F0502020204030204"/>
                <a:cs typeface="Calibri" panose="020F0502020204030204"/>
              </a:rPr>
              <a:t>vscode</a:t>
            </a:r>
            <a:r>
              <a:rPr lang="en-US">
                <a:ea typeface="Calibri" panose="020F0502020204030204"/>
                <a:cs typeface="Calibri" panose="020F0502020204030204"/>
              </a:rPr>
              <a:t> you get auto </a:t>
            </a:r>
            <a:r>
              <a:rPr lang="en-US" err="1">
                <a:ea typeface="Calibri" panose="020F0502020204030204"/>
                <a:cs typeface="Calibri" panose="020F0502020204030204"/>
              </a:rPr>
              <a:t>completetion</a:t>
            </a:r>
            <a:r>
              <a:rPr lang="en-US">
                <a:ea typeface="Calibri" panose="020F0502020204030204"/>
                <a:cs typeface="Calibri" panose="020F0502020204030204"/>
              </a:rPr>
              <a:t> and checking of the types and values you enter.</a:t>
            </a:r>
          </a:p>
          <a:p>
            <a:pPr lvl="1" indent="-228600">
              <a:buFont typeface="Courier New"/>
              <a:buChar char="o"/>
            </a:pPr>
            <a:r>
              <a:rPr lang="en-US">
                <a:ea typeface="Calibri" panose="020F0502020204030204"/>
                <a:cs typeface="Calibri" panose="020F0502020204030204"/>
              </a:rPr>
              <a:t>Here we have defined two entities, one to set the </a:t>
            </a:r>
            <a:r>
              <a:rPr lang="en-US" err="1">
                <a:ea typeface="Calibri" panose="020F0502020204030204"/>
                <a:cs typeface="Calibri" panose="020F0502020204030204"/>
              </a:rPr>
              <a:t>EPICS_MAX_ARRAY_BYTES</a:t>
            </a:r>
            <a:r>
              <a:rPr lang="en-US">
                <a:ea typeface="Calibri" panose="020F0502020204030204"/>
                <a:cs typeface="Calibri" panose="020F0502020204030204"/>
              </a:rPr>
              <a:t> variable and one to create a camera driver object.</a:t>
            </a:r>
          </a:p>
          <a:p>
            <a:pPr lvl="1" indent="-228600">
              <a:buFont typeface="Courier New"/>
              <a:buChar char="o"/>
            </a:pPr>
            <a:r>
              <a:rPr lang="en-US">
                <a:ea typeface="Calibri" panose="020F0502020204030204"/>
                <a:cs typeface="Calibri" panose="020F0502020204030204"/>
              </a:rPr>
              <a:t>Note we could easily add further entities in order to add </a:t>
            </a:r>
            <a:r>
              <a:rPr lang="en-US" err="1">
                <a:ea typeface="Calibri" panose="020F0502020204030204"/>
                <a:cs typeface="Calibri" panose="020F0502020204030204"/>
              </a:rPr>
              <a:t>AreaDetector</a:t>
            </a:r>
            <a:r>
              <a:rPr lang="en-US">
                <a:ea typeface="Calibri" panose="020F0502020204030204"/>
                <a:cs typeface="Calibri" panose="020F0502020204030204"/>
              </a:rPr>
              <a:t> plugins</a:t>
            </a:r>
          </a:p>
          <a:p>
            <a:endParaRPr lang="en-US">
              <a:ea typeface="Calibri" panose="020F0502020204030204"/>
              <a:cs typeface="Calibri" panose="020F0502020204030204"/>
            </a:endParaRPr>
          </a:p>
          <a:p>
            <a:r>
              <a:rPr lang="en-US">
                <a:ea typeface="Calibri" panose="020F0502020204030204"/>
                <a:cs typeface="Calibri" panose="020F0502020204030204"/>
              </a:rPr>
              <a:t>That’s all you need, now you can push and tag your repo and deploy your new IOC with an '</a:t>
            </a:r>
            <a:r>
              <a:rPr lang="en-US" err="1">
                <a:ea typeface="Calibri" panose="020F0502020204030204"/>
                <a:cs typeface="Calibri" panose="020F0502020204030204"/>
              </a:rPr>
              <a:t>ec</a:t>
            </a:r>
            <a:r>
              <a:rPr lang="en-US">
                <a:ea typeface="Calibri" panose="020F0502020204030204"/>
                <a:cs typeface="Calibri" panose="020F0502020204030204"/>
              </a:rPr>
              <a:t>' command.</a:t>
            </a:r>
          </a:p>
          <a:p>
            <a:endParaRPr lang="en-US">
              <a:ea typeface="Calibri" panose="020F0502020204030204"/>
              <a:cs typeface="Calibri" panose="020F0502020204030204"/>
            </a:endParaRPr>
          </a:p>
          <a:p>
            <a:r>
              <a:rPr lang="en-US">
                <a:ea typeface="Calibri" panose="020F0502020204030204"/>
                <a:cs typeface="Calibri" panose="020F0502020204030204"/>
              </a:rPr>
              <a:t>This sequence of steps does assume that we had a Kubernetes cluster available for our beamline. However if you used the compose copier template instead of the helm one you will have a very similar sequence of steps to get </a:t>
            </a:r>
            <a:r>
              <a:rPr lang="en-US" err="1">
                <a:ea typeface="Calibri" panose="020F0502020204030204"/>
                <a:cs typeface="Calibri" panose="020F0502020204030204"/>
              </a:rPr>
              <a:t>get</a:t>
            </a:r>
            <a:r>
              <a:rPr lang="en-US">
                <a:ea typeface="Calibri" panose="020F0502020204030204"/>
                <a:cs typeface="Calibri" panose="020F0502020204030204"/>
              </a:rPr>
              <a:t> your IOC deployed directly to a workstation or server. This is what we will do in the practical following this talk.</a:t>
            </a:r>
          </a:p>
        </p:txBody>
      </p:sp>
      <p:sp>
        <p:nvSpPr>
          <p:cNvPr id="4" name="Slide Number Placeholder 3"/>
          <p:cNvSpPr>
            <a:spLocks noGrp="1"/>
          </p:cNvSpPr>
          <p:nvPr>
            <p:ph type="sldNum" sz="quarter" idx="5"/>
          </p:nvPr>
        </p:nvSpPr>
        <p:spPr/>
        <p:txBody>
          <a:bodyPr/>
          <a:lstStyle/>
          <a:p>
            <a:fld id="{3E05E14B-4917-42BD-A6EF-4D57EC0C5FCD}" type="slidenum">
              <a:rPr lang="en-US"/>
              <a:t>13</a:t>
            </a:fld>
            <a:endParaRPr lang="en-US"/>
          </a:p>
        </p:txBody>
      </p:sp>
    </p:spTree>
    <p:extLst>
      <p:ext uri="{BB962C8B-B14F-4D97-AF65-F5344CB8AC3E}">
        <p14:creationId xmlns:p14="http://schemas.microsoft.com/office/powerpoint/2010/main" val="1910913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In our IOC instance creation slide we assumed that the generic IOC for the device we wanted to connect to was already available. But what if that is not true – it is quite easy to create a new Generic IOC.</a:t>
            </a:r>
          </a:p>
          <a:p>
            <a:endParaRPr lang="en-US">
              <a:ea typeface="Calibri"/>
              <a:cs typeface="Calibri"/>
            </a:endParaRPr>
          </a:p>
          <a:p>
            <a:r>
              <a:rPr lang="en-US">
                <a:ea typeface="Calibri"/>
                <a:cs typeface="Calibri"/>
              </a:rPr>
              <a:t>To make a generic IOC we really only need to </a:t>
            </a:r>
            <a:r>
              <a:rPr lang="en-US" err="1">
                <a:ea typeface="Calibri"/>
                <a:cs typeface="Calibri"/>
              </a:rPr>
              <a:t>specifiy</a:t>
            </a:r>
            <a:r>
              <a:rPr lang="en-US">
                <a:ea typeface="Calibri"/>
                <a:cs typeface="Calibri"/>
              </a:rPr>
              <a:t> the set of support modules that we would like compiled in.</a:t>
            </a:r>
          </a:p>
          <a:p>
            <a:endParaRPr lang="en-US">
              <a:ea typeface="Calibri"/>
              <a:cs typeface="Calibri"/>
            </a:endParaRPr>
          </a:p>
          <a:p>
            <a:r>
              <a:rPr lang="en-US">
                <a:ea typeface="Calibri"/>
                <a:cs typeface="Calibri"/>
              </a:rPr>
              <a:t>Again there is a template to create all of the boilerplate for a generic IOC repo. You need only modify the Readme and the </a:t>
            </a:r>
            <a:r>
              <a:rPr lang="en-US" err="1">
                <a:ea typeface="Calibri"/>
                <a:cs typeface="Calibri"/>
              </a:rPr>
              <a:t>Dockerfile</a:t>
            </a:r>
            <a:r>
              <a:rPr lang="en-US">
                <a:ea typeface="Calibri"/>
                <a:cs typeface="Calibri"/>
              </a:rPr>
              <a:t>. </a:t>
            </a:r>
          </a:p>
          <a:p>
            <a:endParaRPr lang="en-US">
              <a:ea typeface="Calibri"/>
              <a:cs typeface="Calibri"/>
            </a:endParaRPr>
          </a:p>
          <a:p>
            <a:r>
              <a:rPr lang="en-US">
                <a:ea typeface="Calibri"/>
                <a:cs typeface="Calibri"/>
              </a:rPr>
              <a:t>A </a:t>
            </a:r>
            <a:r>
              <a:rPr lang="en-US" err="1">
                <a:ea typeface="Calibri"/>
                <a:cs typeface="Calibri"/>
              </a:rPr>
              <a:t>Dockerfile</a:t>
            </a:r>
            <a:r>
              <a:rPr lang="en-US">
                <a:ea typeface="Calibri"/>
                <a:cs typeface="Calibri"/>
              </a:rPr>
              <a:t> is just a list of instructions to run inside of a container to build a new container image. It starts with a FROM command that specifies the base image as a starting point for the container filesystem, in this case the epics-containers base image which contains the OS and epics base.</a:t>
            </a:r>
          </a:p>
          <a:p>
            <a:endParaRPr lang="en-US">
              <a:ea typeface="Calibri"/>
              <a:cs typeface="Calibri"/>
            </a:endParaRPr>
          </a:p>
          <a:p>
            <a:r>
              <a:rPr lang="en-US">
                <a:ea typeface="Calibri"/>
                <a:cs typeface="Calibri"/>
              </a:rPr>
              <a:t>Add in additional support modules using </a:t>
            </a:r>
            <a:r>
              <a:rPr lang="en-US" err="1">
                <a:ea typeface="Calibri"/>
                <a:cs typeface="Calibri"/>
              </a:rPr>
              <a:t>iocStats</a:t>
            </a:r>
            <a:r>
              <a:rPr lang="en-US">
                <a:ea typeface="Calibri"/>
                <a:cs typeface="Calibri"/>
              </a:rPr>
              <a:t> as an example. </a:t>
            </a:r>
          </a:p>
          <a:p>
            <a:r>
              <a:rPr lang="en-US">
                <a:ea typeface="Calibri"/>
                <a:cs typeface="Calibri"/>
              </a:rPr>
              <a:t>The </a:t>
            </a:r>
            <a:r>
              <a:rPr lang="en-US" err="1">
                <a:ea typeface="Calibri"/>
                <a:cs typeface="Calibri"/>
              </a:rPr>
              <a:t>ibek</a:t>
            </a:r>
            <a:r>
              <a:rPr lang="en-US">
                <a:ea typeface="Calibri"/>
                <a:cs typeface="Calibri"/>
              </a:rPr>
              <a:t>-support repository is a sub-module used by all generic IOCs that contains the </a:t>
            </a:r>
            <a:r>
              <a:rPr lang="en-US" err="1">
                <a:ea typeface="Calibri"/>
                <a:cs typeface="Calibri"/>
              </a:rPr>
              <a:t>recipies</a:t>
            </a:r>
            <a:r>
              <a:rPr lang="en-US">
                <a:ea typeface="Calibri"/>
                <a:cs typeface="Calibri"/>
              </a:rPr>
              <a:t> for how to build each support module inside of the container, and also describes the set of </a:t>
            </a:r>
            <a:r>
              <a:rPr lang="en-US" err="1">
                <a:ea typeface="Calibri"/>
                <a:cs typeface="Calibri"/>
              </a:rPr>
              <a:t>ibek</a:t>
            </a:r>
            <a:r>
              <a:rPr lang="en-US">
                <a:ea typeface="Calibri"/>
                <a:cs typeface="Calibri"/>
              </a:rPr>
              <a:t> 'entities' that this support module adds to the container.</a:t>
            </a:r>
          </a:p>
          <a:p>
            <a:endParaRPr lang="en-US">
              <a:ea typeface="Calibri"/>
              <a:cs typeface="Calibri"/>
            </a:endParaRPr>
          </a:p>
          <a:p>
            <a:r>
              <a:rPr lang="en-US">
                <a:ea typeface="Calibri"/>
                <a:cs typeface="Calibri"/>
              </a:rPr>
              <a:t>When you commit this repo to GitHub CI will:</a:t>
            </a:r>
          </a:p>
          <a:p>
            <a:pPr marL="171450" indent="-171450">
              <a:buFont typeface="Calibri"/>
              <a:buChar char="-"/>
            </a:pPr>
            <a:r>
              <a:rPr lang="en-US">
                <a:ea typeface="Calibri"/>
                <a:cs typeface="Calibri"/>
              </a:rPr>
              <a:t>Build a container image </a:t>
            </a:r>
          </a:p>
          <a:p>
            <a:pPr marL="171450" indent="-171450">
              <a:buFont typeface="Calibri"/>
              <a:buChar char="-"/>
            </a:pPr>
            <a:r>
              <a:rPr lang="en-US">
                <a:ea typeface="Calibri"/>
                <a:cs typeface="Calibri"/>
              </a:rPr>
              <a:t>Publish the image to the GitHub Container Registry</a:t>
            </a:r>
          </a:p>
          <a:p>
            <a:pPr marL="171450" indent="-171450">
              <a:buFont typeface="Calibri"/>
              <a:buChar char="-"/>
            </a:pPr>
            <a:r>
              <a:rPr lang="en-US">
                <a:ea typeface="Calibri"/>
                <a:cs typeface="Calibri"/>
              </a:rPr>
              <a:t>Publish a schema for use in your </a:t>
            </a:r>
            <a:r>
              <a:rPr lang="en-US" err="1">
                <a:ea typeface="Calibri"/>
                <a:cs typeface="Calibri"/>
              </a:rPr>
              <a:t>ibek</a:t>
            </a:r>
            <a:r>
              <a:rPr lang="en-US">
                <a:ea typeface="Calibri"/>
                <a:cs typeface="Calibri"/>
              </a:rPr>
              <a:t> instance </a:t>
            </a:r>
            <a:r>
              <a:rPr lang="en-US" err="1">
                <a:ea typeface="Calibri"/>
                <a:cs typeface="Calibri"/>
              </a:rPr>
              <a:t>yaml</a:t>
            </a:r>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3E05E14B-4917-42BD-A6EF-4D57EC0C5FCD}" type="slidenum">
              <a:rPr lang="en-US"/>
              <a:t>14</a:t>
            </a:fld>
            <a:endParaRPr lang="en-US"/>
          </a:p>
        </p:txBody>
      </p:sp>
    </p:spTree>
    <p:extLst>
      <p:ext uri="{BB962C8B-B14F-4D97-AF65-F5344CB8AC3E}">
        <p14:creationId xmlns:p14="http://schemas.microsoft.com/office/powerpoint/2010/main" val="2449478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When we made a Generic IOC in the last slide, we assumed that all support modules we needed were already added to the </a:t>
            </a:r>
            <a:r>
              <a:rPr lang="en-US" err="1">
                <a:cs typeface="Calibri"/>
              </a:rPr>
              <a:t>ibek</a:t>
            </a:r>
            <a:r>
              <a:rPr lang="en-US">
                <a:cs typeface="Calibri"/>
              </a:rPr>
              <a:t>-support submodule.</a:t>
            </a:r>
            <a:endParaRPr lang="en-US"/>
          </a:p>
          <a:p>
            <a:endParaRPr lang="en-US">
              <a:ea typeface="Calibri" panose="020F0502020204030204"/>
              <a:cs typeface="Calibri"/>
            </a:endParaRPr>
          </a:p>
          <a:p>
            <a:r>
              <a:rPr lang="en-US">
                <a:ea typeface="Calibri" panose="020F0502020204030204"/>
                <a:cs typeface="Calibri"/>
              </a:rPr>
              <a:t>If this is not the case then it is relatively easy to add these in too.</a:t>
            </a:r>
          </a:p>
          <a:p>
            <a:endParaRPr lang="en-US">
              <a:ea typeface="Calibri" panose="020F0502020204030204"/>
              <a:cs typeface="Calibri"/>
            </a:endParaRPr>
          </a:p>
          <a:p>
            <a:r>
              <a:rPr lang="en-US">
                <a:ea typeface="Calibri" panose="020F0502020204030204"/>
                <a:cs typeface="Calibri"/>
              </a:rPr>
              <a:t>We just add a folder for our new support module into </a:t>
            </a:r>
            <a:r>
              <a:rPr lang="en-US" err="1">
                <a:ea typeface="Calibri"/>
                <a:cs typeface="Calibri"/>
              </a:rPr>
              <a:t>ibek</a:t>
            </a:r>
            <a:r>
              <a:rPr lang="en-US">
                <a:ea typeface="Calibri"/>
                <a:cs typeface="Calibri"/>
              </a:rPr>
              <a:t>-support and create two files.</a:t>
            </a:r>
            <a:endParaRPr lang="en-US">
              <a:cs typeface="Calibri"/>
            </a:endParaRPr>
          </a:p>
          <a:p>
            <a:pPr marL="228600" indent="-228600">
              <a:buAutoNum type="arabicPeriod"/>
            </a:pPr>
            <a:r>
              <a:rPr lang="en-US">
                <a:ea typeface="Calibri" panose="020F0502020204030204"/>
                <a:cs typeface="Calibri"/>
              </a:rPr>
              <a:t>An install.sh for building the support module in container build time</a:t>
            </a:r>
          </a:p>
          <a:p>
            <a:pPr marL="228600" indent="-228600">
              <a:buAutoNum type="arabicPeriod"/>
            </a:pPr>
            <a:r>
              <a:rPr lang="en-US">
                <a:ea typeface="Calibri" panose="020F0502020204030204"/>
                <a:cs typeface="Calibri"/>
              </a:rPr>
              <a:t>A </a:t>
            </a:r>
            <a:r>
              <a:rPr lang="en-US" err="1">
                <a:ea typeface="Calibri" panose="020F0502020204030204"/>
                <a:cs typeface="Calibri"/>
              </a:rPr>
              <a:t>ibek</a:t>
            </a:r>
            <a:r>
              <a:rPr lang="en-US">
                <a:ea typeface="Calibri" panose="020F0502020204030204"/>
                <a:cs typeface="Calibri"/>
              </a:rPr>
              <a:t> support </a:t>
            </a:r>
            <a:r>
              <a:rPr lang="en-US" err="1">
                <a:ea typeface="Calibri" panose="020F0502020204030204"/>
                <a:cs typeface="Calibri"/>
              </a:rPr>
              <a:t>yaml</a:t>
            </a:r>
            <a:r>
              <a:rPr lang="en-US">
                <a:ea typeface="Calibri" panose="020F0502020204030204"/>
                <a:cs typeface="Calibri"/>
              </a:rPr>
              <a:t> description that defines which 'entities' the support module is adding to the generic IOC.</a:t>
            </a:r>
          </a:p>
          <a:p>
            <a:endParaRPr lang="en-US">
              <a:ea typeface="Calibri" panose="020F0502020204030204"/>
              <a:cs typeface="Calibri"/>
            </a:endParaRPr>
          </a:p>
          <a:p>
            <a:r>
              <a:rPr lang="en-US">
                <a:ea typeface="Calibri" panose="020F0502020204030204"/>
                <a:cs typeface="Calibri"/>
              </a:rPr>
              <a:t>An example install.sh for </a:t>
            </a:r>
            <a:r>
              <a:rPr lang="en-US" err="1">
                <a:ea typeface="Calibri" panose="020F0502020204030204"/>
                <a:cs typeface="Calibri"/>
              </a:rPr>
              <a:t>ADSimDetector</a:t>
            </a:r>
            <a:r>
              <a:rPr lang="en-US">
                <a:ea typeface="Calibri" panose="020F0502020204030204"/>
                <a:cs typeface="Calibri"/>
              </a:rPr>
              <a:t> is shown here. Most install.sh would look pretty similar to this but you are free to add in any bash script you require.</a:t>
            </a:r>
            <a:endParaRPr lang="en-US">
              <a:cs typeface="Calibri"/>
            </a:endParaRPr>
          </a:p>
          <a:p>
            <a:r>
              <a:rPr lang="en-US">
                <a:ea typeface="Calibri" panose="020F0502020204030204"/>
                <a:cs typeface="Calibri"/>
              </a:rPr>
              <a:t>At the top of the script we set what the name of our module is and determine the folder in which this file resides in order to allow relative paths.</a:t>
            </a:r>
            <a:endParaRPr lang="en-US">
              <a:cs typeface="Calibri"/>
            </a:endParaRPr>
          </a:p>
          <a:p>
            <a:endParaRPr lang="en-US">
              <a:ea typeface="Calibri" panose="020F0502020204030204"/>
              <a:cs typeface="Calibri"/>
            </a:endParaRPr>
          </a:p>
          <a:p>
            <a:r>
              <a:rPr lang="en-US">
                <a:ea typeface="Calibri" panose="020F0502020204030204"/>
                <a:cs typeface="Calibri"/>
              </a:rPr>
              <a:t>The common operations that we perform are all provided by the `</a:t>
            </a:r>
            <a:r>
              <a:rPr lang="en-US" err="1">
                <a:ea typeface="Calibri" panose="020F0502020204030204"/>
                <a:cs typeface="Calibri"/>
              </a:rPr>
              <a:t>ibek</a:t>
            </a:r>
            <a:r>
              <a:rPr lang="en-US">
                <a:ea typeface="Calibri" panose="020F0502020204030204"/>
                <a:cs typeface="Calibri"/>
              </a:rPr>
              <a:t> support` subcommand. It is important that these commands are idempotent and this is one of the reasons we choose to have </a:t>
            </a:r>
            <a:r>
              <a:rPr lang="en-US" err="1">
                <a:ea typeface="Calibri" panose="020F0502020204030204"/>
                <a:cs typeface="Calibri"/>
              </a:rPr>
              <a:t>ibek</a:t>
            </a:r>
            <a:r>
              <a:rPr lang="en-US">
                <a:ea typeface="Calibri" panose="020F0502020204030204"/>
                <a:cs typeface="Calibri"/>
              </a:rPr>
              <a:t> do them instead of just raw bash script. It also makes </a:t>
            </a:r>
            <a:r>
              <a:rPr lang="en-US" err="1">
                <a:ea typeface="Calibri" panose="020F0502020204030204"/>
                <a:cs typeface="Calibri"/>
              </a:rPr>
              <a:t>ibek</a:t>
            </a:r>
            <a:r>
              <a:rPr lang="en-US">
                <a:ea typeface="Calibri" panose="020F0502020204030204"/>
                <a:cs typeface="Calibri"/>
              </a:rPr>
              <a:t>-support far easier to maintain.</a:t>
            </a:r>
          </a:p>
          <a:p>
            <a:endParaRPr lang="en-US">
              <a:ea typeface="Calibri" panose="020F0502020204030204"/>
              <a:cs typeface="Calibri"/>
            </a:endParaRPr>
          </a:p>
          <a:p>
            <a:r>
              <a:rPr lang="en-US">
                <a:ea typeface="Calibri" panose="020F0502020204030204"/>
                <a:cs typeface="Calibri"/>
              </a:rPr>
              <a:t>We typically clone the support module from it's public upstream location, the default value for –org is epics-modules on </a:t>
            </a:r>
            <a:r>
              <a:rPr lang="en-US" err="1">
                <a:ea typeface="Calibri"/>
                <a:cs typeface="Calibri"/>
              </a:rPr>
              <a:t>github</a:t>
            </a:r>
            <a:r>
              <a:rPr lang="en-US">
                <a:ea typeface="Calibri" panose="020F0502020204030204"/>
                <a:cs typeface="Calibri"/>
              </a:rPr>
              <a:t>.</a:t>
            </a:r>
          </a:p>
          <a:p>
            <a:r>
              <a:rPr lang="en-US">
                <a:ea typeface="Calibri" panose="020F0502020204030204"/>
                <a:cs typeface="Calibri"/>
              </a:rPr>
              <a:t>The register function updates the global configure/RELEASE file to add in this new support module. It also adds a </a:t>
            </a:r>
            <a:r>
              <a:rPr lang="en-US" err="1">
                <a:ea typeface="Calibri"/>
                <a:cs typeface="Calibri"/>
              </a:rPr>
              <a:t>RELEASE.local</a:t>
            </a:r>
            <a:r>
              <a:rPr lang="en-US">
                <a:ea typeface="Calibri"/>
                <a:cs typeface="Calibri"/>
              </a:rPr>
              <a:t> so that this module will find that RELEASE file.</a:t>
            </a:r>
          </a:p>
          <a:p>
            <a:endParaRPr lang="en-US">
              <a:cs typeface="Calibri"/>
            </a:endParaRPr>
          </a:p>
          <a:p>
            <a:r>
              <a:rPr lang="en-US">
                <a:ea typeface="Calibri"/>
                <a:cs typeface="Calibri"/>
              </a:rPr>
              <a:t>Next we declare the </a:t>
            </a:r>
            <a:r>
              <a:rPr lang="en-US" err="1">
                <a:ea typeface="Calibri"/>
                <a:cs typeface="Calibri"/>
              </a:rPr>
              <a:t>dbds</a:t>
            </a:r>
            <a:r>
              <a:rPr lang="en-US">
                <a:ea typeface="Calibri"/>
                <a:cs typeface="Calibri"/>
              </a:rPr>
              <a:t> and libs that this support module will add, these will then get linked into the IOC binary.</a:t>
            </a:r>
          </a:p>
          <a:p>
            <a:endParaRPr lang="en-US">
              <a:ea typeface="Calibri"/>
              <a:cs typeface="Calibri"/>
            </a:endParaRPr>
          </a:p>
          <a:p>
            <a:r>
              <a:rPr lang="en-US">
                <a:ea typeface="Calibri"/>
                <a:cs typeface="Calibri"/>
              </a:rPr>
              <a:t>Finally we compile the module and add links to the files in this folder so that </a:t>
            </a:r>
            <a:r>
              <a:rPr lang="en-US" err="1">
                <a:ea typeface="Calibri"/>
                <a:cs typeface="Calibri"/>
              </a:rPr>
              <a:t>ibek</a:t>
            </a:r>
            <a:r>
              <a:rPr lang="en-US">
                <a:ea typeface="Calibri"/>
                <a:cs typeface="Calibri"/>
              </a:rPr>
              <a:t> can find them at runtime.</a:t>
            </a:r>
            <a:endParaRPr lang="en-US">
              <a:cs typeface="Calibri"/>
            </a:endParaRPr>
          </a:p>
          <a:p>
            <a:endParaRPr lang="en-US">
              <a:ea typeface="Calibri"/>
              <a:cs typeface="Calibri"/>
            </a:endParaRPr>
          </a:p>
          <a:p>
            <a:r>
              <a:rPr lang="en-US">
                <a:ea typeface="Calibri"/>
                <a:cs typeface="Calibri"/>
              </a:rPr>
              <a:t>That is all we need to do if we want to compile in a new support module. But if we would also like to use </a:t>
            </a:r>
            <a:r>
              <a:rPr lang="en-US" err="1">
                <a:ea typeface="Calibri"/>
                <a:cs typeface="Calibri"/>
              </a:rPr>
              <a:t>ibek</a:t>
            </a:r>
            <a:r>
              <a:rPr lang="en-US">
                <a:ea typeface="Calibri"/>
                <a:cs typeface="Calibri"/>
              </a:rPr>
              <a:t> instance YAML to describe our use of this module in our IOC instances then we need the next slide.</a:t>
            </a:r>
          </a:p>
          <a:p>
            <a:r>
              <a:rPr lang="en-US">
                <a:cs typeface="Calibri"/>
              </a:rPr>
              <a:t> </a:t>
            </a:r>
            <a:endParaRPr lang="en-US"/>
          </a:p>
        </p:txBody>
      </p:sp>
      <p:sp>
        <p:nvSpPr>
          <p:cNvPr id="4" name="Slide Number Placeholder 3"/>
          <p:cNvSpPr>
            <a:spLocks noGrp="1"/>
          </p:cNvSpPr>
          <p:nvPr>
            <p:ph type="sldNum" sz="quarter" idx="5"/>
          </p:nvPr>
        </p:nvSpPr>
        <p:spPr/>
        <p:txBody>
          <a:bodyPr/>
          <a:lstStyle/>
          <a:p>
            <a:fld id="{3E05E14B-4917-42BD-A6EF-4D57EC0C5FCD}" type="slidenum">
              <a:rPr lang="en-US"/>
              <a:t>15</a:t>
            </a:fld>
            <a:endParaRPr lang="en-US"/>
          </a:p>
        </p:txBody>
      </p:sp>
    </p:spTree>
    <p:extLst>
      <p:ext uri="{BB962C8B-B14F-4D97-AF65-F5344CB8AC3E}">
        <p14:creationId xmlns:p14="http://schemas.microsoft.com/office/powerpoint/2010/main" val="2967850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Adding an </a:t>
            </a:r>
            <a:r>
              <a:rPr lang="en-US" err="1">
                <a:cs typeface="Calibri"/>
              </a:rPr>
              <a:t>ibek</a:t>
            </a:r>
            <a:r>
              <a:rPr lang="en-US">
                <a:cs typeface="Calibri"/>
              </a:rPr>
              <a:t> support </a:t>
            </a:r>
            <a:r>
              <a:rPr lang="en-US" err="1">
                <a:cs typeface="Calibri"/>
              </a:rPr>
              <a:t>yaml</a:t>
            </a:r>
            <a:r>
              <a:rPr lang="en-US">
                <a:cs typeface="Calibri"/>
              </a:rPr>
              <a:t> file to the </a:t>
            </a:r>
            <a:r>
              <a:rPr lang="en-US" err="1">
                <a:cs typeface="Calibri"/>
              </a:rPr>
              <a:t>ibek</a:t>
            </a:r>
            <a:r>
              <a:rPr lang="en-US">
                <a:cs typeface="Calibri"/>
              </a:rPr>
              <a:t>-support module folder means that we declare the 'entities' that can be created using this module. 'entities' are simply templated EPICS DB and startup script command lines expressed in YAML.</a:t>
            </a:r>
            <a:endParaRPr lang="en-US">
              <a:ea typeface="Calibri"/>
              <a:cs typeface="Calibri"/>
            </a:endParaRPr>
          </a:p>
          <a:p>
            <a:endParaRPr lang="en-US">
              <a:cs typeface="Calibri"/>
            </a:endParaRPr>
          </a:p>
          <a:p>
            <a:r>
              <a:rPr lang="en-US">
                <a:ea typeface="Calibri"/>
                <a:cs typeface="Calibri"/>
              </a:rPr>
              <a:t>Here we add an </a:t>
            </a:r>
            <a:r>
              <a:rPr lang="en-US" err="1">
                <a:ea typeface="Calibri"/>
                <a:cs typeface="Calibri"/>
              </a:rPr>
              <a:t>entity_model</a:t>
            </a:r>
            <a:r>
              <a:rPr lang="en-US">
                <a:ea typeface="Calibri"/>
                <a:cs typeface="Calibri"/>
              </a:rPr>
              <a:t> for the sim detector driver. We define a number of parameters for the entity and then express what this entity will add into the startup script plus a list of DB templates for it to instantiate.</a:t>
            </a:r>
            <a:endParaRPr lang="en-US">
              <a:cs typeface="Calibri"/>
            </a:endParaRPr>
          </a:p>
          <a:p>
            <a:endParaRPr lang="en-US">
              <a:ea typeface="Calibri" panose="020F0502020204030204"/>
              <a:cs typeface="Calibri"/>
            </a:endParaRPr>
          </a:p>
          <a:p>
            <a:r>
              <a:rPr lang="en-US">
                <a:ea typeface="Calibri" panose="020F0502020204030204"/>
                <a:cs typeface="Calibri"/>
              </a:rPr>
              <a:t>The value in </a:t>
            </a:r>
            <a:r>
              <a:rPr lang="en-US" err="1">
                <a:ea typeface="Calibri"/>
                <a:cs typeface="Calibri"/>
              </a:rPr>
              <a:t>pre_init</a:t>
            </a:r>
            <a:r>
              <a:rPr lang="en-US">
                <a:ea typeface="Calibri"/>
                <a:cs typeface="Calibri"/>
              </a:rPr>
              <a:t> uses Jinja Templating for rendering. At it's simplest form this just means that enclosing a parameter name in double curly braces will put in the argument supplied to that parameter. </a:t>
            </a:r>
            <a:r>
              <a:rPr lang="en-US" err="1">
                <a:ea typeface="Calibri"/>
                <a:cs typeface="Calibri"/>
              </a:rPr>
              <a:t>JInja</a:t>
            </a:r>
            <a:r>
              <a:rPr lang="en-US">
                <a:ea typeface="Calibri" panose="020F0502020204030204"/>
                <a:cs typeface="Calibri"/>
              </a:rPr>
              <a:t> can get more sophisticated that this and even work with loops and lists of values.</a:t>
            </a:r>
          </a:p>
          <a:p>
            <a:r>
              <a:rPr lang="en-US">
                <a:cs typeface="Calibri"/>
              </a:rPr>
              <a:t> </a:t>
            </a:r>
            <a:endParaRPr lang="en-US">
              <a:ea typeface="Calibri" panose="020F0502020204030204"/>
              <a:cs typeface="Calibri"/>
            </a:endParaRPr>
          </a:p>
          <a:p>
            <a:r>
              <a:rPr lang="en-US">
                <a:ea typeface="Calibri" panose="020F0502020204030204"/>
                <a:cs typeface="Calibri"/>
              </a:rPr>
              <a:t>The databases key specifies a list of the parameters that will be used as macros in the template substitution. Listing a key with no value means that the value supplied to that parameter will be used. However you can also use Jinja expressions to combine arguments into something else.</a:t>
            </a:r>
          </a:p>
        </p:txBody>
      </p:sp>
      <p:sp>
        <p:nvSpPr>
          <p:cNvPr id="4" name="Slide Number Placeholder 3"/>
          <p:cNvSpPr>
            <a:spLocks noGrp="1"/>
          </p:cNvSpPr>
          <p:nvPr>
            <p:ph type="sldNum" sz="quarter" idx="5"/>
          </p:nvPr>
        </p:nvSpPr>
        <p:spPr/>
        <p:txBody>
          <a:bodyPr/>
          <a:lstStyle/>
          <a:p>
            <a:fld id="{3E05E14B-4917-42BD-A6EF-4D57EC0C5FCD}" type="slidenum">
              <a:rPr lang="en-US"/>
              <a:t>16</a:t>
            </a:fld>
            <a:endParaRPr lang="en-US"/>
          </a:p>
        </p:txBody>
      </p:sp>
    </p:spTree>
    <p:extLst>
      <p:ext uri="{BB962C8B-B14F-4D97-AF65-F5344CB8AC3E}">
        <p14:creationId xmlns:p14="http://schemas.microsoft.com/office/powerpoint/2010/main" val="2484063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Developer containers are a great way to make a portable development environment that you can specify in a repo alongside the source code.</a:t>
            </a:r>
            <a:endParaRPr lang="en-US"/>
          </a:p>
          <a:p>
            <a:endParaRPr lang="en-US">
              <a:ea typeface="Calibri"/>
              <a:cs typeface="Calibri"/>
            </a:endParaRPr>
          </a:p>
          <a:p>
            <a:r>
              <a:rPr lang="en-US">
                <a:ea typeface="Calibri"/>
                <a:cs typeface="Calibri"/>
              </a:rPr>
              <a:t>In epics-containers we can use the generic IOC container itself as a developer container.</a:t>
            </a:r>
            <a:endParaRPr lang="en-US">
              <a:cs typeface="Calibri"/>
            </a:endParaRPr>
          </a:p>
          <a:p>
            <a:endParaRPr lang="en-US">
              <a:ea typeface="Calibri" panose="020F0502020204030204"/>
              <a:cs typeface="Calibri"/>
            </a:endParaRPr>
          </a:p>
          <a:p>
            <a:r>
              <a:rPr lang="en-US">
                <a:ea typeface="Calibri" panose="020F0502020204030204"/>
                <a:cs typeface="Calibri"/>
              </a:rPr>
              <a:t>When generic IOCs are built they first install of the build tools and build time dependencies, then clone and compile all of the source. We then throw away everything we don't need at runtime so we get a lightweight container for executing IOCs. However we keep two container images, a runtime one and a developer one which is taken just after the IOC compile completes. This is ideal for use as a developer container because it container all of the tools and source necessary to experiment with changes to the code.</a:t>
            </a:r>
          </a:p>
          <a:p>
            <a:endParaRPr lang="en-US">
              <a:ea typeface="Calibri" panose="020F0502020204030204"/>
              <a:cs typeface="Calibri"/>
            </a:endParaRPr>
          </a:p>
          <a:p>
            <a:endParaRPr lang="en-US">
              <a:cs typeface="Calibri"/>
            </a:endParaRPr>
          </a:p>
          <a:p>
            <a:r>
              <a:rPr lang="en-US">
                <a:cs typeface="Calibri"/>
              </a:rPr>
              <a:t> </a:t>
            </a:r>
            <a:endParaRPr lang="en-US"/>
          </a:p>
        </p:txBody>
      </p:sp>
      <p:sp>
        <p:nvSpPr>
          <p:cNvPr id="4" name="Slide Number Placeholder 3"/>
          <p:cNvSpPr>
            <a:spLocks noGrp="1"/>
          </p:cNvSpPr>
          <p:nvPr>
            <p:ph type="sldNum" sz="quarter" idx="5"/>
          </p:nvPr>
        </p:nvSpPr>
        <p:spPr/>
        <p:txBody>
          <a:bodyPr/>
          <a:lstStyle/>
          <a:p>
            <a:fld id="{3E05E14B-4917-42BD-A6EF-4D57EC0C5FCD}" type="slidenum">
              <a:rPr lang="en-US"/>
              <a:t>17</a:t>
            </a:fld>
            <a:endParaRPr lang="en-US"/>
          </a:p>
        </p:txBody>
      </p:sp>
    </p:spTree>
    <p:extLst>
      <p:ext uri="{BB962C8B-B14F-4D97-AF65-F5344CB8AC3E}">
        <p14:creationId xmlns:p14="http://schemas.microsoft.com/office/powerpoint/2010/main" val="2484819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Developer containers are a great way to make a portable development environment that you can specify in a repo alongside the source code.</a:t>
            </a:r>
            <a:endParaRPr lang="en-US"/>
          </a:p>
          <a:p>
            <a:endParaRPr lang="en-US">
              <a:ea typeface="Calibri"/>
              <a:cs typeface="Calibri"/>
            </a:endParaRPr>
          </a:p>
          <a:p>
            <a:r>
              <a:rPr lang="en-US">
                <a:ea typeface="Calibri"/>
                <a:cs typeface="Calibri"/>
              </a:rPr>
              <a:t>In epics-containers we can use the generic IOC container itself as a developer container.</a:t>
            </a:r>
            <a:endParaRPr lang="en-US">
              <a:cs typeface="Calibri"/>
            </a:endParaRPr>
          </a:p>
          <a:p>
            <a:endParaRPr lang="en-US">
              <a:ea typeface="Calibri" panose="020F0502020204030204"/>
              <a:cs typeface="Calibri"/>
            </a:endParaRPr>
          </a:p>
          <a:p>
            <a:r>
              <a:rPr lang="en-US">
                <a:ea typeface="Calibri" panose="020F0502020204030204"/>
                <a:cs typeface="Calibri"/>
              </a:rPr>
              <a:t>When generic IOCs are built they first install of the build tools and build time dependencies, then clone and compile all of the source. We then throw away everything we don't need at runtime so we get a lightweight container for executing IOCs. However we keep two container images, a runtime one and a developer one which is taken just after the IOC compile completes. This is ideal for use as a developer container because it container all of the tools and source necessary to experiment with changes to the code.</a:t>
            </a:r>
          </a:p>
          <a:p>
            <a:endParaRPr lang="en-US">
              <a:ea typeface="Calibri" panose="020F0502020204030204"/>
              <a:cs typeface="Calibri"/>
            </a:endParaRPr>
          </a:p>
          <a:p>
            <a:endParaRPr lang="en-US">
              <a:cs typeface="Calibri"/>
            </a:endParaRPr>
          </a:p>
          <a:p>
            <a:r>
              <a:rPr lang="en-US">
                <a:cs typeface="Calibri"/>
              </a:rPr>
              <a:t> </a:t>
            </a:r>
            <a:endParaRPr lang="en-US"/>
          </a:p>
        </p:txBody>
      </p:sp>
      <p:sp>
        <p:nvSpPr>
          <p:cNvPr id="4" name="Slide Number Placeholder 3"/>
          <p:cNvSpPr>
            <a:spLocks noGrp="1"/>
          </p:cNvSpPr>
          <p:nvPr>
            <p:ph type="sldNum" sz="quarter" idx="5"/>
          </p:nvPr>
        </p:nvSpPr>
        <p:spPr/>
        <p:txBody>
          <a:bodyPr/>
          <a:lstStyle/>
          <a:p>
            <a:fld id="{3E05E14B-4917-42BD-A6EF-4D57EC0C5FCD}" type="slidenum">
              <a:rPr lang="en-US"/>
              <a:t>18</a:t>
            </a:fld>
            <a:endParaRPr lang="en-US"/>
          </a:p>
        </p:txBody>
      </p:sp>
    </p:spTree>
    <p:extLst>
      <p:ext uri="{BB962C8B-B14F-4D97-AF65-F5344CB8AC3E}">
        <p14:creationId xmlns:p14="http://schemas.microsoft.com/office/powerpoint/2010/main" val="3659171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a:p>
            <a:r>
              <a:rPr lang="en-US" dirty="0">
                <a:cs typeface="Calibri"/>
              </a:rPr>
              <a:t>This is how the tutorials allow us to run a few IOCs and see the PVs from the local machine but not on the rest of the subnet.</a:t>
            </a:r>
            <a:endParaRPr lang="en-US" dirty="0">
              <a:ea typeface="Calibri"/>
              <a:cs typeface="Calibri"/>
            </a:endParaRPr>
          </a:p>
          <a:p>
            <a:r>
              <a:rPr lang="en-US" dirty="0">
                <a:ea typeface="Calibri"/>
                <a:cs typeface="Calibri"/>
              </a:rPr>
              <a:t>This approach could potentially be used in production if the gateway was bound to a server's NIC instead of the loopback adapter.</a:t>
            </a:r>
          </a:p>
        </p:txBody>
      </p:sp>
      <p:sp>
        <p:nvSpPr>
          <p:cNvPr id="4" name="Slide Number Placeholder 3"/>
          <p:cNvSpPr>
            <a:spLocks noGrp="1"/>
          </p:cNvSpPr>
          <p:nvPr>
            <p:ph type="sldNum" sz="quarter" idx="5"/>
          </p:nvPr>
        </p:nvSpPr>
        <p:spPr/>
        <p:txBody>
          <a:bodyPr/>
          <a:lstStyle/>
          <a:p>
            <a:fld id="{3E05E14B-4917-42BD-A6EF-4D57EC0C5FCD}" type="slidenum">
              <a:rPr lang="en-US"/>
              <a:t>19</a:t>
            </a:fld>
            <a:endParaRPr lang="en-US"/>
          </a:p>
        </p:txBody>
      </p:sp>
    </p:spTree>
    <p:extLst>
      <p:ext uri="{BB962C8B-B14F-4D97-AF65-F5344CB8AC3E}">
        <p14:creationId xmlns:p14="http://schemas.microsoft.com/office/powerpoint/2010/main" val="1931754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We have been iterating on how to do IOCs in containers for around 3 years now and feel that we are approaching the final iteration. </a:t>
            </a:r>
            <a:endParaRPr lang="en-US"/>
          </a:p>
          <a:p>
            <a:endParaRPr lang="en-US">
              <a:ea typeface="Calibri"/>
              <a:cs typeface="Calibri"/>
            </a:endParaRPr>
          </a:p>
          <a:p>
            <a:r>
              <a:rPr lang="en-US">
                <a:ea typeface="Calibri"/>
                <a:cs typeface="Calibri"/>
              </a:rPr>
              <a:t>It is therefore time to introduce a wider audience to some of the details. </a:t>
            </a:r>
            <a:endParaRPr lang="en-US"/>
          </a:p>
          <a:p>
            <a:endParaRPr lang="en-US">
              <a:ea typeface="Calibri"/>
              <a:cs typeface="Calibri"/>
            </a:endParaRPr>
          </a:p>
          <a:p>
            <a:r>
              <a:rPr lang="en-US">
                <a:ea typeface="Calibri"/>
                <a:cs typeface="Calibri"/>
              </a:rPr>
              <a:t>What I'm about to present to you is the current state of affairs but we welcome feedback, and I'm sure there may be one or two more iterations yet.</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3E05E14B-4917-42BD-A6EF-4D57EC0C5FCD}" type="slidenum">
              <a:rPr lang="en-US"/>
              <a:t>2</a:t>
            </a:fld>
            <a:endParaRPr lang="en-US"/>
          </a:p>
        </p:txBody>
      </p:sp>
    </p:spTree>
    <p:extLst>
      <p:ext uri="{BB962C8B-B14F-4D97-AF65-F5344CB8AC3E}">
        <p14:creationId xmlns:p14="http://schemas.microsoft.com/office/powerpoint/2010/main" val="3312400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a:p>
            <a:r>
              <a:rPr lang="en-US">
                <a:cs typeface="Calibri"/>
              </a:rPr>
              <a:t> </a:t>
            </a:r>
            <a:endParaRPr lang="en-US"/>
          </a:p>
        </p:txBody>
      </p:sp>
      <p:sp>
        <p:nvSpPr>
          <p:cNvPr id="4" name="Slide Number Placeholder 3"/>
          <p:cNvSpPr>
            <a:spLocks noGrp="1"/>
          </p:cNvSpPr>
          <p:nvPr>
            <p:ph type="sldNum" sz="quarter" idx="5"/>
          </p:nvPr>
        </p:nvSpPr>
        <p:spPr/>
        <p:txBody>
          <a:bodyPr/>
          <a:lstStyle/>
          <a:p>
            <a:fld id="{3E05E14B-4917-42BD-A6EF-4D57EC0C5FCD}" type="slidenum">
              <a:rPr lang="en-US"/>
              <a:t>20</a:t>
            </a:fld>
            <a:endParaRPr lang="en-US"/>
          </a:p>
        </p:txBody>
      </p:sp>
    </p:spTree>
    <p:extLst>
      <p:ext uri="{BB962C8B-B14F-4D97-AF65-F5344CB8AC3E}">
        <p14:creationId xmlns:p14="http://schemas.microsoft.com/office/powerpoint/2010/main" val="830182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05E14B-4917-42BD-A6EF-4D57EC0C5FCD}" type="slidenum">
              <a:rPr lang="en-US"/>
              <a:t>21</a:t>
            </a:fld>
            <a:endParaRPr lang="en-US"/>
          </a:p>
        </p:txBody>
      </p:sp>
    </p:spTree>
    <p:extLst>
      <p:ext uri="{BB962C8B-B14F-4D97-AF65-F5344CB8AC3E}">
        <p14:creationId xmlns:p14="http://schemas.microsoft.com/office/powerpoint/2010/main" val="2123149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a:p>
            <a:r>
              <a:rPr lang="en-US">
                <a:cs typeface="Calibri"/>
              </a:rPr>
              <a:t> </a:t>
            </a:r>
            <a:endParaRPr lang="en-US"/>
          </a:p>
        </p:txBody>
      </p:sp>
      <p:sp>
        <p:nvSpPr>
          <p:cNvPr id="4" name="Slide Number Placeholder 3"/>
          <p:cNvSpPr>
            <a:spLocks noGrp="1"/>
          </p:cNvSpPr>
          <p:nvPr>
            <p:ph type="sldNum" sz="quarter" idx="5"/>
          </p:nvPr>
        </p:nvSpPr>
        <p:spPr/>
        <p:txBody>
          <a:bodyPr/>
          <a:lstStyle/>
          <a:p>
            <a:fld id="{3E05E14B-4917-42BD-A6EF-4D57EC0C5FCD}" type="slidenum">
              <a:rPr lang="en-US"/>
              <a:t>22</a:t>
            </a:fld>
            <a:endParaRPr lang="en-US"/>
          </a:p>
        </p:txBody>
      </p:sp>
    </p:spTree>
    <p:extLst>
      <p:ext uri="{BB962C8B-B14F-4D97-AF65-F5344CB8AC3E}">
        <p14:creationId xmlns:p14="http://schemas.microsoft.com/office/powerpoint/2010/main" val="2472011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05E14B-4917-42BD-A6EF-4D57EC0C5FCD}" type="slidenum">
              <a:rPr lang="en-US"/>
              <a:t>24</a:t>
            </a:fld>
            <a:endParaRPr lang="en-US"/>
          </a:p>
        </p:txBody>
      </p:sp>
    </p:spTree>
    <p:extLst>
      <p:ext uri="{BB962C8B-B14F-4D97-AF65-F5344CB8AC3E}">
        <p14:creationId xmlns:p14="http://schemas.microsoft.com/office/powerpoint/2010/main" val="31871365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Demo Notes</a:t>
            </a:r>
          </a:p>
          <a:p>
            <a:endParaRPr lang="en-US" b="1">
              <a:ea typeface="Calibri"/>
              <a:cs typeface="Calibri"/>
            </a:endParaRPr>
          </a:p>
          <a:p>
            <a:r>
              <a:rPr lang="en-US">
                <a:ea typeface="Calibri" panose="020F0502020204030204"/>
                <a:cs typeface="Calibri" panose="020F0502020204030204"/>
              </a:rPr>
              <a:t>Kubernetes automatically manages</a:t>
            </a:r>
            <a:r>
              <a:rPr lang="en-US"/>
              <a:t> the lifecycle of containerized applications and services.</a:t>
            </a:r>
            <a:endParaRPr lang="en-US">
              <a:ea typeface="Calibri" panose="020F0502020204030204"/>
              <a:cs typeface="Calibri" panose="020F0502020204030204"/>
            </a:endParaRPr>
          </a:p>
          <a:p>
            <a:r>
              <a:rPr lang="en-US"/>
              <a:t>It is by far the dominant container orchestration platform today. </a:t>
            </a:r>
          </a:p>
          <a:p>
            <a:r>
              <a:rPr lang="en-US"/>
              <a:t>It came from Google who open sourced it in 2014 and it is now managed by the Cloud Native Computing Foundation, part of the Linux Foundation. </a:t>
            </a:r>
          </a:p>
          <a:p>
            <a:r>
              <a:rPr lang="en-US"/>
              <a:t>The </a:t>
            </a:r>
            <a:r>
              <a:rPr lang="en-US" err="1"/>
              <a:t>CNCF</a:t>
            </a:r>
            <a:r>
              <a:rPr lang="en-US"/>
              <a:t> oversees a huge range of open source applications and tools that run in Kubernetes.</a:t>
            </a:r>
            <a:endParaRPr lang="en-US">
              <a:ea typeface="Calibri"/>
              <a:cs typeface="Calibri"/>
            </a:endParaRPr>
          </a:p>
          <a:p>
            <a:pPr marL="171450" indent="-171450">
              <a:buFont typeface="Arial,Sans-Serif"/>
              <a:buChar char="•"/>
            </a:pPr>
            <a:endParaRPr lang="en-US">
              <a:ea typeface="Calibri"/>
              <a:cs typeface="Calibri"/>
            </a:endParaRPr>
          </a:p>
          <a:p>
            <a:endParaRPr lang="en-US">
              <a:ea typeface="Calibri"/>
              <a:cs typeface="Calibri"/>
            </a:endParaRPr>
          </a:p>
          <a:p>
            <a:pPr marL="171450" indent="-171450">
              <a:buFont typeface="Arial"/>
              <a:buChar char="•"/>
            </a:pPr>
            <a:r>
              <a:rPr lang="en-US">
                <a:ea typeface="Calibri"/>
                <a:cs typeface="Calibri"/>
              </a:rPr>
              <a:t>PHOEBUS: </a:t>
            </a:r>
          </a:p>
          <a:p>
            <a:pPr marL="628650" lvl="1" indent="-171450">
              <a:buFont typeface="Courier New"/>
              <a:buChar char="o"/>
            </a:pPr>
            <a:r>
              <a:rPr lang="en-US">
                <a:ea typeface="Calibri"/>
                <a:cs typeface="Calibri"/>
              </a:rPr>
              <a:t>launch and show p47 beamline – move some motors and see the sample move</a:t>
            </a:r>
          </a:p>
          <a:p>
            <a:pPr marL="628650" lvl="1" indent="-171450">
              <a:buFont typeface="Courier New"/>
              <a:buChar char="o"/>
            </a:pPr>
            <a:r>
              <a:rPr lang="en-US">
                <a:ea typeface="Calibri"/>
                <a:cs typeface="Calibri"/>
              </a:rPr>
              <a:t>Show that the auto-</a:t>
            </a:r>
            <a:r>
              <a:rPr lang="en-US" err="1">
                <a:ea typeface="Calibri"/>
                <a:cs typeface="Calibri"/>
              </a:rPr>
              <a:t>genenerated</a:t>
            </a:r>
            <a:r>
              <a:rPr lang="en-US">
                <a:ea typeface="Calibri"/>
                <a:cs typeface="Calibri"/>
              </a:rPr>
              <a:t> screens are served over http from the individual IOCs</a:t>
            </a:r>
          </a:p>
          <a:p>
            <a:pPr marL="1085850" lvl="2" indent="-171450">
              <a:buFont typeface="Wingdings"/>
              <a:buChar char="§"/>
            </a:pPr>
            <a:r>
              <a:rPr lang="en-US">
                <a:ea typeface="Calibri"/>
                <a:cs typeface="Calibri"/>
              </a:rPr>
              <a:t>(Hover over the tab for the auto-gen screen)</a:t>
            </a:r>
          </a:p>
          <a:p>
            <a:pPr marL="171450" indent="-171450">
              <a:buFont typeface="Arial"/>
              <a:buChar char="•"/>
            </a:pPr>
            <a:r>
              <a:rPr lang="en-US">
                <a:ea typeface="Calibri"/>
                <a:cs typeface="Calibri"/>
              </a:rPr>
              <a:t>Landing Page:</a:t>
            </a:r>
          </a:p>
          <a:p>
            <a:pPr marL="628650" lvl="1" indent="-171450">
              <a:buFont typeface="Courier New"/>
              <a:buChar char="o"/>
            </a:pPr>
            <a:r>
              <a:rPr lang="en-US">
                <a:ea typeface="Calibri"/>
                <a:cs typeface="Calibri"/>
              </a:rPr>
              <a:t>These are the standard services available on all of the clusters at DLS</a:t>
            </a:r>
          </a:p>
          <a:p>
            <a:pPr marL="628650" lvl="1" indent="-171450">
              <a:buFont typeface="Courier New"/>
              <a:buChar char="o"/>
            </a:pPr>
            <a:r>
              <a:rPr lang="en-US">
                <a:ea typeface="Calibri"/>
                <a:cs typeface="Calibri"/>
              </a:rPr>
              <a:t>Brief description of each box</a:t>
            </a:r>
            <a:endParaRPr lang="en-US"/>
          </a:p>
          <a:p>
            <a:pPr marL="171450" indent="-171450">
              <a:buFont typeface="Arial"/>
              <a:buChar char="•"/>
            </a:pPr>
            <a:r>
              <a:rPr lang="en-US">
                <a:ea typeface="Calibri"/>
                <a:cs typeface="Calibri"/>
              </a:rPr>
              <a:t>Dashboard:</a:t>
            </a:r>
          </a:p>
          <a:p>
            <a:pPr marL="628650" lvl="1" indent="-171450">
              <a:buFont typeface="Courier New"/>
              <a:buChar char="o"/>
            </a:pPr>
            <a:r>
              <a:rPr lang="en-US">
                <a:ea typeface="Calibri"/>
                <a:cs typeface="Calibri"/>
              </a:rPr>
              <a:t>Talk about the various resource types</a:t>
            </a:r>
          </a:p>
          <a:p>
            <a:pPr marL="628650" lvl="1" indent="-171450">
              <a:buFont typeface="Courier New"/>
              <a:buChar char="o"/>
            </a:pPr>
            <a:r>
              <a:rPr lang="en-US">
                <a:ea typeface="Calibri"/>
                <a:cs typeface="Calibri"/>
              </a:rPr>
              <a:t>P47 namespace</a:t>
            </a:r>
          </a:p>
          <a:p>
            <a:pPr marL="742950" lvl="3" indent="-171450">
              <a:buFont typeface="Arial,Sans-Serif"/>
              <a:buChar char="•"/>
            </a:pPr>
            <a:r>
              <a:rPr lang="en-US">
                <a:ea typeface="Calibri"/>
                <a:cs typeface="Calibri"/>
              </a:rPr>
              <a:t>Pod</a:t>
            </a:r>
          </a:p>
          <a:p>
            <a:pPr marL="742950" lvl="3" indent="-171450">
              <a:buFont typeface="Arial,Sans-Serif"/>
              <a:buChar char="•"/>
            </a:pPr>
            <a:r>
              <a:rPr lang="en-US">
                <a:ea typeface="Calibri"/>
                <a:cs typeface="Calibri"/>
              </a:rPr>
              <a:t>PVC</a:t>
            </a:r>
          </a:p>
          <a:p>
            <a:pPr marL="628650" lvl="1" indent="-171450">
              <a:buFont typeface="Courier New"/>
              <a:buChar char="o"/>
            </a:pPr>
            <a:r>
              <a:rPr lang="en-US" err="1">
                <a:ea typeface="Calibri"/>
                <a:cs typeface="Calibri"/>
              </a:rPr>
              <a:t>ConfigMap</a:t>
            </a:r>
            <a:r>
              <a:rPr lang="en-US">
                <a:ea typeface="Calibri"/>
                <a:cs typeface="Calibri"/>
              </a:rPr>
              <a:t> – show contents of an AD IOC</a:t>
            </a:r>
          </a:p>
          <a:p>
            <a:pPr marL="628650" lvl="1" indent="-171450">
              <a:buFont typeface="Courier New"/>
              <a:buChar char="o"/>
            </a:pPr>
            <a:r>
              <a:rPr lang="en-US">
                <a:ea typeface="Calibri"/>
                <a:cs typeface="Calibri"/>
              </a:rPr>
              <a:t>Service – show epics-</a:t>
            </a:r>
            <a:r>
              <a:rPr lang="en-US" err="1">
                <a:ea typeface="Calibri"/>
                <a:cs typeface="Calibri"/>
              </a:rPr>
              <a:t>opis</a:t>
            </a:r>
            <a:r>
              <a:rPr lang="en-US">
                <a:ea typeface="Calibri"/>
                <a:cs typeface="Calibri"/>
              </a:rPr>
              <a:t> and follow link</a:t>
            </a:r>
          </a:p>
          <a:p>
            <a:pPr indent="-171450">
              <a:buFont typeface="Arial"/>
              <a:buChar char="•"/>
            </a:pPr>
            <a:r>
              <a:rPr lang="en-US">
                <a:ea typeface="Calibri"/>
                <a:cs typeface="Calibri"/>
              </a:rPr>
              <a:t>Grafana</a:t>
            </a:r>
          </a:p>
          <a:p>
            <a:pPr marL="628650" lvl="1" indent="-171450">
              <a:buFont typeface="Courier New"/>
              <a:buChar char="o"/>
            </a:pPr>
            <a:r>
              <a:rPr lang="en-US">
                <a:ea typeface="Calibri"/>
                <a:cs typeface="Calibri"/>
              </a:rPr>
              <a:t>Load in the node exporter page</a:t>
            </a:r>
          </a:p>
          <a:p>
            <a:pPr marL="628650" lvl="1" indent="-171450">
              <a:buFont typeface="Courier New"/>
              <a:buChar char="o"/>
            </a:pPr>
            <a:r>
              <a:rPr lang="en-US">
                <a:ea typeface="Calibri"/>
                <a:cs typeface="Calibri"/>
              </a:rPr>
              <a:t>Go to 172.23.168.47 </a:t>
            </a:r>
          </a:p>
          <a:p>
            <a:pPr marL="628650" lvl="1" indent="-171450">
              <a:buFont typeface="Courier New"/>
              <a:buChar char="o"/>
            </a:pPr>
            <a:r>
              <a:rPr lang="en-US">
                <a:ea typeface="Calibri"/>
                <a:cs typeface="Calibri"/>
              </a:rPr>
              <a:t>Look for network traffic in the last few weeks </a:t>
            </a:r>
          </a:p>
          <a:p>
            <a:pPr marL="628650" lvl="1" indent="-171450">
              <a:buFont typeface="Courier New"/>
              <a:buChar char="o"/>
            </a:pPr>
            <a:r>
              <a:rPr lang="en-US">
                <a:ea typeface="Calibri"/>
                <a:cs typeface="Calibri"/>
              </a:rPr>
              <a:t>Probably container image pulls</a:t>
            </a:r>
          </a:p>
          <a:p>
            <a:pPr indent="-171450">
              <a:buFont typeface="Arial"/>
              <a:buChar char="•"/>
            </a:pPr>
            <a:r>
              <a:rPr lang="en-US" err="1">
                <a:ea typeface="Calibri"/>
                <a:cs typeface="Calibri"/>
              </a:rPr>
              <a:t>StaxRox</a:t>
            </a:r>
            <a:endParaRPr lang="en-US">
              <a:ea typeface="Calibri"/>
              <a:cs typeface="Calibri"/>
            </a:endParaRPr>
          </a:p>
          <a:p>
            <a:pPr marL="628650" lvl="1" indent="-171450">
              <a:buFont typeface="Courier New"/>
              <a:buChar char="o"/>
            </a:pPr>
            <a:r>
              <a:rPr lang="en-US"/>
              <a:t>Goto https://github.com/epics-containers/ibek-support/issues/41 </a:t>
            </a:r>
            <a:endParaRPr lang="en-US">
              <a:ea typeface="Calibri"/>
              <a:cs typeface="Calibri"/>
            </a:endParaRPr>
          </a:p>
          <a:p>
            <a:pPr marL="628650" lvl="1" indent="-171450">
              <a:buFont typeface="Courier New"/>
              <a:buChar char="o"/>
            </a:pPr>
            <a:r>
              <a:rPr lang="en-US">
                <a:ea typeface="Calibri"/>
                <a:cs typeface="Calibri"/>
              </a:rPr>
              <a:t>Go look at the offending code in </a:t>
            </a:r>
            <a:r>
              <a:rPr lang="en-US" err="1">
                <a:ea typeface="Calibri"/>
                <a:cs typeface="Calibri"/>
              </a:rPr>
              <a:t>ADAravis</a:t>
            </a:r>
            <a:endParaRPr lang="en-US">
              <a:ea typeface="Calibri"/>
              <a:cs typeface="Calibri"/>
            </a:endParaRPr>
          </a:p>
          <a:p>
            <a:pPr marL="628650" lvl="1" indent="-171450">
              <a:buFont typeface="Courier New"/>
              <a:buChar char="o"/>
            </a:pPr>
            <a:r>
              <a:rPr lang="en-US">
                <a:ea typeface="Calibri"/>
                <a:cs typeface="Calibri"/>
              </a:rPr>
              <a:t>Get the CVE-2024-3094 here </a:t>
            </a:r>
            <a:r>
              <a:rPr lang="en-US">
                <a:hlinkClick r:id="rId3"/>
              </a:rPr>
              <a:t>https://www.uptycs.com/blog/threat-research-report-team/xz-utils-backdoor-vulnerability-cve-2024-3094%E2%80%8B</a:t>
            </a:r>
            <a:r>
              <a:rPr lang="en-US"/>
              <a:t> </a:t>
            </a:r>
            <a:endParaRPr lang="en-US">
              <a:ea typeface="Calibri"/>
              <a:cs typeface="Calibri"/>
            </a:endParaRPr>
          </a:p>
          <a:p>
            <a:pPr marL="628650" lvl="1" indent="-171450">
              <a:buFont typeface="Courier New"/>
              <a:buChar char="o"/>
            </a:pPr>
            <a:r>
              <a:rPr lang="en-US">
                <a:ea typeface="Calibri"/>
                <a:cs typeface="Calibri"/>
              </a:rPr>
              <a:t>See </a:t>
            </a:r>
            <a:r>
              <a:rPr lang="en-US" err="1">
                <a:ea typeface="Calibri"/>
                <a:cs typeface="Calibri"/>
              </a:rPr>
              <a:t>StaxRox</a:t>
            </a:r>
            <a:r>
              <a:rPr lang="en-US">
                <a:ea typeface="Calibri"/>
                <a:cs typeface="Calibri"/>
              </a:rPr>
              <a:t> slide notes or </a:t>
            </a:r>
            <a:r>
              <a:rPr lang="en-US">
                <a:hlinkClick r:id="rId4"/>
              </a:rPr>
              <a:t>https://github.com/epics-containers/ibek-support/issues/41</a:t>
            </a:r>
            <a:endParaRPr lang="en-US">
              <a:ea typeface="Calibri"/>
              <a:cs typeface="Calibri"/>
            </a:endParaRPr>
          </a:p>
          <a:p>
            <a:pPr marL="628650" lvl="1" indent="-171450">
              <a:buFont typeface="Courier New"/>
              <a:buChar char="o"/>
            </a:pPr>
            <a:r>
              <a:rPr lang="en-US">
                <a:ea typeface="Calibri"/>
                <a:cs typeface="Calibri"/>
              </a:rPr>
              <a:t>TLDR: use stable releases of OS and packages, scan containers for CVEs</a:t>
            </a:r>
          </a:p>
          <a:p>
            <a:pPr marL="171450" indent="-171450">
              <a:buFont typeface="Arial,Sans-Serif"/>
              <a:buChar char="•"/>
            </a:pPr>
            <a:r>
              <a:rPr lang="en-US">
                <a:ea typeface="Calibri"/>
                <a:cs typeface="Calibri"/>
              </a:rPr>
              <a:t>Argo CD</a:t>
            </a:r>
          </a:p>
          <a:p>
            <a:pPr marL="628650" lvl="1" indent="-171450">
              <a:buFont typeface="Courier New,monospace"/>
              <a:buChar char="o"/>
            </a:pPr>
            <a:r>
              <a:rPr lang="en-US">
                <a:ea typeface="Calibri"/>
                <a:cs typeface="Calibri"/>
              </a:rPr>
              <a:t>We have recently </a:t>
            </a:r>
            <a:r>
              <a:rPr lang="en-US" err="1">
                <a:ea typeface="Calibri"/>
                <a:cs typeface="Calibri"/>
              </a:rPr>
              <a:t>addopted</a:t>
            </a:r>
            <a:r>
              <a:rPr lang="en-US">
                <a:ea typeface="Calibri"/>
                <a:cs typeface="Calibri"/>
              </a:rPr>
              <a:t> Argo CD continuous deployment</a:t>
            </a:r>
          </a:p>
          <a:p>
            <a:pPr marL="628650" lvl="1" indent="-171450">
              <a:buFont typeface="Courier New,monospace"/>
              <a:buChar char="o"/>
            </a:pPr>
            <a:r>
              <a:rPr lang="en-US">
                <a:ea typeface="Calibri"/>
                <a:cs typeface="Calibri"/>
              </a:rPr>
              <a:t>Show GUI</a:t>
            </a:r>
          </a:p>
          <a:p>
            <a:pPr marL="628650" lvl="1" indent="-171450">
              <a:buFont typeface="Courier New,monospace"/>
              <a:buChar char="o"/>
            </a:pPr>
            <a:r>
              <a:rPr lang="en-US">
                <a:ea typeface="Calibri"/>
                <a:cs typeface="Calibri"/>
              </a:rPr>
              <a:t>TODO think on how to approach this and do show </a:t>
            </a:r>
            <a:r>
              <a:rPr lang="en-US" err="1">
                <a:ea typeface="Calibri"/>
                <a:cs typeface="Calibri"/>
              </a:rPr>
              <a:t>ec</a:t>
            </a:r>
            <a:r>
              <a:rPr lang="en-US">
                <a:ea typeface="Calibri"/>
                <a:cs typeface="Calibri"/>
              </a:rPr>
              <a:t>-cli too.</a:t>
            </a:r>
          </a:p>
          <a:p>
            <a:pPr marL="628650" lvl="1" indent="-171450">
              <a:buFont typeface="Courier New"/>
              <a:buChar char="o"/>
            </a:pPr>
            <a:endParaRPr lang="en-US">
              <a:ea typeface="Calibri"/>
              <a:cs typeface="Calibri"/>
            </a:endParaRPr>
          </a:p>
          <a:p>
            <a:pPr marL="628650" lvl="1" indent="-171450">
              <a:buFont typeface="Courier New"/>
              <a:buChar char="o"/>
            </a:pPr>
            <a:endParaRPr lang="en-US">
              <a:ea typeface="Calibri"/>
              <a:cs typeface="Calibri"/>
            </a:endParaRPr>
          </a:p>
        </p:txBody>
      </p:sp>
      <p:sp>
        <p:nvSpPr>
          <p:cNvPr id="4" name="Slide Number Placeholder 3"/>
          <p:cNvSpPr>
            <a:spLocks noGrp="1"/>
          </p:cNvSpPr>
          <p:nvPr>
            <p:ph type="sldNum" sz="quarter" idx="5"/>
          </p:nvPr>
        </p:nvSpPr>
        <p:spPr/>
        <p:txBody>
          <a:bodyPr/>
          <a:lstStyle/>
          <a:p>
            <a:fld id="{3E05E14B-4917-42BD-A6EF-4D57EC0C5FCD}" type="slidenum">
              <a:rPr lang="en-US"/>
              <a:t>26</a:t>
            </a:fld>
            <a:endParaRPr lang="en-US"/>
          </a:p>
        </p:txBody>
      </p:sp>
    </p:spTree>
    <p:extLst>
      <p:ext uri="{BB962C8B-B14F-4D97-AF65-F5344CB8AC3E}">
        <p14:creationId xmlns:p14="http://schemas.microsoft.com/office/powerpoint/2010/main" val="39062021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05E14B-4917-42BD-A6EF-4D57EC0C5FCD}" type="slidenum">
              <a:rPr lang="en-US"/>
              <a:t>29</a:t>
            </a:fld>
            <a:endParaRPr lang="en-US"/>
          </a:p>
        </p:txBody>
      </p:sp>
    </p:spTree>
    <p:extLst>
      <p:ext uri="{BB962C8B-B14F-4D97-AF65-F5344CB8AC3E}">
        <p14:creationId xmlns:p14="http://schemas.microsoft.com/office/powerpoint/2010/main" val="38718020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05E14B-4917-42BD-A6EF-4D57EC0C5FCD}" type="slidenum">
              <a:rPr lang="en-US"/>
              <a:t>30</a:t>
            </a:fld>
            <a:endParaRPr lang="en-US"/>
          </a:p>
        </p:txBody>
      </p:sp>
    </p:spTree>
    <p:extLst>
      <p:ext uri="{BB962C8B-B14F-4D97-AF65-F5344CB8AC3E}">
        <p14:creationId xmlns:p14="http://schemas.microsoft.com/office/powerpoint/2010/main" val="13565812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05E14B-4917-42BD-A6EF-4D57EC0C5FCD}" type="slidenum">
              <a:rPr lang="en-US"/>
              <a:t>31</a:t>
            </a:fld>
            <a:endParaRPr lang="en-US"/>
          </a:p>
        </p:txBody>
      </p:sp>
    </p:spTree>
    <p:extLst>
      <p:ext uri="{BB962C8B-B14F-4D97-AF65-F5344CB8AC3E}">
        <p14:creationId xmlns:p14="http://schemas.microsoft.com/office/powerpoint/2010/main" val="42683948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05E14B-4917-42BD-A6EF-4D57EC0C5FCD}" type="slidenum">
              <a:rPr lang="en-US"/>
              <a:t>32</a:t>
            </a:fld>
            <a:endParaRPr lang="en-US"/>
          </a:p>
        </p:txBody>
      </p:sp>
    </p:spTree>
    <p:extLst>
      <p:ext uri="{BB962C8B-B14F-4D97-AF65-F5344CB8AC3E}">
        <p14:creationId xmlns:p14="http://schemas.microsoft.com/office/powerpoint/2010/main" val="29387262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ea typeface="Calibri"/>
                <a:cs typeface="Calibri"/>
              </a:rPr>
              <a:t>StacksRox</a:t>
            </a:r>
            <a:r>
              <a:rPr lang="en-US">
                <a:ea typeface="Calibri"/>
                <a:cs typeface="Calibri"/>
              </a:rPr>
              <a:t> scans all of the running containers in the cluster for Common </a:t>
            </a:r>
            <a:r>
              <a:rPr lang="en-US" err="1">
                <a:ea typeface="Calibri"/>
                <a:cs typeface="Calibri"/>
              </a:rPr>
              <a:t>Vunerabilities</a:t>
            </a:r>
            <a:r>
              <a:rPr lang="en-US">
                <a:ea typeface="Calibri"/>
                <a:cs typeface="Calibri"/>
              </a:rPr>
              <a:t> and Exposures CVEs.</a:t>
            </a:r>
          </a:p>
          <a:p>
            <a:r>
              <a:rPr lang="en-US">
                <a:ea typeface="Calibri"/>
                <a:cs typeface="Calibri"/>
              </a:rPr>
              <a:t>It can be set up to alert users when significant problems are detected.</a:t>
            </a:r>
          </a:p>
          <a:p>
            <a:endParaRPr lang="en-US">
              <a:ea typeface="Calibri"/>
              <a:cs typeface="Calibri"/>
            </a:endParaRPr>
          </a:p>
          <a:p>
            <a:r>
              <a:rPr lang="en-US">
                <a:ea typeface="Calibri"/>
                <a:cs typeface="Calibri"/>
              </a:rPr>
              <a:t>I thought we'd take a look at a specific example to illustrate how security in containers looks.</a:t>
            </a:r>
          </a:p>
          <a:p>
            <a:endParaRPr lang="en-US">
              <a:ea typeface="Calibri"/>
              <a:cs typeface="Calibri"/>
            </a:endParaRPr>
          </a:p>
          <a:p>
            <a:r>
              <a:rPr lang="en-US">
                <a:ea typeface="Calibri"/>
                <a:cs typeface="Calibri"/>
              </a:rPr>
              <a:t>In our </a:t>
            </a:r>
            <a:r>
              <a:rPr lang="en-US" err="1">
                <a:ea typeface="Calibri"/>
                <a:cs typeface="Calibri"/>
              </a:rPr>
              <a:t>ioc-adaravis</a:t>
            </a:r>
            <a:r>
              <a:rPr lang="en-US">
                <a:ea typeface="Calibri"/>
                <a:cs typeface="Calibri"/>
              </a:rPr>
              <a:t> container that we use for GigE Cameras there is a bit of suspect script – lets take a look at the reasons why this is not in fact an issue.</a:t>
            </a:r>
          </a:p>
          <a:p>
            <a:endParaRPr lang="en-US">
              <a:ea typeface="Calibri"/>
              <a:cs typeface="Calibri"/>
            </a:endParaRPr>
          </a:p>
          <a:p>
            <a:pPr marL="171450" indent="-171450">
              <a:buFont typeface="Calibri"/>
              <a:buChar char="-"/>
            </a:pPr>
            <a:r>
              <a:rPr lang="en-US">
                <a:ea typeface="Calibri"/>
                <a:cs typeface="Calibri"/>
              </a:rPr>
              <a:t>Open </a:t>
            </a:r>
            <a:r>
              <a:rPr lang="en-US" err="1">
                <a:ea typeface="Calibri"/>
                <a:cs typeface="Calibri"/>
              </a:rPr>
              <a:t>ioc-adaravis</a:t>
            </a:r>
            <a:r>
              <a:rPr lang="en-US">
                <a:ea typeface="Calibri"/>
                <a:cs typeface="Calibri"/>
              </a:rPr>
              <a:t> look in ibek-support/ADAravis/install.sh</a:t>
            </a:r>
          </a:p>
          <a:p>
            <a:pPr marL="171450" indent="-171450">
              <a:buFont typeface="Calibri"/>
              <a:buChar char="-"/>
            </a:pPr>
            <a:r>
              <a:rPr lang="en-US">
                <a:ea typeface="Calibri"/>
                <a:cs typeface="Calibri"/>
              </a:rPr>
              <a:t>This is the script that is run when we install the </a:t>
            </a:r>
            <a:r>
              <a:rPr lang="en-US" err="1">
                <a:ea typeface="Calibri"/>
                <a:cs typeface="Calibri"/>
              </a:rPr>
              <a:t>adaravis</a:t>
            </a:r>
            <a:r>
              <a:rPr lang="en-US">
                <a:ea typeface="Calibri"/>
                <a:cs typeface="Calibri"/>
              </a:rPr>
              <a:t> support module into our container</a:t>
            </a:r>
          </a:p>
          <a:p>
            <a:pPr marL="171450" indent="-171450">
              <a:buFont typeface="Calibri"/>
              <a:buChar char="-"/>
            </a:pPr>
            <a:r>
              <a:rPr lang="en-US">
                <a:ea typeface="Calibri"/>
                <a:cs typeface="Calibri"/>
              </a:rPr>
              <a:t>It uses </a:t>
            </a:r>
            <a:r>
              <a:rPr lang="en-US" err="1">
                <a:ea typeface="Calibri"/>
                <a:cs typeface="Calibri"/>
              </a:rPr>
              <a:t>xz</a:t>
            </a:r>
            <a:r>
              <a:rPr lang="en-US">
                <a:ea typeface="Calibri"/>
                <a:cs typeface="Calibri"/>
              </a:rPr>
              <a:t>-utils which recently was found to be adding a back door to ssh – a really significant issue</a:t>
            </a:r>
          </a:p>
          <a:p>
            <a:pPr marL="171450" indent="-171450">
              <a:buFont typeface="Calibri"/>
              <a:buChar char="-"/>
            </a:pPr>
            <a:r>
              <a:rPr lang="en-US">
                <a:ea typeface="Calibri"/>
                <a:cs typeface="Calibri"/>
              </a:rPr>
              <a:t>First notice that we are only using it in the developer target – what we run on the cluster is typically the runtime stage and you can see that we don't install </a:t>
            </a:r>
            <a:r>
              <a:rPr lang="en-US" err="1">
                <a:ea typeface="Calibri"/>
                <a:cs typeface="Calibri"/>
              </a:rPr>
              <a:t>xz</a:t>
            </a:r>
            <a:r>
              <a:rPr lang="en-US">
                <a:ea typeface="Calibri"/>
                <a:cs typeface="Calibri"/>
              </a:rPr>
              <a:t>-utils there, it is just used to help compile the </a:t>
            </a:r>
            <a:r>
              <a:rPr lang="en-US" err="1">
                <a:ea typeface="Calibri"/>
                <a:cs typeface="Calibri"/>
              </a:rPr>
              <a:t>aravis</a:t>
            </a:r>
            <a:r>
              <a:rPr lang="en-US">
                <a:ea typeface="Calibri"/>
                <a:cs typeface="Calibri"/>
              </a:rPr>
              <a:t> library </a:t>
            </a:r>
          </a:p>
          <a:p>
            <a:pPr marL="171450" indent="-171450">
              <a:buFont typeface="Calibri"/>
              <a:buChar char="-"/>
            </a:pPr>
            <a:r>
              <a:rPr lang="en-US">
                <a:ea typeface="Calibri"/>
                <a:cs typeface="Calibri"/>
              </a:rPr>
              <a:t>For the purpose of this demo I did use the developer version of the container for p47s overview camera – we would sometimes do this if we are trying to debug an issue that only occurs in cluster.</a:t>
            </a:r>
          </a:p>
          <a:p>
            <a:pPr marL="171450" indent="-171450">
              <a:buFont typeface="Calibri"/>
              <a:buChar char="-"/>
            </a:pPr>
            <a:r>
              <a:rPr lang="en-US">
                <a:ea typeface="Calibri"/>
                <a:cs typeface="Calibri"/>
              </a:rPr>
              <a:t>Therefore I can take a look in </a:t>
            </a:r>
            <a:r>
              <a:rPr lang="en-US" err="1">
                <a:ea typeface="Calibri"/>
                <a:cs typeface="Calibri"/>
              </a:rPr>
              <a:t>stacksrox</a:t>
            </a:r>
            <a:r>
              <a:rPr lang="en-US">
                <a:ea typeface="Calibri"/>
                <a:cs typeface="Calibri"/>
              </a:rPr>
              <a:t> and see if the container is flagged – and yes it is!</a:t>
            </a:r>
          </a:p>
          <a:p>
            <a:pPr marL="171450" indent="-171450">
              <a:buFont typeface="Calibri"/>
              <a:buChar char="-"/>
            </a:pPr>
            <a:r>
              <a:rPr lang="en-US">
                <a:ea typeface="Calibri"/>
                <a:cs typeface="Calibri"/>
              </a:rPr>
              <a:t>But when I drill into that it is only moderate issues I'm seeing </a:t>
            </a:r>
          </a:p>
          <a:p>
            <a:pPr marL="171450" indent="-171450">
              <a:buFont typeface="Calibri"/>
              <a:buChar char="-"/>
            </a:pPr>
            <a:r>
              <a:rPr lang="en-US">
                <a:ea typeface="Calibri"/>
                <a:cs typeface="Calibri"/>
              </a:rPr>
              <a:t>Let's look up the CVE in question </a:t>
            </a:r>
            <a:r>
              <a:rPr lang="en-US">
                <a:hlinkClick r:id="rId3"/>
              </a:rPr>
              <a:t>https://www.uptycs.com/blog/threat-research-report-team/xz-utils-backdoor-vulnerability-cve-2024-3094 </a:t>
            </a:r>
            <a:endParaRPr lang="en-US"/>
          </a:p>
          <a:p>
            <a:pPr marL="171450" indent="-171450">
              <a:buFont typeface="Calibri"/>
              <a:buChar char="-"/>
            </a:pPr>
            <a:r>
              <a:rPr lang="en-US"/>
              <a:t>Apparently it is affecting 5.5.1alpha-0.1 to 5.6.1-1 version of </a:t>
            </a:r>
            <a:r>
              <a:rPr lang="en-US" err="1"/>
              <a:t>xz</a:t>
            </a:r>
            <a:r>
              <a:rPr lang="en-US"/>
              <a:t>-utils – so lets get a shell inside our container and see if it is affected</a:t>
            </a:r>
          </a:p>
          <a:p>
            <a:pPr marL="171450" indent="-171450">
              <a:buFont typeface="Calibri"/>
              <a:buChar char="-"/>
            </a:pPr>
            <a:r>
              <a:rPr lang="en-US">
                <a:ea typeface="Calibri"/>
                <a:cs typeface="Calibri"/>
              </a:rPr>
              <a:t>OK we are running </a:t>
            </a:r>
            <a:r>
              <a:rPr lang="en-US"/>
              <a:t>5.2.5-2ubuntu1 which should be fine and that is why </a:t>
            </a:r>
            <a:r>
              <a:rPr lang="en-US" err="1"/>
              <a:t>stacksrox</a:t>
            </a:r>
            <a:r>
              <a:rPr lang="en-US"/>
              <a:t> has not flagged it</a:t>
            </a:r>
            <a:endParaRPr lang="en-US">
              <a:ea typeface="Calibri"/>
              <a:cs typeface="Calibri"/>
            </a:endParaRPr>
          </a:p>
          <a:p>
            <a:pPr marL="171450" indent="-171450">
              <a:buFont typeface="Calibri"/>
              <a:buChar char="-"/>
            </a:pPr>
            <a:r>
              <a:rPr lang="en-US">
                <a:ea typeface="Calibri"/>
                <a:cs typeface="Calibri"/>
              </a:rPr>
              <a:t>In fact if we scroll down the page we see that released ubuntu versions are unaffected we base epics-containers on ubuntu LTS versions</a:t>
            </a:r>
          </a:p>
          <a:p>
            <a:pPr marL="171450" indent="-171450">
              <a:buFont typeface="Calibri"/>
              <a:buChar char="-"/>
            </a:pPr>
            <a:r>
              <a:rPr lang="en-US">
                <a:ea typeface="Calibri"/>
                <a:cs typeface="Calibri"/>
              </a:rPr>
              <a:t>But, even if </a:t>
            </a:r>
            <a:r>
              <a:rPr lang="en-US" err="1">
                <a:ea typeface="Calibri"/>
                <a:cs typeface="Calibri"/>
              </a:rPr>
              <a:t>stacksrox</a:t>
            </a:r>
            <a:r>
              <a:rPr lang="en-US">
                <a:ea typeface="Calibri"/>
                <a:cs typeface="Calibri"/>
              </a:rPr>
              <a:t> had flagged it and the compromised version was in our container we would still be safe.</a:t>
            </a:r>
          </a:p>
          <a:p>
            <a:pPr marL="171450" indent="-171450">
              <a:buFont typeface="Calibri"/>
              <a:buChar char="-"/>
            </a:pPr>
            <a:r>
              <a:rPr lang="en-US">
                <a:ea typeface="Calibri"/>
                <a:cs typeface="Calibri"/>
              </a:rPr>
              <a:t>That is because although a container may have a image of an OS it does not run an OS – it is just running the one IOC process. Therefore there is no ssh-server to be compromised here.</a:t>
            </a:r>
          </a:p>
          <a:p>
            <a:pPr marL="171450" indent="-171450">
              <a:buFont typeface="Calibri"/>
              <a:buChar char="-"/>
            </a:pPr>
            <a:r>
              <a:rPr lang="en-US">
                <a:ea typeface="Calibri"/>
                <a:cs typeface="Calibri"/>
              </a:rPr>
              <a:t>Even If we were running an ssh server we would only be </a:t>
            </a:r>
            <a:r>
              <a:rPr lang="en-US" err="1">
                <a:ea typeface="Calibri"/>
                <a:cs typeface="Calibri"/>
              </a:rPr>
              <a:t>vunerable</a:t>
            </a:r>
            <a:r>
              <a:rPr lang="en-US">
                <a:ea typeface="Calibri"/>
                <a:cs typeface="Calibri"/>
              </a:rPr>
              <a:t> if the ssh port were open on the container and the attack came from inside our network.  </a:t>
            </a:r>
          </a:p>
          <a:p>
            <a:pPr marL="171450" indent="-171450">
              <a:buFont typeface="Calibri"/>
              <a:buChar char="-"/>
            </a:pPr>
            <a:r>
              <a:rPr lang="en-US">
                <a:ea typeface="Calibri"/>
                <a:cs typeface="Calibri"/>
              </a:rPr>
              <a:t>Looking around </a:t>
            </a:r>
            <a:r>
              <a:rPr lang="en-US" err="1">
                <a:ea typeface="Calibri"/>
                <a:cs typeface="Calibri"/>
              </a:rPr>
              <a:t>stacksrox</a:t>
            </a:r>
            <a:r>
              <a:rPr lang="en-US">
                <a:ea typeface="Calibri"/>
                <a:cs typeface="Calibri"/>
              </a:rPr>
              <a:t> I do see that one of the containers I have deployed is flagged with a critical denial of service </a:t>
            </a:r>
            <a:r>
              <a:rPr lang="en-US" err="1">
                <a:ea typeface="Calibri"/>
                <a:cs typeface="Calibri"/>
              </a:rPr>
              <a:t>vunerability</a:t>
            </a:r>
            <a:endParaRPr lang="en-US">
              <a:ea typeface="Calibri"/>
              <a:cs typeface="Calibri"/>
            </a:endParaRPr>
          </a:p>
          <a:p>
            <a:pPr marL="171450" indent="-171450">
              <a:buFont typeface="Calibri"/>
              <a:buChar char="-"/>
            </a:pPr>
            <a:r>
              <a:rPr lang="en-US">
                <a:ea typeface="Calibri"/>
                <a:cs typeface="Calibri"/>
              </a:rPr>
              <a:t>epics-</a:t>
            </a:r>
            <a:r>
              <a:rPr lang="en-US" err="1">
                <a:ea typeface="Calibri"/>
                <a:cs typeface="Calibri"/>
              </a:rPr>
              <a:t>opis</a:t>
            </a:r>
            <a:r>
              <a:rPr lang="en-US">
                <a:ea typeface="Calibri"/>
                <a:cs typeface="Calibri"/>
              </a:rPr>
              <a:t> which serves bob files to </a:t>
            </a:r>
            <a:r>
              <a:rPr lang="en-US" err="1">
                <a:ea typeface="Calibri"/>
                <a:cs typeface="Calibri"/>
              </a:rPr>
              <a:t>phoebus</a:t>
            </a:r>
            <a:r>
              <a:rPr lang="en-US">
                <a:ea typeface="Calibri"/>
                <a:cs typeface="Calibri"/>
              </a:rPr>
              <a:t> is using a special version of nginx that works in a low privilege container and it is based on an old version</a:t>
            </a:r>
          </a:p>
          <a:p>
            <a:pPr marL="171450" indent="-171450">
              <a:buFont typeface="Calibri"/>
              <a:buChar char="-"/>
            </a:pPr>
            <a:r>
              <a:rPr lang="en-US">
                <a:ea typeface="Calibri"/>
                <a:cs typeface="Calibri"/>
              </a:rPr>
              <a:t>We have fixed the issue that required use of this old version – so I'll update the container version soon.</a:t>
            </a:r>
          </a:p>
          <a:p>
            <a:pPr marL="171450" indent="-171450">
              <a:buFont typeface="Calibri"/>
              <a:buChar char="-"/>
            </a:pPr>
            <a:endParaRPr lang="en-US">
              <a:ea typeface="Calibri"/>
              <a:cs typeface="Calibri"/>
            </a:endParaRPr>
          </a:p>
          <a:p>
            <a:r>
              <a:rPr lang="en-US">
                <a:ea typeface="Calibri"/>
                <a:cs typeface="Calibri"/>
              </a:rPr>
              <a:t>If you did not have Kubernetes but were using containerized IOCs you could scan your container registry or cache in a similar fashion with one of these tools:</a:t>
            </a:r>
          </a:p>
          <a:p>
            <a:pPr marL="171450" indent="-171450">
              <a:buFont typeface="Calibri"/>
              <a:buChar char="-"/>
            </a:pPr>
            <a:r>
              <a:rPr lang="en-US"/>
              <a:t>https://www.practical-devsecops.com/top-container-security-tools/</a:t>
            </a:r>
            <a:endParaRPr lang="en-US">
              <a:ea typeface="Calibri"/>
              <a:cs typeface="Calibri"/>
            </a:endParaRPr>
          </a:p>
          <a:p>
            <a:pPr marL="171450" indent="-171450">
              <a:buFont typeface="Calibri"/>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3E05E14B-4917-42BD-A6EF-4D57EC0C5FCD}" type="slidenum">
              <a:rPr lang="en-US"/>
              <a:t>33</a:t>
            </a:fld>
            <a:endParaRPr lang="en-US"/>
          </a:p>
        </p:txBody>
      </p:sp>
    </p:spTree>
    <p:extLst>
      <p:ext uri="{BB962C8B-B14F-4D97-AF65-F5344CB8AC3E}">
        <p14:creationId xmlns:p14="http://schemas.microsoft.com/office/powerpoint/2010/main" val="4016478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This is a loose agenda for the afternoon.</a:t>
            </a:r>
          </a:p>
          <a:p>
            <a:endParaRPr lang="en-US">
              <a:ea typeface="Calibri"/>
              <a:cs typeface="Calibri"/>
            </a:endParaRPr>
          </a:p>
          <a:p>
            <a:r>
              <a:rPr lang="en-US">
                <a:ea typeface="Calibri"/>
                <a:cs typeface="Calibri"/>
              </a:rPr>
              <a:t>Please think of today as a taster session. All the tutorials are available online and you can complete them at your leisure. If you need help you can leave an issue on GitHub or email me. </a:t>
            </a:r>
          </a:p>
          <a:p>
            <a:endParaRPr lang="en-US">
              <a:ea typeface="Calibri"/>
              <a:cs typeface="Calibri"/>
            </a:endParaRPr>
          </a:p>
          <a:p>
            <a:r>
              <a:rPr lang="en-US">
                <a:ea typeface="Calibri"/>
                <a:cs typeface="Calibri"/>
              </a:rPr>
              <a:t>We will only be covering local development today but there are tutorials that cover how we use Kubernetes and these will be expanded in the future.</a:t>
            </a:r>
          </a:p>
        </p:txBody>
      </p:sp>
      <p:sp>
        <p:nvSpPr>
          <p:cNvPr id="4" name="Slide Number Placeholder 3"/>
          <p:cNvSpPr>
            <a:spLocks noGrp="1"/>
          </p:cNvSpPr>
          <p:nvPr>
            <p:ph type="sldNum" sz="quarter" idx="5"/>
          </p:nvPr>
        </p:nvSpPr>
        <p:spPr/>
        <p:txBody>
          <a:bodyPr/>
          <a:lstStyle/>
          <a:p>
            <a:fld id="{3E05E14B-4917-42BD-A6EF-4D57EC0C5FCD}" type="slidenum">
              <a:rPr lang="en-US"/>
              <a:t>3</a:t>
            </a:fld>
            <a:endParaRPr lang="en-US"/>
          </a:p>
        </p:txBody>
      </p:sp>
    </p:spTree>
    <p:extLst>
      <p:ext uri="{BB962C8B-B14F-4D97-AF65-F5344CB8AC3E}">
        <p14:creationId xmlns:p14="http://schemas.microsoft.com/office/powerpoint/2010/main" val="6880423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05E14B-4917-42BD-A6EF-4D57EC0C5FCD}" type="slidenum">
              <a:rPr lang="en-US"/>
              <a:t>34</a:t>
            </a:fld>
            <a:endParaRPr lang="en-US"/>
          </a:p>
        </p:txBody>
      </p:sp>
    </p:spTree>
    <p:extLst>
      <p:ext uri="{BB962C8B-B14F-4D97-AF65-F5344CB8AC3E}">
        <p14:creationId xmlns:p14="http://schemas.microsoft.com/office/powerpoint/2010/main" val="2225107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This is a loose agenda for the afternoon.</a:t>
            </a:r>
          </a:p>
          <a:p>
            <a:endParaRPr lang="en-US">
              <a:ea typeface="Calibri"/>
              <a:cs typeface="Calibri"/>
            </a:endParaRPr>
          </a:p>
          <a:p>
            <a:r>
              <a:rPr lang="en-US">
                <a:ea typeface="Calibri"/>
                <a:cs typeface="Calibri"/>
              </a:rPr>
              <a:t>Please think of today as a taster session. All the tutorials are available online and you can complete them at your leisure. If you need help you can leave an issue on GitHub or email me. </a:t>
            </a:r>
          </a:p>
          <a:p>
            <a:endParaRPr lang="en-US">
              <a:ea typeface="Calibri"/>
              <a:cs typeface="Calibri"/>
            </a:endParaRPr>
          </a:p>
          <a:p>
            <a:r>
              <a:rPr lang="en-US">
                <a:ea typeface="Calibri"/>
                <a:cs typeface="Calibri"/>
              </a:rPr>
              <a:t>We will only be covering local development today but there are tutorials that cover how we use Kubernetes and these will be expanded in the future.</a:t>
            </a:r>
          </a:p>
        </p:txBody>
      </p:sp>
      <p:sp>
        <p:nvSpPr>
          <p:cNvPr id="4" name="Slide Number Placeholder 3"/>
          <p:cNvSpPr>
            <a:spLocks noGrp="1"/>
          </p:cNvSpPr>
          <p:nvPr>
            <p:ph type="sldNum" sz="quarter" idx="5"/>
          </p:nvPr>
        </p:nvSpPr>
        <p:spPr/>
        <p:txBody>
          <a:bodyPr/>
          <a:lstStyle/>
          <a:p>
            <a:fld id="{3E05E14B-4917-42BD-A6EF-4D57EC0C5FCD}" type="slidenum">
              <a:rPr lang="en-US"/>
              <a:t>4</a:t>
            </a:fld>
            <a:endParaRPr lang="en-US"/>
          </a:p>
        </p:txBody>
      </p:sp>
    </p:spTree>
    <p:extLst>
      <p:ext uri="{BB962C8B-B14F-4D97-AF65-F5344CB8AC3E}">
        <p14:creationId xmlns:p14="http://schemas.microsoft.com/office/powerpoint/2010/main" val="2270989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This is a reminder that the framework itself is not DLS specific, and is intended to be useful to other facilities, in particular Kubernetes is not a hard requirement and many of the benefits of using containers still apply without it. In fact the tutorials we will do in a moment are all based on docker compose, we won't be using Kubernetes today although there will be a demo of the additional features it can bring at the end.</a:t>
            </a:r>
            <a:endParaRPr lang="en-US"/>
          </a:p>
          <a:p>
            <a:endParaRPr lang="en-US">
              <a:ea typeface="Calibri"/>
              <a:cs typeface="Calibri"/>
            </a:endParaRPr>
          </a:p>
          <a:p>
            <a:r>
              <a:rPr lang="en-US">
                <a:ea typeface="Calibri"/>
                <a:cs typeface="Calibri"/>
              </a:rPr>
              <a:t>DLS benefits from making this framework open source and facility agnostic, because:-</a:t>
            </a:r>
          </a:p>
          <a:p>
            <a:pPr marL="171450" indent="-171450">
              <a:buFont typeface="Calibri"/>
              <a:buChar char="-"/>
            </a:pPr>
            <a:r>
              <a:rPr lang="en-US">
                <a:ea typeface="Calibri"/>
                <a:cs typeface="Calibri"/>
              </a:rPr>
              <a:t>the skills required are reusable and can be hired</a:t>
            </a:r>
          </a:p>
          <a:p>
            <a:pPr marL="171450" indent="-171450">
              <a:buFont typeface="Calibri"/>
              <a:buChar char="-"/>
            </a:pPr>
            <a:r>
              <a:rPr lang="en-US">
                <a:ea typeface="Calibri"/>
                <a:cs typeface="Calibri"/>
              </a:rPr>
              <a:t>there is less bespoke code to maintain</a:t>
            </a:r>
          </a:p>
          <a:p>
            <a:pPr marL="171450" indent="-171450">
              <a:buFont typeface="Calibri"/>
              <a:buChar char="-"/>
            </a:pPr>
            <a:r>
              <a:rPr lang="en-US">
                <a:ea typeface="Calibri"/>
                <a:cs typeface="Calibri"/>
              </a:rPr>
              <a:t>Gives a better chance of attracting collaboration</a:t>
            </a:r>
          </a:p>
          <a:p>
            <a:pPr marL="171450" indent="-171450">
              <a:buFont typeface="Calibri"/>
              <a:buChar char="-"/>
            </a:pPr>
            <a:r>
              <a:rPr lang="en-US">
                <a:ea typeface="Calibri"/>
                <a:cs typeface="Calibri"/>
              </a:rPr>
              <a:t>In fact we already have a collaborator – </a:t>
            </a:r>
            <a:r>
              <a:rPr lang="en-US" err="1">
                <a:ea typeface="Calibri"/>
                <a:cs typeface="Calibri"/>
              </a:rPr>
              <a:t>INFN</a:t>
            </a:r>
            <a:r>
              <a:rPr lang="en-US">
                <a:ea typeface="Calibri"/>
                <a:cs typeface="Calibri"/>
              </a:rPr>
              <a:t> in Rome are running a production beamline using Kubernetes and many but not all of the parts of this framework – SPARC </a:t>
            </a:r>
            <a:r>
              <a:rPr lang="en-US" b="1"/>
              <a:t>National Laboratory of Frascati</a:t>
            </a:r>
            <a:endParaRPr lang="en-US" b="1">
              <a:ea typeface="Calibri"/>
              <a:cs typeface="Calibri"/>
            </a:endParaRPr>
          </a:p>
          <a:p>
            <a:endParaRPr lang="en-US">
              <a:ea typeface="Calibri"/>
              <a:cs typeface="Calibri"/>
            </a:endParaRPr>
          </a:p>
          <a:p>
            <a:endParaRPr lang="en-US">
              <a:ea typeface="Calibri"/>
              <a:cs typeface="Calibri"/>
            </a:endParaRPr>
          </a:p>
          <a:p>
            <a:r>
              <a:rPr lang="en-US">
                <a:ea typeface="Calibri"/>
                <a:cs typeface="Calibri"/>
              </a:rPr>
              <a:t>---- cut here – the below may be too much ---</a:t>
            </a:r>
          </a:p>
          <a:p>
            <a:endParaRPr lang="en-US">
              <a:ea typeface="Calibri"/>
              <a:cs typeface="Calibri"/>
            </a:endParaRPr>
          </a:p>
          <a:p>
            <a:r>
              <a:rPr lang="en-US">
                <a:ea typeface="Calibri"/>
                <a:cs typeface="Calibri"/>
              </a:rPr>
              <a:t>So although this presentation is about how DLS is doing containerized IOCs, we have tried to make sure that this work is not DLS centric and is of use to other facilities. These 3 principals have been applied to make this possible:</a:t>
            </a:r>
          </a:p>
          <a:p>
            <a:pPr marL="171450" indent="-171450">
              <a:buFont typeface="Calibri"/>
              <a:buChar char="-"/>
            </a:pPr>
            <a:r>
              <a:rPr lang="en-US">
                <a:ea typeface="Calibri"/>
                <a:cs typeface="Calibri"/>
              </a:rPr>
              <a:t>Everything we are doing is open source, we are even using this transition as an opportunity to open source Support Modules that have been developed internally but not yet shared. It is important to recognize that the framework does support internal work for those modules that are proprietary or simply too specialized to the original facility. But the default is for support modules, IOC container images and documentation to be made on GitHub.</a:t>
            </a:r>
          </a:p>
          <a:p>
            <a:pPr marL="171450" indent="-171450">
              <a:buFont typeface="Calibri"/>
              <a:buChar char="-"/>
            </a:pPr>
            <a:r>
              <a:rPr lang="en-US">
                <a:ea typeface="Calibri"/>
                <a:cs typeface="Calibri"/>
              </a:rPr>
              <a:t>Many people I have spoken to about this topic are reluctant to adopt Kubernetes as they recognize that this is not trivial. Therefore we have made all the parts of this framework as independent as possible. If you would prefer to eschew Kubernetes then this does not preclude taking advantage of much of the rest of the framework. We provide docker compose as an example alternative to deploy and manage IOCs but other options are available.</a:t>
            </a:r>
          </a:p>
          <a:p>
            <a:pPr marL="171450" indent="-171450">
              <a:buFont typeface="Calibri"/>
              <a:buChar char="-"/>
            </a:pPr>
            <a:r>
              <a:rPr lang="en-US">
                <a:ea typeface="Calibri"/>
                <a:cs typeface="Calibri"/>
              </a:rPr>
              <a:t>I personally committed to making the minimum amount of bespoke software. All of the tools we use in this framework are widely available open source only.</a:t>
            </a:r>
          </a:p>
          <a:p>
            <a:endParaRPr lang="en-US">
              <a:ea typeface="Calibri"/>
              <a:cs typeface="Calibri"/>
            </a:endParaRPr>
          </a:p>
          <a:p>
            <a:r>
              <a:rPr lang="en-US">
                <a:ea typeface="Calibri"/>
                <a:cs typeface="Calibri"/>
              </a:rPr>
              <a:t>--- Notes from SPARC NLF</a:t>
            </a:r>
          </a:p>
        </p:txBody>
      </p:sp>
      <p:sp>
        <p:nvSpPr>
          <p:cNvPr id="4" name="Slide Number Placeholder 3"/>
          <p:cNvSpPr>
            <a:spLocks noGrp="1"/>
          </p:cNvSpPr>
          <p:nvPr>
            <p:ph type="sldNum" sz="quarter" idx="5"/>
          </p:nvPr>
        </p:nvSpPr>
        <p:spPr/>
        <p:txBody>
          <a:bodyPr/>
          <a:lstStyle/>
          <a:p>
            <a:fld id="{3E05E14B-4917-42BD-A6EF-4D57EC0C5FCD}" type="slidenum">
              <a:rPr lang="en-US"/>
              <a:t>5</a:t>
            </a:fld>
            <a:endParaRPr lang="en-US"/>
          </a:p>
        </p:txBody>
      </p:sp>
    </p:spTree>
    <p:extLst>
      <p:ext uri="{BB962C8B-B14F-4D97-AF65-F5344CB8AC3E}">
        <p14:creationId xmlns:p14="http://schemas.microsoft.com/office/powerpoint/2010/main" val="2817461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What is epics-containers? - it is our attempt to bring modern cloud native software delivery to EPICS IOCs</a:t>
            </a:r>
          </a:p>
          <a:p>
            <a:endParaRPr lang="en-US">
              <a:ea typeface="Calibri"/>
              <a:cs typeface="Calibri"/>
            </a:endParaRPr>
          </a:p>
          <a:p>
            <a:pPr marL="171450" indent="-171450">
              <a:buFont typeface="Arial"/>
              <a:buChar char="•"/>
            </a:pPr>
            <a:r>
              <a:rPr lang="en-US">
                <a:ea typeface="Calibri"/>
                <a:cs typeface="Calibri"/>
              </a:rPr>
              <a:t>IOCs are built and run inside containers that hold all their dependencies including system dependencies.</a:t>
            </a:r>
            <a:endParaRPr lang="en-US"/>
          </a:p>
          <a:p>
            <a:pPr marL="171450" indent="-171450">
              <a:buFont typeface="Arial"/>
              <a:buChar char="•"/>
            </a:pPr>
            <a:r>
              <a:rPr lang="en-US">
                <a:ea typeface="Calibri"/>
                <a:cs typeface="Calibri"/>
              </a:rPr>
              <a:t>Each beamline gets it's own Kubernetes Cluster and that looks after the servers on that beamline, distributing the IOCs to those severs in order to balance the available resources. The accelerator will also get its own dedicated cluster. </a:t>
            </a:r>
          </a:p>
          <a:p>
            <a:pPr marL="171450" indent="-171450">
              <a:buFont typeface="Arial"/>
              <a:buChar char="•"/>
            </a:pPr>
            <a:r>
              <a:rPr lang="en-US">
                <a:ea typeface="Calibri"/>
                <a:cs typeface="Calibri"/>
              </a:rPr>
              <a:t>Helm is the most popular package manager for Kubernetes and this is the tool we use to deploy our IOCs into a cluster.</a:t>
            </a:r>
          </a:p>
          <a:p>
            <a:pPr marL="171450" indent="-171450">
              <a:buFont typeface="Arial"/>
              <a:buChar char="•"/>
            </a:pPr>
            <a:r>
              <a:rPr lang="en-US">
                <a:ea typeface="Calibri"/>
                <a:cs typeface="Calibri"/>
              </a:rPr>
              <a:t>All of the assets required to build and run an IOC are held in repositories, both source repositories and container repositories. This replaces the need for a shared filesystem for software delivery that the legacy approach at DLS uses.</a:t>
            </a:r>
          </a:p>
          <a:p>
            <a:pPr marL="171450" indent="-171450">
              <a:buFont typeface="Arial"/>
              <a:buChar char="•"/>
            </a:pPr>
            <a:r>
              <a:rPr lang="en-US">
                <a:ea typeface="Calibri"/>
                <a:cs typeface="Calibri"/>
              </a:rPr>
              <a:t>Continuous Integration is always validating changes to source code and generating built assets from that source code. For this purpose we use GitHub actions for our public facing repositories and GitLab CI for our internal </a:t>
            </a:r>
            <a:r>
              <a:rPr lang="en-US" err="1">
                <a:ea typeface="Calibri"/>
                <a:cs typeface="Calibri"/>
              </a:rPr>
              <a:t>repostiories</a:t>
            </a:r>
            <a:r>
              <a:rPr lang="en-US">
                <a:ea typeface="Calibri"/>
                <a:cs typeface="Calibri"/>
              </a:rPr>
              <a:t>.</a:t>
            </a:r>
          </a:p>
          <a:p>
            <a:pPr marL="171450" indent="-171450">
              <a:buFont typeface="Arial"/>
              <a:buChar char="•"/>
            </a:pPr>
            <a:r>
              <a:rPr lang="en-US">
                <a:ea typeface="Calibri"/>
                <a:cs typeface="Calibri"/>
              </a:rPr>
              <a:t>Continuous Deployment allows us to manage the set of IOCs we are currently running using a deployment repository. We use Argo CD for this purpose and it means that the historical state of the cluster is always discoverable.</a:t>
            </a:r>
          </a:p>
          <a:p>
            <a:endParaRPr lang="en-US">
              <a:ea typeface="Calibri"/>
              <a:cs typeface="Calibri"/>
            </a:endParaRPr>
          </a:p>
          <a:p>
            <a:r>
              <a:rPr lang="en-US">
                <a:ea typeface="Calibri"/>
                <a:cs typeface="Calibri"/>
              </a:rPr>
              <a:t>This looks like the technology stack for any modern cloud native software. But it is also the stack that will be used by DAQ and Analysis teams at DLS going forward, many of our system tools are now also deployed this way. So Kubernetes provides a consistent platform for deploying and managing much of the software DLS will be running in future.</a:t>
            </a:r>
            <a:endParaRPr lang="en-US">
              <a:cs typeface="Calibri"/>
            </a:endParaRPr>
          </a:p>
          <a:p>
            <a:r>
              <a:rPr lang="en-US">
                <a:cs typeface="Calibri"/>
              </a:rPr>
              <a:t> </a:t>
            </a:r>
            <a:endParaRPr lang="en-US"/>
          </a:p>
        </p:txBody>
      </p:sp>
      <p:sp>
        <p:nvSpPr>
          <p:cNvPr id="4" name="Slide Number Placeholder 3"/>
          <p:cNvSpPr>
            <a:spLocks noGrp="1"/>
          </p:cNvSpPr>
          <p:nvPr>
            <p:ph type="sldNum" sz="quarter" idx="5"/>
          </p:nvPr>
        </p:nvSpPr>
        <p:spPr/>
        <p:txBody>
          <a:bodyPr/>
          <a:lstStyle/>
          <a:p>
            <a:fld id="{3E05E14B-4917-42BD-A6EF-4D57EC0C5FCD}" type="slidenum">
              <a:rPr lang="en-US"/>
              <a:t>6</a:t>
            </a:fld>
            <a:endParaRPr lang="en-US"/>
          </a:p>
        </p:txBody>
      </p:sp>
    </p:spTree>
    <p:extLst>
      <p:ext uri="{BB962C8B-B14F-4D97-AF65-F5344CB8AC3E}">
        <p14:creationId xmlns:p14="http://schemas.microsoft.com/office/powerpoint/2010/main" val="554249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benefits of running in containers are widely documented. I've put up a few reasons that are key to our adoption.</a:t>
            </a:r>
          </a:p>
          <a:p>
            <a:endParaRPr lang="en-US">
              <a:ea typeface="Calibri"/>
              <a:cs typeface="Calibri"/>
            </a:endParaRPr>
          </a:p>
          <a:p>
            <a:r>
              <a:rPr lang="en-US">
                <a:ea typeface="Calibri"/>
                <a:cs typeface="Calibri"/>
              </a:rPr>
              <a:t>One of the things that DLS is always struggling with is keeping the RHEL version on our servers and workstations up to date. Our current system of running IOCs natively requires that we recompile all of our IOC instances each time there is a new release of RHEL to roll out. The process is always protracted and we are often chasing the end of life date of our current version of RedHat.</a:t>
            </a:r>
          </a:p>
          <a:p>
            <a:endParaRPr lang="en-US">
              <a:ea typeface="Calibri"/>
              <a:cs typeface="Calibri"/>
            </a:endParaRPr>
          </a:p>
          <a:p>
            <a:r>
              <a:rPr lang="en-US">
                <a:ea typeface="Calibri"/>
                <a:cs typeface="Calibri"/>
              </a:rPr>
              <a:t>There are also security benefits, because you are no longer required to install all your system dependencies on your host operating system. We will look into some details on this in a later demo.</a:t>
            </a:r>
          </a:p>
          <a:p>
            <a:endParaRPr lang="en-US">
              <a:ea typeface="Calibri"/>
              <a:cs typeface="Calibri"/>
            </a:endParaRPr>
          </a:p>
          <a:p>
            <a:r>
              <a:rPr lang="en-US">
                <a:ea typeface="Calibri"/>
                <a:cs typeface="Calibri"/>
              </a:rPr>
              <a:t>Finally, if you are using Kubernetes then there are many advantages that extend to more than just your IOCs. Again we'll look into some of those benefits in a later demo.</a:t>
            </a:r>
          </a:p>
          <a:p>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3E05E14B-4917-42BD-A6EF-4D57EC0C5FCD}" type="slidenum">
              <a:rPr lang="en-US"/>
              <a:t>7</a:t>
            </a:fld>
            <a:endParaRPr lang="en-US"/>
          </a:p>
        </p:txBody>
      </p:sp>
    </p:spTree>
    <p:extLst>
      <p:ext uri="{BB962C8B-B14F-4D97-AF65-F5344CB8AC3E}">
        <p14:creationId xmlns:p14="http://schemas.microsoft.com/office/powerpoint/2010/main" val="3575696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3E05E14B-4917-42BD-A6EF-4D57EC0C5FCD}" type="slidenum">
              <a:rPr lang="en-US"/>
              <a:t>8</a:t>
            </a:fld>
            <a:endParaRPr lang="en-US"/>
          </a:p>
        </p:txBody>
      </p:sp>
    </p:spTree>
    <p:extLst>
      <p:ext uri="{BB962C8B-B14F-4D97-AF65-F5344CB8AC3E}">
        <p14:creationId xmlns:p14="http://schemas.microsoft.com/office/powerpoint/2010/main" val="785239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Epics-containers adds a new concept to building IOCs that sits between compiling Support Modules and compiling IOC instances. This is called the generic IOC.</a:t>
            </a:r>
          </a:p>
          <a:p>
            <a:endParaRPr lang="en-US">
              <a:ea typeface="Calibri"/>
              <a:cs typeface="Calibri"/>
            </a:endParaRPr>
          </a:p>
          <a:p>
            <a:r>
              <a:rPr lang="en-US">
                <a:ea typeface="Calibri"/>
                <a:cs typeface="Calibri"/>
              </a:rPr>
              <a:t>Generic IOCs contain a built IOC binary which links in the support and </a:t>
            </a:r>
            <a:r>
              <a:rPr lang="en-US" err="1">
                <a:ea typeface="Calibri"/>
                <a:cs typeface="Calibri"/>
              </a:rPr>
              <a:t>dbd</a:t>
            </a:r>
            <a:r>
              <a:rPr lang="en-US">
                <a:ea typeface="Calibri"/>
                <a:cs typeface="Calibri"/>
              </a:rPr>
              <a:t> files required to control a class of device. For example there is a generic IOC for Aravis </a:t>
            </a:r>
            <a:r>
              <a:rPr lang="en-US" err="1">
                <a:ea typeface="Calibri"/>
                <a:cs typeface="Calibri"/>
              </a:rPr>
              <a:t>Gige</a:t>
            </a:r>
            <a:r>
              <a:rPr lang="en-US">
                <a:ea typeface="Calibri"/>
                <a:cs typeface="Calibri"/>
              </a:rPr>
              <a:t> Cameras called </a:t>
            </a:r>
            <a:r>
              <a:rPr lang="en-US" err="1">
                <a:ea typeface="Calibri"/>
                <a:cs typeface="Calibri"/>
              </a:rPr>
              <a:t>ioc-adaravis</a:t>
            </a:r>
            <a:r>
              <a:rPr lang="en-US">
                <a:ea typeface="Calibri"/>
                <a:cs typeface="Calibri"/>
              </a:rPr>
              <a:t>. Any time you want to control a GigE camera you start with this Generic Container Image. You then make an IOC instance by adding some configuration to say which camera to connect to, what PV prefixes to use and which </a:t>
            </a:r>
            <a:r>
              <a:rPr lang="en-US" err="1">
                <a:ea typeface="Calibri"/>
                <a:cs typeface="Calibri"/>
              </a:rPr>
              <a:t>AreaDetector</a:t>
            </a:r>
            <a:r>
              <a:rPr lang="en-US">
                <a:ea typeface="Calibri"/>
                <a:cs typeface="Calibri"/>
              </a:rPr>
              <a:t> Plugins to add to the Instance. Thus the generic IOC has all the compiled binaries but the instance adds the EPICS Db and startup script.</a:t>
            </a:r>
          </a:p>
          <a:p>
            <a:endParaRPr lang="en-US">
              <a:ea typeface="Calibri"/>
              <a:cs typeface="Calibri"/>
            </a:endParaRPr>
          </a:p>
          <a:p>
            <a:r>
              <a:rPr lang="en-US">
                <a:ea typeface="Calibri"/>
                <a:cs typeface="Calibri"/>
              </a:rPr>
              <a:t>Generic IOCs are built in a container and include:</a:t>
            </a:r>
          </a:p>
          <a:p>
            <a:pPr marL="171450" indent="-171450">
              <a:buFont typeface="Calibri"/>
              <a:buChar char="-"/>
            </a:pPr>
            <a:r>
              <a:rPr lang="en-US">
                <a:ea typeface="Calibri"/>
                <a:cs typeface="Calibri"/>
              </a:rPr>
              <a:t>A base container image which includes the OS files and epics base</a:t>
            </a:r>
          </a:p>
          <a:p>
            <a:pPr marL="171450" indent="-171450">
              <a:buFont typeface="Calibri"/>
              <a:buChar char="-"/>
            </a:pPr>
            <a:r>
              <a:rPr lang="en-US">
                <a:ea typeface="Calibri"/>
                <a:cs typeface="Calibri"/>
              </a:rPr>
              <a:t>Install of any system dependencies using apt-get</a:t>
            </a:r>
          </a:p>
          <a:p>
            <a:pPr marL="171450" indent="-171450">
              <a:buFont typeface="Calibri"/>
              <a:buChar char="-"/>
            </a:pPr>
            <a:r>
              <a:rPr lang="en-US">
                <a:ea typeface="Calibri"/>
                <a:cs typeface="Calibri"/>
              </a:rPr>
              <a:t>Fetch and compile the primary support module and all of its dependencies</a:t>
            </a:r>
          </a:p>
          <a:p>
            <a:pPr marL="171450" indent="-171450">
              <a:buFont typeface="Calibri"/>
              <a:buChar char="-"/>
            </a:pPr>
            <a:r>
              <a:rPr lang="en-US">
                <a:ea typeface="Calibri"/>
                <a:cs typeface="Calibri"/>
              </a:rPr>
              <a:t>A compile IOC binary that links all of the support libraries and </a:t>
            </a:r>
            <a:r>
              <a:rPr lang="en-US" err="1">
                <a:ea typeface="Calibri"/>
                <a:cs typeface="Calibri"/>
              </a:rPr>
              <a:t>dbd</a:t>
            </a:r>
            <a:r>
              <a:rPr lang="en-US">
                <a:ea typeface="Calibri"/>
                <a:cs typeface="Calibri"/>
              </a:rPr>
              <a:t> files</a:t>
            </a:r>
          </a:p>
          <a:p>
            <a:pPr marL="171450" indent="-171450">
              <a:buFont typeface="Calibri"/>
              <a:buChar char="-"/>
            </a:pPr>
            <a:endParaRPr lang="en-US">
              <a:ea typeface="Calibri"/>
              <a:cs typeface="Calibri"/>
            </a:endParaRPr>
          </a:p>
          <a:p>
            <a:r>
              <a:rPr lang="en-US">
                <a:ea typeface="Calibri"/>
                <a:cs typeface="Calibri"/>
              </a:rPr>
              <a:t>The Generic IOC image is added to a container registry by the CI when changes to its source repo are pushed</a:t>
            </a:r>
          </a:p>
          <a:p>
            <a:endParaRPr lang="en-US">
              <a:ea typeface="Calibri"/>
              <a:cs typeface="Calibri"/>
            </a:endParaRPr>
          </a:p>
          <a:p>
            <a:r>
              <a:rPr lang="en-US">
                <a:ea typeface="Calibri"/>
                <a:cs typeface="Calibri"/>
              </a:rPr>
              <a:t>When we come to run an IOC instance we could supply our own startup script and substitution file as runtime instance assets. Alternatively we can use </a:t>
            </a:r>
            <a:r>
              <a:rPr lang="en-US" err="1">
                <a:ea typeface="Calibri"/>
                <a:cs typeface="Calibri"/>
              </a:rPr>
              <a:t>yaml</a:t>
            </a:r>
            <a:r>
              <a:rPr lang="en-US">
                <a:ea typeface="Calibri"/>
                <a:cs typeface="Calibri"/>
              </a:rPr>
              <a:t> to describe the runtime assets we want. This declarative </a:t>
            </a:r>
            <a:r>
              <a:rPr lang="en-US" err="1">
                <a:ea typeface="Calibri"/>
                <a:cs typeface="Calibri"/>
              </a:rPr>
              <a:t>yaml</a:t>
            </a:r>
            <a:r>
              <a:rPr lang="en-US">
                <a:ea typeface="Calibri"/>
                <a:cs typeface="Calibri"/>
              </a:rPr>
              <a:t> approach is provided by the </a:t>
            </a:r>
            <a:r>
              <a:rPr lang="en-US" err="1">
                <a:ea typeface="Calibri"/>
                <a:cs typeface="Calibri"/>
              </a:rPr>
              <a:t>ibek</a:t>
            </a:r>
            <a:r>
              <a:rPr lang="en-US">
                <a:ea typeface="Calibri"/>
                <a:cs typeface="Calibri"/>
              </a:rPr>
              <a:t> tool discussed in the next slide.</a:t>
            </a:r>
          </a:p>
          <a:p>
            <a:pPr marL="171450" indent="-171450">
              <a:buFont typeface="Calibri"/>
              <a:buChar char="-"/>
            </a:pP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3E05E14B-4917-42BD-A6EF-4D57EC0C5FCD}" type="slidenum">
              <a:rPr lang="en-US"/>
              <a:t>9</a:t>
            </a:fld>
            <a:endParaRPr lang="en-US"/>
          </a:p>
        </p:txBody>
      </p:sp>
    </p:spTree>
    <p:extLst>
      <p:ext uri="{BB962C8B-B14F-4D97-AF65-F5344CB8AC3E}">
        <p14:creationId xmlns:p14="http://schemas.microsoft.com/office/powerpoint/2010/main" val="1223207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63892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4391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33703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9107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79305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48905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9/12/2024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74204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9/12/2024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55909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53481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83705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5614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6E6">
            <a:alpha val="5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6615762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github.com/epics-containers/ioc-template/blob/main/template/Dockerfil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github.com/epics-container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pics-containers.github.io/main/tutorials/intro.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hyperlink" Target="https://www.uptycs.com/blog/threat-research-report-team/xz-utils-backdoor-vulnerability-cve-2024-3094&#8203;"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29_F27BD588.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github.com/epics-containers"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574800"/>
          </a:xfrm>
        </p:spPr>
        <p:txBody>
          <a:bodyPr>
            <a:normAutofit/>
          </a:bodyPr>
          <a:lstStyle/>
          <a:p>
            <a:r>
              <a:rPr lang="en-US" b="1">
                <a:cs typeface="Calibri Light"/>
              </a:rPr>
              <a:t>epics-containers</a:t>
            </a:r>
          </a:p>
        </p:txBody>
      </p:sp>
      <p:sp>
        <p:nvSpPr>
          <p:cNvPr id="3" name="Subtitle 2"/>
          <p:cNvSpPr>
            <a:spLocks noGrp="1"/>
          </p:cNvSpPr>
          <p:nvPr>
            <p:ph type="subTitle" idx="1"/>
          </p:nvPr>
        </p:nvSpPr>
        <p:spPr>
          <a:xfrm>
            <a:off x="1524000" y="4001181"/>
            <a:ext cx="9144000" cy="1655762"/>
          </a:xfrm>
        </p:spPr>
        <p:txBody>
          <a:bodyPr vert="horz" lIns="91440" tIns="45720" rIns="91440" bIns="45720" rtlCol="0" anchor="t">
            <a:normAutofit fontScale="77500" lnSpcReduction="20000"/>
          </a:bodyPr>
          <a:lstStyle/>
          <a:p>
            <a:r>
              <a:rPr lang="en-US" b="1">
                <a:cs typeface="Calibri"/>
              </a:rPr>
              <a:t>EPICS Collaboration Meeting @ ORNL</a:t>
            </a:r>
          </a:p>
          <a:p>
            <a:r>
              <a:rPr lang="en-US" b="1">
                <a:cs typeface="Calibri"/>
              </a:rPr>
              <a:t>Sept 16th, 2024</a:t>
            </a:r>
            <a:endParaRPr lang="en-US" b="1">
              <a:ea typeface="Calibri"/>
              <a:cs typeface="Calibri"/>
            </a:endParaRPr>
          </a:p>
          <a:p>
            <a:endParaRPr lang="en-US" b="1">
              <a:cs typeface="Calibri"/>
            </a:endParaRPr>
          </a:p>
          <a:p>
            <a:r>
              <a:rPr lang="en-US" err="1">
                <a:cs typeface="Calibri"/>
              </a:rPr>
              <a:t>giles</a:t>
            </a:r>
            <a:r>
              <a:rPr lang="en-US">
                <a:cs typeface="Calibri"/>
              </a:rPr>
              <a:t> knap &amp; Marcell Nagy</a:t>
            </a:r>
            <a:endParaRPr lang="en-US">
              <a:ea typeface="Calibri"/>
              <a:cs typeface="Calibri"/>
            </a:endParaRPr>
          </a:p>
          <a:p>
            <a:r>
              <a:rPr lang="en-US">
                <a:cs typeface="Calibri"/>
              </a:rPr>
              <a:t>Beamline Controls – Diamond Light Source</a:t>
            </a:r>
            <a:endParaRPr lang="en-US">
              <a:ea typeface="Calibri"/>
              <a:cs typeface="Calibri"/>
            </a:endParaRPr>
          </a:p>
        </p:txBody>
      </p:sp>
      <p:sp>
        <p:nvSpPr>
          <p:cNvPr id="4" name="TextBox 3">
            <a:extLst>
              <a:ext uri="{FF2B5EF4-FFF2-40B4-BE49-F238E27FC236}">
                <a16:creationId xmlns:a16="http://schemas.microsoft.com/office/drawing/2014/main" id="{E458F849-F510-951B-2DED-C9551D803DBD}"/>
              </a:ext>
            </a:extLst>
          </p:cNvPr>
          <p:cNvSpPr txBox="1"/>
          <p:nvPr/>
        </p:nvSpPr>
        <p:spPr>
          <a:xfrm>
            <a:off x="1523274" y="2746103"/>
            <a:ext cx="914254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ea typeface="Calibri"/>
                <a:cs typeface="Calibri"/>
              </a:rPr>
              <a:t>A workshop to look at containerizing EPICS IOCs</a:t>
            </a:r>
          </a:p>
        </p:txBody>
      </p:sp>
      <p:pic>
        <p:nvPicPr>
          <p:cNvPr id="6" name="Picture 8" descr="Icon&#10;&#10;Description automatically generated">
            <a:extLst>
              <a:ext uri="{FF2B5EF4-FFF2-40B4-BE49-F238E27FC236}">
                <a16:creationId xmlns:a16="http://schemas.microsoft.com/office/drawing/2014/main" id="{03C964E9-1107-A209-2F21-DD984CBF2259}"/>
              </a:ext>
            </a:extLst>
          </p:cNvPr>
          <p:cNvPicPr>
            <a:picLocks noChangeAspect="1"/>
          </p:cNvPicPr>
          <p:nvPr/>
        </p:nvPicPr>
        <p:blipFill>
          <a:blip r:embed="rId3"/>
          <a:stretch>
            <a:fillRect/>
          </a:stretch>
        </p:blipFill>
        <p:spPr>
          <a:xfrm>
            <a:off x="10234213" y="219224"/>
            <a:ext cx="1695451" cy="1619253"/>
          </a:xfrm>
          <a:prstGeom prst="rect">
            <a:avLst/>
          </a:prstGeom>
        </p:spPr>
      </p:pic>
    </p:spTree>
    <p:extLst>
      <p:ext uri="{BB962C8B-B14F-4D97-AF65-F5344CB8AC3E}">
        <p14:creationId xmlns:p14="http://schemas.microsoft.com/office/powerpoint/2010/main" val="1570067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ACC24D-E5BB-5CFC-FFF8-BA3F61774ECA}"/>
              </a:ext>
            </a:extLst>
          </p:cNvPr>
          <p:cNvSpPr txBox="1"/>
          <p:nvPr/>
        </p:nvSpPr>
        <p:spPr>
          <a:xfrm>
            <a:off x="2133601" y="1265418"/>
            <a:ext cx="9064171" cy="59400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lvl="1" indent="-228600">
              <a:buFont typeface="Arial"/>
              <a:buChar char="•"/>
            </a:pPr>
            <a:r>
              <a:rPr lang="en-US" sz="2000" b="1" err="1">
                <a:cs typeface="Arial"/>
              </a:rPr>
              <a:t>ibek</a:t>
            </a:r>
            <a:r>
              <a:rPr lang="en-US" sz="2000" b="1">
                <a:cs typeface="Arial"/>
              </a:rPr>
              <a:t> –</a:t>
            </a:r>
            <a:r>
              <a:rPr lang="en-US" sz="2000">
                <a:cs typeface="Arial"/>
              </a:rPr>
              <a:t> IOC builder for EPICS and Kubernetes</a:t>
            </a:r>
          </a:p>
          <a:p>
            <a:pPr marL="685800" lvl="2" indent="-228600">
              <a:buFont typeface="Arial"/>
              <a:buChar char="•"/>
            </a:pPr>
            <a:r>
              <a:rPr lang="en-US" sz="2000">
                <a:cs typeface="Arial"/>
              </a:rPr>
              <a:t>Runs inside the container at build time</a:t>
            </a:r>
            <a:endParaRPr lang="en-US" sz="2000">
              <a:ea typeface="Calibri"/>
              <a:cs typeface="Arial"/>
            </a:endParaRPr>
          </a:p>
          <a:p>
            <a:pPr marL="1143000" lvl="3" indent="-228600">
              <a:buFont typeface="Arial"/>
              <a:buChar char="•"/>
            </a:pPr>
            <a:r>
              <a:rPr lang="en-US" sz="2000">
                <a:cs typeface="Arial"/>
              </a:rPr>
              <a:t>Helpers for building Support and Generic IOC in the container environment</a:t>
            </a:r>
            <a:endParaRPr lang="en-US" sz="2000">
              <a:ea typeface="Calibri"/>
              <a:cs typeface="Arial"/>
            </a:endParaRPr>
          </a:p>
          <a:p>
            <a:pPr marL="685800" lvl="2" indent="-228600">
              <a:buFont typeface="Arial"/>
              <a:buChar char="•"/>
            </a:pPr>
            <a:r>
              <a:rPr lang="en-US" sz="2000">
                <a:cs typeface="Arial"/>
              </a:rPr>
              <a:t>Runs inside the container at runtime startup</a:t>
            </a:r>
            <a:endParaRPr lang="en-US" sz="2000">
              <a:ea typeface="Calibri"/>
              <a:cs typeface="Arial"/>
            </a:endParaRPr>
          </a:p>
          <a:p>
            <a:pPr marL="1143000" lvl="3" indent="-228600">
              <a:buFont typeface="Arial"/>
              <a:buChar char="•"/>
            </a:pPr>
            <a:r>
              <a:rPr lang="en-US" sz="2000">
                <a:cs typeface="Arial"/>
              </a:rPr>
              <a:t>Makes IOC instance startup script and database from a YAML description</a:t>
            </a:r>
            <a:endParaRPr lang="en-US" sz="2000">
              <a:ea typeface="Calibri"/>
              <a:cs typeface="Arial"/>
            </a:endParaRPr>
          </a:p>
          <a:p>
            <a:pPr marL="1143000" lvl="3" indent="-228600">
              <a:buFont typeface="Arial"/>
              <a:buChar char="•"/>
            </a:pPr>
            <a:r>
              <a:rPr lang="en-US" sz="2000">
                <a:cs typeface="Arial"/>
              </a:rPr>
              <a:t>Extracts IOC instance engineering screens from the container</a:t>
            </a:r>
            <a:endParaRPr lang="en-US" sz="2000">
              <a:ea typeface="Calibri"/>
              <a:cs typeface="Arial"/>
            </a:endParaRPr>
          </a:p>
          <a:p>
            <a:pPr marL="914400" lvl="3"/>
            <a:endParaRPr lang="en-US" sz="2000">
              <a:cs typeface="Arial"/>
            </a:endParaRPr>
          </a:p>
          <a:p>
            <a:pPr marL="228600" lvl="1" indent="-228600">
              <a:buFont typeface="Arial"/>
              <a:buChar char="•"/>
            </a:pPr>
            <a:r>
              <a:rPr lang="en-US" sz="2000" b="1" err="1">
                <a:cs typeface="Arial"/>
              </a:rPr>
              <a:t>ec</a:t>
            </a:r>
            <a:r>
              <a:rPr lang="en-US" sz="2000" b="1">
                <a:cs typeface="Arial"/>
              </a:rPr>
              <a:t> –</a:t>
            </a:r>
            <a:r>
              <a:rPr lang="en-US" sz="2000">
                <a:cs typeface="Arial"/>
              </a:rPr>
              <a:t> the epics containers CLI for developers</a:t>
            </a:r>
            <a:endParaRPr lang="en-US" sz="2000">
              <a:ea typeface="Calibri"/>
              <a:cs typeface="Arial"/>
            </a:endParaRPr>
          </a:p>
          <a:p>
            <a:pPr marL="685800" lvl="2" indent="-228600">
              <a:buFont typeface="Arial"/>
              <a:buChar char="•"/>
            </a:pPr>
            <a:r>
              <a:rPr lang="en-US" sz="2000">
                <a:cs typeface="Arial"/>
              </a:rPr>
              <a:t>Runs outside the container </a:t>
            </a:r>
            <a:endParaRPr lang="en-US" sz="2000">
              <a:ea typeface="Calibri"/>
              <a:cs typeface="Arial"/>
            </a:endParaRPr>
          </a:p>
          <a:p>
            <a:pPr marL="1143000" lvl="3" indent="-228600">
              <a:buFont typeface="Arial"/>
              <a:buChar char="•"/>
            </a:pPr>
            <a:r>
              <a:rPr lang="en-US" sz="2000">
                <a:cs typeface="Arial"/>
              </a:rPr>
              <a:t>Helpers for building and deploy IOC Instances</a:t>
            </a:r>
            <a:endParaRPr lang="en-US" sz="2000">
              <a:ea typeface="Calibri"/>
              <a:cs typeface="Arial"/>
            </a:endParaRPr>
          </a:p>
          <a:p>
            <a:pPr marL="1143000" lvl="3" indent="-228600">
              <a:buFont typeface="Arial"/>
              <a:buChar char="•"/>
            </a:pPr>
            <a:r>
              <a:rPr lang="en-US" sz="2000">
                <a:cs typeface="Arial"/>
              </a:rPr>
              <a:t>Helpers for local debugging and testing of Generic IOCs</a:t>
            </a:r>
            <a:endParaRPr lang="en-US" sz="2000">
              <a:ea typeface="Calibri"/>
              <a:cs typeface="Arial"/>
            </a:endParaRPr>
          </a:p>
          <a:p>
            <a:pPr marL="1143000" lvl="3" indent="-228600">
              <a:buFont typeface="Arial"/>
              <a:buChar char="•"/>
            </a:pPr>
            <a:r>
              <a:rPr lang="en-US" sz="2000">
                <a:ea typeface="Calibri"/>
                <a:cs typeface="Arial"/>
              </a:rPr>
              <a:t>Thin wrapper around the tools git, helm, </a:t>
            </a:r>
            <a:r>
              <a:rPr lang="en-US" sz="2000" err="1">
                <a:ea typeface="Calibri" panose="020F0502020204030204"/>
                <a:cs typeface="Arial"/>
              </a:rPr>
              <a:t>kubectl</a:t>
            </a:r>
            <a:r>
              <a:rPr lang="en-US" sz="2000">
                <a:ea typeface="Calibri" panose="020F0502020204030204"/>
                <a:cs typeface="Arial"/>
              </a:rPr>
              <a:t> and </a:t>
            </a:r>
            <a:r>
              <a:rPr lang="en-US" sz="2000" err="1">
                <a:ea typeface="Calibri" panose="020F0502020204030204"/>
                <a:cs typeface="Arial"/>
              </a:rPr>
              <a:t>argocd</a:t>
            </a:r>
            <a:r>
              <a:rPr lang="en-US" sz="2000">
                <a:ea typeface="Calibri" panose="020F0502020204030204"/>
                <a:cs typeface="Arial"/>
              </a:rPr>
              <a:t> – can be used to learn these tools too</a:t>
            </a:r>
            <a:endParaRPr lang="en-US" sz="2000">
              <a:cs typeface="Arial"/>
            </a:endParaRPr>
          </a:p>
          <a:p>
            <a:pPr marL="1143000" lvl="3" indent="-228600">
              <a:buFont typeface="Arial"/>
              <a:buChar char="•"/>
            </a:pPr>
            <a:endParaRPr lang="en-US" sz="2000">
              <a:cs typeface="Arial"/>
            </a:endParaRPr>
          </a:p>
          <a:p>
            <a:pPr marL="228600" lvl="1" indent="-228600">
              <a:buFont typeface="Arial"/>
              <a:buChar char="•"/>
            </a:pPr>
            <a:r>
              <a:rPr lang="en-US" sz="2000" b="1">
                <a:cs typeface="Arial"/>
              </a:rPr>
              <a:t>PVI -  </a:t>
            </a:r>
            <a:r>
              <a:rPr lang="en-US" sz="2000">
                <a:cs typeface="Arial"/>
              </a:rPr>
              <a:t>Process Variables Interface</a:t>
            </a:r>
            <a:endParaRPr lang="en-US" sz="2000">
              <a:ea typeface="Calibri"/>
              <a:cs typeface="Arial"/>
            </a:endParaRPr>
          </a:p>
          <a:p>
            <a:pPr marL="685800" lvl="2" indent="-228600">
              <a:buFont typeface="Arial"/>
              <a:buChar char="•"/>
            </a:pPr>
            <a:r>
              <a:rPr lang="en-US" sz="2000">
                <a:cs typeface="Arial"/>
              </a:rPr>
              <a:t>Provides structure for the PV interface to a device</a:t>
            </a:r>
            <a:endParaRPr lang="en-US" sz="2000">
              <a:ea typeface="Calibri"/>
              <a:cs typeface="Arial"/>
            </a:endParaRPr>
          </a:p>
          <a:p>
            <a:pPr marL="685800" lvl="2" indent="-228600">
              <a:buFont typeface="Arial"/>
              <a:buChar char="•"/>
            </a:pPr>
            <a:r>
              <a:rPr lang="en-US" sz="2000">
                <a:cs typeface="Arial"/>
              </a:rPr>
              <a:t>Auto generates engineering screens for the device (bob/</a:t>
            </a:r>
            <a:r>
              <a:rPr lang="en-US" sz="2000" err="1">
                <a:cs typeface="Arial"/>
              </a:rPr>
              <a:t>edm</a:t>
            </a:r>
            <a:r>
              <a:rPr lang="en-US" sz="2000">
                <a:cs typeface="Arial"/>
              </a:rPr>
              <a:t>/</a:t>
            </a:r>
            <a:r>
              <a:rPr lang="en-US" sz="2000" err="1">
                <a:cs typeface="Arial"/>
              </a:rPr>
              <a:t>adl</a:t>
            </a:r>
            <a:r>
              <a:rPr lang="en-US" sz="2000">
                <a:cs typeface="Arial"/>
              </a:rPr>
              <a:t>)</a:t>
            </a:r>
            <a:endParaRPr lang="en-US" sz="2000">
              <a:ea typeface="Calibri"/>
              <a:cs typeface="Arial"/>
            </a:endParaRPr>
          </a:p>
          <a:p>
            <a:pPr marL="685800" lvl="2" indent="-228600">
              <a:buFont typeface="Arial"/>
              <a:buChar char="•"/>
            </a:pPr>
            <a:r>
              <a:rPr lang="en-US" sz="2000">
                <a:cs typeface="Arial"/>
              </a:rPr>
              <a:t>Supplies DB metadata for use with Bluesky</a:t>
            </a:r>
            <a:endParaRPr lang="en-US" sz="2000">
              <a:ea typeface="Calibri"/>
              <a:cs typeface="Arial"/>
            </a:endParaRPr>
          </a:p>
          <a:p>
            <a:pPr marL="1143000" lvl="3" indent="-228600">
              <a:buFont typeface="Arial"/>
              <a:buChar char="•"/>
            </a:pPr>
            <a:endParaRPr lang="en-US" sz="2000">
              <a:cs typeface="Arial"/>
            </a:endParaRPr>
          </a:p>
        </p:txBody>
      </p:sp>
      <p:pic>
        <p:nvPicPr>
          <p:cNvPr id="3" name="Graphic 2" descr="Logo image">
            <a:extLst>
              <a:ext uri="{FF2B5EF4-FFF2-40B4-BE49-F238E27FC236}">
                <a16:creationId xmlns:a16="http://schemas.microsoft.com/office/drawing/2014/main" id="{02743532-2896-165D-8254-69EB681E7D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9647" y="1269548"/>
            <a:ext cx="911678" cy="755650"/>
          </a:xfrm>
          <a:prstGeom prst="rect">
            <a:avLst/>
          </a:prstGeom>
        </p:spPr>
      </p:pic>
      <p:pic>
        <p:nvPicPr>
          <p:cNvPr id="4" name="Picture 3" descr="@epics-containers">
            <a:extLst>
              <a:ext uri="{FF2B5EF4-FFF2-40B4-BE49-F238E27FC236}">
                <a16:creationId xmlns:a16="http://schemas.microsoft.com/office/drawing/2014/main" id="{0B9CEE66-643E-0386-39AA-8039E4AC7C83}"/>
              </a:ext>
            </a:extLst>
          </p:cNvPr>
          <p:cNvPicPr>
            <a:picLocks noChangeAspect="1"/>
          </p:cNvPicPr>
          <p:nvPr/>
        </p:nvPicPr>
        <p:blipFill>
          <a:blip r:embed="rId5"/>
          <a:stretch>
            <a:fillRect/>
          </a:stretch>
        </p:blipFill>
        <p:spPr>
          <a:xfrm>
            <a:off x="847272" y="3376387"/>
            <a:ext cx="816429" cy="816429"/>
          </a:xfrm>
          <a:prstGeom prst="rect">
            <a:avLst/>
          </a:prstGeom>
        </p:spPr>
      </p:pic>
      <p:pic>
        <p:nvPicPr>
          <p:cNvPr id="5" name="Graphic 4" descr="Logo image">
            <a:extLst>
              <a:ext uri="{FF2B5EF4-FFF2-40B4-BE49-F238E27FC236}">
                <a16:creationId xmlns:a16="http://schemas.microsoft.com/office/drawing/2014/main" id="{878B0CD6-1335-F082-8A85-15AD55EDA57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3717" y="5227075"/>
            <a:ext cx="839107" cy="824592"/>
          </a:xfrm>
          <a:prstGeom prst="rect">
            <a:avLst/>
          </a:prstGeom>
        </p:spPr>
      </p:pic>
      <p:sp>
        <p:nvSpPr>
          <p:cNvPr id="10" name="Title 1">
            <a:extLst>
              <a:ext uri="{FF2B5EF4-FFF2-40B4-BE49-F238E27FC236}">
                <a16:creationId xmlns:a16="http://schemas.microsoft.com/office/drawing/2014/main" id="{581C1614-D2E1-E29C-7B37-0DA6CB48FFA5}"/>
              </a:ext>
            </a:extLst>
          </p:cNvPr>
          <p:cNvSpPr txBox="1">
            <a:spLocks/>
          </p:cNvSpPr>
          <p:nvPr/>
        </p:nvSpPr>
        <p:spPr>
          <a:xfrm>
            <a:off x="838200" y="9158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a:cs typeface="Calibri Light"/>
              </a:rPr>
              <a:t>Supporting Tools</a:t>
            </a:r>
            <a:endParaRPr lang="en-US"/>
          </a:p>
        </p:txBody>
      </p:sp>
      <p:pic>
        <p:nvPicPr>
          <p:cNvPr id="7" name="Picture 8" descr="Icon&#10;&#10;Description automatically generated">
            <a:extLst>
              <a:ext uri="{FF2B5EF4-FFF2-40B4-BE49-F238E27FC236}">
                <a16:creationId xmlns:a16="http://schemas.microsoft.com/office/drawing/2014/main" id="{38D59403-0C37-7393-AF25-01AF3FB980A5}"/>
              </a:ext>
            </a:extLst>
          </p:cNvPr>
          <p:cNvPicPr>
            <a:picLocks noChangeAspect="1"/>
          </p:cNvPicPr>
          <p:nvPr/>
        </p:nvPicPr>
        <p:blipFill>
          <a:blip r:embed="rId8"/>
          <a:stretch>
            <a:fillRect/>
          </a:stretch>
        </p:blipFill>
        <p:spPr>
          <a:xfrm>
            <a:off x="10234213" y="219224"/>
            <a:ext cx="1695451" cy="1619253"/>
          </a:xfrm>
          <a:prstGeom prst="rect">
            <a:avLst/>
          </a:prstGeom>
        </p:spPr>
      </p:pic>
    </p:spTree>
    <p:extLst>
      <p:ext uri="{BB962C8B-B14F-4D97-AF65-F5344CB8AC3E}">
        <p14:creationId xmlns:p14="http://schemas.microsoft.com/office/powerpoint/2010/main" val="2353014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a computer program&#10;&#10;Description automatically generated">
            <a:extLst>
              <a:ext uri="{FF2B5EF4-FFF2-40B4-BE49-F238E27FC236}">
                <a16:creationId xmlns:a16="http://schemas.microsoft.com/office/drawing/2014/main" id="{73C3DD02-8CBC-2359-E59E-CF02F457C178}"/>
              </a:ext>
            </a:extLst>
          </p:cNvPr>
          <p:cNvPicPr>
            <a:picLocks noChangeAspect="1"/>
          </p:cNvPicPr>
          <p:nvPr/>
        </p:nvPicPr>
        <p:blipFill>
          <a:blip r:embed="rId3"/>
          <a:stretch>
            <a:fillRect/>
          </a:stretch>
        </p:blipFill>
        <p:spPr>
          <a:xfrm>
            <a:off x="2171461" y="1645596"/>
            <a:ext cx="8108480" cy="5212404"/>
          </a:xfrm>
          <a:prstGeom prst="rect">
            <a:avLst/>
          </a:prstGeom>
        </p:spPr>
      </p:pic>
      <p:sp>
        <p:nvSpPr>
          <p:cNvPr id="2" name="Title 1">
            <a:extLst>
              <a:ext uri="{FF2B5EF4-FFF2-40B4-BE49-F238E27FC236}">
                <a16:creationId xmlns:a16="http://schemas.microsoft.com/office/drawing/2014/main" id="{FA8E353A-BEB4-421B-824E-96FFAC81EF83}"/>
              </a:ext>
            </a:extLst>
          </p:cNvPr>
          <p:cNvSpPr>
            <a:spLocks noGrp="1"/>
          </p:cNvSpPr>
          <p:nvPr>
            <p:ph type="title"/>
          </p:nvPr>
        </p:nvSpPr>
        <p:spPr>
          <a:xfrm>
            <a:off x="838200" y="-191442"/>
            <a:ext cx="10515600" cy="1325563"/>
          </a:xfrm>
        </p:spPr>
        <p:txBody>
          <a:bodyPr/>
          <a:lstStyle/>
          <a:p>
            <a:pPr algn="ctr"/>
            <a:r>
              <a:rPr lang="en-US" sz="4800" b="1">
                <a:cs typeface="Calibri Light"/>
              </a:rPr>
              <a:t>How to make an IOC Instance</a:t>
            </a:r>
            <a:r>
              <a:rPr lang="en-US" b="1">
                <a:cs typeface="Calibri Light"/>
              </a:rPr>
              <a:t>?</a:t>
            </a:r>
            <a:endParaRPr lang="en-US" b="1"/>
          </a:p>
        </p:txBody>
      </p:sp>
      <p:sp>
        <p:nvSpPr>
          <p:cNvPr id="22" name="TextBox 21">
            <a:extLst>
              <a:ext uri="{FF2B5EF4-FFF2-40B4-BE49-F238E27FC236}">
                <a16:creationId xmlns:a16="http://schemas.microsoft.com/office/drawing/2014/main" id="{9825D76F-0DEA-BEC7-982D-6EECB23DC67D}"/>
              </a:ext>
            </a:extLst>
          </p:cNvPr>
          <p:cNvSpPr txBox="1"/>
          <p:nvPr/>
        </p:nvSpPr>
        <p:spPr>
          <a:xfrm>
            <a:off x="79590" y="918641"/>
            <a:ext cx="310805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1. Create a services repository</a:t>
            </a:r>
            <a:endParaRPr lang="en-US" b="1" dirty="0">
              <a:ea typeface="Calibri" panose="020F0502020204030204"/>
              <a:cs typeface="Calibri" panose="020F0502020204030204"/>
            </a:endParaRPr>
          </a:p>
        </p:txBody>
      </p:sp>
      <p:sp>
        <p:nvSpPr>
          <p:cNvPr id="7" name="TextBox 6">
            <a:extLst>
              <a:ext uri="{FF2B5EF4-FFF2-40B4-BE49-F238E27FC236}">
                <a16:creationId xmlns:a16="http://schemas.microsoft.com/office/drawing/2014/main" id="{54F1DC6F-93C4-EFF9-C005-E9D2634C71C5}"/>
              </a:ext>
            </a:extLst>
          </p:cNvPr>
          <p:cNvSpPr txBox="1"/>
          <p:nvPr/>
        </p:nvSpPr>
        <p:spPr>
          <a:xfrm>
            <a:off x="9313777" y="917221"/>
            <a:ext cx="26872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3. Deploy the IOC instance</a:t>
            </a:r>
            <a:endParaRPr lang="en-US" b="1" dirty="0">
              <a:ea typeface="Calibri" panose="020F0502020204030204"/>
              <a:cs typeface="Calibri" panose="020F0502020204030204"/>
            </a:endParaRPr>
          </a:p>
        </p:txBody>
      </p:sp>
      <p:sp>
        <p:nvSpPr>
          <p:cNvPr id="15" name="TextBox 14">
            <a:extLst>
              <a:ext uri="{FF2B5EF4-FFF2-40B4-BE49-F238E27FC236}">
                <a16:creationId xmlns:a16="http://schemas.microsoft.com/office/drawing/2014/main" id="{F58B76E6-687D-FE0D-A4E2-ACA5BFD0AD36}"/>
              </a:ext>
            </a:extLst>
          </p:cNvPr>
          <p:cNvSpPr txBox="1"/>
          <p:nvPr/>
        </p:nvSpPr>
        <p:spPr>
          <a:xfrm>
            <a:off x="4546060" y="922506"/>
            <a:ext cx="408075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2. Edit the new IOC Instance config</a:t>
            </a:r>
            <a:endParaRPr lang="en-US"/>
          </a:p>
        </p:txBody>
      </p:sp>
      <p:cxnSp>
        <p:nvCxnSpPr>
          <p:cNvPr id="6" name="Straight Arrow Connector 5">
            <a:extLst>
              <a:ext uri="{FF2B5EF4-FFF2-40B4-BE49-F238E27FC236}">
                <a16:creationId xmlns:a16="http://schemas.microsoft.com/office/drawing/2014/main" id="{47CB7B58-F45C-E9AB-1271-5B7368DB2F6A}"/>
              </a:ext>
            </a:extLst>
          </p:cNvPr>
          <p:cNvCxnSpPr/>
          <p:nvPr/>
        </p:nvCxnSpPr>
        <p:spPr>
          <a:xfrm>
            <a:off x="1485293" y="1250204"/>
            <a:ext cx="5024333" cy="64688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8" name="Straight Arrow Connector 7">
            <a:extLst>
              <a:ext uri="{FF2B5EF4-FFF2-40B4-BE49-F238E27FC236}">
                <a16:creationId xmlns:a16="http://schemas.microsoft.com/office/drawing/2014/main" id="{119679A4-7E46-2B94-A1A1-983EB603CB15}"/>
              </a:ext>
            </a:extLst>
          </p:cNvPr>
          <p:cNvCxnSpPr>
            <a:cxnSpLocks/>
          </p:cNvCxnSpPr>
          <p:nvPr/>
        </p:nvCxnSpPr>
        <p:spPr>
          <a:xfrm>
            <a:off x="6559887" y="1225885"/>
            <a:ext cx="444227" cy="127107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9" name="Straight Arrow Connector 8">
            <a:extLst>
              <a:ext uri="{FF2B5EF4-FFF2-40B4-BE49-F238E27FC236}">
                <a16:creationId xmlns:a16="http://schemas.microsoft.com/office/drawing/2014/main" id="{72D9004F-6A8A-E2CE-FBBE-FBD8D7F46B5C}"/>
              </a:ext>
            </a:extLst>
          </p:cNvPr>
          <p:cNvCxnSpPr>
            <a:cxnSpLocks/>
          </p:cNvCxnSpPr>
          <p:nvPr/>
        </p:nvCxnSpPr>
        <p:spPr>
          <a:xfrm flipH="1">
            <a:off x="9671113" y="1225885"/>
            <a:ext cx="1225687" cy="350843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380886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E353A-BEB4-421B-824E-96FFAC81EF83}"/>
              </a:ext>
            </a:extLst>
          </p:cNvPr>
          <p:cNvSpPr>
            <a:spLocks noGrp="1"/>
          </p:cNvSpPr>
          <p:nvPr>
            <p:ph type="title"/>
          </p:nvPr>
        </p:nvSpPr>
        <p:spPr>
          <a:xfrm>
            <a:off x="838200" y="-191442"/>
            <a:ext cx="10515600" cy="1325563"/>
          </a:xfrm>
        </p:spPr>
        <p:txBody>
          <a:bodyPr/>
          <a:lstStyle/>
          <a:p>
            <a:pPr algn="ctr"/>
            <a:r>
              <a:rPr lang="en-US" sz="4800" b="1">
                <a:cs typeface="Calibri Light"/>
              </a:rPr>
              <a:t>How to make an IOC Instance</a:t>
            </a:r>
            <a:r>
              <a:rPr lang="en-US" b="1">
                <a:cs typeface="Calibri Light"/>
              </a:rPr>
              <a:t>?</a:t>
            </a:r>
            <a:endParaRPr lang="en-US" b="1"/>
          </a:p>
        </p:txBody>
      </p:sp>
      <p:sp>
        <p:nvSpPr>
          <p:cNvPr id="16" name="TextBox 15">
            <a:extLst>
              <a:ext uri="{FF2B5EF4-FFF2-40B4-BE49-F238E27FC236}">
                <a16:creationId xmlns:a16="http://schemas.microsoft.com/office/drawing/2014/main" id="{594F6490-B8C2-15C6-5887-A2852E861304}"/>
              </a:ext>
            </a:extLst>
          </p:cNvPr>
          <p:cNvSpPr txBox="1"/>
          <p:nvPr/>
        </p:nvSpPr>
        <p:spPr>
          <a:xfrm>
            <a:off x="7669322" y="1646993"/>
            <a:ext cx="425425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i="1" dirty="0">
                <a:cs typeface="Calibri"/>
              </a:rPr>
              <a:t>2a.</a:t>
            </a:r>
            <a:r>
              <a:rPr lang="en-US" sz="1600" i="1" dirty="0">
                <a:cs typeface="Calibri"/>
              </a:rPr>
              <a:t> A helm chart values override file. The only required field is the URL of the Generic IOC to use.</a:t>
            </a:r>
            <a:endParaRPr lang="en-US" sz="1600" i="1" dirty="0">
              <a:ea typeface="Calibri"/>
              <a:cs typeface="Calibri"/>
            </a:endParaRPr>
          </a:p>
        </p:txBody>
      </p:sp>
      <p:sp>
        <p:nvSpPr>
          <p:cNvPr id="17" name="TextBox 16">
            <a:extLst>
              <a:ext uri="{FF2B5EF4-FFF2-40B4-BE49-F238E27FC236}">
                <a16:creationId xmlns:a16="http://schemas.microsoft.com/office/drawing/2014/main" id="{E31EF359-3775-0BB4-96DB-F1D33C14409C}"/>
              </a:ext>
            </a:extLst>
          </p:cNvPr>
          <p:cNvSpPr txBox="1"/>
          <p:nvPr/>
        </p:nvSpPr>
        <p:spPr>
          <a:xfrm>
            <a:off x="574079" y="2799232"/>
            <a:ext cx="349072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i="1" dirty="0">
                <a:cs typeface="Calibri"/>
              </a:rPr>
              <a:t>2b. </a:t>
            </a:r>
            <a:r>
              <a:rPr lang="en-US" sz="1600" i="1" dirty="0">
                <a:cs typeface="Calibri"/>
              </a:rPr>
              <a:t>An </a:t>
            </a:r>
            <a:r>
              <a:rPr lang="en-US" sz="1600" b="1" i="1" dirty="0" err="1">
                <a:cs typeface="Calibri"/>
              </a:rPr>
              <a:t>ibek</a:t>
            </a:r>
            <a:r>
              <a:rPr lang="en-US" sz="1600" b="1" i="1" dirty="0">
                <a:cs typeface="Calibri"/>
              </a:rPr>
              <a:t> </a:t>
            </a:r>
            <a:r>
              <a:rPr lang="en-US" sz="1600" i="1" dirty="0">
                <a:cs typeface="Calibri"/>
              </a:rPr>
              <a:t>IOC YAML file listing the support 'entities' that we want to instantiate for this IOC instance.</a:t>
            </a:r>
            <a:endParaRPr lang="en-US" sz="1600" i="1" dirty="0">
              <a:ea typeface="Calibri"/>
              <a:cs typeface="Calibri"/>
            </a:endParaRPr>
          </a:p>
        </p:txBody>
      </p:sp>
      <p:sp>
        <p:nvSpPr>
          <p:cNvPr id="21" name="TextBox 20">
            <a:extLst>
              <a:ext uri="{FF2B5EF4-FFF2-40B4-BE49-F238E27FC236}">
                <a16:creationId xmlns:a16="http://schemas.microsoft.com/office/drawing/2014/main" id="{5B2F8073-90FD-B34B-506E-2B5D0906028F}"/>
              </a:ext>
            </a:extLst>
          </p:cNvPr>
          <p:cNvSpPr txBox="1"/>
          <p:nvPr/>
        </p:nvSpPr>
        <p:spPr>
          <a:xfrm>
            <a:off x="7870841" y="5935072"/>
            <a:ext cx="432478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3. Deploy the IOC instance:</a:t>
            </a:r>
            <a:endParaRPr lang="en-US" b="1" dirty="0"/>
          </a:p>
          <a:p>
            <a:pPr marL="742950" lvl="1" indent="-285750">
              <a:buFont typeface="Arial"/>
              <a:buChar char="•"/>
            </a:pPr>
            <a:r>
              <a:rPr lang="en-US" dirty="0">
                <a:cs typeface="Calibri"/>
              </a:rPr>
              <a:t>Tag and push the beamline repo</a:t>
            </a:r>
            <a:endParaRPr lang="en-US" dirty="0">
              <a:ea typeface="Calibri"/>
              <a:cs typeface="Calibri"/>
            </a:endParaRPr>
          </a:p>
          <a:p>
            <a:pPr marL="742950" lvl="1" indent="-285750">
              <a:buFont typeface="Arial"/>
              <a:buChar char="•"/>
            </a:pPr>
            <a:r>
              <a:rPr lang="en-US" b="1" dirty="0" err="1">
                <a:cs typeface="Calibri"/>
              </a:rPr>
              <a:t>ec</a:t>
            </a:r>
            <a:r>
              <a:rPr lang="en-US" b="1" dirty="0">
                <a:cs typeface="Calibri"/>
              </a:rPr>
              <a:t> </a:t>
            </a:r>
            <a:r>
              <a:rPr lang="en-US" dirty="0">
                <a:cs typeface="Calibri"/>
              </a:rPr>
              <a:t>deploy bl45p-ea-ioc-01 2024.9.1</a:t>
            </a:r>
            <a:endParaRPr lang="en-US" dirty="0">
              <a:ea typeface="Calibri"/>
              <a:cs typeface="Calibri"/>
            </a:endParaRPr>
          </a:p>
        </p:txBody>
      </p:sp>
      <p:sp>
        <p:nvSpPr>
          <p:cNvPr id="22" name="TextBox 21">
            <a:extLst>
              <a:ext uri="{FF2B5EF4-FFF2-40B4-BE49-F238E27FC236}">
                <a16:creationId xmlns:a16="http://schemas.microsoft.com/office/drawing/2014/main" id="{9825D76F-0DEA-BEC7-982D-6EECB23DC67D}"/>
              </a:ext>
            </a:extLst>
          </p:cNvPr>
          <p:cNvSpPr txBox="1"/>
          <p:nvPr/>
        </p:nvSpPr>
        <p:spPr>
          <a:xfrm>
            <a:off x="-1474" y="934854"/>
            <a:ext cx="688563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1. Create a services repository</a:t>
            </a:r>
            <a:endParaRPr lang="en-US" b="1" dirty="0"/>
          </a:p>
          <a:p>
            <a:pPr marL="742950" lvl="1" indent="-285750">
              <a:buFont typeface="Arial"/>
              <a:buChar char="•"/>
            </a:pPr>
            <a:r>
              <a:rPr lang="en-US" dirty="0">
                <a:ea typeface="Calibri"/>
                <a:cs typeface="Calibri"/>
              </a:rPr>
              <a:t>copier copy </a:t>
            </a:r>
            <a:r>
              <a:rPr lang="en-US" dirty="0" err="1">
                <a:ea typeface="+mn-lt"/>
                <a:cs typeface="+mn-lt"/>
              </a:rPr>
              <a:t>gh:epics-containers</a:t>
            </a:r>
            <a:r>
              <a:rPr lang="en-US" dirty="0">
                <a:ea typeface="+mn-lt"/>
                <a:cs typeface="+mn-lt"/>
              </a:rPr>
              <a:t>/services-template-helm .</a:t>
            </a:r>
          </a:p>
          <a:p>
            <a:pPr marL="742950" lvl="1" indent="-285750">
              <a:buFont typeface="Arial"/>
              <a:buChar char="•"/>
            </a:pPr>
            <a:r>
              <a:rPr lang="en-US" dirty="0">
                <a:ea typeface="Calibri"/>
                <a:cs typeface="Calibri"/>
              </a:rPr>
              <a:t>cp –r services/.</a:t>
            </a:r>
            <a:r>
              <a:rPr lang="en-US" dirty="0" err="1">
                <a:ea typeface="Calibri"/>
                <a:cs typeface="Calibri"/>
              </a:rPr>
              <a:t>ioc</a:t>
            </a:r>
            <a:r>
              <a:rPr lang="en-US" dirty="0">
                <a:ea typeface="Calibri"/>
                <a:cs typeface="Calibri"/>
              </a:rPr>
              <a:t>-template services/my-new-</a:t>
            </a:r>
            <a:r>
              <a:rPr lang="en-US" dirty="0" err="1">
                <a:ea typeface="Calibri"/>
                <a:cs typeface="Calibri"/>
              </a:rPr>
              <a:t>ioc</a:t>
            </a:r>
          </a:p>
          <a:p>
            <a:r>
              <a:rPr lang="en-US" b="1" dirty="0">
                <a:ea typeface="Calibri"/>
                <a:cs typeface="Calibri"/>
              </a:rPr>
              <a:t>2. Edit</a:t>
            </a:r>
            <a:r>
              <a:rPr lang="en-US" b="1">
                <a:cs typeface="Calibri"/>
              </a:rPr>
              <a:t> the new IOC Instance config</a:t>
            </a:r>
            <a:endParaRPr lang="en-US" b="1">
              <a:ea typeface="Calibri"/>
              <a:cs typeface="Calibri"/>
            </a:endParaRPr>
          </a:p>
        </p:txBody>
      </p:sp>
      <p:pic>
        <p:nvPicPr>
          <p:cNvPr id="5" name="Picture 4" descr="A black screen with white text&#10;&#10;Description automatically generated">
            <a:extLst>
              <a:ext uri="{FF2B5EF4-FFF2-40B4-BE49-F238E27FC236}">
                <a16:creationId xmlns:a16="http://schemas.microsoft.com/office/drawing/2014/main" id="{617A5D6E-23F1-1C79-25B6-11726DC0FA56}"/>
              </a:ext>
            </a:extLst>
          </p:cNvPr>
          <p:cNvPicPr>
            <a:picLocks noChangeAspect="1"/>
          </p:cNvPicPr>
          <p:nvPr/>
        </p:nvPicPr>
        <p:blipFill>
          <a:blip r:embed="rId3"/>
          <a:stretch>
            <a:fillRect/>
          </a:stretch>
        </p:blipFill>
        <p:spPr>
          <a:xfrm>
            <a:off x="5048752" y="2488281"/>
            <a:ext cx="7067550" cy="1019175"/>
          </a:xfrm>
          <a:prstGeom prst="rect">
            <a:avLst/>
          </a:prstGeom>
        </p:spPr>
      </p:pic>
      <p:pic>
        <p:nvPicPr>
          <p:cNvPr id="9" name="Picture 8" descr="A screen shot of a computer program&#10;&#10;Description automatically generated">
            <a:extLst>
              <a:ext uri="{FF2B5EF4-FFF2-40B4-BE49-F238E27FC236}">
                <a16:creationId xmlns:a16="http://schemas.microsoft.com/office/drawing/2014/main" id="{C8EE8D75-24AB-6CCD-D5CB-84D8D48C30F2}"/>
              </a:ext>
            </a:extLst>
          </p:cNvPr>
          <p:cNvPicPr>
            <a:picLocks noChangeAspect="1"/>
          </p:cNvPicPr>
          <p:nvPr/>
        </p:nvPicPr>
        <p:blipFill>
          <a:blip r:embed="rId4"/>
          <a:stretch>
            <a:fillRect/>
          </a:stretch>
        </p:blipFill>
        <p:spPr>
          <a:xfrm>
            <a:off x="-1253" y="3629276"/>
            <a:ext cx="6619875" cy="3228975"/>
          </a:xfrm>
          <a:prstGeom prst="rect">
            <a:avLst/>
          </a:prstGeom>
        </p:spPr>
      </p:pic>
    </p:spTree>
    <p:extLst>
      <p:ext uri="{BB962C8B-B14F-4D97-AF65-F5344CB8AC3E}">
        <p14:creationId xmlns:p14="http://schemas.microsoft.com/office/powerpoint/2010/main" val="4271925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a computer program&#10;&#10;Description automatically generated">
            <a:extLst>
              <a:ext uri="{FF2B5EF4-FFF2-40B4-BE49-F238E27FC236}">
                <a16:creationId xmlns:a16="http://schemas.microsoft.com/office/drawing/2014/main" id="{73C3DD02-8CBC-2359-E59E-CF02F457C178}"/>
              </a:ext>
            </a:extLst>
          </p:cNvPr>
          <p:cNvPicPr>
            <a:picLocks noChangeAspect="1"/>
          </p:cNvPicPr>
          <p:nvPr/>
        </p:nvPicPr>
        <p:blipFill>
          <a:blip r:embed="rId3"/>
          <a:stretch>
            <a:fillRect/>
          </a:stretch>
        </p:blipFill>
        <p:spPr>
          <a:xfrm>
            <a:off x="2171461" y="1645596"/>
            <a:ext cx="8108480" cy="5212404"/>
          </a:xfrm>
          <a:prstGeom prst="rect">
            <a:avLst/>
          </a:prstGeom>
        </p:spPr>
      </p:pic>
      <p:sp>
        <p:nvSpPr>
          <p:cNvPr id="2" name="Title 1">
            <a:extLst>
              <a:ext uri="{FF2B5EF4-FFF2-40B4-BE49-F238E27FC236}">
                <a16:creationId xmlns:a16="http://schemas.microsoft.com/office/drawing/2014/main" id="{FA8E353A-BEB4-421B-824E-96FFAC81EF83}"/>
              </a:ext>
            </a:extLst>
          </p:cNvPr>
          <p:cNvSpPr>
            <a:spLocks noGrp="1"/>
          </p:cNvSpPr>
          <p:nvPr>
            <p:ph type="title"/>
          </p:nvPr>
        </p:nvSpPr>
        <p:spPr>
          <a:xfrm>
            <a:off x="838200" y="-191442"/>
            <a:ext cx="10515600" cy="1325563"/>
          </a:xfrm>
        </p:spPr>
        <p:txBody>
          <a:bodyPr/>
          <a:lstStyle/>
          <a:p>
            <a:pPr algn="ctr"/>
            <a:r>
              <a:rPr lang="en-US" sz="4800" b="1">
                <a:cs typeface="Calibri Light"/>
              </a:rPr>
              <a:t>How to make an IOC Instance</a:t>
            </a:r>
            <a:r>
              <a:rPr lang="en-US" b="1">
                <a:cs typeface="Calibri Light"/>
              </a:rPr>
              <a:t>?</a:t>
            </a:r>
            <a:endParaRPr lang="en-US" b="1"/>
          </a:p>
        </p:txBody>
      </p:sp>
      <p:sp>
        <p:nvSpPr>
          <p:cNvPr id="22" name="TextBox 21">
            <a:extLst>
              <a:ext uri="{FF2B5EF4-FFF2-40B4-BE49-F238E27FC236}">
                <a16:creationId xmlns:a16="http://schemas.microsoft.com/office/drawing/2014/main" id="{9825D76F-0DEA-BEC7-982D-6EECB23DC67D}"/>
              </a:ext>
            </a:extLst>
          </p:cNvPr>
          <p:cNvSpPr txBox="1"/>
          <p:nvPr/>
        </p:nvSpPr>
        <p:spPr>
          <a:xfrm>
            <a:off x="1498207" y="951067"/>
            <a:ext cx="310805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1.Create a Generic IOC repo</a:t>
            </a:r>
            <a:endParaRPr lang="en-US" b="1" dirty="0">
              <a:ea typeface="Calibri" panose="020F0502020204030204"/>
              <a:cs typeface="Calibri" panose="020F0502020204030204"/>
            </a:endParaRPr>
          </a:p>
        </p:txBody>
      </p:sp>
      <p:sp>
        <p:nvSpPr>
          <p:cNvPr id="15" name="TextBox 14">
            <a:extLst>
              <a:ext uri="{FF2B5EF4-FFF2-40B4-BE49-F238E27FC236}">
                <a16:creationId xmlns:a16="http://schemas.microsoft.com/office/drawing/2014/main" id="{F58B76E6-687D-FE0D-A4E2-ACA5BFD0AD36}"/>
              </a:ext>
            </a:extLst>
          </p:cNvPr>
          <p:cNvSpPr txBox="1"/>
          <p:nvPr/>
        </p:nvSpPr>
        <p:spPr>
          <a:xfrm>
            <a:off x="5988996" y="954932"/>
            <a:ext cx="47535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2. Deploy Generic IOC to your container registry</a:t>
            </a:r>
            <a:endParaRPr lang="en-US" dirty="0"/>
          </a:p>
        </p:txBody>
      </p:sp>
      <p:cxnSp>
        <p:nvCxnSpPr>
          <p:cNvPr id="6" name="Straight Arrow Connector 5">
            <a:extLst>
              <a:ext uri="{FF2B5EF4-FFF2-40B4-BE49-F238E27FC236}">
                <a16:creationId xmlns:a16="http://schemas.microsoft.com/office/drawing/2014/main" id="{47CB7B58-F45C-E9AB-1271-5B7368DB2F6A}"/>
              </a:ext>
            </a:extLst>
          </p:cNvPr>
          <p:cNvCxnSpPr/>
          <p:nvPr/>
        </p:nvCxnSpPr>
        <p:spPr>
          <a:xfrm>
            <a:off x="4006377" y="1258310"/>
            <a:ext cx="419909" cy="73605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8" name="Straight Arrow Connector 7">
            <a:extLst>
              <a:ext uri="{FF2B5EF4-FFF2-40B4-BE49-F238E27FC236}">
                <a16:creationId xmlns:a16="http://schemas.microsoft.com/office/drawing/2014/main" id="{119679A4-7E46-2B94-A1A1-983EB603CB15}"/>
              </a:ext>
            </a:extLst>
          </p:cNvPr>
          <p:cNvCxnSpPr>
            <a:cxnSpLocks/>
          </p:cNvCxnSpPr>
          <p:nvPr/>
        </p:nvCxnSpPr>
        <p:spPr>
          <a:xfrm flipH="1">
            <a:off x="5220709" y="1250204"/>
            <a:ext cx="1120306" cy="362192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10846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 program&#10;&#10;Description automatically generated">
            <a:extLst>
              <a:ext uri="{FF2B5EF4-FFF2-40B4-BE49-F238E27FC236}">
                <a16:creationId xmlns:a16="http://schemas.microsoft.com/office/drawing/2014/main" id="{A7ED121F-5F95-663F-9CCD-EE99E047BC8C}"/>
              </a:ext>
            </a:extLst>
          </p:cNvPr>
          <p:cNvPicPr>
            <a:picLocks noChangeAspect="1"/>
          </p:cNvPicPr>
          <p:nvPr/>
        </p:nvPicPr>
        <p:blipFill>
          <a:blip r:embed="rId3"/>
          <a:stretch>
            <a:fillRect/>
          </a:stretch>
        </p:blipFill>
        <p:spPr>
          <a:xfrm>
            <a:off x="5191542" y="0"/>
            <a:ext cx="7002548" cy="6858000"/>
          </a:xfrm>
          <a:prstGeom prst="rect">
            <a:avLst/>
          </a:prstGeom>
        </p:spPr>
      </p:pic>
      <p:sp>
        <p:nvSpPr>
          <p:cNvPr id="2" name="Title 1">
            <a:extLst>
              <a:ext uri="{FF2B5EF4-FFF2-40B4-BE49-F238E27FC236}">
                <a16:creationId xmlns:a16="http://schemas.microsoft.com/office/drawing/2014/main" id="{FA8E353A-BEB4-421B-824E-96FFAC81EF83}"/>
              </a:ext>
            </a:extLst>
          </p:cNvPr>
          <p:cNvSpPr>
            <a:spLocks noGrp="1"/>
          </p:cNvSpPr>
          <p:nvPr>
            <p:ph type="title"/>
          </p:nvPr>
        </p:nvSpPr>
        <p:spPr>
          <a:xfrm>
            <a:off x="-4011" y="-942"/>
            <a:ext cx="5201654" cy="1325563"/>
          </a:xfrm>
        </p:spPr>
        <p:txBody>
          <a:bodyPr>
            <a:normAutofit fontScale="90000"/>
          </a:bodyPr>
          <a:lstStyle/>
          <a:p>
            <a:pPr algn="ctr"/>
            <a:r>
              <a:rPr lang="en-US" sz="4800" b="1">
                <a:cs typeface="Calibri Light"/>
              </a:rPr>
              <a:t>How to make a Generic IOC</a:t>
            </a:r>
            <a:r>
              <a:rPr lang="en-US" b="1">
                <a:cs typeface="Calibri Light"/>
              </a:rPr>
              <a:t>?</a:t>
            </a:r>
            <a:endParaRPr lang="en-US" b="1">
              <a:ea typeface="Calibri Light"/>
              <a:cs typeface="Calibri Light"/>
            </a:endParaRPr>
          </a:p>
        </p:txBody>
      </p:sp>
      <p:sp>
        <p:nvSpPr>
          <p:cNvPr id="17" name="TextBox 16">
            <a:extLst>
              <a:ext uri="{FF2B5EF4-FFF2-40B4-BE49-F238E27FC236}">
                <a16:creationId xmlns:a16="http://schemas.microsoft.com/office/drawing/2014/main" id="{E31EF359-3775-0BB4-96DB-F1D33C14409C}"/>
              </a:ext>
            </a:extLst>
          </p:cNvPr>
          <p:cNvSpPr txBox="1"/>
          <p:nvPr/>
        </p:nvSpPr>
        <p:spPr>
          <a:xfrm>
            <a:off x="2342627" y="6022168"/>
            <a:ext cx="334032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err="1">
                <a:cs typeface="Calibri"/>
              </a:rPr>
              <a:t>Dockerfile</a:t>
            </a:r>
            <a:r>
              <a:rPr lang="en-US" sz="1600" i="1">
                <a:cs typeface="Calibri"/>
              </a:rPr>
              <a:t>: </a:t>
            </a:r>
            <a:r>
              <a:rPr lang="en-US" sz="1600" i="1" err="1">
                <a:cs typeface="Calibri"/>
              </a:rPr>
              <a:t>iocStats</a:t>
            </a:r>
            <a:r>
              <a:rPr lang="en-US" sz="1600" i="1">
                <a:cs typeface="Calibri"/>
              </a:rPr>
              <a:t> serves as an example for how to add additional support modules</a:t>
            </a:r>
            <a:endParaRPr lang="en-US" sz="1600" i="1">
              <a:ea typeface="Calibri"/>
              <a:cs typeface="Calibri"/>
            </a:endParaRPr>
          </a:p>
        </p:txBody>
      </p:sp>
      <p:sp>
        <p:nvSpPr>
          <p:cNvPr id="21" name="TextBox 20">
            <a:extLst>
              <a:ext uri="{FF2B5EF4-FFF2-40B4-BE49-F238E27FC236}">
                <a16:creationId xmlns:a16="http://schemas.microsoft.com/office/drawing/2014/main" id="{5B2F8073-90FD-B34B-506E-2B5D0906028F}"/>
              </a:ext>
            </a:extLst>
          </p:cNvPr>
          <p:cNvSpPr txBox="1"/>
          <p:nvPr/>
        </p:nvSpPr>
        <p:spPr>
          <a:xfrm>
            <a:off x="-3093" y="3499013"/>
            <a:ext cx="485353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2. Deploy Generic IOC to your container registry:</a:t>
            </a:r>
            <a:endParaRPr lang="en-US" b="1"/>
          </a:p>
          <a:p>
            <a:pPr marL="742950" lvl="1" indent="-285750">
              <a:buFont typeface="Arial"/>
              <a:buChar char="•"/>
            </a:pPr>
            <a:r>
              <a:rPr lang="en-US">
                <a:cs typeface="Calibri"/>
              </a:rPr>
              <a:t>Tag and push the generic IOC repo</a:t>
            </a:r>
            <a:endParaRPr lang="en-US">
              <a:ea typeface="Calibri"/>
              <a:cs typeface="Calibri"/>
            </a:endParaRPr>
          </a:p>
          <a:p>
            <a:pPr marL="742950" lvl="1" indent="-285750">
              <a:buFont typeface="Arial"/>
              <a:buChar char="•"/>
            </a:pPr>
            <a:r>
              <a:rPr lang="en-US">
                <a:cs typeface="Calibri"/>
              </a:rPr>
              <a:t>CI then:</a:t>
            </a:r>
            <a:endParaRPr lang="en-US">
              <a:ea typeface="Calibri"/>
              <a:cs typeface="Calibri"/>
            </a:endParaRPr>
          </a:p>
          <a:p>
            <a:pPr marL="1200150" lvl="2" indent="-285750">
              <a:buFont typeface="Courier New"/>
              <a:buChar char="o"/>
            </a:pPr>
            <a:r>
              <a:rPr lang="en-US">
                <a:ea typeface="Calibri"/>
                <a:cs typeface="Calibri"/>
              </a:rPr>
              <a:t>Builds the container image</a:t>
            </a:r>
          </a:p>
          <a:p>
            <a:pPr marL="1200150" lvl="2" indent="-285750">
              <a:buFont typeface="Courier New"/>
              <a:buChar char="o"/>
            </a:pPr>
            <a:r>
              <a:rPr lang="en-US">
                <a:ea typeface="Calibri"/>
                <a:cs typeface="Calibri"/>
              </a:rPr>
              <a:t>Publishes it to </a:t>
            </a:r>
            <a:r>
              <a:rPr lang="en-US" err="1">
                <a:ea typeface="Calibri"/>
                <a:cs typeface="Calibri"/>
              </a:rPr>
              <a:t>GHCR</a:t>
            </a:r>
            <a:endParaRPr lang="en-US">
              <a:ea typeface="Calibri"/>
              <a:cs typeface="Calibri"/>
            </a:endParaRPr>
          </a:p>
          <a:p>
            <a:pPr marL="1200150" lvl="2" indent="-285750">
              <a:buFont typeface="Courier New"/>
              <a:buChar char="o"/>
            </a:pPr>
            <a:r>
              <a:rPr lang="en-US">
                <a:ea typeface="Calibri"/>
                <a:cs typeface="Calibri"/>
              </a:rPr>
              <a:t>Publishes a JSON schema for the </a:t>
            </a:r>
            <a:r>
              <a:rPr lang="en-US" err="1">
                <a:ea typeface="Calibri"/>
                <a:cs typeface="Calibri"/>
              </a:rPr>
              <a:t>ibek</a:t>
            </a:r>
            <a:r>
              <a:rPr lang="en-US">
                <a:ea typeface="Calibri"/>
                <a:cs typeface="Calibri"/>
              </a:rPr>
              <a:t> 'entities' provided inside the container</a:t>
            </a:r>
          </a:p>
        </p:txBody>
      </p:sp>
      <p:sp>
        <p:nvSpPr>
          <p:cNvPr id="22" name="TextBox 21">
            <a:extLst>
              <a:ext uri="{FF2B5EF4-FFF2-40B4-BE49-F238E27FC236}">
                <a16:creationId xmlns:a16="http://schemas.microsoft.com/office/drawing/2014/main" id="{9825D76F-0DEA-BEC7-982D-6EECB23DC67D}"/>
              </a:ext>
            </a:extLst>
          </p:cNvPr>
          <p:cNvSpPr txBox="1"/>
          <p:nvPr/>
        </p:nvSpPr>
        <p:spPr>
          <a:xfrm>
            <a:off x="-3096" y="1637937"/>
            <a:ext cx="5196152"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1. Create a Generic IOC repo:</a:t>
            </a:r>
          </a:p>
          <a:p>
            <a:pPr marL="742950" lvl="1" indent="-285750">
              <a:buFont typeface="Arial"/>
              <a:buChar char="•"/>
            </a:pPr>
            <a:r>
              <a:rPr lang="en-US"/>
              <a:t>copier copy </a:t>
            </a:r>
            <a:r>
              <a:rPr lang="en-US" err="1"/>
              <a:t>gh:epics-containers</a:t>
            </a:r>
            <a:r>
              <a:rPr lang="en-US"/>
              <a:t>/</a:t>
            </a:r>
            <a:r>
              <a:rPr lang="en-US" err="1"/>
              <a:t>ioc</a:t>
            </a:r>
            <a:r>
              <a:rPr lang="en-US"/>
              <a:t>-template</a:t>
            </a:r>
          </a:p>
          <a:p>
            <a:pPr marL="742950" lvl="1" indent="-285750">
              <a:buFont typeface="Arial"/>
              <a:buChar char="•"/>
            </a:pPr>
            <a:r>
              <a:rPr lang="en-US"/>
              <a:t>edit Readme.md</a:t>
            </a:r>
            <a:endParaRPr lang="en-US">
              <a:ea typeface="Calibri"/>
              <a:cs typeface="Calibri"/>
            </a:endParaRPr>
          </a:p>
          <a:p>
            <a:pPr marL="742950" lvl="1" indent="-285750">
              <a:buFont typeface="Arial"/>
              <a:buChar char="•"/>
            </a:pPr>
            <a:r>
              <a:rPr lang="en-US">
                <a:ea typeface="Calibri"/>
                <a:cs typeface="Calibri"/>
              </a:rPr>
              <a:t>edit </a:t>
            </a:r>
            <a:r>
              <a:rPr lang="en-US" err="1">
                <a:ea typeface="Calibri"/>
                <a:cs typeface="Calibri"/>
              </a:rPr>
              <a:t>Dockerfile</a:t>
            </a:r>
            <a:r>
              <a:rPr lang="en-US">
                <a:ea typeface="Calibri"/>
                <a:cs typeface="Calibri"/>
              </a:rPr>
              <a:t>: add COPY and RUN for each support module using </a:t>
            </a:r>
            <a:r>
              <a:rPr lang="en-US" err="1">
                <a:ea typeface="Calibri"/>
                <a:cs typeface="Calibri"/>
              </a:rPr>
              <a:t>ibek</a:t>
            </a:r>
            <a:r>
              <a:rPr lang="en-US">
                <a:ea typeface="Calibri"/>
                <a:cs typeface="Calibri"/>
              </a:rPr>
              <a:t>-support </a:t>
            </a:r>
            <a:r>
              <a:rPr lang="en-US" err="1">
                <a:ea typeface="Calibri"/>
                <a:cs typeface="Calibri"/>
              </a:rPr>
              <a:t>recipies</a:t>
            </a:r>
            <a:endParaRPr lang="en-US">
              <a:ea typeface="Calibri"/>
              <a:cs typeface="Calibri"/>
            </a:endParaRPr>
          </a:p>
        </p:txBody>
      </p:sp>
    </p:spTree>
    <p:extLst>
      <p:ext uri="{BB962C8B-B14F-4D97-AF65-F5344CB8AC3E}">
        <p14:creationId xmlns:p14="http://schemas.microsoft.com/office/powerpoint/2010/main" val="2080075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E353A-BEB4-421B-824E-96FFAC81EF83}"/>
              </a:ext>
            </a:extLst>
          </p:cNvPr>
          <p:cNvSpPr>
            <a:spLocks noGrp="1"/>
          </p:cNvSpPr>
          <p:nvPr>
            <p:ph type="title"/>
          </p:nvPr>
        </p:nvSpPr>
        <p:spPr>
          <a:xfrm>
            <a:off x="838200" y="-191442"/>
            <a:ext cx="10515600" cy="1325563"/>
          </a:xfrm>
        </p:spPr>
        <p:txBody>
          <a:bodyPr/>
          <a:lstStyle/>
          <a:p>
            <a:pPr algn="ctr"/>
            <a:r>
              <a:rPr lang="en-US" sz="4800" b="1">
                <a:cs typeface="Calibri Light"/>
              </a:rPr>
              <a:t>How to Add a new Support Module 1.</a:t>
            </a:r>
            <a:endParaRPr lang="en-US" b="1"/>
          </a:p>
        </p:txBody>
      </p:sp>
      <p:sp>
        <p:nvSpPr>
          <p:cNvPr id="17" name="TextBox 16">
            <a:extLst>
              <a:ext uri="{FF2B5EF4-FFF2-40B4-BE49-F238E27FC236}">
                <a16:creationId xmlns:a16="http://schemas.microsoft.com/office/drawing/2014/main" id="{E31EF359-3775-0BB4-96DB-F1D33C14409C}"/>
              </a:ext>
            </a:extLst>
          </p:cNvPr>
          <p:cNvSpPr txBox="1"/>
          <p:nvPr/>
        </p:nvSpPr>
        <p:spPr>
          <a:xfrm>
            <a:off x="1520850" y="5533647"/>
            <a:ext cx="2949303"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a:cs typeface="Calibri"/>
              </a:rPr>
              <a:t>Install.sh example for </a:t>
            </a:r>
            <a:r>
              <a:rPr lang="en-US" sz="1600" i="1" err="1">
                <a:cs typeface="Calibri"/>
              </a:rPr>
              <a:t>ADSimDetector</a:t>
            </a:r>
            <a:r>
              <a:rPr lang="en-US" sz="1600" i="1">
                <a:cs typeface="Calibri"/>
              </a:rPr>
              <a:t>. Most install.sh would look almost identical to this but You can add custom steps as needed –it's just bash.</a:t>
            </a:r>
            <a:endParaRPr lang="en-US" sz="1600" i="1">
              <a:ea typeface="Calibri"/>
              <a:cs typeface="Calibri"/>
            </a:endParaRPr>
          </a:p>
        </p:txBody>
      </p:sp>
      <p:sp>
        <p:nvSpPr>
          <p:cNvPr id="21" name="TextBox 20">
            <a:extLst>
              <a:ext uri="{FF2B5EF4-FFF2-40B4-BE49-F238E27FC236}">
                <a16:creationId xmlns:a16="http://schemas.microsoft.com/office/drawing/2014/main" id="{5B2F8073-90FD-B34B-506E-2B5D0906028F}"/>
              </a:ext>
            </a:extLst>
          </p:cNvPr>
          <p:cNvSpPr txBox="1"/>
          <p:nvPr/>
        </p:nvSpPr>
        <p:spPr>
          <a:xfrm>
            <a:off x="77117" y="2716960"/>
            <a:ext cx="425195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2. Add a new install.sh file:</a:t>
            </a:r>
            <a:endParaRPr lang="en-US" b="1"/>
          </a:p>
          <a:p>
            <a:pPr marL="742950" lvl="1" indent="-285750">
              <a:buFont typeface="Arial"/>
              <a:buChar char="•"/>
            </a:pPr>
            <a:r>
              <a:rPr lang="en-US">
                <a:cs typeface="Calibri"/>
              </a:rPr>
              <a:t>Use the new support in your Generic IOC </a:t>
            </a:r>
            <a:r>
              <a:rPr lang="en-US" err="1">
                <a:cs typeface="Calibri"/>
              </a:rPr>
              <a:t>Dockerfile</a:t>
            </a:r>
            <a:endParaRPr lang="en-US" err="1"/>
          </a:p>
        </p:txBody>
      </p:sp>
      <p:sp>
        <p:nvSpPr>
          <p:cNvPr id="22" name="TextBox 21">
            <a:extLst>
              <a:ext uri="{FF2B5EF4-FFF2-40B4-BE49-F238E27FC236}">
                <a16:creationId xmlns:a16="http://schemas.microsoft.com/office/drawing/2014/main" id="{9825D76F-0DEA-BEC7-982D-6EECB23DC67D}"/>
              </a:ext>
            </a:extLst>
          </p:cNvPr>
          <p:cNvSpPr txBox="1"/>
          <p:nvPr/>
        </p:nvSpPr>
        <p:spPr>
          <a:xfrm>
            <a:off x="77114" y="835832"/>
            <a:ext cx="4273731"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1. Add a folder in the </a:t>
            </a:r>
            <a:r>
              <a:rPr lang="en-US" b="1" err="1">
                <a:cs typeface="Calibri"/>
              </a:rPr>
              <a:t>ibek</a:t>
            </a:r>
            <a:r>
              <a:rPr lang="en-US" b="1">
                <a:cs typeface="Calibri"/>
              </a:rPr>
              <a:t>-support repo</a:t>
            </a:r>
            <a:endParaRPr lang="en-US" b="1"/>
          </a:p>
          <a:p>
            <a:pPr marL="742950" lvl="1" indent="-285750">
              <a:buFont typeface="Arial"/>
              <a:buChar char="•"/>
            </a:pPr>
            <a:r>
              <a:rPr lang="en-US">
                <a:cs typeface="Calibri"/>
              </a:rPr>
              <a:t>Shared </a:t>
            </a:r>
            <a:r>
              <a:rPr lang="en-US" err="1">
                <a:cs typeface="Calibri"/>
              </a:rPr>
              <a:t>ibek</a:t>
            </a:r>
            <a:r>
              <a:rPr lang="en-US">
                <a:cs typeface="Calibri"/>
              </a:rPr>
              <a:t>-support on GitHub</a:t>
            </a:r>
            <a:endParaRPr lang="en-US">
              <a:ea typeface="Calibri"/>
              <a:cs typeface="Calibri"/>
            </a:endParaRPr>
          </a:p>
          <a:p>
            <a:pPr marL="742950" lvl="1" indent="-285750">
              <a:buFont typeface="Arial"/>
              <a:buChar char="•"/>
            </a:pPr>
            <a:r>
              <a:rPr lang="en-US">
                <a:cs typeface="Calibri"/>
              </a:rPr>
              <a:t>Or private </a:t>
            </a:r>
            <a:r>
              <a:rPr lang="en-US" err="1">
                <a:cs typeface="Calibri"/>
              </a:rPr>
              <a:t>ibek</a:t>
            </a:r>
            <a:r>
              <a:rPr lang="en-US">
                <a:cs typeface="Calibri"/>
              </a:rPr>
              <a:t>-support per facility</a:t>
            </a:r>
          </a:p>
          <a:p>
            <a:pPr marL="742950" lvl="1" indent="-285750">
              <a:buFont typeface="Arial"/>
              <a:buChar char="•"/>
            </a:pPr>
            <a:r>
              <a:rPr lang="en-US">
                <a:ea typeface="Calibri"/>
                <a:cs typeface="Calibri"/>
              </a:rPr>
              <a:t>Public Generic IOCs should only use shared </a:t>
            </a:r>
            <a:r>
              <a:rPr lang="en-US" err="1">
                <a:ea typeface="Calibri"/>
                <a:cs typeface="Calibri"/>
              </a:rPr>
              <a:t>ibek</a:t>
            </a:r>
            <a:r>
              <a:rPr lang="en-US">
                <a:ea typeface="Calibri"/>
                <a:cs typeface="Calibri"/>
              </a:rPr>
              <a:t>-support</a:t>
            </a:r>
          </a:p>
          <a:p>
            <a:pPr marL="742950" lvl="1" indent="-285750">
              <a:buFont typeface="Arial"/>
              <a:buChar char="•"/>
            </a:pPr>
            <a:r>
              <a:rPr lang="en-US">
                <a:ea typeface="Calibri"/>
                <a:cs typeface="Calibri"/>
              </a:rPr>
              <a:t>Internal Generic IOCs may use both</a:t>
            </a:r>
          </a:p>
        </p:txBody>
      </p:sp>
      <p:pic>
        <p:nvPicPr>
          <p:cNvPr id="3" name="Picture 2" descr="A screenshot of a computer program&#10;&#10;Description automatically generated">
            <a:extLst>
              <a:ext uri="{FF2B5EF4-FFF2-40B4-BE49-F238E27FC236}">
                <a16:creationId xmlns:a16="http://schemas.microsoft.com/office/drawing/2014/main" id="{09A4B9AB-AF93-A579-B8CA-604075D07EA9}"/>
              </a:ext>
            </a:extLst>
          </p:cNvPr>
          <p:cNvPicPr>
            <a:picLocks noChangeAspect="1"/>
          </p:cNvPicPr>
          <p:nvPr/>
        </p:nvPicPr>
        <p:blipFill>
          <a:blip r:embed="rId3"/>
          <a:stretch>
            <a:fillRect/>
          </a:stretch>
        </p:blipFill>
        <p:spPr>
          <a:xfrm>
            <a:off x="4469731" y="812632"/>
            <a:ext cx="7724274" cy="6044866"/>
          </a:xfrm>
          <a:prstGeom prst="rect">
            <a:avLst/>
          </a:prstGeom>
        </p:spPr>
      </p:pic>
    </p:spTree>
    <p:extLst>
      <p:ext uri="{BB962C8B-B14F-4D97-AF65-F5344CB8AC3E}">
        <p14:creationId xmlns:p14="http://schemas.microsoft.com/office/powerpoint/2010/main" val="1367784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E353A-BEB4-421B-824E-96FFAC81EF83}"/>
              </a:ext>
            </a:extLst>
          </p:cNvPr>
          <p:cNvSpPr>
            <a:spLocks noGrp="1"/>
          </p:cNvSpPr>
          <p:nvPr>
            <p:ph type="title"/>
          </p:nvPr>
        </p:nvSpPr>
        <p:spPr>
          <a:xfrm>
            <a:off x="838200" y="-191442"/>
            <a:ext cx="10515600" cy="1325563"/>
          </a:xfrm>
        </p:spPr>
        <p:txBody>
          <a:bodyPr/>
          <a:lstStyle/>
          <a:p>
            <a:pPr algn="ctr"/>
            <a:r>
              <a:rPr lang="en-US" sz="4800" b="1">
                <a:cs typeface="Calibri Light"/>
              </a:rPr>
              <a:t>How to Add a new Support Module 2.</a:t>
            </a:r>
            <a:endParaRPr lang="en-US" b="1"/>
          </a:p>
        </p:txBody>
      </p:sp>
      <p:sp>
        <p:nvSpPr>
          <p:cNvPr id="21" name="TextBox 20">
            <a:extLst>
              <a:ext uri="{FF2B5EF4-FFF2-40B4-BE49-F238E27FC236}">
                <a16:creationId xmlns:a16="http://schemas.microsoft.com/office/drawing/2014/main" id="{5B2F8073-90FD-B34B-506E-2B5D0906028F}"/>
              </a:ext>
            </a:extLst>
          </p:cNvPr>
          <p:cNvSpPr txBox="1"/>
          <p:nvPr/>
        </p:nvSpPr>
        <p:spPr>
          <a:xfrm>
            <a:off x="77117" y="2716960"/>
            <a:ext cx="425195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2. Add a new install.sh file:</a:t>
            </a:r>
            <a:endParaRPr lang="en-US" b="1"/>
          </a:p>
          <a:p>
            <a:pPr marL="742950" lvl="1" indent="-285750">
              <a:buFont typeface="Arial"/>
              <a:buChar char="•"/>
            </a:pPr>
            <a:r>
              <a:rPr lang="en-US">
                <a:cs typeface="Calibri"/>
              </a:rPr>
              <a:t>Use the new support in your Generic IOC </a:t>
            </a:r>
            <a:r>
              <a:rPr lang="en-US" err="1">
                <a:cs typeface="Calibri"/>
              </a:rPr>
              <a:t>Dockerfile</a:t>
            </a:r>
            <a:endParaRPr lang="en-US" err="1"/>
          </a:p>
        </p:txBody>
      </p:sp>
      <p:sp>
        <p:nvSpPr>
          <p:cNvPr id="22" name="TextBox 21">
            <a:extLst>
              <a:ext uri="{FF2B5EF4-FFF2-40B4-BE49-F238E27FC236}">
                <a16:creationId xmlns:a16="http://schemas.microsoft.com/office/drawing/2014/main" id="{9825D76F-0DEA-BEC7-982D-6EECB23DC67D}"/>
              </a:ext>
            </a:extLst>
          </p:cNvPr>
          <p:cNvSpPr txBox="1"/>
          <p:nvPr/>
        </p:nvSpPr>
        <p:spPr>
          <a:xfrm>
            <a:off x="77114" y="835832"/>
            <a:ext cx="4273731"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1. Add a folder in the </a:t>
            </a:r>
            <a:r>
              <a:rPr lang="en-US" b="1" err="1">
                <a:cs typeface="Calibri"/>
              </a:rPr>
              <a:t>ibek</a:t>
            </a:r>
            <a:r>
              <a:rPr lang="en-US" b="1">
                <a:cs typeface="Calibri"/>
              </a:rPr>
              <a:t>-support repo</a:t>
            </a:r>
            <a:endParaRPr lang="en-US" b="1"/>
          </a:p>
          <a:p>
            <a:pPr marL="742950" lvl="1" indent="-285750">
              <a:buFont typeface="Arial"/>
              <a:buChar char="•"/>
            </a:pPr>
            <a:r>
              <a:rPr lang="en-US">
                <a:cs typeface="Calibri"/>
              </a:rPr>
              <a:t>Shared </a:t>
            </a:r>
            <a:r>
              <a:rPr lang="en-US" err="1">
                <a:cs typeface="Calibri"/>
              </a:rPr>
              <a:t>ibek</a:t>
            </a:r>
            <a:r>
              <a:rPr lang="en-US">
                <a:cs typeface="Calibri"/>
              </a:rPr>
              <a:t>-support on GitHub</a:t>
            </a:r>
            <a:endParaRPr lang="en-US">
              <a:ea typeface="Calibri"/>
              <a:cs typeface="Calibri"/>
            </a:endParaRPr>
          </a:p>
          <a:p>
            <a:pPr marL="742950" lvl="1" indent="-285750">
              <a:buFont typeface="Arial"/>
              <a:buChar char="•"/>
            </a:pPr>
            <a:r>
              <a:rPr lang="en-US">
                <a:cs typeface="Calibri"/>
              </a:rPr>
              <a:t>Or private </a:t>
            </a:r>
            <a:r>
              <a:rPr lang="en-US" err="1">
                <a:cs typeface="Calibri"/>
              </a:rPr>
              <a:t>ibek</a:t>
            </a:r>
            <a:r>
              <a:rPr lang="en-US">
                <a:cs typeface="Calibri"/>
              </a:rPr>
              <a:t>-support per facility</a:t>
            </a:r>
          </a:p>
          <a:p>
            <a:pPr marL="742950" lvl="1" indent="-285750">
              <a:buFont typeface="Arial"/>
              <a:buChar char="•"/>
            </a:pPr>
            <a:r>
              <a:rPr lang="en-US">
                <a:ea typeface="Calibri"/>
                <a:cs typeface="Calibri"/>
              </a:rPr>
              <a:t>Public Generic IOCs should only use shared </a:t>
            </a:r>
            <a:r>
              <a:rPr lang="en-US" err="1">
                <a:ea typeface="Calibri"/>
                <a:cs typeface="Calibri"/>
              </a:rPr>
              <a:t>ibek</a:t>
            </a:r>
            <a:r>
              <a:rPr lang="en-US">
                <a:ea typeface="Calibri"/>
                <a:cs typeface="Calibri"/>
              </a:rPr>
              <a:t>-support</a:t>
            </a:r>
          </a:p>
          <a:p>
            <a:pPr marL="742950" lvl="1" indent="-285750">
              <a:buFont typeface="Arial"/>
              <a:buChar char="•"/>
            </a:pPr>
            <a:r>
              <a:rPr lang="en-US">
                <a:ea typeface="Calibri"/>
                <a:cs typeface="Calibri"/>
              </a:rPr>
              <a:t>Internal Generic IOCs may use both</a:t>
            </a:r>
          </a:p>
        </p:txBody>
      </p:sp>
      <p:sp>
        <p:nvSpPr>
          <p:cNvPr id="9" name="TextBox 8">
            <a:extLst>
              <a:ext uri="{FF2B5EF4-FFF2-40B4-BE49-F238E27FC236}">
                <a16:creationId xmlns:a16="http://schemas.microsoft.com/office/drawing/2014/main" id="{72A05273-2417-AAF6-B6D1-DC5957E54E6F}"/>
              </a:ext>
            </a:extLst>
          </p:cNvPr>
          <p:cNvSpPr txBox="1"/>
          <p:nvPr/>
        </p:nvSpPr>
        <p:spPr>
          <a:xfrm>
            <a:off x="1567735" y="5431093"/>
            <a:ext cx="2949303"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a:cs typeface="Calibri"/>
              </a:rPr>
              <a:t>Support YAML example for </a:t>
            </a:r>
            <a:r>
              <a:rPr lang="en-US" sz="1600" i="1" err="1">
                <a:cs typeface="Calibri"/>
              </a:rPr>
              <a:t>ADSimDetector</a:t>
            </a:r>
            <a:r>
              <a:rPr lang="en-US" sz="1600" i="1">
                <a:cs typeface="Calibri"/>
              </a:rPr>
              <a:t>. Declares instance arguments, startup script lines and database template substitutions.</a:t>
            </a:r>
          </a:p>
        </p:txBody>
      </p:sp>
      <p:sp>
        <p:nvSpPr>
          <p:cNvPr id="11" name="TextBox 10">
            <a:extLst>
              <a:ext uri="{FF2B5EF4-FFF2-40B4-BE49-F238E27FC236}">
                <a16:creationId xmlns:a16="http://schemas.microsoft.com/office/drawing/2014/main" id="{D1629B3A-77C7-2175-028B-F81E12F1F505}"/>
              </a:ext>
            </a:extLst>
          </p:cNvPr>
          <p:cNvSpPr txBox="1"/>
          <p:nvPr/>
        </p:nvSpPr>
        <p:spPr>
          <a:xfrm>
            <a:off x="44268" y="4167051"/>
            <a:ext cx="425195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3. Add an </a:t>
            </a:r>
            <a:r>
              <a:rPr lang="en-US" b="1" err="1">
                <a:cs typeface="Calibri"/>
              </a:rPr>
              <a:t>ibek</a:t>
            </a:r>
            <a:r>
              <a:rPr lang="en-US" b="1">
                <a:cs typeface="Calibri"/>
              </a:rPr>
              <a:t> support YAML description:</a:t>
            </a:r>
            <a:endParaRPr lang="en-US" b="1"/>
          </a:p>
          <a:p>
            <a:pPr marL="742950" lvl="1" indent="-285750">
              <a:buFont typeface="Arial"/>
              <a:buChar char="•"/>
            </a:pPr>
            <a:r>
              <a:rPr lang="en-US">
                <a:cs typeface="Calibri"/>
              </a:rPr>
              <a:t>This allows us to describe our IOC instances as </a:t>
            </a:r>
            <a:r>
              <a:rPr lang="en-US" err="1">
                <a:cs typeface="Calibri"/>
              </a:rPr>
              <a:t>ibek</a:t>
            </a:r>
            <a:r>
              <a:rPr lang="en-US">
                <a:cs typeface="Calibri"/>
              </a:rPr>
              <a:t> IOC YAML.</a:t>
            </a:r>
          </a:p>
        </p:txBody>
      </p:sp>
      <p:pic>
        <p:nvPicPr>
          <p:cNvPr id="6" name="Picture 5" descr="A screen shot of a computer program&#10;&#10;Description automatically generated">
            <a:extLst>
              <a:ext uri="{FF2B5EF4-FFF2-40B4-BE49-F238E27FC236}">
                <a16:creationId xmlns:a16="http://schemas.microsoft.com/office/drawing/2014/main" id="{2689EDE5-4FE8-8607-7117-4F24C23D57D5}"/>
              </a:ext>
            </a:extLst>
          </p:cNvPr>
          <p:cNvPicPr>
            <a:picLocks noChangeAspect="1"/>
          </p:cNvPicPr>
          <p:nvPr/>
        </p:nvPicPr>
        <p:blipFill>
          <a:blip r:embed="rId3"/>
          <a:stretch>
            <a:fillRect/>
          </a:stretch>
        </p:blipFill>
        <p:spPr>
          <a:xfrm>
            <a:off x="4439180" y="827088"/>
            <a:ext cx="9324975" cy="6029325"/>
          </a:xfrm>
          <a:prstGeom prst="rect">
            <a:avLst/>
          </a:prstGeom>
        </p:spPr>
      </p:pic>
    </p:spTree>
    <p:extLst>
      <p:ext uri="{BB962C8B-B14F-4D97-AF65-F5344CB8AC3E}">
        <p14:creationId xmlns:p14="http://schemas.microsoft.com/office/powerpoint/2010/main" val="3345097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E353A-BEB4-421B-824E-96FFAC81EF83}"/>
              </a:ext>
            </a:extLst>
          </p:cNvPr>
          <p:cNvSpPr>
            <a:spLocks noGrp="1"/>
          </p:cNvSpPr>
          <p:nvPr>
            <p:ph type="title"/>
          </p:nvPr>
        </p:nvSpPr>
        <p:spPr>
          <a:xfrm>
            <a:off x="838200" y="-191442"/>
            <a:ext cx="10515600" cy="1325563"/>
          </a:xfrm>
        </p:spPr>
        <p:txBody>
          <a:bodyPr/>
          <a:lstStyle/>
          <a:p>
            <a:pPr algn="ctr"/>
            <a:r>
              <a:rPr lang="en-US" sz="4800" b="1">
                <a:ea typeface="Calibri Light"/>
                <a:cs typeface="Calibri Light"/>
              </a:rPr>
              <a:t>Developer Containers</a:t>
            </a:r>
          </a:p>
        </p:txBody>
      </p:sp>
      <p:sp>
        <p:nvSpPr>
          <p:cNvPr id="5" name="TextBox 4">
            <a:extLst>
              <a:ext uri="{FF2B5EF4-FFF2-40B4-BE49-F238E27FC236}">
                <a16:creationId xmlns:a16="http://schemas.microsoft.com/office/drawing/2014/main" id="{4651958B-120C-49FA-0230-50B72F307D25}"/>
              </a:ext>
            </a:extLst>
          </p:cNvPr>
          <p:cNvSpPr txBox="1"/>
          <p:nvPr/>
        </p:nvSpPr>
        <p:spPr>
          <a:xfrm>
            <a:off x="759408" y="892110"/>
            <a:ext cx="9958355" cy="63248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lvl="1">
              <a:spcAft>
                <a:spcPts val="1000"/>
              </a:spcAft>
            </a:pPr>
            <a:r>
              <a:rPr lang="en-US" sz="2400">
                <a:ea typeface="Calibri"/>
                <a:cs typeface="Arial"/>
              </a:rPr>
              <a:t>epics-containers development defines 3 levels of changes:</a:t>
            </a:r>
            <a:endParaRPr lang="en-US" sz="2400">
              <a:ea typeface="Calibri" panose="020F0502020204030204"/>
              <a:cs typeface="Calibri" panose="020F0502020204030204"/>
            </a:endParaRPr>
          </a:p>
          <a:p>
            <a:pPr lvl="1" indent="-457200">
              <a:buAutoNum type="arabicPeriod"/>
            </a:pPr>
            <a:r>
              <a:rPr lang="en-US" sz="2400">
                <a:ea typeface="Calibri"/>
                <a:cs typeface="Arial"/>
              </a:rPr>
              <a:t>Changing IOC instance details only</a:t>
            </a:r>
          </a:p>
          <a:p>
            <a:pPr marL="685800" lvl="2" indent="-228600">
              <a:buFont typeface="Arial"/>
              <a:buChar char="•"/>
            </a:pPr>
            <a:r>
              <a:rPr lang="en-US" sz="2000">
                <a:ea typeface="Calibri"/>
                <a:cs typeface="Arial"/>
              </a:rPr>
              <a:t>Edit </a:t>
            </a:r>
            <a:r>
              <a:rPr lang="en-US" sz="2000" err="1">
                <a:ea typeface="Calibri"/>
                <a:cs typeface="Arial"/>
              </a:rPr>
              <a:t>values.yaml</a:t>
            </a:r>
            <a:r>
              <a:rPr lang="en-US" sz="2000">
                <a:ea typeface="Calibri"/>
                <a:cs typeface="Arial"/>
              </a:rPr>
              <a:t> or </a:t>
            </a:r>
            <a:r>
              <a:rPr lang="en-US" sz="2000" err="1">
                <a:ea typeface="Calibri"/>
                <a:cs typeface="Arial"/>
              </a:rPr>
              <a:t>ioc.yaml</a:t>
            </a:r>
            <a:r>
              <a:rPr lang="en-US" sz="2000">
                <a:ea typeface="Calibri"/>
                <a:cs typeface="Arial"/>
              </a:rPr>
              <a:t> in your beamline repository</a:t>
            </a:r>
          </a:p>
          <a:p>
            <a:pPr marL="685800" lvl="2" indent="-228600">
              <a:spcAft>
                <a:spcPts val="500"/>
              </a:spcAft>
              <a:buFont typeface="Arial"/>
              <a:buChar char="•"/>
            </a:pPr>
            <a:r>
              <a:rPr lang="en-US" sz="2000">
                <a:ea typeface="Calibri"/>
                <a:cs typeface="Arial"/>
              </a:rPr>
              <a:t>Push and tag the changes, re-deploy the update instance</a:t>
            </a:r>
          </a:p>
          <a:p>
            <a:pPr lvl="1" indent="-457200">
              <a:buAutoNum type="arabicPeriod"/>
            </a:pPr>
            <a:r>
              <a:rPr lang="en-US" sz="2400">
                <a:ea typeface="Calibri"/>
                <a:cs typeface="Arial"/>
              </a:rPr>
              <a:t>Changing a Generic IOC</a:t>
            </a:r>
          </a:p>
          <a:p>
            <a:pPr marL="685800" lvl="2" indent="-228600">
              <a:buFont typeface="Arial"/>
              <a:buChar char="•"/>
            </a:pPr>
            <a:r>
              <a:rPr lang="en-US" sz="2000">
                <a:ea typeface="Calibri"/>
                <a:cs typeface="Arial"/>
              </a:rPr>
              <a:t>Edit </a:t>
            </a:r>
            <a:r>
              <a:rPr lang="en-US" sz="2000" err="1">
                <a:ea typeface="Calibri"/>
                <a:cs typeface="Arial"/>
              </a:rPr>
              <a:t>Dockerfile</a:t>
            </a:r>
            <a:r>
              <a:rPr lang="en-US" sz="2000">
                <a:ea typeface="Calibri"/>
                <a:cs typeface="Arial"/>
              </a:rPr>
              <a:t> or </a:t>
            </a:r>
            <a:r>
              <a:rPr lang="en-US" sz="2000" err="1">
                <a:ea typeface="Calibri"/>
                <a:cs typeface="Arial"/>
              </a:rPr>
              <a:t>ibek</a:t>
            </a:r>
            <a:r>
              <a:rPr lang="en-US" sz="2000">
                <a:ea typeface="Calibri"/>
                <a:cs typeface="Arial"/>
              </a:rPr>
              <a:t>-support sub-module in a Generic IOC repository</a:t>
            </a:r>
          </a:p>
          <a:p>
            <a:pPr marL="685800" lvl="2" indent="-228600">
              <a:buFont typeface="Arial"/>
              <a:buChar char="•"/>
            </a:pPr>
            <a:r>
              <a:rPr lang="en-US" sz="2000">
                <a:ea typeface="Calibri"/>
                <a:cs typeface="Arial"/>
              </a:rPr>
              <a:t>Push changes to publish a new container image</a:t>
            </a:r>
          </a:p>
          <a:p>
            <a:pPr marL="685800" lvl="2" indent="-228600">
              <a:spcAft>
                <a:spcPts val="500"/>
              </a:spcAft>
              <a:buFont typeface="Arial"/>
              <a:buChar char="•"/>
            </a:pPr>
            <a:r>
              <a:rPr lang="en-US" sz="2000">
                <a:ea typeface="Calibri"/>
                <a:cs typeface="Arial"/>
              </a:rPr>
              <a:t>Go to 1. to update affected instances</a:t>
            </a:r>
          </a:p>
          <a:p>
            <a:pPr lvl="1" indent="-457200">
              <a:buAutoNum type="arabicPeriod"/>
            </a:pPr>
            <a:r>
              <a:rPr lang="en-US" sz="2400">
                <a:ea typeface="Calibri"/>
                <a:cs typeface="Arial"/>
              </a:rPr>
              <a:t>Changing Support Modules</a:t>
            </a:r>
          </a:p>
          <a:p>
            <a:pPr marL="685800" lvl="2" indent="-228600">
              <a:buFont typeface="Arial"/>
              <a:buChar char="•"/>
            </a:pPr>
            <a:r>
              <a:rPr lang="en-US" sz="2000">
                <a:ea typeface="Calibri"/>
                <a:cs typeface="Arial"/>
              </a:rPr>
              <a:t>Edit the support module, verify and push and tag source changes.</a:t>
            </a:r>
          </a:p>
          <a:p>
            <a:pPr marL="685800" lvl="2" indent="-228600">
              <a:buFont typeface="Arial"/>
              <a:buChar char="•"/>
            </a:pPr>
            <a:r>
              <a:rPr lang="en-US" sz="2000">
                <a:ea typeface="Calibri"/>
                <a:cs typeface="Arial"/>
              </a:rPr>
              <a:t>Go to 2. to update a Generic IOC to include the new support version</a:t>
            </a:r>
          </a:p>
          <a:p>
            <a:pPr marL="685800" lvl="2" indent="-228600">
              <a:buFont typeface="Arial"/>
              <a:buChar char="•"/>
            </a:pPr>
            <a:endParaRPr lang="en-US" sz="2400">
              <a:ea typeface="Calibri"/>
              <a:cs typeface="Arial"/>
            </a:endParaRPr>
          </a:p>
          <a:p>
            <a:pPr>
              <a:spcAft>
                <a:spcPts val="500"/>
              </a:spcAft>
            </a:pPr>
            <a:r>
              <a:rPr lang="en-US" sz="2400">
                <a:ea typeface="Calibri"/>
                <a:cs typeface="Calibri"/>
              </a:rPr>
              <a:t>2 and 3 require rebuilding and deploying containers. For this reason, we use Developer Containers for a fast "inner loop". </a:t>
            </a:r>
          </a:p>
          <a:p>
            <a:pPr>
              <a:spcAft>
                <a:spcPts val="500"/>
              </a:spcAft>
            </a:pPr>
            <a:r>
              <a:rPr lang="en-US" sz="2400">
                <a:ea typeface="Calibri"/>
                <a:cs typeface="Calibri"/>
              </a:rPr>
              <a:t>For epics-containers the generic IOC container image is an ideal developer container.</a:t>
            </a:r>
          </a:p>
          <a:p>
            <a:pPr marL="685800" lvl="2" indent="-228600">
              <a:buFont typeface="Arial"/>
              <a:buChar char="•"/>
            </a:pPr>
            <a:endParaRPr lang="en-US" sz="2400">
              <a:ea typeface="Calibri"/>
              <a:cs typeface="Arial"/>
            </a:endParaRPr>
          </a:p>
        </p:txBody>
      </p:sp>
      <p:pic>
        <p:nvPicPr>
          <p:cNvPr id="4" name="Picture 8" descr="Icon&#10;&#10;Description automatically generated">
            <a:extLst>
              <a:ext uri="{FF2B5EF4-FFF2-40B4-BE49-F238E27FC236}">
                <a16:creationId xmlns:a16="http://schemas.microsoft.com/office/drawing/2014/main" id="{57360F67-03A8-C000-2EBE-79B3778BF1D6}"/>
              </a:ext>
            </a:extLst>
          </p:cNvPr>
          <p:cNvPicPr>
            <a:picLocks noChangeAspect="1"/>
          </p:cNvPicPr>
          <p:nvPr/>
        </p:nvPicPr>
        <p:blipFill>
          <a:blip r:embed="rId3"/>
          <a:stretch>
            <a:fillRect/>
          </a:stretch>
        </p:blipFill>
        <p:spPr>
          <a:xfrm>
            <a:off x="10234213" y="219224"/>
            <a:ext cx="1695451" cy="1619253"/>
          </a:xfrm>
          <a:prstGeom prst="rect">
            <a:avLst/>
          </a:prstGeom>
        </p:spPr>
      </p:pic>
    </p:spTree>
    <p:extLst>
      <p:ext uri="{BB962C8B-B14F-4D97-AF65-F5344CB8AC3E}">
        <p14:creationId xmlns:p14="http://schemas.microsoft.com/office/powerpoint/2010/main" val="2701293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E353A-BEB4-421B-824E-96FFAC81EF83}"/>
              </a:ext>
            </a:extLst>
          </p:cNvPr>
          <p:cNvSpPr>
            <a:spLocks noGrp="1"/>
          </p:cNvSpPr>
          <p:nvPr>
            <p:ph type="title"/>
          </p:nvPr>
        </p:nvSpPr>
        <p:spPr>
          <a:xfrm>
            <a:off x="838200" y="-191442"/>
            <a:ext cx="10515600" cy="1325563"/>
          </a:xfrm>
        </p:spPr>
        <p:txBody>
          <a:bodyPr/>
          <a:lstStyle/>
          <a:p>
            <a:pPr algn="ctr"/>
            <a:r>
              <a:rPr lang="en-US" sz="4800" b="1">
                <a:ea typeface="Calibri Light"/>
                <a:cs typeface="Calibri Light"/>
              </a:rPr>
              <a:t>Developer Containers</a:t>
            </a:r>
          </a:p>
        </p:txBody>
      </p:sp>
      <p:pic>
        <p:nvPicPr>
          <p:cNvPr id="3" name="Picture 2" descr="Container Architecture">
            <a:extLst>
              <a:ext uri="{FF2B5EF4-FFF2-40B4-BE49-F238E27FC236}">
                <a16:creationId xmlns:a16="http://schemas.microsoft.com/office/drawing/2014/main" id="{FFC60655-E873-4E00-A484-C001464EA264}"/>
              </a:ext>
            </a:extLst>
          </p:cNvPr>
          <p:cNvPicPr>
            <a:picLocks noChangeAspect="1"/>
          </p:cNvPicPr>
          <p:nvPr/>
        </p:nvPicPr>
        <p:blipFill>
          <a:blip r:embed="rId3"/>
          <a:stretch>
            <a:fillRect/>
          </a:stretch>
        </p:blipFill>
        <p:spPr>
          <a:xfrm>
            <a:off x="253603" y="995977"/>
            <a:ext cx="11684791" cy="4865876"/>
          </a:xfrm>
          <a:prstGeom prst="rect">
            <a:avLst/>
          </a:prstGeom>
        </p:spPr>
      </p:pic>
      <p:sp>
        <p:nvSpPr>
          <p:cNvPr id="4" name="TextBox 3">
            <a:extLst>
              <a:ext uri="{FF2B5EF4-FFF2-40B4-BE49-F238E27FC236}">
                <a16:creationId xmlns:a16="http://schemas.microsoft.com/office/drawing/2014/main" id="{FDECFBA7-0485-CB65-3DF1-AA417D9AF566}"/>
              </a:ext>
            </a:extLst>
          </p:cNvPr>
          <p:cNvSpPr txBox="1"/>
          <p:nvPr/>
        </p:nvSpPr>
        <p:spPr>
          <a:xfrm>
            <a:off x="438826" y="6161932"/>
            <a:ext cx="1149809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See developer target in </a:t>
            </a:r>
            <a:r>
              <a:rPr lang="en-US">
                <a:hlinkClick r:id="rId4"/>
              </a:rPr>
              <a:t>https://github.com/epics-containers/ioc-template/blob/main/template/Dockerfile</a:t>
            </a:r>
            <a:r>
              <a:rPr lang="en-US"/>
              <a:t> </a:t>
            </a:r>
          </a:p>
        </p:txBody>
      </p:sp>
    </p:spTree>
    <p:extLst>
      <p:ext uri="{BB962C8B-B14F-4D97-AF65-F5344CB8AC3E}">
        <p14:creationId xmlns:p14="http://schemas.microsoft.com/office/powerpoint/2010/main" val="2517468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E353A-BEB4-421B-824E-96FFAC81EF83}"/>
              </a:ext>
            </a:extLst>
          </p:cNvPr>
          <p:cNvSpPr>
            <a:spLocks noGrp="1"/>
          </p:cNvSpPr>
          <p:nvPr>
            <p:ph type="title"/>
          </p:nvPr>
        </p:nvSpPr>
        <p:spPr>
          <a:xfrm>
            <a:off x="838200" y="-89842"/>
            <a:ext cx="10515600" cy="1325563"/>
          </a:xfrm>
        </p:spPr>
        <p:txBody>
          <a:bodyPr>
            <a:normAutofit/>
          </a:bodyPr>
          <a:lstStyle/>
          <a:p>
            <a:pPr algn="ctr"/>
            <a:r>
              <a:rPr lang="en-US" sz="4800" b="1">
                <a:cs typeface="Calibri Light"/>
              </a:rPr>
              <a:t>Networking</a:t>
            </a:r>
            <a:endParaRPr lang="en-US"/>
          </a:p>
        </p:txBody>
      </p:sp>
      <p:pic>
        <p:nvPicPr>
          <p:cNvPr id="4" name="Picture 8" descr="Icon&#10;&#10;Description automatically generated">
            <a:extLst>
              <a:ext uri="{FF2B5EF4-FFF2-40B4-BE49-F238E27FC236}">
                <a16:creationId xmlns:a16="http://schemas.microsoft.com/office/drawing/2014/main" id="{E10173A5-F0DB-1154-BEE0-CDAEC6E16FA6}"/>
              </a:ext>
            </a:extLst>
          </p:cNvPr>
          <p:cNvPicPr>
            <a:picLocks noChangeAspect="1"/>
          </p:cNvPicPr>
          <p:nvPr/>
        </p:nvPicPr>
        <p:blipFill>
          <a:blip r:embed="rId3"/>
          <a:stretch>
            <a:fillRect/>
          </a:stretch>
        </p:blipFill>
        <p:spPr>
          <a:xfrm>
            <a:off x="10234213" y="219224"/>
            <a:ext cx="1695451" cy="1619253"/>
          </a:xfrm>
          <a:prstGeom prst="rect">
            <a:avLst/>
          </a:prstGeom>
        </p:spPr>
      </p:pic>
      <p:sp>
        <p:nvSpPr>
          <p:cNvPr id="3" name="TextBox 2">
            <a:extLst>
              <a:ext uri="{FF2B5EF4-FFF2-40B4-BE49-F238E27FC236}">
                <a16:creationId xmlns:a16="http://schemas.microsoft.com/office/drawing/2014/main" id="{7A92625D-97FA-65FE-5AC8-AF765949B04C}"/>
              </a:ext>
            </a:extLst>
          </p:cNvPr>
          <p:cNvSpPr txBox="1"/>
          <p:nvPr/>
        </p:nvSpPr>
        <p:spPr>
          <a:xfrm>
            <a:off x="1523400" y="919434"/>
            <a:ext cx="832039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For local development and testing we configure the network like this:</a:t>
            </a:r>
          </a:p>
        </p:txBody>
      </p:sp>
      <p:pic>
        <p:nvPicPr>
          <p:cNvPr id="5" name="Picture 4" descr="A diagram of a network">
            <a:extLst>
              <a:ext uri="{FF2B5EF4-FFF2-40B4-BE49-F238E27FC236}">
                <a16:creationId xmlns:a16="http://schemas.microsoft.com/office/drawing/2014/main" id="{3B267753-31C4-ACB0-C2F8-5671566FEB0A}"/>
              </a:ext>
            </a:extLst>
          </p:cNvPr>
          <p:cNvPicPr>
            <a:picLocks noChangeAspect="1"/>
          </p:cNvPicPr>
          <p:nvPr/>
        </p:nvPicPr>
        <p:blipFill>
          <a:blip r:embed="rId4"/>
          <a:stretch>
            <a:fillRect/>
          </a:stretch>
        </p:blipFill>
        <p:spPr>
          <a:xfrm>
            <a:off x="1477189" y="1597313"/>
            <a:ext cx="7975000" cy="4991186"/>
          </a:xfrm>
          <a:prstGeom prst="rect">
            <a:avLst/>
          </a:prstGeom>
        </p:spPr>
      </p:pic>
    </p:spTree>
    <p:extLst>
      <p:ext uri="{BB962C8B-B14F-4D97-AF65-F5344CB8AC3E}">
        <p14:creationId xmlns:p14="http://schemas.microsoft.com/office/powerpoint/2010/main" val="4288018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574800"/>
          </a:xfrm>
        </p:spPr>
        <p:txBody>
          <a:bodyPr>
            <a:normAutofit/>
          </a:bodyPr>
          <a:lstStyle/>
          <a:p>
            <a:r>
              <a:rPr lang="en-US" b="1">
                <a:cs typeface="Calibri Light"/>
              </a:rPr>
              <a:t>epics-containers</a:t>
            </a:r>
          </a:p>
        </p:txBody>
      </p:sp>
      <p:sp>
        <p:nvSpPr>
          <p:cNvPr id="3" name="Subtitle 2"/>
          <p:cNvSpPr>
            <a:spLocks noGrp="1"/>
          </p:cNvSpPr>
          <p:nvPr>
            <p:ph type="subTitle" idx="1"/>
          </p:nvPr>
        </p:nvSpPr>
        <p:spPr>
          <a:xfrm>
            <a:off x="1524000" y="4001181"/>
            <a:ext cx="9144000" cy="1655762"/>
          </a:xfrm>
        </p:spPr>
        <p:txBody>
          <a:bodyPr vert="horz" lIns="91440" tIns="45720" rIns="91440" bIns="45720" rtlCol="0" anchor="t">
            <a:normAutofit fontScale="77500" lnSpcReduction="20000"/>
          </a:bodyPr>
          <a:lstStyle/>
          <a:p>
            <a:r>
              <a:rPr lang="en-US" b="1">
                <a:cs typeface="Calibri"/>
              </a:rPr>
              <a:t>Diamond Light Source</a:t>
            </a:r>
          </a:p>
          <a:p>
            <a:r>
              <a:rPr lang="en-US" b="1">
                <a:cs typeface="Calibri"/>
              </a:rPr>
              <a:t>Tues Sept 10th, 2024</a:t>
            </a:r>
            <a:endParaRPr lang="en-US" b="1">
              <a:ea typeface="Calibri"/>
              <a:cs typeface="Calibri"/>
            </a:endParaRPr>
          </a:p>
          <a:p>
            <a:endParaRPr lang="en-US" b="1">
              <a:cs typeface="Calibri"/>
            </a:endParaRPr>
          </a:p>
          <a:p>
            <a:r>
              <a:rPr lang="en-US" err="1">
                <a:cs typeface="Calibri"/>
              </a:rPr>
              <a:t>giles</a:t>
            </a:r>
            <a:r>
              <a:rPr lang="en-US">
                <a:cs typeface="Calibri"/>
              </a:rPr>
              <a:t> knap</a:t>
            </a:r>
            <a:endParaRPr lang="en-US">
              <a:ea typeface="Calibri"/>
              <a:cs typeface="Calibri"/>
            </a:endParaRPr>
          </a:p>
          <a:p>
            <a:r>
              <a:rPr lang="en-US">
                <a:cs typeface="Calibri"/>
              </a:rPr>
              <a:t>Beamline Controls – Diamond Light Source</a:t>
            </a:r>
            <a:endParaRPr lang="en-US">
              <a:ea typeface="Calibri"/>
              <a:cs typeface="Calibri"/>
            </a:endParaRPr>
          </a:p>
        </p:txBody>
      </p:sp>
      <p:sp>
        <p:nvSpPr>
          <p:cNvPr id="4" name="TextBox 3">
            <a:extLst>
              <a:ext uri="{FF2B5EF4-FFF2-40B4-BE49-F238E27FC236}">
                <a16:creationId xmlns:a16="http://schemas.microsoft.com/office/drawing/2014/main" id="{E458F849-F510-951B-2DED-C9551D803DBD}"/>
              </a:ext>
            </a:extLst>
          </p:cNvPr>
          <p:cNvSpPr txBox="1"/>
          <p:nvPr/>
        </p:nvSpPr>
        <p:spPr>
          <a:xfrm>
            <a:off x="1523274" y="2746103"/>
            <a:ext cx="914254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ea typeface="Calibri"/>
                <a:cs typeface="Calibri"/>
              </a:rPr>
              <a:t>A workshop to look at containerizing EPICS IOCs</a:t>
            </a:r>
          </a:p>
        </p:txBody>
      </p:sp>
      <p:pic>
        <p:nvPicPr>
          <p:cNvPr id="6" name="Picture 8" descr="Icon&#10;&#10;Description automatically generated">
            <a:extLst>
              <a:ext uri="{FF2B5EF4-FFF2-40B4-BE49-F238E27FC236}">
                <a16:creationId xmlns:a16="http://schemas.microsoft.com/office/drawing/2014/main" id="{03C964E9-1107-A209-2F21-DD984CBF2259}"/>
              </a:ext>
            </a:extLst>
          </p:cNvPr>
          <p:cNvPicPr>
            <a:picLocks noChangeAspect="1"/>
          </p:cNvPicPr>
          <p:nvPr/>
        </p:nvPicPr>
        <p:blipFill>
          <a:blip r:embed="rId3"/>
          <a:stretch>
            <a:fillRect/>
          </a:stretch>
        </p:blipFill>
        <p:spPr>
          <a:xfrm>
            <a:off x="10234213" y="219224"/>
            <a:ext cx="1695451" cy="1619253"/>
          </a:xfrm>
          <a:prstGeom prst="rect">
            <a:avLst/>
          </a:prstGeom>
        </p:spPr>
      </p:pic>
    </p:spTree>
    <p:extLst>
      <p:ext uri="{BB962C8B-B14F-4D97-AF65-F5344CB8AC3E}">
        <p14:creationId xmlns:p14="http://schemas.microsoft.com/office/powerpoint/2010/main" val="1824568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E353A-BEB4-421B-824E-96FFAC81EF83}"/>
              </a:ext>
            </a:extLst>
          </p:cNvPr>
          <p:cNvSpPr>
            <a:spLocks noGrp="1"/>
          </p:cNvSpPr>
          <p:nvPr>
            <p:ph type="title"/>
          </p:nvPr>
        </p:nvSpPr>
        <p:spPr>
          <a:xfrm>
            <a:off x="838200" y="-89842"/>
            <a:ext cx="10515600" cy="1929127"/>
          </a:xfrm>
        </p:spPr>
        <p:txBody>
          <a:bodyPr>
            <a:normAutofit/>
          </a:bodyPr>
          <a:lstStyle/>
          <a:p>
            <a:pPr algn="ctr"/>
            <a:r>
              <a:rPr lang="en-US" sz="4800" b="1">
                <a:cs typeface="Calibri Light"/>
              </a:rPr>
              <a:t>Networking</a:t>
            </a:r>
            <a:br>
              <a:rPr lang="en-US" sz="4800" b="1">
                <a:cs typeface="Calibri Light"/>
              </a:rPr>
            </a:br>
            <a:r>
              <a:rPr lang="en-US" sz="4800" b="1">
                <a:ea typeface="Calibri Light"/>
                <a:cs typeface="Calibri Light"/>
              </a:rPr>
              <a:t>network=host</a:t>
            </a:r>
            <a:endParaRPr lang="en-US"/>
          </a:p>
        </p:txBody>
      </p:sp>
      <p:pic>
        <p:nvPicPr>
          <p:cNvPr id="4" name="Picture 8" descr="Icon&#10;&#10;Description automatically generated">
            <a:extLst>
              <a:ext uri="{FF2B5EF4-FFF2-40B4-BE49-F238E27FC236}">
                <a16:creationId xmlns:a16="http://schemas.microsoft.com/office/drawing/2014/main" id="{E10173A5-F0DB-1154-BEE0-CDAEC6E16FA6}"/>
              </a:ext>
            </a:extLst>
          </p:cNvPr>
          <p:cNvPicPr>
            <a:picLocks noChangeAspect="1"/>
          </p:cNvPicPr>
          <p:nvPr/>
        </p:nvPicPr>
        <p:blipFill>
          <a:blip r:embed="rId3"/>
          <a:stretch>
            <a:fillRect/>
          </a:stretch>
        </p:blipFill>
        <p:spPr>
          <a:xfrm>
            <a:off x="10234213" y="219224"/>
            <a:ext cx="1695451" cy="1619253"/>
          </a:xfrm>
          <a:prstGeom prst="rect">
            <a:avLst/>
          </a:prstGeom>
        </p:spPr>
      </p:pic>
      <p:sp>
        <p:nvSpPr>
          <p:cNvPr id="3" name="TextBox 2">
            <a:extLst>
              <a:ext uri="{FF2B5EF4-FFF2-40B4-BE49-F238E27FC236}">
                <a16:creationId xmlns:a16="http://schemas.microsoft.com/office/drawing/2014/main" id="{7A92625D-97FA-65FE-5AC8-AF765949B04C}"/>
              </a:ext>
            </a:extLst>
          </p:cNvPr>
          <p:cNvSpPr txBox="1"/>
          <p:nvPr/>
        </p:nvSpPr>
        <p:spPr>
          <a:xfrm>
            <a:off x="1877994" y="2111474"/>
            <a:ext cx="832039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At DLS we use network=host for Kubernetes IOCs</a:t>
            </a:r>
          </a:p>
          <a:p>
            <a:endParaRPr lang="en-US">
              <a:ea typeface="Calibri"/>
              <a:cs typeface="Calibri"/>
            </a:endParaRPr>
          </a:p>
          <a:p>
            <a:pPr marL="285750" indent="-285750">
              <a:buFont typeface="Arial"/>
              <a:buChar char="•"/>
            </a:pPr>
            <a:r>
              <a:rPr lang="en-US">
                <a:ea typeface="Calibri"/>
                <a:cs typeface="Calibri"/>
              </a:rPr>
              <a:t>This means IOCs run without network isolation and look exactly like traditional IOCs from the client's perspective</a:t>
            </a:r>
          </a:p>
          <a:p>
            <a:pPr marL="742950" lvl="1" indent="-285750">
              <a:buFont typeface="Courier New"/>
              <a:buChar char="o"/>
            </a:pPr>
            <a:endParaRPr lang="en-US">
              <a:ea typeface="Calibri"/>
              <a:cs typeface="Calibri"/>
            </a:endParaRPr>
          </a:p>
        </p:txBody>
      </p:sp>
      <p:sp>
        <p:nvSpPr>
          <p:cNvPr id="6" name="TextBox 5">
            <a:extLst>
              <a:ext uri="{FF2B5EF4-FFF2-40B4-BE49-F238E27FC236}">
                <a16:creationId xmlns:a16="http://schemas.microsoft.com/office/drawing/2014/main" id="{73AC45F4-B63D-6026-7C9A-49FFE84A28AB}"/>
              </a:ext>
            </a:extLst>
          </p:cNvPr>
          <p:cNvSpPr txBox="1"/>
          <p:nvPr/>
        </p:nvSpPr>
        <p:spPr>
          <a:xfrm>
            <a:off x="1880103" y="3432549"/>
            <a:ext cx="8318625"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rial"/>
              </a:rPr>
              <a:t>Motivation</a:t>
            </a:r>
            <a:endParaRPr lang="en-US"/>
          </a:p>
          <a:p>
            <a:endParaRPr lang="en-US">
              <a:cs typeface="Arial"/>
            </a:endParaRPr>
          </a:p>
          <a:p>
            <a:pPr marL="285750" indent="-285750">
              <a:buFont typeface="Arial"/>
              <a:buChar char="•"/>
            </a:pPr>
            <a:r>
              <a:rPr lang="en-US">
                <a:cs typeface="Arial"/>
              </a:rPr>
              <a:t>Channel Access cannot route into the container network​</a:t>
            </a:r>
            <a:endParaRPr lang="en-US">
              <a:ea typeface="Calibri" panose="020F0502020204030204"/>
              <a:cs typeface="Arial"/>
            </a:endParaRPr>
          </a:p>
          <a:p>
            <a:pPr marL="285750" indent="-285750">
              <a:buFont typeface="Arial"/>
              <a:buChar char="•"/>
            </a:pPr>
            <a:r>
              <a:rPr lang="en-US">
                <a:cs typeface="Arial"/>
              </a:rPr>
              <a:t>We did not want to pass all PVs through a ca-gateway​</a:t>
            </a:r>
            <a:endParaRPr lang="en-US">
              <a:ea typeface="Calibri" panose="020F0502020204030204"/>
              <a:cs typeface="Arial"/>
            </a:endParaRPr>
          </a:p>
          <a:p>
            <a:pPr marL="285750" indent="-285750">
              <a:buFont typeface="Arial"/>
              <a:buChar char="•"/>
            </a:pPr>
            <a:r>
              <a:rPr lang="en-US">
                <a:cs typeface="Arial"/>
              </a:rPr>
              <a:t>Channel Access is not the only protocol that will not route into CNI​</a:t>
            </a:r>
            <a:endParaRPr lang="en-US">
              <a:ea typeface="Calibri" panose="020F0502020204030204"/>
              <a:cs typeface="Arial"/>
            </a:endParaRPr>
          </a:p>
          <a:p>
            <a:pPr marL="285750" indent="-285750">
              <a:buFont typeface="Arial"/>
              <a:buChar char="•"/>
            </a:pPr>
            <a:r>
              <a:rPr lang="en-US">
                <a:cs typeface="Arial"/>
              </a:rPr>
              <a:t>For example, GigE streaming protocol will also fail ​</a:t>
            </a:r>
            <a:endParaRPr lang="en-US">
              <a:ea typeface="Calibri" panose="020F0502020204030204"/>
              <a:cs typeface="Arial"/>
            </a:endParaRPr>
          </a:p>
          <a:p>
            <a:pPr marL="285750" indent="-285750">
              <a:buFont typeface="Arial"/>
              <a:buChar char="•"/>
            </a:pPr>
            <a:r>
              <a:rPr lang="en-US">
                <a:cs typeface="Arial"/>
              </a:rPr>
              <a:t>Any protocol that does not like NAT will have this problem</a:t>
            </a:r>
            <a:endParaRPr lang="en-US">
              <a:ea typeface="Calibri"/>
              <a:cs typeface="Arial"/>
            </a:endParaRPr>
          </a:p>
        </p:txBody>
      </p:sp>
    </p:spTree>
    <p:extLst>
      <p:ext uri="{BB962C8B-B14F-4D97-AF65-F5344CB8AC3E}">
        <p14:creationId xmlns:p14="http://schemas.microsoft.com/office/powerpoint/2010/main" val="89430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E75D5-FCC8-FE4B-99D3-FE4A36918DAA}"/>
              </a:ext>
            </a:extLst>
          </p:cNvPr>
          <p:cNvSpPr>
            <a:spLocks noGrp="1"/>
          </p:cNvSpPr>
          <p:nvPr>
            <p:ph type="title"/>
          </p:nvPr>
        </p:nvSpPr>
        <p:spPr/>
        <p:txBody>
          <a:bodyPr/>
          <a:lstStyle/>
          <a:p>
            <a:pPr algn="ctr"/>
            <a:r>
              <a:rPr lang="en-US" b="1">
                <a:ea typeface="Calibri Light"/>
                <a:cs typeface="Calibri Light"/>
              </a:rPr>
              <a:t>Current Status - Sept 2024</a:t>
            </a:r>
            <a:endParaRPr lang="en-US"/>
          </a:p>
        </p:txBody>
      </p:sp>
      <p:sp>
        <p:nvSpPr>
          <p:cNvPr id="3" name="Content Placeholder 2">
            <a:extLst>
              <a:ext uri="{FF2B5EF4-FFF2-40B4-BE49-F238E27FC236}">
                <a16:creationId xmlns:a16="http://schemas.microsoft.com/office/drawing/2014/main" id="{847BC49D-3F61-500A-2826-FDE4B96D72D2}"/>
              </a:ext>
            </a:extLst>
          </p:cNvPr>
          <p:cNvSpPr>
            <a:spLocks noGrp="1"/>
          </p:cNvSpPr>
          <p:nvPr>
            <p:ph idx="1"/>
          </p:nvPr>
        </p:nvSpPr>
        <p:spPr>
          <a:xfrm>
            <a:off x="838200" y="1455357"/>
            <a:ext cx="10515600" cy="5172366"/>
          </a:xfrm>
        </p:spPr>
        <p:txBody>
          <a:bodyPr vert="horz" lIns="91440" tIns="45720" rIns="91440" bIns="45720" rtlCol="0" anchor="t">
            <a:normAutofit/>
          </a:bodyPr>
          <a:lstStyle/>
          <a:p>
            <a:r>
              <a:rPr lang="en-US">
                <a:ea typeface="Calibri"/>
                <a:cs typeface="Calibri"/>
              </a:rPr>
              <a:t>The epics-containers framework is ready for wider exposure and feedback</a:t>
            </a:r>
            <a:endParaRPr lang="en-US"/>
          </a:p>
          <a:p>
            <a:r>
              <a:rPr lang="en-US">
                <a:ea typeface="Calibri"/>
                <a:cs typeface="Calibri"/>
              </a:rPr>
              <a:t>There are tutorials to get people started using the framework</a:t>
            </a:r>
          </a:p>
          <a:p>
            <a:r>
              <a:rPr lang="en-US">
                <a:ea typeface="Calibri"/>
                <a:cs typeface="Calibri"/>
              </a:rPr>
              <a:t>There are a growing number of reference generic IOCs</a:t>
            </a:r>
          </a:p>
          <a:p>
            <a:r>
              <a:rPr lang="en-US">
                <a:ea typeface="Calibri"/>
                <a:cs typeface="Calibri"/>
              </a:rPr>
              <a:t>Example beamline repositories are also available</a:t>
            </a:r>
          </a:p>
          <a:p>
            <a:r>
              <a:rPr lang="en-US">
                <a:ea typeface="Calibri"/>
                <a:cs typeface="Calibri"/>
              </a:rPr>
              <a:t>DLS has several beamline clusters running a handful of containerized IOCs in production, plus some fully containerized test beamlines. </a:t>
            </a:r>
          </a:p>
          <a:p>
            <a:r>
              <a:rPr lang="en-US">
                <a:ea typeface="Calibri"/>
                <a:cs typeface="Calibri"/>
              </a:rPr>
              <a:t>DLS aims to have a representative set of production beamlines fully containerized before the DII dark period 12/2027.</a:t>
            </a:r>
          </a:p>
          <a:p>
            <a:r>
              <a:rPr lang="en-US">
                <a:ea typeface="Calibri"/>
                <a:cs typeface="Calibri"/>
              </a:rPr>
              <a:t>And all beamlines fully containerized at the end of the dark period 06/2029.</a:t>
            </a:r>
          </a:p>
        </p:txBody>
      </p:sp>
    </p:spTree>
    <p:extLst>
      <p:ext uri="{BB962C8B-B14F-4D97-AF65-F5344CB8AC3E}">
        <p14:creationId xmlns:p14="http://schemas.microsoft.com/office/powerpoint/2010/main" val="4256464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E353A-BEB4-421B-824E-96FFAC81EF83}"/>
              </a:ext>
            </a:extLst>
          </p:cNvPr>
          <p:cNvSpPr>
            <a:spLocks noGrp="1"/>
          </p:cNvSpPr>
          <p:nvPr>
            <p:ph type="title"/>
          </p:nvPr>
        </p:nvSpPr>
        <p:spPr>
          <a:xfrm>
            <a:off x="838200" y="-89842"/>
            <a:ext cx="10515600" cy="1325563"/>
          </a:xfrm>
        </p:spPr>
        <p:txBody>
          <a:bodyPr>
            <a:normAutofit/>
          </a:bodyPr>
          <a:lstStyle/>
          <a:p>
            <a:pPr algn="ctr"/>
            <a:r>
              <a:rPr lang="en-US" sz="4800" b="1">
                <a:cs typeface="Calibri Light"/>
              </a:rPr>
              <a:t>One Take Away</a:t>
            </a:r>
            <a:endParaRPr lang="en-US"/>
          </a:p>
        </p:txBody>
      </p:sp>
      <p:sp>
        <p:nvSpPr>
          <p:cNvPr id="6" name="TextBox 5">
            <a:extLst>
              <a:ext uri="{FF2B5EF4-FFF2-40B4-BE49-F238E27FC236}">
                <a16:creationId xmlns:a16="http://schemas.microsoft.com/office/drawing/2014/main" id="{20ACC24D-E5BB-5CFC-FFF8-BA3F61774ECA}"/>
              </a:ext>
            </a:extLst>
          </p:cNvPr>
          <p:cNvSpPr txBox="1"/>
          <p:nvPr/>
        </p:nvSpPr>
        <p:spPr>
          <a:xfrm>
            <a:off x="1149328" y="1432235"/>
            <a:ext cx="9064171" cy="56836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lvl="1" algn="ctr">
              <a:spcAft>
                <a:spcPts val="1000"/>
              </a:spcAft>
            </a:pPr>
            <a:r>
              <a:rPr lang="en-US" sz="4000">
                <a:cs typeface="Arial"/>
                <a:hlinkClick r:id="rId3"/>
              </a:rPr>
              <a:t>https://github.com/epics-containers</a:t>
            </a:r>
            <a:endParaRPr lang="en-US" sz="4000">
              <a:ea typeface="Calibri" panose="020F0502020204030204"/>
              <a:cs typeface="Calibri" panose="020F0502020204030204"/>
            </a:endParaRPr>
          </a:p>
          <a:p>
            <a:pPr marL="342900" lvl="1" indent="-342900">
              <a:spcAft>
                <a:spcPts val="1000"/>
              </a:spcAft>
              <a:buFont typeface="Arial"/>
              <a:buChar char="•"/>
            </a:pPr>
            <a:endParaRPr lang="en-US" sz="2400">
              <a:ea typeface="Calibri"/>
              <a:cs typeface="Arial"/>
            </a:endParaRPr>
          </a:p>
          <a:p>
            <a:pPr marL="342900" lvl="1" indent="-342900">
              <a:spcAft>
                <a:spcPts val="1000"/>
              </a:spcAft>
              <a:buFont typeface="Arial"/>
              <a:buChar char="•"/>
            </a:pPr>
            <a:r>
              <a:rPr lang="en-US" sz="2400">
                <a:ea typeface="Calibri"/>
                <a:cs typeface="Arial"/>
              </a:rPr>
              <a:t>Includes:</a:t>
            </a:r>
            <a:endParaRPr lang="en-US"/>
          </a:p>
          <a:p>
            <a:pPr marL="800100" lvl="2" indent="-342900">
              <a:spcAft>
                <a:spcPts val="1000"/>
              </a:spcAft>
              <a:buFont typeface="Arial"/>
              <a:buChar char="•"/>
            </a:pPr>
            <a:r>
              <a:rPr lang="en-US" sz="2400">
                <a:ea typeface="Calibri"/>
                <a:cs typeface="Arial"/>
              </a:rPr>
              <a:t>Tutorials</a:t>
            </a:r>
          </a:p>
          <a:p>
            <a:pPr marL="800100" lvl="2" indent="-342900">
              <a:spcAft>
                <a:spcPts val="1000"/>
              </a:spcAft>
              <a:buFont typeface="Arial"/>
              <a:buChar char="•"/>
            </a:pPr>
            <a:r>
              <a:rPr lang="en-US" sz="2400">
                <a:ea typeface="Calibri"/>
                <a:cs typeface="Arial"/>
              </a:rPr>
              <a:t>Documentation</a:t>
            </a:r>
          </a:p>
          <a:p>
            <a:pPr marL="800100" lvl="2" indent="-342900">
              <a:spcAft>
                <a:spcPts val="1000"/>
              </a:spcAft>
              <a:buFont typeface="Arial"/>
              <a:buChar char="•"/>
            </a:pPr>
            <a:r>
              <a:rPr lang="en-US" sz="2400">
                <a:ea typeface="Calibri"/>
                <a:cs typeface="Arial"/>
              </a:rPr>
              <a:t>Templates</a:t>
            </a:r>
          </a:p>
          <a:p>
            <a:pPr marL="800100" lvl="2" indent="-342900">
              <a:spcAft>
                <a:spcPts val="1000"/>
              </a:spcAft>
              <a:buFont typeface="Arial"/>
              <a:buChar char="•"/>
            </a:pPr>
            <a:r>
              <a:rPr lang="en-US" sz="2400">
                <a:ea typeface="Calibri"/>
                <a:cs typeface="Arial"/>
              </a:rPr>
              <a:t>Source code</a:t>
            </a:r>
          </a:p>
          <a:p>
            <a:pPr marL="800100" lvl="2" indent="-342900">
              <a:spcAft>
                <a:spcPts val="1000"/>
              </a:spcAft>
              <a:buFont typeface="Arial"/>
              <a:buChar char="•"/>
            </a:pPr>
            <a:r>
              <a:rPr lang="en-US" sz="2400">
                <a:ea typeface="Calibri"/>
                <a:cs typeface="Arial"/>
              </a:rPr>
              <a:t>A small but growing number of Generic IOC images</a:t>
            </a:r>
          </a:p>
          <a:p>
            <a:pPr marL="800100" lvl="2" indent="-342900">
              <a:spcAft>
                <a:spcPts val="1000"/>
              </a:spcAft>
              <a:buFont typeface="Arial"/>
              <a:buChar char="•"/>
            </a:pPr>
            <a:r>
              <a:rPr lang="en-US" sz="2400">
                <a:ea typeface="Calibri"/>
                <a:cs typeface="Arial"/>
              </a:rPr>
              <a:t>Example beamlines</a:t>
            </a:r>
          </a:p>
          <a:p>
            <a:pPr marL="800100" lvl="2" indent="-342900">
              <a:spcAft>
                <a:spcPts val="1000"/>
              </a:spcAft>
              <a:buFont typeface="Arial"/>
              <a:buChar char="•"/>
            </a:pPr>
            <a:r>
              <a:rPr lang="en-US" sz="2400">
                <a:ea typeface="Calibri"/>
                <a:cs typeface="Arial"/>
              </a:rPr>
              <a:t>A Simulation beamline</a:t>
            </a:r>
          </a:p>
          <a:p>
            <a:pPr marL="800100" lvl="2" indent="-342900">
              <a:spcAft>
                <a:spcPts val="1000"/>
              </a:spcAft>
              <a:buFont typeface="Arial"/>
              <a:buChar char="•"/>
            </a:pPr>
            <a:endParaRPr lang="en-US" sz="2400">
              <a:ea typeface="Calibri"/>
              <a:cs typeface="Arial"/>
            </a:endParaRPr>
          </a:p>
        </p:txBody>
      </p:sp>
      <p:pic>
        <p:nvPicPr>
          <p:cNvPr id="4" name="Picture 8" descr="Icon&#10;&#10;Description automatically generated">
            <a:extLst>
              <a:ext uri="{FF2B5EF4-FFF2-40B4-BE49-F238E27FC236}">
                <a16:creationId xmlns:a16="http://schemas.microsoft.com/office/drawing/2014/main" id="{E10173A5-F0DB-1154-BEE0-CDAEC6E16FA6}"/>
              </a:ext>
            </a:extLst>
          </p:cNvPr>
          <p:cNvPicPr>
            <a:picLocks noChangeAspect="1"/>
          </p:cNvPicPr>
          <p:nvPr/>
        </p:nvPicPr>
        <p:blipFill>
          <a:blip r:embed="rId4"/>
          <a:stretch>
            <a:fillRect/>
          </a:stretch>
        </p:blipFill>
        <p:spPr>
          <a:xfrm>
            <a:off x="10234213" y="219224"/>
            <a:ext cx="1695451" cy="1619253"/>
          </a:xfrm>
          <a:prstGeom prst="rect">
            <a:avLst/>
          </a:prstGeom>
        </p:spPr>
      </p:pic>
    </p:spTree>
    <p:extLst>
      <p:ext uri="{BB962C8B-B14F-4D97-AF65-F5344CB8AC3E}">
        <p14:creationId xmlns:p14="http://schemas.microsoft.com/office/powerpoint/2010/main" val="3369607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8F950-27A7-E076-CDA3-237694745F5A}"/>
              </a:ext>
            </a:extLst>
          </p:cNvPr>
          <p:cNvSpPr>
            <a:spLocks noGrp="1"/>
          </p:cNvSpPr>
          <p:nvPr>
            <p:ph type="title"/>
          </p:nvPr>
        </p:nvSpPr>
        <p:spPr>
          <a:xfrm>
            <a:off x="4355453" y="364664"/>
            <a:ext cx="3474427" cy="1354869"/>
          </a:xfrm>
        </p:spPr>
        <p:txBody>
          <a:bodyPr/>
          <a:lstStyle/>
          <a:p>
            <a:pPr algn="ctr"/>
            <a:r>
              <a:rPr lang="en-US" b="1">
                <a:ea typeface="Calibri Light"/>
                <a:cs typeface="Calibri Light"/>
              </a:rPr>
              <a:t>Questions ?</a:t>
            </a:r>
          </a:p>
        </p:txBody>
      </p:sp>
    </p:spTree>
    <p:extLst>
      <p:ext uri="{BB962C8B-B14F-4D97-AF65-F5344CB8AC3E}">
        <p14:creationId xmlns:p14="http://schemas.microsoft.com/office/powerpoint/2010/main" val="4258516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9425A-A342-5086-F239-04B4FE9BC02D}"/>
              </a:ext>
            </a:extLst>
          </p:cNvPr>
          <p:cNvSpPr>
            <a:spLocks noGrp="1"/>
          </p:cNvSpPr>
          <p:nvPr>
            <p:ph type="title"/>
          </p:nvPr>
        </p:nvSpPr>
        <p:spPr/>
        <p:txBody>
          <a:bodyPr/>
          <a:lstStyle/>
          <a:p>
            <a:r>
              <a:rPr lang="en-US" b="1" dirty="0">
                <a:ea typeface="Calibri Light"/>
                <a:cs typeface="Calibri Light"/>
              </a:rPr>
              <a:t>Hands On: Tutorials</a:t>
            </a:r>
          </a:p>
        </p:txBody>
      </p:sp>
      <p:sp>
        <p:nvSpPr>
          <p:cNvPr id="3" name="Content Placeholder 2">
            <a:extLst>
              <a:ext uri="{FF2B5EF4-FFF2-40B4-BE49-F238E27FC236}">
                <a16:creationId xmlns:a16="http://schemas.microsoft.com/office/drawing/2014/main" id="{2285119D-81DB-FAE0-7720-A30233A452D0}"/>
              </a:ext>
            </a:extLst>
          </p:cNvPr>
          <p:cNvSpPr>
            <a:spLocks noGrp="1"/>
          </p:cNvSpPr>
          <p:nvPr>
            <p:ph idx="1"/>
          </p:nvPr>
        </p:nvSpPr>
        <p:spPr/>
        <p:txBody>
          <a:bodyPr vert="horz" lIns="91440" tIns="45720" rIns="91440" bIns="45720" rtlCol="0" anchor="t">
            <a:normAutofit/>
          </a:bodyPr>
          <a:lstStyle/>
          <a:p>
            <a:r>
              <a:rPr lang="en-US" dirty="0">
                <a:ea typeface="+mn-lt"/>
                <a:cs typeface="+mn-lt"/>
                <a:hlinkClick r:id="rId3"/>
              </a:rPr>
              <a:t>https://epics-containers.github.io/main/tutorials/intro.html</a:t>
            </a:r>
          </a:p>
          <a:p>
            <a:r>
              <a:rPr lang="en-US" dirty="0">
                <a:ea typeface="+mn-lt"/>
                <a:cs typeface="+mn-lt"/>
              </a:rPr>
              <a:t>Work through the tutorials at your own pace</a:t>
            </a:r>
          </a:p>
          <a:p>
            <a:pPr lvl="1">
              <a:buFont typeface="Courier New" panose="020B0604020202020204" pitchFamily="34" charset="0"/>
              <a:buChar char="o"/>
            </a:pPr>
            <a:r>
              <a:rPr lang="en-US" dirty="0">
                <a:ea typeface="+mn-lt"/>
                <a:cs typeface="+mn-lt"/>
              </a:rPr>
              <a:t>Try out the simulation beamline</a:t>
            </a:r>
          </a:p>
          <a:p>
            <a:pPr lvl="1">
              <a:buFont typeface="Courier New" panose="020B0604020202020204" pitchFamily="34" charset="0"/>
              <a:buChar char="o"/>
            </a:pPr>
            <a:r>
              <a:rPr lang="en-US">
                <a:ea typeface="+mn-lt"/>
                <a:cs typeface="+mn-lt"/>
              </a:rPr>
              <a:t>Create a services repository with docker compose</a:t>
            </a:r>
            <a:endParaRPr lang="en-US" dirty="0">
              <a:ea typeface="+mn-lt"/>
              <a:cs typeface="+mn-lt"/>
            </a:endParaRPr>
          </a:p>
          <a:p>
            <a:pPr lvl="1">
              <a:buFont typeface="Courier New" panose="020B0604020202020204" pitchFamily="34" charset="0"/>
              <a:buChar char="o"/>
            </a:pPr>
            <a:r>
              <a:rPr lang="en-US">
                <a:ea typeface="+mn-lt"/>
                <a:cs typeface="+mn-lt"/>
              </a:rPr>
              <a:t>Create an IOC instance</a:t>
            </a:r>
          </a:p>
          <a:p>
            <a:pPr lvl="1">
              <a:buFont typeface="Courier New" panose="020B0604020202020204" pitchFamily="34" charset="0"/>
              <a:buChar char="o"/>
            </a:pPr>
            <a:r>
              <a:rPr lang="en-US">
                <a:ea typeface="+mn-lt"/>
                <a:cs typeface="+mn-lt"/>
              </a:rPr>
              <a:t>Work with developer containers (stretch goal for today!)</a:t>
            </a:r>
            <a:endParaRPr lang="en-US" dirty="0">
              <a:ea typeface="+mn-lt"/>
              <a:cs typeface="+mn-lt"/>
            </a:endParaRPr>
          </a:p>
        </p:txBody>
      </p:sp>
    </p:spTree>
    <p:extLst>
      <p:ext uri="{BB962C8B-B14F-4D97-AF65-F5344CB8AC3E}">
        <p14:creationId xmlns:p14="http://schemas.microsoft.com/office/powerpoint/2010/main" val="615963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7053C-28DB-60AB-43E2-4E65F855E66D}"/>
              </a:ext>
            </a:extLst>
          </p:cNvPr>
          <p:cNvSpPr>
            <a:spLocks noGrp="1"/>
          </p:cNvSpPr>
          <p:nvPr>
            <p:ph type="title"/>
          </p:nvPr>
        </p:nvSpPr>
        <p:spPr/>
        <p:txBody>
          <a:bodyPr/>
          <a:lstStyle/>
          <a:p>
            <a:pPr algn="ctr"/>
            <a:r>
              <a:rPr lang="en-US" b="1">
                <a:ea typeface="Calibri Light"/>
                <a:cs typeface="Calibri Light"/>
              </a:rPr>
              <a:t>Kubernetes</a:t>
            </a:r>
          </a:p>
        </p:txBody>
      </p:sp>
      <p:sp>
        <p:nvSpPr>
          <p:cNvPr id="3" name="Content Placeholder 2">
            <a:extLst>
              <a:ext uri="{FF2B5EF4-FFF2-40B4-BE49-F238E27FC236}">
                <a16:creationId xmlns:a16="http://schemas.microsoft.com/office/drawing/2014/main" id="{4ECFB868-6F17-A54D-EEC5-72F0DAF70FEA}"/>
              </a:ext>
            </a:extLst>
          </p:cNvPr>
          <p:cNvSpPr>
            <a:spLocks noGrp="1"/>
          </p:cNvSpPr>
          <p:nvPr>
            <p:ph idx="1"/>
          </p:nvPr>
        </p:nvSpPr>
        <p:spPr>
          <a:xfrm>
            <a:off x="838200" y="1693103"/>
            <a:ext cx="10515600" cy="4318207"/>
          </a:xfrm>
        </p:spPr>
        <p:txBody>
          <a:bodyPr vert="horz" lIns="91440" tIns="45720" rIns="91440" bIns="45720" rtlCol="0" anchor="t">
            <a:normAutofit/>
          </a:bodyPr>
          <a:lstStyle/>
          <a:p>
            <a:r>
              <a:rPr lang="en-US">
                <a:ea typeface="Calibri"/>
                <a:cs typeface="Calibri"/>
              </a:rPr>
              <a:t>Kubernetes is by far the dominant container orchestration platform today</a:t>
            </a:r>
            <a:endParaRPr lang="en-US"/>
          </a:p>
          <a:p>
            <a:r>
              <a:rPr lang="en-US">
                <a:ea typeface="Calibri"/>
                <a:cs typeface="Calibri"/>
              </a:rPr>
              <a:t>Open-sourced by Google in 2014</a:t>
            </a:r>
          </a:p>
          <a:p>
            <a:r>
              <a:rPr lang="en-US">
                <a:ea typeface="Calibri"/>
                <a:cs typeface="Calibri"/>
              </a:rPr>
              <a:t>Managed by the Cloud Native Computing Foundation, part of the Linux Foundation</a:t>
            </a:r>
          </a:p>
          <a:p>
            <a:r>
              <a:rPr lang="en-US" err="1">
                <a:ea typeface="Calibri"/>
                <a:cs typeface="Calibri"/>
              </a:rPr>
              <a:t>CNCF</a:t>
            </a:r>
            <a:r>
              <a:rPr lang="en-US">
                <a:ea typeface="Calibri"/>
                <a:cs typeface="Calibri"/>
              </a:rPr>
              <a:t> looks after a large list of open-source applications that run in Kubernetes</a:t>
            </a:r>
          </a:p>
          <a:p>
            <a:r>
              <a:rPr lang="en-US">
                <a:ea typeface="Calibri"/>
                <a:cs typeface="Calibri"/>
              </a:rPr>
              <a:t>At DLS we will have a Kubernetes Cluster per beamline, one for the accelerator and a large central cluster for centralized services.</a:t>
            </a:r>
          </a:p>
          <a:p>
            <a:endParaRPr lang="en-US">
              <a:ea typeface="Calibri"/>
              <a:cs typeface="Calibri"/>
            </a:endParaRPr>
          </a:p>
        </p:txBody>
      </p:sp>
    </p:spTree>
    <p:extLst>
      <p:ext uri="{BB962C8B-B14F-4D97-AF65-F5344CB8AC3E}">
        <p14:creationId xmlns:p14="http://schemas.microsoft.com/office/powerpoint/2010/main" val="3074381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AE70B2-2E63-3A31-63F7-B396D9A2318E}"/>
              </a:ext>
            </a:extLst>
          </p:cNvPr>
          <p:cNvSpPr>
            <a:spLocks noGrp="1"/>
          </p:cNvSpPr>
          <p:nvPr>
            <p:ph idx="1"/>
          </p:nvPr>
        </p:nvSpPr>
        <p:spPr/>
        <p:txBody>
          <a:bodyPr vert="horz" lIns="91440" tIns="45720" rIns="91440" bIns="45720" rtlCol="0" anchor="t">
            <a:normAutofit/>
          </a:bodyPr>
          <a:lstStyle/>
          <a:p>
            <a:r>
              <a:rPr lang="en-US">
                <a:ea typeface="Calibri"/>
                <a:cs typeface="Calibri"/>
              </a:rPr>
              <a:t>p47 is a training beamline with 2 detectors, 2 motors, 1 pandabox</a:t>
            </a:r>
            <a:endParaRPr lang="en-US"/>
          </a:p>
          <a:p>
            <a:r>
              <a:rPr lang="en-US">
                <a:ea typeface="Calibri"/>
                <a:cs typeface="Calibri"/>
              </a:rPr>
              <a:t>Each Kubernetes Clusters at DLS runs standard services including:-</a:t>
            </a:r>
            <a:endParaRPr lang="en-US"/>
          </a:p>
          <a:p>
            <a:pPr lvl="1"/>
            <a:r>
              <a:rPr lang="en-US" sz="2000">
                <a:ea typeface="Calibri"/>
                <a:cs typeface="Calibri"/>
              </a:rPr>
              <a:t>A landing page to access all user services</a:t>
            </a:r>
          </a:p>
          <a:p>
            <a:pPr lvl="1"/>
            <a:r>
              <a:rPr lang="en-US" sz="2000">
                <a:ea typeface="Calibri"/>
                <a:cs typeface="Calibri"/>
              </a:rPr>
              <a:t>Kubernetes Dashboard – manage resources in the cluster</a:t>
            </a:r>
            <a:endParaRPr lang="en-US">
              <a:ea typeface="Calibri"/>
              <a:cs typeface="Calibri"/>
            </a:endParaRPr>
          </a:p>
          <a:p>
            <a:pPr lvl="1"/>
            <a:r>
              <a:rPr lang="en-US" sz="2000">
                <a:ea typeface="Calibri"/>
                <a:cs typeface="Calibri"/>
              </a:rPr>
              <a:t>Alert Manager – sets thresholds and configures recipients of alerts</a:t>
            </a:r>
            <a:endParaRPr lang="en-US">
              <a:ea typeface="Calibri" panose="020F0502020204030204"/>
              <a:cs typeface="Calibri" panose="020F0502020204030204"/>
            </a:endParaRPr>
          </a:p>
          <a:p>
            <a:pPr lvl="1"/>
            <a:r>
              <a:rPr lang="en-US" sz="2000">
                <a:ea typeface="Calibri"/>
                <a:cs typeface="Calibri"/>
              </a:rPr>
              <a:t>Prometheus – monitoring with time series Database</a:t>
            </a:r>
          </a:p>
          <a:p>
            <a:pPr lvl="1"/>
            <a:r>
              <a:rPr lang="en-US" sz="2000">
                <a:ea typeface="Calibri"/>
                <a:cs typeface="Calibri"/>
              </a:rPr>
              <a:t>Grafana – rich visualization of the above data</a:t>
            </a:r>
          </a:p>
          <a:p>
            <a:pPr lvl="1"/>
            <a:r>
              <a:rPr lang="en-US" sz="2000" err="1">
                <a:ea typeface="Calibri"/>
                <a:cs typeface="Calibri"/>
              </a:rPr>
              <a:t>StacksRox</a:t>
            </a:r>
            <a:r>
              <a:rPr lang="en-US" sz="2000">
                <a:ea typeface="Calibri"/>
                <a:cs typeface="Calibri"/>
              </a:rPr>
              <a:t> – monitor running containers for Common Vulnerabilities and Exploits</a:t>
            </a:r>
          </a:p>
          <a:p>
            <a:pPr lvl="1"/>
            <a:r>
              <a:rPr lang="en-US" sz="2000" err="1">
                <a:ea typeface="Calibri"/>
                <a:cs typeface="Calibri"/>
              </a:rPr>
              <a:t>Keycloak</a:t>
            </a:r>
            <a:r>
              <a:rPr lang="en-US" sz="2000">
                <a:ea typeface="Calibri"/>
                <a:cs typeface="Calibri"/>
              </a:rPr>
              <a:t> – single sign on authorization service</a:t>
            </a:r>
            <a:endParaRPr lang="en-US">
              <a:ea typeface="Calibri" panose="020F0502020204030204"/>
              <a:cs typeface="Calibri" panose="020F0502020204030204"/>
            </a:endParaRPr>
          </a:p>
          <a:p>
            <a:pPr lvl="1"/>
            <a:r>
              <a:rPr lang="en-US" sz="2000" err="1">
                <a:ea typeface="Calibri"/>
                <a:cs typeface="Calibri"/>
              </a:rPr>
              <a:t>Kynervo</a:t>
            </a:r>
            <a:r>
              <a:rPr lang="en-US" sz="2000">
                <a:ea typeface="Calibri"/>
                <a:cs typeface="Calibri"/>
              </a:rPr>
              <a:t> – policy engine</a:t>
            </a:r>
          </a:p>
          <a:p>
            <a:pPr lvl="1"/>
            <a:r>
              <a:rPr lang="en-US" sz="2000">
                <a:ea typeface="Calibri"/>
                <a:cs typeface="Calibri"/>
              </a:rPr>
              <a:t>Argo CD – declarative GitOps continuous deployment </a:t>
            </a:r>
          </a:p>
          <a:p>
            <a:pPr lvl="1"/>
            <a:endParaRPr lang="en-US" sz="2000">
              <a:ea typeface="Calibri"/>
              <a:cs typeface="Calibri"/>
            </a:endParaRPr>
          </a:p>
          <a:p>
            <a:pPr lvl="1"/>
            <a:endParaRPr lang="en-US" sz="2000">
              <a:ea typeface="Calibri"/>
              <a:cs typeface="Calibri"/>
            </a:endParaRPr>
          </a:p>
        </p:txBody>
      </p:sp>
      <p:sp>
        <p:nvSpPr>
          <p:cNvPr id="5" name="Title 1">
            <a:extLst>
              <a:ext uri="{FF2B5EF4-FFF2-40B4-BE49-F238E27FC236}">
                <a16:creationId xmlns:a16="http://schemas.microsoft.com/office/drawing/2014/main" id="{381B43E0-8A23-94B6-3E63-7026AA983DD4}"/>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ea typeface="Calibri Light"/>
                <a:cs typeface="Calibri Light"/>
              </a:rPr>
              <a:t>Demo: a Kubernetes Beamline at DLS</a:t>
            </a:r>
            <a:endParaRPr lang="en-US">
              <a:ea typeface="Calibri Light"/>
              <a:cs typeface="Calibri Light"/>
            </a:endParaRPr>
          </a:p>
        </p:txBody>
      </p:sp>
    </p:spTree>
    <p:extLst>
      <p:ext uri="{BB962C8B-B14F-4D97-AF65-F5344CB8AC3E}">
        <p14:creationId xmlns:p14="http://schemas.microsoft.com/office/powerpoint/2010/main" val="497127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8F950-27A7-E076-CDA3-237694745F5A}"/>
              </a:ext>
            </a:extLst>
          </p:cNvPr>
          <p:cNvSpPr>
            <a:spLocks noGrp="1"/>
          </p:cNvSpPr>
          <p:nvPr>
            <p:ph type="title"/>
          </p:nvPr>
        </p:nvSpPr>
        <p:spPr>
          <a:xfrm>
            <a:off x="4355453" y="364664"/>
            <a:ext cx="3474427" cy="1354869"/>
          </a:xfrm>
        </p:spPr>
        <p:txBody>
          <a:bodyPr/>
          <a:lstStyle/>
          <a:p>
            <a:pPr algn="ctr"/>
            <a:r>
              <a:rPr lang="en-US" b="1">
                <a:ea typeface="Calibri Light"/>
                <a:cs typeface="Calibri Light"/>
              </a:rPr>
              <a:t>Questions ?</a:t>
            </a:r>
          </a:p>
        </p:txBody>
      </p:sp>
    </p:spTree>
    <p:extLst>
      <p:ext uri="{BB962C8B-B14F-4D97-AF65-F5344CB8AC3E}">
        <p14:creationId xmlns:p14="http://schemas.microsoft.com/office/powerpoint/2010/main" val="4141002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A888A-2A5D-7E4C-3D9A-738892A5C15D}"/>
              </a:ext>
            </a:extLst>
          </p:cNvPr>
          <p:cNvSpPr>
            <a:spLocks noGrp="1"/>
          </p:cNvSpPr>
          <p:nvPr>
            <p:ph type="title"/>
          </p:nvPr>
        </p:nvSpPr>
        <p:spPr/>
        <p:txBody>
          <a:bodyPr/>
          <a:lstStyle/>
          <a:p>
            <a:pPr algn="ctr"/>
            <a:r>
              <a:rPr lang="en-US" b="1">
                <a:ea typeface="Calibri Light"/>
                <a:cs typeface="Calibri Light"/>
              </a:rPr>
              <a:t>Remaining Slides</a:t>
            </a:r>
          </a:p>
        </p:txBody>
      </p:sp>
      <p:sp>
        <p:nvSpPr>
          <p:cNvPr id="3" name="Content Placeholder 2">
            <a:extLst>
              <a:ext uri="{FF2B5EF4-FFF2-40B4-BE49-F238E27FC236}">
                <a16:creationId xmlns:a16="http://schemas.microsoft.com/office/drawing/2014/main" id="{E77B7B37-85FE-A4F7-14C3-F777760A703E}"/>
              </a:ext>
            </a:extLst>
          </p:cNvPr>
          <p:cNvSpPr>
            <a:spLocks noGrp="1"/>
          </p:cNvSpPr>
          <p:nvPr>
            <p:ph idx="1"/>
          </p:nvPr>
        </p:nvSpPr>
        <p:spPr/>
        <p:txBody>
          <a:bodyPr vert="horz" lIns="91440" tIns="45720" rIns="91440" bIns="45720" rtlCol="0" anchor="t">
            <a:normAutofit/>
          </a:bodyPr>
          <a:lstStyle/>
          <a:p>
            <a:r>
              <a:rPr lang="en-US">
                <a:ea typeface="Calibri"/>
                <a:cs typeface="Calibri"/>
              </a:rPr>
              <a:t>Images of demo screens in case I can't connect to DLS</a:t>
            </a:r>
          </a:p>
          <a:p>
            <a:r>
              <a:rPr lang="en-US">
                <a:ea typeface="Calibri"/>
                <a:cs typeface="Calibri"/>
              </a:rPr>
              <a:t>Some overview diagrams for discussion if needed</a:t>
            </a:r>
          </a:p>
        </p:txBody>
      </p:sp>
    </p:spTree>
    <p:extLst>
      <p:ext uri="{BB962C8B-B14F-4D97-AF65-F5344CB8AC3E}">
        <p14:creationId xmlns:p14="http://schemas.microsoft.com/office/powerpoint/2010/main" val="42946747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4CE06-5C22-70DF-4D13-0E31EDC0AF35}"/>
              </a:ext>
            </a:extLst>
          </p:cNvPr>
          <p:cNvSpPr>
            <a:spLocks noGrp="1"/>
          </p:cNvSpPr>
          <p:nvPr>
            <p:ph type="title"/>
          </p:nvPr>
        </p:nvSpPr>
        <p:spPr>
          <a:xfrm>
            <a:off x="838200" y="179774"/>
            <a:ext cx="10515600" cy="1325563"/>
          </a:xfrm>
        </p:spPr>
        <p:txBody>
          <a:bodyPr/>
          <a:lstStyle/>
          <a:p>
            <a:pPr algn="ctr"/>
            <a:r>
              <a:rPr lang="en-US" b="1">
                <a:ea typeface="Calibri Light"/>
                <a:cs typeface="Calibri Light"/>
              </a:rPr>
              <a:t>Demo: a Kubernetes Beamline at DLS</a:t>
            </a:r>
            <a:br>
              <a:rPr lang="en-US" b="1">
                <a:ea typeface="Calibri Light"/>
                <a:cs typeface="Calibri Light"/>
              </a:rPr>
            </a:br>
            <a:r>
              <a:rPr lang="en-US" b="1">
                <a:ea typeface="Calibri Light"/>
                <a:cs typeface="Calibri Light"/>
              </a:rPr>
              <a:t>P47</a:t>
            </a:r>
            <a:endParaRPr lang="en-US">
              <a:ea typeface="Calibri Light"/>
              <a:cs typeface="Calibri Light"/>
            </a:endParaRPr>
          </a:p>
        </p:txBody>
      </p:sp>
      <p:pic>
        <p:nvPicPr>
          <p:cNvPr id="4" name="Content Placeholder 3" descr="A screenshot of a computer&#10;&#10;Description automatically generated">
            <a:extLst>
              <a:ext uri="{FF2B5EF4-FFF2-40B4-BE49-F238E27FC236}">
                <a16:creationId xmlns:a16="http://schemas.microsoft.com/office/drawing/2014/main" id="{CB7EE5FE-B359-297C-BA55-DF2D69530802}"/>
              </a:ext>
            </a:extLst>
          </p:cNvPr>
          <p:cNvPicPr>
            <a:picLocks noGrp="1" noChangeAspect="1"/>
          </p:cNvPicPr>
          <p:nvPr>
            <p:ph idx="1"/>
          </p:nvPr>
        </p:nvPicPr>
        <p:blipFill>
          <a:blip r:embed="rId3"/>
          <a:stretch>
            <a:fillRect/>
          </a:stretch>
        </p:blipFill>
        <p:spPr>
          <a:xfrm>
            <a:off x="528351" y="1688328"/>
            <a:ext cx="5039297" cy="4351338"/>
          </a:xfrm>
        </p:spPr>
      </p:pic>
      <p:pic>
        <p:nvPicPr>
          <p:cNvPr id="6" name="Picture 5" descr="A screenshot of a computer&#10;&#10;Description automatically generated">
            <a:extLst>
              <a:ext uri="{FF2B5EF4-FFF2-40B4-BE49-F238E27FC236}">
                <a16:creationId xmlns:a16="http://schemas.microsoft.com/office/drawing/2014/main" id="{FA605461-74CA-290A-2056-851874EC94A5}"/>
              </a:ext>
            </a:extLst>
          </p:cNvPr>
          <p:cNvPicPr>
            <a:picLocks noChangeAspect="1"/>
          </p:cNvPicPr>
          <p:nvPr/>
        </p:nvPicPr>
        <p:blipFill>
          <a:blip r:embed="rId4"/>
          <a:stretch>
            <a:fillRect/>
          </a:stretch>
        </p:blipFill>
        <p:spPr>
          <a:xfrm>
            <a:off x="5732467" y="1688756"/>
            <a:ext cx="6376848" cy="4640649"/>
          </a:xfrm>
          <a:prstGeom prst="rect">
            <a:avLst/>
          </a:prstGeom>
        </p:spPr>
      </p:pic>
    </p:spTree>
    <p:extLst>
      <p:ext uri="{BB962C8B-B14F-4D97-AF65-F5344CB8AC3E}">
        <p14:creationId xmlns:p14="http://schemas.microsoft.com/office/powerpoint/2010/main" val="3665029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AC263-32D2-44FF-8B25-33C855AC845F}"/>
              </a:ext>
            </a:extLst>
          </p:cNvPr>
          <p:cNvSpPr>
            <a:spLocks noGrp="1"/>
          </p:cNvSpPr>
          <p:nvPr>
            <p:ph type="title"/>
          </p:nvPr>
        </p:nvSpPr>
        <p:spPr/>
        <p:txBody>
          <a:bodyPr/>
          <a:lstStyle/>
          <a:p>
            <a:pPr algn="ctr"/>
            <a:r>
              <a:rPr lang="en-US" b="1">
                <a:ea typeface="Calibri Light"/>
                <a:cs typeface="Calibri Light"/>
              </a:rPr>
              <a:t>epics-containers workshop ORNL</a:t>
            </a:r>
            <a:endParaRPr lang="en-US">
              <a:ea typeface="Calibri Light" panose="020F0302020204030204"/>
              <a:cs typeface="Calibri Light" panose="020F0302020204030204"/>
            </a:endParaRPr>
          </a:p>
        </p:txBody>
      </p:sp>
      <p:sp>
        <p:nvSpPr>
          <p:cNvPr id="3" name="Content Placeholder 2">
            <a:extLst>
              <a:ext uri="{FF2B5EF4-FFF2-40B4-BE49-F238E27FC236}">
                <a16:creationId xmlns:a16="http://schemas.microsoft.com/office/drawing/2014/main" id="{BB12EA21-BD3B-C937-CF30-06A3CD00333E}"/>
              </a:ext>
            </a:extLst>
          </p:cNvPr>
          <p:cNvSpPr>
            <a:spLocks noGrp="1"/>
          </p:cNvSpPr>
          <p:nvPr>
            <p:ph idx="1"/>
          </p:nvPr>
        </p:nvSpPr>
        <p:spPr/>
        <p:txBody>
          <a:bodyPr vert="horz" lIns="91440" tIns="45720" rIns="91440" bIns="45720" rtlCol="0" anchor="t">
            <a:normAutofit/>
          </a:bodyPr>
          <a:lstStyle/>
          <a:p>
            <a:r>
              <a:rPr lang="en-US" dirty="0">
                <a:ea typeface="Calibri"/>
                <a:cs typeface="Calibri"/>
              </a:rPr>
              <a:t>13:40 – Presentation: an overview of epics-containers</a:t>
            </a:r>
          </a:p>
          <a:p>
            <a:r>
              <a:rPr lang="en-US" dirty="0">
                <a:ea typeface="Calibri"/>
                <a:cs typeface="Calibri"/>
              </a:rPr>
              <a:t>14:20 – Questions</a:t>
            </a:r>
          </a:p>
          <a:p>
            <a:r>
              <a:rPr lang="en-US" dirty="0">
                <a:ea typeface="Calibri"/>
                <a:cs typeface="Calibri"/>
              </a:rPr>
              <a:t>14:30 – Hands On Tutorials: Create an IOC in a container</a:t>
            </a:r>
          </a:p>
          <a:p>
            <a:r>
              <a:rPr lang="en-US" dirty="0">
                <a:ea typeface="Calibri"/>
                <a:cs typeface="Calibri"/>
              </a:rPr>
              <a:t>15:00 – Break</a:t>
            </a:r>
          </a:p>
          <a:p>
            <a:r>
              <a:rPr lang="en-US" dirty="0">
                <a:ea typeface="Calibri"/>
                <a:cs typeface="Calibri"/>
              </a:rPr>
              <a:t>15:30 – Demo: Kubernetes and ArgoCD on a DLS test beamline</a:t>
            </a:r>
          </a:p>
          <a:p>
            <a:r>
              <a:rPr lang="en-US" dirty="0">
                <a:ea typeface="Calibri"/>
                <a:cs typeface="Calibri"/>
              </a:rPr>
              <a:t>16:10 – Questions and discussion</a:t>
            </a:r>
          </a:p>
          <a:p>
            <a:r>
              <a:rPr lang="en-US" dirty="0">
                <a:ea typeface="Calibri"/>
                <a:cs typeface="Calibri"/>
              </a:rPr>
              <a:t>16:30 – Hands On Tutorials continued</a:t>
            </a:r>
          </a:p>
          <a:p>
            <a:r>
              <a:rPr lang="en-US" dirty="0">
                <a:ea typeface="Calibri"/>
                <a:cs typeface="Calibri"/>
              </a:rPr>
              <a:t>17:10 - End</a:t>
            </a:r>
          </a:p>
        </p:txBody>
      </p:sp>
      <p:pic>
        <p:nvPicPr>
          <p:cNvPr id="5" name="Picture 8" descr="Icon&#10;&#10;Description automatically generated">
            <a:extLst>
              <a:ext uri="{FF2B5EF4-FFF2-40B4-BE49-F238E27FC236}">
                <a16:creationId xmlns:a16="http://schemas.microsoft.com/office/drawing/2014/main" id="{9F8DAD4F-0274-7C2D-FF50-0886E6D98B50}"/>
              </a:ext>
            </a:extLst>
          </p:cNvPr>
          <p:cNvPicPr>
            <a:picLocks noChangeAspect="1"/>
          </p:cNvPicPr>
          <p:nvPr/>
        </p:nvPicPr>
        <p:blipFill>
          <a:blip r:embed="rId3"/>
          <a:stretch>
            <a:fillRect/>
          </a:stretch>
        </p:blipFill>
        <p:spPr>
          <a:xfrm>
            <a:off x="10410059" y="219224"/>
            <a:ext cx="1695451" cy="1619253"/>
          </a:xfrm>
          <a:prstGeom prst="rect">
            <a:avLst/>
          </a:prstGeom>
        </p:spPr>
      </p:pic>
    </p:spTree>
    <p:extLst>
      <p:ext uri="{BB962C8B-B14F-4D97-AF65-F5344CB8AC3E}">
        <p14:creationId xmlns:p14="http://schemas.microsoft.com/office/powerpoint/2010/main" val="381967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FEC4C-6264-38AE-EDEC-BE23B3EB66D7}"/>
              </a:ext>
            </a:extLst>
          </p:cNvPr>
          <p:cNvSpPr>
            <a:spLocks noGrp="1"/>
          </p:cNvSpPr>
          <p:nvPr>
            <p:ph type="title"/>
          </p:nvPr>
        </p:nvSpPr>
        <p:spPr/>
        <p:txBody>
          <a:bodyPr/>
          <a:lstStyle/>
          <a:p>
            <a:pPr algn="ctr"/>
            <a:r>
              <a:rPr lang="en-US" b="1">
                <a:ea typeface="Calibri Light"/>
                <a:cs typeface="Calibri Light"/>
              </a:rPr>
              <a:t>Cluster landing page</a:t>
            </a:r>
          </a:p>
        </p:txBody>
      </p:sp>
      <p:pic>
        <p:nvPicPr>
          <p:cNvPr id="4" name="Content Placeholder 3" descr="A screenshot of a computer&#10;&#10;Description automatically generated">
            <a:extLst>
              <a:ext uri="{FF2B5EF4-FFF2-40B4-BE49-F238E27FC236}">
                <a16:creationId xmlns:a16="http://schemas.microsoft.com/office/drawing/2014/main" id="{A9049198-AE29-DEAC-09CD-A8F36A72F963}"/>
              </a:ext>
            </a:extLst>
          </p:cNvPr>
          <p:cNvPicPr>
            <a:picLocks noGrp="1" noChangeAspect="1"/>
          </p:cNvPicPr>
          <p:nvPr>
            <p:ph idx="1"/>
          </p:nvPr>
        </p:nvPicPr>
        <p:blipFill>
          <a:blip r:embed="rId3"/>
          <a:stretch>
            <a:fillRect/>
          </a:stretch>
        </p:blipFill>
        <p:spPr>
          <a:xfrm>
            <a:off x="2017841" y="1354331"/>
            <a:ext cx="8478966" cy="5417493"/>
          </a:xfrm>
        </p:spPr>
      </p:pic>
    </p:spTree>
    <p:extLst>
      <p:ext uri="{BB962C8B-B14F-4D97-AF65-F5344CB8AC3E}">
        <p14:creationId xmlns:p14="http://schemas.microsoft.com/office/powerpoint/2010/main" val="2620895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0554B86D-40C4-B1D3-676A-6BE7AEE00E58}"/>
              </a:ext>
            </a:extLst>
          </p:cNvPr>
          <p:cNvPicPr>
            <a:picLocks noChangeAspect="1"/>
          </p:cNvPicPr>
          <p:nvPr/>
        </p:nvPicPr>
        <p:blipFill>
          <a:blip r:embed="rId3"/>
          <a:stretch>
            <a:fillRect/>
          </a:stretch>
        </p:blipFill>
        <p:spPr>
          <a:xfrm>
            <a:off x="1510388" y="1208216"/>
            <a:ext cx="9548791" cy="5649784"/>
          </a:xfrm>
          <a:prstGeom prst="rect">
            <a:avLst/>
          </a:prstGeom>
        </p:spPr>
      </p:pic>
      <p:sp>
        <p:nvSpPr>
          <p:cNvPr id="4" name="Title 1">
            <a:extLst>
              <a:ext uri="{FF2B5EF4-FFF2-40B4-BE49-F238E27FC236}">
                <a16:creationId xmlns:a16="http://schemas.microsoft.com/office/drawing/2014/main" id="{41165BC4-0727-26FB-79DE-BC51816CAE76}"/>
              </a:ext>
            </a:extLst>
          </p:cNvPr>
          <p:cNvSpPr txBox="1">
            <a:spLocks/>
          </p:cNvSpPr>
          <p:nvPr/>
        </p:nvSpPr>
        <p:spPr>
          <a:xfrm>
            <a:off x="838200" y="365125"/>
            <a:ext cx="10515600"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ea typeface="Calibri Light"/>
                <a:cs typeface="Calibri Light"/>
              </a:rPr>
              <a:t>Kubernetes Dashboard</a:t>
            </a:r>
          </a:p>
        </p:txBody>
      </p:sp>
    </p:spTree>
    <p:extLst>
      <p:ext uri="{BB962C8B-B14F-4D97-AF65-F5344CB8AC3E}">
        <p14:creationId xmlns:p14="http://schemas.microsoft.com/office/powerpoint/2010/main" val="1048301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962B861C-FD40-9CC5-BDE3-06105B13ED1C}"/>
              </a:ext>
            </a:extLst>
          </p:cNvPr>
          <p:cNvPicPr>
            <a:picLocks noChangeAspect="1"/>
          </p:cNvPicPr>
          <p:nvPr/>
        </p:nvPicPr>
        <p:blipFill>
          <a:blip r:embed="rId3"/>
          <a:stretch>
            <a:fillRect/>
          </a:stretch>
        </p:blipFill>
        <p:spPr>
          <a:xfrm>
            <a:off x="755135" y="1469613"/>
            <a:ext cx="10338487" cy="5278017"/>
          </a:xfrm>
          <a:prstGeom prst="rect">
            <a:avLst/>
          </a:prstGeom>
        </p:spPr>
      </p:pic>
      <p:sp>
        <p:nvSpPr>
          <p:cNvPr id="6" name="Title 1">
            <a:extLst>
              <a:ext uri="{FF2B5EF4-FFF2-40B4-BE49-F238E27FC236}">
                <a16:creationId xmlns:a16="http://schemas.microsoft.com/office/drawing/2014/main" id="{C8CCF1A0-03DF-A643-9FC6-8EF78A69EDC7}"/>
              </a:ext>
            </a:extLst>
          </p:cNvPr>
          <p:cNvSpPr>
            <a:spLocks noGrp="1"/>
          </p:cNvSpPr>
          <p:nvPr>
            <p:ph type="title"/>
          </p:nvPr>
        </p:nvSpPr>
        <p:spPr>
          <a:xfrm>
            <a:off x="838200" y="365125"/>
            <a:ext cx="10515600" cy="1325563"/>
          </a:xfrm>
        </p:spPr>
        <p:txBody>
          <a:bodyPr/>
          <a:lstStyle/>
          <a:p>
            <a:pPr algn="ctr"/>
            <a:r>
              <a:rPr lang="en-US" b="1">
                <a:ea typeface="Calibri Light"/>
                <a:cs typeface="Calibri Light"/>
              </a:rPr>
              <a:t>Grafana</a:t>
            </a:r>
          </a:p>
        </p:txBody>
      </p:sp>
    </p:spTree>
    <p:extLst>
      <p:ext uri="{BB962C8B-B14F-4D97-AF65-F5344CB8AC3E}">
        <p14:creationId xmlns:p14="http://schemas.microsoft.com/office/powerpoint/2010/main" val="1798376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C8558F43-68C6-B04C-77F5-6072FF7F14B6}"/>
              </a:ext>
            </a:extLst>
          </p:cNvPr>
          <p:cNvPicPr>
            <a:picLocks noChangeAspect="1"/>
          </p:cNvPicPr>
          <p:nvPr/>
        </p:nvPicPr>
        <p:blipFill>
          <a:blip r:embed="rId3"/>
          <a:stretch>
            <a:fillRect/>
          </a:stretch>
        </p:blipFill>
        <p:spPr>
          <a:xfrm>
            <a:off x="1176832" y="892339"/>
            <a:ext cx="9474349" cy="5828270"/>
          </a:xfrm>
          <a:prstGeom prst="rect">
            <a:avLst/>
          </a:prstGeom>
        </p:spPr>
      </p:pic>
      <p:sp>
        <p:nvSpPr>
          <p:cNvPr id="4" name="Title 1">
            <a:extLst>
              <a:ext uri="{FF2B5EF4-FFF2-40B4-BE49-F238E27FC236}">
                <a16:creationId xmlns:a16="http://schemas.microsoft.com/office/drawing/2014/main" id="{C756E140-487A-F9FB-BEA0-0DEE33399A6D}"/>
              </a:ext>
            </a:extLst>
          </p:cNvPr>
          <p:cNvSpPr txBox="1">
            <a:spLocks/>
          </p:cNvSpPr>
          <p:nvPr/>
        </p:nvSpPr>
        <p:spPr>
          <a:xfrm>
            <a:off x="838200" y="220963"/>
            <a:ext cx="10515600"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err="1">
                <a:ea typeface="Calibri Light"/>
                <a:cs typeface="Calibri Light"/>
              </a:rPr>
              <a:t>StacksRox</a:t>
            </a:r>
            <a:endParaRPr lang="en-US" err="1"/>
          </a:p>
        </p:txBody>
      </p:sp>
      <p:sp>
        <p:nvSpPr>
          <p:cNvPr id="3" name="TextBox 2">
            <a:extLst>
              <a:ext uri="{FF2B5EF4-FFF2-40B4-BE49-F238E27FC236}">
                <a16:creationId xmlns:a16="http://schemas.microsoft.com/office/drawing/2014/main" id="{E1647D5F-732B-B018-F52B-27239FB2DA5A}"/>
              </a:ext>
            </a:extLst>
          </p:cNvPr>
          <p:cNvSpPr txBox="1"/>
          <p:nvPr/>
        </p:nvSpPr>
        <p:spPr>
          <a:xfrm>
            <a:off x="8055002" y="300061"/>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hlinkClick r:id="rId4"/>
              </a:rPr>
              <a:t>Investigate CVE 2024-3094</a:t>
            </a:r>
            <a:endParaRPr lang="en-US" sz="1200"/>
          </a:p>
        </p:txBody>
      </p:sp>
    </p:spTree>
    <p:extLst>
      <p:ext uri="{BB962C8B-B14F-4D97-AF65-F5344CB8AC3E}">
        <p14:creationId xmlns:p14="http://schemas.microsoft.com/office/powerpoint/2010/main" val="30276755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E0795EAD-C008-2CBC-E085-B9653114D0F2}"/>
              </a:ext>
            </a:extLst>
          </p:cNvPr>
          <p:cNvPicPr>
            <a:picLocks noChangeAspect="1"/>
          </p:cNvPicPr>
          <p:nvPr/>
        </p:nvPicPr>
        <p:blipFill>
          <a:blip r:embed="rId3"/>
          <a:stretch>
            <a:fillRect/>
          </a:stretch>
        </p:blipFill>
        <p:spPr>
          <a:xfrm>
            <a:off x="548491" y="1173893"/>
            <a:ext cx="11101883" cy="6569675"/>
          </a:xfrm>
          <a:prstGeom prst="rect">
            <a:avLst/>
          </a:prstGeom>
        </p:spPr>
      </p:pic>
      <p:sp>
        <p:nvSpPr>
          <p:cNvPr id="4" name="Title 1">
            <a:extLst>
              <a:ext uri="{FF2B5EF4-FFF2-40B4-BE49-F238E27FC236}">
                <a16:creationId xmlns:a16="http://schemas.microsoft.com/office/drawing/2014/main" id="{069C37C5-9851-D5F9-9628-7020296E2570}"/>
              </a:ext>
            </a:extLst>
          </p:cNvPr>
          <p:cNvSpPr txBox="1">
            <a:spLocks/>
          </p:cNvSpPr>
          <p:nvPr/>
        </p:nvSpPr>
        <p:spPr>
          <a:xfrm>
            <a:off x="838200" y="365125"/>
            <a:ext cx="10515600"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ea typeface="Calibri Light"/>
                <a:cs typeface="Calibri Light"/>
              </a:rPr>
              <a:t>Argo CD for p47-beamline</a:t>
            </a:r>
          </a:p>
        </p:txBody>
      </p:sp>
    </p:spTree>
    <p:extLst>
      <p:ext uri="{BB962C8B-B14F-4D97-AF65-F5344CB8AC3E}">
        <p14:creationId xmlns:p14="http://schemas.microsoft.com/office/powerpoint/2010/main" val="14398607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diagram of a cluster&#10;&#10;Description automatically generated">
            <a:extLst>
              <a:ext uri="{FF2B5EF4-FFF2-40B4-BE49-F238E27FC236}">
                <a16:creationId xmlns:a16="http://schemas.microsoft.com/office/drawing/2014/main" id="{4895AC85-50FB-85D1-17A4-5220A5C20F3E}"/>
              </a:ext>
            </a:extLst>
          </p:cNvPr>
          <p:cNvPicPr>
            <a:picLocks noChangeAspect="1"/>
          </p:cNvPicPr>
          <p:nvPr/>
        </p:nvPicPr>
        <p:blipFill>
          <a:blip r:embed="rId2"/>
          <a:stretch>
            <a:fillRect/>
          </a:stretch>
        </p:blipFill>
        <p:spPr>
          <a:xfrm>
            <a:off x="0" y="156039"/>
            <a:ext cx="12192000" cy="6545922"/>
          </a:xfrm>
          <a:prstGeom prst="rect">
            <a:avLst/>
          </a:prstGeom>
        </p:spPr>
      </p:pic>
    </p:spTree>
    <p:extLst>
      <p:ext uri="{BB962C8B-B14F-4D97-AF65-F5344CB8AC3E}">
        <p14:creationId xmlns:p14="http://schemas.microsoft.com/office/powerpoint/2010/main" val="1262567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diagram&#10;&#10;Description automatically generated">
            <a:extLst>
              <a:ext uri="{FF2B5EF4-FFF2-40B4-BE49-F238E27FC236}">
                <a16:creationId xmlns:a16="http://schemas.microsoft.com/office/drawing/2014/main" id="{8225ECD3-3E0E-33EF-1E70-933E0D825636}"/>
              </a:ext>
            </a:extLst>
          </p:cNvPr>
          <p:cNvPicPr>
            <a:picLocks noChangeAspect="1"/>
          </p:cNvPicPr>
          <p:nvPr/>
        </p:nvPicPr>
        <p:blipFill>
          <a:blip r:embed="rId2"/>
          <a:stretch>
            <a:fillRect/>
          </a:stretch>
        </p:blipFill>
        <p:spPr>
          <a:xfrm>
            <a:off x="932424" y="0"/>
            <a:ext cx="10327152" cy="6858000"/>
          </a:xfrm>
          <a:prstGeom prst="rect">
            <a:avLst/>
          </a:prstGeom>
        </p:spPr>
      </p:pic>
    </p:spTree>
    <p:extLst>
      <p:ext uri="{BB962C8B-B14F-4D97-AF65-F5344CB8AC3E}">
        <p14:creationId xmlns:p14="http://schemas.microsoft.com/office/powerpoint/2010/main" val="470999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AC263-32D2-44FF-8B25-33C855AC845F}"/>
              </a:ext>
            </a:extLst>
          </p:cNvPr>
          <p:cNvSpPr>
            <a:spLocks noGrp="1"/>
          </p:cNvSpPr>
          <p:nvPr>
            <p:ph type="title"/>
          </p:nvPr>
        </p:nvSpPr>
        <p:spPr/>
        <p:txBody>
          <a:bodyPr/>
          <a:lstStyle/>
          <a:p>
            <a:pPr algn="ctr"/>
            <a:r>
              <a:rPr lang="en-US" b="1">
                <a:ea typeface="Calibri Light"/>
                <a:cs typeface="Calibri Light"/>
              </a:rPr>
              <a:t>epics-containers workshop DLS</a:t>
            </a:r>
            <a:endParaRPr lang="en-US">
              <a:ea typeface="Calibri Light" panose="020F0302020204030204"/>
              <a:cs typeface="Calibri Light" panose="020F0302020204030204"/>
            </a:endParaRPr>
          </a:p>
        </p:txBody>
      </p:sp>
      <p:sp>
        <p:nvSpPr>
          <p:cNvPr id="3" name="Content Placeholder 2">
            <a:extLst>
              <a:ext uri="{FF2B5EF4-FFF2-40B4-BE49-F238E27FC236}">
                <a16:creationId xmlns:a16="http://schemas.microsoft.com/office/drawing/2014/main" id="{BB12EA21-BD3B-C937-CF30-06A3CD00333E}"/>
              </a:ext>
            </a:extLst>
          </p:cNvPr>
          <p:cNvSpPr>
            <a:spLocks noGrp="1"/>
          </p:cNvSpPr>
          <p:nvPr>
            <p:ph idx="1"/>
          </p:nvPr>
        </p:nvSpPr>
        <p:spPr/>
        <p:txBody>
          <a:bodyPr vert="horz" lIns="91440" tIns="45720" rIns="91440" bIns="45720" rtlCol="0" anchor="t">
            <a:normAutofit/>
          </a:bodyPr>
          <a:lstStyle/>
          <a:p>
            <a:r>
              <a:rPr lang="en-US">
                <a:ea typeface="Calibri"/>
                <a:cs typeface="Calibri"/>
              </a:rPr>
              <a:t>13:00 – Presentation: an overview of epics-containers</a:t>
            </a:r>
          </a:p>
          <a:p>
            <a:r>
              <a:rPr lang="en-US">
                <a:ea typeface="Calibri"/>
                <a:cs typeface="Calibri"/>
              </a:rPr>
              <a:t>13:40 – Questions</a:t>
            </a:r>
          </a:p>
          <a:p>
            <a:r>
              <a:rPr lang="en-US">
                <a:ea typeface="Calibri"/>
                <a:cs typeface="Calibri"/>
              </a:rPr>
              <a:t>14:00 – Practical: experimenting with a simulation beamline</a:t>
            </a:r>
          </a:p>
          <a:p>
            <a:r>
              <a:rPr lang="en-US">
                <a:ea typeface="Calibri"/>
                <a:cs typeface="Calibri"/>
              </a:rPr>
              <a:t>14:50 – Break</a:t>
            </a:r>
          </a:p>
          <a:p>
            <a:r>
              <a:rPr lang="en-US">
                <a:ea typeface="Calibri"/>
                <a:cs typeface="Calibri"/>
              </a:rPr>
              <a:t>15:00 – Practical: introducing developer containers for generic IOCs</a:t>
            </a:r>
          </a:p>
          <a:p>
            <a:r>
              <a:rPr lang="en-US">
                <a:ea typeface="Calibri"/>
                <a:cs typeface="Calibri"/>
              </a:rPr>
              <a:t>16:00 – Demo: Kubernetes and ArgoCD on a DLS test beamline</a:t>
            </a:r>
          </a:p>
          <a:p>
            <a:r>
              <a:rPr lang="en-US">
                <a:ea typeface="Calibri"/>
                <a:cs typeface="Calibri"/>
              </a:rPr>
              <a:t>16:40 – Questions and discussion</a:t>
            </a:r>
          </a:p>
          <a:p>
            <a:r>
              <a:rPr lang="en-US">
                <a:ea typeface="Calibri"/>
                <a:cs typeface="Calibri"/>
              </a:rPr>
              <a:t>17:00 - End</a:t>
            </a:r>
          </a:p>
        </p:txBody>
      </p:sp>
      <p:pic>
        <p:nvPicPr>
          <p:cNvPr id="5" name="Picture 8" descr="Icon&#10;&#10;Description automatically generated">
            <a:extLst>
              <a:ext uri="{FF2B5EF4-FFF2-40B4-BE49-F238E27FC236}">
                <a16:creationId xmlns:a16="http://schemas.microsoft.com/office/drawing/2014/main" id="{12AAB299-2ECD-730A-8E4B-D1F2EE901DC8}"/>
              </a:ext>
            </a:extLst>
          </p:cNvPr>
          <p:cNvPicPr>
            <a:picLocks noChangeAspect="1"/>
          </p:cNvPicPr>
          <p:nvPr/>
        </p:nvPicPr>
        <p:blipFill>
          <a:blip r:embed="rId3"/>
          <a:stretch>
            <a:fillRect/>
          </a:stretch>
        </p:blipFill>
        <p:spPr>
          <a:xfrm>
            <a:off x="10234213" y="219224"/>
            <a:ext cx="1695451" cy="1619253"/>
          </a:xfrm>
          <a:prstGeom prst="rect">
            <a:avLst/>
          </a:prstGeom>
        </p:spPr>
      </p:pic>
    </p:spTree>
    <p:extLst>
      <p:ext uri="{BB962C8B-B14F-4D97-AF65-F5344CB8AC3E}">
        <p14:creationId xmlns:p14="http://schemas.microsoft.com/office/powerpoint/2010/main" val="2571314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CC012-473D-4174-B496-C483BF5CFF0C}"/>
              </a:ext>
            </a:extLst>
          </p:cNvPr>
          <p:cNvSpPr>
            <a:spLocks noGrp="1"/>
          </p:cNvSpPr>
          <p:nvPr>
            <p:ph type="title"/>
          </p:nvPr>
        </p:nvSpPr>
        <p:spPr>
          <a:xfrm>
            <a:off x="838200" y="78254"/>
            <a:ext cx="10515600" cy="637305"/>
          </a:xfrm>
        </p:spPr>
        <p:txBody>
          <a:bodyPr>
            <a:normAutofit fontScale="90000"/>
          </a:bodyPr>
          <a:lstStyle/>
          <a:p>
            <a:pPr algn="ctr"/>
            <a:r>
              <a:rPr lang="en-US" b="1">
                <a:ea typeface="Calibri Light"/>
                <a:cs typeface="Calibri Light"/>
              </a:rPr>
              <a:t>Preamble</a:t>
            </a:r>
            <a:endParaRPr lang="en-US" b="1">
              <a:cs typeface="Calibri Light"/>
            </a:endParaRPr>
          </a:p>
        </p:txBody>
      </p:sp>
      <p:sp>
        <p:nvSpPr>
          <p:cNvPr id="3" name="Content Placeholder 2">
            <a:extLst>
              <a:ext uri="{FF2B5EF4-FFF2-40B4-BE49-F238E27FC236}">
                <a16:creationId xmlns:a16="http://schemas.microsoft.com/office/drawing/2014/main" id="{5DEF0390-09F4-D381-E317-80E8B588A161}"/>
              </a:ext>
            </a:extLst>
          </p:cNvPr>
          <p:cNvSpPr>
            <a:spLocks noGrp="1"/>
          </p:cNvSpPr>
          <p:nvPr>
            <p:ph idx="1"/>
          </p:nvPr>
        </p:nvSpPr>
        <p:spPr>
          <a:xfrm>
            <a:off x="837911" y="714195"/>
            <a:ext cx="10515600" cy="6449079"/>
          </a:xfrm>
        </p:spPr>
        <p:txBody>
          <a:bodyPr vert="horz" lIns="91440" tIns="45720" rIns="91440" bIns="45720" rtlCol="0" anchor="t">
            <a:normAutofit/>
          </a:bodyPr>
          <a:lstStyle/>
          <a:p>
            <a:pPr>
              <a:spcBef>
                <a:spcPts val="900"/>
              </a:spcBef>
              <a:spcAft>
                <a:spcPts val="500"/>
              </a:spcAft>
            </a:pPr>
            <a:r>
              <a:rPr lang="en-US" sz="2400">
                <a:ea typeface="Calibri"/>
                <a:cs typeface="Calibri"/>
              </a:rPr>
              <a:t>This presentation is about how DLS will be building and managing IOCs using containers.</a:t>
            </a:r>
          </a:p>
          <a:p>
            <a:pPr>
              <a:spcBef>
                <a:spcPts val="900"/>
              </a:spcBef>
              <a:spcAft>
                <a:spcPts val="500"/>
              </a:spcAft>
            </a:pPr>
            <a:r>
              <a:rPr lang="en-US" sz="2400">
                <a:ea typeface="Calibri"/>
                <a:cs typeface="Calibri"/>
              </a:rPr>
              <a:t>However, we have applied the following principals to make this work useful to other facilities:</a:t>
            </a:r>
          </a:p>
          <a:p>
            <a:pPr lvl="1">
              <a:spcBef>
                <a:spcPts val="900"/>
              </a:spcBef>
              <a:spcAft>
                <a:spcPts val="500"/>
              </a:spcAft>
            </a:pPr>
            <a:r>
              <a:rPr lang="en-US" b="1">
                <a:ea typeface="Calibri"/>
                <a:cs typeface="Calibri"/>
              </a:rPr>
              <a:t>Open source first</a:t>
            </a:r>
            <a:r>
              <a:rPr lang="en-US">
                <a:ea typeface="Calibri"/>
                <a:cs typeface="Calibri"/>
              </a:rPr>
              <a:t>. All source, re-usable containers, example beamlines and documentation is available at </a:t>
            </a:r>
            <a:r>
              <a:rPr lang="en-US">
                <a:ea typeface="+mn-lt"/>
                <a:cs typeface="+mn-lt"/>
                <a:hlinkClick r:id="rId4"/>
              </a:rPr>
              <a:t>https://github.com/epics-containers</a:t>
            </a:r>
            <a:r>
              <a:rPr lang="en-US">
                <a:ea typeface="+mn-lt"/>
                <a:cs typeface="+mn-lt"/>
              </a:rPr>
              <a:t>.</a:t>
            </a:r>
          </a:p>
          <a:p>
            <a:pPr lvl="1">
              <a:spcBef>
                <a:spcPts val="900"/>
              </a:spcBef>
              <a:spcAft>
                <a:spcPts val="500"/>
              </a:spcAft>
            </a:pPr>
            <a:r>
              <a:rPr lang="en-US" b="1">
                <a:ea typeface="+mn-lt"/>
                <a:cs typeface="+mn-lt"/>
              </a:rPr>
              <a:t>Modular.</a:t>
            </a:r>
            <a:r>
              <a:rPr lang="en-US">
                <a:ea typeface="+mn-lt"/>
                <a:cs typeface="+mn-lt"/>
              </a:rPr>
              <a:t> All parts of the framework are as far as practical independent – you may adopt just the features you find useful.</a:t>
            </a:r>
          </a:p>
          <a:p>
            <a:pPr lvl="1">
              <a:spcBef>
                <a:spcPts val="900"/>
              </a:spcBef>
              <a:spcAft>
                <a:spcPts val="500"/>
              </a:spcAft>
            </a:pPr>
            <a:r>
              <a:rPr lang="en-US" b="1">
                <a:ea typeface="+mn-lt"/>
                <a:cs typeface="+mn-lt"/>
              </a:rPr>
              <a:t>Standard EPICS only.</a:t>
            </a:r>
            <a:r>
              <a:rPr lang="en-US">
                <a:ea typeface="+mn-lt"/>
                <a:cs typeface="+mn-lt"/>
              </a:rPr>
              <a:t> We use the default EPICS build system, upstream versions of EPICS base and support modules. </a:t>
            </a:r>
          </a:p>
          <a:p>
            <a:pPr lvl="1">
              <a:spcBef>
                <a:spcPts val="900"/>
              </a:spcBef>
              <a:spcAft>
                <a:spcPts val="500"/>
              </a:spcAft>
            </a:pPr>
            <a:r>
              <a:rPr lang="en-US" b="1">
                <a:latin typeface="Calibri"/>
                <a:ea typeface="+mn-lt"/>
                <a:cs typeface="Calibri"/>
              </a:rPr>
              <a:t>Standard Tools only.</a:t>
            </a:r>
            <a:r>
              <a:rPr lang="en-US">
                <a:latin typeface="Calibri"/>
                <a:ea typeface="+mn-lt"/>
                <a:cs typeface="Calibri"/>
              </a:rPr>
              <a:t> </a:t>
            </a:r>
            <a:r>
              <a:rPr lang="en-US">
                <a:ea typeface="+mn-lt"/>
                <a:cs typeface="+mn-lt"/>
              </a:rPr>
              <a:t>The tools used in the framework are widely adopted FOSS only.</a:t>
            </a:r>
            <a:endParaRPr lang="en-US"/>
          </a:p>
          <a:p>
            <a:pPr>
              <a:spcBef>
                <a:spcPts val="900"/>
              </a:spcBef>
              <a:spcAft>
                <a:spcPts val="500"/>
              </a:spcAft>
            </a:pPr>
            <a:r>
              <a:rPr lang="en-US">
                <a:ea typeface="+mn-lt"/>
                <a:cs typeface="+mn-lt"/>
              </a:rPr>
              <a:t>The SPARC beamline at </a:t>
            </a:r>
            <a:r>
              <a:rPr lang="en-US" err="1">
                <a:ea typeface="+mn-lt"/>
                <a:cs typeface="+mn-lt"/>
              </a:rPr>
              <a:t>INFN-LNF</a:t>
            </a:r>
            <a:r>
              <a:rPr lang="en-US">
                <a:ea typeface="+mn-lt"/>
                <a:cs typeface="+mn-lt"/>
              </a:rPr>
              <a:t> in Rome is already using epics-containers in production.</a:t>
            </a:r>
            <a:endParaRPr lang="en-US">
              <a:ea typeface="Calibri"/>
              <a:cs typeface="Calibri"/>
            </a:endParaRPr>
          </a:p>
          <a:p>
            <a:pPr lvl="1">
              <a:spcAft>
                <a:spcPts val="200"/>
              </a:spcAft>
            </a:pPr>
            <a:endParaRPr lang="en-US" sz="2000">
              <a:ea typeface="+mn-lt"/>
              <a:cs typeface="+mn-lt"/>
            </a:endParaRPr>
          </a:p>
        </p:txBody>
      </p:sp>
    </p:spTree>
    <p:extLst>
      <p:ext uri="{BB962C8B-B14F-4D97-AF65-F5344CB8AC3E}">
        <p14:creationId xmlns:p14="http://schemas.microsoft.com/office/powerpoint/2010/main" val="4068201864"/>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E353A-BEB4-421B-824E-96FFAC81EF83}"/>
              </a:ext>
            </a:extLst>
          </p:cNvPr>
          <p:cNvSpPr>
            <a:spLocks noGrp="1"/>
          </p:cNvSpPr>
          <p:nvPr>
            <p:ph type="title"/>
          </p:nvPr>
        </p:nvSpPr>
        <p:spPr>
          <a:xfrm>
            <a:off x="886581" y="-259175"/>
            <a:ext cx="10515600" cy="1325563"/>
          </a:xfrm>
        </p:spPr>
        <p:txBody>
          <a:bodyPr/>
          <a:lstStyle/>
          <a:p>
            <a:pPr algn="ctr"/>
            <a:r>
              <a:rPr lang="en-US" sz="4800" b="1">
                <a:cs typeface="Calibri Light"/>
              </a:rPr>
              <a:t>What</a:t>
            </a:r>
            <a:r>
              <a:rPr lang="en-US" b="1">
                <a:cs typeface="Calibri Light"/>
              </a:rPr>
              <a:t>?</a:t>
            </a:r>
            <a:endParaRPr lang="en-US" b="1"/>
          </a:p>
        </p:txBody>
      </p:sp>
      <p:sp>
        <p:nvSpPr>
          <p:cNvPr id="3" name="Content Placeholder 2">
            <a:extLst>
              <a:ext uri="{FF2B5EF4-FFF2-40B4-BE49-F238E27FC236}">
                <a16:creationId xmlns:a16="http://schemas.microsoft.com/office/drawing/2014/main" id="{119FDC27-FDFC-47C9-90A3-699366AF3A5E}"/>
              </a:ext>
            </a:extLst>
          </p:cNvPr>
          <p:cNvSpPr>
            <a:spLocks noGrp="1"/>
          </p:cNvSpPr>
          <p:nvPr>
            <p:ph idx="1"/>
          </p:nvPr>
        </p:nvSpPr>
        <p:spPr>
          <a:xfrm>
            <a:off x="886581" y="719960"/>
            <a:ext cx="9920200" cy="950873"/>
          </a:xfrm>
        </p:spPr>
        <p:txBody>
          <a:bodyPr vert="horz" lIns="91440" tIns="45720" rIns="91440" bIns="45720" rtlCol="0" anchor="t">
            <a:noAutofit/>
          </a:bodyPr>
          <a:lstStyle/>
          <a:p>
            <a:pPr marL="0" indent="0" algn="ctr">
              <a:buNone/>
            </a:pPr>
            <a:r>
              <a:rPr lang="en-US" sz="3200">
                <a:cs typeface="Calibri"/>
              </a:rPr>
              <a:t>Applying modern industry practices for software delivery to EPICS IOCs</a:t>
            </a:r>
            <a:endParaRPr lang="en-US" sz="3200">
              <a:ea typeface="Calibri"/>
              <a:cs typeface="Calibri"/>
            </a:endParaRPr>
          </a:p>
          <a:p>
            <a:pPr marL="0" indent="0">
              <a:buNone/>
            </a:pPr>
            <a:endParaRPr lang="en-US" sz="3200">
              <a:cs typeface="Calibri"/>
            </a:endParaRPr>
          </a:p>
          <a:p>
            <a:pPr lvl="1"/>
            <a:endParaRPr lang="en-US">
              <a:cs typeface="Calibri"/>
            </a:endParaRPr>
          </a:p>
        </p:txBody>
      </p:sp>
      <p:pic>
        <p:nvPicPr>
          <p:cNvPr id="5" name="Picture 4" descr="Logo&#10;&#10;Description automatically generated">
            <a:extLst>
              <a:ext uri="{FF2B5EF4-FFF2-40B4-BE49-F238E27FC236}">
                <a16:creationId xmlns:a16="http://schemas.microsoft.com/office/drawing/2014/main" id="{79F3C414-0E2E-4B86-9CAA-F347C5B977AA}"/>
              </a:ext>
            </a:extLst>
          </p:cNvPr>
          <p:cNvPicPr>
            <a:picLocks noChangeAspect="1"/>
          </p:cNvPicPr>
          <p:nvPr/>
        </p:nvPicPr>
        <p:blipFill>
          <a:blip r:embed="rId3"/>
          <a:stretch>
            <a:fillRect/>
          </a:stretch>
        </p:blipFill>
        <p:spPr>
          <a:xfrm>
            <a:off x="155808" y="2019890"/>
            <a:ext cx="957081" cy="821771"/>
          </a:xfrm>
          <a:prstGeom prst="rect">
            <a:avLst/>
          </a:prstGeom>
        </p:spPr>
      </p:pic>
      <p:pic>
        <p:nvPicPr>
          <p:cNvPr id="9" name="Picture 6" descr="Icon&#10;&#10;Description automatically generated">
            <a:extLst>
              <a:ext uri="{FF2B5EF4-FFF2-40B4-BE49-F238E27FC236}">
                <a16:creationId xmlns:a16="http://schemas.microsoft.com/office/drawing/2014/main" id="{878DA7D7-0FBC-4C38-A027-7CF851F3A8CA}"/>
              </a:ext>
            </a:extLst>
          </p:cNvPr>
          <p:cNvPicPr>
            <a:picLocks noChangeAspect="1"/>
          </p:cNvPicPr>
          <p:nvPr/>
        </p:nvPicPr>
        <p:blipFill>
          <a:blip r:embed="rId4"/>
          <a:stretch>
            <a:fillRect/>
          </a:stretch>
        </p:blipFill>
        <p:spPr>
          <a:xfrm>
            <a:off x="11118588" y="2729507"/>
            <a:ext cx="713962" cy="805072"/>
          </a:xfrm>
          <a:prstGeom prst="rect">
            <a:avLst/>
          </a:prstGeom>
        </p:spPr>
      </p:pic>
      <p:pic>
        <p:nvPicPr>
          <p:cNvPr id="15" name="Picture 14" descr="A picture containing text, sign&#10;&#10;Description automatically generated">
            <a:extLst>
              <a:ext uri="{FF2B5EF4-FFF2-40B4-BE49-F238E27FC236}">
                <a16:creationId xmlns:a16="http://schemas.microsoft.com/office/drawing/2014/main" id="{1BCB3A41-C6CE-4F9E-83F2-784DBAB3C38D}"/>
              </a:ext>
            </a:extLst>
          </p:cNvPr>
          <p:cNvPicPr>
            <a:picLocks noChangeAspect="1"/>
          </p:cNvPicPr>
          <p:nvPr/>
        </p:nvPicPr>
        <p:blipFill>
          <a:blip r:embed="rId5"/>
          <a:stretch>
            <a:fillRect/>
          </a:stretch>
        </p:blipFill>
        <p:spPr>
          <a:xfrm>
            <a:off x="243470" y="4599503"/>
            <a:ext cx="779713" cy="693467"/>
          </a:xfrm>
          <a:prstGeom prst="rect">
            <a:avLst/>
          </a:prstGeom>
        </p:spPr>
      </p:pic>
      <p:pic>
        <p:nvPicPr>
          <p:cNvPr id="4" name="Picture 5" descr="Icon&#10;&#10;Description automatically generated">
            <a:extLst>
              <a:ext uri="{FF2B5EF4-FFF2-40B4-BE49-F238E27FC236}">
                <a16:creationId xmlns:a16="http://schemas.microsoft.com/office/drawing/2014/main" id="{9BAA2427-CA4A-4149-8920-277045726BD1}"/>
              </a:ext>
            </a:extLst>
          </p:cNvPr>
          <p:cNvPicPr>
            <a:picLocks noChangeAspect="1"/>
          </p:cNvPicPr>
          <p:nvPr/>
        </p:nvPicPr>
        <p:blipFill>
          <a:blip r:embed="rId6"/>
          <a:stretch>
            <a:fillRect/>
          </a:stretch>
        </p:blipFill>
        <p:spPr>
          <a:xfrm>
            <a:off x="10959277" y="391364"/>
            <a:ext cx="1001184" cy="529167"/>
          </a:xfrm>
          <a:prstGeom prst="rect">
            <a:avLst/>
          </a:prstGeom>
        </p:spPr>
      </p:pic>
      <p:sp>
        <p:nvSpPr>
          <p:cNvPr id="6" name="TextBox 5">
            <a:extLst>
              <a:ext uri="{FF2B5EF4-FFF2-40B4-BE49-F238E27FC236}">
                <a16:creationId xmlns:a16="http://schemas.microsoft.com/office/drawing/2014/main" id="{20ACC24D-E5BB-5CFC-FFF8-BA3F61774ECA}"/>
              </a:ext>
            </a:extLst>
          </p:cNvPr>
          <p:cNvSpPr txBox="1"/>
          <p:nvPr/>
        </p:nvSpPr>
        <p:spPr>
          <a:xfrm>
            <a:off x="2170605" y="4901371"/>
            <a:ext cx="240211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lvl="1">
              <a:spcAft>
                <a:spcPts val="1000"/>
              </a:spcAft>
            </a:pPr>
            <a:r>
              <a:rPr lang="en-US" sz="2400">
                <a:cs typeface="Arial"/>
              </a:rPr>
              <a:t>​</a:t>
            </a:r>
            <a:r>
              <a:rPr lang="en-US" sz="2400" b="1">
                <a:cs typeface="Arial"/>
              </a:rPr>
              <a:t>CI:</a:t>
            </a:r>
            <a:endParaRPr lang="en-US">
              <a:cs typeface="Calibri" panose="020F0502020204030204"/>
            </a:endParaRPr>
          </a:p>
        </p:txBody>
      </p:sp>
      <p:pic>
        <p:nvPicPr>
          <p:cNvPr id="8" name="Picture 7" descr="A logo with a group of seals&#10;&#10;Description automatically generated">
            <a:extLst>
              <a:ext uri="{FF2B5EF4-FFF2-40B4-BE49-F238E27FC236}">
                <a16:creationId xmlns:a16="http://schemas.microsoft.com/office/drawing/2014/main" id="{83D3F07D-D1E0-503F-87E4-B2C83168E75F}"/>
              </a:ext>
            </a:extLst>
          </p:cNvPr>
          <p:cNvPicPr>
            <a:picLocks noChangeAspect="1"/>
          </p:cNvPicPr>
          <p:nvPr/>
        </p:nvPicPr>
        <p:blipFill>
          <a:blip r:embed="rId7"/>
          <a:stretch>
            <a:fillRect/>
          </a:stretch>
        </p:blipFill>
        <p:spPr>
          <a:xfrm>
            <a:off x="10922459" y="1363417"/>
            <a:ext cx="1097528" cy="885372"/>
          </a:xfrm>
          <a:prstGeom prst="rect">
            <a:avLst/>
          </a:prstGeom>
        </p:spPr>
      </p:pic>
      <p:sp>
        <p:nvSpPr>
          <p:cNvPr id="12" name="TextBox 11">
            <a:extLst>
              <a:ext uri="{FF2B5EF4-FFF2-40B4-BE49-F238E27FC236}">
                <a16:creationId xmlns:a16="http://schemas.microsoft.com/office/drawing/2014/main" id="{F87ECADC-FADD-A5EC-1A17-F57C635A1784}"/>
              </a:ext>
            </a:extLst>
          </p:cNvPr>
          <p:cNvSpPr txBox="1"/>
          <p:nvPr/>
        </p:nvSpPr>
        <p:spPr>
          <a:xfrm>
            <a:off x="2170606" y="2695199"/>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Kubernetes</a:t>
            </a:r>
            <a:r>
              <a:rPr lang="en-US" sz="2400"/>
              <a:t>:​</a:t>
            </a:r>
            <a:endParaRPr lang="en-US">
              <a:cs typeface="Calibri" panose="020F0502020204030204"/>
            </a:endParaRPr>
          </a:p>
        </p:txBody>
      </p:sp>
      <p:sp>
        <p:nvSpPr>
          <p:cNvPr id="13" name="TextBox 12">
            <a:extLst>
              <a:ext uri="{FF2B5EF4-FFF2-40B4-BE49-F238E27FC236}">
                <a16:creationId xmlns:a16="http://schemas.microsoft.com/office/drawing/2014/main" id="{38A217AB-1EC5-8740-A088-22082F8FFC20}"/>
              </a:ext>
            </a:extLst>
          </p:cNvPr>
          <p:cNvSpPr txBox="1"/>
          <p:nvPr/>
        </p:nvSpPr>
        <p:spPr>
          <a:xfrm>
            <a:off x="2170606" y="3188685"/>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Helm Charts:​</a:t>
            </a:r>
            <a:endParaRPr lang="en-US" b="1"/>
          </a:p>
        </p:txBody>
      </p:sp>
      <p:sp>
        <p:nvSpPr>
          <p:cNvPr id="14" name="TextBox 13">
            <a:extLst>
              <a:ext uri="{FF2B5EF4-FFF2-40B4-BE49-F238E27FC236}">
                <a16:creationId xmlns:a16="http://schemas.microsoft.com/office/drawing/2014/main" id="{ADECD5EE-A6DF-E933-A4DF-8D86F243F849}"/>
              </a:ext>
            </a:extLst>
          </p:cNvPr>
          <p:cNvSpPr txBox="1"/>
          <p:nvPr/>
        </p:nvSpPr>
        <p:spPr>
          <a:xfrm>
            <a:off x="2170606" y="4030513"/>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Repositories:</a:t>
            </a:r>
            <a:endParaRPr lang="en-US" b="1"/>
          </a:p>
        </p:txBody>
      </p:sp>
      <p:sp>
        <p:nvSpPr>
          <p:cNvPr id="16" name="TextBox 1">
            <a:extLst>
              <a:ext uri="{FF2B5EF4-FFF2-40B4-BE49-F238E27FC236}">
                <a16:creationId xmlns:a16="http://schemas.microsoft.com/office/drawing/2014/main" id="{E142E1EB-15AE-9DFF-0200-CB573B709E5C}"/>
              </a:ext>
            </a:extLst>
          </p:cNvPr>
          <p:cNvSpPr txBox="1"/>
          <p:nvPr/>
        </p:nvSpPr>
        <p:spPr>
          <a:xfrm>
            <a:off x="4151804" y="1809827"/>
            <a:ext cx="6647543" cy="477199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spcAft>
                <a:spcPts val="1000"/>
              </a:spcAft>
            </a:pPr>
            <a:r>
              <a:rPr lang="en-US" sz="2400">
                <a:cs typeface="Arial"/>
              </a:rPr>
              <a:t>Package IOC software and execute it in a lightweight virtual environment​</a:t>
            </a:r>
            <a:endParaRPr lang="en-US" sz="2800">
              <a:cs typeface="Arial"/>
            </a:endParaRPr>
          </a:p>
          <a:p>
            <a:pPr marL="0" lvl="1">
              <a:spcAft>
                <a:spcPts val="1000"/>
              </a:spcAft>
            </a:pPr>
            <a:r>
              <a:rPr lang="en-US" sz="2400">
                <a:cs typeface="Arial"/>
              </a:rPr>
              <a:t>Orchestrates all IOCs at a facility​</a:t>
            </a:r>
            <a:endParaRPr lang="en-US" sz="2800">
              <a:cs typeface="Arial"/>
            </a:endParaRPr>
          </a:p>
          <a:p>
            <a:pPr marL="0" lvl="1">
              <a:spcAft>
                <a:spcPts val="1000"/>
              </a:spcAft>
            </a:pPr>
            <a:r>
              <a:rPr lang="en-US" sz="2400">
                <a:cs typeface="Arial"/>
              </a:rPr>
              <a:t>Deploy IOCs into Kubernetes with version management​</a:t>
            </a:r>
            <a:endParaRPr lang="en-US" sz="2800">
              <a:cs typeface="Arial"/>
            </a:endParaRPr>
          </a:p>
          <a:p>
            <a:pPr marL="0" lvl="1">
              <a:spcAft>
                <a:spcPts val="1000"/>
              </a:spcAft>
            </a:pPr>
            <a:r>
              <a:rPr lang="en-US" sz="2400">
                <a:cs typeface="Arial"/>
              </a:rPr>
              <a:t>Source and container repositories manage all the above assets</a:t>
            </a:r>
            <a:endParaRPr lang="en-US" sz="2800">
              <a:cs typeface="Arial"/>
            </a:endParaRPr>
          </a:p>
          <a:p>
            <a:pPr marL="0" lvl="1">
              <a:spcAft>
                <a:spcPts val="1000"/>
              </a:spcAft>
            </a:pPr>
            <a:r>
              <a:rPr lang="en-US" sz="2400">
                <a:cs typeface="Arial"/>
              </a:rPr>
              <a:t>Source repositories automatically build assets from source when updated</a:t>
            </a:r>
            <a:endParaRPr lang="en-US" sz="2400">
              <a:ea typeface="Calibri"/>
              <a:cs typeface="Arial"/>
            </a:endParaRPr>
          </a:p>
          <a:p>
            <a:pPr marL="0" lvl="1">
              <a:spcAft>
                <a:spcPts val="1000"/>
              </a:spcAft>
            </a:pPr>
            <a:r>
              <a:rPr lang="en-US" sz="2400">
                <a:ea typeface="Calibri"/>
                <a:cs typeface="Arial"/>
              </a:rPr>
              <a:t>Deployment repositories are automatically synced with the cluster</a:t>
            </a:r>
          </a:p>
        </p:txBody>
      </p:sp>
      <p:sp>
        <p:nvSpPr>
          <p:cNvPr id="17" name="TextBox 2">
            <a:extLst>
              <a:ext uri="{FF2B5EF4-FFF2-40B4-BE49-F238E27FC236}">
                <a16:creationId xmlns:a16="http://schemas.microsoft.com/office/drawing/2014/main" id="{8F798627-B1D0-EB84-462E-13EF530223C3}"/>
              </a:ext>
            </a:extLst>
          </p:cNvPr>
          <p:cNvSpPr txBox="1"/>
          <p:nvPr/>
        </p:nvSpPr>
        <p:spPr>
          <a:xfrm>
            <a:off x="2170606" y="1809827"/>
            <a:ext cx="2743200" cy="45720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t>Containers</a:t>
            </a:r>
            <a:r>
              <a:rPr lang="en-US" sz="2400"/>
              <a:t>:</a:t>
            </a:r>
            <a:endParaRPr lang="en-US"/>
          </a:p>
        </p:txBody>
      </p:sp>
      <p:sp>
        <p:nvSpPr>
          <p:cNvPr id="10" name="TextBox 9">
            <a:extLst>
              <a:ext uri="{FF2B5EF4-FFF2-40B4-BE49-F238E27FC236}">
                <a16:creationId xmlns:a16="http://schemas.microsoft.com/office/drawing/2014/main" id="{2CEF69A5-3E4A-AB9F-AC05-A72E8D4EF1AD}"/>
              </a:ext>
            </a:extLst>
          </p:cNvPr>
          <p:cNvSpPr txBox="1"/>
          <p:nvPr/>
        </p:nvSpPr>
        <p:spPr>
          <a:xfrm>
            <a:off x="2170604" y="5735942"/>
            <a:ext cx="240211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lvl="1">
              <a:spcAft>
                <a:spcPts val="1000"/>
              </a:spcAft>
            </a:pPr>
            <a:r>
              <a:rPr lang="en-US" sz="2400">
                <a:cs typeface="Arial"/>
              </a:rPr>
              <a:t>​</a:t>
            </a:r>
            <a:r>
              <a:rPr lang="en-US" sz="2400" b="1">
                <a:cs typeface="Arial"/>
              </a:rPr>
              <a:t>CD:</a:t>
            </a:r>
            <a:endParaRPr lang="en-US" sz="2400" b="1">
              <a:ea typeface="Calibri"/>
              <a:cs typeface="Arial"/>
            </a:endParaRPr>
          </a:p>
        </p:txBody>
      </p:sp>
      <p:pic>
        <p:nvPicPr>
          <p:cNvPr id="18" name="Picture 17" descr="Argo | CNCF">
            <a:extLst>
              <a:ext uri="{FF2B5EF4-FFF2-40B4-BE49-F238E27FC236}">
                <a16:creationId xmlns:a16="http://schemas.microsoft.com/office/drawing/2014/main" id="{B87C5367-9C4A-6855-EC60-FECB1F4C5793}"/>
              </a:ext>
            </a:extLst>
          </p:cNvPr>
          <p:cNvPicPr>
            <a:picLocks noChangeAspect="1"/>
          </p:cNvPicPr>
          <p:nvPr/>
        </p:nvPicPr>
        <p:blipFill>
          <a:blip r:embed="rId8"/>
          <a:stretch>
            <a:fillRect/>
          </a:stretch>
        </p:blipFill>
        <p:spPr>
          <a:xfrm flipH="1">
            <a:off x="10684934" y="4883453"/>
            <a:ext cx="1562704" cy="1977571"/>
          </a:xfrm>
          <a:prstGeom prst="rect">
            <a:avLst/>
          </a:prstGeom>
        </p:spPr>
      </p:pic>
      <p:pic>
        <p:nvPicPr>
          <p:cNvPr id="21" name="Graphic 20" descr="GitHub Actions icon">
            <a:extLst>
              <a:ext uri="{FF2B5EF4-FFF2-40B4-BE49-F238E27FC236}">
                <a16:creationId xmlns:a16="http://schemas.microsoft.com/office/drawing/2014/main" id="{91DF253B-7F6F-C36C-E938-D36F30B515B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2400" y="5698066"/>
            <a:ext cx="892629" cy="880534"/>
          </a:xfrm>
          <a:prstGeom prst="rect">
            <a:avLst/>
          </a:prstGeom>
        </p:spPr>
      </p:pic>
      <p:pic>
        <p:nvPicPr>
          <p:cNvPr id="22" name="Graphic 21" descr="Vector (.svg) logo for Kubernetes: Icon">
            <a:extLst>
              <a:ext uri="{FF2B5EF4-FFF2-40B4-BE49-F238E27FC236}">
                <a16:creationId xmlns:a16="http://schemas.microsoft.com/office/drawing/2014/main" id="{AE435B99-F2BA-B21E-825B-7B72EDE1111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39486" y="3220962"/>
            <a:ext cx="791028" cy="815219"/>
          </a:xfrm>
          <a:prstGeom prst="rect">
            <a:avLst/>
          </a:prstGeom>
        </p:spPr>
      </p:pic>
      <p:pic>
        <p:nvPicPr>
          <p:cNvPr id="23" name="Graphic 22" descr="GitLab logo vector">
            <a:extLst>
              <a:ext uri="{FF2B5EF4-FFF2-40B4-BE49-F238E27FC236}">
                <a16:creationId xmlns:a16="http://schemas.microsoft.com/office/drawing/2014/main" id="{48898647-5D69-DC46-A88B-D13CDFE6EBE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013923" y="4002860"/>
            <a:ext cx="941011" cy="884279"/>
          </a:xfrm>
          <a:prstGeom prst="rect">
            <a:avLst/>
          </a:prstGeom>
        </p:spPr>
      </p:pic>
    </p:spTree>
    <p:extLst>
      <p:ext uri="{BB962C8B-B14F-4D97-AF65-F5344CB8AC3E}">
        <p14:creationId xmlns:p14="http://schemas.microsoft.com/office/powerpoint/2010/main" val="2714256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ACC24D-E5BB-5CFC-FFF8-BA3F61774ECA}"/>
              </a:ext>
            </a:extLst>
          </p:cNvPr>
          <p:cNvSpPr txBox="1"/>
          <p:nvPr/>
        </p:nvSpPr>
        <p:spPr>
          <a:xfrm>
            <a:off x="1568061" y="1031056"/>
            <a:ext cx="8666606" cy="50321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lvl="1" indent="-228600">
              <a:buChar char="•"/>
            </a:pPr>
            <a:r>
              <a:rPr lang="en-US" sz="2400">
                <a:cs typeface="Arial"/>
              </a:rPr>
              <a:t>IOCs are decoupled from the OS</a:t>
            </a:r>
            <a:endParaRPr lang="en-US" sz="2400">
              <a:ea typeface="Calibri"/>
              <a:cs typeface="Arial"/>
            </a:endParaRPr>
          </a:p>
          <a:p>
            <a:pPr marL="685800" lvl="2" indent="-228600">
              <a:buFont typeface="Arial"/>
              <a:buChar char="•"/>
            </a:pPr>
            <a:r>
              <a:rPr lang="en-US" sz="2000">
                <a:ea typeface="Calibri"/>
                <a:cs typeface="Arial"/>
              </a:rPr>
              <a:t>No modifying support modules to suit facility infrastructure </a:t>
            </a:r>
          </a:p>
          <a:p>
            <a:pPr marL="685800" lvl="2" indent="-228600">
              <a:buFont typeface="Arial"/>
              <a:buChar char="•"/>
            </a:pPr>
            <a:r>
              <a:rPr lang="en-US" sz="2000">
                <a:cs typeface="Arial"/>
              </a:rPr>
              <a:t>Allows us to use upstream support modules with no need for local forks</a:t>
            </a:r>
            <a:endParaRPr lang="en-US" sz="2000">
              <a:cs typeface="Calibri"/>
            </a:endParaRPr>
          </a:p>
          <a:p>
            <a:pPr marL="685800" lvl="2" indent="-228600">
              <a:spcAft>
                <a:spcPts val="1000"/>
              </a:spcAft>
              <a:buFont typeface="Arial"/>
              <a:buChar char="•"/>
            </a:pPr>
            <a:r>
              <a:rPr lang="en-US" sz="2000">
                <a:cs typeface="Arial"/>
              </a:rPr>
              <a:t>Protection from many security vulnerabilities</a:t>
            </a:r>
            <a:endParaRPr lang="en-US" sz="2000">
              <a:ea typeface="Calibri"/>
              <a:cs typeface="Arial"/>
            </a:endParaRPr>
          </a:p>
          <a:p>
            <a:pPr marL="228600" lvl="1" indent="-228600">
              <a:buChar char="•"/>
            </a:pPr>
            <a:r>
              <a:rPr lang="en-US" sz="2400">
                <a:cs typeface="Arial"/>
              </a:rPr>
              <a:t>Simple server setup: any Linux + container runtime only.</a:t>
            </a:r>
            <a:endParaRPr lang="en-US" sz="2400">
              <a:ea typeface="Calibri"/>
              <a:cs typeface="Arial"/>
            </a:endParaRPr>
          </a:p>
          <a:p>
            <a:pPr marL="685800" lvl="2" indent="-228600">
              <a:spcAft>
                <a:spcPts val="1000"/>
              </a:spcAft>
              <a:buFont typeface="Arial"/>
              <a:buChar char="•"/>
            </a:pPr>
            <a:r>
              <a:rPr lang="en-US" sz="2000">
                <a:cs typeface="Arial"/>
              </a:rPr>
              <a:t>Very easy server OS upgrades</a:t>
            </a:r>
            <a:endParaRPr lang="en-US" sz="2000">
              <a:ea typeface="Calibri"/>
              <a:cs typeface="Arial"/>
            </a:endParaRPr>
          </a:p>
          <a:p>
            <a:pPr marL="228600" lvl="1" indent="-228600">
              <a:spcAft>
                <a:spcPts val="1000"/>
              </a:spcAft>
              <a:buChar char="•"/>
            </a:pPr>
            <a:r>
              <a:rPr lang="en-US" sz="2400">
                <a:cs typeface="Arial"/>
              </a:rPr>
              <a:t>Remove maintenance of internal management tools</a:t>
            </a:r>
            <a:endParaRPr lang="en-US" sz="2400">
              <a:ea typeface="Calibri"/>
              <a:cs typeface="Arial"/>
            </a:endParaRPr>
          </a:p>
          <a:p>
            <a:pPr marL="228600" lvl="1" indent="-228600">
              <a:buChar char="•"/>
            </a:pPr>
            <a:r>
              <a:rPr lang="en-US" sz="2400">
                <a:cs typeface="Arial"/>
              </a:rPr>
              <a:t>Kubernetes provides (not just for IOCs!):</a:t>
            </a:r>
            <a:endParaRPr lang="en-US" sz="2400">
              <a:ea typeface="Calibri"/>
              <a:cs typeface="Arial"/>
            </a:endParaRPr>
          </a:p>
          <a:p>
            <a:pPr marL="800100" lvl="2" indent="-342900">
              <a:buFont typeface="Arial"/>
              <a:buChar char="•"/>
            </a:pPr>
            <a:r>
              <a:rPr lang="en-US" sz="2000">
                <a:cs typeface="Arial"/>
              </a:rPr>
              <a:t>Shared software deployment and management</a:t>
            </a:r>
            <a:endParaRPr lang="en-US" sz="2000">
              <a:ea typeface="Calibri"/>
              <a:cs typeface="Arial"/>
            </a:endParaRPr>
          </a:p>
          <a:p>
            <a:pPr marL="800100" lvl="2" indent="-342900">
              <a:buFont typeface="Arial"/>
              <a:buChar char="•"/>
            </a:pPr>
            <a:r>
              <a:rPr lang="en-US" sz="2000">
                <a:cs typeface="Arial"/>
              </a:rPr>
              <a:t>Shared Logging, monitoring, alerting</a:t>
            </a:r>
            <a:endParaRPr lang="en-US" sz="2000">
              <a:ea typeface="Calibri"/>
              <a:cs typeface="Arial"/>
            </a:endParaRPr>
          </a:p>
          <a:p>
            <a:pPr marL="800100" lvl="2" indent="-342900">
              <a:buFont typeface="Arial"/>
              <a:buChar char="•"/>
            </a:pPr>
            <a:r>
              <a:rPr lang="en-US" sz="2000">
                <a:cs typeface="Arial"/>
              </a:rPr>
              <a:t>Shared resource management: Disk / CPU / Memory</a:t>
            </a:r>
            <a:endParaRPr lang="en-US" sz="2000">
              <a:ea typeface="Calibri"/>
              <a:cs typeface="Arial"/>
            </a:endParaRPr>
          </a:p>
          <a:p>
            <a:pPr marL="800100" lvl="2" indent="-342900">
              <a:buFont typeface="Arial"/>
              <a:buChar char="•"/>
            </a:pPr>
            <a:r>
              <a:rPr lang="en-US" sz="2000">
                <a:cs typeface="Calibri"/>
              </a:rPr>
              <a:t>Skills required are transferrable</a:t>
            </a:r>
            <a:endParaRPr lang="en-US" sz="2000">
              <a:ea typeface="Calibri" panose="020F0502020204030204"/>
              <a:cs typeface="Calibri"/>
            </a:endParaRPr>
          </a:p>
          <a:p>
            <a:pPr marL="800100" lvl="2" indent="-342900">
              <a:buFont typeface="Arial"/>
              <a:buChar char="•"/>
            </a:pPr>
            <a:r>
              <a:rPr lang="en-US" sz="2000">
                <a:ea typeface="Calibri" panose="020F0502020204030204"/>
                <a:cs typeface="Calibri"/>
              </a:rPr>
              <a:t>A huge range of supporting tools and applications both FOSS and licensed</a:t>
            </a:r>
            <a:endParaRPr lang="en-US" sz="2000">
              <a:cs typeface="Calibri"/>
            </a:endParaRPr>
          </a:p>
          <a:p>
            <a:pPr marL="800100" lvl="2" indent="-342900">
              <a:buFont typeface="Arial"/>
              <a:buChar char="•"/>
            </a:pPr>
            <a:r>
              <a:rPr lang="en-US" sz="2000">
                <a:cs typeface="Arial"/>
              </a:rPr>
              <a:t>Just Google it when things go wrong</a:t>
            </a:r>
            <a:endParaRPr lang="en-US" sz="2000">
              <a:ea typeface="Calibri"/>
              <a:cs typeface="Arial"/>
            </a:endParaRPr>
          </a:p>
        </p:txBody>
      </p:sp>
      <p:sp>
        <p:nvSpPr>
          <p:cNvPr id="4" name="Title 1">
            <a:extLst>
              <a:ext uri="{FF2B5EF4-FFF2-40B4-BE49-F238E27FC236}">
                <a16:creationId xmlns:a16="http://schemas.microsoft.com/office/drawing/2014/main" id="{881E0345-1179-760C-7FAE-9445EEC150CE}"/>
              </a:ext>
            </a:extLst>
          </p:cNvPr>
          <p:cNvSpPr txBox="1">
            <a:spLocks/>
          </p:cNvSpPr>
          <p:nvPr/>
        </p:nvSpPr>
        <p:spPr>
          <a:xfrm>
            <a:off x="783771" y="-1650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a:cs typeface="Calibri Light"/>
              </a:rPr>
              <a:t>Why</a:t>
            </a:r>
            <a:r>
              <a:rPr lang="en-US" b="1">
                <a:cs typeface="Calibri Light"/>
              </a:rPr>
              <a:t>?</a:t>
            </a:r>
            <a:endParaRPr lang="en-US" b="1"/>
          </a:p>
        </p:txBody>
      </p:sp>
      <p:pic>
        <p:nvPicPr>
          <p:cNvPr id="3" name="Picture 8" descr="Icon&#10;&#10;Description automatically generated">
            <a:extLst>
              <a:ext uri="{FF2B5EF4-FFF2-40B4-BE49-F238E27FC236}">
                <a16:creationId xmlns:a16="http://schemas.microsoft.com/office/drawing/2014/main" id="{D2EFCFE8-50C8-AAF7-F693-32F8FFDAFB63}"/>
              </a:ext>
            </a:extLst>
          </p:cNvPr>
          <p:cNvPicPr>
            <a:picLocks noChangeAspect="1"/>
          </p:cNvPicPr>
          <p:nvPr/>
        </p:nvPicPr>
        <p:blipFill>
          <a:blip r:embed="rId3"/>
          <a:stretch>
            <a:fillRect/>
          </a:stretch>
        </p:blipFill>
        <p:spPr>
          <a:xfrm>
            <a:off x="10234213" y="219224"/>
            <a:ext cx="1695451" cy="1619253"/>
          </a:xfrm>
          <a:prstGeom prst="rect">
            <a:avLst/>
          </a:prstGeom>
        </p:spPr>
      </p:pic>
    </p:spTree>
    <p:extLst>
      <p:ext uri="{BB962C8B-B14F-4D97-AF65-F5344CB8AC3E}">
        <p14:creationId xmlns:p14="http://schemas.microsoft.com/office/powerpoint/2010/main" val="3178215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81E0345-1179-760C-7FAE-9445EEC150CE}"/>
              </a:ext>
            </a:extLst>
          </p:cNvPr>
          <p:cNvSpPr txBox="1">
            <a:spLocks/>
          </p:cNvSpPr>
          <p:nvPr/>
        </p:nvSpPr>
        <p:spPr>
          <a:xfrm>
            <a:off x="8961054" y="-5781"/>
            <a:ext cx="344151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a:cs typeface="Calibri Light"/>
              </a:rPr>
              <a:t>Why</a:t>
            </a:r>
            <a:r>
              <a:rPr lang="en-US" b="1">
                <a:cs typeface="Calibri Light"/>
              </a:rPr>
              <a:t>?</a:t>
            </a:r>
            <a:endParaRPr lang="en-US" b="1"/>
          </a:p>
        </p:txBody>
      </p:sp>
      <p:pic>
        <p:nvPicPr>
          <p:cNvPr id="7" name="Picture 6" descr="A machine with several objects on it&#10;&#10;Description automatically generated">
            <a:extLst>
              <a:ext uri="{FF2B5EF4-FFF2-40B4-BE49-F238E27FC236}">
                <a16:creationId xmlns:a16="http://schemas.microsoft.com/office/drawing/2014/main" id="{F67E172A-6D23-87E6-1AC7-80D60FEAF7EF}"/>
              </a:ext>
            </a:extLst>
          </p:cNvPr>
          <p:cNvPicPr>
            <a:picLocks noChangeAspect="1"/>
          </p:cNvPicPr>
          <p:nvPr/>
        </p:nvPicPr>
        <p:blipFill>
          <a:blip r:embed="rId3"/>
          <a:stretch>
            <a:fillRect/>
          </a:stretch>
        </p:blipFill>
        <p:spPr>
          <a:xfrm>
            <a:off x="315516" y="-2942"/>
            <a:ext cx="9085704" cy="6864255"/>
          </a:xfrm>
          <a:prstGeom prst="rect">
            <a:avLst/>
          </a:prstGeom>
        </p:spPr>
      </p:pic>
      <p:sp>
        <p:nvSpPr>
          <p:cNvPr id="8" name="TextBox 7">
            <a:extLst>
              <a:ext uri="{FF2B5EF4-FFF2-40B4-BE49-F238E27FC236}">
                <a16:creationId xmlns:a16="http://schemas.microsoft.com/office/drawing/2014/main" id="{513BCB22-E19C-6901-1AD0-D36F64D9DF71}"/>
              </a:ext>
            </a:extLst>
          </p:cNvPr>
          <p:cNvSpPr txBox="1"/>
          <p:nvPr/>
        </p:nvSpPr>
        <p:spPr>
          <a:xfrm>
            <a:off x="9611089" y="1470662"/>
            <a:ext cx="2510404"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Portability:</a:t>
            </a:r>
          </a:p>
          <a:p>
            <a:pPr algn="l"/>
            <a:endParaRPr lang="en-US">
              <a:ea typeface="Calibri"/>
              <a:cs typeface="Calibri"/>
            </a:endParaRPr>
          </a:p>
          <a:p>
            <a:r>
              <a:rPr lang="en-US">
                <a:ea typeface="Calibri"/>
                <a:cs typeface="Calibri"/>
              </a:rPr>
              <a:t>Develop anywhere.</a:t>
            </a:r>
          </a:p>
          <a:p>
            <a:r>
              <a:rPr lang="en-US">
                <a:ea typeface="Calibri"/>
                <a:cs typeface="Calibri"/>
              </a:rPr>
              <a:t>Execute anywhere.</a:t>
            </a:r>
          </a:p>
          <a:p>
            <a:endParaRPr lang="en-US">
              <a:ea typeface="Calibri"/>
              <a:cs typeface="Calibri"/>
            </a:endParaRPr>
          </a:p>
          <a:p>
            <a:r>
              <a:rPr lang="en-US">
                <a:ea typeface="Calibri"/>
                <a:cs typeface="Calibri"/>
              </a:rPr>
              <a:t>e.g.</a:t>
            </a:r>
          </a:p>
          <a:p>
            <a:r>
              <a:rPr lang="en-US">
                <a:ea typeface="Calibri"/>
                <a:cs typeface="Calibri"/>
              </a:rPr>
              <a:t>DIAD's portable tomography demo made for the RAL public open day.</a:t>
            </a:r>
          </a:p>
        </p:txBody>
      </p:sp>
    </p:spTree>
    <p:extLst>
      <p:ext uri="{BB962C8B-B14F-4D97-AF65-F5344CB8AC3E}">
        <p14:creationId xmlns:p14="http://schemas.microsoft.com/office/powerpoint/2010/main" val="2031713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E353A-BEB4-421B-824E-96FFAC81EF83}"/>
              </a:ext>
            </a:extLst>
          </p:cNvPr>
          <p:cNvSpPr>
            <a:spLocks noGrp="1"/>
          </p:cNvSpPr>
          <p:nvPr>
            <p:ph type="title"/>
          </p:nvPr>
        </p:nvSpPr>
        <p:spPr>
          <a:xfrm>
            <a:off x="10269894" y="189665"/>
            <a:ext cx="2203581" cy="581438"/>
          </a:xfrm>
        </p:spPr>
        <p:txBody>
          <a:bodyPr>
            <a:normAutofit fontScale="90000"/>
          </a:bodyPr>
          <a:lstStyle/>
          <a:p>
            <a:pPr algn="ctr"/>
            <a:r>
              <a:rPr lang="en-US" sz="5200" b="1">
                <a:cs typeface="Calibri Light"/>
              </a:rPr>
              <a:t>How?</a:t>
            </a:r>
            <a:endParaRPr lang="en-US" sz="5200" b="1"/>
          </a:p>
        </p:txBody>
      </p:sp>
      <p:pic>
        <p:nvPicPr>
          <p:cNvPr id="6" name="Picture 5" descr="A diagram of a computer program&#10;&#10;Description automatically generated">
            <a:extLst>
              <a:ext uri="{FF2B5EF4-FFF2-40B4-BE49-F238E27FC236}">
                <a16:creationId xmlns:a16="http://schemas.microsoft.com/office/drawing/2014/main" id="{5CA067AF-5FA2-56FD-3663-D75F6DA0644A}"/>
              </a:ext>
            </a:extLst>
          </p:cNvPr>
          <p:cNvPicPr>
            <a:picLocks noChangeAspect="1"/>
          </p:cNvPicPr>
          <p:nvPr/>
        </p:nvPicPr>
        <p:blipFill>
          <a:blip r:embed="rId3"/>
          <a:stretch>
            <a:fillRect/>
          </a:stretch>
        </p:blipFill>
        <p:spPr>
          <a:xfrm>
            <a:off x="31376" y="0"/>
            <a:ext cx="10605247" cy="6858000"/>
          </a:xfrm>
          <a:prstGeom prst="rect">
            <a:avLst/>
          </a:prstGeom>
        </p:spPr>
      </p:pic>
    </p:spTree>
    <p:extLst>
      <p:ext uri="{BB962C8B-B14F-4D97-AF65-F5344CB8AC3E}">
        <p14:creationId xmlns:p14="http://schemas.microsoft.com/office/powerpoint/2010/main" val="40731800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A8A8B91A78D84A8E4E740900E5BBAE" ma:contentTypeVersion="13" ma:contentTypeDescription="Create a new document." ma:contentTypeScope="" ma:versionID="6cf4799b555a9f21e227c8ce718ee1d0">
  <xsd:schema xmlns:xsd="http://www.w3.org/2001/XMLSchema" xmlns:xs="http://www.w3.org/2001/XMLSchema" xmlns:p="http://schemas.microsoft.com/office/2006/metadata/properties" xmlns:ns2="4efff595-9748-44a8-a7f7-a5326e5a18d5" xmlns:ns3="b9e61a8e-ce37-4f6f-ab37-54558243974f" targetNamespace="http://schemas.microsoft.com/office/2006/metadata/properties" ma:root="true" ma:fieldsID="1122e55ee601cc000843ee37a8e3b82d" ns2:_="" ns3:_="">
    <xsd:import namespace="4efff595-9748-44a8-a7f7-a5326e5a18d5"/>
    <xsd:import namespace="b9e61a8e-ce37-4f6f-ab37-54558243974f"/>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link_x0028_test_x0029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fff595-9748-44a8-a7f7-a5326e5a18d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ink_x0028_test_x0029_" ma:index="20" nillable="true" ma:displayName="link (test)" ma:format="Hyperlink" ma:internalName="link_x0028_test_x0029_">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9e61a8e-ce37-4f6f-ab37-54558243974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ink_x0028_test_x0029_ xmlns="4efff595-9748-44a8-a7f7-a5326e5a18d5">
      <Url xsi:nil="true"/>
      <Description xsi:nil="true"/>
    </link_x0028_test_x0029_>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C8B63C-74AF-4337-A7A0-88355C569C5C}">
  <ds:schemaRefs>
    <ds:schemaRef ds:uri="4efff595-9748-44a8-a7f7-a5326e5a18d5"/>
    <ds:schemaRef ds:uri="b9e61a8e-ce37-4f6f-ab37-54558243974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3440920-8707-4BEF-9203-A5F303816824}">
  <ds:schemaRefs>
    <ds:schemaRef ds:uri="4efff595-9748-44a8-a7f7-a5326e5a18d5"/>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7B9EE8B-AF86-4B5B-9A7A-74D8528F9F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36</Slides>
  <Notes>30</Notes>
  <HiddenSlides>2</HiddenSlide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epics-containers</vt:lpstr>
      <vt:lpstr>epics-containers</vt:lpstr>
      <vt:lpstr>epics-containers workshop ORNL</vt:lpstr>
      <vt:lpstr>epics-containers workshop DLS</vt:lpstr>
      <vt:lpstr>Preamble</vt:lpstr>
      <vt:lpstr>What?</vt:lpstr>
      <vt:lpstr>PowerPoint Presentation</vt:lpstr>
      <vt:lpstr>PowerPoint Presentation</vt:lpstr>
      <vt:lpstr>How?</vt:lpstr>
      <vt:lpstr>PowerPoint Presentation</vt:lpstr>
      <vt:lpstr>How to make an IOC Instance?</vt:lpstr>
      <vt:lpstr>How to make an IOC Instance?</vt:lpstr>
      <vt:lpstr>How to make an IOC Instance?</vt:lpstr>
      <vt:lpstr>How to make a Generic IOC?</vt:lpstr>
      <vt:lpstr>How to Add a new Support Module 1.</vt:lpstr>
      <vt:lpstr>How to Add a new Support Module 2.</vt:lpstr>
      <vt:lpstr>Developer Containers</vt:lpstr>
      <vt:lpstr>Developer Containers</vt:lpstr>
      <vt:lpstr>Networking</vt:lpstr>
      <vt:lpstr>Networking network=host</vt:lpstr>
      <vt:lpstr>Current Status - Sept 2024</vt:lpstr>
      <vt:lpstr>One Take Away</vt:lpstr>
      <vt:lpstr>Questions ?</vt:lpstr>
      <vt:lpstr>Hands On: Tutorials</vt:lpstr>
      <vt:lpstr>Kubernetes</vt:lpstr>
      <vt:lpstr>PowerPoint Presentation</vt:lpstr>
      <vt:lpstr>Questions ?</vt:lpstr>
      <vt:lpstr>Remaining Slides</vt:lpstr>
      <vt:lpstr>Demo: a Kubernetes Beamline at DLS P47</vt:lpstr>
      <vt:lpstr>Cluster landing page</vt:lpstr>
      <vt:lpstr>PowerPoint Presentation</vt:lpstr>
      <vt:lpstr>Grafana</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Matthews</dc:creator>
  <cp:revision>190</cp:revision>
  <dcterms:created xsi:type="dcterms:W3CDTF">2017-11-16T11:38:27Z</dcterms:created>
  <dcterms:modified xsi:type="dcterms:W3CDTF">2024-09-13T06:38:34Z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0x010100F1A8A8B91A78D84A8E4E740900E5BBAE</vt:lpwstr>
  </property>
</Properties>
</file>