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324" r:id="rId6"/>
    <p:sldId id="323" r:id="rId7"/>
    <p:sldId id="271" r:id="rId8"/>
    <p:sldId id="310" r:id="rId9"/>
    <p:sldId id="318" r:id="rId10"/>
    <p:sldId id="314" r:id="rId11"/>
    <p:sldId id="319" r:id="rId12"/>
    <p:sldId id="315" r:id="rId13"/>
    <p:sldId id="316" r:id="rId14"/>
    <p:sldId id="322" r:id="rId15"/>
    <p:sldId id="321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FF"/>
    <a:srgbClr val="D25350"/>
    <a:srgbClr val="00E3E3"/>
    <a:srgbClr val="FFFF03"/>
    <a:srgbClr val="9A9B9D"/>
    <a:srgbClr val="AEB0AF"/>
    <a:srgbClr val="CEC7C1"/>
    <a:srgbClr val="8C8D90"/>
    <a:srgbClr val="808184"/>
    <a:srgbClr val="75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95161" autoAdjust="0"/>
  </p:normalViewPr>
  <p:slideViewPr>
    <p:cSldViewPr snapToGrid="0" showGuides="1">
      <p:cViewPr varScale="1">
        <p:scale>
          <a:sx n="93" d="100"/>
          <a:sy n="93" d="100"/>
        </p:scale>
        <p:origin x="40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9/6/2024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6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9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Preventative Maintenance</a:t>
            </a:r>
          </a:p>
          <a:p>
            <a:r>
              <a:rPr lang="en-US" dirty="0"/>
              <a:t>Spares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1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Crossbar reference at the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1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doug-johnson.squarespace.com/blue-skunk-blog/2011/4/3/inventing-your-technology-futur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609786" cy="535531"/>
          </a:xfrm>
        </p:spPr>
        <p:txBody>
          <a:bodyPr/>
          <a:lstStyle/>
          <a:p>
            <a:r>
              <a:rPr lang="en-US" dirty="0"/>
              <a:t>MicroTCA Working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901440"/>
            <a:ext cx="5440514" cy="1302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Alan Justice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Controls Hardware System Engineer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Oak Ridge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Spallation Neutron Source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E26F081-B840-D911-3D8C-4BCEEA9FFE9D}"/>
              </a:ext>
            </a:extLst>
          </p:cNvPr>
          <p:cNvSpPr txBox="1">
            <a:spLocks/>
          </p:cNvSpPr>
          <p:nvPr/>
        </p:nvSpPr>
        <p:spPr bwMode="auto">
          <a:xfrm>
            <a:off x="506363" y="2773317"/>
            <a:ext cx="5440514" cy="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EPICS Meeting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MicroTCA Working Group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September 16-20, 2024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4D12-C250-40BD-B1E0-02873E6E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Magnet Power Supplies – Injection Kickers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4306C-55C6-4AD2-A049-C6ACF736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88730"/>
            <a:ext cx="5190745" cy="4412783"/>
          </a:xfrm>
        </p:spPr>
        <p:txBody>
          <a:bodyPr/>
          <a:lstStyle/>
          <a:p>
            <a:r>
              <a:rPr lang="en-US" sz="2400" dirty="0"/>
              <a:t>Waveform Monitor Hardware</a:t>
            </a:r>
          </a:p>
          <a:p>
            <a:pPr lvl="1"/>
            <a:r>
              <a:rPr lang="en-US" sz="2000" dirty="0"/>
              <a:t>Vadatech VT811 Chassis</a:t>
            </a:r>
          </a:p>
          <a:p>
            <a:pPr lvl="1"/>
            <a:r>
              <a:rPr lang="en-US" sz="2000" dirty="0"/>
              <a:t>Vadatech UTC002 MCH</a:t>
            </a:r>
          </a:p>
          <a:p>
            <a:pPr lvl="1"/>
            <a:r>
              <a:rPr lang="en-US" sz="2000" dirty="0"/>
              <a:t>Vadatech AMC502 carrier cards</a:t>
            </a:r>
          </a:p>
          <a:p>
            <a:pPr lvl="1"/>
            <a:r>
              <a:rPr lang="en-US" sz="2000" dirty="0"/>
              <a:t>Vadatech AMC726 Processor</a:t>
            </a:r>
          </a:p>
          <a:p>
            <a:pPr lvl="1"/>
            <a:r>
              <a:rPr lang="en-US" sz="2000" dirty="0"/>
              <a:t>Custom FMC ADC</a:t>
            </a:r>
          </a:p>
          <a:p>
            <a:r>
              <a:rPr lang="en-US" sz="2400" dirty="0"/>
              <a:t>Waveform Generator Hardware</a:t>
            </a:r>
          </a:p>
          <a:p>
            <a:pPr lvl="1"/>
            <a:r>
              <a:rPr lang="en-US" sz="2000" dirty="0"/>
              <a:t>Vadatech VT811 Chassis</a:t>
            </a:r>
          </a:p>
          <a:p>
            <a:pPr lvl="1"/>
            <a:r>
              <a:rPr lang="en-US" sz="2000" dirty="0"/>
              <a:t>Vadatech UTC002 MCH</a:t>
            </a:r>
          </a:p>
          <a:p>
            <a:pPr lvl="1"/>
            <a:r>
              <a:rPr lang="en-US" sz="2000" dirty="0"/>
              <a:t>Vadatech AMC502 carrier cards</a:t>
            </a:r>
          </a:p>
          <a:p>
            <a:pPr lvl="1"/>
            <a:r>
              <a:rPr lang="en-US" sz="2000" dirty="0"/>
              <a:t>Vadatech AMC726 Processor</a:t>
            </a:r>
          </a:p>
          <a:p>
            <a:pPr lvl="1"/>
            <a:r>
              <a:rPr lang="en-US" sz="2000" dirty="0"/>
              <a:t>Custom FMC DACs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515CBB5E-26EF-44EA-AF2A-90288B11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039" y="809851"/>
            <a:ext cx="3897333" cy="2858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49A1C3-8CCA-4FE8-8A77-37335E748C55}"/>
              </a:ext>
            </a:extLst>
          </p:cNvPr>
          <p:cNvSpPr txBox="1"/>
          <p:nvPr/>
        </p:nvSpPr>
        <p:spPr>
          <a:xfrm>
            <a:off x="9795164" y="771209"/>
            <a:ext cx="136467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Injection Kicker Waveform Monitor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241E0-1C3F-4B1C-A2E9-A26D85BC3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8" t="11866" r="9546" b="6363"/>
          <a:stretch/>
        </p:blipFill>
        <p:spPr>
          <a:xfrm>
            <a:off x="8140534" y="3786847"/>
            <a:ext cx="3897333" cy="2927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38E7D-53B1-06D1-2246-E1CF5A5BFB3B}"/>
              </a:ext>
            </a:extLst>
          </p:cNvPr>
          <p:cNvSpPr txBox="1"/>
          <p:nvPr/>
        </p:nvSpPr>
        <p:spPr>
          <a:xfrm>
            <a:off x="6553202" y="3921386"/>
            <a:ext cx="136467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Injection Kicker Waveform Generator</a:t>
            </a:r>
          </a:p>
        </p:txBody>
      </p:sp>
    </p:spTree>
    <p:extLst>
      <p:ext uri="{BB962C8B-B14F-4D97-AF65-F5344CB8AC3E}">
        <p14:creationId xmlns:p14="http://schemas.microsoft.com/office/powerpoint/2010/main" val="343777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B067-E4B8-A96C-4ED3-BC3F413F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Power Limiting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6B115-82A9-B781-CD69-A9A1A6B5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997527"/>
            <a:ext cx="4945207" cy="4704773"/>
          </a:xfrm>
        </p:spPr>
        <p:txBody>
          <a:bodyPr/>
          <a:lstStyle/>
          <a:p>
            <a:r>
              <a:rPr lang="en-US" sz="2400" dirty="0"/>
              <a:t>Personnel Protection System and Machine Protection System functions</a:t>
            </a:r>
          </a:p>
          <a:p>
            <a:r>
              <a:rPr lang="en-US" sz="2400" dirty="0"/>
              <a:t>Limit Beam Power on First Target Station</a:t>
            </a:r>
          </a:p>
          <a:p>
            <a:r>
              <a:rPr lang="en-US" sz="2400" dirty="0"/>
              <a:t>Hardware</a:t>
            </a:r>
          </a:p>
          <a:p>
            <a:pPr lvl="1"/>
            <a:r>
              <a:rPr lang="en-US" sz="2000" dirty="0"/>
              <a:t>Vadatech VT815 Chassis</a:t>
            </a:r>
          </a:p>
          <a:p>
            <a:pPr lvl="1"/>
            <a:r>
              <a:rPr lang="en-US" sz="2000" dirty="0"/>
              <a:t>Vadatech UTC002 MCH</a:t>
            </a:r>
          </a:p>
          <a:p>
            <a:pPr lvl="1"/>
            <a:r>
              <a:rPr lang="en-US" sz="2000" dirty="0"/>
              <a:t>Vadatech AMC560 carrier cards</a:t>
            </a:r>
          </a:p>
          <a:p>
            <a:pPr lvl="1"/>
            <a:r>
              <a:rPr lang="en-US" sz="2000" dirty="0"/>
              <a:t>Vadatech AMC726 Processor</a:t>
            </a:r>
          </a:p>
          <a:p>
            <a:pPr lvl="1"/>
            <a:r>
              <a:rPr lang="en-US" sz="2000" dirty="0"/>
              <a:t>FMC 155 – RS485</a:t>
            </a:r>
          </a:p>
          <a:p>
            <a:pPr lvl="1"/>
            <a:r>
              <a:rPr lang="en-US" sz="2000" dirty="0"/>
              <a:t>FMC265 - ADC</a:t>
            </a:r>
          </a:p>
          <a:p>
            <a:pPr lvl="1"/>
            <a:r>
              <a:rPr lang="en-US" sz="2000" dirty="0"/>
              <a:t>Custom FMC Timing Receiver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8" name="Picture 7" descr="A close-up of a machine&#10;&#10;Description automatically generated">
            <a:extLst>
              <a:ext uri="{FF2B5EF4-FFF2-40B4-BE49-F238E27FC236}">
                <a16:creationId xmlns:a16="http://schemas.microsoft.com/office/drawing/2014/main" id="{D0B25A12-CBA6-9DEF-2D62-D9BCC813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63" y="569275"/>
            <a:ext cx="4170957" cy="55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0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4C51-60EC-181B-1F4B-401BD81E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Future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1835-7A07-58C5-5D51-16F7E0513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Developments</a:t>
            </a:r>
          </a:p>
          <a:p>
            <a:pPr lvl="1"/>
            <a:r>
              <a:rPr lang="en-US" dirty="0"/>
              <a:t>LINAC HPRF</a:t>
            </a:r>
          </a:p>
          <a:p>
            <a:pPr lvl="1"/>
            <a:r>
              <a:rPr lang="en-US" dirty="0"/>
              <a:t>Extraction Kicker Monitor</a:t>
            </a:r>
          </a:p>
          <a:p>
            <a:r>
              <a:rPr lang="en-US" dirty="0"/>
              <a:t>Future Developments</a:t>
            </a:r>
          </a:p>
          <a:p>
            <a:pPr lvl="1"/>
            <a:r>
              <a:rPr lang="en-US" dirty="0"/>
              <a:t>LEBT Chopper</a:t>
            </a:r>
          </a:p>
          <a:p>
            <a:pPr lvl="1"/>
            <a:r>
              <a:rPr lang="en-US" dirty="0"/>
              <a:t>Timing Master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4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60FB-2385-7E80-2919-52EECAD6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82D4-EEAE-A46A-5B57-58845D8B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68977"/>
            <a:ext cx="7397081" cy="453253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13:10 - 13:30	Introduction/MicroTCA at SNS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13:30 - 13:50	MicroTCA at FRIB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13:50 - 14:10	MicroTCA at FNAL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14:10 - 14:30	MicroTCA at APS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14:30 - 14:50	MicroTCA at 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14:50 - 15:00       Questions/Discussion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15:00 - 15:30	Break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15:30 - 15:50	SNS IPMI EPICS Tool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15:50 – 17:00	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Discussion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609786" cy="978729"/>
          </a:xfrm>
        </p:spPr>
        <p:txBody>
          <a:bodyPr/>
          <a:lstStyle/>
          <a:p>
            <a:r>
              <a:rPr lang="en-US" dirty="0"/>
              <a:t>MicroTCA Applications at the Spallation Neutron 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901440"/>
            <a:ext cx="5440514" cy="1302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Alan Justice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Controls Hardware System Engineer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Oak Ridge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Spallation Neutron Source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E26F081-B840-D911-3D8C-4BCEEA9FFE9D}"/>
              </a:ext>
            </a:extLst>
          </p:cNvPr>
          <p:cNvSpPr txBox="1">
            <a:spLocks/>
          </p:cNvSpPr>
          <p:nvPr/>
        </p:nvSpPr>
        <p:spPr bwMode="auto">
          <a:xfrm>
            <a:off x="506363" y="2773317"/>
            <a:ext cx="5440514" cy="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EPICS Meeting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MicroTCA Working Group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September 16-20, 2024</a:t>
            </a:r>
          </a:p>
        </p:txBody>
      </p:sp>
    </p:spTree>
    <p:extLst>
      <p:ext uri="{BB962C8B-B14F-4D97-AF65-F5344CB8AC3E}">
        <p14:creationId xmlns:p14="http://schemas.microsoft.com/office/powerpoint/2010/main" val="128830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E2BA-A34D-4F0A-9F2F-ED889155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MicroTCA future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91CBF-864C-49CE-9E57-E13FECDC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744936"/>
            <a:ext cx="4957066" cy="5113064"/>
          </a:xfrm>
        </p:spPr>
        <p:txBody>
          <a:bodyPr/>
          <a:lstStyle/>
          <a:p>
            <a:r>
              <a:rPr lang="en-US" sz="2400" dirty="0"/>
              <a:t>VME to MicroTCA upgrades are part of the Integrated Controls Section modernization strategy at SNS</a:t>
            </a:r>
          </a:p>
          <a:p>
            <a:r>
              <a:rPr lang="en-US" sz="2400" dirty="0"/>
              <a:t>Extensive in-house hardware &amp; firmware expertise</a:t>
            </a:r>
          </a:p>
          <a:p>
            <a:r>
              <a:rPr lang="en-US" sz="2400" dirty="0"/>
              <a:t>Improving the reliability through extensive component health monitoring (IPMI)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22D29-EB86-4654-8BB7-25D61CDA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29" y="3861752"/>
            <a:ext cx="5542707" cy="3000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D7B7EC-B12B-46FB-93F5-7040FC86AD68}"/>
              </a:ext>
            </a:extLst>
          </p:cNvPr>
          <p:cNvSpPr txBox="1"/>
          <p:nvPr/>
        </p:nvSpPr>
        <p:spPr>
          <a:xfrm>
            <a:off x="6304333" y="6438792"/>
            <a:ext cx="284867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Vadatech VT814</a:t>
            </a:r>
          </a:p>
        </p:txBody>
      </p:sp>
      <p:pic>
        <p:nvPicPr>
          <p:cNvPr id="8" name="Picture 7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DF7CCD8-CC4A-4EFA-8586-85E930A5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7840" y="219048"/>
            <a:ext cx="4121448" cy="3291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6CEA4D-DB00-471F-9FF2-410FD0E6E1E0}"/>
              </a:ext>
            </a:extLst>
          </p:cNvPr>
          <p:cNvSpPr txBox="1"/>
          <p:nvPr/>
        </p:nvSpPr>
        <p:spPr>
          <a:xfrm>
            <a:off x="6847840" y="3510888"/>
            <a:ext cx="3917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doug-johnson.squarespace.com/blue-skunk-blog/2011/4/3/inventing-your-technology-futu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0551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2989-607C-4B48-B203-2F714C38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MicroTCA Applications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251E-0937-45DE-B0F2-DC99BB32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91126"/>
            <a:ext cx="11430000" cy="4510387"/>
          </a:xfrm>
        </p:spPr>
        <p:txBody>
          <a:bodyPr/>
          <a:lstStyle/>
          <a:p>
            <a:r>
              <a:rPr lang="en-US" dirty="0"/>
              <a:t>Low Level RF</a:t>
            </a:r>
          </a:p>
          <a:p>
            <a:pPr lvl="1"/>
            <a:r>
              <a:rPr lang="en-US" dirty="0"/>
              <a:t>Ring LLRF</a:t>
            </a:r>
          </a:p>
          <a:p>
            <a:pPr lvl="1"/>
            <a:r>
              <a:rPr lang="en-US" dirty="0"/>
              <a:t>LINAC LLRF</a:t>
            </a:r>
          </a:p>
          <a:p>
            <a:r>
              <a:rPr lang="en-US" dirty="0"/>
              <a:t>Machine Protection System(MPS)</a:t>
            </a:r>
          </a:p>
          <a:p>
            <a:r>
              <a:rPr lang="en-US" dirty="0"/>
              <a:t>Magnet Power Supplies(PS) - Injection Kickers</a:t>
            </a:r>
          </a:p>
          <a:p>
            <a:pPr lvl="1"/>
            <a:r>
              <a:rPr lang="en-US" dirty="0"/>
              <a:t>Waveform Monitor</a:t>
            </a:r>
          </a:p>
          <a:p>
            <a:pPr lvl="1"/>
            <a:r>
              <a:rPr lang="en-US" dirty="0"/>
              <a:t>Waveform Generator</a:t>
            </a:r>
          </a:p>
          <a:p>
            <a:r>
              <a:rPr lang="en-US" dirty="0"/>
              <a:t>Personnel Protection System(PPS)</a:t>
            </a:r>
          </a:p>
          <a:p>
            <a:pPr lvl="1"/>
            <a:r>
              <a:rPr lang="en-US" dirty="0"/>
              <a:t>Beam Power Limiting System</a:t>
            </a:r>
          </a:p>
        </p:txBody>
      </p:sp>
    </p:spTree>
    <p:extLst>
      <p:ext uri="{BB962C8B-B14F-4D97-AF65-F5344CB8AC3E}">
        <p14:creationId xmlns:p14="http://schemas.microsoft.com/office/powerpoint/2010/main" val="264390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8981-76B7-A748-498A-3D7A09C7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MicroTCA Hardware in production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0692-DD81-FFB4-EE9E-7AECF8C09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6589"/>
            <a:ext cx="11430000" cy="4714924"/>
          </a:xfrm>
        </p:spPr>
        <p:txBody>
          <a:bodyPr/>
          <a:lstStyle/>
          <a:p>
            <a:r>
              <a:rPr lang="en-US" dirty="0"/>
              <a:t>MicroTCA Systems in Production(69)</a:t>
            </a:r>
          </a:p>
          <a:p>
            <a:pPr lvl="1"/>
            <a:r>
              <a:rPr lang="en-US" dirty="0"/>
              <a:t>Crates</a:t>
            </a:r>
          </a:p>
          <a:p>
            <a:pPr lvl="2"/>
            <a:r>
              <a:rPr lang="en-US" dirty="0"/>
              <a:t>VT815(3), VT811(19), VT819(47)</a:t>
            </a:r>
          </a:p>
          <a:p>
            <a:pPr lvl="1"/>
            <a:r>
              <a:rPr lang="en-US" dirty="0"/>
              <a:t>FPGA cards</a:t>
            </a:r>
          </a:p>
          <a:p>
            <a:pPr lvl="2"/>
            <a:r>
              <a:rPr lang="en-US" dirty="0"/>
              <a:t>AMC523(92), AMC502(32), AMC560(4)</a:t>
            </a:r>
          </a:p>
          <a:p>
            <a:pPr lvl="1"/>
            <a:r>
              <a:rPr lang="en-US" dirty="0"/>
              <a:t>MCH</a:t>
            </a:r>
          </a:p>
          <a:p>
            <a:pPr lvl="2"/>
            <a:r>
              <a:rPr lang="en-US" dirty="0"/>
              <a:t>UTC002(25), UTC006(1)</a:t>
            </a:r>
          </a:p>
          <a:p>
            <a:pPr lvl="1"/>
            <a:r>
              <a:rPr lang="en-US" dirty="0"/>
              <a:t>Processors</a:t>
            </a:r>
          </a:p>
          <a:p>
            <a:pPr lvl="2"/>
            <a:r>
              <a:rPr lang="en-US" dirty="0"/>
              <a:t>AMC726(22)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8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57EC-137C-4E75-867C-FFD17AA9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Low Level 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C896-CC87-4BF5-8765-116572A4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67537"/>
            <a:ext cx="4762986" cy="4633976"/>
          </a:xfrm>
        </p:spPr>
        <p:txBody>
          <a:bodyPr/>
          <a:lstStyle/>
          <a:p>
            <a:r>
              <a:rPr lang="en-US" sz="2400" dirty="0"/>
              <a:t>Upgrade from VME in 2016</a:t>
            </a:r>
          </a:p>
          <a:p>
            <a:r>
              <a:rPr lang="en-US" sz="2400" dirty="0"/>
              <a:t>First MicroTCA production deployment at SNS</a:t>
            </a:r>
          </a:p>
          <a:p>
            <a:r>
              <a:rPr lang="en-US" sz="2400" dirty="0"/>
              <a:t>Total of 4 LLRF systems in use</a:t>
            </a:r>
          </a:p>
          <a:p>
            <a:r>
              <a:rPr lang="en-US" sz="2400" dirty="0"/>
              <a:t>Hardware</a:t>
            </a:r>
          </a:p>
          <a:p>
            <a:pPr lvl="1"/>
            <a:r>
              <a:rPr lang="en-US" sz="2000" dirty="0"/>
              <a:t>Vadatech VT811 Chassis</a:t>
            </a:r>
          </a:p>
          <a:p>
            <a:pPr lvl="1"/>
            <a:r>
              <a:rPr lang="en-US" sz="2000" dirty="0"/>
              <a:t>Vadatech UTC002 MCH</a:t>
            </a:r>
          </a:p>
          <a:p>
            <a:pPr lvl="1"/>
            <a:r>
              <a:rPr lang="en-US" sz="2000" dirty="0"/>
              <a:t>Vadatech AMC502 carrier cards</a:t>
            </a:r>
          </a:p>
          <a:p>
            <a:pPr lvl="1"/>
            <a:r>
              <a:rPr lang="en-US" sz="2000" dirty="0"/>
              <a:t>Vadatech AMC726 Processor</a:t>
            </a:r>
          </a:p>
          <a:p>
            <a:pPr lvl="1"/>
            <a:r>
              <a:rPr lang="en-US" sz="2000" dirty="0"/>
              <a:t>Custom FMC Timing Receiver</a:t>
            </a:r>
          </a:p>
          <a:p>
            <a:pPr lvl="1"/>
            <a:r>
              <a:rPr lang="en-US" sz="2000" dirty="0"/>
              <a:t>Custom FMC ADC/DAC</a:t>
            </a:r>
          </a:p>
          <a:p>
            <a:pPr lvl="1"/>
            <a:endParaRPr lang="en-US" sz="2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4CD6076-6400-4289-AADF-DF504076B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05" y="454855"/>
            <a:ext cx="6178634" cy="4633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5CD96-C058-4935-BD11-A0B54D278E34}"/>
              </a:ext>
            </a:extLst>
          </p:cNvPr>
          <p:cNvSpPr txBox="1"/>
          <p:nvPr/>
        </p:nvSpPr>
        <p:spPr>
          <a:xfrm>
            <a:off x="5167576" y="5112400"/>
            <a:ext cx="199125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Ring LLRF Station 1</a:t>
            </a:r>
          </a:p>
        </p:txBody>
      </p:sp>
    </p:spTree>
    <p:extLst>
      <p:ext uri="{BB962C8B-B14F-4D97-AF65-F5344CB8AC3E}">
        <p14:creationId xmlns:p14="http://schemas.microsoft.com/office/powerpoint/2010/main" val="268483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1C77-B731-E235-012B-65E2A81B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LLRF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FE0D-57ED-9A6B-256F-B98CF23F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883227"/>
            <a:ext cx="5417613" cy="4818286"/>
          </a:xfrm>
        </p:spPr>
        <p:txBody>
          <a:bodyPr/>
          <a:lstStyle/>
          <a:p>
            <a:r>
              <a:rPr lang="en-US" sz="2000" dirty="0"/>
              <a:t>Upgrade from </a:t>
            </a:r>
            <a:r>
              <a:rPr lang="en-US" sz="2000" dirty="0" err="1"/>
              <a:t>VXi</a:t>
            </a:r>
            <a:endParaRPr lang="en-US" sz="2000" dirty="0"/>
          </a:p>
          <a:p>
            <a:r>
              <a:rPr lang="en-US" sz="2000" dirty="0"/>
              <a:t>Began as part of the Proton Power Upgrade Project</a:t>
            </a:r>
          </a:p>
          <a:p>
            <a:r>
              <a:rPr lang="en-US" sz="2000" dirty="0"/>
              <a:t>Total of 14 LLRF systems in use</a:t>
            </a:r>
          </a:p>
          <a:p>
            <a:r>
              <a:rPr lang="en-US" sz="2000" dirty="0"/>
              <a:t>Will be extended to all LINAC LLRF over the next 3 years</a:t>
            </a:r>
          </a:p>
          <a:p>
            <a:r>
              <a:rPr lang="en-US" sz="2000" dirty="0"/>
              <a:t>Hardware</a:t>
            </a:r>
          </a:p>
          <a:p>
            <a:pPr lvl="1"/>
            <a:r>
              <a:rPr lang="en-US" sz="1800" dirty="0"/>
              <a:t>Vadatech VT811 Chassis</a:t>
            </a:r>
          </a:p>
          <a:p>
            <a:pPr lvl="1"/>
            <a:r>
              <a:rPr lang="en-US" sz="1800" dirty="0"/>
              <a:t>Vadatech UTC002 MCH</a:t>
            </a:r>
          </a:p>
          <a:p>
            <a:pPr lvl="1"/>
            <a:r>
              <a:rPr lang="en-US" sz="1800" dirty="0"/>
              <a:t>Vadatech AMC523 with custom RTMs</a:t>
            </a:r>
          </a:p>
          <a:p>
            <a:pPr lvl="1"/>
            <a:r>
              <a:rPr lang="en-US" sz="1800" dirty="0"/>
              <a:t>Vadatech AMC726 Processor</a:t>
            </a:r>
          </a:p>
          <a:p>
            <a:pPr lvl="1"/>
            <a:r>
              <a:rPr lang="en-US" sz="1800" dirty="0"/>
              <a:t>Vadatech AMC502</a:t>
            </a:r>
          </a:p>
          <a:p>
            <a:pPr lvl="1"/>
            <a:r>
              <a:rPr lang="en-US" sz="1800" dirty="0"/>
              <a:t>Custom FMC Timing Receiver</a:t>
            </a:r>
          </a:p>
          <a:p>
            <a:pPr lvl="1"/>
            <a:endParaRPr lang="en-US" sz="1800" dirty="0"/>
          </a:p>
          <a:p>
            <a:endParaRPr lang="en-US" sz="2400" dirty="0"/>
          </a:p>
        </p:txBody>
      </p:sp>
      <p:pic>
        <p:nvPicPr>
          <p:cNvPr id="5" name="Picture 4" descr="A close up of a machine&#10;&#10;Description automatically generated">
            <a:extLst>
              <a:ext uri="{FF2B5EF4-FFF2-40B4-BE49-F238E27FC236}">
                <a16:creationId xmlns:a16="http://schemas.microsoft.com/office/drawing/2014/main" id="{2D75663F-86F4-2A74-B36F-4CD1D64B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66" y="813816"/>
            <a:ext cx="4325216" cy="57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7D8A-6129-412F-992A-CE558B67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Upgraded Machine Protection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CFDF9-4841-4D37-81E5-74C7B65C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34720"/>
            <a:ext cx="5800345" cy="4766793"/>
          </a:xfrm>
        </p:spPr>
        <p:txBody>
          <a:bodyPr/>
          <a:lstStyle/>
          <a:p>
            <a:r>
              <a:rPr lang="en-US" sz="2400" dirty="0"/>
              <a:t>Largest deployment so far with a total of  48 systems</a:t>
            </a:r>
          </a:p>
          <a:p>
            <a:r>
              <a:rPr lang="en-US" sz="2400" dirty="0"/>
              <a:t>Master Hardware</a:t>
            </a:r>
          </a:p>
          <a:p>
            <a:pPr lvl="1"/>
            <a:r>
              <a:rPr lang="en-US" sz="2000" dirty="0"/>
              <a:t>Vadatech VT815 Chassis</a:t>
            </a:r>
          </a:p>
          <a:p>
            <a:pPr lvl="1"/>
            <a:r>
              <a:rPr lang="en-US" sz="2000" dirty="0"/>
              <a:t>Vadatech UTC002 MCH</a:t>
            </a:r>
          </a:p>
          <a:p>
            <a:pPr lvl="1"/>
            <a:r>
              <a:rPr lang="en-US" sz="2000" dirty="0"/>
              <a:t>Vadatech UTC006 Crossbar/MCH</a:t>
            </a:r>
          </a:p>
          <a:p>
            <a:pPr lvl="1"/>
            <a:r>
              <a:rPr lang="en-US" sz="2000" dirty="0"/>
              <a:t>Vadatech AMC502 carrier cards</a:t>
            </a:r>
          </a:p>
          <a:p>
            <a:pPr lvl="1"/>
            <a:r>
              <a:rPr lang="en-US" sz="2000" dirty="0"/>
              <a:t>Vadatech FMC105 SFP transceivers</a:t>
            </a:r>
          </a:p>
          <a:p>
            <a:pPr lvl="1"/>
            <a:r>
              <a:rPr lang="en-US" sz="2000" dirty="0"/>
              <a:t>Vadatech AMC726 Processor</a:t>
            </a:r>
          </a:p>
          <a:p>
            <a:r>
              <a:rPr lang="en-US" sz="2400" dirty="0"/>
              <a:t>Field Node Hardware</a:t>
            </a:r>
          </a:p>
          <a:p>
            <a:pPr lvl="1"/>
            <a:r>
              <a:rPr lang="en-US" sz="2000" dirty="0"/>
              <a:t>Vadatech VT819 Chassis</a:t>
            </a:r>
          </a:p>
          <a:p>
            <a:pPr lvl="1"/>
            <a:r>
              <a:rPr lang="en-US" sz="2000" dirty="0"/>
              <a:t>Vadatech AMC523</a:t>
            </a:r>
          </a:p>
          <a:p>
            <a:pPr lvl="1"/>
            <a:r>
              <a:rPr lang="en-US" sz="2000" dirty="0"/>
              <a:t>Custom RTM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7E7BBAE-34EE-46B1-8FEF-1996E24F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74" y="934720"/>
            <a:ext cx="3780835" cy="5041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B8DCD4-63D8-49CD-AA15-47D31A784E34}"/>
              </a:ext>
            </a:extLst>
          </p:cNvPr>
          <p:cNvSpPr txBox="1"/>
          <p:nvPr/>
        </p:nvSpPr>
        <p:spPr>
          <a:xfrm>
            <a:off x="6459726" y="6104237"/>
            <a:ext cx="371287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SNS MPS Master and Trigger Control</a:t>
            </a:r>
          </a:p>
        </p:txBody>
      </p:sp>
    </p:spTree>
    <p:extLst>
      <p:ext uri="{BB962C8B-B14F-4D97-AF65-F5344CB8AC3E}">
        <p14:creationId xmlns:p14="http://schemas.microsoft.com/office/powerpoint/2010/main" val="124049958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8e4deb0-de08-4adb-aafc-d8ff025441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69E615-8CBC-4924-B74C-284390F37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Widescreen</PresentationFormat>
  <Paragraphs>131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ORNL</vt:lpstr>
      <vt:lpstr>MicroTCA Working Group</vt:lpstr>
      <vt:lpstr>Schedule</vt:lpstr>
      <vt:lpstr>MicroTCA Applications at the Spallation Neutron Source</vt:lpstr>
      <vt:lpstr>MicroTCA future at SNS</vt:lpstr>
      <vt:lpstr>MicroTCA Applications at SNS</vt:lpstr>
      <vt:lpstr>MicroTCA Hardware in production at SNS</vt:lpstr>
      <vt:lpstr>Ring Low Level RF</vt:lpstr>
      <vt:lpstr>LINAC LLRF</vt:lpstr>
      <vt:lpstr>Upgraded Machine Protection System</vt:lpstr>
      <vt:lpstr>Magnet Power Supplies – Injection Kickers</vt:lpstr>
      <vt:lpstr>Beam Power Limiting System</vt:lpstr>
      <vt:lpstr>Current and Future Development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2024-09-12T16:15:40Z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17300</vt:r8>
  </property>
  <property fmtid="{D5CDD505-2E9C-101B-9397-08002B2CF9AE}" pid="4" name="GUID">
    <vt:lpwstr>bb69fda7-5db3-433c-83c0-81aabe30515a</vt:lpwstr>
  </property>
</Properties>
</file>