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83" r:id="rId2"/>
    <p:sldId id="305" r:id="rId3"/>
    <p:sldId id="293" r:id="rId4"/>
    <p:sldId id="303" r:id="rId5"/>
    <p:sldId id="295" r:id="rId6"/>
    <p:sldId id="313" r:id="rId7"/>
    <p:sldId id="306" r:id="rId8"/>
    <p:sldId id="307" r:id="rId9"/>
    <p:sldId id="304" r:id="rId10"/>
    <p:sldId id="309" r:id="rId11"/>
    <p:sldId id="298" r:id="rId12"/>
    <p:sldId id="296" r:id="rId13"/>
    <p:sldId id="299" r:id="rId14"/>
    <p:sldId id="308" r:id="rId15"/>
    <p:sldId id="310" r:id="rId16"/>
    <p:sldId id="301" r:id="rId17"/>
    <p:sldId id="311" r:id="rId18"/>
    <p:sldId id="297"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blentz Laban" initials="CL" lastIdx="1" clrIdx="0">
    <p:extLst>
      <p:ext uri="{19B8F6BF-5375-455C-9EA6-DF929625EA0E}">
        <p15:presenceInfo xmlns:p15="http://schemas.microsoft.com/office/powerpoint/2012/main" userId="S-1-5-21-2854862015-1470449784-792596272-415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5D40"/>
    <a:srgbClr val="003D58"/>
    <a:srgbClr val="FDC830"/>
    <a:srgbClr val="17375E"/>
    <a:srgbClr val="001D2B"/>
    <a:srgbClr val="FFC837"/>
    <a:srgbClr val="E4B04C"/>
    <a:srgbClr val="0F163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5" autoAdjust="0"/>
    <p:restoredTop sz="96327"/>
  </p:normalViewPr>
  <p:slideViewPr>
    <p:cSldViewPr snapToGrid="0">
      <p:cViewPr varScale="1">
        <p:scale>
          <a:sx n="51" d="100"/>
          <a:sy n="51" d="100"/>
        </p:scale>
        <p:origin x="62" y="355"/>
      </p:cViewPr>
      <p:guideLst>
        <p:guide orient="horz" pos="2160"/>
        <p:guide pos="3840"/>
      </p:guideLst>
    </p:cSldViewPr>
  </p:slid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3D996A-CF11-854E-ACEF-5602CEBA4EA3}" type="datetimeFigureOut">
              <a:rPr lang="fr-FR"/>
              <a:t>18/09/2024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CA41C8-293B-EF4D-B6A0-B59951CEC87B}" type="slidenum">
              <a:rPr/>
              <a:t>‹#›</a:t>
            </a:fld>
            <a:endParaRPr lang="fr-FR"/>
          </a:p>
        </p:txBody>
      </p:sp>
    </p:spTree>
    <p:extLst>
      <p:ext uri="{BB962C8B-B14F-4D97-AF65-F5344CB8AC3E}">
        <p14:creationId xmlns:p14="http://schemas.microsoft.com/office/powerpoint/2010/main" val="115966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RichSlides">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511143E7-9EC8-11F4-EE6D-2A04807E9021}"/>
              </a:ext>
            </a:extLst>
          </p:cNvPr>
          <p:cNvSpPr txBox="1"/>
          <p:nvPr userDrawn="1"/>
        </p:nvSpPr>
        <p:spPr>
          <a:xfrm>
            <a:off x="10263141" y="6271108"/>
            <a:ext cx="457629" cy="246221"/>
          </a:xfrm>
          <a:prstGeom prst="rect">
            <a:avLst/>
          </a:prstGeom>
          <a:noFill/>
        </p:spPr>
        <p:txBody>
          <a:bodyPr wrap="square" rtlCol="0">
            <a:spAutoFit/>
          </a:bodyPr>
          <a:lstStyle/>
          <a:p>
            <a:pPr algn="ctr"/>
            <a:fld id="{7C4C52B0-8C01-7849-9FBD-81D69A89DA73}" type="slidenum">
              <a:rPr lang="fr-FR" sz="1000">
                <a:solidFill>
                  <a:schemeClr val="bg1">
                    <a:lumMod val="65000"/>
                  </a:schemeClr>
                </a:solidFill>
                <a:latin typeface="+mn-lt"/>
                <a:ea typeface="Open Sans" pitchFamily="2" charset="0"/>
                <a:cs typeface="Open Sans" pitchFamily="2" charset="0"/>
              </a:rPr>
              <a:t>‹#›</a:t>
            </a:fld>
            <a:endParaRPr lang="fr-FR" sz="1000" dirty="0">
              <a:solidFill>
                <a:schemeClr val="bg1">
                  <a:lumMod val="65000"/>
                </a:schemeClr>
              </a:solidFill>
              <a:latin typeface="+mn-lt"/>
              <a:ea typeface="Open Sans" pitchFamily="2" charset="0"/>
              <a:cs typeface="Open Sans" pitchFamily="2" charset="0"/>
            </a:endParaRPr>
          </a:p>
        </p:txBody>
      </p:sp>
      <p:cxnSp>
        <p:nvCxnSpPr>
          <p:cNvPr id="10" name="Connecteur droit 9">
            <a:extLst>
              <a:ext uri="{FF2B5EF4-FFF2-40B4-BE49-F238E27FC236}">
                <a16:creationId xmlns:a16="http://schemas.microsoft.com/office/drawing/2014/main" id="{4FBC44AE-DB0E-BBD8-F18F-F54E40BAEA68}"/>
              </a:ext>
            </a:extLst>
          </p:cNvPr>
          <p:cNvCxnSpPr>
            <a:cxnSpLocks/>
          </p:cNvCxnSpPr>
          <p:nvPr userDrawn="1"/>
        </p:nvCxnSpPr>
        <p:spPr>
          <a:xfrm>
            <a:off x="10291015" y="6248982"/>
            <a:ext cx="0" cy="27039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ZoneTexte 16">
            <a:extLst>
              <a:ext uri="{FF2B5EF4-FFF2-40B4-BE49-F238E27FC236}">
                <a16:creationId xmlns:a16="http://schemas.microsoft.com/office/drawing/2014/main" id="{1EE29EDE-FCC0-39DE-2FD1-6D37651A67D3}"/>
              </a:ext>
            </a:extLst>
          </p:cNvPr>
          <p:cNvSpPr txBox="1"/>
          <p:nvPr userDrawn="1"/>
        </p:nvSpPr>
        <p:spPr>
          <a:xfrm>
            <a:off x="7348273" y="6206320"/>
            <a:ext cx="2899317" cy="369332"/>
          </a:xfrm>
          <a:prstGeom prst="rect">
            <a:avLst/>
          </a:prstGeom>
          <a:noFill/>
        </p:spPr>
        <p:txBody>
          <a:bodyPr wrap="square" rtlCol="0">
            <a:spAutoFit/>
          </a:bodyPr>
          <a:lstStyle/>
          <a:p>
            <a:pPr algn="r"/>
            <a:r>
              <a:rPr lang="fr-FR" sz="900" dirty="0">
                <a:solidFill>
                  <a:schemeClr val="bg1">
                    <a:lumMod val="65000"/>
                  </a:schemeClr>
                </a:solidFill>
                <a:latin typeface="Arial" panose="020B0604020202020204" pitchFamily="34" charset="0"/>
                <a:ea typeface="Open Sans" pitchFamily="2" charset="0"/>
                <a:cs typeface="Arial" panose="020B0604020202020204" pitchFamily="34" charset="0"/>
              </a:rPr>
              <a:t>EPICS Diode</a:t>
            </a:r>
          </a:p>
          <a:p>
            <a:pPr algn="r"/>
            <a:r>
              <a:rPr lang="fr-FR" sz="900" dirty="0">
                <a:solidFill>
                  <a:schemeClr val="bg1">
                    <a:lumMod val="65000"/>
                  </a:schemeClr>
                </a:solidFill>
                <a:latin typeface="Arial" panose="020B0604020202020204" pitchFamily="34" charset="0"/>
                <a:ea typeface="Open Sans" pitchFamily="2" charset="0"/>
                <a:cs typeface="Arial" panose="020B0604020202020204" pitchFamily="34" charset="0"/>
              </a:rPr>
              <a:t>Ralph</a:t>
            </a:r>
            <a:r>
              <a:rPr lang="fr-FR" sz="900" baseline="0" dirty="0">
                <a:solidFill>
                  <a:schemeClr val="bg1">
                    <a:lumMod val="65000"/>
                  </a:schemeClr>
                </a:solidFill>
                <a:latin typeface="Arial" panose="020B0604020202020204" pitchFamily="34" charset="0"/>
                <a:ea typeface="Open Sans" pitchFamily="2" charset="0"/>
                <a:cs typeface="Arial" panose="020B0604020202020204" pitchFamily="34" charset="0"/>
              </a:rPr>
              <a:t> Lange</a:t>
            </a:r>
            <a:r>
              <a:rPr lang="fr-FR" sz="900" dirty="0">
                <a:solidFill>
                  <a:schemeClr val="bg1">
                    <a:lumMod val="65000"/>
                  </a:schemeClr>
                </a:solidFill>
                <a:latin typeface="Arial" panose="020B0604020202020204" pitchFamily="34" charset="0"/>
                <a:ea typeface="Open Sans" pitchFamily="2" charset="0"/>
                <a:cs typeface="Arial" panose="020B0604020202020204" pitchFamily="34" charset="0"/>
              </a:rPr>
              <a:t>  19 Sep 2024</a:t>
            </a:r>
          </a:p>
        </p:txBody>
      </p:sp>
      <p:sp>
        <p:nvSpPr>
          <p:cNvPr id="22" name="Espace réservé du texte 21">
            <a:extLst>
              <a:ext uri="{FF2B5EF4-FFF2-40B4-BE49-F238E27FC236}">
                <a16:creationId xmlns:a16="http://schemas.microsoft.com/office/drawing/2014/main" id="{C06C4116-E05B-CFE8-996B-0AC7B5EF61AF}"/>
              </a:ext>
            </a:extLst>
          </p:cNvPr>
          <p:cNvSpPr>
            <a:spLocks noGrp="1"/>
          </p:cNvSpPr>
          <p:nvPr>
            <p:ph type="body" sz="quarter" idx="11"/>
          </p:nvPr>
        </p:nvSpPr>
        <p:spPr>
          <a:xfrm>
            <a:off x="432000" y="6274467"/>
            <a:ext cx="4610100" cy="258304"/>
          </a:xfrm>
          <a:prstGeom prst="rect">
            <a:avLst/>
          </a:prstGeom>
        </p:spPr>
        <p:txBody>
          <a:bodyPr/>
          <a:lstStyle>
            <a:lvl1pPr marL="0" indent="0">
              <a:buNone/>
              <a:defRPr sz="1200" b="0" i="0">
                <a:solidFill>
                  <a:srgbClr val="003D58"/>
                </a:solidFill>
                <a:latin typeface="Arial" panose="020B0604020202020204" pitchFamily="34" charset="0"/>
                <a:cs typeface="Arial" panose="020B0604020202020204" pitchFamily="34" charset="0"/>
              </a:defRPr>
            </a:lvl1pPr>
            <a:lvl2pPr>
              <a:defRPr sz="1400" b="0" i="0">
                <a:latin typeface="Arial" panose="020B0604020202020204" pitchFamily="34" charset="0"/>
                <a:cs typeface="Arial" panose="020B0604020202020204" pitchFamily="34" charset="0"/>
              </a:defRPr>
            </a:lvl2pPr>
            <a:lvl3pPr>
              <a:defRPr sz="1400" b="0" i="0">
                <a:latin typeface="Arial" panose="020B0604020202020204" pitchFamily="34" charset="0"/>
                <a:cs typeface="Arial" panose="020B0604020202020204" pitchFamily="34" charset="0"/>
              </a:defRPr>
            </a:lvl3pPr>
            <a:lvl4pPr>
              <a:defRPr sz="1400" b="0" i="0">
                <a:latin typeface="Arial" panose="020B0604020202020204" pitchFamily="34" charset="0"/>
                <a:cs typeface="Arial" panose="020B0604020202020204" pitchFamily="34" charset="0"/>
              </a:defRPr>
            </a:lvl4pPr>
            <a:lvl5pPr>
              <a:defRPr sz="1400" b="0" i="0">
                <a:latin typeface="Arial" panose="020B0604020202020204" pitchFamily="34" charset="0"/>
                <a:cs typeface="Arial" panose="020B0604020202020204" pitchFamily="34" charset="0"/>
              </a:defRPr>
            </a:lvl5pPr>
          </a:lstStyle>
          <a:p>
            <a:pPr lvl="0"/>
            <a:r>
              <a:rPr lang="en-US" dirty="0"/>
              <a:t>Edit Master text styles</a:t>
            </a:r>
          </a:p>
        </p:txBody>
      </p:sp>
      <p:pic>
        <p:nvPicPr>
          <p:cNvPr id="8" name="Image 7">
            <a:extLst>
              <a:ext uri="{FF2B5EF4-FFF2-40B4-BE49-F238E27FC236}">
                <a16:creationId xmlns:a16="http://schemas.microsoft.com/office/drawing/2014/main" id="{C26BC208-B99B-C6A1-9437-7AC7BD6B8FC1}"/>
              </a:ext>
            </a:extLst>
          </p:cNvPr>
          <p:cNvPicPr>
            <a:picLocks noChangeAspect="1"/>
          </p:cNvPicPr>
          <p:nvPr userDrawn="1"/>
        </p:nvPicPr>
        <p:blipFill>
          <a:blip r:embed="rId2"/>
          <a:stretch>
            <a:fillRect/>
          </a:stretch>
        </p:blipFill>
        <p:spPr>
          <a:xfrm>
            <a:off x="191911" y="5955968"/>
            <a:ext cx="11808178" cy="258304"/>
          </a:xfrm>
          <a:prstGeom prst="rect">
            <a:avLst/>
          </a:prstGeom>
        </p:spPr>
      </p:pic>
      <p:pic>
        <p:nvPicPr>
          <p:cNvPr id="13" name="Graphique 12">
            <a:extLst>
              <a:ext uri="{FF2B5EF4-FFF2-40B4-BE49-F238E27FC236}">
                <a16:creationId xmlns:a16="http://schemas.microsoft.com/office/drawing/2014/main" id="{B293B4AA-4BAA-70CD-79BB-3EE093EB605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002679" y="6104226"/>
            <a:ext cx="866227" cy="432000"/>
          </a:xfrm>
          <a:prstGeom prst="rect">
            <a:avLst/>
          </a:prstGeom>
        </p:spPr>
      </p:pic>
      <p:sp>
        <p:nvSpPr>
          <p:cNvPr id="14" name="Espace réservé pour une image  3">
            <a:extLst>
              <a:ext uri="{FF2B5EF4-FFF2-40B4-BE49-F238E27FC236}">
                <a16:creationId xmlns:a16="http://schemas.microsoft.com/office/drawing/2014/main" id="{68D1566A-1AED-031F-B9D4-ABC61F9E3221}"/>
              </a:ext>
            </a:extLst>
          </p:cNvPr>
          <p:cNvSpPr>
            <a:spLocks noGrp="1"/>
          </p:cNvSpPr>
          <p:nvPr>
            <p:ph type="pic" sz="quarter" idx="10"/>
          </p:nvPr>
        </p:nvSpPr>
        <p:spPr>
          <a:xfrm>
            <a:off x="6304902" y="1230515"/>
            <a:ext cx="2609865" cy="1468049"/>
          </a:xfrm>
          <a:prstGeom prst="rect">
            <a:avLst/>
          </a:prstGeom>
          <a:solidFill>
            <a:schemeClr val="bg2"/>
          </a:solidFill>
        </p:spPr>
        <p:txBody>
          <a:bodyPr/>
          <a:lstStyle>
            <a:lvl1pPr marL="0" indent="0">
              <a:buNone/>
              <a:defRPr sz="1600">
                <a:noFill/>
                <a:latin typeface="Arial" panose="020B0604020202020204" pitchFamily="34" charset="0"/>
                <a:cs typeface="Arial" panose="020B0604020202020204" pitchFamily="34" charset="0"/>
              </a:defRPr>
            </a:lvl1pPr>
          </a:lstStyle>
          <a:p>
            <a:r>
              <a:rPr lang="en-US"/>
              <a:t>Click icon to add picture</a:t>
            </a:r>
            <a:endParaRPr lang="en-GB"/>
          </a:p>
        </p:txBody>
      </p:sp>
      <p:sp>
        <p:nvSpPr>
          <p:cNvPr id="15" name="Espace réservé pour une image  3">
            <a:extLst>
              <a:ext uri="{FF2B5EF4-FFF2-40B4-BE49-F238E27FC236}">
                <a16:creationId xmlns:a16="http://schemas.microsoft.com/office/drawing/2014/main" id="{F36F08B9-9289-486A-086A-82BE8E982607}"/>
              </a:ext>
            </a:extLst>
          </p:cNvPr>
          <p:cNvSpPr>
            <a:spLocks noGrp="1"/>
          </p:cNvSpPr>
          <p:nvPr>
            <p:ph type="pic" sz="quarter" idx="12"/>
          </p:nvPr>
        </p:nvSpPr>
        <p:spPr>
          <a:xfrm>
            <a:off x="9029208" y="1230515"/>
            <a:ext cx="2609865" cy="1468049"/>
          </a:xfrm>
          <a:prstGeom prst="rect">
            <a:avLst/>
          </a:prstGeom>
          <a:solidFill>
            <a:schemeClr val="bg2"/>
          </a:solidFill>
        </p:spPr>
        <p:txBody>
          <a:bodyPr/>
          <a:lstStyle>
            <a:lvl1pPr marL="0" indent="0">
              <a:buNone/>
              <a:defRPr sz="1600">
                <a:noFill/>
                <a:latin typeface="Arial" panose="020B0604020202020204" pitchFamily="34" charset="0"/>
                <a:cs typeface="Arial" panose="020B0604020202020204" pitchFamily="34" charset="0"/>
              </a:defRPr>
            </a:lvl1pPr>
          </a:lstStyle>
          <a:p>
            <a:r>
              <a:rPr lang="en-US"/>
              <a:t>Click icon to add picture</a:t>
            </a:r>
            <a:endParaRPr lang="en-GB"/>
          </a:p>
        </p:txBody>
      </p:sp>
      <p:sp>
        <p:nvSpPr>
          <p:cNvPr id="16" name="Espace réservé pour une image  3">
            <a:extLst>
              <a:ext uri="{FF2B5EF4-FFF2-40B4-BE49-F238E27FC236}">
                <a16:creationId xmlns:a16="http://schemas.microsoft.com/office/drawing/2014/main" id="{01F4F76B-136B-6EC8-3982-6D9D215F4D7B}"/>
              </a:ext>
            </a:extLst>
          </p:cNvPr>
          <p:cNvSpPr>
            <a:spLocks noGrp="1"/>
          </p:cNvSpPr>
          <p:nvPr>
            <p:ph type="pic" sz="quarter" idx="13"/>
          </p:nvPr>
        </p:nvSpPr>
        <p:spPr>
          <a:xfrm>
            <a:off x="6303205" y="2794899"/>
            <a:ext cx="2609865" cy="1468049"/>
          </a:xfrm>
          <a:prstGeom prst="rect">
            <a:avLst/>
          </a:prstGeom>
          <a:solidFill>
            <a:schemeClr val="bg2"/>
          </a:solidFill>
        </p:spPr>
        <p:txBody>
          <a:bodyPr/>
          <a:lstStyle>
            <a:lvl1pPr marL="0" indent="0">
              <a:buNone/>
              <a:defRPr sz="1600">
                <a:noFill/>
                <a:latin typeface="Arial" panose="020B0604020202020204" pitchFamily="34" charset="0"/>
                <a:cs typeface="Arial" panose="020B0604020202020204" pitchFamily="34" charset="0"/>
              </a:defRPr>
            </a:lvl1pPr>
          </a:lstStyle>
          <a:p>
            <a:r>
              <a:rPr lang="en-US"/>
              <a:t>Click icon to add picture</a:t>
            </a:r>
            <a:endParaRPr lang="en-GB"/>
          </a:p>
        </p:txBody>
      </p:sp>
      <p:sp>
        <p:nvSpPr>
          <p:cNvPr id="17" name="Espace réservé pour une image  3">
            <a:extLst>
              <a:ext uri="{FF2B5EF4-FFF2-40B4-BE49-F238E27FC236}">
                <a16:creationId xmlns:a16="http://schemas.microsoft.com/office/drawing/2014/main" id="{6E8341BD-19A4-573D-B628-C94418B67F3B}"/>
              </a:ext>
            </a:extLst>
          </p:cNvPr>
          <p:cNvSpPr>
            <a:spLocks noGrp="1"/>
          </p:cNvSpPr>
          <p:nvPr>
            <p:ph type="pic" sz="quarter" idx="14"/>
          </p:nvPr>
        </p:nvSpPr>
        <p:spPr>
          <a:xfrm>
            <a:off x="9027511" y="2794899"/>
            <a:ext cx="2609865" cy="1468049"/>
          </a:xfrm>
          <a:prstGeom prst="rect">
            <a:avLst/>
          </a:prstGeom>
          <a:solidFill>
            <a:schemeClr val="bg2"/>
          </a:solidFill>
        </p:spPr>
        <p:txBody>
          <a:bodyPr/>
          <a:lstStyle>
            <a:lvl1pPr marL="0" indent="0">
              <a:buNone/>
              <a:defRPr sz="1600">
                <a:noFill/>
                <a:latin typeface="Arial" panose="020B0604020202020204" pitchFamily="34" charset="0"/>
                <a:cs typeface="Arial" panose="020B0604020202020204" pitchFamily="34" charset="0"/>
              </a:defRPr>
            </a:lvl1pPr>
          </a:lstStyle>
          <a:p>
            <a:r>
              <a:rPr lang="en-US"/>
              <a:t>Click icon to add picture</a:t>
            </a:r>
            <a:endParaRPr lang="en-GB"/>
          </a:p>
        </p:txBody>
      </p:sp>
    </p:spTree>
    <p:extLst>
      <p:ext uri="{BB962C8B-B14F-4D97-AF65-F5344CB8AC3E}">
        <p14:creationId xmlns:p14="http://schemas.microsoft.com/office/powerpoint/2010/main" val="4216073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FullSlide">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BF307E7C-4B7E-A13A-0E0F-E18E752A1AD1}"/>
              </a:ext>
            </a:extLst>
          </p:cNvPr>
          <p:cNvSpPr>
            <a:spLocks noGrp="1"/>
          </p:cNvSpPr>
          <p:nvPr>
            <p:ph type="pic" sz="quarter" idx="10"/>
          </p:nvPr>
        </p:nvSpPr>
        <p:spPr>
          <a:xfrm>
            <a:off x="0" y="0"/>
            <a:ext cx="12192000" cy="6858000"/>
          </a:xfrm>
          <a:prstGeom prst="rect">
            <a:avLst/>
          </a:prstGeom>
          <a:solidFill>
            <a:schemeClr val="bg2"/>
          </a:solidFill>
        </p:spPr>
        <p:txBody>
          <a:bodyPr/>
          <a:lstStyle>
            <a:lvl1pPr marL="0" indent="0">
              <a:buNone/>
              <a:defRPr sz="1600">
                <a:noFill/>
                <a:latin typeface="Arial" panose="020B0604020202020204" pitchFamily="34" charset="0"/>
                <a:cs typeface="Arial" panose="020B0604020202020204" pitchFamily="34" charset="0"/>
              </a:defRPr>
            </a:lvl1pPr>
          </a:lstStyle>
          <a:p>
            <a:r>
              <a:rPr lang="en-US"/>
              <a:t>Click icon to add picture</a:t>
            </a:r>
            <a:endParaRPr lang="en-GB"/>
          </a:p>
        </p:txBody>
      </p:sp>
    </p:spTree>
    <p:extLst>
      <p:ext uri="{BB962C8B-B14F-4D97-AF65-F5344CB8AC3E}">
        <p14:creationId xmlns:p14="http://schemas.microsoft.com/office/powerpoint/2010/main" val="4128827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8605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1051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rotWithShape="1">
          <a:blip r:embed="rId2"/>
          <a:srcRect l="23556" t="5249" r="27328" b="-5249"/>
          <a:stretch/>
        </p:blipFill>
        <p:spPr>
          <a:prstGeom prst="rect">
            <a:avLst/>
          </a:prstGeom>
        </p:spPr>
      </p:pic>
      <p:sp>
        <p:nvSpPr>
          <p:cNvPr id="12" name="Rectangle 32">
            <a:extLst>
              <a:ext uri="{FF2B5EF4-FFF2-40B4-BE49-F238E27FC236}">
                <a16:creationId xmlns:a16="http://schemas.microsoft.com/office/drawing/2014/main" id="{5DA64322-1F30-10CE-0262-B7AEF92DCFFE}"/>
              </a:ext>
            </a:extLst>
          </p:cNvPr>
          <p:cNvSpPr/>
          <p:nvPr/>
        </p:nvSpPr>
        <p:spPr>
          <a:xfrm>
            <a:off x="0" y="4151544"/>
            <a:ext cx="12191999" cy="2706456"/>
          </a:xfrm>
          <a:custGeom>
            <a:avLst/>
            <a:gdLst>
              <a:gd name="connsiteX0" fmla="*/ 0 w 12192001"/>
              <a:gd name="connsiteY0" fmla="*/ 0 h 2272897"/>
              <a:gd name="connsiteX1" fmla="*/ 12192001 w 12192001"/>
              <a:gd name="connsiteY1" fmla="*/ 0 h 2272897"/>
              <a:gd name="connsiteX2" fmla="*/ 12192001 w 12192001"/>
              <a:gd name="connsiteY2" fmla="*/ 2272897 h 2272897"/>
              <a:gd name="connsiteX3" fmla="*/ 0 w 12192001"/>
              <a:gd name="connsiteY3" fmla="*/ 2272897 h 2272897"/>
              <a:gd name="connsiteX4" fmla="*/ 0 w 12192001"/>
              <a:gd name="connsiteY4" fmla="*/ 0 h 2272897"/>
              <a:gd name="connsiteX0" fmla="*/ 0 w 12192001"/>
              <a:gd name="connsiteY0" fmla="*/ 0 h 2272897"/>
              <a:gd name="connsiteX1" fmla="*/ 12192001 w 12192001"/>
              <a:gd name="connsiteY1" fmla="*/ 553155 h 2272897"/>
              <a:gd name="connsiteX2" fmla="*/ 12192001 w 12192001"/>
              <a:gd name="connsiteY2" fmla="*/ 2272897 h 2272897"/>
              <a:gd name="connsiteX3" fmla="*/ 0 w 12192001"/>
              <a:gd name="connsiteY3" fmla="*/ 2272897 h 2272897"/>
              <a:gd name="connsiteX4" fmla="*/ 0 w 12192001"/>
              <a:gd name="connsiteY4" fmla="*/ 0 h 2272897"/>
              <a:gd name="connsiteX0" fmla="*/ 0 w 12192001"/>
              <a:gd name="connsiteY0" fmla="*/ 0 h 2272897"/>
              <a:gd name="connsiteX1" fmla="*/ 12192001 w 12192001"/>
              <a:gd name="connsiteY1" fmla="*/ 553155 h 2272897"/>
              <a:gd name="connsiteX2" fmla="*/ 12192001 w 12192001"/>
              <a:gd name="connsiteY2" fmla="*/ 2272897 h 2272897"/>
              <a:gd name="connsiteX3" fmla="*/ 0 w 12192001"/>
              <a:gd name="connsiteY3" fmla="*/ 2272897 h 2272897"/>
              <a:gd name="connsiteX4" fmla="*/ 0 w 12192001"/>
              <a:gd name="connsiteY4" fmla="*/ 0 h 2272897"/>
              <a:gd name="connsiteX0" fmla="*/ 0 w 12192001"/>
              <a:gd name="connsiteY0" fmla="*/ 1720 h 2274617"/>
              <a:gd name="connsiteX1" fmla="*/ 12192001 w 12192001"/>
              <a:gd name="connsiteY1" fmla="*/ 554875 h 2274617"/>
              <a:gd name="connsiteX2" fmla="*/ 12192001 w 12192001"/>
              <a:gd name="connsiteY2" fmla="*/ 2274617 h 2274617"/>
              <a:gd name="connsiteX3" fmla="*/ 0 w 12192001"/>
              <a:gd name="connsiteY3" fmla="*/ 2274617 h 2274617"/>
              <a:gd name="connsiteX4" fmla="*/ 0 w 12192001"/>
              <a:gd name="connsiteY4" fmla="*/ 1720 h 2274617"/>
              <a:gd name="connsiteX0" fmla="*/ 0 w 12192001"/>
              <a:gd name="connsiteY0" fmla="*/ 12991 h 2285888"/>
              <a:gd name="connsiteX1" fmla="*/ 12180278 w 12192001"/>
              <a:gd name="connsiteY1" fmla="*/ 465499 h 2285888"/>
              <a:gd name="connsiteX2" fmla="*/ 12192001 w 12192001"/>
              <a:gd name="connsiteY2" fmla="*/ 2285888 h 2285888"/>
              <a:gd name="connsiteX3" fmla="*/ 0 w 12192001"/>
              <a:gd name="connsiteY3" fmla="*/ 2285888 h 2285888"/>
              <a:gd name="connsiteX4" fmla="*/ 0 w 12192001"/>
              <a:gd name="connsiteY4" fmla="*/ 12991 h 2285888"/>
              <a:gd name="connsiteX0" fmla="*/ 0 w 12192001"/>
              <a:gd name="connsiteY0" fmla="*/ 14880 h 2287777"/>
              <a:gd name="connsiteX1" fmla="*/ 12180278 w 12192001"/>
              <a:gd name="connsiteY1" fmla="*/ 467388 h 2287777"/>
              <a:gd name="connsiteX2" fmla="*/ 12192001 w 12192001"/>
              <a:gd name="connsiteY2" fmla="*/ 2287777 h 2287777"/>
              <a:gd name="connsiteX3" fmla="*/ 0 w 12192001"/>
              <a:gd name="connsiteY3" fmla="*/ 2287777 h 2287777"/>
              <a:gd name="connsiteX4" fmla="*/ 0 w 12192001"/>
              <a:gd name="connsiteY4" fmla="*/ 14880 h 2287777"/>
              <a:gd name="connsiteX0" fmla="*/ 0 w 12192001"/>
              <a:gd name="connsiteY0" fmla="*/ 10434 h 2283331"/>
              <a:gd name="connsiteX1" fmla="*/ 12180278 w 12192001"/>
              <a:gd name="connsiteY1" fmla="*/ 462942 h 2283331"/>
              <a:gd name="connsiteX2" fmla="*/ 12192001 w 12192001"/>
              <a:gd name="connsiteY2" fmla="*/ 2283331 h 2283331"/>
              <a:gd name="connsiteX3" fmla="*/ 0 w 12192001"/>
              <a:gd name="connsiteY3" fmla="*/ 2283331 h 2283331"/>
              <a:gd name="connsiteX4" fmla="*/ 0 w 12192001"/>
              <a:gd name="connsiteY4" fmla="*/ 10434 h 2283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2283331">
                <a:moveTo>
                  <a:pt x="0" y="10434"/>
                </a:moveTo>
                <a:cubicBezTo>
                  <a:pt x="26487" y="12974"/>
                  <a:pt x="5218072" y="-115331"/>
                  <a:pt x="12180278" y="462942"/>
                </a:cubicBezTo>
                <a:cubicBezTo>
                  <a:pt x="12184186" y="1069738"/>
                  <a:pt x="12188093" y="1676535"/>
                  <a:pt x="12192001" y="2283331"/>
                </a:cubicBezTo>
                <a:lnTo>
                  <a:pt x="0" y="2283331"/>
                </a:lnTo>
                <a:lnTo>
                  <a:pt x="0" y="1043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C438B5B8-CA14-BEB6-EAA3-3456B1FDD9EB}"/>
              </a:ext>
            </a:extLst>
          </p:cNvPr>
          <p:cNvSpPr txBox="1"/>
          <p:nvPr/>
        </p:nvSpPr>
        <p:spPr>
          <a:xfrm>
            <a:off x="435429" y="4771958"/>
            <a:ext cx="7538320" cy="913070"/>
          </a:xfrm>
          <a:prstGeom prst="rect">
            <a:avLst/>
          </a:prstGeom>
          <a:noFill/>
        </p:spPr>
        <p:txBody>
          <a:bodyPr wrap="square" rtlCol="0">
            <a:spAutoFit/>
          </a:bodyPr>
          <a:lstStyle/>
          <a:p>
            <a:pPr>
              <a:lnSpc>
                <a:spcPts val="3200"/>
              </a:lnSpc>
            </a:pPr>
            <a:r>
              <a:rPr lang="en-US" sz="4200" b="1" spc="-150" dirty="0">
                <a:solidFill>
                  <a:schemeClr val="accent1"/>
                </a:solidFill>
                <a:latin typeface="Arial" panose="020B0604020202020204" pitchFamily="34" charset="0"/>
                <a:ea typeface="Open Sans" pitchFamily="2" charset="0"/>
                <a:cs typeface="Arial" panose="020B0604020202020204" pitchFamily="34" charset="0"/>
              </a:rPr>
              <a:t>EPICS Diode</a:t>
            </a:r>
          </a:p>
          <a:p>
            <a:pPr>
              <a:lnSpc>
                <a:spcPts val="3200"/>
              </a:lnSpc>
            </a:pPr>
            <a:r>
              <a:rPr lang="en-US" sz="2800" i="1" dirty="0">
                <a:solidFill>
                  <a:schemeClr val="accent1"/>
                </a:solidFill>
                <a:latin typeface="Arial" panose="020B0604020202020204" pitchFamily="34" charset="0"/>
                <a:ea typeface="Open Sans Light" pitchFamily="2" charset="0"/>
                <a:cs typeface="Arial" panose="020B0604020202020204" pitchFamily="34" charset="0"/>
              </a:rPr>
              <a:t>One-Way Data for ITER Remote Participation</a:t>
            </a:r>
          </a:p>
        </p:txBody>
      </p:sp>
      <p:sp>
        <p:nvSpPr>
          <p:cNvPr id="5" name="ZoneTexte 4">
            <a:extLst>
              <a:ext uri="{FF2B5EF4-FFF2-40B4-BE49-F238E27FC236}">
                <a16:creationId xmlns:a16="http://schemas.microsoft.com/office/drawing/2014/main" id="{9F4EF857-EA7A-474F-C32F-BC729B027792}"/>
              </a:ext>
            </a:extLst>
          </p:cNvPr>
          <p:cNvSpPr txBox="1"/>
          <p:nvPr/>
        </p:nvSpPr>
        <p:spPr>
          <a:xfrm>
            <a:off x="435428" y="5697493"/>
            <a:ext cx="5821937" cy="646331"/>
          </a:xfrm>
          <a:prstGeom prst="rect">
            <a:avLst/>
          </a:prstGeom>
          <a:noFill/>
        </p:spPr>
        <p:txBody>
          <a:bodyPr wrap="square" rtlCol="0">
            <a:spAutoFit/>
          </a:bodyPr>
          <a:lstStyle/>
          <a:p>
            <a:r>
              <a:rPr lang="en-US" b="1" dirty="0">
                <a:solidFill>
                  <a:schemeClr val="tx2"/>
                </a:solidFill>
                <a:latin typeface="Arial" panose="020B0604020202020204" pitchFamily="34" charset="0"/>
                <a:ea typeface="Open Sans" pitchFamily="2" charset="0"/>
                <a:cs typeface="Arial" panose="020B0604020202020204" pitchFamily="34" charset="0"/>
              </a:rPr>
              <a:t>Ralph Lange</a:t>
            </a:r>
            <a:r>
              <a:rPr lang="en-US" dirty="0">
                <a:solidFill>
                  <a:schemeClr val="tx2"/>
                </a:solidFill>
                <a:latin typeface="Arial" panose="020B0604020202020204" pitchFamily="34" charset="0"/>
                <a:ea typeface="Open Sans" pitchFamily="2" charset="0"/>
                <a:cs typeface="Arial" panose="020B0604020202020204" pitchFamily="34" charset="0"/>
              </a:rPr>
              <a:t>, ITER Organization </a:t>
            </a:r>
          </a:p>
          <a:p>
            <a:r>
              <a:rPr lang="en-US" dirty="0">
                <a:solidFill>
                  <a:schemeClr val="tx2"/>
                </a:solidFill>
                <a:latin typeface="Arial" panose="020B0604020202020204" pitchFamily="34" charset="0"/>
                <a:ea typeface="Open Sans Light" pitchFamily="2" charset="0"/>
                <a:cs typeface="Arial" panose="020B0604020202020204" pitchFamily="34" charset="0"/>
              </a:rPr>
              <a:t>EPICS Collaboration Meeting, 16-20 September 2024</a:t>
            </a:r>
            <a:endParaRPr lang="en-US" i="1" dirty="0">
              <a:solidFill>
                <a:schemeClr val="tx2"/>
              </a:solidFill>
              <a:latin typeface="Arial" panose="020B0604020202020204" pitchFamily="34" charset="0"/>
              <a:ea typeface="Open Sans Light" pitchFamily="2" charset="0"/>
              <a:cs typeface="Arial" panose="020B0604020202020204" pitchFamily="34" charset="0"/>
            </a:endParaRPr>
          </a:p>
        </p:txBody>
      </p:sp>
      <p:pic>
        <p:nvPicPr>
          <p:cNvPr id="11" name="Graphique 10">
            <a:extLst>
              <a:ext uri="{FF2B5EF4-FFF2-40B4-BE49-F238E27FC236}">
                <a16:creationId xmlns:a16="http://schemas.microsoft.com/office/drawing/2014/main" id="{949C68AE-032A-46A1-1ACD-E07091A6064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720997" y="4954641"/>
            <a:ext cx="3075040" cy="1590538"/>
          </a:xfrm>
          <a:prstGeom prst="rect">
            <a:avLst/>
          </a:prstGeom>
        </p:spPr>
      </p:pic>
    </p:spTree>
    <p:extLst>
      <p:ext uri="{BB962C8B-B14F-4D97-AF65-F5344CB8AC3E}">
        <p14:creationId xmlns:p14="http://schemas.microsoft.com/office/powerpoint/2010/main" val="2481519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p>
        </p:txBody>
      </p:sp>
      <p:sp>
        <p:nvSpPr>
          <p:cNvPr id="8" name="Content Placeholder 2"/>
          <p:cNvSpPr txBox="1">
            <a:spLocks/>
          </p:cNvSpPr>
          <p:nvPr/>
        </p:nvSpPr>
        <p:spPr>
          <a:xfrm>
            <a:off x="431999" y="576000"/>
            <a:ext cx="11616566" cy="51331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2000" b="1" kern="0" dirty="0">
                <a:solidFill>
                  <a:schemeClr val="accent1"/>
                </a:solidFill>
                <a:latin typeface="Arial" panose="020B0604020202020204" pitchFamily="34" charset="0"/>
                <a:cs typeface="Arial" panose="020B0604020202020204" pitchFamily="34" charset="0"/>
              </a:rPr>
              <a:t>Network Tuning</a:t>
            </a:r>
          </a:p>
          <a:p>
            <a:pPr algn="l" rtl="0"/>
            <a:r>
              <a:rPr lang="en-US" sz="1800" dirty="0">
                <a:cs typeface="Courier New" panose="02070309020205020404" pitchFamily="49" charset="0"/>
              </a:rPr>
              <a:t>Best performance requires significantly increasing network buffers and packet sides on both parts of the diode:</a:t>
            </a:r>
          </a:p>
          <a:p>
            <a:pPr algn="l" rtl="0"/>
            <a:endParaRPr lang="en-US" sz="1800" dirty="0">
              <a:cs typeface="Courier New" panose="02070309020205020404" pitchFamily="49" charset="0"/>
            </a:endParaRPr>
          </a:p>
          <a:p>
            <a:pPr algn="l" rtl="0"/>
            <a:r>
              <a:rPr lang="en-US" sz="1800" dirty="0">
                <a:latin typeface="Courier New" panose="02070309020205020404" pitchFamily="49" charset="0"/>
                <a:cs typeface="Courier New" panose="02070309020205020404" pitchFamily="49" charset="0"/>
              </a:rPr>
              <a:t># Receiver side</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sudo</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sysctl</a:t>
            </a:r>
            <a:r>
              <a:rPr lang="en-US" sz="1800" b="1" dirty="0">
                <a:latin typeface="Courier New" panose="02070309020205020404" pitchFamily="49" charset="0"/>
                <a:cs typeface="Courier New" panose="02070309020205020404" pitchFamily="49" charset="0"/>
              </a:rPr>
              <a:t> -w </a:t>
            </a:r>
            <a:r>
              <a:rPr lang="en-US" sz="1800" b="1" dirty="0" err="1">
                <a:latin typeface="Courier New" panose="02070309020205020404" pitchFamily="49" charset="0"/>
                <a:cs typeface="Courier New" panose="02070309020205020404" pitchFamily="49" charset="0"/>
              </a:rPr>
              <a:t>net.core.rmem_default</a:t>
            </a:r>
            <a:r>
              <a:rPr lang="en-US" sz="1800" b="1" dirty="0">
                <a:latin typeface="Courier New" panose="02070309020205020404" pitchFamily="49" charset="0"/>
                <a:cs typeface="Courier New" panose="02070309020205020404" pitchFamily="49" charset="0"/>
              </a:rPr>
              <a:t>=26214400</a:t>
            </a:r>
            <a:br>
              <a:rPr lang="en-US" sz="1800" b="1"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sudo</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sysctl</a:t>
            </a:r>
            <a:r>
              <a:rPr lang="en-US" sz="1800" b="1" dirty="0">
                <a:latin typeface="Courier New" panose="02070309020205020404" pitchFamily="49" charset="0"/>
                <a:cs typeface="Courier New" panose="02070309020205020404" pitchFamily="49" charset="0"/>
              </a:rPr>
              <a:t> -w </a:t>
            </a:r>
            <a:r>
              <a:rPr lang="en-US" sz="1800" b="1" dirty="0" err="1">
                <a:latin typeface="Courier New" panose="02070309020205020404" pitchFamily="49" charset="0"/>
                <a:cs typeface="Courier New" panose="02070309020205020404" pitchFamily="49" charset="0"/>
              </a:rPr>
              <a:t>net.core.rmem_max</a:t>
            </a:r>
            <a:r>
              <a:rPr lang="en-US" sz="1800" b="1" dirty="0">
                <a:latin typeface="Courier New" panose="02070309020205020404" pitchFamily="49" charset="0"/>
                <a:cs typeface="Courier New" panose="02070309020205020404" pitchFamily="49" charset="0"/>
              </a:rPr>
              <a:t>=26214400</a:t>
            </a:r>
          </a:p>
          <a:p>
            <a:pPr algn="l"/>
            <a:endParaRPr lang="en-US" sz="1800" dirty="0">
              <a:latin typeface="Courier New" panose="02070309020205020404" pitchFamily="49" charset="0"/>
              <a:cs typeface="Courier New" panose="02070309020205020404" pitchFamily="49" charset="0"/>
            </a:endParaRPr>
          </a:p>
          <a:p>
            <a:pPr algn="l"/>
            <a:r>
              <a:rPr lang="en-US" sz="1800" dirty="0">
                <a:latin typeface="Courier New" panose="02070309020205020404" pitchFamily="49" charset="0"/>
                <a:cs typeface="Courier New" panose="02070309020205020404" pitchFamily="49" charset="0"/>
              </a:rPr>
              <a:t># Sender side</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sudo</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sysctl</a:t>
            </a:r>
            <a:r>
              <a:rPr lang="en-US" sz="1800" b="1" dirty="0">
                <a:latin typeface="Courier New" panose="02070309020205020404" pitchFamily="49" charset="0"/>
                <a:cs typeface="Courier New" panose="02070309020205020404" pitchFamily="49" charset="0"/>
              </a:rPr>
              <a:t> -w </a:t>
            </a:r>
            <a:r>
              <a:rPr lang="en-US" sz="1800" b="1" dirty="0" err="1">
                <a:latin typeface="Courier New" panose="02070309020205020404" pitchFamily="49" charset="0"/>
                <a:cs typeface="Courier New" panose="02070309020205020404" pitchFamily="49" charset="0"/>
              </a:rPr>
              <a:t>net.core.wmem_default</a:t>
            </a:r>
            <a:r>
              <a:rPr lang="en-US" sz="1800" b="1" dirty="0">
                <a:latin typeface="Courier New" panose="02070309020205020404" pitchFamily="49" charset="0"/>
                <a:cs typeface="Courier New" panose="02070309020205020404" pitchFamily="49" charset="0"/>
              </a:rPr>
              <a:t>=26214400</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sudo</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sysctl</a:t>
            </a:r>
            <a:r>
              <a:rPr lang="en-US" sz="1800" b="1" dirty="0">
                <a:latin typeface="Courier New" panose="02070309020205020404" pitchFamily="49" charset="0"/>
                <a:cs typeface="Courier New" panose="02070309020205020404" pitchFamily="49" charset="0"/>
              </a:rPr>
              <a:t> -w </a:t>
            </a:r>
            <a:r>
              <a:rPr lang="en-US" sz="1800" b="1" dirty="0" err="1">
                <a:latin typeface="Courier New" panose="02070309020205020404" pitchFamily="49" charset="0"/>
                <a:cs typeface="Courier New" panose="02070309020205020404" pitchFamily="49" charset="0"/>
              </a:rPr>
              <a:t>net.core.wmem_max</a:t>
            </a:r>
            <a:r>
              <a:rPr lang="en-US" sz="1800" b="1" dirty="0">
                <a:latin typeface="Courier New" panose="02070309020205020404" pitchFamily="49" charset="0"/>
                <a:cs typeface="Courier New" panose="02070309020205020404" pitchFamily="49" charset="0"/>
              </a:rPr>
              <a:t>=26214400</a:t>
            </a:r>
          </a:p>
          <a:p>
            <a:pPr algn="l" rtl="0"/>
            <a:endParaRPr lang="en-US" sz="1800" dirty="0">
              <a:latin typeface="Courier New" panose="02070309020205020404" pitchFamily="49" charset="0"/>
              <a:cs typeface="Courier New" panose="02070309020205020404" pitchFamily="49" charset="0"/>
            </a:endParaRPr>
          </a:p>
          <a:p>
            <a:pPr algn="l" rtl="0"/>
            <a:r>
              <a:rPr lang="en-US" sz="1800" dirty="0">
                <a:latin typeface="Courier New" panose="02070309020205020404" pitchFamily="49" charset="0"/>
                <a:cs typeface="Courier New" panose="02070309020205020404" pitchFamily="49" charset="0"/>
              </a:rPr>
              <a:t># Both sides</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sudo</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ifconfig</a:t>
            </a:r>
            <a:r>
              <a:rPr lang="en-US" sz="1800" b="1" dirty="0">
                <a:latin typeface="Courier New" panose="02070309020205020404" pitchFamily="49" charset="0"/>
                <a:cs typeface="Courier New" panose="02070309020205020404" pitchFamily="49" charset="0"/>
              </a:rPr>
              <a:t> eth0 </a:t>
            </a:r>
            <a:r>
              <a:rPr lang="en-US" sz="1800" b="1" dirty="0" err="1">
                <a:latin typeface="Courier New" panose="02070309020205020404" pitchFamily="49" charset="0"/>
                <a:cs typeface="Courier New" panose="02070309020205020404" pitchFamily="49" charset="0"/>
              </a:rPr>
              <a:t>mtu</a:t>
            </a:r>
            <a:r>
              <a:rPr lang="en-US" sz="1800" b="1" dirty="0">
                <a:latin typeface="Courier New" panose="02070309020205020404" pitchFamily="49" charset="0"/>
                <a:cs typeface="Courier New" panose="02070309020205020404" pitchFamily="49" charset="0"/>
              </a:rPr>
              <a:t> 9000</a:t>
            </a:r>
            <a:br>
              <a:rPr lang="en-US" sz="1200" dirty="0">
                <a:latin typeface="Courier New" panose="02070309020205020404" pitchFamily="49" charset="0"/>
                <a:cs typeface="Courier New" panose="02070309020205020404" pitchFamily="49" charset="0"/>
              </a:rPr>
            </a:br>
            <a:endParaRPr lang="en-US" sz="1600" dirty="0">
              <a:highlight>
                <a:srgbClr val="FFFF00"/>
              </a:highlight>
            </a:endParaRPr>
          </a:p>
          <a:p>
            <a:pPr algn="l">
              <a:spcBef>
                <a:spcPts val="0"/>
              </a:spcBef>
              <a:spcAft>
                <a:spcPts val="1200"/>
              </a:spcAft>
            </a:pPr>
            <a:endParaRPr lang="en-US" sz="2000" b="1" kern="0" dirty="0">
              <a:solidFill>
                <a:schemeClr val="accent1"/>
              </a:solidFill>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6498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p>
        </p:txBody>
      </p:sp>
      <p:sp>
        <p:nvSpPr>
          <p:cNvPr id="8" name="Content Placeholder 2"/>
          <p:cNvSpPr txBox="1">
            <a:spLocks/>
          </p:cNvSpPr>
          <p:nvPr/>
        </p:nvSpPr>
        <p:spPr>
          <a:xfrm>
            <a:off x="431999" y="576000"/>
            <a:ext cx="11616566" cy="58044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2000" b="1" kern="0" dirty="0">
                <a:solidFill>
                  <a:schemeClr val="accent1"/>
                </a:solidFill>
                <a:latin typeface="Arial" panose="020B0604020202020204" pitchFamily="34" charset="0"/>
                <a:cs typeface="Arial" panose="020B0604020202020204" pitchFamily="34" charset="0"/>
              </a:rPr>
              <a:t>Performance Test Configuration</a:t>
            </a:r>
          </a:p>
        </p:txBody>
      </p:sp>
      <p:pic>
        <p:nvPicPr>
          <p:cNvPr id="3" name="Picture 2">
            <a:extLst>
              <a:ext uri="{FF2B5EF4-FFF2-40B4-BE49-F238E27FC236}">
                <a16:creationId xmlns:a16="http://schemas.microsoft.com/office/drawing/2014/main" id="{577C1A5E-BA7F-6930-E6AE-3BEDEE9BF87C}"/>
              </a:ext>
            </a:extLst>
          </p:cNvPr>
          <p:cNvPicPr>
            <a:picLocks noChangeAspect="1"/>
          </p:cNvPicPr>
          <p:nvPr/>
        </p:nvPicPr>
        <p:blipFill>
          <a:blip r:embed="rId2"/>
          <a:stretch>
            <a:fillRect/>
          </a:stretch>
        </p:blipFill>
        <p:spPr>
          <a:xfrm>
            <a:off x="4526896" y="1653879"/>
            <a:ext cx="3209925" cy="666750"/>
          </a:xfrm>
          <a:prstGeom prst="rect">
            <a:avLst/>
          </a:prstGeom>
        </p:spPr>
      </p:pic>
      <p:pic>
        <p:nvPicPr>
          <p:cNvPr id="4" name="Picture 3">
            <a:extLst>
              <a:ext uri="{FF2B5EF4-FFF2-40B4-BE49-F238E27FC236}">
                <a16:creationId xmlns:a16="http://schemas.microsoft.com/office/drawing/2014/main" id="{D8F3344B-3DAF-F3C5-A0D9-2D0C9B2B064B}"/>
              </a:ext>
            </a:extLst>
          </p:cNvPr>
          <p:cNvPicPr>
            <a:picLocks noChangeAspect="1"/>
          </p:cNvPicPr>
          <p:nvPr/>
        </p:nvPicPr>
        <p:blipFill>
          <a:blip r:embed="rId3"/>
          <a:stretch>
            <a:fillRect/>
          </a:stretch>
        </p:blipFill>
        <p:spPr>
          <a:xfrm>
            <a:off x="3255308" y="2805360"/>
            <a:ext cx="5753100" cy="876300"/>
          </a:xfrm>
          <a:prstGeom prst="rect">
            <a:avLst/>
          </a:prstGeom>
        </p:spPr>
      </p:pic>
      <p:pic>
        <p:nvPicPr>
          <p:cNvPr id="5" name="Picture 4">
            <a:extLst>
              <a:ext uri="{FF2B5EF4-FFF2-40B4-BE49-F238E27FC236}">
                <a16:creationId xmlns:a16="http://schemas.microsoft.com/office/drawing/2014/main" id="{6CD6E809-ED80-51D5-E852-43B3F20EAEED}"/>
              </a:ext>
            </a:extLst>
          </p:cNvPr>
          <p:cNvPicPr>
            <a:picLocks noChangeAspect="1"/>
          </p:cNvPicPr>
          <p:nvPr/>
        </p:nvPicPr>
        <p:blipFill>
          <a:blip r:embed="rId4"/>
          <a:stretch>
            <a:fillRect/>
          </a:stretch>
        </p:blipFill>
        <p:spPr>
          <a:xfrm>
            <a:off x="2412346" y="4422343"/>
            <a:ext cx="7439025" cy="1238250"/>
          </a:xfrm>
          <a:prstGeom prst="rect">
            <a:avLst/>
          </a:prstGeom>
        </p:spPr>
      </p:pic>
      <p:sp>
        <p:nvSpPr>
          <p:cNvPr id="6" name="TextBox 5">
            <a:extLst>
              <a:ext uri="{FF2B5EF4-FFF2-40B4-BE49-F238E27FC236}">
                <a16:creationId xmlns:a16="http://schemas.microsoft.com/office/drawing/2014/main" id="{78044938-4632-9AED-520A-6DA9CD84FD8F}"/>
              </a:ext>
            </a:extLst>
          </p:cNvPr>
          <p:cNvSpPr txBox="1"/>
          <p:nvPr/>
        </p:nvSpPr>
        <p:spPr>
          <a:xfrm>
            <a:off x="4329953" y="3939540"/>
            <a:ext cx="3783106" cy="400110"/>
          </a:xfrm>
          <a:prstGeom prst="rect">
            <a:avLst/>
          </a:prstGeom>
          <a:noFill/>
        </p:spPr>
        <p:txBody>
          <a:bodyPr wrap="square" rtlCol="0">
            <a:spAutoFit/>
          </a:bodyPr>
          <a:lstStyle/>
          <a:p>
            <a:pPr algn="ctr"/>
            <a:r>
              <a:rPr lang="en-GB" sz="2000" dirty="0"/>
              <a:t>Hardware Diode:</a:t>
            </a:r>
          </a:p>
        </p:txBody>
      </p:sp>
      <p:sp>
        <p:nvSpPr>
          <p:cNvPr id="7" name="TextBox 6">
            <a:extLst>
              <a:ext uri="{FF2B5EF4-FFF2-40B4-BE49-F238E27FC236}">
                <a16:creationId xmlns:a16="http://schemas.microsoft.com/office/drawing/2014/main" id="{8C7CCA86-C3AA-A6B0-DEA2-C61B80567869}"/>
              </a:ext>
            </a:extLst>
          </p:cNvPr>
          <p:cNvSpPr txBox="1"/>
          <p:nvPr/>
        </p:nvSpPr>
        <p:spPr>
          <a:xfrm>
            <a:off x="4781465" y="1243658"/>
            <a:ext cx="2700786" cy="400110"/>
          </a:xfrm>
          <a:prstGeom prst="rect">
            <a:avLst/>
          </a:prstGeom>
          <a:noFill/>
        </p:spPr>
        <p:txBody>
          <a:bodyPr wrap="square" rtlCol="0">
            <a:spAutoFit/>
          </a:bodyPr>
          <a:lstStyle/>
          <a:p>
            <a:pPr algn="ctr"/>
            <a:r>
              <a:rPr lang="en-GB" sz="2000" dirty="0"/>
              <a:t>Reference:</a:t>
            </a:r>
          </a:p>
        </p:txBody>
      </p:sp>
      <p:cxnSp>
        <p:nvCxnSpPr>
          <p:cNvPr id="9" name="Straight Connector 8">
            <a:extLst>
              <a:ext uri="{FF2B5EF4-FFF2-40B4-BE49-F238E27FC236}">
                <a16:creationId xmlns:a16="http://schemas.microsoft.com/office/drawing/2014/main" id="{593DFCEF-1DB1-CCD5-FF84-6B9CF20E346A}"/>
              </a:ext>
            </a:extLst>
          </p:cNvPr>
          <p:cNvCxnSpPr>
            <a:cxnSpLocks/>
          </p:cNvCxnSpPr>
          <p:nvPr/>
        </p:nvCxnSpPr>
        <p:spPr>
          <a:xfrm>
            <a:off x="651537" y="3933891"/>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3CEF598-514E-FE45-0897-DB3EBABC1D62}"/>
              </a:ext>
            </a:extLst>
          </p:cNvPr>
          <p:cNvCxnSpPr>
            <a:cxnSpLocks/>
          </p:cNvCxnSpPr>
          <p:nvPr/>
        </p:nvCxnSpPr>
        <p:spPr>
          <a:xfrm>
            <a:off x="651537" y="1156447"/>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71176D1-7B89-1604-24CD-03ED2E3FA17E}"/>
              </a:ext>
            </a:extLst>
          </p:cNvPr>
          <p:cNvCxnSpPr>
            <a:cxnSpLocks/>
          </p:cNvCxnSpPr>
          <p:nvPr/>
        </p:nvCxnSpPr>
        <p:spPr>
          <a:xfrm>
            <a:off x="651537" y="5778551"/>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A3CC322-27E0-D128-1ECF-8F5E814F87F9}"/>
              </a:ext>
            </a:extLst>
          </p:cNvPr>
          <p:cNvSpPr txBox="1"/>
          <p:nvPr/>
        </p:nvSpPr>
        <p:spPr>
          <a:xfrm>
            <a:off x="4745607" y="2482344"/>
            <a:ext cx="2991214" cy="400110"/>
          </a:xfrm>
          <a:prstGeom prst="rect">
            <a:avLst/>
          </a:prstGeom>
          <a:noFill/>
        </p:spPr>
        <p:txBody>
          <a:bodyPr wrap="square" rtlCol="0">
            <a:spAutoFit/>
          </a:bodyPr>
          <a:lstStyle/>
          <a:p>
            <a:pPr algn="ctr"/>
            <a:r>
              <a:rPr lang="en-GB" sz="2000" dirty="0"/>
              <a:t>Software Diode:</a:t>
            </a:r>
          </a:p>
        </p:txBody>
      </p:sp>
      <p:cxnSp>
        <p:nvCxnSpPr>
          <p:cNvPr id="13" name="Straight Connector 12">
            <a:extLst>
              <a:ext uri="{FF2B5EF4-FFF2-40B4-BE49-F238E27FC236}">
                <a16:creationId xmlns:a16="http://schemas.microsoft.com/office/drawing/2014/main" id="{14C4EAFE-8E00-070E-7310-B331A8E82CE1}"/>
              </a:ext>
            </a:extLst>
          </p:cNvPr>
          <p:cNvCxnSpPr>
            <a:cxnSpLocks/>
          </p:cNvCxnSpPr>
          <p:nvPr/>
        </p:nvCxnSpPr>
        <p:spPr>
          <a:xfrm>
            <a:off x="651537" y="2482344"/>
            <a:ext cx="109728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8571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C2BA1B0-D8DF-7719-9FE8-504213B520DF}"/>
              </a:ext>
            </a:extLst>
          </p:cNvPr>
          <p:cNvPicPr>
            <a:picLocks noChangeAspect="1"/>
          </p:cNvPicPr>
          <p:nvPr/>
        </p:nvPicPr>
        <p:blipFill>
          <a:blip r:embed="rId2"/>
          <a:stretch>
            <a:fillRect/>
          </a:stretch>
        </p:blipFill>
        <p:spPr>
          <a:xfrm flipH="1">
            <a:off x="3950170" y="31574"/>
            <a:ext cx="1625297" cy="1625297"/>
          </a:xfrm>
          <a:prstGeom prst="rect">
            <a:avLst/>
          </a:prstGeom>
        </p:spPr>
      </p:pic>
      <p:sp>
        <p:nvSpPr>
          <p:cNvPr id="2" name="Text Placeholder 1"/>
          <p:cNvSpPr>
            <a:spLocks noGrp="1"/>
          </p:cNvSpPr>
          <p:nvPr>
            <p:ph type="body" sz="quarter" idx="11"/>
          </p:nvPr>
        </p:nvSpPr>
        <p:spPr/>
        <p:txBody>
          <a:bodyPr/>
          <a:lstStyle/>
          <a:p>
            <a:endParaRPr lang="en-US" dirty="0"/>
          </a:p>
        </p:txBody>
      </p:sp>
      <p:sp>
        <p:nvSpPr>
          <p:cNvPr id="8" name="Content Placeholder 2"/>
          <p:cNvSpPr txBox="1">
            <a:spLocks/>
          </p:cNvSpPr>
          <p:nvPr/>
        </p:nvSpPr>
        <p:spPr>
          <a:xfrm>
            <a:off x="431999" y="576000"/>
            <a:ext cx="6840000" cy="4079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2000" b="1" kern="0" dirty="0">
                <a:solidFill>
                  <a:schemeClr val="accent1"/>
                </a:solidFill>
                <a:latin typeface="Arial" panose="020B0604020202020204" pitchFamily="34" charset="0"/>
                <a:cs typeface="Arial" panose="020B0604020202020204" pitchFamily="34" charset="0"/>
              </a:rPr>
              <a:t>Hardware Diode Test Stand</a:t>
            </a:r>
          </a:p>
        </p:txBody>
      </p:sp>
      <p:pic>
        <p:nvPicPr>
          <p:cNvPr id="13" name="Picture 2">
            <a:extLst>
              <a:ext uri="{FF2B5EF4-FFF2-40B4-BE49-F238E27FC236}">
                <a16:creationId xmlns:a16="http://schemas.microsoft.com/office/drawing/2014/main" id="{433CE574-611E-37BD-6C2F-2FF4BA43C689}"/>
              </a:ext>
            </a:extLst>
          </p:cNvPr>
          <p:cNvPicPr>
            <a:picLocks noGrp="1" noChangeAspect="1" noChangeArrowheads="1"/>
          </p:cNvPicPr>
          <p:nvPr>
            <p:ph type="pic" sz="quarter" idx="10"/>
          </p:nvPr>
        </p:nvPicPr>
        <p:blipFill>
          <a:blip r:embed="rId3"/>
          <a:srcRect/>
          <a:stretch/>
        </p:blipFill>
        <p:spPr bwMode="auto">
          <a:xfrm>
            <a:off x="5575467" y="31574"/>
            <a:ext cx="1554785" cy="155694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CA8EAC05-B5B5-5C72-D903-228CCD3BDC3F}"/>
              </a:ext>
            </a:extLst>
          </p:cNvPr>
          <p:cNvPicPr>
            <a:picLocks noChangeAspect="1"/>
          </p:cNvPicPr>
          <p:nvPr/>
        </p:nvPicPr>
        <p:blipFill>
          <a:blip r:embed="rId4"/>
          <a:stretch>
            <a:fillRect/>
          </a:stretch>
        </p:blipFill>
        <p:spPr>
          <a:xfrm>
            <a:off x="7263780" y="147387"/>
            <a:ext cx="4900969" cy="1295027"/>
          </a:xfrm>
          <a:prstGeom prst="rect">
            <a:avLst/>
          </a:prstGeom>
        </p:spPr>
      </p:pic>
      <p:grpSp>
        <p:nvGrpSpPr>
          <p:cNvPr id="21" name="Group 20">
            <a:extLst>
              <a:ext uri="{FF2B5EF4-FFF2-40B4-BE49-F238E27FC236}">
                <a16:creationId xmlns:a16="http://schemas.microsoft.com/office/drawing/2014/main" id="{927F9992-985D-7B1A-4075-CAE9297C68A8}"/>
              </a:ext>
            </a:extLst>
          </p:cNvPr>
          <p:cNvGrpSpPr/>
          <p:nvPr/>
        </p:nvGrpSpPr>
        <p:grpSpPr>
          <a:xfrm>
            <a:off x="908017" y="1442415"/>
            <a:ext cx="10456017" cy="4373611"/>
            <a:chOff x="908017" y="1442415"/>
            <a:chExt cx="10456017" cy="4373611"/>
          </a:xfrm>
        </p:grpSpPr>
        <p:pic>
          <p:nvPicPr>
            <p:cNvPr id="3" name="Picture 2" descr="A computer equipment on a table&#10;&#10;Description automatically generated">
              <a:extLst>
                <a:ext uri="{FF2B5EF4-FFF2-40B4-BE49-F238E27FC236}">
                  <a16:creationId xmlns:a16="http://schemas.microsoft.com/office/drawing/2014/main" id="{D9BD84A4-E3F4-CDD4-2B09-FF3FFDFC9F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922" y="1442415"/>
              <a:ext cx="3280209" cy="4373611"/>
            </a:xfrm>
            <a:prstGeom prst="rect">
              <a:avLst/>
            </a:prstGeom>
          </p:spPr>
        </p:pic>
        <p:sp>
          <p:nvSpPr>
            <p:cNvPr id="6" name="TextBox 5">
              <a:extLst>
                <a:ext uri="{FF2B5EF4-FFF2-40B4-BE49-F238E27FC236}">
                  <a16:creationId xmlns:a16="http://schemas.microsoft.com/office/drawing/2014/main" id="{9C8ECF85-879E-32CF-F6A5-9FFE382AAAA4}"/>
                </a:ext>
              </a:extLst>
            </p:cNvPr>
            <p:cNvSpPr txBox="1"/>
            <p:nvPr/>
          </p:nvSpPr>
          <p:spPr>
            <a:xfrm>
              <a:off x="2387841" y="5508249"/>
              <a:ext cx="1577871" cy="307777"/>
            </a:xfrm>
            <a:prstGeom prst="rect">
              <a:avLst/>
            </a:prstGeom>
            <a:solidFill>
              <a:schemeClr val="bg1">
                <a:lumMod val="95000"/>
                <a:alpha val="50000"/>
              </a:schemeClr>
            </a:solidFill>
          </p:spPr>
          <p:txBody>
            <a:bodyPr wrap="square" rtlCol="0">
              <a:spAutoFit/>
            </a:bodyPr>
            <a:lstStyle/>
            <a:p>
              <a:pPr algn="ctr"/>
              <a:r>
                <a:rPr lang="en-US" sz="1400" dirty="0">
                  <a:latin typeface="+mn-lt"/>
                </a:rPr>
                <a:t>Hardware Diode</a:t>
              </a:r>
            </a:p>
          </p:txBody>
        </p:sp>
        <p:sp>
          <p:nvSpPr>
            <p:cNvPr id="7" name="TextBox 6">
              <a:extLst>
                <a:ext uri="{FF2B5EF4-FFF2-40B4-BE49-F238E27FC236}">
                  <a16:creationId xmlns:a16="http://schemas.microsoft.com/office/drawing/2014/main" id="{A55E7576-E590-3D5D-2523-3CC9CF69B5E5}"/>
                </a:ext>
              </a:extLst>
            </p:cNvPr>
            <p:cNvSpPr txBox="1"/>
            <p:nvPr/>
          </p:nvSpPr>
          <p:spPr>
            <a:xfrm>
              <a:off x="908017" y="3516220"/>
              <a:ext cx="864096" cy="523220"/>
            </a:xfrm>
            <a:prstGeom prst="rect">
              <a:avLst/>
            </a:prstGeom>
            <a:solidFill>
              <a:schemeClr val="bg1">
                <a:lumMod val="95000"/>
                <a:alpha val="50000"/>
              </a:schemeClr>
            </a:solidFill>
          </p:spPr>
          <p:txBody>
            <a:bodyPr wrap="square" rtlCol="0">
              <a:spAutoFit/>
            </a:bodyPr>
            <a:lstStyle/>
            <a:p>
              <a:r>
                <a:rPr lang="en-US" sz="1400" dirty="0">
                  <a:latin typeface="+mn-lt"/>
                </a:rPr>
                <a:t>Diode host INT</a:t>
              </a:r>
            </a:p>
          </p:txBody>
        </p:sp>
        <p:sp>
          <p:nvSpPr>
            <p:cNvPr id="9" name="TextBox 8">
              <a:extLst>
                <a:ext uri="{FF2B5EF4-FFF2-40B4-BE49-F238E27FC236}">
                  <a16:creationId xmlns:a16="http://schemas.microsoft.com/office/drawing/2014/main" id="{C6FDDD8A-A96F-0FF1-7195-0D3BD77F5216}"/>
                </a:ext>
              </a:extLst>
            </p:cNvPr>
            <p:cNvSpPr txBox="1"/>
            <p:nvPr/>
          </p:nvSpPr>
          <p:spPr>
            <a:xfrm>
              <a:off x="1940581" y="3516220"/>
              <a:ext cx="961775" cy="523220"/>
            </a:xfrm>
            <a:prstGeom prst="rect">
              <a:avLst/>
            </a:prstGeom>
            <a:solidFill>
              <a:schemeClr val="bg1">
                <a:lumMod val="95000"/>
                <a:alpha val="50000"/>
              </a:schemeClr>
            </a:solidFill>
          </p:spPr>
          <p:txBody>
            <a:bodyPr wrap="square" rtlCol="0">
              <a:spAutoFit/>
            </a:bodyPr>
            <a:lstStyle/>
            <a:p>
              <a:r>
                <a:rPr lang="en-US" sz="1400" dirty="0">
                  <a:latin typeface="+mn-lt"/>
                </a:rPr>
                <a:t>Diode host EXT</a:t>
              </a:r>
            </a:p>
          </p:txBody>
        </p:sp>
        <p:sp>
          <p:nvSpPr>
            <p:cNvPr id="10" name="TextBox 9">
              <a:extLst>
                <a:ext uri="{FF2B5EF4-FFF2-40B4-BE49-F238E27FC236}">
                  <a16:creationId xmlns:a16="http://schemas.microsoft.com/office/drawing/2014/main" id="{E7E30944-01AC-833E-7C37-FEA867204801}"/>
                </a:ext>
              </a:extLst>
            </p:cNvPr>
            <p:cNvSpPr txBox="1"/>
            <p:nvPr/>
          </p:nvSpPr>
          <p:spPr>
            <a:xfrm>
              <a:off x="4261029" y="2162670"/>
              <a:ext cx="1453971" cy="1384995"/>
            </a:xfrm>
            <a:prstGeom prst="rect">
              <a:avLst/>
            </a:prstGeom>
            <a:solidFill>
              <a:schemeClr val="bg1">
                <a:lumMod val="95000"/>
                <a:alpha val="50000"/>
              </a:schemeClr>
            </a:solidFill>
          </p:spPr>
          <p:txBody>
            <a:bodyPr wrap="square" rtlCol="0">
              <a:spAutoFit/>
            </a:bodyPr>
            <a:lstStyle/>
            <a:p>
              <a:r>
                <a:rPr lang="en-US" sz="1400" dirty="0">
                  <a:latin typeface="+mn-lt"/>
                </a:rPr>
                <a:t>+ two client virtual machines with EPICS software diode (not shown)</a:t>
              </a:r>
            </a:p>
          </p:txBody>
        </p:sp>
        <p:pic>
          <p:nvPicPr>
            <p:cNvPr id="12" name="Picture 11">
              <a:extLst>
                <a:ext uri="{FF2B5EF4-FFF2-40B4-BE49-F238E27FC236}">
                  <a16:creationId xmlns:a16="http://schemas.microsoft.com/office/drawing/2014/main" id="{40906BF5-C239-AEAC-C0BB-E23ABCE555DC}"/>
                </a:ext>
              </a:extLst>
            </p:cNvPr>
            <p:cNvPicPr>
              <a:picLocks noChangeAspect="1"/>
            </p:cNvPicPr>
            <p:nvPr/>
          </p:nvPicPr>
          <p:blipFill>
            <a:blip r:embed="rId6"/>
            <a:stretch>
              <a:fillRect/>
            </a:stretch>
          </p:blipFill>
          <p:spPr>
            <a:xfrm>
              <a:off x="6182563" y="1824990"/>
              <a:ext cx="3771793" cy="3208020"/>
            </a:xfrm>
            <a:prstGeom prst="rect">
              <a:avLst/>
            </a:prstGeom>
          </p:spPr>
        </p:pic>
        <p:sp>
          <p:nvSpPr>
            <p:cNvPr id="15" name="TextBox 14">
              <a:extLst>
                <a:ext uri="{FF2B5EF4-FFF2-40B4-BE49-F238E27FC236}">
                  <a16:creationId xmlns:a16="http://schemas.microsoft.com/office/drawing/2014/main" id="{941F6B41-09F7-BD19-8BDA-EF652DD9B855}"/>
                </a:ext>
              </a:extLst>
            </p:cNvPr>
            <p:cNvSpPr txBox="1"/>
            <p:nvPr/>
          </p:nvSpPr>
          <p:spPr>
            <a:xfrm>
              <a:off x="7082444" y="4012050"/>
              <a:ext cx="1509457" cy="523220"/>
            </a:xfrm>
            <a:prstGeom prst="rect">
              <a:avLst/>
            </a:prstGeom>
            <a:solidFill>
              <a:schemeClr val="bg1">
                <a:lumMod val="95000"/>
                <a:alpha val="50000"/>
              </a:schemeClr>
            </a:solidFill>
          </p:spPr>
          <p:txBody>
            <a:bodyPr wrap="square" rtlCol="0">
              <a:spAutoFit/>
            </a:bodyPr>
            <a:lstStyle/>
            <a:p>
              <a:r>
                <a:rPr lang="en-US" sz="1400" dirty="0">
                  <a:latin typeface="+mn-lt"/>
                </a:rPr>
                <a:t>Uni-directional fiber connection</a:t>
              </a:r>
            </a:p>
          </p:txBody>
        </p:sp>
        <p:sp>
          <p:nvSpPr>
            <p:cNvPr id="16" name="TextBox 15">
              <a:extLst>
                <a:ext uri="{FF2B5EF4-FFF2-40B4-BE49-F238E27FC236}">
                  <a16:creationId xmlns:a16="http://schemas.microsoft.com/office/drawing/2014/main" id="{536E5882-2B50-C16E-3FE8-02EDF7C0DD42}"/>
                </a:ext>
              </a:extLst>
            </p:cNvPr>
            <p:cNvSpPr txBox="1"/>
            <p:nvPr/>
          </p:nvSpPr>
          <p:spPr>
            <a:xfrm>
              <a:off x="6215911" y="2593557"/>
              <a:ext cx="1211078" cy="523220"/>
            </a:xfrm>
            <a:prstGeom prst="rect">
              <a:avLst/>
            </a:prstGeom>
            <a:solidFill>
              <a:schemeClr val="bg1">
                <a:lumMod val="95000"/>
                <a:alpha val="50000"/>
              </a:schemeClr>
            </a:solidFill>
          </p:spPr>
          <p:txBody>
            <a:bodyPr wrap="square" rtlCol="0">
              <a:spAutoFit/>
            </a:bodyPr>
            <a:lstStyle/>
            <a:p>
              <a:r>
                <a:rPr lang="en-US" sz="1400" dirty="0">
                  <a:latin typeface="+mn-lt"/>
                </a:rPr>
                <a:t>Internal network (TX)</a:t>
              </a:r>
            </a:p>
          </p:txBody>
        </p:sp>
        <p:sp>
          <p:nvSpPr>
            <p:cNvPr id="17" name="TextBox 16">
              <a:extLst>
                <a:ext uri="{FF2B5EF4-FFF2-40B4-BE49-F238E27FC236}">
                  <a16:creationId xmlns:a16="http://schemas.microsoft.com/office/drawing/2014/main" id="{394BE911-B0C3-AB00-AD3F-E99620E07AB4}"/>
                </a:ext>
              </a:extLst>
            </p:cNvPr>
            <p:cNvSpPr txBox="1"/>
            <p:nvPr/>
          </p:nvSpPr>
          <p:spPr>
            <a:xfrm>
              <a:off x="8671414" y="2575880"/>
              <a:ext cx="1409411" cy="523220"/>
            </a:xfrm>
            <a:prstGeom prst="rect">
              <a:avLst/>
            </a:prstGeom>
            <a:solidFill>
              <a:schemeClr val="bg1">
                <a:lumMod val="95000"/>
                <a:alpha val="50000"/>
              </a:schemeClr>
            </a:solidFill>
          </p:spPr>
          <p:txBody>
            <a:bodyPr wrap="square" rtlCol="0">
              <a:spAutoFit/>
            </a:bodyPr>
            <a:lstStyle/>
            <a:p>
              <a:r>
                <a:rPr lang="en-US" sz="1400" dirty="0"/>
                <a:t>External</a:t>
              </a:r>
              <a:r>
                <a:rPr lang="en-US" sz="1400" dirty="0">
                  <a:latin typeface="+mn-lt"/>
                </a:rPr>
                <a:t> network (RX)</a:t>
              </a:r>
            </a:p>
          </p:txBody>
        </p:sp>
        <p:sp>
          <p:nvSpPr>
            <p:cNvPr id="18" name="Content Placeholder 2">
              <a:extLst>
                <a:ext uri="{FF2B5EF4-FFF2-40B4-BE49-F238E27FC236}">
                  <a16:creationId xmlns:a16="http://schemas.microsoft.com/office/drawing/2014/main" id="{E344D079-1ADE-EBDE-F45C-523FD12729C2}"/>
                </a:ext>
              </a:extLst>
            </p:cNvPr>
            <p:cNvSpPr txBox="1">
              <a:spLocks/>
            </p:cNvSpPr>
            <p:nvPr/>
          </p:nvSpPr>
          <p:spPr>
            <a:xfrm>
              <a:off x="6097946" y="5201129"/>
              <a:ext cx="5266088" cy="5232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1600" dirty="0"/>
                <a:t>Waterfall WF-500. 1 Gbps UDP. Embedded hosts available as option</a:t>
              </a:r>
            </a:p>
          </p:txBody>
        </p:sp>
        <p:sp>
          <p:nvSpPr>
            <p:cNvPr id="5" name="Arrow: Down 4">
              <a:extLst>
                <a:ext uri="{FF2B5EF4-FFF2-40B4-BE49-F238E27FC236}">
                  <a16:creationId xmlns:a16="http://schemas.microsoft.com/office/drawing/2014/main" id="{45C1D0D2-7D37-00AC-DA34-B2F4C90F4B4C}"/>
                </a:ext>
              </a:extLst>
            </p:cNvPr>
            <p:cNvSpPr/>
            <p:nvPr/>
          </p:nvSpPr>
          <p:spPr bwMode="auto">
            <a:xfrm rot="14850964">
              <a:off x="4881045" y="2766578"/>
              <a:ext cx="471873" cy="2837164"/>
            </a:xfrm>
            <a:prstGeom prst="downArrow">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entury Gothic" pitchFamily="34" charset="0"/>
              </a:endParaRPr>
            </a:p>
          </p:txBody>
        </p:sp>
      </p:grpSp>
    </p:spTree>
    <p:extLst>
      <p:ext uri="{BB962C8B-B14F-4D97-AF65-F5344CB8AC3E}">
        <p14:creationId xmlns:p14="http://schemas.microsoft.com/office/powerpoint/2010/main" val="3806421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p>
        </p:txBody>
      </p:sp>
      <p:sp>
        <p:nvSpPr>
          <p:cNvPr id="8" name="Content Placeholder 2"/>
          <p:cNvSpPr txBox="1">
            <a:spLocks/>
          </p:cNvSpPr>
          <p:nvPr/>
        </p:nvSpPr>
        <p:spPr>
          <a:xfrm>
            <a:off x="431999" y="576000"/>
            <a:ext cx="6840000" cy="4011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2000" b="1" kern="0" dirty="0">
                <a:solidFill>
                  <a:schemeClr val="accent1"/>
                </a:solidFill>
                <a:latin typeface="Arial" panose="020B0604020202020204" pitchFamily="34" charset="0"/>
                <a:cs typeface="Arial" panose="020B0604020202020204" pitchFamily="34" charset="0"/>
              </a:rPr>
              <a:t>Propagation Delay Test: 2.000 PV at 10 Hz (Graph)</a:t>
            </a:r>
          </a:p>
        </p:txBody>
      </p:sp>
      <p:grpSp>
        <p:nvGrpSpPr>
          <p:cNvPr id="14" name="Group 13">
            <a:extLst>
              <a:ext uri="{FF2B5EF4-FFF2-40B4-BE49-F238E27FC236}">
                <a16:creationId xmlns:a16="http://schemas.microsoft.com/office/drawing/2014/main" id="{EC2961FD-DDB1-E9A9-CD01-D2149F555D5D}"/>
              </a:ext>
            </a:extLst>
          </p:cNvPr>
          <p:cNvGrpSpPr/>
          <p:nvPr/>
        </p:nvGrpSpPr>
        <p:grpSpPr>
          <a:xfrm>
            <a:off x="53102" y="331620"/>
            <a:ext cx="12131556" cy="5099578"/>
            <a:chOff x="53102" y="331620"/>
            <a:chExt cx="12131556" cy="5099578"/>
          </a:xfrm>
        </p:grpSpPr>
        <p:pic>
          <p:nvPicPr>
            <p:cNvPr id="6" name="Picture 5">
              <a:extLst>
                <a:ext uri="{FF2B5EF4-FFF2-40B4-BE49-F238E27FC236}">
                  <a16:creationId xmlns:a16="http://schemas.microsoft.com/office/drawing/2014/main" id="{98B01CC8-C755-BFF3-7FE8-802BDC2AD61B}"/>
                </a:ext>
              </a:extLst>
            </p:cNvPr>
            <p:cNvPicPr>
              <a:picLocks noChangeAspect="1"/>
            </p:cNvPicPr>
            <p:nvPr/>
          </p:nvPicPr>
          <p:blipFill>
            <a:blip r:embed="rId2"/>
            <a:stretch>
              <a:fillRect/>
            </a:stretch>
          </p:blipFill>
          <p:spPr>
            <a:xfrm>
              <a:off x="113308" y="1324343"/>
              <a:ext cx="12071350" cy="4106855"/>
            </a:xfrm>
            <a:prstGeom prst="rect">
              <a:avLst/>
            </a:prstGeom>
          </p:spPr>
        </p:pic>
        <p:sp>
          <p:nvSpPr>
            <p:cNvPr id="5" name="Content Placeholder 2">
              <a:extLst>
                <a:ext uri="{FF2B5EF4-FFF2-40B4-BE49-F238E27FC236}">
                  <a16:creationId xmlns:a16="http://schemas.microsoft.com/office/drawing/2014/main" id="{0F1013CE-4ECB-F4D5-1D45-D1A8E394337F}"/>
                </a:ext>
              </a:extLst>
            </p:cNvPr>
            <p:cNvSpPr txBox="1">
              <a:spLocks/>
            </p:cNvSpPr>
            <p:nvPr/>
          </p:nvSpPr>
          <p:spPr>
            <a:xfrm>
              <a:off x="1146089" y="942616"/>
              <a:ext cx="3004570" cy="41626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1600" dirty="0"/>
                <a:t>Direct reading:</a:t>
              </a:r>
            </a:p>
          </p:txBody>
        </p:sp>
        <p:sp>
          <p:nvSpPr>
            <p:cNvPr id="4" name="Content Placeholder 2">
              <a:extLst>
                <a:ext uri="{FF2B5EF4-FFF2-40B4-BE49-F238E27FC236}">
                  <a16:creationId xmlns:a16="http://schemas.microsoft.com/office/drawing/2014/main" id="{BBA4AD45-8B63-C7F2-9B3D-EDB3434A5A4B}"/>
                </a:ext>
              </a:extLst>
            </p:cNvPr>
            <p:cNvSpPr txBox="1">
              <a:spLocks/>
            </p:cNvSpPr>
            <p:nvPr/>
          </p:nvSpPr>
          <p:spPr>
            <a:xfrm>
              <a:off x="5344326" y="942616"/>
              <a:ext cx="2325562" cy="41626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1600" dirty="0"/>
                <a:t>With a software diode:</a:t>
              </a:r>
            </a:p>
          </p:txBody>
        </p:sp>
        <p:sp>
          <p:nvSpPr>
            <p:cNvPr id="7" name="Content Placeholder 2">
              <a:extLst>
                <a:ext uri="{FF2B5EF4-FFF2-40B4-BE49-F238E27FC236}">
                  <a16:creationId xmlns:a16="http://schemas.microsoft.com/office/drawing/2014/main" id="{69721BC4-E333-B5B5-4124-DC4CDC2D4A7E}"/>
                </a:ext>
              </a:extLst>
            </p:cNvPr>
            <p:cNvSpPr txBox="1">
              <a:spLocks/>
            </p:cNvSpPr>
            <p:nvPr/>
          </p:nvSpPr>
          <p:spPr>
            <a:xfrm rot="16200000">
              <a:off x="-428741" y="813463"/>
              <a:ext cx="1221989" cy="2583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1600" dirty="0"/>
                <a:t>Time (s)</a:t>
              </a:r>
            </a:p>
          </p:txBody>
        </p:sp>
        <p:sp>
          <p:nvSpPr>
            <p:cNvPr id="10" name="Content Placeholder 2">
              <a:extLst>
                <a:ext uri="{FF2B5EF4-FFF2-40B4-BE49-F238E27FC236}">
                  <a16:creationId xmlns:a16="http://schemas.microsoft.com/office/drawing/2014/main" id="{84F43154-9E88-FA1C-A6C2-6FA4CB7094D3}"/>
                </a:ext>
              </a:extLst>
            </p:cNvPr>
            <p:cNvSpPr txBox="1">
              <a:spLocks/>
            </p:cNvSpPr>
            <p:nvPr/>
          </p:nvSpPr>
          <p:spPr>
            <a:xfrm>
              <a:off x="8895260" y="942616"/>
              <a:ext cx="2325562" cy="41626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1600" dirty="0"/>
                <a:t>With a hardware diode:</a:t>
              </a:r>
            </a:p>
          </p:txBody>
        </p:sp>
      </p:grpSp>
    </p:spTree>
    <p:extLst>
      <p:ext uri="{BB962C8B-B14F-4D97-AF65-F5344CB8AC3E}">
        <p14:creationId xmlns:p14="http://schemas.microsoft.com/office/powerpoint/2010/main" val="1436662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p>
        </p:txBody>
      </p:sp>
      <p:sp>
        <p:nvSpPr>
          <p:cNvPr id="8" name="Content Placeholder 2"/>
          <p:cNvSpPr txBox="1">
            <a:spLocks/>
          </p:cNvSpPr>
          <p:nvPr/>
        </p:nvSpPr>
        <p:spPr>
          <a:xfrm>
            <a:off x="431998" y="576000"/>
            <a:ext cx="9240919" cy="4011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2000" b="1" kern="0" dirty="0">
                <a:solidFill>
                  <a:schemeClr val="accent1"/>
                </a:solidFill>
                <a:latin typeface="Arial" panose="020B0604020202020204" pitchFamily="34" charset="0"/>
                <a:cs typeface="Arial" panose="020B0604020202020204" pitchFamily="34" charset="0"/>
              </a:rPr>
              <a:t>Propagation Delay Test: 2.000 PV at 10 Hz (Tabular) – Software Diode</a:t>
            </a:r>
          </a:p>
        </p:txBody>
      </p:sp>
      <p:sp>
        <p:nvSpPr>
          <p:cNvPr id="5" name="Content Placeholder 2">
            <a:extLst>
              <a:ext uri="{FF2B5EF4-FFF2-40B4-BE49-F238E27FC236}">
                <a16:creationId xmlns:a16="http://schemas.microsoft.com/office/drawing/2014/main" id="{0F1013CE-4ECB-F4D5-1D45-D1A8E394337F}"/>
              </a:ext>
            </a:extLst>
          </p:cNvPr>
          <p:cNvSpPr txBox="1">
            <a:spLocks/>
          </p:cNvSpPr>
          <p:nvPr/>
        </p:nvSpPr>
        <p:spPr>
          <a:xfrm>
            <a:off x="1144727" y="951713"/>
            <a:ext cx="4546500" cy="41626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1600" dirty="0"/>
              <a:t>Direct reading:</a:t>
            </a:r>
          </a:p>
        </p:txBody>
      </p:sp>
      <p:sp>
        <p:nvSpPr>
          <p:cNvPr id="4" name="Content Placeholder 2">
            <a:extLst>
              <a:ext uri="{FF2B5EF4-FFF2-40B4-BE49-F238E27FC236}">
                <a16:creationId xmlns:a16="http://schemas.microsoft.com/office/drawing/2014/main" id="{BBA4AD45-8B63-C7F2-9B3D-EDB3434A5A4B}"/>
              </a:ext>
            </a:extLst>
          </p:cNvPr>
          <p:cNvSpPr txBox="1">
            <a:spLocks/>
          </p:cNvSpPr>
          <p:nvPr/>
        </p:nvSpPr>
        <p:spPr>
          <a:xfrm>
            <a:off x="7226767" y="951713"/>
            <a:ext cx="4546500" cy="41626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1600" dirty="0"/>
              <a:t>With a software diode:</a:t>
            </a:r>
          </a:p>
        </p:txBody>
      </p:sp>
      <p:sp>
        <p:nvSpPr>
          <p:cNvPr id="35" name="TextBox 34">
            <a:extLst>
              <a:ext uri="{FF2B5EF4-FFF2-40B4-BE49-F238E27FC236}">
                <a16:creationId xmlns:a16="http://schemas.microsoft.com/office/drawing/2014/main" id="{0B762791-3DC5-9676-1913-3FBE0DC2603F}"/>
              </a:ext>
            </a:extLst>
          </p:cNvPr>
          <p:cNvSpPr txBox="1"/>
          <p:nvPr/>
        </p:nvSpPr>
        <p:spPr>
          <a:xfrm>
            <a:off x="1060277" y="5729766"/>
            <a:ext cx="3807551" cy="261610"/>
          </a:xfrm>
          <a:prstGeom prst="rect">
            <a:avLst/>
          </a:prstGeom>
          <a:noFill/>
        </p:spPr>
        <p:txBody>
          <a:bodyPr wrap="square">
            <a:spAutoFit/>
          </a:bodyPr>
          <a:lstStyle/>
          <a:p>
            <a:r>
              <a:rPr lang="en-GB" sz="1100" b="0" dirty="0">
                <a:solidFill>
                  <a:srgbClr val="005661"/>
                </a:solidFill>
                <a:effectLst/>
                <a:highlight>
                  <a:srgbClr val="FEF8EC"/>
                </a:highlight>
                <a:latin typeface="JetBrainsMono Nerd Font"/>
              </a:rPr>
              <a:t>2024-09-09 08:29:28.234, 0.0023682,   0.0155377, 0.0367443</a:t>
            </a:r>
          </a:p>
        </p:txBody>
      </p:sp>
      <p:sp>
        <p:nvSpPr>
          <p:cNvPr id="36" name="TextBox 35">
            <a:extLst>
              <a:ext uri="{FF2B5EF4-FFF2-40B4-BE49-F238E27FC236}">
                <a16:creationId xmlns:a16="http://schemas.microsoft.com/office/drawing/2014/main" id="{4EBEEE26-AA4B-B925-C71B-BC3415FD6ABF}"/>
              </a:ext>
            </a:extLst>
          </p:cNvPr>
          <p:cNvSpPr txBox="1"/>
          <p:nvPr/>
        </p:nvSpPr>
        <p:spPr>
          <a:xfrm>
            <a:off x="7221201" y="5734997"/>
            <a:ext cx="3755520" cy="261610"/>
          </a:xfrm>
          <a:prstGeom prst="rect">
            <a:avLst/>
          </a:prstGeom>
          <a:noFill/>
        </p:spPr>
        <p:txBody>
          <a:bodyPr wrap="square">
            <a:spAutoFit/>
          </a:bodyPr>
          <a:lstStyle/>
          <a:p>
            <a:r>
              <a:rPr lang="en-GB" sz="1100" b="0" dirty="0">
                <a:solidFill>
                  <a:srgbClr val="005661"/>
                </a:solidFill>
                <a:effectLst/>
                <a:highlight>
                  <a:srgbClr val="FEF8EC"/>
                </a:highlight>
                <a:latin typeface="JetBrainsMono Nerd Font"/>
              </a:rPr>
              <a:t>2024-09-06 08:21:57.066, 0.00340158, 0.0253352, 0.0548381</a:t>
            </a:r>
          </a:p>
        </p:txBody>
      </p:sp>
      <p:sp>
        <p:nvSpPr>
          <p:cNvPr id="37" name="TextBox 36">
            <a:extLst>
              <a:ext uri="{FF2B5EF4-FFF2-40B4-BE49-F238E27FC236}">
                <a16:creationId xmlns:a16="http://schemas.microsoft.com/office/drawing/2014/main" id="{3A189007-82AC-5C61-FDCC-C4342BC902F8}"/>
              </a:ext>
            </a:extLst>
          </p:cNvPr>
          <p:cNvSpPr txBox="1"/>
          <p:nvPr/>
        </p:nvSpPr>
        <p:spPr>
          <a:xfrm>
            <a:off x="1058165" y="1255013"/>
            <a:ext cx="3817550" cy="4154984"/>
          </a:xfrm>
          <a:prstGeom prst="rect">
            <a:avLst/>
          </a:prstGeom>
          <a:noFill/>
        </p:spPr>
        <p:txBody>
          <a:bodyPr wrap="square">
            <a:spAutoFit/>
          </a:bodyPr>
          <a:lstStyle/>
          <a:p>
            <a:r>
              <a:rPr lang="en-GB" sz="1100" b="0" dirty="0">
                <a:solidFill>
                  <a:srgbClr val="005661"/>
                </a:solidFill>
                <a:effectLst/>
                <a:highlight>
                  <a:srgbClr val="FEF8EC"/>
                </a:highlight>
                <a:latin typeface="JetBrainsMono Nerd Font"/>
              </a:rPr>
              <a:t>                  Time                   ,       min        ,        </a:t>
            </a:r>
            <a:r>
              <a:rPr lang="en-GB" sz="1100" b="0" dirty="0" err="1">
                <a:solidFill>
                  <a:srgbClr val="005661"/>
                </a:solidFill>
                <a:effectLst/>
                <a:highlight>
                  <a:srgbClr val="FEF8EC"/>
                </a:highlight>
                <a:latin typeface="JetBrainsMono Nerd Font"/>
              </a:rPr>
              <a:t>Avg</a:t>
            </a:r>
            <a:r>
              <a:rPr lang="en-GB" sz="1100" b="0" dirty="0">
                <a:solidFill>
                  <a:srgbClr val="005661"/>
                </a:solidFill>
                <a:effectLst/>
                <a:highlight>
                  <a:srgbClr val="FEF8EC"/>
                </a:highlight>
                <a:latin typeface="JetBrainsMono Nerd Font"/>
              </a:rPr>
              <a:t>      ,    max </a:t>
            </a:r>
          </a:p>
          <a:p>
            <a:r>
              <a:rPr lang="en-GB" sz="1100" b="0" dirty="0">
                <a:solidFill>
                  <a:srgbClr val="005661"/>
                </a:solidFill>
                <a:effectLst/>
                <a:highlight>
                  <a:srgbClr val="FEF8EC"/>
                </a:highlight>
                <a:latin typeface="JetBrainsMono Nerd Font"/>
              </a:rPr>
              <a:t>2024-09-09 07:30:35.006, 0.00222794, 0.0147023, 0.028491</a:t>
            </a:r>
          </a:p>
          <a:p>
            <a:r>
              <a:rPr lang="en-GB" sz="1100" b="0" dirty="0">
                <a:solidFill>
                  <a:srgbClr val="005661"/>
                </a:solidFill>
                <a:effectLst/>
                <a:highlight>
                  <a:srgbClr val="FEF8EC"/>
                </a:highlight>
                <a:latin typeface="JetBrainsMono Nerd Font"/>
              </a:rPr>
              <a:t>2024-09-09 07:30:40.009, 0.00225168, 0.0156245, 0.0433001</a:t>
            </a:r>
          </a:p>
          <a:p>
            <a:r>
              <a:rPr lang="en-GB" sz="1100" b="0" dirty="0">
                <a:solidFill>
                  <a:srgbClr val="005661"/>
                </a:solidFill>
                <a:effectLst/>
                <a:highlight>
                  <a:srgbClr val="FEF8EC"/>
                </a:highlight>
                <a:latin typeface="JetBrainsMono Nerd Font"/>
              </a:rPr>
              <a:t>2024-09-09 07:30:45.012, 0.00226114, 0.0148075, 0.0335019</a:t>
            </a:r>
          </a:p>
          <a:p>
            <a:r>
              <a:rPr lang="en-GB" sz="1100" b="0" dirty="0">
                <a:solidFill>
                  <a:srgbClr val="005661"/>
                </a:solidFill>
                <a:effectLst/>
                <a:highlight>
                  <a:srgbClr val="FEF8EC"/>
                </a:highlight>
                <a:latin typeface="JetBrainsMono Nerd Font"/>
              </a:rPr>
              <a:t>2024-09-09 07:30:50.016, 0.00224274, 0.0153224, 0.0549977</a:t>
            </a:r>
          </a:p>
          <a:p>
            <a:r>
              <a:rPr lang="en-GB" sz="1100" b="0" dirty="0">
                <a:solidFill>
                  <a:srgbClr val="005661"/>
                </a:solidFill>
                <a:effectLst/>
                <a:highlight>
                  <a:srgbClr val="FEF8EC"/>
                </a:highlight>
                <a:latin typeface="JetBrainsMono Nerd Font"/>
              </a:rPr>
              <a:t>2024-09-09 07:30:55.029, 0.00224464, 0.0148566, 0.0317156</a:t>
            </a:r>
          </a:p>
          <a:p>
            <a:r>
              <a:rPr lang="en-GB" sz="1100" b="0" dirty="0">
                <a:solidFill>
                  <a:srgbClr val="005661"/>
                </a:solidFill>
                <a:effectLst/>
                <a:highlight>
                  <a:srgbClr val="FEF8EC"/>
                </a:highlight>
                <a:latin typeface="JetBrainsMono Nerd Font"/>
              </a:rPr>
              <a:t>2024-09-09 07:31:00.037, 0.00223602, 0.0149802, 0.0363677</a:t>
            </a:r>
          </a:p>
          <a:p>
            <a:r>
              <a:rPr lang="en-GB" sz="1100" b="0" dirty="0">
                <a:solidFill>
                  <a:srgbClr val="005661"/>
                </a:solidFill>
                <a:effectLst/>
                <a:highlight>
                  <a:srgbClr val="FEF8EC"/>
                </a:highlight>
                <a:latin typeface="JetBrainsMono Nerd Font"/>
              </a:rPr>
              <a:t>2024-09-09 07:31:05.044, 0.00219899, 0.0148636, 0.0307716</a:t>
            </a:r>
          </a:p>
          <a:p>
            <a:r>
              <a:rPr lang="en-GB" sz="1100" b="0" dirty="0">
                <a:solidFill>
                  <a:srgbClr val="005661"/>
                </a:solidFill>
                <a:effectLst/>
                <a:highlight>
                  <a:srgbClr val="FEF8EC"/>
                </a:highlight>
                <a:latin typeface="JetBrainsMono Nerd Font"/>
              </a:rPr>
              <a:t>2024-09-09 07:31:10.056, 0.00225856, 0.0150708, 0.0370319</a:t>
            </a:r>
          </a:p>
          <a:p>
            <a:r>
              <a:rPr lang="en-GB" sz="1100" b="0" dirty="0">
                <a:solidFill>
                  <a:srgbClr val="005661"/>
                </a:solidFill>
                <a:effectLst/>
                <a:highlight>
                  <a:srgbClr val="FEF8EC"/>
                </a:highlight>
                <a:latin typeface="JetBrainsMono Nerd Font"/>
              </a:rPr>
              <a:t>2024-09-09 07:31:15.065, 0.0022554,   0.0150547, 0.039358</a:t>
            </a:r>
          </a:p>
          <a:p>
            <a:r>
              <a:rPr lang="en-GB" sz="1100" b="0" dirty="0">
                <a:solidFill>
                  <a:srgbClr val="005661"/>
                </a:solidFill>
                <a:effectLst/>
                <a:highlight>
                  <a:srgbClr val="FEF8EC"/>
                </a:highlight>
                <a:latin typeface="JetBrainsMono Nerd Font"/>
              </a:rPr>
              <a:t>2024-09-09 07:31:20.071, 0.00224622, 0.0151776, 0.0396417</a:t>
            </a:r>
          </a:p>
          <a:p>
            <a:r>
              <a:rPr lang="en-GB" sz="1100" b="0" dirty="0">
                <a:solidFill>
                  <a:srgbClr val="005661"/>
                </a:solidFill>
                <a:effectLst/>
                <a:highlight>
                  <a:srgbClr val="FEF8EC"/>
                </a:highlight>
                <a:latin typeface="JetBrainsMono Nerd Font"/>
              </a:rPr>
              <a:t>2024-09-09 07:31:25.077, 0.00225115, 0.0150516, 0.036602</a:t>
            </a:r>
          </a:p>
          <a:p>
            <a:r>
              <a:rPr lang="en-GB" sz="1100" b="0" dirty="0">
                <a:solidFill>
                  <a:srgbClr val="005661"/>
                </a:solidFill>
                <a:effectLst/>
                <a:highlight>
                  <a:srgbClr val="FEF8EC"/>
                </a:highlight>
                <a:latin typeface="JetBrainsMono Nerd Font"/>
              </a:rPr>
              <a:t>2024-09-09 07:31:30.084, 0.00226824, 0.0151594, 0.0429711</a:t>
            </a:r>
          </a:p>
          <a:p>
            <a:r>
              <a:rPr lang="en-GB" sz="1100" b="0" dirty="0">
                <a:solidFill>
                  <a:srgbClr val="005661"/>
                </a:solidFill>
                <a:effectLst/>
                <a:highlight>
                  <a:srgbClr val="FEF8EC"/>
                </a:highlight>
                <a:latin typeface="JetBrainsMono Nerd Font"/>
              </a:rPr>
              <a:t>2024-09-09 07:31:35.090, 0.00224812, 0.0148512, 0.0294496</a:t>
            </a:r>
          </a:p>
          <a:p>
            <a:r>
              <a:rPr lang="en-GB" sz="1100" b="0" dirty="0">
                <a:solidFill>
                  <a:srgbClr val="005661"/>
                </a:solidFill>
                <a:effectLst/>
                <a:highlight>
                  <a:srgbClr val="FEF8EC"/>
                </a:highlight>
                <a:latin typeface="JetBrainsMono Nerd Font"/>
              </a:rPr>
              <a:t>2024-09-09 07:31:40.095, 0.00223143, 0.0148588, 0.0363419</a:t>
            </a:r>
          </a:p>
          <a:p>
            <a:r>
              <a:rPr lang="en-GB" sz="1100" b="0" dirty="0">
                <a:solidFill>
                  <a:srgbClr val="005661"/>
                </a:solidFill>
                <a:effectLst/>
                <a:highlight>
                  <a:srgbClr val="FEF8EC"/>
                </a:highlight>
                <a:latin typeface="JetBrainsMono Nerd Font"/>
              </a:rPr>
              <a:t>2024-09-09 07:31:45.101, 0.00225451, 0.0153008, 0.04302</a:t>
            </a:r>
          </a:p>
          <a:p>
            <a:r>
              <a:rPr lang="en-GB" sz="1100" b="0" dirty="0">
                <a:solidFill>
                  <a:srgbClr val="005661"/>
                </a:solidFill>
                <a:effectLst/>
                <a:highlight>
                  <a:srgbClr val="FEF8EC"/>
                </a:highlight>
                <a:latin typeface="JetBrainsMono Nerd Font"/>
              </a:rPr>
              <a:t>2024-09-09 07:31:50.105, 0.00225747, 0.0153995, 0.0392186</a:t>
            </a:r>
          </a:p>
          <a:p>
            <a:r>
              <a:rPr lang="en-GB" sz="1100" b="0" dirty="0">
                <a:solidFill>
                  <a:srgbClr val="005661"/>
                </a:solidFill>
                <a:effectLst/>
                <a:highlight>
                  <a:srgbClr val="FEF8EC"/>
                </a:highlight>
                <a:latin typeface="JetBrainsMono Nerd Font"/>
              </a:rPr>
              <a:t>2024-09-09 07:31:55.110, 0.00227762, 0.0149405, 0.0326959</a:t>
            </a:r>
          </a:p>
          <a:p>
            <a:r>
              <a:rPr lang="en-GB" sz="1100" b="0" dirty="0">
                <a:solidFill>
                  <a:srgbClr val="005661"/>
                </a:solidFill>
                <a:effectLst/>
                <a:highlight>
                  <a:srgbClr val="FEF8EC"/>
                </a:highlight>
                <a:latin typeface="JetBrainsMono Nerd Font"/>
              </a:rPr>
              <a:t>2024-09-09 07:32:00.116, 0.00224443, 0.0153642, 0.0444384</a:t>
            </a:r>
          </a:p>
          <a:p>
            <a:r>
              <a:rPr lang="en-GB" sz="1100" b="0" dirty="0">
                <a:solidFill>
                  <a:srgbClr val="005661"/>
                </a:solidFill>
                <a:effectLst/>
                <a:highlight>
                  <a:srgbClr val="FEF8EC"/>
                </a:highlight>
                <a:latin typeface="JetBrainsMono Nerd Font"/>
              </a:rPr>
              <a:t>2024-09-09 07:32:05.125, 0.00224313, 0.0149166, 0.0394424</a:t>
            </a:r>
          </a:p>
          <a:p>
            <a:r>
              <a:rPr lang="en-GB" sz="1100" b="0" dirty="0">
                <a:solidFill>
                  <a:srgbClr val="005661"/>
                </a:solidFill>
                <a:effectLst/>
                <a:highlight>
                  <a:srgbClr val="FEF8EC"/>
                </a:highlight>
                <a:latin typeface="JetBrainsMono Nerd Font"/>
              </a:rPr>
              <a:t>2024-09-09 07:32:10.133, 0.00228578, 0.0153907, 0.0412106</a:t>
            </a:r>
          </a:p>
          <a:p>
            <a:r>
              <a:rPr lang="en-GB" sz="1100" b="0" dirty="0">
                <a:solidFill>
                  <a:srgbClr val="005661"/>
                </a:solidFill>
                <a:effectLst/>
                <a:highlight>
                  <a:srgbClr val="FEF8EC"/>
                </a:highlight>
                <a:latin typeface="JetBrainsMono Nerd Font"/>
              </a:rPr>
              <a:t>2024-09-09 07:32:15.138, 0.00230542, 0.0152157, 0.0410428</a:t>
            </a:r>
          </a:p>
          <a:p>
            <a:r>
              <a:rPr lang="en-GB" sz="1100" b="0" dirty="0">
                <a:solidFill>
                  <a:srgbClr val="005661"/>
                </a:solidFill>
                <a:effectLst/>
                <a:highlight>
                  <a:srgbClr val="FEF8EC"/>
                </a:highlight>
                <a:latin typeface="JetBrainsMono Nerd Font"/>
              </a:rPr>
              <a:t>2024-09-09 07:32:20.143, 0.00228728, 0.014978,   0.0369561</a:t>
            </a:r>
          </a:p>
          <a:p>
            <a:r>
              <a:rPr lang="en-GB" sz="1100" b="0" dirty="0">
                <a:solidFill>
                  <a:srgbClr val="005661"/>
                </a:solidFill>
                <a:effectLst/>
                <a:highlight>
                  <a:srgbClr val="FEF8EC"/>
                </a:highlight>
                <a:latin typeface="JetBrainsMono Nerd Font"/>
              </a:rPr>
              <a:t>2024-09-09 07:32:25.149, 0.00228458, 0.0153488, 0.0322483</a:t>
            </a:r>
          </a:p>
        </p:txBody>
      </p:sp>
      <p:sp>
        <p:nvSpPr>
          <p:cNvPr id="38" name="TextBox 37">
            <a:extLst>
              <a:ext uri="{FF2B5EF4-FFF2-40B4-BE49-F238E27FC236}">
                <a16:creationId xmlns:a16="http://schemas.microsoft.com/office/drawing/2014/main" id="{7F1073F1-CCDB-180C-2D6D-49CC5AF182A9}"/>
              </a:ext>
            </a:extLst>
          </p:cNvPr>
          <p:cNvSpPr txBox="1"/>
          <p:nvPr/>
        </p:nvSpPr>
        <p:spPr>
          <a:xfrm>
            <a:off x="7218196" y="1308874"/>
            <a:ext cx="3876691" cy="4154984"/>
          </a:xfrm>
          <a:prstGeom prst="rect">
            <a:avLst/>
          </a:prstGeom>
          <a:noFill/>
        </p:spPr>
        <p:txBody>
          <a:bodyPr wrap="square">
            <a:spAutoFit/>
          </a:bodyPr>
          <a:lstStyle/>
          <a:p>
            <a:r>
              <a:rPr lang="en-GB" sz="1100" b="0" dirty="0">
                <a:solidFill>
                  <a:srgbClr val="005661"/>
                </a:solidFill>
                <a:effectLst/>
                <a:highlight>
                  <a:srgbClr val="FEF8EC"/>
                </a:highlight>
                <a:latin typeface="JetBrainsMono Nerd Font"/>
              </a:rPr>
              <a:t>                 Time                   ,       min        ,        </a:t>
            </a:r>
            <a:r>
              <a:rPr lang="en-GB" sz="1100" b="0" dirty="0" err="1">
                <a:solidFill>
                  <a:srgbClr val="005661"/>
                </a:solidFill>
                <a:effectLst/>
                <a:highlight>
                  <a:srgbClr val="FEF8EC"/>
                </a:highlight>
                <a:latin typeface="JetBrainsMono Nerd Font"/>
              </a:rPr>
              <a:t>Avg</a:t>
            </a:r>
            <a:r>
              <a:rPr lang="en-GB" sz="1100" b="0" dirty="0">
                <a:solidFill>
                  <a:srgbClr val="005661"/>
                </a:solidFill>
                <a:effectLst/>
                <a:highlight>
                  <a:srgbClr val="FEF8EC"/>
                </a:highlight>
                <a:latin typeface="JetBrainsMono Nerd Font"/>
              </a:rPr>
              <a:t>      ,    max </a:t>
            </a:r>
          </a:p>
          <a:p>
            <a:r>
              <a:rPr lang="en-GB" sz="1100" b="0" dirty="0">
                <a:solidFill>
                  <a:srgbClr val="005661"/>
                </a:solidFill>
                <a:effectLst/>
                <a:highlight>
                  <a:srgbClr val="FEF8EC"/>
                </a:highlight>
                <a:latin typeface="JetBrainsMono Nerd Font"/>
              </a:rPr>
              <a:t>2024-09-06 07:23:08.958, 0.00523455, 0.0291069, 0.0563685</a:t>
            </a:r>
          </a:p>
          <a:p>
            <a:r>
              <a:rPr lang="en-GB" sz="1100" b="0" dirty="0">
                <a:solidFill>
                  <a:srgbClr val="005661"/>
                </a:solidFill>
                <a:effectLst/>
                <a:highlight>
                  <a:srgbClr val="FEF8EC"/>
                </a:highlight>
                <a:latin typeface="JetBrainsMono Nerd Font"/>
              </a:rPr>
              <a:t>2024-09-06 07:23:13.962, 0.00329676, 0.0304606, 0.0552727</a:t>
            </a:r>
          </a:p>
          <a:p>
            <a:r>
              <a:rPr lang="en-GB" sz="1100" b="0" dirty="0">
                <a:solidFill>
                  <a:srgbClr val="005661"/>
                </a:solidFill>
                <a:effectLst/>
                <a:highlight>
                  <a:srgbClr val="FEF8EC"/>
                </a:highlight>
                <a:latin typeface="JetBrainsMono Nerd Font"/>
              </a:rPr>
              <a:t>2024-09-06 07:23:18.965, 0.00398524, 0.029149,   0.0702227</a:t>
            </a:r>
          </a:p>
          <a:p>
            <a:r>
              <a:rPr lang="en-GB" sz="1100" b="0" dirty="0">
                <a:solidFill>
                  <a:srgbClr val="005661"/>
                </a:solidFill>
                <a:effectLst/>
                <a:highlight>
                  <a:srgbClr val="FEF8EC"/>
                </a:highlight>
                <a:latin typeface="JetBrainsMono Nerd Font"/>
              </a:rPr>
              <a:t>2024-09-06 07:23:23.969, 0.00452183, 0.0290567, 0.0611334</a:t>
            </a:r>
          </a:p>
          <a:p>
            <a:r>
              <a:rPr lang="en-GB" sz="1100" b="0" dirty="0">
                <a:solidFill>
                  <a:srgbClr val="005661"/>
                </a:solidFill>
                <a:effectLst/>
                <a:highlight>
                  <a:srgbClr val="FEF8EC"/>
                </a:highlight>
                <a:latin typeface="JetBrainsMono Nerd Font"/>
              </a:rPr>
              <a:t>2024-09-06 07:23:28.974, 0.00464556, 0.0299505, 0.0539586</a:t>
            </a:r>
          </a:p>
          <a:p>
            <a:r>
              <a:rPr lang="en-GB" sz="1100" b="0" dirty="0">
                <a:solidFill>
                  <a:srgbClr val="005661"/>
                </a:solidFill>
                <a:effectLst/>
                <a:highlight>
                  <a:srgbClr val="FEF8EC"/>
                </a:highlight>
                <a:latin typeface="JetBrainsMono Nerd Font"/>
              </a:rPr>
              <a:t>2024-09-06 07:23:33.977, 0.00454899, 0.0307251, 0.0610959</a:t>
            </a:r>
          </a:p>
          <a:p>
            <a:r>
              <a:rPr lang="en-GB" sz="1100" b="0" dirty="0">
                <a:solidFill>
                  <a:srgbClr val="005661"/>
                </a:solidFill>
                <a:effectLst/>
                <a:highlight>
                  <a:srgbClr val="FEF8EC"/>
                </a:highlight>
                <a:latin typeface="JetBrainsMono Nerd Font"/>
              </a:rPr>
              <a:t>2024-09-06 07:23:38.980, 0.00396552, 0.0329809, 0.0668529</a:t>
            </a:r>
          </a:p>
          <a:p>
            <a:r>
              <a:rPr lang="en-GB" sz="1100" b="0" dirty="0">
                <a:solidFill>
                  <a:srgbClr val="005661"/>
                </a:solidFill>
                <a:effectLst/>
                <a:highlight>
                  <a:srgbClr val="FEF8EC"/>
                </a:highlight>
                <a:latin typeface="JetBrainsMono Nerd Font"/>
              </a:rPr>
              <a:t>2024-09-06 07:23:43.984, 0.00385853, 0.0299367, 0.0778222</a:t>
            </a:r>
          </a:p>
          <a:p>
            <a:r>
              <a:rPr lang="en-GB" sz="1100" b="0" dirty="0">
                <a:solidFill>
                  <a:srgbClr val="005661"/>
                </a:solidFill>
                <a:effectLst/>
                <a:highlight>
                  <a:srgbClr val="FEF8EC"/>
                </a:highlight>
                <a:latin typeface="JetBrainsMono Nerd Font"/>
              </a:rPr>
              <a:t>2024-09-06 07:23:48.987, 0.00357364, 0.0316497, 0.0646217</a:t>
            </a:r>
          </a:p>
          <a:p>
            <a:r>
              <a:rPr lang="en-GB" sz="1100" b="0" dirty="0">
                <a:solidFill>
                  <a:srgbClr val="005661"/>
                </a:solidFill>
                <a:effectLst/>
                <a:highlight>
                  <a:srgbClr val="FEF8EC"/>
                </a:highlight>
                <a:latin typeface="JetBrainsMono Nerd Font"/>
              </a:rPr>
              <a:t>2024-09-06 07:23:53.993, 0.00360718, 0.0293324, 0.0529508</a:t>
            </a:r>
          </a:p>
          <a:p>
            <a:r>
              <a:rPr lang="en-GB" sz="1100" b="0" dirty="0">
                <a:solidFill>
                  <a:srgbClr val="005661"/>
                </a:solidFill>
                <a:effectLst/>
                <a:highlight>
                  <a:srgbClr val="FEF8EC"/>
                </a:highlight>
                <a:latin typeface="JetBrainsMono Nerd Font"/>
              </a:rPr>
              <a:t>2024-09-06 07:23:58.996, 0.00402128, 0.0294285, 0.0548909</a:t>
            </a:r>
          </a:p>
          <a:p>
            <a:r>
              <a:rPr lang="en-GB" sz="1100" b="0" dirty="0">
                <a:solidFill>
                  <a:srgbClr val="005661"/>
                </a:solidFill>
                <a:effectLst/>
                <a:highlight>
                  <a:srgbClr val="FEF8EC"/>
                </a:highlight>
                <a:latin typeface="JetBrainsMono Nerd Font"/>
              </a:rPr>
              <a:t>2024-09-06 07:24:04.000, 0.00401748, 0.0296965, 0.0547798</a:t>
            </a:r>
          </a:p>
          <a:p>
            <a:r>
              <a:rPr lang="en-GB" sz="1100" b="0" dirty="0">
                <a:solidFill>
                  <a:srgbClr val="005661"/>
                </a:solidFill>
                <a:effectLst/>
                <a:highlight>
                  <a:srgbClr val="FEF8EC"/>
                </a:highlight>
                <a:latin typeface="JetBrainsMono Nerd Font"/>
              </a:rPr>
              <a:t>2024-09-06 07:24:09.012, 0.0038931,   0.0311468, 0.0755579</a:t>
            </a:r>
          </a:p>
          <a:p>
            <a:r>
              <a:rPr lang="en-GB" sz="1100" b="0" dirty="0">
                <a:solidFill>
                  <a:srgbClr val="005661"/>
                </a:solidFill>
                <a:effectLst/>
                <a:highlight>
                  <a:srgbClr val="FEF8EC"/>
                </a:highlight>
                <a:latin typeface="JetBrainsMono Nerd Font"/>
              </a:rPr>
              <a:t>2024-09-06 07:24:14.019, 0.00433052, 0.0296455, 0.0576727</a:t>
            </a:r>
          </a:p>
          <a:p>
            <a:r>
              <a:rPr lang="en-GB" sz="1100" b="0" dirty="0">
                <a:solidFill>
                  <a:srgbClr val="005661"/>
                </a:solidFill>
                <a:effectLst/>
                <a:highlight>
                  <a:srgbClr val="FEF8EC"/>
                </a:highlight>
                <a:latin typeface="JetBrainsMono Nerd Font"/>
              </a:rPr>
              <a:t>2024-09-06 07:24:19.022, 0.00357776, 0.0296013, 0.0561386</a:t>
            </a:r>
          </a:p>
          <a:p>
            <a:r>
              <a:rPr lang="en-GB" sz="1100" b="0" dirty="0">
                <a:solidFill>
                  <a:srgbClr val="005661"/>
                </a:solidFill>
                <a:effectLst/>
                <a:highlight>
                  <a:srgbClr val="FEF8EC"/>
                </a:highlight>
                <a:latin typeface="JetBrainsMono Nerd Font"/>
              </a:rPr>
              <a:t>2024-09-06 07:24:24.026, 0.00382108, 0.0301167, 0.0580669</a:t>
            </a:r>
          </a:p>
          <a:p>
            <a:r>
              <a:rPr lang="en-GB" sz="1100" b="0" dirty="0">
                <a:solidFill>
                  <a:srgbClr val="005661"/>
                </a:solidFill>
                <a:effectLst/>
                <a:highlight>
                  <a:srgbClr val="FEF8EC"/>
                </a:highlight>
                <a:latin typeface="JetBrainsMono Nerd Font"/>
              </a:rPr>
              <a:t>2024-09-06 07:24:29.031, 0.00401149, 0.0290561, 0.0591794</a:t>
            </a:r>
          </a:p>
          <a:p>
            <a:r>
              <a:rPr lang="en-GB" sz="1100" b="0" dirty="0">
                <a:solidFill>
                  <a:srgbClr val="005661"/>
                </a:solidFill>
                <a:effectLst/>
                <a:highlight>
                  <a:srgbClr val="FEF8EC"/>
                </a:highlight>
                <a:latin typeface="JetBrainsMono Nerd Font"/>
              </a:rPr>
              <a:t>2024-09-06 07:24:34.037, 0.00471695, 0.0314323, 0.0618587</a:t>
            </a:r>
          </a:p>
          <a:p>
            <a:r>
              <a:rPr lang="en-GB" sz="1100" b="0" dirty="0">
                <a:solidFill>
                  <a:srgbClr val="005661"/>
                </a:solidFill>
                <a:effectLst/>
                <a:highlight>
                  <a:srgbClr val="FEF8EC"/>
                </a:highlight>
                <a:latin typeface="JetBrainsMono Nerd Font"/>
              </a:rPr>
              <a:t>2024-09-06 07:24:39.046, 0.00329788, 0.0288512, 0.0552057</a:t>
            </a:r>
          </a:p>
          <a:p>
            <a:r>
              <a:rPr lang="en-GB" sz="1100" b="0" dirty="0">
                <a:solidFill>
                  <a:srgbClr val="005661"/>
                </a:solidFill>
                <a:effectLst/>
                <a:highlight>
                  <a:srgbClr val="FEF8EC"/>
                </a:highlight>
                <a:latin typeface="JetBrainsMono Nerd Font"/>
              </a:rPr>
              <a:t>2024-09-06 07:24:44.050, 0.00455049, 0.0318294, 0.0596405</a:t>
            </a:r>
          </a:p>
          <a:p>
            <a:r>
              <a:rPr lang="en-GB" sz="1100" b="0" dirty="0">
                <a:solidFill>
                  <a:srgbClr val="005661"/>
                </a:solidFill>
                <a:effectLst/>
                <a:highlight>
                  <a:srgbClr val="FEF8EC"/>
                </a:highlight>
                <a:latin typeface="JetBrainsMono Nerd Font"/>
              </a:rPr>
              <a:t>2024-09-06 07:24:49.054, 0.00343947, 0.0289353, 0.0975649</a:t>
            </a:r>
          </a:p>
          <a:p>
            <a:r>
              <a:rPr lang="en-GB" sz="1100" b="0" dirty="0">
                <a:solidFill>
                  <a:srgbClr val="005661"/>
                </a:solidFill>
                <a:effectLst/>
                <a:highlight>
                  <a:srgbClr val="FEF8EC"/>
                </a:highlight>
                <a:latin typeface="JetBrainsMono Nerd Font"/>
              </a:rPr>
              <a:t>2024-09-06 07:24:54.058, 0.00383182, 0.0308581, 0.0673679</a:t>
            </a:r>
          </a:p>
          <a:p>
            <a:r>
              <a:rPr lang="en-GB" sz="1100" b="0" dirty="0">
                <a:solidFill>
                  <a:srgbClr val="005661"/>
                </a:solidFill>
                <a:effectLst/>
                <a:highlight>
                  <a:srgbClr val="FEF8EC"/>
                </a:highlight>
                <a:latin typeface="JetBrainsMono Nerd Font"/>
              </a:rPr>
              <a:t>2024-09-06 07:24:59.062, 0.00405254, 0.0300098, 0.0547065</a:t>
            </a:r>
          </a:p>
        </p:txBody>
      </p:sp>
      <p:sp>
        <p:nvSpPr>
          <p:cNvPr id="39" name="Arrow: Down 38">
            <a:extLst>
              <a:ext uri="{FF2B5EF4-FFF2-40B4-BE49-F238E27FC236}">
                <a16:creationId xmlns:a16="http://schemas.microsoft.com/office/drawing/2014/main" id="{FBCF5030-CC77-369F-D714-E5488C901FF5}"/>
              </a:ext>
            </a:extLst>
          </p:cNvPr>
          <p:cNvSpPr/>
          <p:nvPr/>
        </p:nvSpPr>
        <p:spPr>
          <a:xfrm>
            <a:off x="2690035" y="5363550"/>
            <a:ext cx="413359" cy="36191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Arrow: Down 39">
            <a:extLst>
              <a:ext uri="{FF2B5EF4-FFF2-40B4-BE49-F238E27FC236}">
                <a16:creationId xmlns:a16="http://schemas.microsoft.com/office/drawing/2014/main" id="{4301C035-A583-DA17-A801-6785AB127FA3}"/>
              </a:ext>
            </a:extLst>
          </p:cNvPr>
          <p:cNvSpPr/>
          <p:nvPr/>
        </p:nvSpPr>
        <p:spPr>
          <a:xfrm>
            <a:off x="8919425" y="5409997"/>
            <a:ext cx="413359" cy="36191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1" name="Table 40">
            <a:extLst>
              <a:ext uri="{FF2B5EF4-FFF2-40B4-BE49-F238E27FC236}">
                <a16:creationId xmlns:a16="http://schemas.microsoft.com/office/drawing/2014/main" id="{C8D8467A-22BC-7F26-6C9A-798D3A2BFD70}"/>
              </a:ext>
            </a:extLst>
          </p:cNvPr>
          <p:cNvGraphicFramePr>
            <a:graphicFrameLocks noGrp="1"/>
          </p:cNvGraphicFramePr>
          <p:nvPr>
            <p:extLst>
              <p:ext uri="{D42A27DB-BD31-4B8C-83A1-F6EECF244321}">
                <p14:modId xmlns:p14="http://schemas.microsoft.com/office/powerpoint/2010/main" val="3513336508"/>
              </p:ext>
            </p:extLst>
          </p:nvPr>
        </p:nvGraphicFramePr>
        <p:xfrm>
          <a:off x="6516413" y="3073038"/>
          <a:ext cx="609600" cy="5715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559853184"/>
                    </a:ext>
                  </a:extLst>
                </a:gridCol>
              </a:tblGrid>
              <a:tr h="190500">
                <a:tc>
                  <a:txBody>
                    <a:bodyPr/>
                    <a:lstStyle/>
                    <a:p>
                      <a:pPr algn="r" fontAlgn="b"/>
                      <a:r>
                        <a:rPr lang="en-GB" sz="1100" u="none" strike="noStrike" dirty="0">
                          <a:effectLst/>
                        </a:rPr>
                        <a:t>0.004042</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37432093"/>
                  </a:ext>
                </a:extLst>
              </a:tr>
              <a:tr h="190500">
                <a:tc>
                  <a:txBody>
                    <a:bodyPr/>
                    <a:lstStyle/>
                    <a:p>
                      <a:pPr algn="r" fontAlgn="b"/>
                      <a:r>
                        <a:rPr lang="en-GB" sz="1100" u="none" strike="noStrike" dirty="0">
                          <a:effectLst/>
                        </a:rPr>
                        <a:t>0.029911</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31497221"/>
                  </a:ext>
                </a:extLst>
              </a:tr>
              <a:tr h="190500">
                <a:tc>
                  <a:txBody>
                    <a:bodyPr/>
                    <a:lstStyle/>
                    <a:p>
                      <a:pPr algn="r" fontAlgn="b"/>
                      <a:r>
                        <a:rPr lang="en-GB" sz="1100" u="none" strike="noStrike" dirty="0">
                          <a:effectLst/>
                        </a:rPr>
                        <a:t>0.060481</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97678030"/>
                  </a:ext>
                </a:extLst>
              </a:tr>
            </a:tbl>
          </a:graphicData>
        </a:graphic>
      </p:graphicFrame>
      <p:graphicFrame>
        <p:nvGraphicFramePr>
          <p:cNvPr id="42" name="Table 41">
            <a:extLst>
              <a:ext uri="{FF2B5EF4-FFF2-40B4-BE49-F238E27FC236}">
                <a16:creationId xmlns:a16="http://schemas.microsoft.com/office/drawing/2014/main" id="{3A938B39-3C4D-F59E-18B6-F295777922F6}"/>
              </a:ext>
            </a:extLst>
          </p:cNvPr>
          <p:cNvGraphicFramePr>
            <a:graphicFrameLocks noGrp="1"/>
          </p:cNvGraphicFramePr>
          <p:nvPr>
            <p:extLst>
              <p:ext uri="{D42A27DB-BD31-4B8C-83A1-F6EECF244321}">
                <p14:modId xmlns:p14="http://schemas.microsoft.com/office/powerpoint/2010/main" val="1480057287"/>
              </p:ext>
            </p:extLst>
          </p:nvPr>
        </p:nvGraphicFramePr>
        <p:xfrm>
          <a:off x="4920035" y="3073685"/>
          <a:ext cx="609600" cy="5715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234070074"/>
                    </a:ext>
                  </a:extLst>
                </a:gridCol>
              </a:tblGrid>
              <a:tr h="190500">
                <a:tc>
                  <a:txBody>
                    <a:bodyPr/>
                    <a:lstStyle/>
                    <a:p>
                      <a:pPr algn="r" fontAlgn="b"/>
                      <a:r>
                        <a:rPr lang="en-GB" sz="1100" u="none" strike="noStrike" dirty="0">
                          <a:effectLst/>
                        </a:rPr>
                        <a:t>0.002339</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9778578"/>
                  </a:ext>
                </a:extLst>
              </a:tr>
              <a:tr h="190500">
                <a:tc>
                  <a:txBody>
                    <a:bodyPr/>
                    <a:lstStyle/>
                    <a:p>
                      <a:pPr algn="r" fontAlgn="b"/>
                      <a:r>
                        <a:rPr lang="en-GB" sz="1100" u="none" strike="noStrike">
                          <a:effectLst/>
                        </a:rPr>
                        <a:t>0.015223</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12494990"/>
                  </a:ext>
                </a:extLst>
              </a:tr>
              <a:tr h="190500">
                <a:tc>
                  <a:txBody>
                    <a:bodyPr/>
                    <a:lstStyle/>
                    <a:p>
                      <a:pPr algn="r" fontAlgn="b"/>
                      <a:r>
                        <a:rPr lang="en-GB" sz="1100" u="none" strike="noStrike" dirty="0">
                          <a:effectLst/>
                        </a:rPr>
                        <a:t>0.039427</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48787551"/>
                  </a:ext>
                </a:extLst>
              </a:tr>
            </a:tbl>
          </a:graphicData>
        </a:graphic>
      </p:graphicFrame>
      <p:graphicFrame>
        <p:nvGraphicFramePr>
          <p:cNvPr id="43" name="Table 42">
            <a:extLst>
              <a:ext uri="{FF2B5EF4-FFF2-40B4-BE49-F238E27FC236}">
                <a16:creationId xmlns:a16="http://schemas.microsoft.com/office/drawing/2014/main" id="{9FD6E7B4-2314-9B66-7187-F2A9AB46979B}"/>
              </a:ext>
            </a:extLst>
          </p:cNvPr>
          <p:cNvGraphicFramePr>
            <a:graphicFrameLocks noGrp="1"/>
          </p:cNvGraphicFramePr>
          <p:nvPr>
            <p:extLst>
              <p:ext uri="{D42A27DB-BD31-4B8C-83A1-F6EECF244321}">
                <p14:modId xmlns:p14="http://schemas.microsoft.com/office/powerpoint/2010/main" val="3610703464"/>
              </p:ext>
            </p:extLst>
          </p:nvPr>
        </p:nvGraphicFramePr>
        <p:xfrm>
          <a:off x="5714493" y="3073685"/>
          <a:ext cx="609600" cy="5715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485552840"/>
                    </a:ext>
                  </a:extLst>
                </a:gridCol>
              </a:tblGrid>
              <a:tr h="190500">
                <a:tc>
                  <a:txBody>
                    <a:bodyPr/>
                    <a:lstStyle/>
                    <a:p>
                      <a:pPr algn="r" fontAlgn="b"/>
                      <a:r>
                        <a:rPr lang="en-GB" sz="1100" u="none" strike="noStrike">
                          <a:effectLst/>
                        </a:rPr>
                        <a:t>0.001704</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31809739"/>
                  </a:ext>
                </a:extLst>
              </a:tr>
              <a:tr h="190500">
                <a:tc>
                  <a:txBody>
                    <a:bodyPr/>
                    <a:lstStyle/>
                    <a:p>
                      <a:pPr algn="r" fontAlgn="b"/>
                      <a:r>
                        <a:rPr lang="en-GB" sz="1100" b="1" u="none" strike="noStrike" dirty="0">
                          <a:solidFill>
                            <a:srgbClr val="00B050"/>
                          </a:solidFill>
                          <a:effectLst/>
                        </a:rPr>
                        <a:t>0.014688</a:t>
                      </a:r>
                      <a:endParaRPr lang="en-GB" sz="1100" b="1" i="0" u="none" strike="noStrike" dirty="0">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25178233"/>
                  </a:ext>
                </a:extLst>
              </a:tr>
              <a:tr h="190500">
                <a:tc>
                  <a:txBody>
                    <a:bodyPr/>
                    <a:lstStyle/>
                    <a:p>
                      <a:pPr algn="r" fontAlgn="b"/>
                      <a:r>
                        <a:rPr lang="en-GB" sz="1100" u="none" strike="noStrike" dirty="0">
                          <a:effectLst/>
                        </a:rPr>
                        <a:t>0.021054</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58653988"/>
                  </a:ext>
                </a:extLst>
              </a:tr>
            </a:tbl>
          </a:graphicData>
        </a:graphic>
      </p:graphicFrame>
      <p:sp>
        <p:nvSpPr>
          <p:cNvPr id="44" name="Rectangle 43">
            <a:extLst>
              <a:ext uri="{FF2B5EF4-FFF2-40B4-BE49-F238E27FC236}">
                <a16:creationId xmlns:a16="http://schemas.microsoft.com/office/drawing/2014/main" id="{E5C6F765-1C9B-7D6A-D6C0-08A355A2C8E5}"/>
              </a:ext>
            </a:extLst>
          </p:cNvPr>
          <p:cNvSpPr/>
          <p:nvPr/>
        </p:nvSpPr>
        <p:spPr>
          <a:xfrm>
            <a:off x="3357195" y="1308873"/>
            <a:ext cx="669520" cy="4682497"/>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45" name="Rectangle 44">
            <a:extLst>
              <a:ext uri="{FF2B5EF4-FFF2-40B4-BE49-F238E27FC236}">
                <a16:creationId xmlns:a16="http://schemas.microsoft.com/office/drawing/2014/main" id="{C179E8D1-D82D-7082-9713-669E06AA1142}"/>
              </a:ext>
            </a:extLst>
          </p:cNvPr>
          <p:cNvSpPr/>
          <p:nvPr/>
        </p:nvSpPr>
        <p:spPr>
          <a:xfrm>
            <a:off x="4045504" y="1308873"/>
            <a:ext cx="669520" cy="4682497"/>
          </a:xfrm>
          <a:prstGeom prst="rect">
            <a:avLst/>
          </a:prstGeom>
          <a:noFill/>
          <a:ln w="19050" cap="flat" cmpd="sng" algn="ctr">
            <a:solidFill>
              <a:srgbClr val="7030A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46" name="Rectangle 45">
            <a:extLst>
              <a:ext uri="{FF2B5EF4-FFF2-40B4-BE49-F238E27FC236}">
                <a16:creationId xmlns:a16="http://schemas.microsoft.com/office/drawing/2014/main" id="{8FFA0D81-6DBE-92FE-9EF5-962D7C83CC42}"/>
              </a:ext>
            </a:extLst>
          </p:cNvPr>
          <p:cNvSpPr/>
          <p:nvPr/>
        </p:nvSpPr>
        <p:spPr>
          <a:xfrm>
            <a:off x="2630686" y="1308873"/>
            <a:ext cx="713361" cy="4682497"/>
          </a:xfrm>
          <a:prstGeom prst="rect">
            <a:avLst/>
          </a:prstGeom>
          <a:noFill/>
          <a:ln w="19050" cap="flat" cmpd="sng" algn="ctr">
            <a:solidFill>
              <a:schemeClr val="accent4">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47" name="Rectangle 46">
            <a:extLst>
              <a:ext uri="{FF2B5EF4-FFF2-40B4-BE49-F238E27FC236}">
                <a16:creationId xmlns:a16="http://schemas.microsoft.com/office/drawing/2014/main" id="{8471F7F7-E383-0DE2-C90E-FE85F9630B99}"/>
              </a:ext>
            </a:extLst>
          </p:cNvPr>
          <p:cNvSpPr/>
          <p:nvPr/>
        </p:nvSpPr>
        <p:spPr>
          <a:xfrm>
            <a:off x="9522459" y="1255012"/>
            <a:ext cx="669520" cy="4688675"/>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48" name="Rectangle 47">
            <a:extLst>
              <a:ext uri="{FF2B5EF4-FFF2-40B4-BE49-F238E27FC236}">
                <a16:creationId xmlns:a16="http://schemas.microsoft.com/office/drawing/2014/main" id="{577353A5-76D0-AE36-C08E-9663BB49E459}"/>
              </a:ext>
            </a:extLst>
          </p:cNvPr>
          <p:cNvSpPr/>
          <p:nvPr/>
        </p:nvSpPr>
        <p:spPr>
          <a:xfrm>
            <a:off x="10210768" y="1255012"/>
            <a:ext cx="669520" cy="4688675"/>
          </a:xfrm>
          <a:prstGeom prst="rect">
            <a:avLst/>
          </a:prstGeom>
          <a:noFill/>
          <a:ln w="19050" cap="flat" cmpd="sng" algn="ctr">
            <a:solidFill>
              <a:srgbClr val="7030A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49" name="Rectangle 48">
            <a:extLst>
              <a:ext uri="{FF2B5EF4-FFF2-40B4-BE49-F238E27FC236}">
                <a16:creationId xmlns:a16="http://schemas.microsoft.com/office/drawing/2014/main" id="{DF721AE4-B48A-9C5D-4593-01345E15B3ED}"/>
              </a:ext>
            </a:extLst>
          </p:cNvPr>
          <p:cNvSpPr/>
          <p:nvPr/>
        </p:nvSpPr>
        <p:spPr>
          <a:xfrm>
            <a:off x="8789687" y="1255012"/>
            <a:ext cx="713361" cy="4688675"/>
          </a:xfrm>
          <a:prstGeom prst="rect">
            <a:avLst/>
          </a:prstGeom>
          <a:noFill/>
          <a:ln w="19050" cap="flat" cmpd="sng" algn="ctr">
            <a:solidFill>
              <a:schemeClr val="accent4">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cxnSp>
        <p:nvCxnSpPr>
          <p:cNvPr id="50" name="Straight Arrow Connector 49">
            <a:extLst>
              <a:ext uri="{FF2B5EF4-FFF2-40B4-BE49-F238E27FC236}">
                <a16:creationId xmlns:a16="http://schemas.microsoft.com/office/drawing/2014/main" id="{D2533AB2-A6EC-6881-AABF-035D618771F1}"/>
              </a:ext>
            </a:extLst>
          </p:cNvPr>
          <p:cNvCxnSpPr/>
          <p:nvPr/>
        </p:nvCxnSpPr>
        <p:spPr>
          <a:xfrm flipH="1">
            <a:off x="7138751" y="3181701"/>
            <a:ext cx="1650936" cy="0"/>
          </a:xfrm>
          <a:prstGeom prst="straightConnector1">
            <a:avLst/>
          </a:prstGeom>
          <a:ln w="28575">
            <a:solidFill>
              <a:srgbClr val="E4B04C"/>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1CB5990-20E9-683E-7084-F89B03A38830}"/>
              </a:ext>
            </a:extLst>
          </p:cNvPr>
          <p:cNvCxnSpPr>
            <a:cxnSpLocks/>
          </p:cNvCxnSpPr>
          <p:nvPr/>
        </p:nvCxnSpPr>
        <p:spPr>
          <a:xfrm flipH="1">
            <a:off x="7138751" y="3369591"/>
            <a:ext cx="238370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C0F44586-589C-2707-D3DF-808F2DB197F3}"/>
              </a:ext>
            </a:extLst>
          </p:cNvPr>
          <p:cNvCxnSpPr>
            <a:cxnSpLocks/>
          </p:cNvCxnSpPr>
          <p:nvPr/>
        </p:nvCxnSpPr>
        <p:spPr>
          <a:xfrm flipH="1">
            <a:off x="7138751" y="3544956"/>
            <a:ext cx="3072017"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B3705D45-ACB8-8504-54C2-090A54E3EB47}"/>
              </a:ext>
            </a:extLst>
          </p:cNvPr>
          <p:cNvCxnSpPr>
            <a:cxnSpLocks/>
          </p:cNvCxnSpPr>
          <p:nvPr/>
        </p:nvCxnSpPr>
        <p:spPr>
          <a:xfrm>
            <a:off x="3344047" y="3181701"/>
            <a:ext cx="1555789" cy="0"/>
          </a:xfrm>
          <a:prstGeom prst="straightConnector1">
            <a:avLst/>
          </a:prstGeom>
          <a:ln w="28575">
            <a:solidFill>
              <a:srgbClr val="E4B04C"/>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1AAB8D22-0A2E-5185-989C-5926AF80D7B9}"/>
              </a:ext>
            </a:extLst>
          </p:cNvPr>
          <p:cNvCxnSpPr>
            <a:cxnSpLocks/>
          </p:cNvCxnSpPr>
          <p:nvPr/>
        </p:nvCxnSpPr>
        <p:spPr>
          <a:xfrm>
            <a:off x="4045504" y="3369591"/>
            <a:ext cx="85526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C9E6818F-3DC2-AFED-7CA2-1C2CA2C79465}"/>
              </a:ext>
            </a:extLst>
          </p:cNvPr>
          <p:cNvCxnSpPr>
            <a:cxnSpLocks/>
          </p:cNvCxnSpPr>
          <p:nvPr/>
        </p:nvCxnSpPr>
        <p:spPr>
          <a:xfrm>
            <a:off x="4715024" y="3544956"/>
            <a:ext cx="184812"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EFC86E5C-20B8-4557-2298-C70BAD655DAC}"/>
              </a:ext>
            </a:extLst>
          </p:cNvPr>
          <p:cNvSpPr/>
          <p:nvPr/>
        </p:nvSpPr>
        <p:spPr>
          <a:xfrm>
            <a:off x="5569357" y="2442664"/>
            <a:ext cx="899874" cy="1942398"/>
          </a:xfrm>
          <a:prstGeom prst="rect">
            <a:avLst/>
          </a:prstGeom>
          <a:noFill/>
          <a:ln w="19050" cap="flat" cmpd="sng" algn="ctr">
            <a:solidFill>
              <a:srgbClr val="00206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cxnSp>
        <p:nvCxnSpPr>
          <p:cNvPr id="57" name="Straight Connector 56">
            <a:extLst>
              <a:ext uri="{FF2B5EF4-FFF2-40B4-BE49-F238E27FC236}">
                <a16:creationId xmlns:a16="http://schemas.microsoft.com/office/drawing/2014/main" id="{81A8F132-3397-B44E-8016-A59AF303BA18}"/>
              </a:ext>
            </a:extLst>
          </p:cNvPr>
          <p:cNvCxnSpPr>
            <a:cxnSpLocks/>
            <a:stCxn id="56" idx="0"/>
          </p:cNvCxnSpPr>
          <p:nvPr/>
        </p:nvCxnSpPr>
        <p:spPr>
          <a:xfrm flipH="1" flipV="1">
            <a:off x="6015175" y="1424991"/>
            <a:ext cx="4119" cy="1017673"/>
          </a:xfrm>
          <a:prstGeom prst="line">
            <a:avLst/>
          </a:prstGeom>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679ABEB5-434E-7DDF-68D5-7C9DBF0EFA1C}"/>
              </a:ext>
            </a:extLst>
          </p:cNvPr>
          <p:cNvSpPr txBox="1"/>
          <p:nvPr/>
        </p:nvSpPr>
        <p:spPr>
          <a:xfrm>
            <a:off x="5520845" y="2558781"/>
            <a:ext cx="1010263" cy="307777"/>
          </a:xfrm>
          <a:prstGeom prst="rect">
            <a:avLst/>
          </a:prstGeom>
          <a:noFill/>
        </p:spPr>
        <p:txBody>
          <a:bodyPr wrap="square" rtlCol="0">
            <a:spAutoFit/>
          </a:bodyPr>
          <a:lstStyle/>
          <a:p>
            <a:pPr algn="ctr"/>
            <a:r>
              <a:rPr lang="en-GB" sz="1400" dirty="0"/>
              <a:t>Difference</a:t>
            </a:r>
          </a:p>
        </p:txBody>
      </p:sp>
      <p:sp>
        <p:nvSpPr>
          <p:cNvPr id="59" name="TextBox 58">
            <a:extLst>
              <a:ext uri="{FF2B5EF4-FFF2-40B4-BE49-F238E27FC236}">
                <a16:creationId xmlns:a16="http://schemas.microsoft.com/office/drawing/2014/main" id="{9C098641-DC19-21A2-A7CE-BA699C529DA3}"/>
              </a:ext>
            </a:extLst>
          </p:cNvPr>
          <p:cNvSpPr txBox="1"/>
          <p:nvPr/>
        </p:nvSpPr>
        <p:spPr>
          <a:xfrm>
            <a:off x="5520845" y="3805049"/>
            <a:ext cx="1010263" cy="307777"/>
          </a:xfrm>
          <a:prstGeom prst="rect">
            <a:avLst/>
          </a:prstGeom>
          <a:noFill/>
        </p:spPr>
        <p:txBody>
          <a:bodyPr wrap="square" rtlCol="0">
            <a:spAutoFit/>
          </a:bodyPr>
          <a:lstStyle/>
          <a:p>
            <a:pPr algn="ctr"/>
            <a:r>
              <a:rPr lang="en-GB" sz="1400" dirty="0"/>
              <a:t>(seconds)</a:t>
            </a:r>
          </a:p>
        </p:txBody>
      </p:sp>
      <p:sp>
        <p:nvSpPr>
          <p:cNvPr id="60" name="TextBox 59">
            <a:extLst>
              <a:ext uri="{FF2B5EF4-FFF2-40B4-BE49-F238E27FC236}">
                <a16:creationId xmlns:a16="http://schemas.microsoft.com/office/drawing/2014/main" id="{F2B8FD8E-1953-E91A-1BA5-B87EF3DD955F}"/>
              </a:ext>
            </a:extLst>
          </p:cNvPr>
          <p:cNvSpPr txBox="1"/>
          <p:nvPr/>
        </p:nvSpPr>
        <p:spPr>
          <a:xfrm>
            <a:off x="4628565" y="2558781"/>
            <a:ext cx="1010263" cy="307777"/>
          </a:xfrm>
          <a:prstGeom prst="rect">
            <a:avLst/>
          </a:prstGeom>
          <a:noFill/>
        </p:spPr>
        <p:txBody>
          <a:bodyPr wrap="square" rtlCol="0">
            <a:spAutoFit/>
          </a:bodyPr>
          <a:lstStyle/>
          <a:p>
            <a:pPr algn="ctr"/>
            <a:r>
              <a:rPr lang="en-GB" sz="1400" dirty="0" err="1"/>
              <a:t>Avg</a:t>
            </a:r>
            <a:endParaRPr lang="en-GB" sz="1400" dirty="0"/>
          </a:p>
        </p:txBody>
      </p:sp>
      <p:sp>
        <p:nvSpPr>
          <p:cNvPr id="61" name="TextBox 60">
            <a:extLst>
              <a:ext uri="{FF2B5EF4-FFF2-40B4-BE49-F238E27FC236}">
                <a16:creationId xmlns:a16="http://schemas.microsoft.com/office/drawing/2014/main" id="{2A4FF308-CE1F-E0C0-A1DA-79E81D62E6EB}"/>
              </a:ext>
            </a:extLst>
          </p:cNvPr>
          <p:cNvSpPr txBox="1"/>
          <p:nvPr/>
        </p:nvSpPr>
        <p:spPr>
          <a:xfrm>
            <a:off x="6369196" y="2558781"/>
            <a:ext cx="1010263" cy="307777"/>
          </a:xfrm>
          <a:prstGeom prst="rect">
            <a:avLst/>
          </a:prstGeom>
          <a:noFill/>
        </p:spPr>
        <p:txBody>
          <a:bodyPr wrap="square" rtlCol="0">
            <a:spAutoFit/>
          </a:bodyPr>
          <a:lstStyle/>
          <a:p>
            <a:pPr algn="ctr"/>
            <a:r>
              <a:rPr lang="en-GB" sz="1400" dirty="0" err="1"/>
              <a:t>Avg</a:t>
            </a:r>
            <a:endParaRPr lang="en-GB" sz="1400" dirty="0"/>
          </a:p>
        </p:txBody>
      </p:sp>
      <p:sp>
        <p:nvSpPr>
          <p:cNvPr id="63" name="Content Placeholder 2">
            <a:extLst>
              <a:ext uri="{FF2B5EF4-FFF2-40B4-BE49-F238E27FC236}">
                <a16:creationId xmlns:a16="http://schemas.microsoft.com/office/drawing/2014/main" id="{56D2B2E0-7DF1-8C3F-B145-06C7159007B4}"/>
              </a:ext>
            </a:extLst>
          </p:cNvPr>
          <p:cNvSpPr txBox="1">
            <a:spLocks/>
          </p:cNvSpPr>
          <p:nvPr/>
        </p:nvSpPr>
        <p:spPr>
          <a:xfrm>
            <a:off x="4867603" y="4784964"/>
            <a:ext cx="2254160" cy="558380"/>
          </a:xfrm>
          <a:prstGeom prst="rect">
            <a:avLst/>
          </a:prstGeom>
          <a:solidFill>
            <a:srgbClr val="92D050"/>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spcAft>
                <a:spcPts val="1200"/>
              </a:spcAft>
            </a:pPr>
            <a:r>
              <a:rPr lang="en-US" sz="1600" b="1" dirty="0">
                <a:solidFill>
                  <a:schemeClr val="bg1"/>
                </a:solidFill>
              </a:rPr>
              <a:t>Latency ~ 15 </a:t>
            </a:r>
            <a:r>
              <a:rPr lang="en-US" sz="1600" b="1" dirty="0" err="1">
                <a:solidFill>
                  <a:schemeClr val="bg1"/>
                </a:solidFill>
              </a:rPr>
              <a:t>ms</a:t>
            </a:r>
            <a:r>
              <a:rPr lang="en-US" sz="1600" b="1" dirty="0">
                <a:solidFill>
                  <a:schemeClr val="bg1"/>
                </a:solidFill>
              </a:rPr>
              <a:t> </a:t>
            </a:r>
            <a:r>
              <a:rPr lang="en-US" sz="1600" b="1" dirty="0">
                <a:solidFill>
                  <a:schemeClr val="bg1"/>
                </a:solidFill>
                <a:sym typeface="Wingdings" panose="05000000000000000000" pitchFamily="2" charset="2"/>
              </a:rPr>
              <a:t>= Requirement met.</a:t>
            </a:r>
            <a:endParaRPr lang="en-US" sz="1600" b="1" dirty="0">
              <a:solidFill>
                <a:schemeClr val="bg1"/>
              </a:solidFill>
            </a:endParaRPr>
          </a:p>
        </p:txBody>
      </p:sp>
    </p:spTree>
    <p:extLst>
      <p:ext uri="{BB962C8B-B14F-4D97-AF65-F5344CB8AC3E}">
        <p14:creationId xmlns:p14="http://schemas.microsoft.com/office/powerpoint/2010/main" val="2354038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p>
        </p:txBody>
      </p:sp>
      <p:sp>
        <p:nvSpPr>
          <p:cNvPr id="8" name="Content Placeholder 2"/>
          <p:cNvSpPr txBox="1">
            <a:spLocks/>
          </p:cNvSpPr>
          <p:nvPr/>
        </p:nvSpPr>
        <p:spPr>
          <a:xfrm>
            <a:off x="431998" y="576000"/>
            <a:ext cx="9240919" cy="4011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2000" b="1" kern="0" dirty="0">
                <a:solidFill>
                  <a:schemeClr val="accent1"/>
                </a:solidFill>
                <a:latin typeface="Arial" panose="020B0604020202020204" pitchFamily="34" charset="0"/>
                <a:cs typeface="Arial" panose="020B0604020202020204" pitchFamily="34" charset="0"/>
              </a:rPr>
              <a:t>Propagation Delay Test: 2.000 PV at 10 Hz (Tabular) – Hardware Diode</a:t>
            </a:r>
          </a:p>
        </p:txBody>
      </p:sp>
      <p:sp>
        <p:nvSpPr>
          <p:cNvPr id="5" name="Content Placeholder 2">
            <a:extLst>
              <a:ext uri="{FF2B5EF4-FFF2-40B4-BE49-F238E27FC236}">
                <a16:creationId xmlns:a16="http://schemas.microsoft.com/office/drawing/2014/main" id="{0F1013CE-4ECB-F4D5-1D45-D1A8E394337F}"/>
              </a:ext>
            </a:extLst>
          </p:cNvPr>
          <p:cNvSpPr txBox="1">
            <a:spLocks/>
          </p:cNvSpPr>
          <p:nvPr/>
        </p:nvSpPr>
        <p:spPr>
          <a:xfrm>
            <a:off x="1144727" y="951713"/>
            <a:ext cx="4546500" cy="41626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1600" dirty="0"/>
              <a:t>Direct reading:</a:t>
            </a:r>
          </a:p>
        </p:txBody>
      </p:sp>
      <p:sp>
        <p:nvSpPr>
          <p:cNvPr id="4" name="Content Placeholder 2">
            <a:extLst>
              <a:ext uri="{FF2B5EF4-FFF2-40B4-BE49-F238E27FC236}">
                <a16:creationId xmlns:a16="http://schemas.microsoft.com/office/drawing/2014/main" id="{BBA4AD45-8B63-C7F2-9B3D-EDB3434A5A4B}"/>
              </a:ext>
            </a:extLst>
          </p:cNvPr>
          <p:cNvSpPr txBox="1">
            <a:spLocks/>
          </p:cNvSpPr>
          <p:nvPr/>
        </p:nvSpPr>
        <p:spPr>
          <a:xfrm>
            <a:off x="7226767" y="951713"/>
            <a:ext cx="4546500" cy="41626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1600" dirty="0"/>
              <a:t>With a hardware diode:</a:t>
            </a:r>
          </a:p>
        </p:txBody>
      </p:sp>
      <p:sp>
        <p:nvSpPr>
          <p:cNvPr id="3" name="TextBox 2">
            <a:extLst>
              <a:ext uri="{FF2B5EF4-FFF2-40B4-BE49-F238E27FC236}">
                <a16:creationId xmlns:a16="http://schemas.microsoft.com/office/drawing/2014/main" id="{10A4CCCA-A7EE-49D2-B945-659D87EBEE99}"/>
              </a:ext>
            </a:extLst>
          </p:cNvPr>
          <p:cNvSpPr txBox="1"/>
          <p:nvPr/>
        </p:nvSpPr>
        <p:spPr>
          <a:xfrm>
            <a:off x="7175075" y="5658889"/>
            <a:ext cx="3807548" cy="261610"/>
          </a:xfrm>
          <a:prstGeom prst="rect">
            <a:avLst/>
          </a:prstGeom>
          <a:noFill/>
        </p:spPr>
        <p:txBody>
          <a:bodyPr wrap="square">
            <a:spAutoFit/>
          </a:bodyPr>
          <a:lstStyle/>
          <a:p>
            <a:r>
              <a:rPr lang="en-GB" sz="1100" b="0" dirty="0">
                <a:solidFill>
                  <a:srgbClr val="005661"/>
                </a:solidFill>
                <a:effectLst/>
                <a:highlight>
                  <a:srgbClr val="FEF8EC"/>
                </a:highlight>
                <a:latin typeface="JetBrainsMono Nerd Font"/>
              </a:rPr>
              <a:t>2024-09-13 09:14:55.779, 0.00499899, 0.0299252, 0.0539671</a:t>
            </a:r>
          </a:p>
        </p:txBody>
      </p:sp>
      <p:sp>
        <p:nvSpPr>
          <p:cNvPr id="6" name="TextBox 5">
            <a:extLst>
              <a:ext uri="{FF2B5EF4-FFF2-40B4-BE49-F238E27FC236}">
                <a16:creationId xmlns:a16="http://schemas.microsoft.com/office/drawing/2014/main" id="{767BF71B-6D3A-3DA0-B577-73021A4C4C43}"/>
              </a:ext>
            </a:extLst>
          </p:cNvPr>
          <p:cNvSpPr txBox="1"/>
          <p:nvPr/>
        </p:nvSpPr>
        <p:spPr>
          <a:xfrm>
            <a:off x="7175074" y="1346485"/>
            <a:ext cx="3807548" cy="3985706"/>
          </a:xfrm>
          <a:prstGeom prst="rect">
            <a:avLst/>
          </a:prstGeom>
          <a:noFill/>
        </p:spPr>
        <p:txBody>
          <a:bodyPr wrap="square">
            <a:spAutoFit/>
          </a:bodyPr>
          <a:lstStyle/>
          <a:p>
            <a:r>
              <a:rPr lang="en-GB" sz="1100" b="0" dirty="0">
                <a:solidFill>
                  <a:srgbClr val="005661"/>
                </a:solidFill>
                <a:effectLst/>
                <a:highlight>
                  <a:srgbClr val="FEF8EC"/>
                </a:highlight>
                <a:latin typeface="JetBrainsMono Nerd Font"/>
              </a:rPr>
              <a:t>                 Time                   ,       min        ,        </a:t>
            </a:r>
            <a:r>
              <a:rPr lang="en-GB" sz="1100" b="0" dirty="0" err="1">
                <a:solidFill>
                  <a:srgbClr val="005661"/>
                </a:solidFill>
                <a:effectLst/>
                <a:highlight>
                  <a:srgbClr val="FEF8EC"/>
                </a:highlight>
                <a:latin typeface="JetBrainsMono Nerd Font"/>
              </a:rPr>
              <a:t>Avg</a:t>
            </a:r>
            <a:r>
              <a:rPr lang="en-GB" sz="1100" b="0" dirty="0">
                <a:solidFill>
                  <a:srgbClr val="005661"/>
                </a:solidFill>
                <a:effectLst/>
                <a:highlight>
                  <a:srgbClr val="FEF8EC"/>
                </a:highlight>
                <a:latin typeface="JetBrainsMono Nerd Font"/>
              </a:rPr>
              <a:t>      ,      max </a:t>
            </a:r>
          </a:p>
          <a:p>
            <a:r>
              <a:rPr lang="en-GB" sz="1100" b="0" dirty="0">
                <a:solidFill>
                  <a:srgbClr val="005661"/>
                </a:solidFill>
                <a:effectLst/>
                <a:highlight>
                  <a:srgbClr val="FEF8EC"/>
                </a:highlight>
                <a:latin typeface="JetBrainsMono Nerd Font"/>
              </a:rPr>
              <a:t>2024-09-13 08:15:03.128, 0.00490939, 0.0313841, 0.0538449</a:t>
            </a:r>
          </a:p>
          <a:p>
            <a:r>
              <a:rPr lang="en-GB" sz="1100" b="0" dirty="0">
                <a:solidFill>
                  <a:srgbClr val="005661"/>
                </a:solidFill>
                <a:effectLst/>
                <a:highlight>
                  <a:srgbClr val="FEF8EC"/>
                </a:highlight>
                <a:latin typeface="JetBrainsMono Nerd Font"/>
              </a:rPr>
              <a:t>2024-09-13 08:15:08.131, 0.00425254, 0.0320064, 0.0862429</a:t>
            </a:r>
          </a:p>
          <a:p>
            <a:r>
              <a:rPr lang="en-GB" sz="1100" b="0" dirty="0">
                <a:solidFill>
                  <a:srgbClr val="005661"/>
                </a:solidFill>
                <a:effectLst/>
                <a:highlight>
                  <a:srgbClr val="FEF8EC"/>
                </a:highlight>
                <a:latin typeface="JetBrainsMono Nerd Font"/>
              </a:rPr>
              <a:t>2024-09-13 08:15:13.135, 0.00559753, 0.0318712, 0.0642206</a:t>
            </a:r>
          </a:p>
          <a:p>
            <a:r>
              <a:rPr lang="en-GB" sz="1100" b="0" dirty="0">
                <a:solidFill>
                  <a:srgbClr val="005661"/>
                </a:solidFill>
                <a:effectLst/>
                <a:highlight>
                  <a:srgbClr val="FEF8EC"/>
                </a:highlight>
                <a:latin typeface="JetBrainsMono Nerd Font"/>
              </a:rPr>
              <a:t>2024-09-13 08:15:18.139, 0.00548258, 0.0318799, 0.0598045</a:t>
            </a:r>
          </a:p>
          <a:p>
            <a:r>
              <a:rPr lang="en-GB" sz="1100" b="0" dirty="0">
                <a:solidFill>
                  <a:srgbClr val="005661"/>
                </a:solidFill>
                <a:effectLst/>
                <a:highlight>
                  <a:srgbClr val="FEF8EC"/>
                </a:highlight>
                <a:latin typeface="JetBrainsMono Nerd Font"/>
              </a:rPr>
              <a:t>2024-09-13 08:15:23.142, 0.00568218, 0.0325599, 0.0746377</a:t>
            </a:r>
          </a:p>
          <a:p>
            <a:r>
              <a:rPr lang="en-GB" sz="1100" b="0" dirty="0">
                <a:solidFill>
                  <a:srgbClr val="005661"/>
                </a:solidFill>
                <a:effectLst/>
                <a:highlight>
                  <a:srgbClr val="FEF8EC"/>
                </a:highlight>
                <a:latin typeface="JetBrainsMono Nerd Font"/>
              </a:rPr>
              <a:t>2024-09-13 08:15:28.146, 0.00423283, 0.0335971, 0.0636418</a:t>
            </a:r>
          </a:p>
          <a:p>
            <a:r>
              <a:rPr lang="en-GB" sz="1100" b="0" dirty="0">
                <a:solidFill>
                  <a:srgbClr val="005661"/>
                </a:solidFill>
                <a:effectLst/>
                <a:highlight>
                  <a:srgbClr val="FEF8EC"/>
                </a:highlight>
                <a:latin typeface="JetBrainsMono Nerd Font"/>
              </a:rPr>
              <a:t>2024-09-13 08:15:33.149, 0.00636099, 0.0299653, 0.0644183</a:t>
            </a:r>
          </a:p>
          <a:p>
            <a:r>
              <a:rPr lang="en-GB" sz="1100" b="0" dirty="0">
                <a:solidFill>
                  <a:srgbClr val="005661"/>
                </a:solidFill>
                <a:effectLst/>
                <a:highlight>
                  <a:srgbClr val="FEF8EC"/>
                </a:highlight>
                <a:latin typeface="JetBrainsMono Nerd Font"/>
              </a:rPr>
              <a:t>2024-09-13 08:15:38.153, 0.00472146, 0.0333809, 0.0601963</a:t>
            </a:r>
          </a:p>
          <a:p>
            <a:r>
              <a:rPr lang="en-GB" sz="1100" b="0" dirty="0">
                <a:solidFill>
                  <a:srgbClr val="005661"/>
                </a:solidFill>
                <a:effectLst/>
                <a:highlight>
                  <a:srgbClr val="FEF8EC"/>
                </a:highlight>
                <a:latin typeface="JetBrainsMono Nerd Font"/>
              </a:rPr>
              <a:t>2024-09-13 08:15:43.156, 0.00473473, 0.031251, 0.0635979</a:t>
            </a:r>
          </a:p>
          <a:p>
            <a:r>
              <a:rPr lang="en-GB" sz="1100" b="0" dirty="0">
                <a:solidFill>
                  <a:srgbClr val="005661"/>
                </a:solidFill>
                <a:effectLst/>
                <a:highlight>
                  <a:srgbClr val="FEF8EC"/>
                </a:highlight>
                <a:latin typeface="JetBrainsMono Nerd Font"/>
              </a:rPr>
              <a:t>2024-09-13 08:15:48.160, 0.00470414, 0.0337608, 0.0581836</a:t>
            </a:r>
          </a:p>
          <a:p>
            <a:r>
              <a:rPr lang="en-GB" sz="1100" b="0" dirty="0">
                <a:solidFill>
                  <a:srgbClr val="005661"/>
                </a:solidFill>
                <a:effectLst/>
                <a:highlight>
                  <a:srgbClr val="FEF8EC"/>
                </a:highlight>
                <a:latin typeface="JetBrainsMono Nerd Font"/>
              </a:rPr>
              <a:t>2024-09-13 08:15:53.163, 0.00664546, 0.0308281, 0.0940041</a:t>
            </a:r>
          </a:p>
          <a:p>
            <a:r>
              <a:rPr lang="en-GB" sz="1100" b="0" dirty="0">
                <a:solidFill>
                  <a:srgbClr val="005661"/>
                </a:solidFill>
                <a:effectLst/>
                <a:highlight>
                  <a:srgbClr val="FEF8EC"/>
                </a:highlight>
                <a:latin typeface="JetBrainsMono Nerd Font"/>
              </a:rPr>
              <a:t>2024-09-13 08:15:58.167, 0.00433338, 0.0331315, 0.0591587</a:t>
            </a:r>
          </a:p>
          <a:p>
            <a:r>
              <a:rPr lang="en-GB" sz="1100" b="0" dirty="0">
                <a:solidFill>
                  <a:srgbClr val="005661"/>
                </a:solidFill>
                <a:effectLst/>
                <a:highlight>
                  <a:srgbClr val="FEF8EC"/>
                </a:highlight>
                <a:latin typeface="JetBrainsMono Nerd Font"/>
              </a:rPr>
              <a:t>2024-09-13 08:16:03.170, 0.00487864, 0.0305319, 0.062216</a:t>
            </a:r>
          </a:p>
          <a:p>
            <a:r>
              <a:rPr lang="en-GB" sz="1100" b="0" dirty="0">
                <a:solidFill>
                  <a:srgbClr val="005661"/>
                </a:solidFill>
                <a:effectLst/>
                <a:highlight>
                  <a:srgbClr val="FEF8EC"/>
                </a:highlight>
                <a:latin typeface="JetBrainsMono Nerd Font"/>
              </a:rPr>
              <a:t>2024-09-13 08:16:08.173, 0.00479006, 0.0335254, 0.057082</a:t>
            </a:r>
          </a:p>
          <a:p>
            <a:r>
              <a:rPr lang="en-GB" sz="1100" b="0" dirty="0">
                <a:solidFill>
                  <a:srgbClr val="005661"/>
                </a:solidFill>
                <a:effectLst/>
                <a:highlight>
                  <a:srgbClr val="FEF8EC"/>
                </a:highlight>
                <a:latin typeface="JetBrainsMono Nerd Font"/>
              </a:rPr>
              <a:t>2024-09-13 08:16:13.177, 0.00603843, 0.0300104, 0.0598382</a:t>
            </a:r>
          </a:p>
          <a:p>
            <a:r>
              <a:rPr lang="en-GB" sz="1100" b="0" dirty="0">
                <a:solidFill>
                  <a:srgbClr val="005661"/>
                </a:solidFill>
                <a:effectLst/>
                <a:highlight>
                  <a:srgbClr val="FEF8EC"/>
                </a:highlight>
                <a:latin typeface="JetBrainsMono Nerd Font"/>
              </a:rPr>
              <a:t>2024-09-13 08:16:18.181, 0.00476638, 0.033446, 0.0622389</a:t>
            </a:r>
          </a:p>
          <a:p>
            <a:r>
              <a:rPr lang="en-GB" sz="1100" b="0" dirty="0">
                <a:solidFill>
                  <a:srgbClr val="005661"/>
                </a:solidFill>
                <a:effectLst/>
                <a:highlight>
                  <a:srgbClr val="FEF8EC"/>
                </a:highlight>
                <a:latin typeface="JetBrainsMono Nerd Font"/>
              </a:rPr>
              <a:t>2024-09-13 08:16:23.184, 0.00504441, 0.0302326, 0.0665274</a:t>
            </a:r>
          </a:p>
          <a:p>
            <a:r>
              <a:rPr lang="en-GB" sz="1100" b="0" dirty="0">
                <a:solidFill>
                  <a:srgbClr val="005661"/>
                </a:solidFill>
                <a:effectLst/>
                <a:highlight>
                  <a:srgbClr val="FEF8EC"/>
                </a:highlight>
                <a:latin typeface="JetBrainsMono Nerd Font"/>
              </a:rPr>
              <a:t>2024-09-13 08:16:28.187, 0.0043991, 0.031836, 0.0594936</a:t>
            </a:r>
          </a:p>
          <a:p>
            <a:r>
              <a:rPr lang="en-GB" sz="1100" b="0" dirty="0">
                <a:solidFill>
                  <a:srgbClr val="005661"/>
                </a:solidFill>
                <a:effectLst/>
                <a:highlight>
                  <a:srgbClr val="FEF8EC"/>
                </a:highlight>
                <a:latin typeface="JetBrainsMono Nerd Font"/>
              </a:rPr>
              <a:t>2024-09-13 08:16:33.191, 0.0053994, 0.0318103, 0.0547522</a:t>
            </a:r>
          </a:p>
          <a:p>
            <a:r>
              <a:rPr lang="en-GB" sz="1100" b="0" dirty="0">
                <a:solidFill>
                  <a:srgbClr val="005661"/>
                </a:solidFill>
                <a:effectLst/>
                <a:highlight>
                  <a:srgbClr val="FEF8EC"/>
                </a:highlight>
                <a:latin typeface="JetBrainsMono Nerd Font"/>
              </a:rPr>
              <a:t>2024-09-13 08:16:38.195, 0.00459638, 0.0316021, 0.0592841</a:t>
            </a:r>
          </a:p>
          <a:p>
            <a:r>
              <a:rPr lang="en-GB" sz="1100" b="0" dirty="0">
                <a:solidFill>
                  <a:srgbClr val="005661"/>
                </a:solidFill>
                <a:effectLst/>
                <a:highlight>
                  <a:srgbClr val="FEF8EC"/>
                </a:highlight>
                <a:latin typeface="JetBrainsMono Nerd Font"/>
              </a:rPr>
              <a:t>2024-09-13 08:16:43.201, 0.00556159, 0.0319331, 0.0685137</a:t>
            </a:r>
          </a:p>
          <a:p>
            <a:r>
              <a:rPr lang="en-GB" sz="1100" b="0" dirty="0">
                <a:solidFill>
                  <a:srgbClr val="005661"/>
                </a:solidFill>
                <a:effectLst/>
                <a:highlight>
                  <a:srgbClr val="FEF8EC"/>
                </a:highlight>
                <a:latin typeface="JetBrainsMono Nerd Font"/>
              </a:rPr>
              <a:t>2024-09-13 08:16:48.204, 0.00418333, 0.0322342, 0.0559437</a:t>
            </a:r>
          </a:p>
        </p:txBody>
      </p:sp>
      <p:sp>
        <p:nvSpPr>
          <p:cNvPr id="7" name="TextBox 6">
            <a:extLst>
              <a:ext uri="{FF2B5EF4-FFF2-40B4-BE49-F238E27FC236}">
                <a16:creationId xmlns:a16="http://schemas.microsoft.com/office/drawing/2014/main" id="{D0C2BBE5-991F-C084-EEFE-581FC95A75AC}"/>
              </a:ext>
            </a:extLst>
          </p:cNvPr>
          <p:cNvSpPr txBox="1"/>
          <p:nvPr/>
        </p:nvSpPr>
        <p:spPr>
          <a:xfrm>
            <a:off x="1017156" y="5767378"/>
            <a:ext cx="3807551" cy="261610"/>
          </a:xfrm>
          <a:prstGeom prst="rect">
            <a:avLst/>
          </a:prstGeom>
          <a:noFill/>
        </p:spPr>
        <p:txBody>
          <a:bodyPr wrap="square">
            <a:spAutoFit/>
          </a:bodyPr>
          <a:lstStyle/>
          <a:p>
            <a:r>
              <a:rPr lang="en-GB" sz="1100" b="0" dirty="0">
                <a:solidFill>
                  <a:srgbClr val="005661"/>
                </a:solidFill>
                <a:effectLst/>
                <a:highlight>
                  <a:srgbClr val="FEF8EC"/>
                </a:highlight>
                <a:latin typeface="JetBrainsMono Nerd Font"/>
              </a:rPr>
              <a:t>2024-09-09 08:29:28.234, 0.0023682,   0.0155377, 0.0367443</a:t>
            </a:r>
          </a:p>
        </p:txBody>
      </p:sp>
      <p:sp>
        <p:nvSpPr>
          <p:cNvPr id="9" name="TextBox 8">
            <a:extLst>
              <a:ext uri="{FF2B5EF4-FFF2-40B4-BE49-F238E27FC236}">
                <a16:creationId xmlns:a16="http://schemas.microsoft.com/office/drawing/2014/main" id="{8548278A-8AAB-1932-5B49-3AA31DD30117}"/>
              </a:ext>
            </a:extLst>
          </p:cNvPr>
          <p:cNvSpPr txBox="1"/>
          <p:nvPr/>
        </p:nvSpPr>
        <p:spPr>
          <a:xfrm>
            <a:off x="1015044" y="1292625"/>
            <a:ext cx="3817550" cy="4154984"/>
          </a:xfrm>
          <a:prstGeom prst="rect">
            <a:avLst/>
          </a:prstGeom>
          <a:noFill/>
        </p:spPr>
        <p:txBody>
          <a:bodyPr wrap="square">
            <a:spAutoFit/>
          </a:bodyPr>
          <a:lstStyle/>
          <a:p>
            <a:r>
              <a:rPr lang="en-GB" sz="1100" b="0" dirty="0">
                <a:solidFill>
                  <a:srgbClr val="005661"/>
                </a:solidFill>
                <a:effectLst/>
                <a:highlight>
                  <a:srgbClr val="FEF8EC"/>
                </a:highlight>
                <a:latin typeface="JetBrainsMono Nerd Font"/>
              </a:rPr>
              <a:t>                  Time                   ,       min        ,        </a:t>
            </a:r>
            <a:r>
              <a:rPr lang="en-GB" sz="1100" b="0" dirty="0" err="1">
                <a:solidFill>
                  <a:srgbClr val="005661"/>
                </a:solidFill>
                <a:effectLst/>
                <a:highlight>
                  <a:srgbClr val="FEF8EC"/>
                </a:highlight>
                <a:latin typeface="JetBrainsMono Nerd Font"/>
              </a:rPr>
              <a:t>Avg</a:t>
            </a:r>
            <a:r>
              <a:rPr lang="en-GB" sz="1100" b="0" dirty="0">
                <a:solidFill>
                  <a:srgbClr val="005661"/>
                </a:solidFill>
                <a:effectLst/>
                <a:highlight>
                  <a:srgbClr val="FEF8EC"/>
                </a:highlight>
                <a:latin typeface="JetBrainsMono Nerd Font"/>
              </a:rPr>
              <a:t>      ,    max </a:t>
            </a:r>
          </a:p>
          <a:p>
            <a:r>
              <a:rPr lang="en-GB" sz="1100" b="0" dirty="0">
                <a:solidFill>
                  <a:srgbClr val="005661"/>
                </a:solidFill>
                <a:effectLst/>
                <a:highlight>
                  <a:srgbClr val="FEF8EC"/>
                </a:highlight>
                <a:latin typeface="JetBrainsMono Nerd Font"/>
              </a:rPr>
              <a:t>2024-09-09 07:30:35.006, 0.00222794, 0.0147023, 0.028491</a:t>
            </a:r>
          </a:p>
          <a:p>
            <a:r>
              <a:rPr lang="en-GB" sz="1100" b="0" dirty="0">
                <a:solidFill>
                  <a:srgbClr val="005661"/>
                </a:solidFill>
                <a:effectLst/>
                <a:highlight>
                  <a:srgbClr val="FEF8EC"/>
                </a:highlight>
                <a:latin typeface="JetBrainsMono Nerd Font"/>
              </a:rPr>
              <a:t>2024-09-09 07:30:40.009, 0.00225168, 0.0156245, 0.0433001</a:t>
            </a:r>
          </a:p>
          <a:p>
            <a:r>
              <a:rPr lang="en-GB" sz="1100" b="0" dirty="0">
                <a:solidFill>
                  <a:srgbClr val="005661"/>
                </a:solidFill>
                <a:effectLst/>
                <a:highlight>
                  <a:srgbClr val="FEF8EC"/>
                </a:highlight>
                <a:latin typeface="JetBrainsMono Nerd Font"/>
              </a:rPr>
              <a:t>2024-09-09 07:30:45.012, 0.00226114, 0.0148075, 0.0335019</a:t>
            </a:r>
          </a:p>
          <a:p>
            <a:r>
              <a:rPr lang="en-GB" sz="1100" b="0" dirty="0">
                <a:solidFill>
                  <a:srgbClr val="005661"/>
                </a:solidFill>
                <a:effectLst/>
                <a:highlight>
                  <a:srgbClr val="FEF8EC"/>
                </a:highlight>
                <a:latin typeface="JetBrainsMono Nerd Font"/>
              </a:rPr>
              <a:t>2024-09-09 07:30:50.016, 0.00224274, 0.0153224, 0.0549977</a:t>
            </a:r>
          </a:p>
          <a:p>
            <a:r>
              <a:rPr lang="en-GB" sz="1100" b="0" dirty="0">
                <a:solidFill>
                  <a:srgbClr val="005661"/>
                </a:solidFill>
                <a:effectLst/>
                <a:highlight>
                  <a:srgbClr val="FEF8EC"/>
                </a:highlight>
                <a:latin typeface="JetBrainsMono Nerd Font"/>
              </a:rPr>
              <a:t>2024-09-09 07:30:55.029, 0.00224464, 0.0148566, 0.0317156</a:t>
            </a:r>
          </a:p>
          <a:p>
            <a:r>
              <a:rPr lang="en-GB" sz="1100" b="0" dirty="0">
                <a:solidFill>
                  <a:srgbClr val="005661"/>
                </a:solidFill>
                <a:effectLst/>
                <a:highlight>
                  <a:srgbClr val="FEF8EC"/>
                </a:highlight>
                <a:latin typeface="JetBrainsMono Nerd Font"/>
              </a:rPr>
              <a:t>2024-09-09 07:31:00.037, 0.00223602, 0.0149802, 0.0363677</a:t>
            </a:r>
          </a:p>
          <a:p>
            <a:r>
              <a:rPr lang="en-GB" sz="1100" b="0" dirty="0">
                <a:solidFill>
                  <a:srgbClr val="005661"/>
                </a:solidFill>
                <a:effectLst/>
                <a:highlight>
                  <a:srgbClr val="FEF8EC"/>
                </a:highlight>
                <a:latin typeface="JetBrainsMono Nerd Font"/>
              </a:rPr>
              <a:t>2024-09-09 07:31:05.044, 0.00219899, 0.0148636, 0.0307716</a:t>
            </a:r>
          </a:p>
          <a:p>
            <a:r>
              <a:rPr lang="en-GB" sz="1100" b="0" dirty="0">
                <a:solidFill>
                  <a:srgbClr val="005661"/>
                </a:solidFill>
                <a:effectLst/>
                <a:highlight>
                  <a:srgbClr val="FEF8EC"/>
                </a:highlight>
                <a:latin typeface="JetBrainsMono Nerd Font"/>
              </a:rPr>
              <a:t>2024-09-09 07:31:10.056, 0.00225856, 0.0150708, 0.0370319</a:t>
            </a:r>
          </a:p>
          <a:p>
            <a:r>
              <a:rPr lang="en-GB" sz="1100" b="0" dirty="0">
                <a:solidFill>
                  <a:srgbClr val="005661"/>
                </a:solidFill>
                <a:effectLst/>
                <a:highlight>
                  <a:srgbClr val="FEF8EC"/>
                </a:highlight>
                <a:latin typeface="JetBrainsMono Nerd Font"/>
              </a:rPr>
              <a:t>2024-09-09 07:31:15.065, 0.0022554,   0.0150547, 0.039358</a:t>
            </a:r>
          </a:p>
          <a:p>
            <a:r>
              <a:rPr lang="en-GB" sz="1100" b="0" dirty="0">
                <a:solidFill>
                  <a:srgbClr val="005661"/>
                </a:solidFill>
                <a:effectLst/>
                <a:highlight>
                  <a:srgbClr val="FEF8EC"/>
                </a:highlight>
                <a:latin typeface="JetBrainsMono Nerd Font"/>
              </a:rPr>
              <a:t>2024-09-09 07:31:20.071, 0.00224622, 0.0151776, 0.0396417</a:t>
            </a:r>
          </a:p>
          <a:p>
            <a:r>
              <a:rPr lang="en-GB" sz="1100" b="0" dirty="0">
                <a:solidFill>
                  <a:srgbClr val="005661"/>
                </a:solidFill>
                <a:effectLst/>
                <a:highlight>
                  <a:srgbClr val="FEF8EC"/>
                </a:highlight>
                <a:latin typeface="JetBrainsMono Nerd Font"/>
              </a:rPr>
              <a:t>2024-09-09 07:31:25.077, 0.00225115, 0.0150516, 0.036602</a:t>
            </a:r>
          </a:p>
          <a:p>
            <a:r>
              <a:rPr lang="en-GB" sz="1100" b="0" dirty="0">
                <a:solidFill>
                  <a:srgbClr val="005661"/>
                </a:solidFill>
                <a:effectLst/>
                <a:highlight>
                  <a:srgbClr val="FEF8EC"/>
                </a:highlight>
                <a:latin typeface="JetBrainsMono Nerd Font"/>
              </a:rPr>
              <a:t>2024-09-09 07:31:30.084, 0.00226824, 0.0151594, 0.0429711</a:t>
            </a:r>
          </a:p>
          <a:p>
            <a:r>
              <a:rPr lang="en-GB" sz="1100" b="0" dirty="0">
                <a:solidFill>
                  <a:srgbClr val="005661"/>
                </a:solidFill>
                <a:effectLst/>
                <a:highlight>
                  <a:srgbClr val="FEF8EC"/>
                </a:highlight>
                <a:latin typeface="JetBrainsMono Nerd Font"/>
              </a:rPr>
              <a:t>2024-09-09 07:31:35.090, 0.00224812, 0.0148512, 0.0294496</a:t>
            </a:r>
          </a:p>
          <a:p>
            <a:r>
              <a:rPr lang="en-GB" sz="1100" b="0" dirty="0">
                <a:solidFill>
                  <a:srgbClr val="005661"/>
                </a:solidFill>
                <a:effectLst/>
                <a:highlight>
                  <a:srgbClr val="FEF8EC"/>
                </a:highlight>
                <a:latin typeface="JetBrainsMono Nerd Font"/>
              </a:rPr>
              <a:t>2024-09-09 07:31:40.095, 0.00223143, 0.0148588, 0.0363419</a:t>
            </a:r>
          </a:p>
          <a:p>
            <a:r>
              <a:rPr lang="en-GB" sz="1100" b="0" dirty="0">
                <a:solidFill>
                  <a:srgbClr val="005661"/>
                </a:solidFill>
                <a:effectLst/>
                <a:highlight>
                  <a:srgbClr val="FEF8EC"/>
                </a:highlight>
                <a:latin typeface="JetBrainsMono Nerd Font"/>
              </a:rPr>
              <a:t>2024-09-09 07:31:45.101, 0.00225451, 0.0153008, 0.04302</a:t>
            </a:r>
          </a:p>
          <a:p>
            <a:r>
              <a:rPr lang="en-GB" sz="1100" b="0" dirty="0">
                <a:solidFill>
                  <a:srgbClr val="005661"/>
                </a:solidFill>
                <a:effectLst/>
                <a:highlight>
                  <a:srgbClr val="FEF8EC"/>
                </a:highlight>
                <a:latin typeface="JetBrainsMono Nerd Font"/>
              </a:rPr>
              <a:t>2024-09-09 07:31:50.105, 0.00225747, 0.0153995, 0.0392186</a:t>
            </a:r>
          </a:p>
          <a:p>
            <a:r>
              <a:rPr lang="en-GB" sz="1100" b="0" dirty="0">
                <a:solidFill>
                  <a:srgbClr val="005661"/>
                </a:solidFill>
                <a:effectLst/>
                <a:highlight>
                  <a:srgbClr val="FEF8EC"/>
                </a:highlight>
                <a:latin typeface="JetBrainsMono Nerd Font"/>
              </a:rPr>
              <a:t>2024-09-09 07:31:55.110, 0.00227762, 0.0149405, 0.0326959</a:t>
            </a:r>
          </a:p>
          <a:p>
            <a:r>
              <a:rPr lang="en-GB" sz="1100" b="0" dirty="0">
                <a:solidFill>
                  <a:srgbClr val="005661"/>
                </a:solidFill>
                <a:effectLst/>
                <a:highlight>
                  <a:srgbClr val="FEF8EC"/>
                </a:highlight>
                <a:latin typeface="JetBrainsMono Nerd Font"/>
              </a:rPr>
              <a:t>2024-09-09 07:32:00.116, 0.00224443, 0.0153642, 0.0444384</a:t>
            </a:r>
          </a:p>
          <a:p>
            <a:r>
              <a:rPr lang="en-GB" sz="1100" b="0" dirty="0">
                <a:solidFill>
                  <a:srgbClr val="005661"/>
                </a:solidFill>
                <a:effectLst/>
                <a:highlight>
                  <a:srgbClr val="FEF8EC"/>
                </a:highlight>
                <a:latin typeface="JetBrainsMono Nerd Font"/>
              </a:rPr>
              <a:t>2024-09-09 07:32:05.125, 0.00224313, 0.0149166, 0.0394424</a:t>
            </a:r>
          </a:p>
          <a:p>
            <a:r>
              <a:rPr lang="en-GB" sz="1100" b="0" dirty="0">
                <a:solidFill>
                  <a:srgbClr val="005661"/>
                </a:solidFill>
                <a:effectLst/>
                <a:highlight>
                  <a:srgbClr val="FEF8EC"/>
                </a:highlight>
                <a:latin typeface="JetBrainsMono Nerd Font"/>
              </a:rPr>
              <a:t>2024-09-09 07:32:10.133, 0.00228578, 0.0153907, 0.0412106</a:t>
            </a:r>
          </a:p>
          <a:p>
            <a:r>
              <a:rPr lang="en-GB" sz="1100" b="0" dirty="0">
                <a:solidFill>
                  <a:srgbClr val="005661"/>
                </a:solidFill>
                <a:effectLst/>
                <a:highlight>
                  <a:srgbClr val="FEF8EC"/>
                </a:highlight>
                <a:latin typeface="JetBrainsMono Nerd Font"/>
              </a:rPr>
              <a:t>2024-09-09 07:32:15.138, 0.00230542, 0.0152157, 0.0410428</a:t>
            </a:r>
          </a:p>
          <a:p>
            <a:r>
              <a:rPr lang="en-GB" sz="1100" b="0" dirty="0">
                <a:solidFill>
                  <a:srgbClr val="005661"/>
                </a:solidFill>
                <a:effectLst/>
                <a:highlight>
                  <a:srgbClr val="FEF8EC"/>
                </a:highlight>
                <a:latin typeface="JetBrainsMono Nerd Font"/>
              </a:rPr>
              <a:t>2024-09-09 07:32:20.143, 0.00228728, 0.014978,   0.0369561</a:t>
            </a:r>
          </a:p>
          <a:p>
            <a:r>
              <a:rPr lang="en-GB" sz="1100" b="0" dirty="0">
                <a:solidFill>
                  <a:srgbClr val="005661"/>
                </a:solidFill>
                <a:effectLst/>
                <a:highlight>
                  <a:srgbClr val="FEF8EC"/>
                </a:highlight>
                <a:latin typeface="JetBrainsMono Nerd Font"/>
              </a:rPr>
              <a:t>2024-09-09 07:32:25.149, 0.00228458, 0.0153488, 0.0322483</a:t>
            </a:r>
          </a:p>
        </p:txBody>
      </p:sp>
      <p:sp>
        <p:nvSpPr>
          <p:cNvPr id="10" name="Arrow: Down 9">
            <a:extLst>
              <a:ext uri="{FF2B5EF4-FFF2-40B4-BE49-F238E27FC236}">
                <a16:creationId xmlns:a16="http://schemas.microsoft.com/office/drawing/2014/main" id="{7452F5BB-290A-E097-F14D-71902BE10195}"/>
              </a:ext>
            </a:extLst>
          </p:cNvPr>
          <p:cNvSpPr/>
          <p:nvPr/>
        </p:nvSpPr>
        <p:spPr>
          <a:xfrm>
            <a:off x="2734596" y="5401162"/>
            <a:ext cx="413359" cy="36191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Down 10">
            <a:extLst>
              <a:ext uri="{FF2B5EF4-FFF2-40B4-BE49-F238E27FC236}">
                <a16:creationId xmlns:a16="http://schemas.microsoft.com/office/drawing/2014/main" id="{C21DA22A-071F-0C36-6295-9B60A67D1BC3}"/>
              </a:ext>
            </a:extLst>
          </p:cNvPr>
          <p:cNvSpPr/>
          <p:nvPr/>
        </p:nvSpPr>
        <p:spPr>
          <a:xfrm>
            <a:off x="8888830" y="5298103"/>
            <a:ext cx="413359" cy="36191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2" name="Table 11">
            <a:extLst>
              <a:ext uri="{FF2B5EF4-FFF2-40B4-BE49-F238E27FC236}">
                <a16:creationId xmlns:a16="http://schemas.microsoft.com/office/drawing/2014/main" id="{3F6FE32F-B00A-5B52-9217-2F35493B088D}"/>
              </a:ext>
            </a:extLst>
          </p:cNvPr>
          <p:cNvGraphicFramePr>
            <a:graphicFrameLocks noGrp="1"/>
          </p:cNvGraphicFramePr>
          <p:nvPr>
            <p:extLst>
              <p:ext uri="{D42A27DB-BD31-4B8C-83A1-F6EECF244321}">
                <p14:modId xmlns:p14="http://schemas.microsoft.com/office/powerpoint/2010/main" val="3296325583"/>
              </p:ext>
            </p:extLst>
          </p:nvPr>
        </p:nvGraphicFramePr>
        <p:xfrm>
          <a:off x="4876914" y="3111297"/>
          <a:ext cx="609600" cy="5715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234070074"/>
                    </a:ext>
                  </a:extLst>
                </a:gridCol>
              </a:tblGrid>
              <a:tr h="190500">
                <a:tc>
                  <a:txBody>
                    <a:bodyPr/>
                    <a:lstStyle/>
                    <a:p>
                      <a:pPr algn="r" fontAlgn="b"/>
                      <a:r>
                        <a:rPr lang="en-GB" sz="1100" u="none" strike="noStrike" dirty="0">
                          <a:effectLst/>
                        </a:rPr>
                        <a:t>0.002339</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9778578"/>
                  </a:ext>
                </a:extLst>
              </a:tr>
              <a:tr h="190500">
                <a:tc>
                  <a:txBody>
                    <a:bodyPr/>
                    <a:lstStyle/>
                    <a:p>
                      <a:pPr algn="r" fontAlgn="b"/>
                      <a:r>
                        <a:rPr lang="en-GB" sz="1100" u="none" strike="noStrike">
                          <a:effectLst/>
                        </a:rPr>
                        <a:t>0.015223</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12494990"/>
                  </a:ext>
                </a:extLst>
              </a:tr>
              <a:tr h="190500">
                <a:tc>
                  <a:txBody>
                    <a:bodyPr/>
                    <a:lstStyle/>
                    <a:p>
                      <a:pPr algn="r" fontAlgn="b"/>
                      <a:r>
                        <a:rPr lang="en-GB" sz="1100" u="none" strike="noStrike" dirty="0">
                          <a:effectLst/>
                        </a:rPr>
                        <a:t>0.039427</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48787551"/>
                  </a:ext>
                </a:extLst>
              </a:tr>
            </a:tbl>
          </a:graphicData>
        </a:graphic>
      </p:graphicFrame>
      <p:sp>
        <p:nvSpPr>
          <p:cNvPr id="13" name="Rectangle 12">
            <a:extLst>
              <a:ext uri="{FF2B5EF4-FFF2-40B4-BE49-F238E27FC236}">
                <a16:creationId xmlns:a16="http://schemas.microsoft.com/office/drawing/2014/main" id="{71E429C8-9770-8151-9055-68BC5C8684C2}"/>
              </a:ext>
            </a:extLst>
          </p:cNvPr>
          <p:cNvSpPr/>
          <p:nvPr/>
        </p:nvSpPr>
        <p:spPr>
          <a:xfrm>
            <a:off x="3314074" y="1346485"/>
            <a:ext cx="669520" cy="4682497"/>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14" name="Rectangle 13">
            <a:extLst>
              <a:ext uri="{FF2B5EF4-FFF2-40B4-BE49-F238E27FC236}">
                <a16:creationId xmlns:a16="http://schemas.microsoft.com/office/drawing/2014/main" id="{4827E51D-82B4-6CA5-31F7-35251C7FE2BB}"/>
              </a:ext>
            </a:extLst>
          </p:cNvPr>
          <p:cNvSpPr/>
          <p:nvPr/>
        </p:nvSpPr>
        <p:spPr>
          <a:xfrm>
            <a:off x="4002383" y="1346485"/>
            <a:ext cx="669520" cy="4682497"/>
          </a:xfrm>
          <a:prstGeom prst="rect">
            <a:avLst/>
          </a:prstGeom>
          <a:noFill/>
          <a:ln w="19050" cap="flat" cmpd="sng" algn="ctr">
            <a:solidFill>
              <a:srgbClr val="7030A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15" name="Rectangle 14">
            <a:extLst>
              <a:ext uri="{FF2B5EF4-FFF2-40B4-BE49-F238E27FC236}">
                <a16:creationId xmlns:a16="http://schemas.microsoft.com/office/drawing/2014/main" id="{57C1EBEC-C4FC-1E3C-F123-FC108885C345}"/>
              </a:ext>
            </a:extLst>
          </p:cNvPr>
          <p:cNvSpPr/>
          <p:nvPr/>
        </p:nvSpPr>
        <p:spPr>
          <a:xfrm>
            <a:off x="2587565" y="1346485"/>
            <a:ext cx="713361" cy="4682497"/>
          </a:xfrm>
          <a:prstGeom prst="rect">
            <a:avLst/>
          </a:prstGeom>
          <a:noFill/>
          <a:ln w="19050" cap="flat" cmpd="sng" algn="ctr">
            <a:solidFill>
              <a:schemeClr val="accent4">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16" name="Rectangle 15">
            <a:extLst>
              <a:ext uri="{FF2B5EF4-FFF2-40B4-BE49-F238E27FC236}">
                <a16:creationId xmlns:a16="http://schemas.microsoft.com/office/drawing/2014/main" id="{9DF31235-1E0C-03F3-9C06-05BE12C6B6EA}"/>
              </a:ext>
            </a:extLst>
          </p:cNvPr>
          <p:cNvSpPr/>
          <p:nvPr/>
        </p:nvSpPr>
        <p:spPr>
          <a:xfrm>
            <a:off x="9479338" y="1292624"/>
            <a:ext cx="669520" cy="4688675"/>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17" name="Rectangle 16">
            <a:extLst>
              <a:ext uri="{FF2B5EF4-FFF2-40B4-BE49-F238E27FC236}">
                <a16:creationId xmlns:a16="http://schemas.microsoft.com/office/drawing/2014/main" id="{7FD8F441-C914-DA07-C8A8-21EC449E14E6}"/>
              </a:ext>
            </a:extLst>
          </p:cNvPr>
          <p:cNvSpPr/>
          <p:nvPr/>
        </p:nvSpPr>
        <p:spPr>
          <a:xfrm>
            <a:off x="10167647" y="1292624"/>
            <a:ext cx="669520" cy="4688675"/>
          </a:xfrm>
          <a:prstGeom prst="rect">
            <a:avLst/>
          </a:prstGeom>
          <a:noFill/>
          <a:ln w="19050" cap="flat" cmpd="sng" algn="ctr">
            <a:solidFill>
              <a:srgbClr val="7030A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18" name="Rectangle 17">
            <a:extLst>
              <a:ext uri="{FF2B5EF4-FFF2-40B4-BE49-F238E27FC236}">
                <a16:creationId xmlns:a16="http://schemas.microsoft.com/office/drawing/2014/main" id="{72006DD7-6AFC-6BFA-BAC9-8DCDFFB520BD}"/>
              </a:ext>
            </a:extLst>
          </p:cNvPr>
          <p:cNvSpPr/>
          <p:nvPr/>
        </p:nvSpPr>
        <p:spPr>
          <a:xfrm>
            <a:off x="8746566" y="1292624"/>
            <a:ext cx="713361" cy="4688675"/>
          </a:xfrm>
          <a:prstGeom prst="rect">
            <a:avLst/>
          </a:prstGeom>
          <a:noFill/>
          <a:ln w="19050" cap="flat" cmpd="sng" algn="ctr">
            <a:solidFill>
              <a:schemeClr val="accent4">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cxnSp>
        <p:nvCxnSpPr>
          <p:cNvPr id="19" name="Straight Arrow Connector 18">
            <a:extLst>
              <a:ext uri="{FF2B5EF4-FFF2-40B4-BE49-F238E27FC236}">
                <a16:creationId xmlns:a16="http://schemas.microsoft.com/office/drawing/2014/main" id="{FC908231-9FAF-C077-E550-665B186452CE}"/>
              </a:ext>
            </a:extLst>
          </p:cNvPr>
          <p:cNvCxnSpPr/>
          <p:nvPr/>
        </p:nvCxnSpPr>
        <p:spPr>
          <a:xfrm flipH="1">
            <a:off x="7095630" y="3219313"/>
            <a:ext cx="1650936" cy="0"/>
          </a:xfrm>
          <a:prstGeom prst="straightConnector1">
            <a:avLst/>
          </a:prstGeom>
          <a:ln w="28575">
            <a:solidFill>
              <a:srgbClr val="E4B04C"/>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2F23E87-C924-305C-0361-C3E634A6119F}"/>
              </a:ext>
            </a:extLst>
          </p:cNvPr>
          <p:cNvCxnSpPr>
            <a:cxnSpLocks/>
          </p:cNvCxnSpPr>
          <p:nvPr/>
        </p:nvCxnSpPr>
        <p:spPr>
          <a:xfrm flipH="1">
            <a:off x="7095630" y="3407203"/>
            <a:ext cx="238370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5B66306-FCDB-6EDF-B4C5-55097546FA97}"/>
              </a:ext>
            </a:extLst>
          </p:cNvPr>
          <p:cNvCxnSpPr>
            <a:cxnSpLocks/>
          </p:cNvCxnSpPr>
          <p:nvPr/>
        </p:nvCxnSpPr>
        <p:spPr>
          <a:xfrm flipH="1">
            <a:off x="7095630" y="3582568"/>
            <a:ext cx="3072017"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A861D7F-8C9C-4A2C-6BD9-502466794460}"/>
              </a:ext>
            </a:extLst>
          </p:cNvPr>
          <p:cNvCxnSpPr>
            <a:cxnSpLocks/>
          </p:cNvCxnSpPr>
          <p:nvPr/>
        </p:nvCxnSpPr>
        <p:spPr>
          <a:xfrm>
            <a:off x="3300926" y="3219313"/>
            <a:ext cx="1555789" cy="0"/>
          </a:xfrm>
          <a:prstGeom prst="straightConnector1">
            <a:avLst/>
          </a:prstGeom>
          <a:ln w="28575">
            <a:solidFill>
              <a:srgbClr val="E4B04C"/>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85726F6-3B52-9B56-39CA-667649A3578F}"/>
              </a:ext>
            </a:extLst>
          </p:cNvPr>
          <p:cNvCxnSpPr>
            <a:cxnSpLocks/>
          </p:cNvCxnSpPr>
          <p:nvPr/>
        </p:nvCxnSpPr>
        <p:spPr>
          <a:xfrm>
            <a:off x="4002383" y="3407203"/>
            <a:ext cx="85526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A8BD25D-95CB-C089-812A-D89AF6D5C0E0}"/>
              </a:ext>
            </a:extLst>
          </p:cNvPr>
          <p:cNvCxnSpPr>
            <a:cxnSpLocks/>
          </p:cNvCxnSpPr>
          <p:nvPr/>
        </p:nvCxnSpPr>
        <p:spPr>
          <a:xfrm>
            <a:off x="4671903" y="3582568"/>
            <a:ext cx="184812"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D74BA251-4502-A5AE-A86C-9D784F660D66}"/>
              </a:ext>
            </a:extLst>
          </p:cNvPr>
          <p:cNvSpPr/>
          <p:nvPr/>
        </p:nvSpPr>
        <p:spPr>
          <a:xfrm>
            <a:off x="5526236" y="2480275"/>
            <a:ext cx="899874" cy="2002077"/>
          </a:xfrm>
          <a:prstGeom prst="rect">
            <a:avLst/>
          </a:prstGeom>
          <a:noFill/>
          <a:ln w="19050" cap="flat" cmpd="sng" algn="ctr">
            <a:solidFill>
              <a:srgbClr val="00206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cxnSp>
        <p:nvCxnSpPr>
          <p:cNvPr id="26" name="Straight Connector 25">
            <a:extLst>
              <a:ext uri="{FF2B5EF4-FFF2-40B4-BE49-F238E27FC236}">
                <a16:creationId xmlns:a16="http://schemas.microsoft.com/office/drawing/2014/main" id="{C56C717B-DB4B-A0FF-C264-0D8C88D7AB1E}"/>
              </a:ext>
            </a:extLst>
          </p:cNvPr>
          <p:cNvCxnSpPr>
            <a:cxnSpLocks/>
            <a:stCxn id="25" idx="0"/>
          </p:cNvCxnSpPr>
          <p:nvPr/>
        </p:nvCxnSpPr>
        <p:spPr>
          <a:xfrm flipV="1">
            <a:off x="5976173" y="1623485"/>
            <a:ext cx="0" cy="85679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FD2F654-BB4D-EA7F-E20F-8A6812031ED5}"/>
              </a:ext>
            </a:extLst>
          </p:cNvPr>
          <p:cNvSpPr txBox="1"/>
          <p:nvPr/>
        </p:nvSpPr>
        <p:spPr>
          <a:xfrm>
            <a:off x="5477724" y="2596393"/>
            <a:ext cx="1010263" cy="307777"/>
          </a:xfrm>
          <a:prstGeom prst="rect">
            <a:avLst/>
          </a:prstGeom>
          <a:noFill/>
        </p:spPr>
        <p:txBody>
          <a:bodyPr wrap="square" rtlCol="0">
            <a:spAutoFit/>
          </a:bodyPr>
          <a:lstStyle/>
          <a:p>
            <a:pPr algn="ctr"/>
            <a:r>
              <a:rPr lang="en-GB" sz="1400" dirty="0"/>
              <a:t>Difference</a:t>
            </a:r>
          </a:p>
        </p:txBody>
      </p:sp>
      <p:sp>
        <p:nvSpPr>
          <p:cNvPr id="28" name="TextBox 27">
            <a:extLst>
              <a:ext uri="{FF2B5EF4-FFF2-40B4-BE49-F238E27FC236}">
                <a16:creationId xmlns:a16="http://schemas.microsoft.com/office/drawing/2014/main" id="{182A0447-4CD5-B838-7362-8ED017C4C071}"/>
              </a:ext>
            </a:extLst>
          </p:cNvPr>
          <p:cNvSpPr txBox="1"/>
          <p:nvPr/>
        </p:nvSpPr>
        <p:spPr>
          <a:xfrm>
            <a:off x="5477724" y="3959206"/>
            <a:ext cx="1010263" cy="307777"/>
          </a:xfrm>
          <a:prstGeom prst="rect">
            <a:avLst/>
          </a:prstGeom>
          <a:noFill/>
        </p:spPr>
        <p:txBody>
          <a:bodyPr wrap="square" rtlCol="0">
            <a:spAutoFit/>
          </a:bodyPr>
          <a:lstStyle/>
          <a:p>
            <a:pPr algn="ctr"/>
            <a:r>
              <a:rPr lang="en-GB" sz="1400" dirty="0"/>
              <a:t>(seconds)</a:t>
            </a:r>
          </a:p>
        </p:txBody>
      </p:sp>
      <p:sp>
        <p:nvSpPr>
          <p:cNvPr id="29" name="TextBox 28">
            <a:extLst>
              <a:ext uri="{FF2B5EF4-FFF2-40B4-BE49-F238E27FC236}">
                <a16:creationId xmlns:a16="http://schemas.microsoft.com/office/drawing/2014/main" id="{FE78DB7B-EA31-E898-36CE-8358A3239A1B}"/>
              </a:ext>
            </a:extLst>
          </p:cNvPr>
          <p:cNvSpPr txBox="1"/>
          <p:nvPr/>
        </p:nvSpPr>
        <p:spPr>
          <a:xfrm>
            <a:off x="4585444" y="2596393"/>
            <a:ext cx="1010263" cy="307777"/>
          </a:xfrm>
          <a:prstGeom prst="rect">
            <a:avLst/>
          </a:prstGeom>
          <a:noFill/>
        </p:spPr>
        <p:txBody>
          <a:bodyPr wrap="square" rtlCol="0">
            <a:spAutoFit/>
          </a:bodyPr>
          <a:lstStyle/>
          <a:p>
            <a:pPr algn="ctr"/>
            <a:r>
              <a:rPr lang="en-GB" sz="1400" dirty="0" err="1"/>
              <a:t>avg</a:t>
            </a:r>
            <a:endParaRPr lang="en-GB" sz="1400" dirty="0"/>
          </a:p>
        </p:txBody>
      </p:sp>
      <p:sp>
        <p:nvSpPr>
          <p:cNvPr id="30" name="TextBox 29">
            <a:extLst>
              <a:ext uri="{FF2B5EF4-FFF2-40B4-BE49-F238E27FC236}">
                <a16:creationId xmlns:a16="http://schemas.microsoft.com/office/drawing/2014/main" id="{2CE3AC56-DFCD-21BD-8AB3-1999FCED806B}"/>
              </a:ext>
            </a:extLst>
          </p:cNvPr>
          <p:cNvSpPr txBox="1"/>
          <p:nvPr/>
        </p:nvSpPr>
        <p:spPr>
          <a:xfrm>
            <a:off x="6326075" y="2596393"/>
            <a:ext cx="1010263" cy="307777"/>
          </a:xfrm>
          <a:prstGeom prst="rect">
            <a:avLst/>
          </a:prstGeom>
          <a:noFill/>
        </p:spPr>
        <p:txBody>
          <a:bodyPr wrap="square" rtlCol="0">
            <a:spAutoFit/>
          </a:bodyPr>
          <a:lstStyle/>
          <a:p>
            <a:pPr algn="ctr"/>
            <a:r>
              <a:rPr lang="en-GB" sz="1400" dirty="0" err="1"/>
              <a:t>avg</a:t>
            </a:r>
            <a:endParaRPr lang="en-GB" sz="1400" dirty="0"/>
          </a:p>
        </p:txBody>
      </p:sp>
      <p:graphicFrame>
        <p:nvGraphicFramePr>
          <p:cNvPr id="31" name="Table 30">
            <a:extLst>
              <a:ext uri="{FF2B5EF4-FFF2-40B4-BE49-F238E27FC236}">
                <a16:creationId xmlns:a16="http://schemas.microsoft.com/office/drawing/2014/main" id="{EF03F9F4-1974-5A0A-2A90-46C023DFE010}"/>
              </a:ext>
            </a:extLst>
          </p:cNvPr>
          <p:cNvGraphicFramePr>
            <a:graphicFrameLocks noGrp="1"/>
          </p:cNvGraphicFramePr>
          <p:nvPr>
            <p:extLst>
              <p:ext uri="{D42A27DB-BD31-4B8C-83A1-F6EECF244321}">
                <p14:modId xmlns:p14="http://schemas.microsoft.com/office/powerpoint/2010/main" val="2387843637"/>
              </p:ext>
            </p:extLst>
          </p:nvPr>
        </p:nvGraphicFramePr>
        <p:xfrm>
          <a:off x="5669859" y="3126607"/>
          <a:ext cx="609600" cy="5715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3977875984"/>
                    </a:ext>
                  </a:extLst>
                </a:gridCol>
              </a:tblGrid>
              <a:tr h="190500">
                <a:tc>
                  <a:txBody>
                    <a:bodyPr/>
                    <a:lstStyle/>
                    <a:p>
                      <a:pPr algn="r" fontAlgn="b"/>
                      <a:r>
                        <a:rPr lang="en-GB" sz="1100" u="none" strike="noStrike">
                          <a:effectLst/>
                        </a:rPr>
                        <a:t>0.002882</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22562328"/>
                  </a:ext>
                </a:extLst>
              </a:tr>
              <a:tr h="190500">
                <a:tc>
                  <a:txBody>
                    <a:bodyPr/>
                    <a:lstStyle/>
                    <a:p>
                      <a:pPr algn="r" fontAlgn="b"/>
                      <a:r>
                        <a:rPr lang="en-GB" sz="1100" b="1" u="none" strike="noStrike" dirty="0">
                          <a:solidFill>
                            <a:srgbClr val="00B050"/>
                          </a:solidFill>
                          <a:effectLst/>
                        </a:rPr>
                        <a:t>0.016797</a:t>
                      </a:r>
                      <a:endParaRPr lang="en-GB" sz="1100" b="1" i="0" u="none" strike="noStrike" dirty="0">
                        <a:solidFill>
                          <a:srgbClr val="00B05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83642863"/>
                  </a:ext>
                </a:extLst>
              </a:tr>
              <a:tr h="190500">
                <a:tc>
                  <a:txBody>
                    <a:bodyPr/>
                    <a:lstStyle/>
                    <a:p>
                      <a:pPr algn="r" fontAlgn="b"/>
                      <a:r>
                        <a:rPr lang="en-GB" sz="1100" u="none" strike="noStrike" dirty="0">
                          <a:effectLst/>
                        </a:rPr>
                        <a:t>0.023306</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47679372"/>
                  </a:ext>
                </a:extLst>
              </a:tr>
            </a:tbl>
          </a:graphicData>
        </a:graphic>
      </p:graphicFrame>
      <p:graphicFrame>
        <p:nvGraphicFramePr>
          <p:cNvPr id="32" name="Table 31">
            <a:extLst>
              <a:ext uri="{FF2B5EF4-FFF2-40B4-BE49-F238E27FC236}">
                <a16:creationId xmlns:a16="http://schemas.microsoft.com/office/drawing/2014/main" id="{3AE62ED0-55B7-2A54-2ADF-59F80621D022}"/>
              </a:ext>
            </a:extLst>
          </p:cNvPr>
          <p:cNvGraphicFramePr>
            <a:graphicFrameLocks noGrp="1"/>
          </p:cNvGraphicFramePr>
          <p:nvPr>
            <p:extLst>
              <p:ext uri="{D42A27DB-BD31-4B8C-83A1-F6EECF244321}">
                <p14:modId xmlns:p14="http://schemas.microsoft.com/office/powerpoint/2010/main" val="2522432313"/>
              </p:ext>
            </p:extLst>
          </p:nvPr>
        </p:nvGraphicFramePr>
        <p:xfrm>
          <a:off x="6495792" y="3138069"/>
          <a:ext cx="609600" cy="5715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1670069583"/>
                    </a:ext>
                  </a:extLst>
                </a:gridCol>
              </a:tblGrid>
              <a:tr h="190500">
                <a:tc>
                  <a:txBody>
                    <a:bodyPr/>
                    <a:lstStyle/>
                    <a:p>
                      <a:pPr algn="r" fontAlgn="b"/>
                      <a:r>
                        <a:rPr lang="en-GB" sz="1100" u="none" strike="noStrike" dirty="0">
                          <a:effectLst/>
                        </a:rPr>
                        <a:t>0.00522</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62495162"/>
                  </a:ext>
                </a:extLst>
              </a:tr>
              <a:tr h="190500">
                <a:tc>
                  <a:txBody>
                    <a:bodyPr/>
                    <a:lstStyle/>
                    <a:p>
                      <a:pPr algn="r" fontAlgn="b"/>
                      <a:r>
                        <a:rPr lang="en-GB" sz="1100" u="none" strike="noStrike" dirty="0">
                          <a:effectLst/>
                        </a:rPr>
                        <a:t>0.03202</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40089163"/>
                  </a:ext>
                </a:extLst>
              </a:tr>
              <a:tr h="190500">
                <a:tc>
                  <a:txBody>
                    <a:bodyPr/>
                    <a:lstStyle/>
                    <a:p>
                      <a:pPr algn="r" fontAlgn="b"/>
                      <a:r>
                        <a:rPr lang="en-GB" sz="1100" u="none" strike="noStrike" dirty="0">
                          <a:effectLst/>
                        </a:rPr>
                        <a:t>0.06273</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77103108"/>
                  </a:ext>
                </a:extLst>
              </a:tr>
            </a:tbl>
          </a:graphicData>
        </a:graphic>
      </p:graphicFrame>
      <p:sp>
        <p:nvSpPr>
          <p:cNvPr id="34" name="TextBox 33">
            <a:extLst>
              <a:ext uri="{FF2B5EF4-FFF2-40B4-BE49-F238E27FC236}">
                <a16:creationId xmlns:a16="http://schemas.microsoft.com/office/drawing/2014/main" id="{2666560C-D801-0CDE-5525-09B62EFB50EA}"/>
              </a:ext>
            </a:extLst>
          </p:cNvPr>
          <p:cNvSpPr txBox="1"/>
          <p:nvPr/>
        </p:nvSpPr>
        <p:spPr>
          <a:xfrm>
            <a:off x="5024909" y="1056168"/>
            <a:ext cx="1450382" cy="307777"/>
          </a:xfrm>
          <a:prstGeom prst="rect">
            <a:avLst/>
          </a:prstGeom>
          <a:noFill/>
        </p:spPr>
        <p:txBody>
          <a:bodyPr wrap="square" rtlCol="0">
            <a:spAutoFit/>
          </a:bodyPr>
          <a:lstStyle/>
          <a:p>
            <a:pPr algn="ctr"/>
            <a:r>
              <a:rPr lang="en-GB" sz="1400" dirty="0"/>
              <a:t>In 5 s window</a:t>
            </a:r>
          </a:p>
        </p:txBody>
      </p:sp>
      <p:cxnSp>
        <p:nvCxnSpPr>
          <p:cNvPr id="62" name="Straight Connector 61">
            <a:extLst>
              <a:ext uri="{FF2B5EF4-FFF2-40B4-BE49-F238E27FC236}">
                <a16:creationId xmlns:a16="http://schemas.microsoft.com/office/drawing/2014/main" id="{3E1629A8-8EE8-00F2-7982-27653C71BCDE}"/>
              </a:ext>
            </a:extLst>
          </p:cNvPr>
          <p:cNvCxnSpPr>
            <a:cxnSpLocks/>
          </p:cNvCxnSpPr>
          <p:nvPr/>
        </p:nvCxnSpPr>
        <p:spPr>
          <a:xfrm>
            <a:off x="2941275" y="1192596"/>
            <a:ext cx="2123788"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5C1F1144-E898-40BA-DD35-5C499DA309FF}"/>
              </a:ext>
            </a:extLst>
          </p:cNvPr>
          <p:cNvCxnSpPr>
            <a:endCxn id="15" idx="0"/>
          </p:cNvCxnSpPr>
          <p:nvPr/>
        </p:nvCxnSpPr>
        <p:spPr>
          <a:xfrm>
            <a:off x="2941275" y="1192596"/>
            <a:ext cx="2971" cy="15388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9BE64022-44D4-C4AC-42D4-27F4F047E454}"/>
              </a:ext>
            </a:extLst>
          </p:cNvPr>
          <p:cNvCxnSpPr/>
          <p:nvPr/>
        </p:nvCxnSpPr>
        <p:spPr>
          <a:xfrm>
            <a:off x="3654636" y="1192596"/>
            <a:ext cx="2971" cy="15388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F6AB7DD3-89ED-5C63-07A7-56F83C821142}"/>
              </a:ext>
            </a:extLst>
          </p:cNvPr>
          <p:cNvCxnSpPr/>
          <p:nvPr/>
        </p:nvCxnSpPr>
        <p:spPr>
          <a:xfrm>
            <a:off x="4116843" y="1192596"/>
            <a:ext cx="2971" cy="15388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38" name="Content Placeholder 2">
            <a:extLst>
              <a:ext uri="{FF2B5EF4-FFF2-40B4-BE49-F238E27FC236}">
                <a16:creationId xmlns:a16="http://schemas.microsoft.com/office/drawing/2014/main" id="{5AE218A6-BB61-42E9-EFDA-4DB35B9A1E52}"/>
              </a:ext>
            </a:extLst>
          </p:cNvPr>
          <p:cNvSpPr txBox="1">
            <a:spLocks/>
          </p:cNvSpPr>
          <p:nvPr/>
        </p:nvSpPr>
        <p:spPr>
          <a:xfrm>
            <a:off x="4867603" y="4784964"/>
            <a:ext cx="2254160" cy="558380"/>
          </a:xfrm>
          <a:prstGeom prst="rect">
            <a:avLst/>
          </a:prstGeom>
          <a:solidFill>
            <a:srgbClr val="92D050"/>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spcAft>
                <a:spcPts val="1200"/>
              </a:spcAft>
            </a:pPr>
            <a:r>
              <a:rPr lang="en-US" sz="1600" b="1" dirty="0">
                <a:solidFill>
                  <a:schemeClr val="bg1"/>
                </a:solidFill>
              </a:rPr>
              <a:t>Latency ~ 17 </a:t>
            </a:r>
            <a:r>
              <a:rPr lang="en-US" sz="1600" b="1" dirty="0" err="1">
                <a:solidFill>
                  <a:schemeClr val="bg1"/>
                </a:solidFill>
              </a:rPr>
              <a:t>ms</a:t>
            </a:r>
            <a:r>
              <a:rPr lang="en-US" sz="1600" b="1" dirty="0">
                <a:solidFill>
                  <a:schemeClr val="bg1"/>
                </a:solidFill>
              </a:rPr>
              <a:t> </a:t>
            </a:r>
            <a:r>
              <a:rPr lang="en-US" sz="1600" b="1" dirty="0">
                <a:solidFill>
                  <a:schemeClr val="bg1"/>
                </a:solidFill>
                <a:sym typeface="Wingdings" panose="05000000000000000000" pitchFamily="2" charset="2"/>
              </a:rPr>
              <a:t>= Requirement met.</a:t>
            </a:r>
            <a:endParaRPr lang="en-US" sz="1600" b="1" dirty="0">
              <a:solidFill>
                <a:schemeClr val="bg1"/>
              </a:solidFill>
            </a:endParaRPr>
          </a:p>
        </p:txBody>
      </p:sp>
    </p:spTree>
    <p:extLst>
      <p:ext uri="{BB962C8B-B14F-4D97-AF65-F5344CB8AC3E}">
        <p14:creationId xmlns:p14="http://schemas.microsoft.com/office/powerpoint/2010/main" val="2439239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p>
        </p:txBody>
      </p:sp>
      <p:sp>
        <p:nvSpPr>
          <p:cNvPr id="8" name="Content Placeholder 2"/>
          <p:cNvSpPr txBox="1">
            <a:spLocks/>
          </p:cNvSpPr>
          <p:nvPr/>
        </p:nvSpPr>
        <p:spPr>
          <a:xfrm>
            <a:off x="431999" y="576000"/>
            <a:ext cx="7613364" cy="43701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2000" b="1" kern="0" dirty="0">
                <a:solidFill>
                  <a:schemeClr val="accent1"/>
                </a:solidFill>
                <a:latin typeface="Arial" panose="020B0604020202020204" pitchFamily="34" charset="0"/>
                <a:cs typeface="Arial" panose="020B0604020202020204" pitchFamily="34" charset="0"/>
              </a:rPr>
              <a:t>PV Loss Test: 10 Hz Updates over 24 Hours – Software Diode</a:t>
            </a:r>
          </a:p>
        </p:txBody>
      </p:sp>
      <p:grpSp>
        <p:nvGrpSpPr>
          <p:cNvPr id="24" name="Group 23">
            <a:extLst>
              <a:ext uri="{FF2B5EF4-FFF2-40B4-BE49-F238E27FC236}">
                <a16:creationId xmlns:a16="http://schemas.microsoft.com/office/drawing/2014/main" id="{0A3F6647-FCD8-2D5C-810E-BB93F482B235}"/>
              </a:ext>
            </a:extLst>
          </p:cNvPr>
          <p:cNvGrpSpPr/>
          <p:nvPr/>
        </p:nvGrpSpPr>
        <p:grpSpPr>
          <a:xfrm>
            <a:off x="525161" y="955696"/>
            <a:ext cx="11046279" cy="4078366"/>
            <a:chOff x="525161" y="955696"/>
            <a:chExt cx="11046279" cy="4078366"/>
          </a:xfrm>
        </p:grpSpPr>
        <p:sp>
          <p:nvSpPr>
            <p:cNvPr id="3" name="Rectangle 2">
              <a:extLst>
                <a:ext uri="{FF2B5EF4-FFF2-40B4-BE49-F238E27FC236}">
                  <a16:creationId xmlns:a16="http://schemas.microsoft.com/office/drawing/2014/main" id="{24910D40-9EC7-FDBC-27DE-27EFD4E93E80}"/>
                </a:ext>
              </a:extLst>
            </p:cNvPr>
            <p:cNvSpPr/>
            <p:nvPr/>
          </p:nvSpPr>
          <p:spPr>
            <a:xfrm>
              <a:off x="4332961" y="1604556"/>
              <a:ext cx="3526077" cy="3429506"/>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92EBBF84-4414-1BD0-A883-E2732E81570C}"/>
                </a:ext>
              </a:extLst>
            </p:cNvPr>
            <p:cNvSpPr/>
            <p:nvPr/>
          </p:nvSpPr>
          <p:spPr>
            <a:xfrm>
              <a:off x="8045363" y="1604556"/>
              <a:ext cx="3526077" cy="3429506"/>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52CE5A9F-537D-7DF0-D631-6ED2B96732D0}"/>
                </a:ext>
              </a:extLst>
            </p:cNvPr>
            <p:cNvSpPr/>
            <p:nvPr/>
          </p:nvSpPr>
          <p:spPr>
            <a:xfrm>
              <a:off x="600466" y="1604555"/>
              <a:ext cx="3526077" cy="3429507"/>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3B816B03-5169-F490-D77E-1E10887A6B26}"/>
                </a:ext>
              </a:extLst>
            </p:cNvPr>
            <p:cNvSpPr txBox="1"/>
            <p:nvPr/>
          </p:nvSpPr>
          <p:spPr>
            <a:xfrm>
              <a:off x="786791" y="2220395"/>
              <a:ext cx="3339752" cy="2031325"/>
            </a:xfrm>
            <a:prstGeom prst="rect">
              <a:avLst/>
            </a:prstGeom>
            <a:noFill/>
          </p:spPr>
          <p:txBody>
            <a:bodyPr wrap="square">
              <a:spAutoFit/>
            </a:bodyPr>
            <a:lstStyle/>
            <a:p>
              <a:r>
                <a:rPr lang="en-GB" dirty="0"/>
                <a:t>2024-08-28 14:34:20, START</a:t>
              </a:r>
            </a:p>
            <a:p>
              <a:r>
                <a:rPr lang="en-GB" dirty="0"/>
                <a:t>2024-08-28 16:26:27, 2046</a:t>
              </a:r>
            </a:p>
            <a:p>
              <a:r>
                <a:rPr lang="en-GB" dirty="0"/>
                <a:t>2024-08-28 20:41:29, 2046</a:t>
              </a:r>
            </a:p>
            <a:p>
              <a:r>
                <a:rPr lang="en-GB" dirty="0"/>
                <a:t>2024-08-29 00:12:20, 2046</a:t>
              </a:r>
            </a:p>
            <a:p>
              <a:r>
                <a:rPr lang="en-GB" dirty="0"/>
                <a:t>2024-08-29 01:31:12, 2046</a:t>
              </a:r>
            </a:p>
            <a:p>
              <a:r>
                <a:rPr lang="en-GB" dirty="0"/>
                <a:t>2024-08-29 13:17:18, 2046</a:t>
              </a:r>
            </a:p>
            <a:p>
              <a:r>
                <a:rPr lang="en-GB" dirty="0"/>
                <a:t>2024-08-29 14:34:21, END</a:t>
              </a:r>
            </a:p>
          </p:txBody>
        </p:sp>
        <p:sp>
          <p:nvSpPr>
            <p:cNvPr id="7" name="TextBox 6">
              <a:extLst>
                <a:ext uri="{FF2B5EF4-FFF2-40B4-BE49-F238E27FC236}">
                  <a16:creationId xmlns:a16="http://schemas.microsoft.com/office/drawing/2014/main" id="{6A9D895E-A14F-A812-3DF1-4C9E61A52AEC}"/>
                </a:ext>
              </a:extLst>
            </p:cNvPr>
            <p:cNvSpPr txBox="1"/>
            <p:nvPr/>
          </p:nvSpPr>
          <p:spPr>
            <a:xfrm>
              <a:off x="4521443" y="2224640"/>
              <a:ext cx="3339752" cy="2308324"/>
            </a:xfrm>
            <a:prstGeom prst="rect">
              <a:avLst/>
            </a:prstGeom>
            <a:noFill/>
          </p:spPr>
          <p:txBody>
            <a:bodyPr wrap="square">
              <a:spAutoFit/>
            </a:bodyPr>
            <a:lstStyle/>
            <a:p>
              <a:r>
                <a:rPr lang="en-GB" dirty="0"/>
                <a:t>2024-09-04 12:45:27, START</a:t>
              </a:r>
            </a:p>
            <a:p>
              <a:r>
                <a:rPr lang="en-GB" dirty="0"/>
                <a:t>2024-09-04 19:52:37, 2046</a:t>
              </a:r>
            </a:p>
            <a:p>
              <a:r>
                <a:rPr lang="en-GB" dirty="0"/>
                <a:t>2024-09-05 00:56:50, 2046</a:t>
              </a:r>
            </a:p>
            <a:p>
              <a:r>
                <a:rPr lang="en-GB" dirty="0"/>
                <a:t>2024-09-05 01:17:21, 2046</a:t>
              </a:r>
            </a:p>
            <a:p>
              <a:r>
                <a:rPr lang="en-GB" dirty="0"/>
                <a:t>2024-09-05 02:45:36, 2046</a:t>
              </a:r>
            </a:p>
            <a:p>
              <a:r>
                <a:rPr lang="en-GB" dirty="0"/>
                <a:t>2024-09-05 11:05:50, 3000</a:t>
              </a:r>
            </a:p>
            <a:p>
              <a:r>
                <a:rPr lang="en-GB" dirty="0"/>
                <a:t>2024-09-05 12:08:28, 2046</a:t>
              </a:r>
            </a:p>
            <a:p>
              <a:r>
                <a:rPr lang="en-GB" dirty="0"/>
                <a:t>2024-09-05 12:45:28, END</a:t>
              </a:r>
            </a:p>
          </p:txBody>
        </p:sp>
        <p:sp>
          <p:nvSpPr>
            <p:cNvPr id="9" name="TextBox 8">
              <a:extLst>
                <a:ext uri="{FF2B5EF4-FFF2-40B4-BE49-F238E27FC236}">
                  <a16:creationId xmlns:a16="http://schemas.microsoft.com/office/drawing/2014/main" id="{595728F8-09E3-C3F3-0861-1A37D5E881C0}"/>
                </a:ext>
              </a:extLst>
            </p:cNvPr>
            <p:cNvSpPr txBox="1"/>
            <p:nvPr/>
          </p:nvSpPr>
          <p:spPr>
            <a:xfrm>
              <a:off x="8222249" y="2220395"/>
              <a:ext cx="3172304" cy="646331"/>
            </a:xfrm>
            <a:prstGeom prst="rect">
              <a:avLst/>
            </a:prstGeom>
            <a:noFill/>
          </p:spPr>
          <p:txBody>
            <a:bodyPr wrap="square">
              <a:spAutoFit/>
            </a:bodyPr>
            <a:lstStyle/>
            <a:p>
              <a:r>
                <a:rPr lang="en-GB" dirty="0"/>
                <a:t>2024-09-05 15:18:26, START</a:t>
              </a:r>
            </a:p>
            <a:p>
              <a:r>
                <a:rPr lang="en-GB" dirty="0"/>
                <a:t>2024-09-06 </a:t>
              </a:r>
              <a:r>
                <a:rPr lang="ru-RU" dirty="0"/>
                <a:t>15</a:t>
              </a:r>
              <a:r>
                <a:rPr lang="en-GB" dirty="0"/>
                <a:t>:18:27, END</a:t>
              </a:r>
            </a:p>
          </p:txBody>
        </p:sp>
        <p:sp>
          <p:nvSpPr>
            <p:cNvPr id="10" name="TextBox 9">
              <a:extLst>
                <a:ext uri="{FF2B5EF4-FFF2-40B4-BE49-F238E27FC236}">
                  <a16:creationId xmlns:a16="http://schemas.microsoft.com/office/drawing/2014/main" id="{E127BE80-5048-B3D0-0CFB-E52D2BC1BDA7}"/>
                </a:ext>
              </a:extLst>
            </p:cNvPr>
            <p:cNvSpPr txBox="1"/>
            <p:nvPr/>
          </p:nvSpPr>
          <p:spPr>
            <a:xfrm>
              <a:off x="1335657" y="1649567"/>
              <a:ext cx="2305050" cy="400110"/>
            </a:xfrm>
            <a:prstGeom prst="rect">
              <a:avLst/>
            </a:prstGeom>
            <a:noFill/>
          </p:spPr>
          <p:txBody>
            <a:bodyPr wrap="square" rtlCol="0">
              <a:spAutoFit/>
            </a:bodyPr>
            <a:lstStyle/>
            <a:p>
              <a:r>
                <a:rPr lang="ru-RU" sz="2000" dirty="0"/>
                <a:t>4</a:t>
              </a:r>
              <a:r>
                <a:rPr lang="en-US" sz="2000" dirty="0"/>
                <a:t>.</a:t>
              </a:r>
              <a:r>
                <a:rPr lang="ru-RU" sz="2000" dirty="0"/>
                <a:t>000 </a:t>
              </a:r>
              <a:r>
                <a:rPr lang="en-GB" sz="2000" dirty="0"/>
                <a:t>PV @ 10Hz</a:t>
              </a:r>
            </a:p>
          </p:txBody>
        </p:sp>
        <p:sp>
          <p:nvSpPr>
            <p:cNvPr id="11" name="TextBox 10">
              <a:extLst>
                <a:ext uri="{FF2B5EF4-FFF2-40B4-BE49-F238E27FC236}">
                  <a16:creationId xmlns:a16="http://schemas.microsoft.com/office/drawing/2014/main" id="{BD37A74F-0387-6CA8-042F-F65439CECFCA}"/>
                </a:ext>
              </a:extLst>
            </p:cNvPr>
            <p:cNvSpPr txBox="1"/>
            <p:nvPr/>
          </p:nvSpPr>
          <p:spPr>
            <a:xfrm>
              <a:off x="5068151" y="1649567"/>
              <a:ext cx="2242019" cy="400110"/>
            </a:xfrm>
            <a:prstGeom prst="rect">
              <a:avLst/>
            </a:prstGeom>
            <a:noFill/>
          </p:spPr>
          <p:txBody>
            <a:bodyPr wrap="square" rtlCol="0">
              <a:spAutoFit/>
            </a:bodyPr>
            <a:lstStyle/>
            <a:p>
              <a:r>
                <a:rPr lang="ru-RU" sz="2000" dirty="0"/>
                <a:t>3</a:t>
              </a:r>
              <a:r>
                <a:rPr lang="en-US" sz="2000" dirty="0"/>
                <a:t>.</a:t>
              </a:r>
              <a:r>
                <a:rPr lang="ru-RU" sz="2000" dirty="0"/>
                <a:t>000 </a:t>
              </a:r>
              <a:r>
                <a:rPr lang="en-GB" sz="2000" dirty="0"/>
                <a:t>PV @ 10Hz</a:t>
              </a:r>
            </a:p>
          </p:txBody>
        </p:sp>
        <p:sp>
          <p:nvSpPr>
            <p:cNvPr id="12" name="TextBox 11">
              <a:extLst>
                <a:ext uri="{FF2B5EF4-FFF2-40B4-BE49-F238E27FC236}">
                  <a16:creationId xmlns:a16="http://schemas.microsoft.com/office/drawing/2014/main" id="{4E9C8820-A411-20A1-8E35-62D87765C097}"/>
                </a:ext>
              </a:extLst>
            </p:cNvPr>
            <p:cNvSpPr txBox="1"/>
            <p:nvPr/>
          </p:nvSpPr>
          <p:spPr>
            <a:xfrm>
              <a:off x="8780554" y="1649567"/>
              <a:ext cx="2249550" cy="400110"/>
            </a:xfrm>
            <a:prstGeom prst="rect">
              <a:avLst/>
            </a:prstGeom>
            <a:noFill/>
          </p:spPr>
          <p:txBody>
            <a:bodyPr wrap="square" rtlCol="0">
              <a:spAutoFit/>
            </a:bodyPr>
            <a:lstStyle/>
            <a:p>
              <a:r>
                <a:rPr lang="ru-RU" sz="2000" dirty="0"/>
                <a:t>2</a:t>
              </a:r>
              <a:r>
                <a:rPr lang="en-US" sz="2000" dirty="0"/>
                <a:t>.</a:t>
              </a:r>
              <a:r>
                <a:rPr lang="ru-RU" sz="2000" dirty="0"/>
                <a:t>000 </a:t>
              </a:r>
              <a:r>
                <a:rPr lang="en-GB" sz="2000" dirty="0"/>
                <a:t>PV @ 10Hz</a:t>
              </a:r>
            </a:p>
          </p:txBody>
        </p:sp>
        <p:sp>
          <p:nvSpPr>
            <p:cNvPr id="13" name="TextBox 12">
              <a:extLst>
                <a:ext uri="{FF2B5EF4-FFF2-40B4-BE49-F238E27FC236}">
                  <a16:creationId xmlns:a16="http://schemas.microsoft.com/office/drawing/2014/main" id="{0EA3E9A4-0C7F-2603-50D1-74FE12458ED2}"/>
                </a:ext>
              </a:extLst>
            </p:cNvPr>
            <p:cNvSpPr txBox="1"/>
            <p:nvPr/>
          </p:nvSpPr>
          <p:spPr>
            <a:xfrm>
              <a:off x="786791" y="4574421"/>
              <a:ext cx="2511513" cy="400110"/>
            </a:xfrm>
            <a:prstGeom prst="rect">
              <a:avLst/>
            </a:prstGeom>
            <a:noFill/>
          </p:spPr>
          <p:txBody>
            <a:bodyPr wrap="square" rtlCol="0">
              <a:spAutoFit/>
            </a:bodyPr>
            <a:lstStyle/>
            <a:p>
              <a:r>
                <a:rPr lang="en-GB" sz="2000" dirty="0"/>
                <a:t>Few losses</a:t>
              </a:r>
            </a:p>
          </p:txBody>
        </p:sp>
        <p:sp>
          <p:nvSpPr>
            <p:cNvPr id="14" name="TextBox 13">
              <a:extLst>
                <a:ext uri="{FF2B5EF4-FFF2-40B4-BE49-F238E27FC236}">
                  <a16:creationId xmlns:a16="http://schemas.microsoft.com/office/drawing/2014/main" id="{1BA46C58-10AD-BBA4-A379-A30BB1888AFF}"/>
                </a:ext>
              </a:extLst>
            </p:cNvPr>
            <p:cNvSpPr txBox="1"/>
            <p:nvPr/>
          </p:nvSpPr>
          <p:spPr>
            <a:xfrm>
              <a:off x="4555889" y="4574421"/>
              <a:ext cx="2511513" cy="400110"/>
            </a:xfrm>
            <a:prstGeom prst="rect">
              <a:avLst/>
            </a:prstGeom>
            <a:noFill/>
          </p:spPr>
          <p:txBody>
            <a:bodyPr wrap="square" rtlCol="0">
              <a:spAutoFit/>
            </a:bodyPr>
            <a:lstStyle/>
            <a:p>
              <a:r>
                <a:rPr lang="en-GB" sz="2000" dirty="0"/>
                <a:t>Few losses</a:t>
              </a:r>
            </a:p>
          </p:txBody>
        </p:sp>
        <p:sp>
          <p:nvSpPr>
            <p:cNvPr id="15" name="TextBox 14">
              <a:extLst>
                <a:ext uri="{FF2B5EF4-FFF2-40B4-BE49-F238E27FC236}">
                  <a16:creationId xmlns:a16="http://schemas.microsoft.com/office/drawing/2014/main" id="{20B6433B-7FFB-A053-1214-80E75F3C9541}"/>
                </a:ext>
              </a:extLst>
            </p:cNvPr>
            <p:cNvSpPr txBox="1"/>
            <p:nvPr/>
          </p:nvSpPr>
          <p:spPr>
            <a:xfrm>
              <a:off x="8324736" y="4565718"/>
              <a:ext cx="2114926" cy="400110"/>
            </a:xfrm>
            <a:prstGeom prst="rect">
              <a:avLst/>
            </a:prstGeom>
            <a:noFill/>
          </p:spPr>
          <p:txBody>
            <a:bodyPr wrap="square" rtlCol="0">
              <a:spAutoFit/>
            </a:bodyPr>
            <a:lstStyle/>
            <a:p>
              <a:r>
                <a:rPr lang="en-GB" sz="2000" dirty="0"/>
                <a:t>No losses</a:t>
              </a:r>
            </a:p>
          </p:txBody>
        </p:sp>
        <p:sp>
          <p:nvSpPr>
            <p:cNvPr id="16" name="TextBox 15">
              <a:extLst>
                <a:ext uri="{FF2B5EF4-FFF2-40B4-BE49-F238E27FC236}">
                  <a16:creationId xmlns:a16="http://schemas.microsoft.com/office/drawing/2014/main" id="{24FD9C6D-08E1-CD7B-FBC3-B28FBB5BCFCC}"/>
                </a:ext>
              </a:extLst>
            </p:cNvPr>
            <p:cNvSpPr txBox="1"/>
            <p:nvPr/>
          </p:nvSpPr>
          <p:spPr>
            <a:xfrm>
              <a:off x="525161" y="979667"/>
              <a:ext cx="1127678" cy="369332"/>
            </a:xfrm>
            <a:prstGeom prst="rect">
              <a:avLst/>
            </a:prstGeom>
            <a:noFill/>
          </p:spPr>
          <p:txBody>
            <a:bodyPr wrap="square">
              <a:spAutoFit/>
            </a:bodyPr>
            <a:lstStyle/>
            <a:p>
              <a:r>
                <a:rPr lang="en-GB" dirty="0"/>
                <a:t>Datetime</a:t>
              </a:r>
            </a:p>
          </p:txBody>
        </p:sp>
        <p:sp>
          <p:nvSpPr>
            <p:cNvPr id="17" name="TextBox 16">
              <a:extLst>
                <a:ext uri="{FF2B5EF4-FFF2-40B4-BE49-F238E27FC236}">
                  <a16:creationId xmlns:a16="http://schemas.microsoft.com/office/drawing/2014/main" id="{BC80D3A7-0B25-4B35-F5E2-433C4FE31131}"/>
                </a:ext>
              </a:extLst>
            </p:cNvPr>
            <p:cNvSpPr txBox="1"/>
            <p:nvPr/>
          </p:nvSpPr>
          <p:spPr>
            <a:xfrm>
              <a:off x="2491538" y="955696"/>
              <a:ext cx="3697622" cy="369332"/>
            </a:xfrm>
            <a:prstGeom prst="rect">
              <a:avLst/>
            </a:prstGeom>
            <a:noFill/>
          </p:spPr>
          <p:txBody>
            <a:bodyPr wrap="square">
              <a:spAutoFit/>
            </a:bodyPr>
            <a:lstStyle/>
            <a:p>
              <a:pPr algn="ctr"/>
              <a:r>
                <a:rPr lang="en-GB" dirty="0"/>
                <a:t>N of PV</a:t>
              </a:r>
              <a:r>
                <a:rPr lang="ru-RU" dirty="0"/>
                <a:t> </a:t>
              </a:r>
              <a:r>
                <a:rPr lang="en-GB" dirty="0"/>
                <a:t>lost in the event</a:t>
              </a:r>
            </a:p>
          </p:txBody>
        </p:sp>
        <p:cxnSp>
          <p:nvCxnSpPr>
            <p:cNvPr id="18" name="Straight Connector 17">
              <a:extLst>
                <a:ext uri="{FF2B5EF4-FFF2-40B4-BE49-F238E27FC236}">
                  <a16:creationId xmlns:a16="http://schemas.microsoft.com/office/drawing/2014/main" id="{947DA169-2DAB-CE12-62A9-27698B83FB79}"/>
                </a:ext>
              </a:extLst>
            </p:cNvPr>
            <p:cNvCxnSpPr>
              <a:cxnSpLocks/>
            </p:cNvCxnSpPr>
            <p:nvPr/>
          </p:nvCxnSpPr>
          <p:spPr>
            <a:xfrm>
              <a:off x="525161" y="1345972"/>
              <a:ext cx="1101526" cy="3027"/>
            </a:xfrm>
            <a:prstGeom prst="line">
              <a:avLst/>
            </a:prstGeom>
            <a:ln w="12700">
              <a:solidFill>
                <a:srgbClr val="EB5D4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8EA7B7F7-CFE0-6ECA-E854-6E64167A4C4A}"/>
                </a:ext>
              </a:extLst>
            </p:cNvPr>
            <p:cNvSpPr/>
            <p:nvPr/>
          </p:nvSpPr>
          <p:spPr>
            <a:xfrm>
              <a:off x="840875" y="2260796"/>
              <a:ext cx="2235993" cy="283652"/>
            </a:xfrm>
            <a:prstGeom prst="rect">
              <a:avLst/>
            </a:prstGeom>
            <a:noFill/>
            <a:ln>
              <a:solidFill>
                <a:srgbClr val="EB5D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Connector 19">
              <a:extLst>
                <a:ext uri="{FF2B5EF4-FFF2-40B4-BE49-F238E27FC236}">
                  <a16:creationId xmlns:a16="http://schemas.microsoft.com/office/drawing/2014/main" id="{19DE9EC8-9D47-68DA-49CD-1E383403E946}"/>
                </a:ext>
              </a:extLst>
            </p:cNvPr>
            <p:cNvCxnSpPr>
              <a:cxnSpLocks/>
              <a:stCxn id="16" idx="2"/>
            </p:cNvCxnSpPr>
            <p:nvPr/>
          </p:nvCxnSpPr>
          <p:spPr>
            <a:xfrm>
              <a:off x="1089000" y="1348999"/>
              <a:ext cx="0" cy="911797"/>
            </a:xfrm>
            <a:prstGeom prst="line">
              <a:avLst/>
            </a:prstGeom>
            <a:ln w="12700">
              <a:solidFill>
                <a:srgbClr val="EB5D4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29A99-01D7-68FA-54EC-43FA19307916}"/>
                </a:ext>
              </a:extLst>
            </p:cNvPr>
            <p:cNvCxnSpPr>
              <a:cxnSpLocks/>
            </p:cNvCxnSpPr>
            <p:nvPr/>
          </p:nvCxnSpPr>
          <p:spPr>
            <a:xfrm>
              <a:off x="3391351" y="1347485"/>
              <a:ext cx="1584926"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A5A48BEC-A972-5B9E-D3BA-E7DD49259B8F}"/>
                </a:ext>
              </a:extLst>
            </p:cNvPr>
            <p:cNvSpPr/>
            <p:nvPr/>
          </p:nvSpPr>
          <p:spPr>
            <a:xfrm>
              <a:off x="3076867" y="2543560"/>
              <a:ext cx="942975" cy="283652"/>
            </a:xfrm>
            <a:prstGeom prst="rect">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Connector 22">
              <a:extLst>
                <a:ext uri="{FF2B5EF4-FFF2-40B4-BE49-F238E27FC236}">
                  <a16:creationId xmlns:a16="http://schemas.microsoft.com/office/drawing/2014/main" id="{5CD2FC6E-58F5-4BCC-348B-F451867F1068}"/>
                </a:ext>
              </a:extLst>
            </p:cNvPr>
            <p:cNvCxnSpPr>
              <a:cxnSpLocks/>
            </p:cNvCxnSpPr>
            <p:nvPr/>
          </p:nvCxnSpPr>
          <p:spPr>
            <a:xfrm flipV="1">
              <a:off x="3943643" y="1345972"/>
              <a:ext cx="0" cy="1197588"/>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25" name="Content Placeholder 2">
            <a:extLst>
              <a:ext uri="{FF2B5EF4-FFF2-40B4-BE49-F238E27FC236}">
                <a16:creationId xmlns:a16="http://schemas.microsoft.com/office/drawing/2014/main" id="{2B580CB0-5EA1-595E-B800-458850FDBEF2}"/>
              </a:ext>
            </a:extLst>
          </p:cNvPr>
          <p:cNvSpPr txBox="1">
            <a:spLocks/>
          </p:cNvSpPr>
          <p:nvPr/>
        </p:nvSpPr>
        <p:spPr>
          <a:xfrm>
            <a:off x="525161" y="5149211"/>
            <a:ext cx="11217636" cy="9527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1600" dirty="0"/>
              <a:t>Moderate losses (≤ 5%) between 5.000 and 10.000 PVs, severe losses (&gt; 15%) above 10.000 PVs. The rare glitch around 2046 PVs to be understood – UDP configuration issue or diode software issue?</a:t>
            </a:r>
          </a:p>
          <a:p>
            <a:pPr algn="l">
              <a:spcBef>
                <a:spcPts val="0"/>
              </a:spcBef>
              <a:spcAft>
                <a:spcPts val="1200"/>
              </a:spcAft>
            </a:pPr>
            <a:r>
              <a:rPr lang="en-US" sz="1600" dirty="0"/>
              <a:t>Not critical for the moment and easily circumvented with partitioning.</a:t>
            </a:r>
          </a:p>
        </p:txBody>
      </p:sp>
      <p:sp>
        <p:nvSpPr>
          <p:cNvPr id="26" name="Content Placeholder 2">
            <a:extLst>
              <a:ext uri="{FF2B5EF4-FFF2-40B4-BE49-F238E27FC236}">
                <a16:creationId xmlns:a16="http://schemas.microsoft.com/office/drawing/2014/main" id="{A092716D-8E8E-1B7D-033B-D342088588C0}"/>
              </a:ext>
            </a:extLst>
          </p:cNvPr>
          <p:cNvSpPr txBox="1">
            <a:spLocks/>
          </p:cNvSpPr>
          <p:nvPr/>
        </p:nvSpPr>
        <p:spPr>
          <a:xfrm>
            <a:off x="8298414" y="438816"/>
            <a:ext cx="3032973" cy="558380"/>
          </a:xfrm>
          <a:prstGeom prst="rect">
            <a:avLst/>
          </a:prstGeom>
          <a:solidFill>
            <a:srgbClr val="EB5D40"/>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spcAft>
                <a:spcPts val="1200"/>
              </a:spcAft>
            </a:pPr>
            <a:r>
              <a:rPr lang="en-US" sz="1600" b="1" dirty="0">
                <a:solidFill>
                  <a:schemeClr val="bg1"/>
                </a:solidFill>
              </a:rPr>
              <a:t>Losses above 2.000 PV </a:t>
            </a:r>
            <a:r>
              <a:rPr lang="en-US" sz="1600" b="1" dirty="0">
                <a:solidFill>
                  <a:schemeClr val="bg1"/>
                </a:solidFill>
                <a:sym typeface="Wingdings" panose="05000000000000000000" pitchFamily="2" charset="2"/>
              </a:rPr>
              <a:t>= Requirement not met.</a:t>
            </a:r>
            <a:endParaRPr lang="en-US" sz="1600" b="1" dirty="0">
              <a:solidFill>
                <a:schemeClr val="bg1"/>
              </a:solidFill>
            </a:endParaRPr>
          </a:p>
        </p:txBody>
      </p:sp>
    </p:spTree>
    <p:extLst>
      <p:ext uri="{BB962C8B-B14F-4D97-AF65-F5344CB8AC3E}">
        <p14:creationId xmlns:p14="http://schemas.microsoft.com/office/powerpoint/2010/main" val="1495144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p>
        </p:txBody>
      </p:sp>
      <p:sp>
        <p:nvSpPr>
          <p:cNvPr id="8" name="Content Placeholder 2"/>
          <p:cNvSpPr txBox="1">
            <a:spLocks/>
          </p:cNvSpPr>
          <p:nvPr/>
        </p:nvSpPr>
        <p:spPr>
          <a:xfrm>
            <a:off x="431999" y="576000"/>
            <a:ext cx="7790250" cy="43701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2000" b="1" kern="0" dirty="0">
                <a:solidFill>
                  <a:schemeClr val="accent1"/>
                </a:solidFill>
                <a:latin typeface="Arial" panose="020B0604020202020204" pitchFamily="34" charset="0"/>
                <a:cs typeface="Arial" panose="020B0604020202020204" pitchFamily="34" charset="0"/>
              </a:rPr>
              <a:t>PV Loss Test: 10 Hz Updates – Hardware Diode</a:t>
            </a:r>
          </a:p>
        </p:txBody>
      </p:sp>
      <p:sp>
        <p:nvSpPr>
          <p:cNvPr id="26" name="Content Placeholder 2">
            <a:extLst>
              <a:ext uri="{FF2B5EF4-FFF2-40B4-BE49-F238E27FC236}">
                <a16:creationId xmlns:a16="http://schemas.microsoft.com/office/drawing/2014/main" id="{A092716D-8E8E-1B7D-033B-D342088588C0}"/>
              </a:ext>
            </a:extLst>
          </p:cNvPr>
          <p:cNvSpPr txBox="1">
            <a:spLocks/>
          </p:cNvSpPr>
          <p:nvPr/>
        </p:nvSpPr>
        <p:spPr>
          <a:xfrm>
            <a:off x="8298414" y="438816"/>
            <a:ext cx="3032973" cy="558380"/>
          </a:xfrm>
          <a:prstGeom prst="rect">
            <a:avLst/>
          </a:prstGeom>
          <a:solidFill>
            <a:srgbClr val="EB5D40"/>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spcAft>
                <a:spcPts val="1200"/>
              </a:spcAft>
            </a:pPr>
            <a:r>
              <a:rPr lang="en-US" sz="1600" b="1" dirty="0">
                <a:solidFill>
                  <a:schemeClr val="bg1"/>
                </a:solidFill>
              </a:rPr>
              <a:t>Losses above 2 Hz </a:t>
            </a:r>
            <a:r>
              <a:rPr lang="en-US" sz="1600" b="1" dirty="0">
                <a:solidFill>
                  <a:schemeClr val="bg1"/>
                </a:solidFill>
                <a:sym typeface="Wingdings" panose="05000000000000000000" pitchFamily="2" charset="2"/>
              </a:rPr>
              <a:t>= Requirement not met.</a:t>
            </a:r>
            <a:endParaRPr lang="en-US" sz="1600" b="1" dirty="0">
              <a:solidFill>
                <a:schemeClr val="bg1"/>
              </a:solidFill>
            </a:endParaRPr>
          </a:p>
        </p:txBody>
      </p:sp>
      <p:sp>
        <p:nvSpPr>
          <p:cNvPr id="27" name="Content Placeholder 2">
            <a:extLst>
              <a:ext uri="{FF2B5EF4-FFF2-40B4-BE49-F238E27FC236}">
                <a16:creationId xmlns:a16="http://schemas.microsoft.com/office/drawing/2014/main" id="{E3BC1F41-AD41-D001-4187-A6F3ECBAD770}"/>
              </a:ext>
            </a:extLst>
          </p:cNvPr>
          <p:cNvSpPr txBox="1">
            <a:spLocks/>
          </p:cNvSpPr>
          <p:nvPr/>
        </p:nvSpPr>
        <p:spPr>
          <a:xfrm>
            <a:off x="431999" y="1392999"/>
            <a:ext cx="11217636" cy="123366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1600" dirty="0"/>
              <a:t>Very preliminary tests with 2.000 PVs show losses appearing above 2 Hz updates.</a:t>
            </a:r>
          </a:p>
          <a:p>
            <a:pPr algn="l">
              <a:spcBef>
                <a:spcPts val="0"/>
              </a:spcBef>
              <a:spcAft>
                <a:spcPts val="1200"/>
              </a:spcAft>
            </a:pPr>
            <a:r>
              <a:rPr lang="en-US" sz="1600" dirty="0"/>
              <a:t>Further investigation / tuning needed.</a:t>
            </a:r>
          </a:p>
          <a:p>
            <a:pPr algn="l">
              <a:spcBef>
                <a:spcPts val="0"/>
              </a:spcBef>
              <a:spcAft>
                <a:spcPts val="1200"/>
              </a:spcAft>
            </a:pPr>
            <a:r>
              <a:rPr lang="en-US" sz="1600" dirty="0"/>
              <a:t>Again, not critical for the moment.</a:t>
            </a:r>
          </a:p>
          <a:p>
            <a:pPr algn="l">
              <a:spcBef>
                <a:spcPts val="0"/>
              </a:spcBef>
              <a:spcAft>
                <a:spcPts val="1200"/>
              </a:spcAft>
            </a:pPr>
            <a:endParaRPr lang="en-US" sz="1600" dirty="0"/>
          </a:p>
        </p:txBody>
      </p:sp>
    </p:spTree>
    <p:extLst>
      <p:ext uri="{BB962C8B-B14F-4D97-AF65-F5344CB8AC3E}">
        <p14:creationId xmlns:p14="http://schemas.microsoft.com/office/powerpoint/2010/main" val="1124705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ener Diode 6.2V 1W Through Hole 2-Pin | Majju P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823574" y="609395"/>
            <a:ext cx="5548168" cy="4651318"/>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431999" y="575999"/>
            <a:ext cx="6840000" cy="56984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2000" b="1" kern="0" dirty="0">
                <a:solidFill>
                  <a:schemeClr val="accent1"/>
                </a:solidFill>
                <a:latin typeface="Arial" panose="020B0604020202020204" pitchFamily="34" charset="0"/>
                <a:cs typeface="Arial" panose="020B0604020202020204" pitchFamily="34" charset="0"/>
              </a:rPr>
              <a:t>Status and Roadmap</a:t>
            </a:r>
            <a:endParaRPr lang="en-US" sz="2000" b="1" dirty="0">
              <a:solidFill>
                <a:schemeClr val="accent1"/>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Requirements and Design Documents are approved.</a:t>
            </a:r>
          </a:p>
          <a:p>
            <a:pPr marL="285750" indent="-285750" algn="l">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V1.0 supporting CA (record) PVs delivered by our contractor (Cosylab) in April 2024 and independently verified. User manual prepared.</a:t>
            </a:r>
          </a:p>
          <a:p>
            <a:pPr marL="285750" indent="-285750" algn="l">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Operation over hardware diode confirmed.</a:t>
            </a:r>
          </a:p>
          <a:p>
            <a:pPr marL="285750" indent="-285750" algn="l">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Budget secured and works kicked off to deliver in 2025 a prototype supporting PVA (structured) PVs.</a:t>
            </a:r>
          </a:p>
          <a:p>
            <a:pPr marL="285750" indent="-285750" algn="l">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No production use is foreseen yet because ITER plant commissioning does not require this level of security.</a:t>
            </a:r>
          </a:p>
          <a:p>
            <a:pPr marL="285750" indent="-285750" algn="l">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There are no ITER specifics in the code. It will be made available to the EPICS collaboration.</a:t>
            </a:r>
          </a:p>
          <a:p>
            <a:pPr marL="285750" indent="-285750" algn="l">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Stay tuned for future reports on this.</a:t>
            </a:r>
          </a:p>
          <a:p>
            <a:pPr marL="285750" indent="-285750" algn="l">
              <a:buFont typeface="Arial" panose="020B0604020202020204" pitchFamily="34" charset="0"/>
              <a:buChar char="•"/>
            </a:pPr>
            <a:endParaRPr lang="en-US" sz="1600" dirty="0">
              <a:solidFill>
                <a:schemeClr val="tx1">
                  <a:lumMod val="75000"/>
                  <a:lumOff val="25000"/>
                </a:schemeClr>
              </a:solidFill>
              <a:latin typeface="Arial" panose="020B0604020202020204" pitchFamily="34" charset="0"/>
              <a:cs typeface="Arial" panose="020B0604020202020204" pitchFamily="34" charset="0"/>
            </a:endParaRPr>
          </a:p>
          <a:p>
            <a:pPr algn="l"/>
            <a:r>
              <a:rPr lang="en-US" sz="2000" b="1" kern="0" dirty="0">
                <a:solidFill>
                  <a:schemeClr val="accent1"/>
                </a:solidFill>
                <a:latin typeface="Arial" panose="020B0604020202020204" pitchFamily="34" charset="0"/>
                <a:cs typeface="Arial" panose="020B0604020202020204" pitchFamily="34" charset="0"/>
              </a:rPr>
              <a:t>Credits</a:t>
            </a:r>
            <a:endParaRPr lang="en-US" sz="2000" b="1" dirty="0">
              <a:solidFill>
                <a:schemeClr val="accent1"/>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Denis Stepanov, Leonid Lobes (ITER)</a:t>
            </a:r>
          </a:p>
          <a:p>
            <a:pPr marL="285750" indent="-285750" algn="l">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Matej Sekoranja (Cosylab)</a:t>
            </a:r>
          </a:p>
          <a:p>
            <a:pPr marL="285750" indent="-285750" algn="l">
              <a:buFont typeface="Arial" panose="020B0604020202020204" pitchFamily="34" charset="0"/>
              <a:buChar char="•"/>
            </a:pPr>
            <a:endParaRPr lang="en-US" sz="1600" dirty="0">
              <a:solidFill>
                <a:schemeClr val="tx1">
                  <a:lumMod val="75000"/>
                  <a:lumOff val="25000"/>
                </a:schemeClr>
              </a:solidFill>
              <a:latin typeface="Arial" panose="020B0604020202020204" pitchFamily="34" charset="0"/>
              <a:cs typeface="Arial" panose="020B0604020202020204" pitchFamily="34" charset="0"/>
            </a:endParaRPr>
          </a:p>
          <a:p>
            <a:pPr algn="l"/>
            <a:r>
              <a:rPr lang="en-US" sz="1600" dirty="0">
                <a:solidFill>
                  <a:schemeClr val="tx1">
                    <a:lumMod val="75000"/>
                    <a:lumOff val="25000"/>
                  </a:schemeClr>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3309433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p>
        </p:txBody>
      </p:sp>
      <p:sp>
        <p:nvSpPr>
          <p:cNvPr id="8" name="Content Placeholder 2"/>
          <p:cNvSpPr txBox="1">
            <a:spLocks/>
          </p:cNvSpPr>
          <p:nvPr/>
        </p:nvSpPr>
        <p:spPr>
          <a:xfrm>
            <a:off x="431999" y="576000"/>
            <a:ext cx="6840000" cy="4549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2000" b="1" kern="0" dirty="0">
                <a:solidFill>
                  <a:schemeClr val="accent1"/>
                </a:solidFill>
                <a:latin typeface="Arial" panose="020B0604020202020204" pitchFamily="34" charset="0"/>
                <a:cs typeface="Arial" panose="020B0604020202020204" pitchFamily="34" charset="0"/>
              </a:rPr>
              <a:t>ITER Remote Participation Scope</a:t>
            </a:r>
            <a:endParaRPr lang="en-US" sz="2000" b="1" dirty="0">
              <a:solidFill>
                <a:schemeClr val="accent1"/>
              </a:solidFill>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C80AC656-0C5A-1206-D867-BC66D6FC14C2}"/>
              </a:ext>
            </a:extLst>
          </p:cNvPr>
          <p:cNvGrpSpPr/>
          <p:nvPr/>
        </p:nvGrpSpPr>
        <p:grpSpPr>
          <a:xfrm>
            <a:off x="280743" y="1347828"/>
            <a:ext cx="11700962" cy="4754798"/>
            <a:chOff x="280743" y="1347828"/>
            <a:chExt cx="11700962" cy="4754798"/>
          </a:xfrm>
        </p:grpSpPr>
        <p:pic>
          <p:nvPicPr>
            <p:cNvPr id="3" name="Picture 2">
              <a:extLst>
                <a:ext uri="{FF2B5EF4-FFF2-40B4-BE49-F238E27FC236}">
                  <a16:creationId xmlns:a16="http://schemas.microsoft.com/office/drawing/2014/main" id="{4CD9C54A-DB4F-8130-CCFE-4D80B7B186C1}"/>
                </a:ext>
              </a:extLst>
            </p:cNvPr>
            <p:cNvPicPr>
              <a:picLocks noChangeAspect="1"/>
            </p:cNvPicPr>
            <p:nvPr/>
          </p:nvPicPr>
          <p:blipFill>
            <a:blip r:embed="rId2"/>
            <a:stretch>
              <a:fillRect/>
            </a:stretch>
          </p:blipFill>
          <p:spPr>
            <a:xfrm>
              <a:off x="3283984" y="1347828"/>
              <a:ext cx="8697721" cy="3922261"/>
            </a:xfrm>
            <a:prstGeom prst="rect">
              <a:avLst/>
            </a:prstGeom>
          </p:spPr>
        </p:pic>
        <p:sp>
          <p:nvSpPr>
            <p:cNvPr id="4" name="Content Placeholder 2">
              <a:extLst>
                <a:ext uri="{FF2B5EF4-FFF2-40B4-BE49-F238E27FC236}">
                  <a16:creationId xmlns:a16="http://schemas.microsoft.com/office/drawing/2014/main" id="{9322328C-599F-088D-F289-7E2E19965E0F}"/>
                </a:ext>
              </a:extLst>
            </p:cNvPr>
            <p:cNvSpPr txBox="1">
              <a:spLocks/>
            </p:cNvSpPr>
            <p:nvPr/>
          </p:nvSpPr>
          <p:spPr>
            <a:xfrm>
              <a:off x="280743" y="1474193"/>
              <a:ext cx="3227089" cy="46284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mj-lt"/>
                <a:buAutoNum type="arabicParenR"/>
              </a:pPr>
              <a:r>
                <a:rPr lang="en-GB" sz="1600" b="1" dirty="0">
                  <a:solidFill>
                    <a:srgbClr val="003D58"/>
                  </a:solidFill>
                  <a:latin typeface="Arial" panose="020B0604020202020204" pitchFamily="34" charset="0"/>
                  <a:cs typeface="Arial" panose="020B0604020202020204" pitchFamily="34" charset="0"/>
                </a:rPr>
                <a:t>Plant Operators</a:t>
              </a:r>
              <a:r>
                <a:rPr lang="en-GB" sz="1600" dirty="0">
                  <a:solidFill>
                    <a:schemeClr val="tx1">
                      <a:lumMod val="75000"/>
                      <a:lumOff val="25000"/>
                    </a:schemeClr>
                  </a:solidFill>
                  <a:latin typeface="Arial" panose="020B0604020202020204" pitchFamily="34" charset="0"/>
                  <a:cs typeface="Arial" panose="020B0604020202020204" pitchFamily="34" charset="0"/>
                </a:rPr>
                <a:t>: local access from plant network (POZ, IEC 62645 S2) using control system (CODAC) tools</a:t>
              </a:r>
            </a:p>
            <a:p>
              <a:pPr marL="342900" indent="-342900" algn="l">
                <a:buFont typeface="+mj-lt"/>
                <a:buAutoNum type="arabicParenR"/>
              </a:pPr>
              <a:r>
                <a:rPr lang="en-GB" sz="1600" b="1" dirty="0">
                  <a:solidFill>
                    <a:srgbClr val="003D58"/>
                  </a:solidFill>
                  <a:latin typeface="Arial" panose="020B0604020202020204" pitchFamily="34" charset="0"/>
                  <a:cs typeface="Arial" panose="020B0604020202020204" pitchFamily="34" charset="0"/>
                </a:rPr>
                <a:t>Experimentalists</a:t>
              </a:r>
              <a:r>
                <a:rPr lang="en-GB" sz="1600" dirty="0">
                  <a:solidFill>
                    <a:schemeClr val="tx1">
                      <a:lumMod val="75000"/>
                      <a:lumOff val="25000"/>
                    </a:schemeClr>
                  </a:solidFill>
                  <a:latin typeface="Arial" panose="020B0604020202020204" pitchFamily="34" charset="0"/>
                  <a:cs typeface="Arial" panose="020B0604020202020204" pitchFamily="34" charset="0"/>
                </a:rPr>
                <a:t>: access from experiment preparation and analysis network (XPOZ, S3) using CODAC tools in read-only mode. Could be both local and remote</a:t>
              </a:r>
            </a:p>
            <a:p>
              <a:pPr marL="342900" indent="-342900" algn="l">
                <a:buFont typeface="+mj-lt"/>
                <a:buAutoNum type="arabicParenR"/>
              </a:pPr>
              <a:r>
                <a:rPr lang="en-GB" sz="1600" b="1" dirty="0">
                  <a:solidFill>
                    <a:srgbClr val="003D58"/>
                  </a:solidFill>
                  <a:latin typeface="Arial" panose="020B0604020202020204" pitchFamily="34" charset="0"/>
                  <a:cs typeface="Arial" panose="020B0604020202020204" pitchFamily="34" charset="0"/>
                </a:rPr>
                <a:t>Occasional Users</a:t>
              </a:r>
              <a:r>
                <a:rPr lang="en-GB" sz="1600" dirty="0">
                  <a:solidFill>
                    <a:schemeClr val="tx1">
                      <a:lumMod val="75000"/>
                      <a:lumOff val="25000"/>
                    </a:schemeClr>
                  </a:solidFill>
                  <a:latin typeface="Arial" panose="020B0604020202020204" pitchFamily="34" charset="0"/>
                  <a:cs typeface="Arial" panose="020B0604020202020204" pitchFamily="34" charset="0"/>
                </a:rPr>
                <a:t>: remote access from office network / internet (S4) using web / remote desktop tools</a:t>
              </a:r>
            </a:p>
            <a:p>
              <a:pPr algn="l"/>
              <a:r>
                <a:rPr lang="en-GB" sz="1600" dirty="0">
                  <a:solidFill>
                    <a:schemeClr val="tx1">
                      <a:lumMod val="75000"/>
                      <a:lumOff val="25000"/>
                    </a:schemeClr>
                  </a:solidFill>
                  <a:latin typeface="Arial" panose="020B0604020202020204" pitchFamily="34" charset="0"/>
                  <a:cs typeface="Arial" panose="020B0604020202020204" pitchFamily="34" charset="0"/>
                </a:rPr>
                <a:t>Network zone extension to a remote site is done using a VPN (zones S1 / S2 require on-site presence)</a:t>
              </a:r>
            </a:p>
          </p:txBody>
        </p:sp>
        <p:sp>
          <p:nvSpPr>
            <p:cNvPr id="12" name="Speech Bubble: Rectangle 11">
              <a:extLst>
                <a:ext uri="{FF2B5EF4-FFF2-40B4-BE49-F238E27FC236}">
                  <a16:creationId xmlns:a16="http://schemas.microsoft.com/office/drawing/2014/main" id="{077957F8-A10D-8F73-327F-BECFB9DA3BC3}"/>
                </a:ext>
              </a:extLst>
            </p:cNvPr>
            <p:cNvSpPr/>
            <p:nvPr/>
          </p:nvSpPr>
          <p:spPr>
            <a:xfrm>
              <a:off x="5297556" y="5433793"/>
              <a:ext cx="5158408" cy="505129"/>
            </a:xfrm>
            <a:prstGeom prst="wedgeRectCallout">
              <a:avLst>
                <a:gd name="adj1" fmla="val 44712"/>
                <a:gd name="adj2" fmla="val -205179"/>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Focus in this talk on </a:t>
              </a:r>
              <a:r>
                <a:rPr lang="en-US" sz="1600" dirty="0" err="1"/>
                <a:t>uni</a:t>
              </a:r>
              <a:r>
                <a:rPr lang="en-US" sz="1600" dirty="0"/>
                <a:t>-directional live data extraction</a:t>
              </a:r>
            </a:p>
          </p:txBody>
        </p:sp>
      </p:grpSp>
    </p:spTree>
    <p:extLst>
      <p:ext uri="{BB962C8B-B14F-4D97-AF65-F5344CB8AC3E}">
        <p14:creationId xmlns:p14="http://schemas.microsoft.com/office/powerpoint/2010/main" val="3879001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p>
        </p:txBody>
      </p:sp>
      <p:sp>
        <p:nvSpPr>
          <p:cNvPr id="8" name="Content Placeholder 2"/>
          <p:cNvSpPr txBox="1">
            <a:spLocks/>
          </p:cNvSpPr>
          <p:nvPr/>
        </p:nvSpPr>
        <p:spPr>
          <a:xfrm>
            <a:off x="431999" y="576000"/>
            <a:ext cx="6840000" cy="51331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2000" b="1" kern="0" dirty="0">
                <a:solidFill>
                  <a:schemeClr val="accent1"/>
                </a:solidFill>
                <a:latin typeface="Arial" panose="020B0604020202020204" pitchFamily="34" charset="0"/>
                <a:cs typeface="Arial" panose="020B0604020202020204" pitchFamily="34" charset="0"/>
              </a:rPr>
              <a:t>Background</a:t>
            </a:r>
            <a:endParaRPr lang="en-US" sz="2000" b="1" dirty="0">
              <a:solidFill>
                <a:schemeClr val="accent1"/>
              </a:solidFill>
              <a:latin typeface="Arial" panose="020B0604020202020204" pitchFamily="34" charset="0"/>
              <a:cs typeface="Arial" panose="020B0604020202020204" pitchFamily="34" charset="0"/>
            </a:endParaRPr>
          </a:p>
          <a:p>
            <a:pPr algn="l">
              <a:lnSpc>
                <a:spcPct val="100000"/>
              </a:lnSpc>
            </a:pPr>
            <a:r>
              <a:rPr lang="en-US" sz="1600" dirty="0">
                <a:solidFill>
                  <a:schemeClr val="tx1">
                    <a:lumMod val="75000"/>
                    <a:lumOff val="25000"/>
                  </a:schemeClr>
                </a:solidFill>
                <a:latin typeface="Arial" panose="020B0604020202020204" pitchFamily="34" charset="0"/>
                <a:cs typeface="Arial" panose="020B0604020202020204" pitchFamily="34" charset="0"/>
              </a:rPr>
              <a:t>F4E (Giuseppe Ferro et al.) developed an EPICS Data Diode (presented at the EPICS Collaboration Meeting in 2020). Their implementation uses HTTP on the long distance.</a:t>
            </a:r>
          </a:p>
          <a:p>
            <a:pPr algn="l">
              <a:lnSpc>
                <a:spcPct val="100000"/>
              </a:lnSpc>
            </a:pPr>
            <a:r>
              <a:rPr lang="en-US" sz="1600" dirty="0">
                <a:solidFill>
                  <a:schemeClr val="tx1">
                    <a:lumMod val="75000"/>
                    <a:lumOff val="25000"/>
                  </a:schemeClr>
                </a:solidFill>
                <a:latin typeface="Arial" panose="020B0604020202020204" pitchFamily="34" charset="0"/>
                <a:cs typeface="Arial" panose="020B0604020202020204" pitchFamily="34" charset="0"/>
              </a:rPr>
              <a:t>I&amp;C security audit by Thales in 2020 recommended getting rid of EPICS gateways on plant network boundary in favor of indirect access via live databases or archives. If propagation delay would be too high, a diode-like solution was recommended.</a:t>
            </a:r>
          </a:p>
          <a:p>
            <a:pPr algn="l"/>
            <a:r>
              <a:rPr lang="en-US" sz="1600" dirty="0">
                <a:solidFill>
                  <a:schemeClr val="tx1">
                    <a:lumMod val="75000"/>
                    <a:lumOff val="25000"/>
                  </a:schemeClr>
                </a:solidFill>
                <a:latin typeface="Arial" panose="020B0604020202020204" pitchFamily="34" charset="0"/>
                <a:cs typeface="Arial" panose="020B0604020202020204" pitchFamily="34" charset="0"/>
              </a:rPr>
              <a:t>ITER (Leonid Lobes) has tested CA working fine over long distance (presented at the EPICS Collaboration Meeting in 2022), meaning propagation of EPICS traffic could be a viable option for ITER remote centers.</a:t>
            </a:r>
          </a:p>
          <a:p>
            <a:pPr algn="l"/>
            <a:r>
              <a:rPr lang="en-US" sz="1600" dirty="0">
                <a:solidFill>
                  <a:schemeClr val="tx1">
                    <a:lumMod val="75000"/>
                    <a:lumOff val="25000"/>
                  </a:schemeClr>
                </a:solidFill>
                <a:latin typeface="Arial" panose="020B0604020202020204" pitchFamily="34" charset="0"/>
                <a:cs typeface="Arial" panose="020B0604020202020204" pitchFamily="34" charset="0"/>
              </a:rPr>
              <a:t>Nuclear licensing in France could result in severe limitations on live data exposure, so ITER decided to make another implementation of a diode using a strictly </a:t>
            </a:r>
            <a:r>
              <a:rPr lang="en-US" sz="1600" dirty="0" err="1">
                <a:solidFill>
                  <a:schemeClr val="tx1">
                    <a:lumMod val="75000"/>
                    <a:lumOff val="25000"/>
                  </a:schemeClr>
                </a:solidFill>
                <a:latin typeface="Arial" panose="020B0604020202020204" pitchFamily="34" charset="0"/>
                <a:cs typeface="Arial" panose="020B0604020202020204" pitchFamily="34" charset="0"/>
              </a:rPr>
              <a:t>uni</a:t>
            </a:r>
            <a:r>
              <a:rPr lang="en-US" sz="1600" dirty="0">
                <a:solidFill>
                  <a:schemeClr val="tx1">
                    <a:lumMod val="75000"/>
                    <a:lumOff val="25000"/>
                  </a:schemeClr>
                </a:solidFill>
                <a:latin typeface="Arial" panose="020B0604020202020204" pitchFamily="34" charset="0"/>
                <a:cs typeface="Arial" panose="020B0604020202020204" pitchFamily="34" charset="0"/>
              </a:rPr>
              <a:t>-directional protocol (one-way UDP). This would also mean freedom from vendor-lock, as most commercial diodes support UDP out of the box (but none support EPICS).</a:t>
            </a:r>
          </a:p>
          <a:p>
            <a:pPr marL="285750" indent="-285750" algn="l">
              <a:buFont typeface="Arial" panose="020B0604020202020204" pitchFamily="34" charset="0"/>
              <a:buChar char="•"/>
            </a:pPr>
            <a:endParaRPr lang="en-US" sz="1600"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US"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9" name="ZoneTexte 12">
            <a:extLst>
              <a:ext uri="{FF2B5EF4-FFF2-40B4-BE49-F238E27FC236}">
                <a16:creationId xmlns:a16="http://schemas.microsoft.com/office/drawing/2014/main" id="{46719812-6DC2-DBA1-36F2-983F316CA14C}"/>
              </a:ext>
            </a:extLst>
          </p:cNvPr>
          <p:cNvSpPr txBox="1"/>
          <p:nvPr/>
        </p:nvSpPr>
        <p:spPr>
          <a:xfrm>
            <a:off x="8247877" y="1124436"/>
            <a:ext cx="3414943" cy="1731243"/>
          </a:xfrm>
          <a:prstGeom prst="rect">
            <a:avLst/>
          </a:prstGeom>
          <a:noFill/>
        </p:spPr>
        <p:txBody>
          <a:bodyPr wrap="square">
            <a:spAutoFit/>
          </a:bodyPr>
          <a:lstStyle/>
          <a:p>
            <a:pPr algn="l">
              <a:lnSpc>
                <a:spcPts val="3300"/>
              </a:lnSpc>
              <a:spcAft>
                <a:spcPts val="1200"/>
              </a:spcAft>
            </a:pPr>
            <a:r>
              <a:rPr lang="en-US" sz="3200" i="1" dirty="0">
                <a:solidFill>
                  <a:schemeClr val="tx2"/>
                </a:solidFill>
                <a:latin typeface="Arial" panose="020B0604020202020204" pitchFamily="34" charset="0"/>
                <a:cs typeface="Arial" panose="020B0604020202020204" pitchFamily="34" charset="0"/>
              </a:rPr>
              <a:t>Don’t reinvent</a:t>
            </a:r>
            <a:br>
              <a:rPr lang="en-US" sz="3200" i="1" dirty="0">
                <a:solidFill>
                  <a:schemeClr val="tx2"/>
                </a:solidFill>
                <a:latin typeface="Arial" panose="020B0604020202020204" pitchFamily="34" charset="0"/>
                <a:cs typeface="Arial" panose="020B0604020202020204" pitchFamily="34" charset="0"/>
              </a:rPr>
            </a:br>
            <a:r>
              <a:rPr lang="en-US" sz="3200" i="1" dirty="0">
                <a:solidFill>
                  <a:schemeClr val="tx2"/>
                </a:solidFill>
                <a:latin typeface="Arial" panose="020B0604020202020204" pitchFamily="34" charset="0"/>
                <a:cs typeface="Arial" panose="020B0604020202020204" pitchFamily="34" charset="0"/>
              </a:rPr>
              <a:t>the wheel,</a:t>
            </a:r>
            <a:br>
              <a:rPr lang="en-US" sz="3200" i="1" dirty="0">
                <a:solidFill>
                  <a:schemeClr val="tx2"/>
                </a:solidFill>
                <a:latin typeface="Arial" panose="020B0604020202020204" pitchFamily="34" charset="0"/>
                <a:cs typeface="Arial" panose="020B0604020202020204" pitchFamily="34" charset="0"/>
              </a:rPr>
            </a:br>
            <a:r>
              <a:rPr lang="en-US" sz="3200" i="1" dirty="0">
                <a:solidFill>
                  <a:schemeClr val="tx2"/>
                </a:solidFill>
                <a:latin typeface="Arial" panose="020B0604020202020204" pitchFamily="34" charset="0"/>
                <a:cs typeface="Arial" panose="020B0604020202020204" pitchFamily="34" charset="0"/>
              </a:rPr>
              <a:t>just realign it. </a:t>
            </a:r>
          </a:p>
          <a:p>
            <a:pPr algn="l"/>
            <a:r>
              <a:rPr lang="en-US" sz="1400" i="1" dirty="0">
                <a:solidFill>
                  <a:schemeClr val="accent5"/>
                </a:solidFill>
                <a:latin typeface="Arial" panose="020B0604020202020204" pitchFamily="34" charset="0"/>
                <a:cs typeface="Arial" panose="020B0604020202020204" pitchFamily="34" charset="0"/>
              </a:rPr>
              <a:t>Anthony D’Angelo</a:t>
            </a:r>
          </a:p>
        </p:txBody>
      </p:sp>
      <p:pic>
        <p:nvPicPr>
          <p:cNvPr id="10" name="Image 21">
            <a:extLst>
              <a:ext uri="{FF2B5EF4-FFF2-40B4-BE49-F238E27FC236}">
                <a16:creationId xmlns:a16="http://schemas.microsoft.com/office/drawing/2014/main" id="{A745C357-720A-5E06-DF25-7D45BC91F905}"/>
              </a:ext>
            </a:extLst>
          </p:cNvPr>
          <p:cNvPicPr>
            <a:picLocks noChangeAspect="1"/>
          </p:cNvPicPr>
          <p:nvPr/>
        </p:nvPicPr>
        <p:blipFill>
          <a:blip r:embed="rId2"/>
          <a:stretch>
            <a:fillRect/>
          </a:stretch>
        </p:blipFill>
        <p:spPr>
          <a:xfrm>
            <a:off x="7271999" y="576000"/>
            <a:ext cx="1104900" cy="774700"/>
          </a:xfrm>
          <a:prstGeom prst="rect">
            <a:avLst/>
          </a:prstGeom>
        </p:spPr>
      </p:pic>
      <p:pic>
        <p:nvPicPr>
          <p:cNvPr id="11" name="Image 26">
            <a:extLst>
              <a:ext uri="{FF2B5EF4-FFF2-40B4-BE49-F238E27FC236}">
                <a16:creationId xmlns:a16="http://schemas.microsoft.com/office/drawing/2014/main" id="{811C893C-D74A-CD2D-F31A-1AAFEC232837}"/>
              </a:ext>
            </a:extLst>
          </p:cNvPr>
          <p:cNvPicPr>
            <a:picLocks noChangeAspect="1"/>
          </p:cNvPicPr>
          <p:nvPr/>
        </p:nvPicPr>
        <p:blipFill>
          <a:blip r:embed="rId2"/>
          <a:stretch>
            <a:fillRect/>
          </a:stretch>
        </p:blipFill>
        <p:spPr>
          <a:xfrm rot="10800000">
            <a:off x="10557920" y="2629415"/>
            <a:ext cx="1104900" cy="774700"/>
          </a:xfrm>
          <a:prstGeom prst="rect">
            <a:avLst/>
          </a:prstGeom>
        </p:spPr>
      </p:pic>
    </p:spTree>
    <p:extLst>
      <p:ext uri="{BB962C8B-B14F-4D97-AF65-F5344CB8AC3E}">
        <p14:creationId xmlns:p14="http://schemas.microsoft.com/office/powerpoint/2010/main" val="3690038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p>
        </p:txBody>
      </p:sp>
      <p:sp>
        <p:nvSpPr>
          <p:cNvPr id="8" name="Content Placeholder 2"/>
          <p:cNvSpPr txBox="1">
            <a:spLocks/>
          </p:cNvSpPr>
          <p:nvPr/>
        </p:nvSpPr>
        <p:spPr>
          <a:xfrm>
            <a:off x="431999" y="576000"/>
            <a:ext cx="6840000" cy="51331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2000" b="1" kern="0" dirty="0">
                <a:solidFill>
                  <a:schemeClr val="accent1"/>
                </a:solidFill>
                <a:latin typeface="Arial" panose="020B0604020202020204" pitchFamily="34" charset="0"/>
                <a:cs typeface="Arial" panose="020B0604020202020204" pitchFamily="34" charset="0"/>
              </a:rPr>
              <a:t>Requirements</a:t>
            </a:r>
            <a:endParaRPr lang="en-US" sz="2000" b="1" dirty="0">
              <a:solidFill>
                <a:schemeClr val="accent1"/>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One-way UDP</a:t>
            </a:r>
          </a:p>
          <a:p>
            <a:pPr marL="285750" indent="-285750" algn="l">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50.000 CA PVs per instance @ 10 Hz update</a:t>
            </a:r>
          </a:p>
          <a:p>
            <a:pPr marL="285750" indent="-285750" algn="l">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Propagation delay ≤ 100 </a:t>
            </a:r>
            <a:r>
              <a:rPr lang="en-US" sz="1600" dirty="0" err="1">
                <a:solidFill>
                  <a:schemeClr val="tx1">
                    <a:lumMod val="75000"/>
                    <a:lumOff val="25000"/>
                  </a:schemeClr>
                </a:solidFill>
                <a:latin typeface="Arial" panose="020B0604020202020204" pitchFamily="34" charset="0"/>
                <a:cs typeface="Arial" panose="020B0604020202020204" pitchFamily="34" charset="0"/>
              </a:rPr>
              <a:t>ms</a:t>
            </a:r>
            <a:endParaRPr lang="en-US" sz="1600"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Detection of stale connection (dead sender)</a:t>
            </a:r>
          </a:p>
          <a:p>
            <a:pPr marL="285750" indent="-285750" algn="l">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Only value updates are transferred; DB (re-)configuration is considered as maintenance action not in scope</a:t>
            </a:r>
          </a:p>
          <a:p>
            <a:pPr marL="285750" indent="-285750" algn="l">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No modification of source IOCs (if possible)</a:t>
            </a:r>
          </a:p>
          <a:p>
            <a:pPr marL="285750" indent="-285750" algn="l">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Can be turned on / off without impact on plant controls</a:t>
            </a:r>
          </a:p>
          <a:p>
            <a:pPr marL="285750" indent="-285750" algn="l">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High integrity coding for sender (plant) side</a:t>
            </a:r>
          </a:p>
        </p:txBody>
      </p:sp>
      <p:pic>
        <p:nvPicPr>
          <p:cNvPr id="3" name="Picture 2" descr="Zener Diode 6.2V 1W Through Hole 2-Pin | Majju PK">
            <a:extLst>
              <a:ext uri="{FF2B5EF4-FFF2-40B4-BE49-F238E27FC236}">
                <a16:creationId xmlns:a16="http://schemas.microsoft.com/office/drawing/2014/main" id="{7820F7AF-F6D9-9E49-C5AD-7FE51A8C7D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6823574" y="609395"/>
            <a:ext cx="5548168" cy="4651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983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0D1EE5B3-7EFA-C974-C46E-B8E62B376605}"/>
              </a:ext>
            </a:extLst>
          </p:cNvPr>
          <p:cNvSpPr>
            <a:spLocks noGrp="1"/>
          </p:cNvSpPr>
          <p:nvPr>
            <p:ph type="pic" sz="quarter" idx="10"/>
          </p:nvPr>
        </p:nvSpPr>
        <p:spPr/>
        <p:txBody>
          <a:bodyPr/>
          <a:lstStyle/>
          <a:p>
            <a:endParaRPr lang="en-US"/>
          </a:p>
        </p:txBody>
      </p:sp>
      <p:pic>
        <p:nvPicPr>
          <p:cNvPr id="14" name="Picture 13"/>
          <p:cNvPicPr>
            <a:picLocks noChangeAspect="1"/>
          </p:cNvPicPr>
          <p:nvPr/>
        </p:nvPicPr>
        <p:blipFill>
          <a:blip r:embed="rId2"/>
          <a:stretch>
            <a:fillRect/>
          </a:stretch>
        </p:blipFill>
        <p:spPr>
          <a:xfrm>
            <a:off x="143999" y="144000"/>
            <a:ext cx="11903999" cy="5188229"/>
          </a:xfrm>
          <a:prstGeom prst="rect">
            <a:avLst/>
          </a:prstGeom>
        </p:spPr>
      </p:pic>
      <p:sp>
        <p:nvSpPr>
          <p:cNvPr id="46" name="Rectangle 32">
            <a:extLst>
              <a:ext uri="{FF2B5EF4-FFF2-40B4-BE49-F238E27FC236}">
                <a16:creationId xmlns:a16="http://schemas.microsoft.com/office/drawing/2014/main" id="{E97E95CA-7283-5B46-9EFB-EE7D6DEDBBB2}"/>
              </a:ext>
            </a:extLst>
          </p:cNvPr>
          <p:cNvSpPr/>
          <p:nvPr/>
        </p:nvSpPr>
        <p:spPr>
          <a:xfrm>
            <a:off x="-2" y="4683211"/>
            <a:ext cx="12192003" cy="2174791"/>
          </a:xfrm>
          <a:custGeom>
            <a:avLst/>
            <a:gdLst>
              <a:gd name="connsiteX0" fmla="*/ 0 w 12192001"/>
              <a:gd name="connsiteY0" fmla="*/ 0 h 2272897"/>
              <a:gd name="connsiteX1" fmla="*/ 12192001 w 12192001"/>
              <a:gd name="connsiteY1" fmla="*/ 0 h 2272897"/>
              <a:gd name="connsiteX2" fmla="*/ 12192001 w 12192001"/>
              <a:gd name="connsiteY2" fmla="*/ 2272897 h 2272897"/>
              <a:gd name="connsiteX3" fmla="*/ 0 w 12192001"/>
              <a:gd name="connsiteY3" fmla="*/ 2272897 h 2272897"/>
              <a:gd name="connsiteX4" fmla="*/ 0 w 12192001"/>
              <a:gd name="connsiteY4" fmla="*/ 0 h 2272897"/>
              <a:gd name="connsiteX0" fmla="*/ 0 w 12192001"/>
              <a:gd name="connsiteY0" fmla="*/ 0 h 2272897"/>
              <a:gd name="connsiteX1" fmla="*/ 12192001 w 12192001"/>
              <a:gd name="connsiteY1" fmla="*/ 553155 h 2272897"/>
              <a:gd name="connsiteX2" fmla="*/ 12192001 w 12192001"/>
              <a:gd name="connsiteY2" fmla="*/ 2272897 h 2272897"/>
              <a:gd name="connsiteX3" fmla="*/ 0 w 12192001"/>
              <a:gd name="connsiteY3" fmla="*/ 2272897 h 2272897"/>
              <a:gd name="connsiteX4" fmla="*/ 0 w 12192001"/>
              <a:gd name="connsiteY4" fmla="*/ 0 h 2272897"/>
              <a:gd name="connsiteX0" fmla="*/ 0 w 12192001"/>
              <a:gd name="connsiteY0" fmla="*/ 0 h 2272897"/>
              <a:gd name="connsiteX1" fmla="*/ 12192001 w 12192001"/>
              <a:gd name="connsiteY1" fmla="*/ 553155 h 2272897"/>
              <a:gd name="connsiteX2" fmla="*/ 12192001 w 12192001"/>
              <a:gd name="connsiteY2" fmla="*/ 2272897 h 2272897"/>
              <a:gd name="connsiteX3" fmla="*/ 0 w 12192001"/>
              <a:gd name="connsiteY3" fmla="*/ 2272897 h 2272897"/>
              <a:gd name="connsiteX4" fmla="*/ 0 w 12192001"/>
              <a:gd name="connsiteY4" fmla="*/ 0 h 2272897"/>
              <a:gd name="connsiteX0" fmla="*/ 0 w 12192001"/>
              <a:gd name="connsiteY0" fmla="*/ 1720 h 2274617"/>
              <a:gd name="connsiteX1" fmla="*/ 12192001 w 12192001"/>
              <a:gd name="connsiteY1" fmla="*/ 554875 h 2274617"/>
              <a:gd name="connsiteX2" fmla="*/ 12192001 w 12192001"/>
              <a:gd name="connsiteY2" fmla="*/ 2274617 h 2274617"/>
              <a:gd name="connsiteX3" fmla="*/ 0 w 12192001"/>
              <a:gd name="connsiteY3" fmla="*/ 2274617 h 2274617"/>
              <a:gd name="connsiteX4" fmla="*/ 0 w 12192001"/>
              <a:gd name="connsiteY4" fmla="*/ 1720 h 227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2274617">
                <a:moveTo>
                  <a:pt x="0" y="1720"/>
                </a:moveTo>
                <a:cubicBezTo>
                  <a:pt x="4188178" y="-5806"/>
                  <a:pt x="7281334" y="-13333"/>
                  <a:pt x="12192001" y="554875"/>
                </a:cubicBezTo>
                <a:lnTo>
                  <a:pt x="12192001" y="2274617"/>
                </a:lnTo>
                <a:lnTo>
                  <a:pt x="0" y="2274617"/>
                </a:lnTo>
                <a:lnTo>
                  <a:pt x="0" y="1720"/>
                </a:lnTo>
                <a:close/>
              </a:path>
            </a:pathLst>
          </a:cu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8" name="Groupe 37">
            <a:extLst>
              <a:ext uri="{FF2B5EF4-FFF2-40B4-BE49-F238E27FC236}">
                <a16:creationId xmlns:a16="http://schemas.microsoft.com/office/drawing/2014/main" id="{D3401892-F6E1-A046-047D-36CF119361CF}"/>
              </a:ext>
            </a:extLst>
          </p:cNvPr>
          <p:cNvGrpSpPr/>
          <p:nvPr/>
        </p:nvGrpSpPr>
        <p:grpSpPr>
          <a:xfrm>
            <a:off x="0" y="0"/>
            <a:ext cx="12192000" cy="6858000"/>
            <a:chOff x="0" y="0"/>
            <a:chExt cx="12192000" cy="6858000"/>
          </a:xfrm>
        </p:grpSpPr>
        <p:sp>
          <p:nvSpPr>
            <p:cNvPr id="34" name="Espace réservé du texte 19">
              <a:extLst>
                <a:ext uri="{FF2B5EF4-FFF2-40B4-BE49-F238E27FC236}">
                  <a16:creationId xmlns:a16="http://schemas.microsoft.com/office/drawing/2014/main" id="{739B0032-1A15-E2B1-B4EC-4E80EF30D031}"/>
                </a:ext>
              </a:extLst>
            </p:cNvPr>
            <p:cNvSpPr txBox="1">
              <a:spLocks/>
            </p:cNvSpPr>
            <p:nvPr/>
          </p:nvSpPr>
          <p:spPr>
            <a:xfrm>
              <a:off x="0" y="0"/>
              <a:ext cx="12192000" cy="144000"/>
            </a:xfrm>
            <a:prstGeom prst="rect">
              <a:avLst/>
            </a:prstGeom>
            <a:solidFill>
              <a:schemeClr val="bg1"/>
            </a:solidFill>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sz="800" kern="1200">
                  <a:no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text</a:t>
              </a:r>
            </a:p>
          </p:txBody>
        </p:sp>
        <p:sp>
          <p:nvSpPr>
            <p:cNvPr id="35" name="Espace réservé du texte 19">
              <a:extLst>
                <a:ext uri="{FF2B5EF4-FFF2-40B4-BE49-F238E27FC236}">
                  <a16:creationId xmlns:a16="http://schemas.microsoft.com/office/drawing/2014/main" id="{FC215C27-F9FA-056D-BBA9-2125744B56E1}"/>
                </a:ext>
              </a:extLst>
            </p:cNvPr>
            <p:cNvSpPr txBox="1">
              <a:spLocks/>
            </p:cNvSpPr>
            <p:nvPr/>
          </p:nvSpPr>
          <p:spPr>
            <a:xfrm>
              <a:off x="0" y="6714000"/>
              <a:ext cx="12192000" cy="144000"/>
            </a:xfrm>
            <a:prstGeom prst="rect">
              <a:avLst/>
            </a:prstGeom>
            <a:solidFill>
              <a:schemeClr val="bg1"/>
            </a:solidFill>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sz="800" kern="1200">
                  <a:no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text</a:t>
              </a:r>
            </a:p>
          </p:txBody>
        </p:sp>
        <p:sp>
          <p:nvSpPr>
            <p:cNvPr id="36" name="Espace réservé du texte 19">
              <a:extLst>
                <a:ext uri="{FF2B5EF4-FFF2-40B4-BE49-F238E27FC236}">
                  <a16:creationId xmlns:a16="http://schemas.microsoft.com/office/drawing/2014/main" id="{0927FD10-BD22-418F-760B-A562CE276745}"/>
                </a:ext>
              </a:extLst>
            </p:cNvPr>
            <p:cNvSpPr txBox="1">
              <a:spLocks/>
            </p:cNvSpPr>
            <p:nvPr/>
          </p:nvSpPr>
          <p:spPr>
            <a:xfrm rot="5400000">
              <a:off x="-3357000" y="3357000"/>
              <a:ext cx="6858000" cy="144000"/>
            </a:xfrm>
            <a:prstGeom prst="rect">
              <a:avLst/>
            </a:prstGeom>
            <a:solidFill>
              <a:schemeClr val="bg1"/>
            </a:solidFill>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sz="800" kern="1200">
                  <a:no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text</a:t>
              </a:r>
            </a:p>
          </p:txBody>
        </p:sp>
        <p:sp>
          <p:nvSpPr>
            <p:cNvPr id="37" name="Espace réservé du texte 19">
              <a:extLst>
                <a:ext uri="{FF2B5EF4-FFF2-40B4-BE49-F238E27FC236}">
                  <a16:creationId xmlns:a16="http://schemas.microsoft.com/office/drawing/2014/main" id="{6A1049DD-7B4A-6C8F-AF3F-A9C3C066D312}"/>
                </a:ext>
              </a:extLst>
            </p:cNvPr>
            <p:cNvSpPr txBox="1">
              <a:spLocks/>
            </p:cNvSpPr>
            <p:nvPr/>
          </p:nvSpPr>
          <p:spPr>
            <a:xfrm rot="5400000">
              <a:off x="8691000" y="3357000"/>
              <a:ext cx="6858000" cy="144000"/>
            </a:xfrm>
            <a:prstGeom prst="rect">
              <a:avLst/>
            </a:prstGeom>
            <a:solidFill>
              <a:schemeClr val="bg1"/>
            </a:solidFill>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sz="800" kern="1200">
                  <a:no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text</a:t>
              </a:r>
            </a:p>
          </p:txBody>
        </p:sp>
      </p:grpSp>
      <p:pic>
        <p:nvPicPr>
          <p:cNvPr id="53" name="Graphique 52">
            <a:extLst>
              <a:ext uri="{FF2B5EF4-FFF2-40B4-BE49-F238E27FC236}">
                <a16:creationId xmlns:a16="http://schemas.microsoft.com/office/drawing/2014/main" id="{7472585E-2EFA-6F6F-14D2-BB81F32C38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02680" y="6104228"/>
            <a:ext cx="866226" cy="432000"/>
          </a:xfrm>
          <a:prstGeom prst="rect">
            <a:avLst/>
          </a:prstGeom>
        </p:spPr>
      </p:pic>
      <p:sp>
        <p:nvSpPr>
          <p:cNvPr id="54" name="ZoneTexte 53">
            <a:extLst>
              <a:ext uri="{FF2B5EF4-FFF2-40B4-BE49-F238E27FC236}">
                <a16:creationId xmlns:a16="http://schemas.microsoft.com/office/drawing/2014/main" id="{6655A2D1-9070-4AA7-8ACA-4265CBD83500}"/>
              </a:ext>
            </a:extLst>
          </p:cNvPr>
          <p:cNvSpPr txBox="1"/>
          <p:nvPr/>
        </p:nvSpPr>
        <p:spPr>
          <a:xfrm>
            <a:off x="432000" y="4942704"/>
            <a:ext cx="7301118" cy="1656864"/>
          </a:xfrm>
          <a:prstGeom prst="rect">
            <a:avLst/>
          </a:prstGeom>
          <a:noFill/>
        </p:spPr>
        <p:txBody>
          <a:bodyPr wrap="square" rtlCol="0">
            <a:spAutoFit/>
          </a:bodyPr>
          <a:lstStyle/>
          <a:p>
            <a:pPr>
              <a:lnSpc>
                <a:spcPts val="2600"/>
              </a:lnSpc>
            </a:pPr>
            <a:r>
              <a:rPr lang="en-US" sz="2000" b="1" dirty="0">
                <a:solidFill>
                  <a:schemeClr val="bg1"/>
                </a:solidFill>
                <a:latin typeface="Arial" panose="020B0604020202020204" pitchFamily="34" charset="0"/>
                <a:ea typeface="Open Sans" pitchFamily="2" charset="0"/>
                <a:cs typeface="Arial" panose="020B0604020202020204" pitchFamily="34" charset="0"/>
              </a:rPr>
              <a:t>Replicating an IOC Using a UDP Stream (version 0)</a:t>
            </a:r>
          </a:p>
          <a:p>
            <a:pPr>
              <a:lnSpc>
                <a:spcPts val="1800"/>
              </a:lnSpc>
              <a:spcBef>
                <a:spcPts val="600"/>
              </a:spcBef>
            </a:pPr>
            <a:r>
              <a:rPr lang="en-US" sz="1600" dirty="0">
                <a:solidFill>
                  <a:schemeClr val="bg1"/>
                </a:solidFill>
                <a:latin typeface="Arial" panose="020B0604020202020204" pitchFamily="34" charset="0"/>
                <a:ea typeface="Open Sans" pitchFamily="2" charset="0"/>
                <a:cs typeface="Arial" panose="020B0604020202020204" pitchFamily="34" charset="0"/>
              </a:rPr>
              <a:t>Both sides (sender and receiver) are fully configured.</a:t>
            </a:r>
            <a:br>
              <a:rPr lang="en-US" sz="1600" dirty="0">
                <a:solidFill>
                  <a:schemeClr val="bg1"/>
                </a:solidFill>
                <a:latin typeface="Arial" panose="020B0604020202020204" pitchFamily="34" charset="0"/>
                <a:ea typeface="Open Sans" pitchFamily="2" charset="0"/>
                <a:cs typeface="Arial" panose="020B0604020202020204" pitchFamily="34" charset="0"/>
              </a:rPr>
            </a:br>
            <a:r>
              <a:rPr lang="en-US" sz="1600" dirty="0">
                <a:solidFill>
                  <a:schemeClr val="bg1"/>
                </a:solidFill>
                <a:latin typeface="Arial" panose="020B0604020202020204" pitchFamily="34" charset="0"/>
                <a:ea typeface="Open Sans" pitchFamily="2" charset="0"/>
                <a:cs typeface="Arial" panose="020B0604020202020204" pitchFamily="34" charset="0"/>
              </a:rPr>
              <a:t>Sender has CA subscriptions and sends updates (value/time/status) through a mostly binary UDP streaming protocol.</a:t>
            </a:r>
            <a:br>
              <a:rPr lang="en-US" sz="1600" dirty="0">
                <a:solidFill>
                  <a:schemeClr val="bg1"/>
                </a:solidFill>
                <a:latin typeface="Arial" panose="020B0604020202020204" pitchFamily="34" charset="0"/>
                <a:ea typeface="Open Sans" pitchFamily="2" charset="0"/>
                <a:cs typeface="Arial" panose="020B0604020202020204" pitchFamily="34" charset="0"/>
              </a:rPr>
            </a:br>
            <a:r>
              <a:rPr lang="en-US" sz="1600" dirty="0">
                <a:solidFill>
                  <a:schemeClr val="bg1"/>
                </a:solidFill>
                <a:latin typeface="Arial" panose="020B0604020202020204" pitchFamily="34" charset="0"/>
                <a:ea typeface="Open Sans" pitchFamily="2" charset="0"/>
                <a:cs typeface="Arial" panose="020B0604020202020204" pitchFamily="34" charset="0"/>
              </a:rPr>
              <a:t>Receiver Device Support reads data into the EPICS Database.</a:t>
            </a:r>
            <a:br>
              <a:rPr lang="en-US" sz="1600" dirty="0">
                <a:solidFill>
                  <a:schemeClr val="bg1"/>
                </a:solidFill>
                <a:latin typeface="Arial" panose="020B0604020202020204" pitchFamily="34" charset="0"/>
                <a:ea typeface="Open Sans" pitchFamily="2" charset="0"/>
                <a:cs typeface="Arial" panose="020B0604020202020204" pitchFamily="34" charset="0"/>
              </a:rPr>
            </a:br>
            <a:r>
              <a:rPr lang="en-US" sz="1600" dirty="0">
                <a:solidFill>
                  <a:schemeClr val="bg1"/>
                </a:solidFill>
                <a:latin typeface="Arial" panose="020B0604020202020204" pitchFamily="34" charset="0"/>
                <a:ea typeface="Open Sans" pitchFamily="2" charset="0"/>
                <a:cs typeface="Arial" panose="020B0604020202020204" pitchFamily="34" charset="0"/>
              </a:rPr>
              <a:t>The setup is local, with CA being used locally or across the long distance.</a:t>
            </a:r>
          </a:p>
        </p:txBody>
      </p:sp>
      <p:sp>
        <p:nvSpPr>
          <p:cNvPr id="2" name="Oval 1">
            <a:extLst>
              <a:ext uri="{FF2B5EF4-FFF2-40B4-BE49-F238E27FC236}">
                <a16:creationId xmlns:a16="http://schemas.microsoft.com/office/drawing/2014/main" id="{1A4D93E8-F386-8868-ED87-3A2B8C422D59}"/>
              </a:ext>
            </a:extLst>
          </p:cNvPr>
          <p:cNvSpPr/>
          <p:nvPr/>
        </p:nvSpPr>
        <p:spPr>
          <a:xfrm>
            <a:off x="8780585" y="2268573"/>
            <a:ext cx="1242646" cy="726831"/>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 name="ZoneTexte 53">
            <a:extLst>
              <a:ext uri="{FF2B5EF4-FFF2-40B4-BE49-F238E27FC236}">
                <a16:creationId xmlns:a16="http://schemas.microsoft.com/office/drawing/2014/main" id="{A1AD7151-4930-40BC-3C75-685FAD11938A}"/>
              </a:ext>
            </a:extLst>
          </p:cNvPr>
          <p:cNvSpPr txBox="1"/>
          <p:nvPr/>
        </p:nvSpPr>
        <p:spPr>
          <a:xfrm>
            <a:off x="431998" y="4942704"/>
            <a:ext cx="7301118" cy="1656864"/>
          </a:xfrm>
          <a:prstGeom prst="rect">
            <a:avLst/>
          </a:prstGeom>
          <a:noFill/>
        </p:spPr>
        <p:txBody>
          <a:bodyPr wrap="square" rtlCol="0">
            <a:spAutoFit/>
          </a:bodyPr>
          <a:lstStyle/>
          <a:p>
            <a:pPr>
              <a:lnSpc>
                <a:spcPts val="2600"/>
              </a:lnSpc>
            </a:pPr>
            <a:r>
              <a:rPr lang="en-US" sz="2000" b="1" dirty="0">
                <a:solidFill>
                  <a:schemeClr val="bg1"/>
                </a:solidFill>
                <a:latin typeface="Arial" panose="020B0604020202020204" pitchFamily="34" charset="0"/>
                <a:ea typeface="Open Sans" pitchFamily="2" charset="0"/>
                <a:cs typeface="Arial" panose="020B0604020202020204" pitchFamily="34" charset="0"/>
              </a:rPr>
              <a:t>Replicating an IOC Using a UDP Stream (version 0)</a:t>
            </a:r>
          </a:p>
          <a:p>
            <a:pPr>
              <a:lnSpc>
                <a:spcPts val="1800"/>
              </a:lnSpc>
              <a:spcBef>
                <a:spcPts val="600"/>
              </a:spcBef>
            </a:pPr>
            <a:r>
              <a:rPr lang="en-US" sz="1600" dirty="0">
                <a:solidFill>
                  <a:schemeClr val="bg1"/>
                </a:solidFill>
                <a:latin typeface="Arial" panose="020B0604020202020204" pitchFamily="34" charset="0"/>
                <a:ea typeface="Open Sans" pitchFamily="2" charset="0"/>
                <a:cs typeface="Arial" panose="020B0604020202020204" pitchFamily="34" charset="0"/>
              </a:rPr>
              <a:t>Both sides (sender and receiver) are fully configured.</a:t>
            </a:r>
            <a:br>
              <a:rPr lang="en-US" sz="1600" dirty="0">
                <a:solidFill>
                  <a:schemeClr val="bg1"/>
                </a:solidFill>
                <a:latin typeface="Arial" panose="020B0604020202020204" pitchFamily="34" charset="0"/>
                <a:ea typeface="Open Sans" pitchFamily="2" charset="0"/>
                <a:cs typeface="Arial" panose="020B0604020202020204" pitchFamily="34" charset="0"/>
              </a:rPr>
            </a:br>
            <a:r>
              <a:rPr lang="en-US" sz="1600" dirty="0">
                <a:solidFill>
                  <a:schemeClr val="bg1"/>
                </a:solidFill>
                <a:latin typeface="Arial" panose="020B0604020202020204" pitchFamily="34" charset="0"/>
                <a:ea typeface="Open Sans" pitchFamily="2" charset="0"/>
                <a:cs typeface="Arial" panose="020B0604020202020204" pitchFamily="34" charset="0"/>
              </a:rPr>
              <a:t>Sender has CA subscriptions and sends updates (value/time/status) through a mostly binary UDP streaming protocol.</a:t>
            </a:r>
            <a:br>
              <a:rPr lang="en-US" sz="1600" dirty="0">
                <a:solidFill>
                  <a:schemeClr val="bg1"/>
                </a:solidFill>
                <a:latin typeface="Arial" panose="020B0604020202020204" pitchFamily="34" charset="0"/>
                <a:ea typeface="Open Sans" pitchFamily="2" charset="0"/>
                <a:cs typeface="Arial" panose="020B0604020202020204" pitchFamily="34" charset="0"/>
              </a:rPr>
            </a:br>
            <a:r>
              <a:rPr lang="en-US" sz="1600" dirty="0">
                <a:solidFill>
                  <a:srgbClr val="FFFF00"/>
                </a:solidFill>
                <a:latin typeface="Arial" panose="020B0604020202020204" pitchFamily="34" charset="0"/>
                <a:ea typeface="Open Sans" pitchFamily="2" charset="0"/>
                <a:cs typeface="Arial" panose="020B0604020202020204" pitchFamily="34" charset="0"/>
              </a:rPr>
              <a:t>Receiver Device Support reads data</a:t>
            </a:r>
            <a:r>
              <a:rPr lang="en-US" sz="1600" dirty="0">
                <a:solidFill>
                  <a:schemeClr val="bg1"/>
                </a:solidFill>
                <a:latin typeface="Arial" panose="020B0604020202020204" pitchFamily="34" charset="0"/>
                <a:ea typeface="Open Sans" pitchFamily="2" charset="0"/>
                <a:cs typeface="Arial" panose="020B0604020202020204" pitchFamily="34" charset="0"/>
              </a:rPr>
              <a:t> into the EPICS Database.</a:t>
            </a:r>
            <a:br>
              <a:rPr lang="en-US" sz="1600" dirty="0">
                <a:solidFill>
                  <a:schemeClr val="bg1"/>
                </a:solidFill>
                <a:latin typeface="Arial" panose="020B0604020202020204" pitchFamily="34" charset="0"/>
                <a:ea typeface="Open Sans" pitchFamily="2" charset="0"/>
                <a:cs typeface="Arial" panose="020B0604020202020204" pitchFamily="34" charset="0"/>
              </a:rPr>
            </a:br>
            <a:r>
              <a:rPr lang="en-US" sz="1600" dirty="0">
                <a:solidFill>
                  <a:schemeClr val="bg1"/>
                </a:solidFill>
                <a:latin typeface="Arial" panose="020B0604020202020204" pitchFamily="34" charset="0"/>
                <a:ea typeface="Open Sans" pitchFamily="2" charset="0"/>
                <a:cs typeface="Arial" panose="020B0604020202020204" pitchFamily="34" charset="0"/>
              </a:rPr>
              <a:t>The setup is local, with CA being used locally or across the long distance.</a:t>
            </a:r>
          </a:p>
        </p:txBody>
      </p:sp>
    </p:spTree>
    <p:extLst>
      <p:ext uri="{BB962C8B-B14F-4D97-AF65-F5344CB8AC3E}">
        <p14:creationId xmlns:p14="http://schemas.microsoft.com/office/powerpoint/2010/main" val="162854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0D1EE5B3-7EFA-C974-C46E-B8E62B376605}"/>
              </a:ext>
            </a:extLst>
          </p:cNvPr>
          <p:cNvSpPr>
            <a:spLocks noGrp="1"/>
          </p:cNvSpPr>
          <p:nvPr>
            <p:ph type="pic" sz="quarter" idx="10"/>
          </p:nvPr>
        </p:nvSpPr>
        <p:spPr/>
        <p:txBody>
          <a:bodyPr/>
          <a:lstStyle/>
          <a:p>
            <a:endParaRPr lang="en-GB"/>
          </a:p>
        </p:txBody>
      </p:sp>
      <p:pic>
        <p:nvPicPr>
          <p:cNvPr id="14" name="Picture 13"/>
          <p:cNvPicPr>
            <a:picLocks noChangeAspect="1"/>
          </p:cNvPicPr>
          <p:nvPr/>
        </p:nvPicPr>
        <p:blipFill>
          <a:blip r:embed="rId2"/>
          <a:stretch>
            <a:fillRect/>
          </a:stretch>
        </p:blipFill>
        <p:spPr>
          <a:xfrm>
            <a:off x="143999" y="144000"/>
            <a:ext cx="11903999" cy="5188229"/>
          </a:xfrm>
          <a:prstGeom prst="rect">
            <a:avLst/>
          </a:prstGeom>
        </p:spPr>
      </p:pic>
      <p:sp>
        <p:nvSpPr>
          <p:cNvPr id="46" name="Rectangle 32">
            <a:extLst>
              <a:ext uri="{FF2B5EF4-FFF2-40B4-BE49-F238E27FC236}">
                <a16:creationId xmlns:a16="http://schemas.microsoft.com/office/drawing/2014/main" id="{E97E95CA-7283-5B46-9EFB-EE7D6DEDBBB2}"/>
              </a:ext>
            </a:extLst>
          </p:cNvPr>
          <p:cNvSpPr/>
          <p:nvPr/>
        </p:nvSpPr>
        <p:spPr>
          <a:xfrm>
            <a:off x="-2" y="4683211"/>
            <a:ext cx="12192003" cy="2174791"/>
          </a:xfrm>
          <a:custGeom>
            <a:avLst/>
            <a:gdLst>
              <a:gd name="connsiteX0" fmla="*/ 0 w 12192001"/>
              <a:gd name="connsiteY0" fmla="*/ 0 h 2272897"/>
              <a:gd name="connsiteX1" fmla="*/ 12192001 w 12192001"/>
              <a:gd name="connsiteY1" fmla="*/ 0 h 2272897"/>
              <a:gd name="connsiteX2" fmla="*/ 12192001 w 12192001"/>
              <a:gd name="connsiteY2" fmla="*/ 2272897 h 2272897"/>
              <a:gd name="connsiteX3" fmla="*/ 0 w 12192001"/>
              <a:gd name="connsiteY3" fmla="*/ 2272897 h 2272897"/>
              <a:gd name="connsiteX4" fmla="*/ 0 w 12192001"/>
              <a:gd name="connsiteY4" fmla="*/ 0 h 2272897"/>
              <a:gd name="connsiteX0" fmla="*/ 0 w 12192001"/>
              <a:gd name="connsiteY0" fmla="*/ 0 h 2272897"/>
              <a:gd name="connsiteX1" fmla="*/ 12192001 w 12192001"/>
              <a:gd name="connsiteY1" fmla="*/ 553155 h 2272897"/>
              <a:gd name="connsiteX2" fmla="*/ 12192001 w 12192001"/>
              <a:gd name="connsiteY2" fmla="*/ 2272897 h 2272897"/>
              <a:gd name="connsiteX3" fmla="*/ 0 w 12192001"/>
              <a:gd name="connsiteY3" fmla="*/ 2272897 h 2272897"/>
              <a:gd name="connsiteX4" fmla="*/ 0 w 12192001"/>
              <a:gd name="connsiteY4" fmla="*/ 0 h 2272897"/>
              <a:gd name="connsiteX0" fmla="*/ 0 w 12192001"/>
              <a:gd name="connsiteY0" fmla="*/ 0 h 2272897"/>
              <a:gd name="connsiteX1" fmla="*/ 12192001 w 12192001"/>
              <a:gd name="connsiteY1" fmla="*/ 553155 h 2272897"/>
              <a:gd name="connsiteX2" fmla="*/ 12192001 w 12192001"/>
              <a:gd name="connsiteY2" fmla="*/ 2272897 h 2272897"/>
              <a:gd name="connsiteX3" fmla="*/ 0 w 12192001"/>
              <a:gd name="connsiteY3" fmla="*/ 2272897 h 2272897"/>
              <a:gd name="connsiteX4" fmla="*/ 0 w 12192001"/>
              <a:gd name="connsiteY4" fmla="*/ 0 h 2272897"/>
              <a:gd name="connsiteX0" fmla="*/ 0 w 12192001"/>
              <a:gd name="connsiteY0" fmla="*/ 1720 h 2274617"/>
              <a:gd name="connsiteX1" fmla="*/ 12192001 w 12192001"/>
              <a:gd name="connsiteY1" fmla="*/ 554875 h 2274617"/>
              <a:gd name="connsiteX2" fmla="*/ 12192001 w 12192001"/>
              <a:gd name="connsiteY2" fmla="*/ 2274617 h 2274617"/>
              <a:gd name="connsiteX3" fmla="*/ 0 w 12192001"/>
              <a:gd name="connsiteY3" fmla="*/ 2274617 h 2274617"/>
              <a:gd name="connsiteX4" fmla="*/ 0 w 12192001"/>
              <a:gd name="connsiteY4" fmla="*/ 1720 h 227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2274617">
                <a:moveTo>
                  <a:pt x="0" y="1720"/>
                </a:moveTo>
                <a:cubicBezTo>
                  <a:pt x="4188178" y="-5806"/>
                  <a:pt x="7281334" y="-13333"/>
                  <a:pt x="12192001" y="554875"/>
                </a:cubicBezTo>
                <a:lnTo>
                  <a:pt x="12192001" y="2274617"/>
                </a:lnTo>
                <a:lnTo>
                  <a:pt x="0" y="2274617"/>
                </a:lnTo>
                <a:lnTo>
                  <a:pt x="0" y="1720"/>
                </a:lnTo>
                <a:close/>
              </a:path>
            </a:pathLst>
          </a:cu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8" name="Groupe 37">
            <a:extLst>
              <a:ext uri="{FF2B5EF4-FFF2-40B4-BE49-F238E27FC236}">
                <a16:creationId xmlns:a16="http://schemas.microsoft.com/office/drawing/2014/main" id="{D3401892-F6E1-A046-047D-36CF119361CF}"/>
              </a:ext>
            </a:extLst>
          </p:cNvPr>
          <p:cNvGrpSpPr/>
          <p:nvPr/>
        </p:nvGrpSpPr>
        <p:grpSpPr>
          <a:xfrm>
            <a:off x="0" y="0"/>
            <a:ext cx="12192000" cy="6858000"/>
            <a:chOff x="0" y="0"/>
            <a:chExt cx="12192000" cy="6858000"/>
          </a:xfrm>
        </p:grpSpPr>
        <p:sp>
          <p:nvSpPr>
            <p:cNvPr id="34" name="Espace réservé du texte 19">
              <a:extLst>
                <a:ext uri="{FF2B5EF4-FFF2-40B4-BE49-F238E27FC236}">
                  <a16:creationId xmlns:a16="http://schemas.microsoft.com/office/drawing/2014/main" id="{739B0032-1A15-E2B1-B4EC-4E80EF30D031}"/>
                </a:ext>
              </a:extLst>
            </p:cNvPr>
            <p:cNvSpPr txBox="1">
              <a:spLocks/>
            </p:cNvSpPr>
            <p:nvPr/>
          </p:nvSpPr>
          <p:spPr>
            <a:xfrm>
              <a:off x="0" y="0"/>
              <a:ext cx="12192000" cy="144000"/>
            </a:xfrm>
            <a:prstGeom prst="rect">
              <a:avLst/>
            </a:prstGeom>
            <a:solidFill>
              <a:schemeClr val="bg1"/>
            </a:solidFill>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sz="800" kern="1200">
                  <a:no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text</a:t>
              </a:r>
            </a:p>
          </p:txBody>
        </p:sp>
        <p:sp>
          <p:nvSpPr>
            <p:cNvPr id="35" name="Espace réservé du texte 19">
              <a:extLst>
                <a:ext uri="{FF2B5EF4-FFF2-40B4-BE49-F238E27FC236}">
                  <a16:creationId xmlns:a16="http://schemas.microsoft.com/office/drawing/2014/main" id="{FC215C27-F9FA-056D-BBA9-2125744B56E1}"/>
                </a:ext>
              </a:extLst>
            </p:cNvPr>
            <p:cNvSpPr txBox="1">
              <a:spLocks/>
            </p:cNvSpPr>
            <p:nvPr/>
          </p:nvSpPr>
          <p:spPr>
            <a:xfrm>
              <a:off x="0" y="6714000"/>
              <a:ext cx="12192000" cy="144000"/>
            </a:xfrm>
            <a:prstGeom prst="rect">
              <a:avLst/>
            </a:prstGeom>
            <a:solidFill>
              <a:schemeClr val="bg1"/>
            </a:solidFill>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sz="800" kern="1200">
                  <a:no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text</a:t>
              </a:r>
            </a:p>
          </p:txBody>
        </p:sp>
        <p:sp>
          <p:nvSpPr>
            <p:cNvPr id="36" name="Espace réservé du texte 19">
              <a:extLst>
                <a:ext uri="{FF2B5EF4-FFF2-40B4-BE49-F238E27FC236}">
                  <a16:creationId xmlns:a16="http://schemas.microsoft.com/office/drawing/2014/main" id="{0927FD10-BD22-418F-760B-A562CE276745}"/>
                </a:ext>
              </a:extLst>
            </p:cNvPr>
            <p:cNvSpPr txBox="1">
              <a:spLocks/>
            </p:cNvSpPr>
            <p:nvPr/>
          </p:nvSpPr>
          <p:spPr>
            <a:xfrm rot="5400000">
              <a:off x="-3357000" y="3357000"/>
              <a:ext cx="6858000" cy="144000"/>
            </a:xfrm>
            <a:prstGeom prst="rect">
              <a:avLst/>
            </a:prstGeom>
            <a:solidFill>
              <a:schemeClr val="bg1"/>
            </a:solidFill>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sz="800" kern="1200">
                  <a:no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text</a:t>
              </a:r>
            </a:p>
          </p:txBody>
        </p:sp>
        <p:sp>
          <p:nvSpPr>
            <p:cNvPr id="37" name="Espace réservé du texte 19">
              <a:extLst>
                <a:ext uri="{FF2B5EF4-FFF2-40B4-BE49-F238E27FC236}">
                  <a16:creationId xmlns:a16="http://schemas.microsoft.com/office/drawing/2014/main" id="{6A1049DD-7B4A-6C8F-AF3F-A9C3C066D312}"/>
                </a:ext>
              </a:extLst>
            </p:cNvPr>
            <p:cNvSpPr txBox="1">
              <a:spLocks/>
            </p:cNvSpPr>
            <p:nvPr/>
          </p:nvSpPr>
          <p:spPr>
            <a:xfrm rot="5400000">
              <a:off x="8691000" y="3357000"/>
              <a:ext cx="6858000" cy="144000"/>
            </a:xfrm>
            <a:prstGeom prst="rect">
              <a:avLst/>
            </a:prstGeom>
            <a:solidFill>
              <a:schemeClr val="bg1"/>
            </a:solidFill>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sz="800" kern="1200">
                  <a:no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text</a:t>
              </a:r>
            </a:p>
          </p:txBody>
        </p:sp>
      </p:grpSp>
      <p:pic>
        <p:nvPicPr>
          <p:cNvPr id="53" name="Graphique 52">
            <a:extLst>
              <a:ext uri="{FF2B5EF4-FFF2-40B4-BE49-F238E27FC236}">
                <a16:creationId xmlns:a16="http://schemas.microsoft.com/office/drawing/2014/main" id="{7472585E-2EFA-6F6F-14D2-BB81F32C38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02680" y="6104228"/>
            <a:ext cx="866226" cy="432000"/>
          </a:xfrm>
          <a:prstGeom prst="rect">
            <a:avLst/>
          </a:prstGeom>
        </p:spPr>
      </p:pic>
      <p:sp>
        <p:nvSpPr>
          <p:cNvPr id="54" name="ZoneTexte 53">
            <a:extLst>
              <a:ext uri="{FF2B5EF4-FFF2-40B4-BE49-F238E27FC236}">
                <a16:creationId xmlns:a16="http://schemas.microsoft.com/office/drawing/2014/main" id="{6655A2D1-9070-4AA7-8ACA-4265CBD83500}"/>
              </a:ext>
            </a:extLst>
          </p:cNvPr>
          <p:cNvSpPr txBox="1"/>
          <p:nvPr/>
        </p:nvSpPr>
        <p:spPr>
          <a:xfrm>
            <a:off x="432000" y="4942704"/>
            <a:ext cx="7301118" cy="1656864"/>
          </a:xfrm>
          <a:prstGeom prst="rect">
            <a:avLst/>
          </a:prstGeom>
          <a:noFill/>
        </p:spPr>
        <p:txBody>
          <a:bodyPr wrap="square" rtlCol="0">
            <a:spAutoFit/>
          </a:bodyPr>
          <a:lstStyle/>
          <a:p>
            <a:pPr>
              <a:lnSpc>
                <a:spcPts val="2600"/>
              </a:lnSpc>
            </a:pPr>
            <a:r>
              <a:rPr lang="en-US" sz="2000" b="1" dirty="0">
                <a:solidFill>
                  <a:schemeClr val="bg1"/>
                </a:solidFill>
                <a:latin typeface="Arial" panose="020B0604020202020204" pitchFamily="34" charset="0"/>
                <a:ea typeface="Open Sans" pitchFamily="2" charset="0"/>
                <a:cs typeface="Arial" panose="020B0604020202020204" pitchFamily="34" charset="0"/>
              </a:rPr>
              <a:t>Replicating an IOC Using a UDP Stream (version 1)</a:t>
            </a:r>
          </a:p>
          <a:p>
            <a:pPr>
              <a:lnSpc>
                <a:spcPts val="1800"/>
              </a:lnSpc>
              <a:spcBef>
                <a:spcPts val="600"/>
              </a:spcBef>
            </a:pPr>
            <a:r>
              <a:rPr lang="en-US" sz="1600" dirty="0">
                <a:solidFill>
                  <a:schemeClr val="bg1"/>
                </a:solidFill>
                <a:latin typeface="Arial" panose="020B0604020202020204" pitchFamily="34" charset="0"/>
                <a:ea typeface="Open Sans" pitchFamily="2" charset="0"/>
                <a:cs typeface="Arial" panose="020B0604020202020204" pitchFamily="34" charset="0"/>
              </a:rPr>
              <a:t>Both sides (sender and receiver) are fully configured.</a:t>
            </a:r>
            <a:br>
              <a:rPr lang="en-US" sz="1600" dirty="0">
                <a:solidFill>
                  <a:schemeClr val="bg1"/>
                </a:solidFill>
                <a:latin typeface="Arial" panose="020B0604020202020204" pitchFamily="34" charset="0"/>
                <a:ea typeface="Open Sans" pitchFamily="2" charset="0"/>
                <a:cs typeface="Arial" panose="020B0604020202020204" pitchFamily="34" charset="0"/>
              </a:rPr>
            </a:br>
            <a:r>
              <a:rPr lang="en-US" sz="1600" dirty="0">
                <a:solidFill>
                  <a:schemeClr val="bg1"/>
                </a:solidFill>
                <a:latin typeface="Arial" panose="020B0604020202020204" pitchFamily="34" charset="0"/>
                <a:ea typeface="Open Sans" pitchFamily="2" charset="0"/>
                <a:cs typeface="Arial" panose="020B0604020202020204" pitchFamily="34" charset="0"/>
              </a:rPr>
              <a:t>Sender has CA subscriptions and sends updates (value/time/status) through a mostly binary UDP streaming protocol.</a:t>
            </a:r>
            <a:br>
              <a:rPr lang="en-US" sz="1600" dirty="0">
                <a:solidFill>
                  <a:schemeClr val="bg1"/>
                </a:solidFill>
                <a:latin typeface="Arial" panose="020B0604020202020204" pitchFamily="34" charset="0"/>
                <a:ea typeface="Open Sans" pitchFamily="2" charset="0"/>
                <a:cs typeface="Arial" panose="020B0604020202020204" pitchFamily="34" charset="0"/>
              </a:rPr>
            </a:br>
            <a:r>
              <a:rPr lang="en-US" sz="1600" dirty="0">
                <a:solidFill>
                  <a:schemeClr val="bg1"/>
                </a:solidFill>
                <a:latin typeface="Arial" panose="020B0604020202020204" pitchFamily="34" charset="0"/>
                <a:ea typeface="Open Sans" pitchFamily="2" charset="0"/>
                <a:cs typeface="Arial" panose="020B0604020202020204" pitchFamily="34" charset="0"/>
              </a:rPr>
              <a:t>Receiver pushes data into the EPICS Database and sends out CA updates.</a:t>
            </a:r>
            <a:br>
              <a:rPr lang="en-US" sz="1600" dirty="0">
                <a:solidFill>
                  <a:schemeClr val="bg1"/>
                </a:solidFill>
                <a:latin typeface="Arial" panose="020B0604020202020204" pitchFamily="34" charset="0"/>
                <a:ea typeface="Open Sans" pitchFamily="2" charset="0"/>
                <a:cs typeface="Arial" panose="020B0604020202020204" pitchFamily="34" charset="0"/>
              </a:rPr>
            </a:br>
            <a:r>
              <a:rPr lang="en-US" sz="1600" dirty="0">
                <a:solidFill>
                  <a:schemeClr val="bg1"/>
                </a:solidFill>
                <a:latin typeface="Arial" panose="020B0604020202020204" pitchFamily="34" charset="0"/>
                <a:ea typeface="Open Sans" pitchFamily="2" charset="0"/>
                <a:cs typeface="Arial" panose="020B0604020202020204" pitchFamily="34" charset="0"/>
              </a:rPr>
              <a:t>The setup is local, with CA being used locally or across the long distance.</a:t>
            </a:r>
          </a:p>
        </p:txBody>
      </p:sp>
      <p:sp>
        <p:nvSpPr>
          <p:cNvPr id="2" name="TextBox 1">
            <a:extLst>
              <a:ext uri="{FF2B5EF4-FFF2-40B4-BE49-F238E27FC236}">
                <a16:creationId xmlns:a16="http://schemas.microsoft.com/office/drawing/2014/main" id="{637880B9-2B0D-D521-3715-18AE7BCBDEE5}"/>
              </a:ext>
            </a:extLst>
          </p:cNvPr>
          <p:cNvSpPr txBox="1"/>
          <p:nvPr/>
        </p:nvSpPr>
        <p:spPr>
          <a:xfrm>
            <a:off x="8946000" y="2325600"/>
            <a:ext cx="972000" cy="601200"/>
          </a:xfrm>
          <a:prstGeom prst="rect">
            <a:avLst/>
          </a:prstGeom>
          <a:solidFill>
            <a:schemeClr val="bg1"/>
          </a:solidFill>
        </p:spPr>
        <p:txBody>
          <a:bodyPr wrap="square" rtlCol="0" anchor="ctr" anchorCtr="1">
            <a:noAutofit/>
          </a:bodyPr>
          <a:lstStyle/>
          <a:p>
            <a:r>
              <a:rPr lang="en-US" sz="1100" b="1" dirty="0"/>
              <a:t>Replicated Records</a:t>
            </a:r>
            <a:endParaRPr lang="en-GB" sz="1100" b="1" dirty="0"/>
          </a:p>
        </p:txBody>
      </p:sp>
      <p:sp>
        <p:nvSpPr>
          <p:cNvPr id="3" name="Oval 2">
            <a:extLst>
              <a:ext uri="{FF2B5EF4-FFF2-40B4-BE49-F238E27FC236}">
                <a16:creationId xmlns:a16="http://schemas.microsoft.com/office/drawing/2014/main" id="{B2B23708-9ABB-2B70-4245-D9A4D53086E1}"/>
              </a:ext>
            </a:extLst>
          </p:cNvPr>
          <p:cNvSpPr/>
          <p:nvPr/>
        </p:nvSpPr>
        <p:spPr>
          <a:xfrm>
            <a:off x="8780585" y="2268573"/>
            <a:ext cx="1242646" cy="726831"/>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 name="ZoneTexte 53">
            <a:extLst>
              <a:ext uri="{FF2B5EF4-FFF2-40B4-BE49-F238E27FC236}">
                <a16:creationId xmlns:a16="http://schemas.microsoft.com/office/drawing/2014/main" id="{13C25821-6F39-6112-C0C3-3A59A4FC3AEF}"/>
              </a:ext>
            </a:extLst>
          </p:cNvPr>
          <p:cNvSpPr txBox="1"/>
          <p:nvPr/>
        </p:nvSpPr>
        <p:spPr>
          <a:xfrm>
            <a:off x="432000" y="4942174"/>
            <a:ext cx="7301118" cy="1656864"/>
          </a:xfrm>
          <a:prstGeom prst="rect">
            <a:avLst/>
          </a:prstGeom>
          <a:noFill/>
        </p:spPr>
        <p:txBody>
          <a:bodyPr wrap="square" rtlCol="0">
            <a:spAutoFit/>
          </a:bodyPr>
          <a:lstStyle/>
          <a:p>
            <a:pPr>
              <a:lnSpc>
                <a:spcPts val="2600"/>
              </a:lnSpc>
            </a:pPr>
            <a:r>
              <a:rPr lang="en-US" sz="2000" b="1" dirty="0">
                <a:solidFill>
                  <a:schemeClr val="bg1"/>
                </a:solidFill>
                <a:latin typeface="Arial" panose="020B0604020202020204" pitchFamily="34" charset="0"/>
                <a:ea typeface="Open Sans" pitchFamily="2" charset="0"/>
                <a:cs typeface="Arial" panose="020B0604020202020204" pitchFamily="34" charset="0"/>
              </a:rPr>
              <a:t>Replicating an IOC Using a UDP Stream (version 1)</a:t>
            </a:r>
          </a:p>
          <a:p>
            <a:pPr>
              <a:lnSpc>
                <a:spcPts val="1800"/>
              </a:lnSpc>
              <a:spcBef>
                <a:spcPts val="600"/>
              </a:spcBef>
            </a:pPr>
            <a:r>
              <a:rPr lang="en-US" sz="1600" dirty="0">
                <a:solidFill>
                  <a:schemeClr val="bg1"/>
                </a:solidFill>
                <a:latin typeface="Arial" panose="020B0604020202020204" pitchFamily="34" charset="0"/>
                <a:ea typeface="Open Sans" pitchFamily="2" charset="0"/>
                <a:cs typeface="Arial" panose="020B0604020202020204" pitchFamily="34" charset="0"/>
              </a:rPr>
              <a:t>Both sides (sender and receiver) are fully configured.</a:t>
            </a:r>
            <a:br>
              <a:rPr lang="en-US" sz="1600" dirty="0">
                <a:solidFill>
                  <a:schemeClr val="bg1"/>
                </a:solidFill>
                <a:latin typeface="Arial" panose="020B0604020202020204" pitchFamily="34" charset="0"/>
                <a:ea typeface="Open Sans" pitchFamily="2" charset="0"/>
                <a:cs typeface="Arial" panose="020B0604020202020204" pitchFamily="34" charset="0"/>
              </a:rPr>
            </a:br>
            <a:r>
              <a:rPr lang="en-US" sz="1600" dirty="0">
                <a:solidFill>
                  <a:schemeClr val="bg1"/>
                </a:solidFill>
                <a:latin typeface="Arial" panose="020B0604020202020204" pitchFamily="34" charset="0"/>
                <a:ea typeface="Open Sans" pitchFamily="2" charset="0"/>
                <a:cs typeface="Arial" panose="020B0604020202020204" pitchFamily="34" charset="0"/>
              </a:rPr>
              <a:t>Sender has CA subscriptions and sends updates (value/time/status) through a mostly binary UDP streaming protocol.</a:t>
            </a:r>
            <a:br>
              <a:rPr lang="en-US" sz="1600" dirty="0">
                <a:solidFill>
                  <a:schemeClr val="bg1"/>
                </a:solidFill>
                <a:latin typeface="Arial" panose="020B0604020202020204" pitchFamily="34" charset="0"/>
                <a:ea typeface="Open Sans" pitchFamily="2" charset="0"/>
                <a:cs typeface="Arial" panose="020B0604020202020204" pitchFamily="34" charset="0"/>
              </a:rPr>
            </a:br>
            <a:r>
              <a:rPr lang="en-US" sz="1600" dirty="0">
                <a:solidFill>
                  <a:srgbClr val="FFFF00"/>
                </a:solidFill>
                <a:latin typeface="Arial" panose="020B0604020202020204" pitchFamily="34" charset="0"/>
                <a:ea typeface="Open Sans" pitchFamily="2" charset="0"/>
                <a:cs typeface="Arial" panose="020B0604020202020204" pitchFamily="34" charset="0"/>
              </a:rPr>
              <a:t>Receiver pushes data</a:t>
            </a:r>
            <a:r>
              <a:rPr lang="en-US" sz="1600" dirty="0">
                <a:solidFill>
                  <a:schemeClr val="bg1"/>
                </a:solidFill>
                <a:latin typeface="Arial" panose="020B0604020202020204" pitchFamily="34" charset="0"/>
                <a:ea typeface="Open Sans" pitchFamily="2" charset="0"/>
                <a:cs typeface="Arial" panose="020B0604020202020204" pitchFamily="34" charset="0"/>
              </a:rPr>
              <a:t> into the EPICS Database </a:t>
            </a:r>
            <a:r>
              <a:rPr lang="en-US" sz="1600" dirty="0">
                <a:solidFill>
                  <a:srgbClr val="FFFF00"/>
                </a:solidFill>
                <a:latin typeface="Arial" panose="020B0604020202020204" pitchFamily="34" charset="0"/>
                <a:ea typeface="Open Sans" pitchFamily="2" charset="0"/>
                <a:cs typeface="Arial" panose="020B0604020202020204" pitchFamily="34" charset="0"/>
              </a:rPr>
              <a:t>and sends out CA updates</a:t>
            </a:r>
            <a:r>
              <a:rPr lang="en-US" sz="1600" dirty="0">
                <a:solidFill>
                  <a:schemeClr val="bg1"/>
                </a:solidFill>
                <a:latin typeface="Arial" panose="020B0604020202020204" pitchFamily="34" charset="0"/>
                <a:ea typeface="Open Sans" pitchFamily="2" charset="0"/>
                <a:cs typeface="Arial" panose="020B0604020202020204" pitchFamily="34" charset="0"/>
              </a:rPr>
              <a:t>.</a:t>
            </a:r>
            <a:br>
              <a:rPr lang="en-US" sz="1600" dirty="0">
                <a:solidFill>
                  <a:schemeClr val="bg1"/>
                </a:solidFill>
                <a:latin typeface="Arial" panose="020B0604020202020204" pitchFamily="34" charset="0"/>
                <a:ea typeface="Open Sans" pitchFamily="2" charset="0"/>
                <a:cs typeface="Arial" panose="020B0604020202020204" pitchFamily="34" charset="0"/>
              </a:rPr>
            </a:br>
            <a:r>
              <a:rPr lang="en-US" sz="1600" dirty="0">
                <a:solidFill>
                  <a:schemeClr val="bg1"/>
                </a:solidFill>
                <a:latin typeface="Arial" panose="020B0604020202020204" pitchFamily="34" charset="0"/>
                <a:ea typeface="Open Sans" pitchFamily="2" charset="0"/>
                <a:cs typeface="Arial" panose="020B0604020202020204" pitchFamily="34" charset="0"/>
              </a:rPr>
              <a:t>The setup is local, with CA being used locally or across the long distance.</a:t>
            </a:r>
          </a:p>
        </p:txBody>
      </p:sp>
    </p:spTree>
    <p:extLst>
      <p:ext uri="{BB962C8B-B14F-4D97-AF65-F5344CB8AC3E}">
        <p14:creationId xmlns:p14="http://schemas.microsoft.com/office/powerpoint/2010/main" val="217355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p>
        </p:txBody>
      </p:sp>
      <p:sp>
        <p:nvSpPr>
          <p:cNvPr id="8" name="Content Placeholder 2"/>
          <p:cNvSpPr txBox="1">
            <a:spLocks/>
          </p:cNvSpPr>
          <p:nvPr/>
        </p:nvSpPr>
        <p:spPr>
          <a:xfrm>
            <a:off x="431999" y="576000"/>
            <a:ext cx="5740201" cy="51331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2000" b="1" kern="0" dirty="0">
                <a:solidFill>
                  <a:schemeClr val="accent1"/>
                </a:solidFill>
                <a:latin typeface="Arial" panose="020B0604020202020204" pitchFamily="34" charset="0"/>
                <a:cs typeface="Arial" panose="020B0604020202020204" pitchFamily="34" charset="0"/>
              </a:rPr>
              <a:t>Configuration and Startup</a:t>
            </a:r>
          </a:p>
          <a:p>
            <a:pPr algn="l">
              <a:spcBef>
                <a:spcPts val="0"/>
              </a:spcBef>
              <a:spcAft>
                <a:spcPts val="1200"/>
              </a:spcAft>
            </a:pPr>
            <a:r>
              <a:rPr lang="en-US" sz="1600" dirty="0"/>
              <a:t>Both sender and receiver are configured using the same JSON file.</a:t>
            </a:r>
          </a:p>
          <a:p>
            <a:pPr algn="l">
              <a:spcBef>
                <a:spcPts val="0"/>
              </a:spcBef>
            </a:pPr>
            <a:r>
              <a:rPr lang="en-US" sz="1200" b="1" dirty="0">
                <a:latin typeface="Courier New" panose="02070309020205020404" pitchFamily="49" charset="0"/>
                <a:cs typeface="Courier New" panose="02070309020205020404" pitchFamily="49" charset="0"/>
              </a:rPr>
              <a:t>{</a:t>
            </a:r>
          </a:p>
          <a:p>
            <a:pPr algn="l">
              <a:spcBef>
                <a:spcPts val="0"/>
              </a:spcBef>
            </a:pPr>
            <a:r>
              <a:rPr lang="en-US" sz="1200" dirty="0">
                <a:latin typeface="Courier New" panose="02070309020205020404" pitchFamily="49" charset="0"/>
                <a:cs typeface="Courier New" panose="02070309020205020404" pitchFamily="49" charset="0"/>
              </a:rPr>
              <a:t>    // Minimum sender update period in seconds. (min = 0.025)</a:t>
            </a:r>
          </a:p>
          <a:p>
            <a:pPr algn="l">
              <a:spcBef>
                <a:spcPts val="0"/>
              </a:spcBef>
            </a:pP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min_update_period</a:t>
            </a:r>
            <a:r>
              <a:rPr lang="en-US" sz="1200" b="1" dirty="0">
                <a:latin typeface="Courier New" panose="02070309020205020404" pitchFamily="49" charset="0"/>
                <a:cs typeface="Courier New" panose="02070309020205020404" pitchFamily="49" charset="0"/>
              </a:rPr>
              <a:t>": 0.025,</a:t>
            </a:r>
          </a:p>
          <a:p>
            <a:pPr algn="l">
              <a:spcBef>
                <a:spcPts val="0"/>
              </a:spcBef>
            </a:pPr>
            <a:r>
              <a:rPr lang="en-US" sz="1200" dirty="0">
                <a:latin typeface="Courier New" panose="02070309020205020404" pitchFamily="49" charset="0"/>
                <a:cs typeface="Courier New" panose="02070309020205020404" pitchFamily="49" charset="0"/>
              </a:rPr>
              <a:t>    // Polled fields update period in seconds. (min = 3.0)</a:t>
            </a:r>
          </a:p>
          <a:p>
            <a:pPr algn="l">
              <a:spcBef>
                <a:spcPts val="0"/>
              </a:spcBef>
            </a:pP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polled_fields_update_period</a:t>
            </a:r>
            <a:r>
              <a:rPr lang="en-US" sz="1200" b="1" dirty="0">
                <a:latin typeface="Courier New" panose="02070309020205020404" pitchFamily="49" charset="0"/>
                <a:cs typeface="Courier New" panose="02070309020205020404" pitchFamily="49" charset="0"/>
              </a:rPr>
              <a:t>": 5.0,</a:t>
            </a:r>
          </a:p>
          <a:p>
            <a:pPr algn="l">
              <a:spcBef>
                <a:spcPts val="0"/>
              </a:spcBef>
            </a:pPr>
            <a:r>
              <a:rPr lang="en-US" sz="1200" dirty="0">
                <a:latin typeface="Courier New" panose="02070309020205020404" pitchFamily="49" charset="0"/>
                <a:cs typeface="Courier New" panose="02070309020205020404" pitchFamily="49" charset="0"/>
              </a:rPr>
              <a:t>    // Heartbeat period in seconds. (min = 0.1)</a:t>
            </a:r>
          </a:p>
          <a:p>
            <a:pPr algn="l">
              <a:spcBef>
                <a:spcPts val="0"/>
              </a:spcBef>
            </a:pP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heartbeat_period</a:t>
            </a:r>
            <a:r>
              <a:rPr lang="en-US" sz="1200" b="1" dirty="0">
                <a:latin typeface="Courier New" panose="02070309020205020404" pitchFamily="49" charset="0"/>
                <a:cs typeface="Courier New" panose="02070309020205020404" pitchFamily="49" charset="0"/>
              </a:rPr>
              <a:t>": 15.0,</a:t>
            </a:r>
          </a:p>
          <a:p>
            <a:pPr algn="l">
              <a:spcBef>
                <a:spcPts val="0"/>
              </a:spcBef>
            </a:pPr>
            <a:r>
              <a:rPr lang="en-US" sz="1200" dirty="0">
                <a:latin typeface="Courier New" panose="02070309020205020404" pitchFamily="49" charset="0"/>
                <a:cs typeface="Courier New" panose="02070309020205020404" pitchFamily="49" charset="0"/>
              </a:rPr>
              <a:t>    // Maximum sender sent rate in MB/s, 0 for no limit.</a:t>
            </a:r>
          </a:p>
          <a:p>
            <a:pPr algn="l">
              <a:spcBef>
                <a:spcPts val="0"/>
              </a:spcBef>
            </a:pP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rate_limit_mbs</a:t>
            </a:r>
            <a:r>
              <a:rPr lang="en-US" sz="1200" b="1" dirty="0">
                <a:latin typeface="Courier New" panose="02070309020205020404" pitchFamily="49" charset="0"/>
                <a:cs typeface="Courier New" panose="02070309020205020404" pitchFamily="49" charset="0"/>
              </a:rPr>
              <a:t>": 64,</a:t>
            </a:r>
          </a:p>
          <a:p>
            <a:pPr algn="l">
              <a:spcBef>
                <a:spcPts val="0"/>
              </a:spcBef>
            </a:pPr>
            <a:r>
              <a:rPr lang="en-US" sz="1200" dirty="0">
                <a:latin typeface="Courier New" panose="02070309020205020404" pitchFamily="49" charset="0"/>
                <a:cs typeface="Courier New" panose="02070309020205020404" pitchFamily="49" charset="0"/>
              </a:rPr>
              <a:t>    // Array of channels to export (order matters!).</a:t>
            </a:r>
          </a:p>
          <a:p>
            <a:pPr algn="l">
              <a:spcBef>
                <a:spcPts val="0"/>
              </a:spcBef>
            </a:pPr>
            <a:r>
              <a:rPr lang="en-US" sz="1200" dirty="0">
                <a:latin typeface="Courier New" panose="02070309020205020404" pitchFamily="49" charset="0"/>
                <a:cs typeface="Courier New" panose="02070309020205020404" pitchFamily="49" charset="0"/>
              </a:rPr>
              <a:t>    </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channel_names</a:t>
            </a:r>
            <a:r>
              <a:rPr lang="en-US" sz="1200" b="1" dirty="0">
                <a:latin typeface="Courier New" panose="02070309020205020404" pitchFamily="49" charset="0"/>
                <a:cs typeface="Courier New" panose="02070309020205020404" pitchFamily="49" charset="0"/>
              </a:rPr>
              <a:t>": {</a:t>
            </a:r>
          </a:p>
          <a:p>
            <a:pPr algn="l">
              <a:spcBef>
                <a:spcPts val="0"/>
              </a:spcBef>
            </a:pPr>
            <a:r>
              <a:rPr lang="en-US" sz="1200" b="1" dirty="0">
                <a:latin typeface="Courier New" panose="02070309020205020404" pitchFamily="49" charset="0"/>
                <a:cs typeface="Courier New" panose="02070309020205020404" pitchFamily="49" charset="0"/>
              </a:rPr>
              <a:t>        "MSC:T-0":{},</a:t>
            </a:r>
          </a:p>
          <a:p>
            <a:pPr algn="l">
              <a:spcBef>
                <a:spcPts val="0"/>
              </a:spcBef>
            </a:pPr>
            <a:r>
              <a:rPr lang="en-US" sz="1200" b="1" dirty="0">
                <a:latin typeface="Courier New" panose="02070309020205020404" pitchFamily="49" charset="0"/>
                <a:cs typeface="Courier New" panose="02070309020205020404" pitchFamily="49" charset="0"/>
              </a:rPr>
              <a:t>        "MSC:T-1":{},</a:t>
            </a:r>
          </a:p>
          <a:p>
            <a:pPr algn="l">
              <a:spcBef>
                <a:spcPts val="0"/>
              </a:spcBef>
            </a:pPr>
            <a:r>
              <a:rPr lang="en-US" sz="1200" dirty="0">
                <a:latin typeface="Courier New" panose="02070309020205020404" pitchFamily="49" charset="0"/>
                <a:cs typeface="Courier New" panose="02070309020205020404" pitchFamily="49" charset="0"/>
              </a:rPr>
              <a:t>        ...</a:t>
            </a:r>
          </a:p>
          <a:p>
            <a:pPr algn="l">
              <a:spcBef>
                <a:spcPts val="0"/>
              </a:spcBef>
            </a:pPr>
            <a:r>
              <a:rPr lang="en-US" sz="1200" dirty="0">
                <a:latin typeface="Courier New" panose="02070309020205020404" pitchFamily="49" charset="0"/>
                <a:cs typeface="Courier New" panose="02070309020205020404" pitchFamily="49" charset="0"/>
              </a:rPr>
              <a:t>    </a:t>
            </a:r>
            <a:r>
              <a:rPr lang="en-US" sz="1200" b="1" dirty="0">
                <a:latin typeface="Courier New" panose="02070309020205020404" pitchFamily="49" charset="0"/>
                <a:cs typeface="Courier New" panose="02070309020205020404" pitchFamily="49" charset="0"/>
              </a:rPr>
              <a:t>}</a:t>
            </a:r>
          </a:p>
          <a:p>
            <a:pPr algn="l">
              <a:spcBef>
                <a:spcPts val="0"/>
              </a:spcBef>
            </a:pPr>
            <a:r>
              <a:rPr lang="en-US" sz="1200" b="1" dirty="0">
                <a:latin typeface="Courier New" panose="02070309020205020404" pitchFamily="49" charset="0"/>
                <a:cs typeface="Courier New" panose="02070309020205020404" pitchFamily="49" charset="0"/>
              </a:rPr>
              <a:t>}</a:t>
            </a:r>
            <a:endParaRPr lang="en-US" sz="1600" b="1" dirty="0"/>
          </a:p>
        </p:txBody>
      </p:sp>
      <p:sp>
        <p:nvSpPr>
          <p:cNvPr id="3" name="Content Placeholder 2">
            <a:extLst>
              <a:ext uri="{FF2B5EF4-FFF2-40B4-BE49-F238E27FC236}">
                <a16:creationId xmlns:a16="http://schemas.microsoft.com/office/drawing/2014/main" id="{B8D72B3D-C52B-2927-15FD-82B336D4A58B}"/>
              </a:ext>
            </a:extLst>
          </p:cNvPr>
          <p:cNvSpPr txBox="1">
            <a:spLocks/>
          </p:cNvSpPr>
          <p:nvPr/>
        </p:nvSpPr>
        <p:spPr>
          <a:xfrm>
            <a:off x="6530009" y="576000"/>
            <a:ext cx="5410200" cy="51331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endParaRPr lang="en-US" sz="2000" b="1" kern="0" dirty="0">
              <a:solidFill>
                <a:schemeClr val="accent1"/>
              </a:solidFill>
              <a:latin typeface="Arial" panose="020B0604020202020204" pitchFamily="34" charset="0"/>
              <a:cs typeface="Arial" panose="020B0604020202020204" pitchFamily="34" charset="0"/>
            </a:endParaRPr>
          </a:p>
          <a:p>
            <a:pPr algn="l">
              <a:spcBef>
                <a:spcPts val="0"/>
              </a:spcBef>
              <a:spcAft>
                <a:spcPts val="1200"/>
              </a:spcAft>
            </a:pPr>
            <a:r>
              <a:rPr lang="en-US" sz="1600" dirty="0"/>
              <a:t>IOC shell integration (receiver):</a:t>
            </a:r>
          </a:p>
          <a:p>
            <a:pPr algn="l">
              <a:spcBef>
                <a:spcPts val="0"/>
              </a:spcBef>
            </a:pPr>
            <a:endParaRPr lang="en-US" sz="1100" dirty="0">
              <a:latin typeface="Courier New" panose="02070309020205020404" pitchFamily="49" charset="0"/>
              <a:cs typeface="Courier New" panose="02070309020205020404" pitchFamily="49" charset="0"/>
            </a:endParaRPr>
          </a:p>
          <a:p>
            <a:pPr algn="l">
              <a:spcBef>
                <a:spcPts val="0"/>
              </a:spcBef>
            </a:pPr>
            <a:r>
              <a:rPr lang="en-US" sz="1200" dirty="0">
                <a:latin typeface="Courier New" panose="02070309020205020404" pitchFamily="49" charset="0"/>
                <a:cs typeface="Courier New" panose="02070309020205020404" pitchFamily="49" charset="0"/>
              </a:rPr>
              <a:t># Configure records read-only</a:t>
            </a:r>
          </a:p>
          <a:p>
            <a:pPr algn="l">
              <a:spcBef>
                <a:spcPts val="0"/>
              </a:spcBef>
            </a:pPr>
            <a:r>
              <a:rPr lang="en-US" sz="1200" b="1" dirty="0" err="1">
                <a:latin typeface="Courier New" panose="02070309020205020404" pitchFamily="49" charset="0"/>
                <a:cs typeface="Courier New" panose="02070309020205020404" pitchFamily="49" charset="0"/>
              </a:rPr>
              <a:t>asSetFilename</a:t>
            </a:r>
            <a:r>
              <a:rPr lang="en-US" sz="1200" b="1" dirty="0">
                <a:latin typeface="Courier New" panose="02070309020205020404" pitchFamily="49" charset="0"/>
                <a:cs typeface="Courier New" panose="02070309020205020404" pitchFamily="49" charset="0"/>
              </a:rPr>
              <a:t>("$(DIODE_ROOT)/</a:t>
            </a:r>
            <a:r>
              <a:rPr lang="en-US" sz="1200" b="1" dirty="0" err="1">
                <a:latin typeface="Courier New" panose="02070309020205020404" pitchFamily="49" charset="0"/>
                <a:cs typeface="Courier New" panose="02070309020205020404" pitchFamily="49" charset="0"/>
              </a:rPr>
              <a:t>cfg</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readOnly.acf</a:t>
            </a:r>
            <a:r>
              <a:rPr lang="en-US" sz="1200" b="1" dirty="0">
                <a:latin typeface="Courier New" panose="02070309020205020404" pitchFamily="49" charset="0"/>
                <a:cs typeface="Courier New" panose="02070309020205020404" pitchFamily="49" charset="0"/>
              </a:rPr>
              <a:t>")</a:t>
            </a:r>
          </a:p>
          <a:p>
            <a:pPr algn="l">
              <a:spcBef>
                <a:spcPts val="0"/>
              </a:spcBef>
            </a:pPr>
            <a:endParaRPr lang="en-US" sz="1200" dirty="0">
              <a:latin typeface="Courier New" panose="02070309020205020404" pitchFamily="49" charset="0"/>
              <a:cs typeface="Courier New" panose="02070309020205020404" pitchFamily="49" charset="0"/>
            </a:endParaRPr>
          </a:p>
          <a:p>
            <a:pPr algn="l">
              <a:spcBef>
                <a:spcPts val="0"/>
              </a:spcBef>
            </a:pPr>
            <a:r>
              <a:rPr lang="en-US" sz="1200" dirty="0">
                <a:latin typeface="Courier New" panose="02070309020205020404" pitchFamily="49" charset="0"/>
                <a:cs typeface="Courier New" panose="02070309020205020404" pitchFamily="49" charset="0"/>
              </a:rPr>
              <a:t># Load DBD</a:t>
            </a:r>
          </a:p>
          <a:p>
            <a:pPr algn="l">
              <a:spcBef>
                <a:spcPts val="0"/>
              </a:spcBef>
            </a:pPr>
            <a:r>
              <a:rPr lang="en-US" sz="1200" b="1" dirty="0" err="1">
                <a:latin typeface="Courier New" panose="02070309020205020404" pitchFamily="49" charset="0"/>
                <a:cs typeface="Courier New" panose="02070309020205020404" pitchFamily="49" charset="0"/>
              </a:rPr>
              <a:t>dbLoadDatabase</a:t>
            </a:r>
            <a:r>
              <a:rPr lang="en-US" sz="1200" b="1" dirty="0">
                <a:latin typeface="Courier New" panose="02070309020205020404" pitchFamily="49" charset="0"/>
                <a:cs typeface="Courier New" panose="02070309020205020404" pitchFamily="49" charset="0"/>
              </a:rPr>
              <a:t>("$(DIODE_ROOT)/</a:t>
            </a:r>
            <a:r>
              <a:rPr lang="en-US" sz="1200" b="1" dirty="0" err="1">
                <a:latin typeface="Courier New" panose="02070309020205020404" pitchFamily="49" charset="0"/>
                <a:cs typeface="Courier New" panose="02070309020205020404" pitchFamily="49" charset="0"/>
              </a:rPr>
              <a:t>dbd</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testDiode.dbd</a:t>
            </a:r>
            <a:r>
              <a:rPr lang="en-US" sz="1200" b="1" dirty="0">
                <a:latin typeface="Courier New" panose="02070309020205020404" pitchFamily="49" charset="0"/>
                <a:cs typeface="Courier New" panose="02070309020205020404" pitchFamily="49" charset="0"/>
              </a:rPr>
              <a:t>")</a:t>
            </a:r>
          </a:p>
          <a:p>
            <a:pPr algn="l">
              <a:spcBef>
                <a:spcPts val="0"/>
              </a:spcBef>
            </a:pPr>
            <a:r>
              <a:rPr lang="en-US" sz="1200" b="1" dirty="0" err="1">
                <a:latin typeface="Courier New" panose="02070309020205020404" pitchFamily="49" charset="0"/>
                <a:cs typeface="Courier New" panose="02070309020205020404" pitchFamily="49" charset="0"/>
              </a:rPr>
              <a:t>testDiode_registerRecordDeviceDriver</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pdbbase</a:t>
            </a:r>
            <a:r>
              <a:rPr lang="en-US" sz="1200" b="1" dirty="0">
                <a:latin typeface="Courier New" panose="02070309020205020404" pitchFamily="49" charset="0"/>
                <a:cs typeface="Courier New" panose="02070309020205020404" pitchFamily="49" charset="0"/>
              </a:rPr>
              <a:t>)</a:t>
            </a:r>
          </a:p>
          <a:p>
            <a:pPr algn="l">
              <a:spcBef>
                <a:spcPts val="0"/>
              </a:spcBef>
            </a:pPr>
            <a:endParaRPr lang="en-US" sz="1200" dirty="0">
              <a:latin typeface="Courier New" panose="02070309020205020404" pitchFamily="49" charset="0"/>
              <a:cs typeface="Courier New" panose="02070309020205020404" pitchFamily="49" charset="0"/>
            </a:endParaRPr>
          </a:p>
          <a:p>
            <a:pPr algn="l">
              <a:spcBef>
                <a:spcPts val="0"/>
              </a:spcBef>
            </a:pPr>
            <a:r>
              <a:rPr lang="en-US" sz="1200" dirty="0">
                <a:latin typeface="Courier New" panose="02070309020205020404" pitchFamily="49" charset="0"/>
                <a:cs typeface="Courier New" panose="02070309020205020404" pitchFamily="49" charset="0"/>
              </a:rPr>
              <a:t># Trace = 0, Debug = 1, Config = 2, Info = 3 (default),</a:t>
            </a:r>
          </a:p>
          <a:p>
            <a:pPr algn="l">
              <a:spcBef>
                <a:spcPts val="0"/>
              </a:spcBef>
            </a:pPr>
            <a:r>
              <a:rPr lang="en-US" sz="1200" dirty="0">
                <a:latin typeface="Courier New" panose="02070309020205020404" pitchFamily="49" charset="0"/>
                <a:cs typeface="Courier New" panose="02070309020205020404" pitchFamily="49" charset="0"/>
              </a:rPr>
              <a:t># Warning = 4, Error = 5</a:t>
            </a:r>
          </a:p>
          <a:p>
            <a:pPr algn="l">
              <a:spcBef>
                <a:spcPts val="0"/>
              </a:spcBef>
            </a:pPr>
            <a:r>
              <a:rPr lang="en-US" sz="1200" b="1" dirty="0" err="1">
                <a:latin typeface="Courier New" panose="02070309020205020404" pitchFamily="49" charset="0"/>
                <a:cs typeface="Courier New" panose="02070309020205020404" pitchFamily="49" charset="0"/>
              </a:rPr>
              <a:t>diodeLogLevel</a:t>
            </a:r>
            <a:r>
              <a:rPr lang="en-US" sz="1200" b="1" dirty="0">
                <a:latin typeface="Courier New" panose="02070309020205020404" pitchFamily="49" charset="0"/>
                <a:cs typeface="Courier New" panose="02070309020205020404" pitchFamily="49" charset="0"/>
              </a:rPr>
              <a:t>(3)</a:t>
            </a:r>
          </a:p>
          <a:p>
            <a:pPr algn="l">
              <a:spcBef>
                <a:spcPts val="0"/>
              </a:spcBef>
            </a:pPr>
            <a:endParaRPr lang="en-US" sz="1200" dirty="0">
              <a:latin typeface="Courier New" panose="02070309020205020404" pitchFamily="49" charset="0"/>
              <a:cs typeface="Courier New" panose="02070309020205020404" pitchFamily="49" charset="0"/>
            </a:endParaRPr>
          </a:p>
          <a:p>
            <a:pPr algn="l">
              <a:spcBef>
                <a:spcPts val="0"/>
              </a:spcBef>
            </a:pPr>
            <a:r>
              <a:rPr lang="en-US" sz="1200" dirty="0">
                <a:latin typeface="Courier New" panose="02070309020205020404" pitchFamily="49" charset="0"/>
                <a:cs typeface="Courier New" panose="02070309020205020404" pitchFamily="49" charset="0"/>
              </a:rPr>
              <a:t># Load DB</a:t>
            </a:r>
          </a:p>
          <a:p>
            <a:pPr algn="l">
              <a:spcBef>
                <a:spcPts val="0"/>
              </a:spcBef>
            </a:pPr>
            <a:r>
              <a:rPr lang="en-US" sz="1200" b="1" dirty="0" err="1">
                <a:latin typeface="Courier New" panose="02070309020205020404" pitchFamily="49" charset="0"/>
                <a:cs typeface="Courier New" panose="02070309020205020404" pitchFamily="49" charset="0"/>
              </a:rPr>
              <a:t>dbLoadRecords</a:t>
            </a:r>
            <a:r>
              <a:rPr lang="en-US" sz="1200" b="1" dirty="0">
                <a:latin typeface="Courier New" panose="02070309020205020404" pitchFamily="49" charset="0"/>
                <a:cs typeface="Courier New" panose="02070309020205020404" pitchFamily="49" charset="0"/>
              </a:rPr>
              <a:t>("$(DIODE_ROOT)/</a:t>
            </a:r>
            <a:r>
              <a:rPr lang="en-US" sz="1200" b="1" dirty="0" err="1">
                <a:latin typeface="Courier New" panose="02070309020205020404" pitchFamily="49" charset="0"/>
                <a:cs typeface="Courier New" panose="02070309020205020404" pitchFamily="49" charset="0"/>
              </a:rPr>
              <a:t>db</a:t>
            </a:r>
            <a:r>
              <a:rPr lang="en-US" sz="1200" b="1" dirty="0">
                <a:latin typeface="Courier New" panose="02070309020205020404" pitchFamily="49" charset="0"/>
                <a:cs typeface="Courier New" panose="02070309020205020404" pitchFamily="49" charset="0"/>
              </a:rPr>
              <a:t>/db_test_2000.db")</a:t>
            </a:r>
          </a:p>
          <a:p>
            <a:pPr algn="l">
              <a:spcBef>
                <a:spcPts val="0"/>
              </a:spcBef>
            </a:pPr>
            <a:endParaRPr lang="en-US" sz="1200" dirty="0">
              <a:latin typeface="Courier New" panose="02070309020205020404" pitchFamily="49" charset="0"/>
              <a:cs typeface="Courier New" panose="02070309020205020404" pitchFamily="49" charset="0"/>
            </a:endParaRPr>
          </a:p>
          <a:p>
            <a:pPr algn="l">
              <a:spcBef>
                <a:spcPts val="0"/>
              </a:spcBef>
            </a:pPr>
            <a:r>
              <a:rPr lang="en-US" sz="1200" dirty="0">
                <a:latin typeface="Courier New" panose="02070309020205020404" pitchFamily="49" charset="0"/>
                <a:cs typeface="Courier New" panose="02070309020205020404" pitchFamily="49" charset="0"/>
              </a:rPr>
              <a:t># Start the receiver thread with the listening port &amp; IP</a:t>
            </a:r>
          </a:p>
          <a:p>
            <a:pPr algn="l">
              <a:spcBef>
                <a:spcPts val="0"/>
              </a:spcBef>
            </a:pPr>
            <a:r>
              <a:rPr lang="en-US" sz="1200" b="1" dirty="0" err="1">
                <a:latin typeface="Courier New" panose="02070309020205020404" pitchFamily="49" charset="0"/>
                <a:cs typeface="Courier New" panose="02070309020205020404" pitchFamily="49" charset="0"/>
              </a:rPr>
              <a:t>diodeReceiverStart</a:t>
            </a:r>
            <a:r>
              <a:rPr lang="en-US" sz="1200" b="1" dirty="0">
                <a:latin typeface="Courier New" panose="02070309020205020404" pitchFamily="49" charset="0"/>
                <a:cs typeface="Courier New" panose="02070309020205020404" pitchFamily="49" charset="0"/>
              </a:rPr>
              <a:t>("$(DIODE_ROOT)/</a:t>
            </a:r>
            <a:r>
              <a:rPr lang="en-US" sz="1200" b="1" dirty="0" err="1">
                <a:latin typeface="Courier New" panose="02070309020205020404" pitchFamily="49" charset="0"/>
                <a:cs typeface="Courier New" panose="02070309020205020404" pitchFamily="49" charset="0"/>
              </a:rPr>
              <a:t>cfg</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diode.json</a:t>
            </a:r>
            <a:r>
              <a:rPr lang="en-US" sz="1200" b="1" dirty="0">
                <a:latin typeface="Courier New" panose="02070309020205020404" pitchFamily="49" charset="0"/>
                <a:cs typeface="Courier New" panose="02070309020205020404" pitchFamily="49" charset="0"/>
              </a:rPr>
              <a:t>", 5080, "10.130.1.102")</a:t>
            </a:r>
          </a:p>
          <a:p>
            <a:pPr algn="l">
              <a:spcBef>
                <a:spcPts val="0"/>
              </a:spcBef>
            </a:pPr>
            <a:endParaRPr lang="en-US" sz="1200" dirty="0">
              <a:latin typeface="Courier New" panose="02070309020205020404" pitchFamily="49" charset="0"/>
              <a:cs typeface="Courier New" panose="02070309020205020404" pitchFamily="49" charset="0"/>
            </a:endParaRPr>
          </a:p>
          <a:p>
            <a:pPr algn="l">
              <a:spcBef>
                <a:spcPts val="0"/>
              </a:spcBef>
            </a:pPr>
            <a:r>
              <a:rPr lang="en-US" sz="1200" dirty="0">
                <a:latin typeface="Courier New" panose="02070309020205020404" pitchFamily="49" charset="0"/>
                <a:cs typeface="Courier New" panose="02070309020205020404" pitchFamily="49" charset="0"/>
              </a:rPr>
              <a:t># Start the IOC</a:t>
            </a:r>
          </a:p>
          <a:p>
            <a:pPr algn="l">
              <a:spcBef>
                <a:spcPts val="0"/>
              </a:spcBef>
            </a:pPr>
            <a:r>
              <a:rPr lang="en-US" sz="1200" b="1" dirty="0" err="1">
                <a:latin typeface="Courier New" panose="02070309020205020404" pitchFamily="49" charset="0"/>
                <a:cs typeface="Courier New" panose="02070309020205020404" pitchFamily="49" charset="0"/>
              </a:rPr>
              <a:t>diodeIocInit</a:t>
            </a:r>
            <a:r>
              <a:rPr lang="en-US" sz="1200" b="1" dirty="0">
                <a:latin typeface="Courier New" panose="02070309020205020404" pitchFamily="49" charset="0"/>
                <a:cs typeface="Courier New" panose="02070309020205020404" pitchFamily="49" charset="0"/>
              </a:rPr>
              <a:t>()</a:t>
            </a:r>
            <a:endParaRPr lang="en-US" sz="1600" b="1" dirty="0"/>
          </a:p>
        </p:txBody>
      </p:sp>
    </p:spTree>
    <p:extLst>
      <p:ext uri="{BB962C8B-B14F-4D97-AF65-F5344CB8AC3E}">
        <p14:creationId xmlns:p14="http://schemas.microsoft.com/office/powerpoint/2010/main" val="2565527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p>
        </p:txBody>
      </p:sp>
      <p:sp>
        <p:nvSpPr>
          <p:cNvPr id="8" name="Content Placeholder 2"/>
          <p:cNvSpPr txBox="1">
            <a:spLocks/>
          </p:cNvSpPr>
          <p:nvPr/>
        </p:nvSpPr>
        <p:spPr>
          <a:xfrm>
            <a:off x="5692588" y="560329"/>
            <a:ext cx="5944995" cy="482971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endParaRPr lang="en-US" sz="2000" b="1" kern="0" dirty="0">
              <a:solidFill>
                <a:schemeClr val="accent1"/>
              </a:solidFill>
              <a:latin typeface="Arial" panose="020B0604020202020204" pitchFamily="34" charset="0"/>
              <a:cs typeface="Arial" panose="020B0604020202020204" pitchFamily="34" charset="0"/>
            </a:endParaRPr>
          </a:p>
          <a:p>
            <a:pPr algn="l">
              <a:spcBef>
                <a:spcPts val="0"/>
              </a:spcBef>
              <a:spcAft>
                <a:spcPts val="1200"/>
              </a:spcAft>
            </a:pPr>
            <a:r>
              <a:rPr lang="en-US" sz="1600" dirty="0"/>
              <a:t>Outside (optional markup of records with a non-standard sequence number):</a:t>
            </a:r>
          </a:p>
          <a:p>
            <a:pPr algn="l">
              <a:spcBef>
                <a:spcPts val="0"/>
              </a:spcBef>
            </a:pPr>
            <a:endParaRPr lang="en-US" sz="1200" b="1" dirty="0">
              <a:latin typeface="Courier New" panose="02070309020205020404" pitchFamily="49" charset="0"/>
              <a:cs typeface="Courier New" panose="02070309020205020404" pitchFamily="49" charset="0"/>
            </a:endParaRPr>
          </a:p>
          <a:p>
            <a:pPr algn="l">
              <a:spcBef>
                <a:spcPts val="0"/>
              </a:spcBef>
            </a:pPr>
            <a:r>
              <a:rPr lang="en-US" sz="1600" dirty="0">
                <a:latin typeface="Courier New" panose="02070309020205020404" pitchFamily="49" charset="0"/>
                <a:cs typeface="Courier New" panose="02070309020205020404" pitchFamily="49" charset="0"/>
              </a:rPr>
              <a:t>record(calc, "MSC:T-0") {</a:t>
            </a:r>
            <a:endParaRPr lang="en-US" sz="1600" b="1" dirty="0">
              <a:latin typeface="Courier New" panose="02070309020205020404" pitchFamily="49" charset="0"/>
              <a:cs typeface="Courier New" panose="02070309020205020404" pitchFamily="49" charset="0"/>
            </a:endParaRPr>
          </a:p>
          <a:p>
            <a:pPr algn="l">
              <a:spcBef>
                <a:spcPts val="0"/>
              </a:spcBef>
            </a:pPr>
            <a:r>
              <a:rPr lang="en-US" sz="1600" dirty="0">
                <a:latin typeface="Courier New" panose="02070309020205020404" pitchFamily="49" charset="0"/>
                <a:cs typeface="Courier New" panose="02070309020205020404" pitchFamily="49" charset="0"/>
              </a:rPr>
              <a:t>   field(CALC, "B?0:val+1")</a:t>
            </a:r>
          </a:p>
          <a:p>
            <a:pPr algn="l">
              <a:spcBef>
                <a:spcPts val="0"/>
              </a:spcBef>
            </a:pPr>
            <a:r>
              <a:rPr lang="en-US" sz="1600" dirty="0">
                <a:latin typeface="Courier New" panose="02070309020205020404" pitchFamily="49" charset="0"/>
                <a:cs typeface="Courier New" panose="02070309020205020404" pitchFamily="49" charset="0"/>
              </a:rPr>
              <a:t>   field(SCAN, "0")</a:t>
            </a:r>
          </a:p>
          <a:p>
            <a:pPr algn="l">
              <a:spcBef>
                <a:spcPts val="0"/>
              </a:spcBef>
            </a:pPr>
            <a:r>
              <a:rPr lang="en-US" sz="1600" dirty="0">
                <a:latin typeface="Courier New" panose="02070309020205020404" pitchFamily="49" charset="0"/>
                <a:cs typeface="Courier New" panose="02070309020205020404" pitchFamily="49" charset="0"/>
              </a:rPr>
              <a:t>   field(FLNK, "MSC:T-1")</a:t>
            </a:r>
          </a:p>
          <a:p>
            <a:pPr algn="l">
              <a:spcBef>
                <a:spcPts val="0"/>
              </a:spcBef>
            </a:pPr>
            <a:r>
              <a:rPr lang="en-US" sz="1600" dirty="0">
                <a:latin typeface="Courier New" panose="02070309020205020404" pitchFamily="49" charset="0"/>
                <a:cs typeface="Courier New" panose="02070309020205020404" pitchFamily="49" charset="0"/>
              </a:rPr>
              <a:t>   field(INPB, "MSC:RESET")</a:t>
            </a:r>
          </a:p>
          <a:p>
            <a:pPr algn="l">
              <a:spcBef>
                <a:spcPts val="0"/>
              </a:spcBef>
            </a:pPr>
            <a:r>
              <a:rPr lang="en-US" sz="1600" dirty="0">
                <a:latin typeface="Courier New" panose="02070309020205020404" pitchFamily="49" charset="0"/>
                <a:cs typeface="Courier New" panose="02070309020205020404" pitchFamily="49" charset="0"/>
              </a:rPr>
              <a:t>}</a:t>
            </a:r>
          </a:p>
          <a:p>
            <a:pPr algn="l">
              <a:spcBef>
                <a:spcPts val="0"/>
              </a:spcBef>
            </a:pPr>
            <a:endParaRPr lang="en-US" sz="1600" dirty="0">
              <a:latin typeface="Courier New" panose="02070309020205020404" pitchFamily="49" charset="0"/>
              <a:cs typeface="Courier New" panose="02070309020205020404" pitchFamily="49" charset="0"/>
            </a:endParaRPr>
          </a:p>
          <a:p>
            <a:pPr algn="l">
              <a:spcBef>
                <a:spcPts val="0"/>
              </a:spcBef>
            </a:pPr>
            <a:r>
              <a:rPr lang="en-US" sz="1600" dirty="0">
                <a:latin typeface="Courier New" panose="02070309020205020404" pitchFamily="49" charset="0"/>
                <a:cs typeface="Courier New" panose="02070309020205020404" pitchFamily="49" charset="0"/>
              </a:rPr>
              <a:t>record(calc, "MSC:T-1") {</a:t>
            </a:r>
          </a:p>
          <a:p>
            <a:pPr algn="l">
              <a:spcBef>
                <a:spcPts val="0"/>
              </a:spcBef>
            </a:pPr>
            <a:r>
              <a:rPr lang="en-US" sz="1600" b="1" dirty="0">
                <a:latin typeface="Courier New" panose="02070309020205020404" pitchFamily="49" charset="0"/>
                <a:cs typeface="Courier New" panose="02070309020205020404" pitchFamily="49" charset="0"/>
              </a:rPr>
              <a:t>   info(</a:t>
            </a:r>
            <a:r>
              <a:rPr lang="en-US" sz="1600" b="1" dirty="0" err="1">
                <a:latin typeface="Courier New" panose="02070309020205020404" pitchFamily="49" charset="0"/>
                <a:cs typeface="Courier New" panose="02070309020205020404" pitchFamily="49" charset="0"/>
              </a:rPr>
              <a:t>diode_cix</a:t>
            </a:r>
            <a:r>
              <a:rPr lang="en-US" sz="1600" b="1" dirty="0">
                <a:latin typeface="Courier New" panose="02070309020205020404" pitchFamily="49" charset="0"/>
                <a:cs typeface="Courier New" panose="02070309020205020404" pitchFamily="49" charset="0"/>
              </a:rPr>
              <a:t>, "1")</a:t>
            </a:r>
          </a:p>
          <a:p>
            <a:pPr algn="l">
              <a:spcBef>
                <a:spcPts val="0"/>
              </a:spcBef>
            </a:pPr>
            <a:r>
              <a:rPr lang="en-US" sz="1600" dirty="0">
                <a:latin typeface="Courier New" panose="02070309020205020404" pitchFamily="49" charset="0"/>
                <a:cs typeface="Courier New" panose="02070309020205020404" pitchFamily="49" charset="0"/>
              </a:rPr>
              <a:t>   field(CALC, "B?0:val+1")</a:t>
            </a:r>
          </a:p>
          <a:p>
            <a:pPr algn="l">
              <a:spcBef>
                <a:spcPts val="0"/>
              </a:spcBef>
            </a:pPr>
            <a:r>
              <a:rPr lang="en-US" sz="1600" dirty="0">
                <a:latin typeface="Courier New" panose="02070309020205020404" pitchFamily="49" charset="0"/>
                <a:cs typeface="Courier New" panose="02070309020205020404" pitchFamily="49" charset="0"/>
              </a:rPr>
              <a:t>   field(SCAN, "Passive")</a:t>
            </a:r>
          </a:p>
          <a:p>
            <a:pPr algn="l">
              <a:spcBef>
                <a:spcPts val="0"/>
              </a:spcBef>
            </a:pPr>
            <a:r>
              <a:rPr lang="en-US" sz="1600" dirty="0">
                <a:latin typeface="Courier New" panose="02070309020205020404" pitchFamily="49" charset="0"/>
                <a:cs typeface="Courier New" panose="02070309020205020404" pitchFamily="49" charset="0"/>
              </a:rPr>
              <a:t>   field(FLNK, "MSC:T-2")</a:t>
            </a:r>
          </a:p>
          <a:p>
            <a:pPr algn="l">
              <a:spcBef>
                <a:spcPts val="0"/>
              </a:spcBef>
            </a:pPr>
            <a:r>
              <a:rPr lang="en-US" sz="1600" dirty="0">
                <a:latin typeface="Courier New" panose="02070309020205020404" pitchFamily="49" charset="0"/>
                <a:cs typeface="Courier New" panose="02070309020205020404" pitchFamily="49" charset="0"/>
              </a:rPr>
              <a:t>   field(INPB, "MSC:RESET")</a:t>
            </a:r>
          </a:p>
          <a:p>
            <a:pPr algn="l">
              <a:spcBef>
                <a:spcPts val="0"/>
              </a:spcBef>
            </a:pPr>
            <a:r>
              <a:rPr lang="en-US" sz="1600" dirty="0">
                <a:latin typeface="Courier New" panose="02070309020205020404" pitchFamily="49" charset="0"/>
                <a:cs typeface="Courier New" panose="02070309020205020404" pitchFamily="49" charset="0"/>
              </a:rPr>
              <a:t>}</a:t>
            </a:r>
          </a:p>
          <a:p>
            <a:pPr algn="l">
              <a:spcBef>
                <a:spcPts val="0"/>
              </a:spcBef>
            </a:pPr>
            <a:endParaRPr lang="en-US" sz="1600" dirty="0">
              <a:latin typeface="Courier New" panose="02070309020205020404" pitchFamily="49" charset="0"/>
              <a:cs typeface="Courier New" panose="02070309020205020404" pitchFamily="49" charset="0"/>
            </a:endParaRPr>
          </a:p>
          <a:p>
            <a:pPr algn="l">
              <a:spcBef>
                <a:spcPts val="0"/>
              </a:spcBef>
            </a:pPr>
            <a:r>
              <a:rPr lang="en-US" sz="1600" dirty="0">
                <a:latin typeface="Courier New" panose="02070309020205020404" pitchFamily="49" charset="0"/>
                <a:cs typeface="Courier New" panose="02070309020205020404" pitchFamily="49" charset="0"/>
              </a:rPr>
              <a:t>...</a:t>
            </a:r>
            <a:endParaRPr lang="en-US" sz="2000" dirty="0"/>
          </a:p>
        </p:txBody>
      </p:sp>
      <p:sp>
        <p:nvSpPr>
          <p:cNvPr id="3" name="Content Placeholder 2">
            <a:extLst>
              <a:ext uri="{FF2B5EF4-FFF2-40B4-BE49-F238E27FC236}">
                <a16:creationId xmlns:a16="http://schemas.microsoft.com/office/drawing/2014/main" id="{B8D72B3D-C52B-2927-15FD-82B336D4A58B}"/>
              </a:ext>
            </a:extLst>
          </p:cNvPr>
          <p:cNvSpPr txBox="1">
            <a:spLocks/>
          </p:cNvSpPr>
          <p:nvPr/>
        </p:nvSpPr>
        <p:spPr>
          <a:xfrm>
            <a:off x="554417" y="576000"/>
            <a:ext cx="5410200" cy="482971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2000" b="1" kern="0" dirty="0">
                <a:solidFill>
                  <a:schemeClr val="accent1"/>
                </a:solidFill>
                <a:latin typeface="Arial" panose="020B0604020202020204" pitchFamily="34" charset="0"/>
                <a:cs typeface="Arial" panose="020B0604020202020204" pitchFamily="34" charset="0"/>
              </a:rPr>
              <a:t>IOC Databases</a:t>
            </a:r>
          </a:p>
          <a:p>
            <a:pPr algn="l">
              <a:spcBef>
                <a:spcPts val="0"/>
              </a:spcBef>
              <a:spcAft>
                <a:spcPts val="1200"/>
              </a:spcAft>
            </a:pPr>
            <a:r>
              <a:rPr lang="en-US" sz="1600" dirty="0"/>
              <a:t>Inside (no modification of existing records):</a:t>
            </a:r>
            <a:br>
              <a:rPr lang="en-US" sz="1600" dirty="0"/>
            </a:br>
            <a:endParaRPr lang="en-US" sz="1600" dirty="0"/>
          </a:p>
          <a:p>
            <a:pPr algn="l">
              <a:spcBef>
                <a:spcPts val="0"/>
              </a:spcBef>
            </a:pPr>
            <a:endParaRPr lang="en-US" sz="1100" dirty="0">
              <a:latin typeface="Courier New" panose="02070309020205020404" pitchFamily="49" charset="0"/>
              <a:cs typeface="Courier New" panose="02070309020205020404" pitchFamily="49" charset="0"/>
            </a:endParaRPr>
          </a:p>
          <a:p>
            <a:pPr algn="l">
              <a:spcBef>
                <a:spcPts val="0"/>
              </a:spcBef>
            </a:pPr>
            <a:r>
              <a:rPr lang="en-US" sz="1600" dirty="0">
                <a:latin typeface="Courier New" panose="02070309020205020404" pitchFamily="49" charset="0"/>
                <a:cs typeface="Courier New" panose="02070309020205020404" pitchFamily="49" charset="0"/>
              </a:rPr>
              <a:t>record(calc, "MSC:T-0") {</a:t>
            </a:r>
          </a:p>
          <a:p>
            <a:pPr algn="l">
              <a:spcBef>
                <a:spcPts val="0"/>
              </a:spcBef>
            </a:pPr>
            <a:r>
              <a:rPr lang="en-US" sz="1600" dirty="0">
                <a:latin typeface="Courier New" panose="02070309020205020404" pitchFamily="49" charset="0"/>
                <a:cs typeface="Courier New" panose="02070309020205020404" pitchFamily="49" charset="0"/>
              </a:rPr>
              <a:t>  field(CALC, "B?0:val+1")</a:t>
            </a:r>
          </a:p>
          <a:p>
            <a:pPr algn="l">
              <a:spcBef>
                <a:spcPts val="0"/>
              </a:spcBef>
            </a:pPr>
            <a:r>
              <a:rPr lang="en-US" sz="1600" dirty="0">
                <a:latin typeface="Courier New" panose="02070309020205020404" pitchFamily="49" charset="0"/>
                <a:cs typeface="Courier New" panose="02070309020205020404" pitchFamily="49" charset="0"/>
              </a:rPr>
              <a:t>  field(SCAN, "0")</a:t>
            </a:r>
          </a:p>
          <a:p>
            <a:pPr algn="l">
              <a:spcBef>
                <a:spcPts val="0"/>
              </a:spcBef>
            </a:pPr>
            <a:r>
              <a:rPr lang="en-US" sz="1600" dirty="0">
                <a:latin typeface="Courier New" panose="02070309020205020404" pitchFamily="49" charset="0"/>
                <a:cs typeface="Courier New" panose="02070309020205020404" pitchFamily="49" charset="0"/>
              </a:rPr>
              <a:t>  field(FLNK, "MSC:T-1")</a:t>
            </a:r>
          </a:p>
          <a:p>
            <a:pPr algn="l">
              <a:spcBef>
                <a:spcPts val="0"/>
              </a:spcBef>
            </a:pPr>
            <a:r>
              <a:rPr lang="en-US" sz="1600" dirty="0">
                <a:latin typeface="Courier New" panose="02070309020205020404" pitchFamily="49" charset="0"/>
                <a:cs typeface="Courier New" panose="02070309020205020404" pitchFamily="49" charset="0"/>
              </a:rPr>
              <a:t>  field(INPB, "MSC:RESET")</a:t>
            </a:r>
          </a:p>
          <a:p>
            <a:pPr algn="l">
              <a:spcBef>
                <a:spcPts val="0"/>
              </a:spcBef>
            </a:pPr>
            <a:r>
              <a:rPr lang="en-US" sz="1600" dirty="0">
                <a:latin typeface="Courier New" panose="02070309020205020404" pitchFamily="49" charset="0"/>
                <a:cs typeface="Courier New" panose="02070309020205020404" pitchFamily="49" charset="0"/>
              </a:rPr>
              <a:t>}</a:t>
            </a:r>
          </a:p>
          <a:p>
            <a:pPr algn="l">
              <a:spcBef>
                <a:spcPts val="0"/>
              </a:spcBef>
            </a:pPr>
            <a:endParaRPr lang="en-US" sz="1600" dirty="0">
              <a:latin typeface="Courier New" panose="02070309020205020404" pitchFamily="49" charset="0"/>
              <a:cs typeface="Courier New" panose="02070309020205020404" pitchFamily="49" charset="0"/>
            </a:endParaRPr>
          </a:p>
          <a:p>
            <a:pPr algn="l">
              <a:spcBef>
                <a:spcPts val="0"/>
              </a:spcBef>
            </a:pPr>
            <a:r>
              <a:rPr lang="en-US" sz="1600" dirty="0">
                <a:latin typeface="Courier New" panose="02070309020205020404" pitchFamily="49" charset="0"/>
                <a:cs typeface="Courier New" panose="02070309020205020404" pitchFamily="49" charset="0"/>
              </a:rPr>
              <a:t>record(calc, "MSC:T-1") {</a:t>
            </a:r>
          </a:p>
          <a:p>
            <a:pPr algn="l">
              <a:spcBef>
                <a:spcPts val="0"/>
              </a:spcBef>
            </a:pPr>
            <a:endParaRPr lang="en-US" sz="1600" dirty="0">
              <a:latin typeface="Courier New" panose="02070309020205020404" pitchFamily="49" charset="0"/>
              <a:cs typeface="Courier New" panose="02070309020205020404" pitchFamily="49" charset="0"/>
            </a:endParaRPr>
          </a:p>
          <a:p>
            <a:pPr algn="l">
              <a:spcBef>
                <a:spcPts val="0"/>
              </a:spcBef>
            </a:pPr>
            <a:r>
              <a:rPr lang="en-US" sz="1600" dirty="0">
                <a:latin typeface="Courier New" panose="02070309020205020404" pitchFamily="49" charset="0"/>
                <a:cs typeface="Courier New" panose="02070309020205020404" pitchFamily="49" charset="0"/>
              </a:rPr>
              <a:t>  field(CALC, "B?0:val+1")</a:t>
            </a:r>
          </a:p>
          <a:p>
            <a:pPr algn="l">
              <a:spcBef>
                <a:spcPts val="0"/>
              </a:spcBef>
            </a:pPr>
            <a:r>
              <a:rPr lang="en-US" sz="1600" dirty="0">
                <a:latin typeface="Courier New" panose="02070309020205020404" pitchFamily="49" charset="0"/>
                <a:cs typeface="Courier New" panose="02070309020205020404" pitchFamily="49" charset="0"/>
              </a:rPr>
              <a:t>  field(SCAN, "Passive")</a:t>
            </a:r>
          </a:p>
          <a:p>
            <a:pPr algn="l">
              <a:spcBef>
                <a:spcPts val="0"/>
              </a:spcBef>
            </a:pPr>
            <a:r>
              <a:rPr lang="en-US" sz="1600" dirty="0">
                <a:latin typeface="Courier New" panose="02070309020205020404" pitchFamily="49" charset="0"/>
                <a:cs typeface="Courier New" panose="02070309020205020404" pitchFamily="49" charset="0"/>
              </a:rPr>
              <a:t>  field(FLNK, "MSC:T-2")</a:t>
            </a:r>
          </a:p>
          <a:p>
            <a:pPr algn="l">
              <a:spcBef>
                <a:spcPts val="0"/>
              </a:spcBef>
            </a:pPr>
            <a:r>
              <a:rPr lang="en-US" sz="1600" dirty="0">
                <a:latin typeface="Courier New" panose="02070309020205020404" pitchFamily="49" charset="0"/>
                <a:cs typeface="Courier New" panose="02070309020205020404" pitchFamily="49" charset="0"/>
              </a:rPr>
              <a:t>  field(INPB, "MSC:RESET")</a:t>
            </a:r>
          </a:p>
          <a:p>
            <a:pPr algn="l">
              <a:spcBef>
                <a:spcPts val="0"/>
              </a:spcBef>
            </a:pPr>
            <a:r>
              <a:rPr lang="en-US" sz="1600" dirty="0">
                <a:latin typeface="Courier New" panose="02070309020205020404" pitchFamily="49" charset="0"/>
                <a:cs typeface="Courier New" panose="02070309020205020404" pitchFamily="49" charset="0"/>
              </a:rPr>
              <a:t>}</a:t>
            </a:r>
          </a:p>
          <a:p>
            <a:pPr algn="l">
              <a:spcBef>
                <a:spcPts val="0"/>
              </a:spcBef>
            </a:pPr>
            <a:endParaRPr lang="en-US" sz="1600" b="1" dirty="0">
              <a:latin typeface="Courier New" panose="02070309020205020404" pitchFamily="49" charset="0"/>
              <a:cs typeface="Courier New" panose="02070309020205020404" pitchFamily="49" charset="0"/>
            </a:endParaRPr>
          </a:p>
          <a:p>
            <a:pPr algn="l">
              <a:spcBef>
                <a:spcPts val="0"/>
              </a:spcBef>
            </a:pPr>
            <a:r>
              <a:rPr lang="en-US" sz="1600" b="1" dirty="0">
                <a:latin typeface="Courier New" panose="02070309020205020404" pitchFamily="49" charset="0"/>
                <a:cs typeface="Courier New" panose="02070309020205020404" pitchFamily="49" charset="0"/>
              </a:rPr>
              <a:t>...</a:t>
            </a:r>
            <a:endParaRPr lang="en-US" sz="2000" b="1" dirty="0"/>
          </a:p>
        </p:txBody>
      </p:sp>
      <p:sp>
        <p:nvSpPr>
          <p:cNvPr id="4" name="Content Placeholder 2">
            <a:extLst>
              <a:ext uri="{FF2B5EF4-FFF2-40B4-BE49-F238E27FC236}">
                <a16:creationId xmlns:a16="http://schemas.microsoft.com/office/drawing/2014/main" id="{ED6DD8A7-43E2-8FA9-B883-3A92DB690014}"/>
              </a:ext>
            </a:extLst>
          </p:cNvPr>
          <p:cNvSpPr txBox="1">
            <a:spLocks/>
          </p:cNvSpPr>
          <p:nvPr/>
        </p:nvSpPr>
        <p:spPr>
          <a:xfrm>
            <a:off x="355799" y="5468468"/>
            <a:ext cx="11217636" cy="5109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1600" dirty="0"/>
              <a:t>A </a:t>
            </a:r>
            <a:r>
              <a:rPr lang="en-US" sz="1600" b="1" dirty="0" err="1"/>
              <a:t>diode_dbgen</a:t>
            </a:r>
            <a:r>
              <a:rPr lang="en-US" sz="1600" dirty="0"/>
              <a:t> tool could be used to query the IOC on the inside and produce a DB file for the IOC on the outside. The info field “</a:t>
            </a:r>
            <a:r>
              <a:rPr lang="en-US" sz="1600" dirty="0" err="1"/>
              <a:t>diode_cix</a:t>
            </a:r>
            <a:r>
              <a:rPr lang="en-US" sz="1600" dirty="0"/>
              <a:t>” is only required if the name of the PV on the outside is different from the one inside / in the config.</a:t>
            </a:r>
          </a:p>
        </p:txBody>
      </p:sp>
    </p:spTree>
    <p:extLst>
      <p:ext uri="{BB962C8B-B14F-4D97-AF65-F5344CB8AC3E}">
        <p14:creationId xmlns:p14="http://schemas.microsoft.com/office/powerpoint/2010/main" val="2078421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p>
        </p:txBody>
      </p:sp>
      <p:sp>
        <p:nvSpPr>
          <p:cNvPr id="8" name="Content Placeholder 2"/>
          <p:cNvSpPr txBox="1">
            <a:spLocks/>
          </p:cNvSpPr>
          <p:nvPr/>
        </p:nvSpPr>
        <p:spPr>
          <a:xfrm>
            <a:off x="431999" y="576000"/>
            <a:ext cx="11616566" cy="51331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sz="2000" b="1" kern="0" dirty="0">
                <a:solidFill>
                  <a:schemeClr val="accent1"/>
                </a:solidFill>
                <a:latin typeface="Arial" panose="020B0604020202020204" pitchFamily="34" charset="0"/>
                <a:cs typeface="Arial" panose="020B0604020202020204" pitchFamily="34" charset="0"/>
              </a:rPr>
              <a:t>Sender Integration in ITER CODAC Environment</a:t>
            </a:r>
          </a:p>
          <a:p>
            <a:pPr algn="l" rtl="0"/>
            <a:r>
              <a:rPr lang="en-US" sz="1200"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sudo</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systemctl</a:t>
            </a:r>
            <a:r>
              <a:rPr lang="en-US" sz="1200" b="1" dirty="0">
                <a:latin typeface="Courier New" panose="02070309020205020404" pitchFamily="49" charset="0"/>
                <a:cs typeface="Courier New" panose="02070309020205020404" pitchFamily="49" charset="0"/>
              </a:rPr>
              <a:t> start codac-7.1-epics-diode-poz@10.130.1.102</a:t>
            </a:r>
            <a:br>
              <a:rPr lang="en-US" sz="1200" dirty="0">
                <a:latin typeface="Courier New" panose="02070309020205020404" pitchFamily="49" charset="0"/>
                <a:cs typeface="Courier New" panose="02070309020205020404" pitchFamily="49" charset="0"/>
              </a:rPr>
            </a:b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sudo</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systemctl</a:t>
            </a:r>
            <a:r>
              <a:rPr lang="en-US" sz="1200" b="1" dirty="0">
                <a:latin typeface="Courier New" panose="02070309020205020404" pitchFamily="49" charset="0"/>
                <a:cs typeface="Courier New" panose="02070309020205020404" pitchFamily="49" charset="0"/>
              </a:rPr>
              <a:t> status codac-7.1-epics-diode-poz@10.130.1.102</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codac-7.1-epics-diode-poz@10.130.1.102.service</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Loaded: loaded (/</a:t>
            </a:r>
            <a:r>
              <a:rPr lang="en-US" sz="1200" dirty="0" err="1">
                <a:latin typeface="Courier New" panose="02070309020205020404" pitchFamily="49" charset="0"/>
                <a:cs typeface="Courier New" panose="02070309020205020404" pitchFamily="49" charset="0"/>
              </a:rPr>
              <a:t>usr</a:t>
            </a:r>
            <a:r>
              <a:rPr lang="en-US" sz="1200" dirty="0">
                <a:latin typeface="Courier New" panose="02070309020205020404" pitchFamily="49" charset="0"/>
                <a:cs typeface="Courier New" panose="02070309020205020404" pitchFamily="49" charset="0"/>
              </a:rPr>
              <a:t>/lib/</a:t>
            </a:r>
            <a:r>
              <a:rPr lang="en-US" sz="1200" dirty="0" err="1">
                <a:latin typeface="Courier New" panose="02070309020205020404" pitchFamily="49" charset="0"/>
                <a:cs typeface="Courier New" panose="02070309020205020404" pitchFamily="49" charset="0"/>
              </a:rPr>
              <a:t>systemd</a:t>
            </a:r>
            <a:r>
              <a:rPr lang="en-US" sz="1200" dirty="0">
                <a:latin typeface="Courier New" panose="02070309020205020404" pitchFamily="49" charset="0"/>
                <a:cs typeface="Courier New" panose="02070309020205020404" pitchFamily="49" charset="0"/>
              </a:rPr>
              <a:t>/system/codac-7.1-epics-diode-poz@.service; disabled; vendor preset: enabled)</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Active: active (running) since Wed 2024-09-11 06:58:03 UTC; 9s ago</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Main PID: 120690 (</a:t>
            </a:r>
            <a:r>
              <a:rPr lang="en-US" sz="1200" dirty="0" err="1">
                <a:latin typeface="Courier New" panose="02070309020205020404" pitchFamily="49" charset="0"/>
                <a:cs typeface="Courier New" panose="02070309020205020404" pitchFamily="49" charset="0"/>
              </a:rPr>
              <a:t>diode_sender</a:t>
            </a:r>
            <a:r>
              <a:rPr lang="en-US" sz="1200" dirty="0">
                <a:latin typeface="Courier New" panose="02070309020205020404" pitchFamily="49" charset="0"/>
                <a:cs typeface="Courier New" panose="02070309020205020404" pitchFamily="49" charset="0"/>
              </a:rPr>
              <a: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Tasks: 6 (limit: 49463)</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Memory: 2.3M</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CGroup</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system.slice</a:t>
            </a:r>
            <a:r>
              <a:rPr lang="en-US" sz="1200" dirty="0">
                <a:latin typeface="Courier New" panose="02070309020205020404" pitchFamily="49" charset="0"/>
                <a:cs typeface="Courier New" panose="02070309020205020404" pitchFamily="49" charset="0"/>
              </a:rPr>
              <a:t>/system-</a:t>
            </a:r>
            <a:r>
              <a:rPr lang="en-US" sz="1200" dirty="0" err="1">
                <a:latin typeface="Courier New" panose="02070309020205020404" pitchFamily="49" charset="0"/>
                <a:cs typeface="Courier New" panose="02070309020205020404" pitchFamily="49" charset="0"/>
              </a:rPr>
              <a:t>codac</a:t>
            </a:r>
            <a:r>
              <a:rPr lang="en-US" sz="1200" dirty="0">
                <a:latin typeface="Courier New" panose="02070309020205020404" pitchFamily="49" charset="0"/>
                <a:cs typeface="Courier New" panose="02070309020205020404" pitchFamily="49" charset="0"/>
              </a:rPr>
              <a:t>\x2d7.1\x2depics\x2ddiode\x2dpoz.slice/codac-7.1-epics-diode-poz@10.130.1.102.service</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└─120690 /opt/codac-7.1/apps/epics-diode/bin/</a:t>
            </a:r>
            <a:r>
              <a:rPr lang="en-US" sz="1200" dirty="0" err="1">
                <a:latin typeface="Courier New" panose="02070309020205020404" pitchFamily="49" charset="0"/>
                <a:cs typeface="Courier New" panose="02070309020205020404" pitchFamily="49" charset="0"/>
              </a:rPr>
              <a:t>diode_sender</a:t>
            </a:r>
            <a:r>
              <a:rPr lang="en-US" sz="1200" dirty="0">
                <a:latin typeface="Courier New" panose="02070309020205020404" pitchFamily="49" charset="0"/>
                <a:cs typeface="Courier New" panose="02070309020205020404" pitchFamily="49" charset="0"/>
              </a:rPr>
              <a:t> -c /opt/codac-7.1/apps/epics-diode/</a:t>
            </a:r>
            <a:r>
              <a:rPr lang="en-US" sz="1200" dirty="0" err="1">
                <a:latin typeface="Courier New" panose="02070309020205020404" pitchFamily="49" charset="0"/>
                <a:cs typeface="Courier New" panose="02070309020205020404" pitchFamily="49" charset="0"/>
              </a:rPr>
              <a:t>cfg</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diode.json</a:t>
            </a:r>
            <a:r>
              <a:rPr lang="en-US" sz="1200" dirty="0">
                <a:latin typeface="Courier New" panose="02070309020205020404" pitchFamily="49" charset="0"/>
                <a:cs typeface="Courier New" panose="02070309020205020404" pitchFamily="49" charset="0"/>
              </a:rPr>
              <a:t> 10.130.1.102 </a:t>
            </a:r>
          </a:p>
          <a:p>
            <a:pPr algn="l" rtl="0"/>
            <a:r>
              <a:rPr lang="en-US" sz="1200" dirty="0">
                <a:latin typeface="Courier New" panose="02070309020205020404" pitchFamily="49" charset="0"/>
                <a:cs typeface="Courier New" panose="02070309020205020404" pitchFamily="49" charset="0"/>
              </a:rPr>
              <a:t>Sep 11 06:58:03 4504ds-srv-0029.codac.iter.org </a:t>
            </a:r>
            <a:r>
              <a:rPr lang="en-US" sz="1200" dirty="0" err="1">
                <a:latin typeface="Courier New" panose="02070309020205020404" pitchFamily="49" charset="0"/>
                <a:cs typeface="Courier New" panose="02070309020205020404" pitchFamily="49" charset="0"/>
              </a:rPr>
              <a:t>systemd</a:t>
            </a:r>
            <a:r>
              <a:rPr lang="en-US" sz="1200" dirty="0">
                <a:latin typeface="Courier New" panose="02070309020205020404" pitchFamily="49" charset="0"/>
                <a:cs typeface="Courier New" panose="02070309020205020404" pitchFamily="49" charset="0"/>
              </a:rPr>
              <a:t>[1]: </a:t>
            </a:r>
            <a:r>
              <a:rPr lang="en-US" sz="1200" b="1" dirty="0">
                <a:latin typeface="Courier New" panose="02070309020205020404" pitchFamily="49" charset="0"/>
                <a:cs typeface="Courier New" panose="02070309020205020404" pitchFamily="49" charset="0"/>
              </a:rPr>
              <a:t>Started codac-7.1-epics-diode-poz@10.130.1.102.service.</a:t>
            </a:r>
            <a:br>
              <a:rPr lang="en-US" sz="1200" b="1"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Sep 11 06:58:03 4504ds-srv-0029.codac.iter.org </a:t>
            </a:r>
            <a:r>
              <a:rPr lang="en-US" sz="1200" dirty="0" err="1">
                <a:latin typeface="Courier New" panose="02070309020205020404" pitchFamily="49" charset="0"/>
                <a:cs typeface="Courier New" panose="02070309020205020404" pitchFamily="49" charset="0"/>
              </a:rPr>
              <a:t>diode_sender</a:t>
            </a:r>
            <a:r>
              <a:rPr lang="en-US" sz="1200" dirty="0">
                <a:latin typeface="Courier New" panose="02070309020205020404" pitchFamily="49" charset="0"/>
                <a:cs typeface="Courier New" panose="02070309020205020404" pitchFamily="49" charset="0"/>
              </a:rPr>
              <a:t>[120690]: 2024-09-11T06:58:03.398 </a:t>
            </a:r>
            <a:r>
              <a:rPr lang="en-US" sz="1200" b="1" dirty="0">
                <a:latin typeface="Courier New" panose="02070309020205020404" pitchFamily="49" charset="0"/>
                <a:cs typeface="Courier New" panose="02070309020205020404" pitchFamily="49" charset="0"/>
              </a:rPr>
              <a:t>[config] Loading configuration from '/opt/codac-7.1/apps/epics-diode/</a:t>
            </a:r>
            <a:r>
              <a:rPr lang="en-US" sz="1200" b="1" dirty="0" err="1">
                <a:latin typeface="Courier New" panose="02070309020205020404" pitchFamily="49" charset="0"/>
                <a:cs typeface="Courier New" panose="02070309020205020404" pitchFamily="49" charset="0"/>
              </a:rPr>
              <a:t>cfg</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diode.json</a:t>
            </a:r>
            <a:r>
              <a:rPr lang="en-US" sz="1200" b="1" dirty="0">
                <a:latin typeface="Courier New" panose="02070309020205020404" pitchFamily="49" charset="0"/>
                <a:cs typeface="Courier New" panose="02070309020205020404" pitchFamily="49" charset="0"/>
              </a:rPr>
              <a: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Sep 11 06:58:03 4504ds-srv-0029.codac.iter.org </a:t>
            </a:r>
            <a:r>
              <a:rPr lang="en-US" sz="1200" dirty="0" err="1">
                <a:latin typeface="Courier New" panose="02070309020205020404" pitchFamily="49" charset="0"/>
                <a:cs typeface="Courier New" panose="02070309020205020404" pitchFamily="49" charset="0"/>
              </a:rPr>
              <a:t>diode_sender</a:t>
            </a:r>
            <a:r>
              <a:rPr lang="en-US" sz="1200" dirty="0">
                <a:latin typeface="Courier New" panose="02070309020205020404" pitchFamily="49" charset="0"/>
                <a:cs typeface="Courier New" panose="02070309020205020404" pitchFamily="49" charset="0"/>
              </a:rPr>
              <a:t>[120690]: 2024-09-11T06:58:03.399 </a:t>
            </a:r>
            <a:r>
              <a:rPr lang="en-US" sz="1200" b="1" dirty="0">
                <a:latin typeface="Courier New" panose="02070309020205020404" pitchFamily="49" charset="0"/>
                <a:cs typeface="Courier New" panose="02070309020205020404" pitchFamily="49" charset="0"/>
              </a:rPr>
              <a:t>[sender] Initializing transport, send list: [10.130.1.102:5080].</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Sep 11 06:58:03 4504ds-srv-0029.codac.iter.org </a:t>
            </a:r>
            <a:r>
              <a:rPr lang="en-US" sz="1200" dirty="0" err="1">
                <a:latin typeface="Courier New" panose="02070309020205020404" pitchFamily="49" charset="0"/>
                <a:cs typeface="Courier New" panose="02070309020205020404" pitchFamily="49" charset="0"/>
              </a:rPr>
              <a:t>diode_sender</a:t>
            </a:r>
            <a:r>
              <a:rPr lang="en-US" sz="1200" dirty="0">
                <a:latin typeface="Courier New" panose="02070309020205020404" pitchFamily="49" charset="0"/>
                <a:cs typeface="Courier New" panose="02070309020205020404" pitchFamily="49" charset="0"/>
              </a:rPr>
              <a:t>[120690]: 2024-09-11T06:58:03.399 </a:t>
            </a:r>
            <a:r>
              <a:rPr lang="en-US" sz="1200" b="1" dirty="0">
                <a:latin typeface="Courier New" panose="02070309020205020404" pitchFamily="49" charset="0"/>
                <a:cs typeface="Courier New" panose="02070309020205020404" pitchFamily="49" charset="0"/>
              </a:rPr>
              <a:t>[sender] Initializing CA.</a:t>
            </a:r>
            <a:br>
              <a:rPr lang="en-US" sz="1200" b="1"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Sep 11 06:58:03 4504ds-srv-0029.codac.iter.org </a:t>
            </a:r>
            <a:r>
              <a:rPr lang="en-US" sz="1200" dirty="0" err="1">
                <a:latin typeface="Courier New" panose="02070309020205020404" pitchFamily="49" charset="0"/>
                <a:cs typeface="Courier New" panose="02070309020205020404" pitchFamily="49" charset="0"/>
              </a:rPr>
              <a:t>diode_sender</a:t>
            </a:r>
            <a:r>
              <a:rPr lang="en-US" sz="1200" dirty="0">
                <a:latin typeface="Courier New" panose="02070309020205020404" pitchFamily="49" charset="0"/>
                <a:cs typeface="Courier New" panose="02070309020205020404" pitchFamily="49" charset="0"/>
              </a:rPr>
              <a:t>[120690]: 2024-09-11T06:58:03.399 </a:t>
            </a:r>
            <a:r>
              <a:rPr lang="en-US" sz="1200" b="1" dirty="0">
                <a:latin typeface="Courier New" panose="02070309020205020404" pitchFamily="49" charset="0"/>
                <a:cs typeface="Courier New" panose="02070309020205020404" pitchFamily="49" charset="0"/>
              </a:rPr>
              <a:t>[sender] Creating 2000 channels.</a:t>
            </a:r>
          </a:p>
          <a:p>
            <a:pPr algn="l">
              <a:spcBef>
                <a:spcPts val="0"/>
              </a:spcBef>
              <a:spcAft>
                <a:spcPts val="1200"/>
              </a:spcAft>
            </a:pPr>
            <a:endParaRPr lang="en-US" sz="1600" dirty="0">
              <a:highlight>
                <a:srgbClr val="FFFF00"/>
              </a:highlight>
            </a:endParaRPr>
          </a:p>
          <a:p>
            <a:pPr algn="l">
              <a:spcBef>
                <a:spcPts val="0"/>
              </a:spcBef>
              <a:spcAft>
                <a:spcPts val="1200"/>
              </a:spcAft>
            </a:pPr>
            <a:endParaRPr lang="en-US" sz="2000" b="1" kern="0" dirty="0">
              <a:solidFill>
                <a:schemeClr val="accent1"/>
              </a:solidFill>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0470866"/>
      </p:ext>
    </p:extLst>
  </p:cSld>
  <p:clrMapOvr>
    <a:masterClrMapping/>
  </p:clrMapOvr>
</p:sld>
</file>

<file path=ppt/theme/theme1.xml><?xml version="1.0" encoding="utf-8"?>
<a:theme xmlns:a="http://schemas.openxmlformats.org/drawingml/2006/main" name="ITER PPT Template">
  <a:themeElements>
    <a:clrScheme name="ITER theme color">
      <a:dk1>
        <a:srgbClr val="000000"/>
      </a:dk1>
      <a:lt1>
        <a:srgbClr val="FFFFFF"/>
      </a:lt1>
      <a:dk2>
        <a:srgbClr val="135D7F"/>
      </a:dk2>
      <a:lt2>
        <a:srgbClr val="E7E6E6"/>
      </a:lt2>
      <a:accent1>
        <a:srgbClr val="003C58"/>
      </a:accent1>
      <a:accent2>
        <a:srgbClr val="EB5D40"/>
      </a:accent2>
      <a:accent3>
        <a:srgbClr val="A5A5A5"/>
      </a:accent3>
      <a:accent4>
        <a:srgbClr val="FDC830"/>
      </a:accent4>
      <a:accent5>
        <a:srgbClr val="95ACBA"/>
      </a:accent5>
      <a:accent6>
        <a:srgbClr val="D9E5EC"/>
      </a:accent6>
      <a:hlink>
        <a:srgbClr val="003C58"/>
      </a:hlink>
      <a:folHlink>
        <a:srgbClr val="003C58"/>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TER_PPT_template_2023_standard.pptx" id="{7F86955E-8F49-4A71-B789-EF8A82BCF9DB}" vid="{261B092D-119C-4EEF-811A-9C2AA2307B7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ITER_PPT_template_2023_standard</Template>
  <TotalTime>624</TotalTime>
  <Words>2977</Words>
  <Application>Microsoft Office PowerPoint</Application>
  <PresentationFormat>Widescreen</PresentationFormat>
  <Paragraphs>333</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Century Gothic</vt:lpstr>
      <vt:lpstr>Courier New</vt:lpstr>
      <vt:lpstr>JetBrainsMono Nerd Font</vt:lpstr>
      <vt:lpstr>Wingdings</vt:lpstr>
      <vt:lpstr>ITER PPT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Lange Ralph</dc:creator>
  <cp:lastModifiedBy>Ralph Lange</cp:lastModifiedBy>
  <cp:revision>86</cp:revision>
  <dcterms:created xsi:type="dcterms:W3CDTF">2023-04-24T16:52:06Z</dcterms:created>
  <dcterms:modified xsi:type="dcterms:W3CDTF">2024-09-18T14:18:41Z</dcterms:modified>
</cp:coreProperties>
</file>