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62" r:id="rId5"/>
    <p:sldId id="277" r:id="rId6"/>
    <p:sldId id="272" r:id="rId7"/>
    <p:sldId id="275" r:id="rId8"/>
    <p:sldId id="276" r:id="rId9"/>
    <p:sldId id="265" r:id="rId10"/>
    <p:sldId id="266" r:id="rId11"/>
    <p:sldId id="267" r:id="rId12"/>
    <p:sldId id="263" r:id="rId13"/>
    <p:sldId id="264" r:id="rId14"/>
    <p:sldId id="27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69FB-2945-4F10-8904-29087F4CE1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555D-385E-4CFA-9BC0-9C2DC4D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B9A-F81E-4440-BDED-9BA4C420D690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84B4-982F-4BFE-B0C4-CFE3DA9F4219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0519-9A7C-442D-9F11-88D0D81E1D8E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45AF-1098-467F-9087-477835A0A22A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6AC-4BE9-4839-8FA1-C95270D80ACC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266C-CD0C-404C-834F-91A150383C31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24AD-85E8-41AC-B891-3AE7AE50CCA1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CC34-14C6-48CB-A350-02E5DD550617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CAD-2D1D-46E0-9BD6-F824C94E7E06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B99-B71A-4FFD-A202-FFEC51F36A60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6B04-F03C-496C-8BA2-CFE422FCA2D5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79200"/>
            <a:ext cx="4396339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2" y="1879200"/>
            <a:ext cx="4575600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AB8-E15D-4E49-8BF1-48EF9F4FF5DA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FC3-4799-4ADF-B29D-80CB1C0A5516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E6CB-3FD5-4F5B-93CB-CE17FE34C423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2BC3-4582-43E9-A259-AAE1AA3F94D5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6A0D-78F0-4F86-A69A-FCDE376979B3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D7B-3DAD-4D19-AE7F-6EB3EF74D3BB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872000"/>
            <a:ext cx="8946541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239603-A030-4CC3-9DA2-96785DC6FE3A}" type="datetime1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6244813"/>
            <a:ext cx="656278" cy="34705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opcua-srs-1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pics-modules/opcu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32046" cy="3329581"/>
          </a:xfrm>
        </p:spPr>
        <p:txBody>
          <a:bodyPr/>
          <a:lstStyle/>
          <a:p>
            <a:r>
              <a:rPr lang="en-US" dirty="0"/>
              <a:t>OPC UA</a:t>
            </a:r>
            <a:br>
              <a:rPr lang="en-US" dirty="0"/>
            </a:br>
            <a:r>
              <a:rPr lang="en-US" sz="4800" dirty="0"/>
              <a:t>EPICS Device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Interfacing Industrial Controllers</a:t>
            </a:r>
          </a:p>
          <a:p>
            <a:r>
              <a:rPr lang="en-US" cap="none" dirty="0"/>
              <a:t>Ralph Lange</a:t>
            </a:r>
          </a:p>
        </p:txBody>
      </p:sp>
      <p:pic>
        <p:nvPicPr>
          <p:cNvPr id="5" name="Picture 4" descr="File:ESS Logo Frugal Blue cmyk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4" y="835750"/>
            <a:ext cx="1234628" cy="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ITER Logo NoonYellow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5" y="874891"/>
            <a:ext cx="1121877" cy="5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3" y="728063"/>
            <a:ext cx="2113929" cy="1117331"/>
          </a:xfrm>
          <a:prstGeom prst="rect">
            <a:avLst/>
          </a:prstGeom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87" y="881811"/>
            <a:ext cx="1604200" cy="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2/Paul_Scherrer_Institut.svg/640px-Paul_Scherrer_Institut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25" y="862825"/>
            <a:ext cx="1634864" cy="5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EBD0713-ED91-3227-AD15-43B157552D78}"/>
              </a:ext>
            </a:extLst>
          </p:cNvPr>
          <p:cNvGrpSpPr/>
          <p:nvPr/>
        </p:nvGrpSpPr>
        <p:grpSpPr>
          <a:xfrm>
            <a:off x="1283934" y="2654498"/>
            <a:ext cx="4619144" cy="1261463"/>
            <a:chOff x="2150624" y="2679003"/>
            <a:chExt cx="4619144" cy="12614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9CFA1-B9A5-E665-FC96-E1796DC789C7}"/>
                </a:ext>
              </a:extLst>
            </p:cNvPr>
            <p:cNvSpPr/>
            <p:nvPr/>
          </p:nvSpPr>
          <p:spPr>
            <a:xfrm>
              <a:off x="2150624" y="2679003"/>
              <a:ext cx="4619144" cy="12614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2" descr="FDI / FDT &amp; PACTware / OPC UA – wetcon it solutions">
              <a:extLst>
                <a:ext uri="{FF2B5EF4-FFF2-40B4-BE49-F238E27FC236}">
                  <a16:creationId xmlns:a16="http://schemas.microsoft.com/office/drawing/2014/main" id="{5890C303-ED8A-834C-C48D-523E80AAC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296" y="2926784"/>
              <a:ext cx="4139800" cy="765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291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sz="2800" i="1" dirty="0"/>
              <a:t>It All Depends – Mostly on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72000"/>
            <a:ext cx="9342363" cy="4374000"/>
          </a:xfrm>
        </p:spPr>
        <p:txBody>
          <a:bodyPr>
            <a:noAutofit/>
          </a:bodyPr>
          <a:lstStyle/>
          <a:p>
            <a:r>
              <a:rPr lang="en-US" dirty="0"/>
              <a:t>Test in 2021 for ITER building automation integration</a:t>
            </a:r>
          </a:p>
          <a:p>
            <a:pPr lvl="1"/>
            <a:r>
              <a:rPr lang="en-US" dirty="0"/>
              <a:t>Trying to verify realistic conditions </a:t>
            </a:r>
          </a:p>
          <a:p>
            <a:pPr lvl="1"/>
            <a:r>
              <a:rPr lang="en-US" dirty="0"/>
              <a:t>3x the estimated size (</a:t>
            </a:r>
            <a:r>
              <a:rPr lang="en-US" b="1" dirty="0">
                <a:solidFill>
                  <a:srgbClr val="FFFF00"/>
                </a:solidFill>
              </a:rPr>
              <a:t>500kB data</a:t>
            </a:r>
            <a:r>
              <a:rPr lang="en-US" dirty="0"/>
              <a:t>, mixed types)</a:t>
            </a:r>
          </a:p>
          <a:p>
            <a:pPr lvl="1"/>
            <a:r>
              <a:rPr lang="en-US" dirty="0"/>
              <a:t>On a mid-size S7-1516</a:t>
            </a:r>
          </a:p>
          <a:p>
            <a:pPr lvl="1"/>
            <a:r>
              <a:rPr lang="en-US" dirty="0"/>
              <a:t>250ms sampling/publishing period</a:t>
            </a:r>
          </a:p>
          <a:p>
            <a:pPr lvl="1"/>
            <a:r>
              <a:rPr lang="en-US" dirty="0"/>
              <a:t>No performance fine-tuning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Fit for this purpose</a:t>
            </a:r>
          </a:p>
          <a:p>
            <a:pPr lvl="1"/>
            <a:r>
              <a:rPr lang="en-US" dirty="0"/>
              <a:t>Best performance when using few large structures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5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br>
              <a:rPr lang="en-US" dirty="0"/>
            </a:br>
            <a:r>
              <a:rPr lang="en-US" sz="2800" i="1" dirty="0"/>
              <a:t>It All Depends – Mostly on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72000"/>
            <a:ext cx="9342363" cy="4374000"/>
          </a:xfrm>
        </p:spPr>
        <p:txBody>
          <a:bodyPr>
            <a:noAutofit/>
          </a:bodyPr>
          <a:lstStyle/>
          <a:p>
            <a:r>
              <a:rPr lang="en-US" dirty="0"/>
              <a:t>Limits found on the server end</a:t>
            </a:r>
          </a:p>
          <a:p>
            <a:pPr lvl="1"/>
            <a:r>
              <a:rPr lang="en-US" dirty="0"/>
              <a:t>S7-1500: depends on the model (S/M/L) and data organization</a:t>
            </a:r>
          </a:p>
          <a:p>
            <a:pPr lvl="1"/>
            <a:r>
              <a:rPr lang="en-US" dirty="0"/>
              <a:t>How many, how large, how often?</a:t>
            </a:r>
          </a:p>
          <a:p>
            <a:pPr lvl="1"/>
            <a:r>
              <a:rPr lang="en-US" dirty="0"/>
              <a:t>Client-side fine tuning available</a:t>
            </a:r>
            <a:br>
              <a:rPr lang="en-US" dirty="0"/>
            </a:br>
            <a:r>
              <a:rPr lang="en-US" i="1" dirty="0"/>
              <a:t>e.g., “registering” items to cache server-side name resolution</a:t>
            </a:r>
          </a:p>
          <a:p>
            <a:pPr lvl="1"/>
            <a:r>
              <a:rPr lang="en-US" dirty="0"/>
              <a:t>Servers separate from PLCs introduce additional latency</a:t>
            </a:r>
          </a:p>
          <a:p>
            <a:r>
              <a:rPr lang="en-US" dirty="0"/>
              <a:t>Found one limit in the client</a:t>
            </a:r>
          </a:p>
          <a:p>
            <a:pPr lvl="1"/>
            <a:r>
              <a:rPr lang="en-US" dirty="0"/>
              <a:t>LabVIEW serving 600 arrays of 7500 doubles each (~</a:t>
            </a:r>
            <a:r>
              <a:rPr lang="en-US" b="1" dirty="0">
                <a:solidFill>
                  <a:srgbClr val="FFFF00"/>
                </a:solidFill>
              </a:rPr>
              <a:t>36MB data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-&gt; SDK client has a limit of ~16MB for the </a:t>
            </a:r>
            <a:r>
              <a:rPr lang="en-US" dirty="0" err="1"/>
              <a:t>serializer</a:t>
            </a:r>
            <a:br>
              <a:rPr lang="en-US" dirty="0"/>
            </a:br>
            <a:r>
              <a:rPr lang="en-US" dirty="0"/>
              <a:t>Solved by splitting to three subscriptions of 200 arrays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Requirements Specification v1.1: </a:t>
            </a:r>
            <a:r>
              <a:rPr lang="en-US" dirty="0">
                <a:hlinkClick r:id="rId2"/>
              </a:rPr>
              <a:t>https://bit.ly/opcua-srs-11</a:t>
            </a:r>
            <a:endParaRPr lang="en-US" dirty="0"/>
          </a:p>
          <a:p>
            <a:r>
              <a:rPr lang="en-US" dirty="0"/>
              <a:t>Design done (no formal doc)</a:t>
            </a:r>
          </a:p>
          <a:p>
            <a:r>
              <a:rPr lang="en-US" dirty="0"/>
              <a:t>Implementation nearly complete</a:t>
            </a:r>
          </a:p>
          <a:p>
            <a:pPr lvl="1"/>
            <a:r>
              <a:rPr lang="en-US" dirty="0"/>
              <a:t>All basic data types and arrays thereof (</a:t>
            </a:r>
            <a:r>
              <a:rPr lang="en-US" i="1" dirty="0"/>
              <a:t>read/write/subscribe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Supporting all applicable EPICS record types (bidirectional outputs)</a:t>
            </a:r>
          </a:p>
          <a:p>
            <a:pPr lvl="1"/>
            <a:r>
              <a:rPr lang="en-US" dirty="0"/>
              <a:t>User-defined structures (</a:t>
            </a:r>
            <a:r>
              <a:rPr lang="en-US" i="1" dirty="0"/>
              <a:t>read/write/subscribe</a:t>
            </a:r>
            <a:r>
              <a:rPr lang="en-US" dirty="0"/>
              <a:t>), timestamps from data</a:t>
            </a:r>
          </a:p>
          <a:p>
            <a:pPr lvl="1"/>
            <a:r>
              <a:rPr lang="en-US" dirty="0"/>
              <a:t>Server-side queues, configurable connection behavior</a:t>
            </a:r>
          </a:p>
          <a:p>
            <a:pPr lvl="1"/>
            <a:r>
              <a:rPr lang="en-US" dirty="0"/>
              <a:t>OPC UA Security (encrypt, sign, authenticate)</a:t>
            </a:r>
            <a:br>
              <a:rPr lang="en-US" dirty="0"/>
            </a:br>
            <a:r>
              <a:rPr lang="en-US" i="1" dirty="0"/>
              <a:t>Lots of testing help by Roland </a:t>
            </a:r>
            <a:r>
              <a:rPr lang="en-US" i="1" dirty="0" err="1"/>
              <a:t>Fleischhauer</a:t>
            </a:r>
            <a:r>
              <a:rPr lang="en-US" i="1" dirty="0"/>
              <a:t> (HZB/BESSY)</a:t>
            </a:r>
          </a:p>
          <a:p>
            <a:pPr lvl="1"/>
            <a:r>
              <a:rPr lang="en-US" dirty="0"/>
              <a:t>Integrated end-to-end test against a software server</a:t>
            </a:r>
            <a:br>
              <a:rPr lang="en-US" dirty="0"/>
            </a:br>
            <a:r>
              <a:rPr lang="en-US" i="1" dirty="0"/>
              <a:t>Work by Ross Elliot and Karl Vestin (ESS)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0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Started:</a:t>
            </a:r>
          </a:p>
          <a:p>
            <a:pPr lvl="1"/>
            <a:r>
              <a:rPr lang="en-US" dirty="0"/>
              <a:t>Wiki pages: List of servers that have been integrated</a:t>
            </a:r>
            <a:br>
              <a:rPr lang="en-US" dirty="0"/>
            </a:br>
            <a:r>
              <a:rPr lang="en-US" dirty="0"/>
              <a:t>Useful tricks and hints</a:t>
            </a:r>
          </a:p>
          <a:p>
            <a:r>
              <a:rPr lang="en-US" dirty="0"/>
              <a:t>Currently:</a:t>
            </a:r>
          </a:p>
          <a:p>
            <a:pPr lvl="1"/>
            <a:r>
              <a:rPr lang="en-US" dirty="0"/>
              <a:t>User Manual </a:t>
            </a:r>
            <a:r>
              <a:rPr lang="en-US" i="1" dirty="0"/>
              <a:t>(Ralph)</a:t>
            </a:r>
            <a:br>
              <a:rPr lang="en-US" dirty="0"/>
            </a:br>
            <a:r>
              <a:rPr lang="en-US" dirty="0"/>
              <a:t>~30% done: integration of current READMEs and Cheat Sheet</a:t>
            </a:r>
          </a:p>
          <a:p>
            <a:pPr lvl="1"/>
            <a:r>
              <a:rPr lang="en-US" dirty="0"/>
              <a:t>Server-side deadband filters </a:t>
            </a:r>
            <a:r>
              <a:rPr lang="en-US" i="1" dirty="0"/>
              <a:t>(Dirk)</a:t>
            </a:r>
          </a:p>
          <a:p>
            <a:pPr lvl="1"/>
            <a:r>
              <a:rPr lang="en-US" dirty="0"/>
              <a:t>Better </a:t>
            </a:r>
            <a:r>
              <a:rPr lang="en-US" dirty="0" err="1"/>
              <a:t>enum</a:t>
            </a:r>
            <a:r>
              <a:rPr lang="en-US" dirty="0"/>
              <a:t> support (read choices from server) </a:t>
            </a:r>
            <a:r>
              <a:rPr lang="en-US" i="1" dirty="0"/>
              <a:t>(Dirk)</a:t>
            </a:r>
            <a:endParaRPr lang="en-GB" i="1" dirty="0"/>
          </a:p>
          <a:p>
            <a:r>
              <a:rPr lang="en-US" dirty="0"/>
              <a:t>Soon:</a:t>
            </a:r>
          </a:p>
          <a:p>
            <a:pPr lvl="1"/>
            <a:r>
              <a:rPr lang="en-US" dirty="0"/>
              <a:t>Support for OPC UA methods (remote execution of PLC code) </a:t>
            </a:r>
            <a:r>
              <a:rPr lang="en-US" i="1" dirty="0"/>
              <a:t>(Ralph)</a:t>
            </a:r>
          </a:p>
          <a:p>
            <a:pPr lvl="1"/>
            <a:r>
              <a:rPr lang="en-US" dirty="0"/>
              <a:t>Support for servers that change structures on-the-fly </a:t>
            </a:r>
            <a:r>
              <a:rPr lang="en-US" i="1" dirty="0"/>
              <a:t>(Karl)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2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</a:t>
            </a:r>
            <a:r>
              <a:rPr lang="en-US" sz="2800" i="1" dirty="0"/>
              <a:t>(2022)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89185"/>
              </p:ext>
            </p:extLst>
          </p:nvPr>
        </p:nvGraphicFramePr>
        <p:xfrm>
          <a:off x="646111" y="1164542"/>
          <a:ext cx="9640889" cy="536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18893">
                  <a:extLst>
                    <a:ext uri="{9D8B030D-6E8A-4147-A177-3AD203B41FA5}">
                      <a16:colId xmlns:a16="http://schemas.microsoft.com/office/drawing/2014/main" val="2647507765"/>
                    </a:ext>
                  </a:extLst>
                </a:gridCol>
                <a:gridCol w="3273598">
                  <a:extLst>
                    <a:ext uri="{9D8B030D-6E8A-4147-A177-3AD203B41FA5}">
                      <a16:colId xmlns:a16="http://schemas.microsoft.com/office/drawing/2014/main" val="1110225714"/>
                    </a:ext>
                  </a:extLst>
                </a:gridCol>
                <a:gridCol w="2748398">
                  <a:extLst>
                    <a:ext uri="{9D8B030D-6E8A-4147-A177-3AD203B41FA5}">
                      <a16:colId xmlns:a16="http://schemas.microsoft.com/office/drawing/2014/main" val="595537372"/>
                    </a:ext>
                  </a:extLst>
                </a:gridCol>
              </a:tblGrid>
              <a:tr h="221132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Facility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OPC UA Server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Status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161917928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ASIPP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LabVIEW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553826123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 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</a:t>
                      </a:r>
                      <a:r>
                        <a:rPr lang="en-US" sz="1600" kern="800" baseline="0" dirty="0">
                          <a:effectLst/>
                        </a:rPr>
                        <a:t> </a:t>
                      </a:r>
                      <a:r>
                        <a:rPr lang="en-US" sz="1600" kern="800" dirty="0">
                          <a:effectLst/>
                        </a:rPr>
                        <a:t>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877123445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Australian Synchrotron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</a:t>
                      </a:r>
                      <a:r>
                        <a:rPr lang="en-US" sz="1600" kern="800" baseline="0" dirty="0">
                          <a:effectLst/>
                        </a:rPr>
                        <a:t> </a:t>
                      </a:r>
                      <a:r>
                        <a:rPr lang="en-US" sz="1600" kern="800" dirty="0">
                          <a:effectLst/>
                        </a:rPr>
                        <a:t>S7-1500F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near production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700107121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BESSY II @HZB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127723910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Phoenix Contact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237248793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effectLst/>
                        </a:rPr>
                        <a:t>Softing</a:t>
                      </a:r>
                      <a:r>
                        <a:rPr lang="en-US" sz="1600" kern="800" dirty="0">
                          <a:effectLst/>
                        </a:rPr>
                        <a:t> </a:t>
                      </a:r>
                      <a:r>
                        <a:rPr lang="en-US" sz="1600" kern="800" dirty="0" err="1">
                          <a:effectLst/>
                        </a:rPr>
                        <a:t>uaGate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587327583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CHIMERA @CCFE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development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905933074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LabVIEW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development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238658252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ESS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S7-1500F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13053976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ABB Power SCADA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near production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895770794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Siemens DESIGO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development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79334459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Fermilab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effectLst/>
                        </a:rPr>
                        <a:t>Kepware</a:t>
                      </a:r>
                      <a:r>
                        <a:rPr lang="en-US" sz="1600" kern="800" dirty="0">
                          <a:effectLst/>
                        </a:rPr>
                        <a:t> </a:t>
                      </a:r>
                      <a:r>
                        <a:rPr lang="en-US" sz="1600" kern="800" dirty="0" err="1">
                          <a:effectLst/>
                        </a:rPr>
                        <a:t>KEPServerEX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testing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56567374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S7-400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development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168068891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IPR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testing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985276046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ITER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11783562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Siemens </a:t>
                      </a:r>
                      <a:r>
                        <a:rPr lang="en-US" sz="1600" kern="800" dirty="0" err="1">
                          <a:effectLst/>
                        </a:rPr>
                        <a:t>WinCC</a:t>
                      </a:r>
                      <a:r>
                        <a:rPr lang="en-US" sz="1600" kern="800" dirty="0">
                          <a:effectLst/>
                        </a:rPr>
                        <a:t> OA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184010558"/>
                  </a:ext>
                </a:extLst>
              </a:tr>
              <a:tr h="17433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effectLst/>
                        </a:rPr>
                        <a:t>PCVue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065553740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KATRIN @KIT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LabVIEW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prototyping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3809500464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PSI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S7-1500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development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286469902"/>
                  </a:ext>
                </a:extLst>
              </a:tr>
              <a:tr h="19901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Varian </a:t>
                      </a:r>
                      <a:r>
                        <a:rPr lang="en-US" sz="1600" kern="800" dirty="0" err="1">
                          <a:effectLst/>
                        </a:rPr>
                        <a:t>ProBeam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</a:rPr>
                        <a:t>PLC Siemens S7</a:t>
                      </a:r>
                      <a:endParaRPr lang="en-GB" sz="1600" kern="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2251586194"/>
                  </a:ext>
                </a:extLst>
              </a:tr>
              <a:tr h="15679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 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kern="800">
                          <a:effectLst/>
                        </a:rPr>
                        <a:t>PLC Beckhoff</a:t>
                      </a:r>
                      <a:endParaRPr lang="en-GB" sz="1600" kern="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solidFill>
                            <a:srgbClr val="92D050"/>
                          </a:solidFill>
                          <a:effectLst/>
                        </a:rPr>
                        <a:t>production</a:t>
                      </a:r>
                      <a:endParaRPr lang="en-GB" sz="1600" b="1" kern="800" dirty="0">
                        <a:solidFill>
                          <a:srgbClr val="92D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22" marR="56922" marT="0" marB="0"/>
                </a:tc>
                <a:extLst>
                  <a:ext uri="{0D108BD9-81ED-4DB2-BD59-A6C34878D82A}">
                    <a16:rowId xmlns:a16="http://schemas.microsoft.com/office/drawing/2014/main" val="40137554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1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Download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Device Support under EPICS license</a:t>
            </a:r>
          </a:p>
          <a:p>
            <a:r>
              <a:rPr lang="en-US" dirty="0"/>
              <a:t>Upstream repository, Wiki pages, binaries, (future manual):</a:t>
            </a:r>
            <a:br>
              <a:rPr lang="en-US" dirty="0"/>
            </a:br>
            <a:r>
              <a:rPr lang="en-US" dirty="0">
                <a:hlinkClick r:id="rId2"/>
              </a:rPr>
              <a:t>https://github.com/epics-modules/opcua</a:t>
            </a: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>
              <a:buSzPct val="100000"/>
              <a:buFont typeface="Arial" panose="020B0604020202020204" pitchFamily="34" charset="0"/>
              <a:buChar char="‼"/>
            </a:pPr>
            <a:r>
              <a:rPr lang="en-US" dirty="0"/>
              <a:t>The GitHub download area has statically linked shared libraries containing the Unified Automation SDK client</a:t>
            </a:r>
            <a:br>
              <a:rPr lang="en-US" dirty="0"/>
            </a:br>
            <a:r>
              <a:rPr lang="en-US" dirty="0"/>
              <a:t>(i.e., plug-in libraries to link your IOCs against)</a:t>
            </a:r>
          </a:p>
          <a:p>
            <a:pPr lvl="1"/>
            <a:r>
              <a:rPr lang="en-US" dirty="0"/>
              <a:t>Easy to use, fully functional, free forever</a:t>
            </a:r>
          </a:p>
          <a:p>
            <a:pPr lvl="1"/>
            <a:r>
              <a:rPr lang="en-US" dirty="0"/>
              <a:t>Needs to match exactly your Linux distro and EPICS Base</a:t>
            </a:r>
          </a:p>
          <a:p>
            <a:pPr lvl="1"/>
            <a:r>
              <a:rPr lang="en-US" dirty="0"/>
              <a:t>Used in the </a:t>
            </a:r>
            <a:r>
              <a:rPr lang="en-US"/>
              <a:t>hands-on training on Monday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SzPct val="100000"/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8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Integration </a:t>
            </a:r>
            <a:r>
              <a:rPr lang="en-US" dirty="0" err="1"/>
              <a:t>Wishlist</a:t>
            </a:r>
            <a:br>
              <a:rPr lang="en-US" dirty="0"/>
            </a:br>
            <a:r>
              <a:rPr lang="en-US" sz="2800" i="1" dirty="0"/>
              <a:t>Also the OPC UA Feature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Symbolic addressing</a:t>
            </a:r>
          </a:p>
          <a:p>
            <a:pPr marL="457200" lvl="1" indent="0">
              <a:buNone/>
            </a:pPr>
            <a:r>
              <a:rPr lang="en-GB" sz="1800" i="1" dirty="0"/>
              <a:t>names, not numbers</a:t>
            </a:r>
          </a:p>
          <a:p>
            <a:r>
              <a:rPr lang="en-GB" sz="2000" dirty="0"/>
              <a:t>No PLC programming</a:t>
            </a:r>
          </a:p>
          <a:p>
            <a:pPr marL="457200" lvl="1" indent="0">
              <a:buNone/>
            </a:pPr>
            <a:r>
              <a:rPr lang="en-GB" sz="1800" i="1" dirty="0"/>
              <a:t>keep contractors happy</a:t>
            </a:r>
          </a:p>
          <a:p>
            <a:r>
              <a:rPr lang="en-GB" sz="2000" dirty="0"/>
              <a:t>Industrial standard</a:t>
            </a:r>
          </a:p>
          <a:p>
            <a:pPr marL="457200" lvl="1" indent="0">
              <a:buNone/>
            </a:pPr>
            <a:r>
              <a:rPr lang="en-GB" sz="1800" i="1" dirty="0"/>
              <a:t>one to connect them all</a:t>
            </a:r>
          </a:p>
          <a:p>
            <a:r>
              <a:rPr lang="en-GB" sz="2000" dirty="0"/>
              <a:t>Portability</a:t>
            </a:r>
          </a:p>
          <a:p>
            <a:pPr marL="457200" lvl="1" indent="0">
              <a:buNone/>
            </a:pPr>
            <a:r>
              <a:rPr lang="en-GB" sz="1800" i="1" dirty="0"/>
              <a:t>at least Linux, Windows</a:t>
            </a:r>
          </a:p>
          <a:p>
            <a:r>
              <a:rPr lang="en-GB" sz="2000" dirty="0"/>
              <a:t>User-defined structures</a:t>
            </a:r>
          </a:p>
          <a:p>
            <a:pPr marL="457200" lvl="1" indent="0">
              <a:buNone/>
            </a:pPr>
            <a:r>
              <a:rPr lang="en-GB" sz="1800" i="1" dirty="0"/>
              <a:t>for reusable PLC objects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Subscription mechanism</a:t>
            </a:r>
          </a:p>
          <a:p>
            <a:pPr marL="457200" lvl="1" indent="0">
              <a:buNone/>
            </a:pPr>
            <a:r>
              <a:rPr lang="en-US" sz="1800" i="1" dirty="0"/>
              <a:t>update on change</a:t>
            </a:r>
          </a:p>
          <a:p>
            <a:r>
              <a:rPr lang="en-US" sz="2000" dirty="0"/>
              <a:t>Server-side queues</a:t>
            </a:r>
          </a:p>
          <a:p>
            <a:pPr marL="457200" lvl="1" indent="0">
              <a:buNone/>
            </a:pPr>
            <a:r>
              <a:rPr lang="en-US" sz="1800" i="1" dirty="0"/>
              <a:t>handle bursts well </a:t>
            </a:r>
          </a:p>
          <a:p>
            <a:r>
              <a:rPr lang="en-US" sz="2000" dirty="0"/>
              <a:t>Browsing support</a:t>
            </a:r>
          </a:p>
          <a:p>
            <a:pPr marL="457200" lvl="1" indent="0">
              <a:buNone/>
            </a:pPr>
            <a:r>
              <a:rPr lang="en-US" sz="1800" i="1" dirty="0"/>
              <a:t>find variables easily</a:t>
            </a:r>
          </a:p>
          <a:p>
            <a:r>
              <a:rPr lang="en-US" sz="2000" dirty="0"/>
              <a:t>Security (TLS, X.509)</a:t>
            </a:r>
          </a:p>
          <a:p>
            <a:pPr marL="457200" lvl="1" indent="0">
              <a:buNone/>
            </a:pPr>
            <a:r>
              <a:rPr lang="en-US" sz="1800" i="1" dirty="0"/>
              <a:t>encrypt, sign, authenticate</a:t>
            </a:r>
          </a:p>
          <a:p>
            <a:r>
              <a:rPr lang="en-US" sz="2000" dirty="0"/>
              <a:t>Remote procedure calls</a:t>
            </a:r>
          </a:p>
          <a:p>
            <a:pPr marL="457200" lvl="1" indent="0">
              <a:buNone/>
            </a:pPr>
            <a:r>
              <a:rPr lang="en-US" sz="1800" i="1" dirty="0"/>
              <a:t>with parameters and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8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OPC UA Standard</a:t>
            </a:r>
            <a:br>
              <a:rPr lang="en-US"/>
            </a:br>
            <a:r>
              <a:rPr lang="en-US" sz="2800" i="1"/>
              <a:t>Interfacing SCADA to Controllers (PLCs)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Industrial standard (2008) to interface controllers</a:t>
            </a:r>
          </a:p>
          <a:p>
            <a:pPr lvl="1"/>
            <a:r>
              <a:rPr lang="en-US"/>
              <a:t>Covers data, alarms, events, historical data, remote methods</a:t>
            </a:r>
          </a:p>
          <a:p>
            <a:pPr lvl="1"/>
            <a:r>
              <a:rPr lang="en-US"/>
              <a:t>Symbolic addressing</a:t>
            </a:r>
          </a:p>
          <a:p>
            <a:pPr lvl="1"/>
            <a:r>
              <a:rPr lang="en-US"/>
              <a:t>Browsable</a:t>
            </a:r>
            <a:br>
              <a:rPr lang="en-US" sz="1600"/>
            </a:br>
            <a:endParaRPr lang="en-US" sz="1600"/>
          </a:p>
          <a:p>
            <a:pPr marL="0" indent="0">
              <a:buNone/>
            </a:pPr>
            <a:r>
              <a:rPr lang="en-US"/>
              <a:t>Based on OPC Classic (Microsoft, 1996), adding</a:t>
            </a:r>
          </a:p>
          <a:p>
            <a:pPr lvl="1"/>
            <a:r>
              <a:rPr lang="en-US"/>
              <a:t>Portability (does not require DCOM/Windows)</a:t>
            </a:r>
          </a:p>
          <a:p>
            <a:pPr lvl="1"/>
            <a:r>
              <a:rPr lang="en-US"/>
              <a:t>WAN Support (TCP instead of DCOM)</a:t>
            </a:r>
          </a:p>
          <a:p>
            <a:pPr lvl="1"/>
            <a:r>
              <a:rPr lang="en-US"/>
              <a:t>Safety/security (certificate-based authentication and encrypted connection)</a:t>
            </a:r>
          </a:p>
          <a:p>
            <a:pPr lvl="1"/>
            <a:r>
              <a:rPr lang="en-US"/>
              <a:t>Information modeling (user-defined structures)</a:t>
            </a:r>
            <a:endParaRPr lang="en-US" dirty="0"/>
          </a:p>
        </p:txBody>
      </p:sp>
      <p:pic>
        <p:nvPicPr>
          <p:cNvPr id="1026" name="Picture 2" descr="OPC Unified Architecture (UA) Vector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2" b="30767"/>
          <a:stretch/>
        </p:blipFill>
        <p:spPr bwMode="auto">
          <a:xfrm>
            <a:off x="7379746" y="2790607"/>
            <a:ext cx="4812254" cy="9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OPC Certified Logo Sample">
            <a:extLst>
              <a:ext uri="{FF2B5EF4-FFF2-40B4-BE49-F238E27FC236}">
                <a16:creationId xmlns:a16="http://schemas.microsoft.com/office/drawing/2014/main" id="{38B23271-17CA-249F-0DC7-1F279B45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70" y="4019417"/>
            <a:ext cx="1309332" cy="19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4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dirty="0"/>
              <a:t>Evaluation of client library options and Device Support prototype</a:t>
            </a:r>
            <a:br>
              <a:rPr lang="en-GB" dirty="0"/>
            </a:br>
            <a:r>
              <a:rPr lang="en-GB" i="1" dirty="0"/>
              <a:t>Bernhard </a:t>
            </a:r>
            <a:r>
              <a:rPr lang="en-GB" i="1" dirty="0" err="1"/>
              <a:t>Kuner</a:t>
            </a:r>
            <a:r>
              <a:rPr lang="en-GB" i="1" dirty="0"/>
              <a:t> (HZB/BESSY)</a:t>
            </a:r>
          </a:p>
          <a:p>
            <a:pPr>
              <a:spcBef>
                <a:spcPts val="1200"/>
              </a:spcBef>
            </a:pPr>
            <a:r>
              <a:rPr lang="en-US" dirty="0"/>
              <a:t>ITER use cases tested by F4E (Spain) and TCS (India)</a:t>
            </a:r>
          </a:p>
          <a:p>
            <a:pPr lvl="1"/>
            <a:r>
              <a:rPr lang="en-US" dirty="0"/>
              <a:t>Against S7-1516/1518 embedded OPC UA server</a:t>
            </a:r>
          </a:p>
          <a:p>
            <a:pPr lvl="1"/>
            <a:r>
              <a:rPr lang="en-US" dirty="0"/>
              <a:t>Against </a:t>
            </a:r>
            <a:r>
              <a:rPr lang="en-US" dirty="0" err="1"/>
              <a:t>WinCC</a:t>
            </a:r>
            <a:r>
              <a:rPr lang="en-US" dirty="0"/>
              <a:t>-OA embedded OPC UA server</a:t>
            </a:r>
          </a:p>
          <a:p>
            <a:r>
              <a:rPr lang="en-US" dirty="0"/>
              <a:t>Current implementation, using a design that allows integrating different low-level client libraries </a:t>
            </a:r>
          </a:p>
          <a:p>
            <a:r>
              <a:rPr lang="en-US" dirty="0"/>
              <a:t>Recent major contributions from PSI, HZB/BESSY and 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2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Module</a:t>
            </a:r>
            <a:br>
              <a:rPr lang="en-US" dirty="0"/>
            </a:br>
            <a:r>
              <a:rPr lang="en-US" sz="2800" i="1" dirty="0"/>
              <a:t>Low-Level OPC UA Client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Stable: Use of commercial C++ Client SDK by Unified Automation</a:t>
            </a:r>
            <a:endParaRPr lang="en-GB" dirty="0"/>
          </a:p>
          <a:p>
            <a:pPr lvl="1"/>
            <a:r>
              <a:rPr lang="en-GB" dirty="0"/>
              <a:t>4k€ for source code and 1 year support (extend support: 20% per year)</a:t>
            </a:r>
            <a:br>
              <a:rPr lang="en-GB" dirty="0"/>
            </a:br>
            <a:r>
              <a:rPr lang="en-GB" i="1" dirty="0"/>
              <a:t>one developer/many products</a:t>
            </a:r>
            <a:r>
              <a:rPr lang="en-GB" dirty="0"/>
              <a:t>   or   </a:t>
            </a:r>
            <a:r>
              <a:rPr lang="en-GB" i="1" dirty="0"/>
              <a:t>many developers/one product</a:t>
            </a:r>
          </a:p>
          <a:p>
            <a:pPr lvl="1"/>
            <a:r>
              <a:rPr lang="en-US" dirty="0"/>
              <a:t>Binaries can be deployed/distributed royalty-free</a:t>
            </a:r>
            <a:endParaRPr lang="en-GB" dirty="0"/>
          </a:p>
          <a:p>
            <a:pPr lvl="1"/>
            <a:r>
              <a:rPr lang="en-US" dirty="0"/>
              <a:t>Platforms: Windows and Linux; evaluation bundles available</a:t>
            </a:r>
          </a:p>
          <a:p>
            <a:pPr lvl="1"/>
            <a:r>
              <a:rPr lang="en-US" dirty="0"/>
              <a:t>Newest versions (1.7.9 and 1.8) have issues</a:t>
            </a:r>
            <a:endParaRPr lang="en-US" sz="2000" dirty="0"/>
          </a:p>
          <a:p>
            <a:r>
              <a:rPr lang="en-US" dirty="0"/>
              <a:t>New: Use of free open62541 SDK client libraries</a:t>
            </a:r>
          </a:p>
          <a:p>
            <a:pPr marL="477838" lvl="1" indent="0">
              <a:buNone/>
            </a:pPr>
            <a:r>
              <a:rPr lang="en-US" i="1" dirty="0"/>
              <a:t>Work by Dirk </a:t>
            </a:r>
            <a:r>
              <a:rPr lang="en-US" i="1" dirty="0" err="1"/>
              <a:t>Zimoch</a:t>
            </a:r>
            <a:r>
              <a:rPr lang="en-US" i="1" dirty="0"/>
              <a:t> (PSI) and Carsten Winkler (HZB/BESSY)</a:t>
            </a:r>
            <a:endParaRPr lang="en-US" dirty="0"/>
          </a:p>
          <a:p>
            <a:pPr lvl="1"/>
            <a:r>
              <a:rPr lang="en-US" dirty="0"/>
              <a:t>Not trivial to set up</a:t>
            </a:r>
          </a:p>
          <a:p>
            <a:pPr lvl="1"/>
            <a:r>
              <a:rPr lang="en-US" dirty="0"/>
              <a:t>More complexity on the Device Support side</a:t>
            </a:r>
          </a:p>
          <a:p>
            <a:pPr lvl="1"/>
            <a:r>
              <a:rPr lang="en-US" dirty="0"/>
              <a:t>Less documentation than the Unified Automation SDK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6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1: Browse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87" y="5587477"/>
            <a:ext cx="3671888" cy="401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Free browsing tool: </a:t>
            </a:r>
            <a:r>
              <a:rPr lang="en-US" b="1" i="1" dirty="0" err="1"/>
              <a:t>UaExpert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1" y="2111060"/>
            <a:ext cx="3609975" cy="30384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31457" y="4176964"/>
            <a:ext cx="1165451" cy="358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03" y="1062918"/>
            <a:ext cx="4543425" cy="57626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46459" y="1728000"/>
            <a:ext cx="2594919" cy="383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2: Configure the IOC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the OPC UA server connections from the startup script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an EPICS record to your database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70516" y="2365779"/>
            <a:ext cx="99920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opcuaSession</a:t>
            </a:r>
            <a:r>
              <a:rPr lang="en-US" altLang="en-US" sz="2000" dirty="0">
                <a:latin typeface="Consolas" panose="020B0609020204030204" pitchFamily="49" charset="0"/>
              </a:rPr>
              <a:t> PLC1 </a:t>
            </a:r>
            <a:r>
              <a:rPr lang="en-US" altLang="en-US" sz="2000" dirty="0" err="1">
                <a:latin typeface="Consolas" panose="020B0609020204030204" pitchFamily="49" charset="0"/>
              </a:rPr>
              <a:t>opc.tcp</a:t>
            </a:r>
            <a:r>
              <a:rPr lang="en-US" altLang="en-US" sz="2000" dirty="0">
                <a:latin typeface="Consolas" panose="020B0609020204030204" pitchFamily="49" charset="0"/>
              </a:rPr>
              <a:t>://plc1.controls.local:4840 sec-mode=None</a:t>
            </a:r>
          </a:p>
          <a:p>
            <a:pPr marL="82550" lvl="2"/>
            <a:r>
              <a:rPr lang="en-US" altLang="en-US" sz="2000" dirty="0" err="1">
                <a:latin typeface="Consolas" panose="020B0609020204030204" pitchFamily="49" charset="0"/>
              </a:rPr>
              <a:t>opcuaSubscription</a:t>
            </a:r>
            <a:r>
              <a:rPr lang="en-US" altLang="en-US" sz="2000" dirty="0">
                <a:latin typeface="Consolas" panose="020B0609020204030204" pitchFamily="49" charset="0"/>
              </a:rPr>
              <a:t> </a:t>
            </a:r>
            <a:r>
              <a:rPr lang="en-US" altLang="en-US" sz="2000" dirty="0">
                <a:solidFill>
                  <a:schemeClr val="accent3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>
                <a:latin typeface="Consolas" panose="020B0609020204030204" pitchFamily="49" charset="0"/>
              </a:rPr>
              <a:t> PLC1 200</a:t>
            </a:r>
          </a:p>
        </p:txBody>
      </p:sp>
      <p:sp>
        <p:nvSpPr>
          <p:cNvPr id="5" name="Textfeld 3"/>
          <p:cNvSpPr txBox="1"/>
          <p:nvPr/>
        </p:nvSpPr>
        <p:spPr>
          <a:xfrm>
            <a:off x="2388561" y="3844224"/>
            <a:ext cx="874858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record(</a:t>
            </a:r>
            <a:r>
              <a:rPr lang="en-US" altLang="en-US" sz="2000" dirty="0" err="1">
                <a:latin typeface="Consolas" panose="020B0609020204030204" pitchFamily="49" charset="0"/>
              </a:rPr>
              <a:t>ai</a:t>
            </a:r>
            <a:r>
              <a:rPr lang="en-US" altLang="en-US" sz="2000" dirty="0">
                <a:latin typeface="Consolas" panose="020B0609020204030204" pitchFamily="49" charset="0"/>
              </a:rPr>
              <a:t>, "$(DEVICE):dbl1") {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field(DTYP, "</a:t>
            </a:r>
            <a:r>
              <a:rPr lang="en-US" altLang="en-US" sz="2000" b="1" dirty="0">
                <a:latin typeface="Consolas" panose="020B0609020204030204" pitchFamily="49" charset="0"/>
              </a:rPr>
              <a:t>OPCUA</a:t>
            </a:r>
            <a:r>
              <a:rPr lang="en-US" altLang="en-US" sz="2000" dirty="0">
                <a:latin typeface="Consolas" panose="020B0609020204030204" pitchFamily="49" charset="0"/>
              </a:rPr>
              <a:t>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field(INP,  "@</a:t>
            </a:r>
            <a:r>
              <a:rPr lang="en-US" altLang="en-US" sz="2000" dirty="0">
                <a:solidFill>
                  <a:schemeClr val="accent3"/>
                </a:solidFill>
                <a:latin typeface="Consolas" panose="020B0609020204030204" pitchFamily="49" charset="0"/>
              </a:rPr>
              <a:t>SUB1</a:t>
            </a:r>
            <a:r>
              <a:rPr lang="en-US" altLang="en-US" sz="2000" dirty="0">
                <a:latin typeface="Consolas" panose="020B0609020204030204" pitchFamily="49" charset="0"/>
              </a:rPr>
              <a:t> ns=3;s=\"Data_block_1\".\"</a:t>
            </a:r>
            <a:r>
              <a:rPr lang="en-US" altLang="en-US" sz="2000" dirty="0" err="1">
                <a:latin typeface="Consolas" panose="020B0609020204030204" pitchFamily="49" charset="0"/>
              </a:rPr>
              <a:t>myDouble</a:t>
            </a:r>
            <a:r>
              <a:rPr lang="en-US" altLang="en-US" sz="2000" dirty="0">
                <a:latin typeface="Consolas" panose="020B0609020204030204" pitchFamily="49" charset="0"/>
              </a:rPr>
              <a:t>\"")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    field(PREC, "3")</a:t>
            </a:r>
          </a:p>
          <a:p>
            <a:pPr marL="82550" lvl="2"/>
            <a:r>
              <a:rPr lang="en-US" alt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 UA Integration Workflow</a:t>
            </a:r>
            <a:br>
              <a:rPr lang="en-US" dirty="0"/>
            </a:br>
            <a:r>
              <a:rPr lang="en-US" sz="2800" i="1" dirty="0"/>
              <a:t>Step 3: Design Your Client Applications and Connect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853683"/>
            <a:ext cx="10058400" cy="46585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3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sz="2800" i="1" dirty="0"/>
              <a:t>It All Depends – Mostly on the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72000"/>
            <a:ext cx="9342363" cy="4374000"/>
          </a:xfrm>
        </p:spPr>
        <p:txBody>
          <a:bodyPr>
            <a:noAutofit/>
          </a:bodyPr>
          <a:lstStyle/>
          <a:p>
            <a:r>
              <a:rPr lang="en-US" dirty="0"/>
              <a:t>Early tests by TCS, comparing TCP Data Block transfer with OPC UA:</a:t>
            </a:r>
            <a:br>
              <a:rPr lang="en-US" dirty="0"/>
            </a:br>
            <a:r>
              <a:rPr lang="en-US" dirty="0"/>
              <a:t>“big” S7-1518, </a:t>
            </a:r>
            <a:r>
              <a:rPr lang="en-US" b="1" dirty="0">
                <a:solidFill>
                  <a:srgbClr val="FFFF00"/>
                </a:solidFill>
              </a:rPr>
              <a:t>32kB data</a:t>
            </a:r>
            <a:r>
              <a:rPr lang="en-US" dirty="0"/>
              <a:t> (integers), “empty” / 40ms cycle artificial load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59" y="2603668"/>
            <a:ext cx="8623390" cy="41635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39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656</TotalTime>
  <Words>1109</Words>
  <Application>Microsoft Office PowerPoint</Application>
  <PresentationFormat>Widescreen</PresentationFormat>
  <Paragraphs>198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Consolas</vt:lpstr>
      <vt:lpstr>Times</vt:lpstr>
      <vt:lpstr>Wingdings 3</vt:lpstr>
      <vt:lpstr>Ion</vt:lpstr>
      <vt:lpstr>OPC UA EPICS Device Support</vt:lpstr>
      <vt:lpstr>Controller Integration Wishlist Also the OPC UA Feature List</vt:lpstr>
      <vt:lpstr>The OPC UA Standard Interfacing SCADA to Controllers (PLCs)</vt:lpstr>
      <vt:lpstr>EPICS Device Support Module Brief History</vt:lpstr>
      <vt:lpstr>EPICS Device Support Module Low-Level OPC UA Client Choices</vt:lpstr>
      <vt:lpstr>OPC UA Integration Workflow Step 1: Browse the Server</vt:lpstr>
      <vt:lpstr>OPC UA Integration Workflow Step 2: Configure the IOC</vt:lpstr>
      <vt:lpstr>OPC UA Integration Workflow Step 3: Design Your Client Applications and Connect</vt:lpstr>
      <vt:lpstr>Performance It All Depends – Mostly on the Server</vt:lpstr>
      <vt:lpstr>Performance It All Depends – Mostly on the Server</vt:lpstr>
      <vt:lpstr>Limitations It All Depends – Mostly on the Server</vt:lpstr>
      <vt:lpstr>EPICS Device Support Module Status</vt:lpstr>
      <vt:lpstr>EPICS Device Support Module Roadmap</vt:lpstr>
      <vt:lpstr>Users (2022)</vt:lpstr>
      <vt:lpstr>EPICS Device Support Module Download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EPICS Support</dc:title>
  <dc:creator>Lange Ralph</dc:creator>
  <cp:lastModifiedBy>Lange Ralph</cp:lastModifiedBy>
  <cp:revision>69</cp:revision>
  <dcterms:created xsi:type="dcterms:W3CDTF">2023-11-12T14:10:48Z</dcterms:created>
  <dcterms:modified xsi:type="dcterms:W3CDTF">2024-09-18T19:55:58Z</dcterms:modified>
</cp:coreProperties>
</file>