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38"/>
  </p:notesMasterIdLst>
  <p:handoutMasterIdLst>
    <p:handoutMasterId r:id="rId39"/>
  </p:handoutMasterIdLst>
  <p:sldIdLst>
    <p:sldId id="420" r:id="rId2"/>
    <p:sldId id="259" r:id="rId3"/>
    <p:sldId id="443" r:id="rId4"/>
    <p:sldId id="265" r:id="rId5"/>
    <p:sldId id="449" r:id="rId6"/>
    <p:sldId id="450" r:id="rId7"/>
    <p:sldId id="266" r:id="rId8"/>
    <p:sldId id="267" r:id="rId9"/>
    <p:sldId id="268" r:id="rId10"/>
    <p:sldId id="269" r:id="rId11"/>
    <p:sldId id="270" r:id="rId12"/>
    <p:sldId id="271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448" r:id="rId25"/>
    <p:sldId id="296" r:id="rId26"/>
    <p:sldId id="438" r:id="rId27"/>
    <p:sldId id="297" r:id="rId28"/>
    <p:sldId id="303" r:id="rId29"/>
    <p:sldId id="439" r:id="rId30"/>
    <p:sldId id="435" r:id="rId31"/>
    <p:sldId id="300" r:id="rId32"/>
    <p:sldId id="301" r:id="rId33"/>
    <p:sldId id="447" r:id="rId34"/>
    <p:sldId id="440" r:id="rId35"/>
    <p:sldId id="445" r:id="rId36"/>
    <p:sldId id="446" r:id="rId37"/>
  </p:sldIdLst>
  <p:sldSz cx="12192000" cy="6858000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BBE0E3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728" autoAdjust="0"/>
  </p:normalViewPr>
  <p:slideViewPr>
    <p:cSldViewPr>
      <p:cViewPr varScale="1">
        <p:scale>
          <a:sx n="116" d="100"/>
          <a:sy n="116" d="100"/>
        </p:scale>
        <p:origin x="691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336E93A8-9CB6-7FA5-A474-DEC905EAD5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4AB2C0A9-CF57-1011-C4AE-305EA7E8DBE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2" name="Rectangle 4">
            <a:extLst>
              <a:ext uri="{FF2B5EF4-FFF2-40B4-BE49-F238E27FC236}">
                <a16:creationId xmlns:a16="http://schemas.microsoft.com/office/drawing/2014/main" id="{B123F6CE-7C17-E0DD-5076-6AC1C11FBEC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id="{9F792204-C7E7-5E6A-903E-320EE9683A4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998462-9C82-48B8-AEF6-DEF9DCCBD3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F68413B-CFBB-7F46-3DC3-3F892C74B8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D8A4B9E-F837-062C-2ACD-4862A7C0E88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060A141F-121C-5038-114F-9381EB7102C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6DC0E7F8-3046-5CA7-5643-53EC72F9A80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3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4C4CD294-E36B-9DBB-440F-F90EF400D7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1E04E904-64AF-3D61-C9C9-80E968C494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47F30A18-6E75-422A-B68B-AA315806D3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10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06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368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563" y="273353"/>
            <a:ext cx="10971684" cy="1145009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563" y="1604841"/>
            <a:ext cx="10971684" cy="397715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2529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563" y="273353"/>
            <a:ext cx="10971684" cy="1145009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609563" y="1604841"/>
            <a:ext cx="10971684" cy="3977158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88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17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37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24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10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35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77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84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12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15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6">
            <a:extLst>
              <a:ext uri="{FF2B5EF4-FFF2-40B4-BE49-F238E27FC236}">
                <a16:creationId xmlns:a16="http://schemas.microsoft.com/office/drawing/2014/main" id="{CA946C6C-2F2E-8B03-C14B-5B6009C97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63817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/>
          </a:p>
        </p:txBody>
      </p:sp>
      <p:sp>
        <p:nvSpPr>
          <p:cNvPr id="6149" name="Rectangle 8">
            <a:extLst>
              <a:ext uri="{FF2B5EF4-FFF2-40B4-BE49-F238E27FC236}">
                <a16:creationId xmlns:a16="http://schemas.microsoft.com/office/drawing/2014/main" id="{507D2247-178E-6073-6952-2F9B3B2D1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287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>
                <a:solidFill>
                  <a:schemeClr val="tx2"/>
                </a:solidFill>
              </a:rPr>
              <a:t>Timing Workshop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en-US" sz="24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>
                <a:solidFill>
                  <a:schemeClr val="tx2"/>
                </a:solidFill>
              </a:rPr>
              <a:t>EPICS Collaboration Meeting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>
                <a:solidFill>
                  <a:schemeClr val="tx2"/>
                </a:solidFill>
              </a:rPr>
              <a:t>Oak Ridge, September 20, 2024</a:t>
            </a:r>
            <a:endParaRPr lang="en-US" altLang="en-US" sz="2400" dirty="0">
              <a:solidFill>
                <a:schemeClr val="tx2"/>
              </a:solidFill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74057459-5E95-B1DA-D8DE-FAB575687DBA}"/>
              </a:ext>
            </a:extLst>
          </p:cNvPr>
          <p:cNvSpPr txBox="1"/>
          <p:nvPr/>
        </p:nvSpPr>
        <p:spPr>
          <a:xfrm>
            <a:off x="3071580" y="3717040"/>
            <a:ext cx="5724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Timing System Introduction – Jukka/MRF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Demo – Joao/ESS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Event Timing for </a:t>
            </a:r>
            <a:r>
              <a:rPr lang="en-US" dirty="0" err="1"/>
              <a:t>cPCI</a:t>
            </a:r>
            <a:r>
              <a:rPr lang="en-US" dirty="0"/>
              <a:t>-Serial – PSI, presented by Jukka	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Sequencer</a:t>
            </a:r>
            <a:endParaRPr sz="1633"/>
          </a:p>
        </p:txBody>
      </p:sp>
      <p:sp>
        <p:nvSpPr>
          <p:cNvPr id="106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A sequencer sends out events in predefined order with predefined timing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2k dual-port memory for 32-bit timestamp, event code and mask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Operating modes: single, normal (trigger) and recycle</a:t>
            </a:r>
            <a:endParaRPr sz="1633" dirty="0"/>
          </a:p>
        </p:txBody>
      </p:sp>
      <p:pic>
        <p:nvPicPr>
          <p:cNvPr id="107" name="Picture 106"/>
          <p:cNvPicPr/>
          <p:nvPr/>
        </p:nvPicPr>
        <p:blipFill>
          <a:blip r:embed="rId2"/>
          <a:stretch/>
        </p:blipFill>
        <p:spPr>
          <a:xfrm>
            <a:off x="4178007" y="4272391"/>
            <a:ext cx="3983036" cy="145134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Sequencer triggering</a:t>
            </a:r>
            <a:endParaRPr sz="1633"/>
          </a:p>
        </p:txBody>
      </p:sp>
      <p:sp>
        <p:nvSpPr>
          <p:cNvPr id="109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Multiplexed counter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AC Synchronization logic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External trigger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Software trigger</a:t>
            </a:r>
            <a:endParaRPr sz="1633" dirty="0"/>
          </a:p>
        </p:txBody>
      </p:sp>
      <p:pic>
        <p:nvPicPr>
          <p:cNvPr id="110" name="Picture 109"/>
          <p:cNvPicPr/>
          <p:nvPr/>
        </p:nvPicPr>
        <p:blipFill>
          <a:blip r:embed="rId2"/>
          <a:stretch/>
        </p:blipFill>
        <p:spPr>
          <a:xfrm>
            <a:off x="3431433" y="3359912"/>
            <a:ext cx="5025171" cy="319335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Sequencer operating modes</a:t>
            </a:r>
            <a:endParaRPr sz="1633"/>
          </a:p>
        </p:txBody>
      </p:sp>
      <p:sp>
        <p:nvSpPr>
          <p:cNvPr id="112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Single sequence mode</a:t>
            </a:r>
            <a:endParaRPr sz="1633" dirty="0"/>
          </a:p>
          <a:p>
            <a:pPr marL="725851" lvl="1" indent="-311079">
              <a:buSzPct val="75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Plays back sequence once until end sequence event</a:t>
            </a:r>
            <a:endParaRPr lang="en-US"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Normal mode</a:t>
            </a:r>
            <a:endParaRPr lang="en-US" sz="1633" dirty="0"/>
          </a:p>
          <a:p>
            <a:pPr marL="725851" lvl="1" indent="-311079">
              <a:buSzPct val="75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Plays back sequence and waits for next trigger after end sequence event</a:t>
            </a:r>
            <a:endParaRPr lang="en-US"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Recycle mode</a:t>
            </a:r>
            <a:endParaRPr lang="en-US" sz="1633" dirty="0"/>
          </a:p>
          <a:p>
            <a:pPr marL="725851" lvl="1" indent="-311079">
              <a:buSzPct val="75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Plays back sequence and immediately restarts sequence from beginning after end sequence event</a:t>
            </a:r>
            <a:endParaRPr lang="en-US"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Time Distribution Logic</a:t>
            </a:r>
            <a:endParaRPr sz="1633"/>
          </a:p>
        </p:txBody>
      </p:sp>
      <p:sp>
        <p:nvSpPr>
          <p:cNvPr id="121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Support for 32 bit Seconds register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32-bit sub second register - e.g. 1 us precision can be used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Seconds value is send out with event codes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Sub-second clock is send out as an event or on the distributed bus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1 PPS and faster clock e.g. 1 MHz have to be supplied externally and these two clock must be rising edge aligned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Configurable Size Data Buffer</a:t>
            </a:r>
            <a:endParaRPr sz="1633"/>
          </a:p>
        </p:txBody>
      </p:sp>
      <p:sp>
        <p:nvSpPr>
          <p:cNvPr id="123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2k byte dual-port memory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Transfer size 4 bytes to 2k in 4 byte increments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Controlled by software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Segmented Data Buffer</a:t>
            </a:r>
            <a:endParaRPr sz="1633"/>
          </a:p>
        </p:txBody>
      </p:sp>
      <p:sp>
        <p:nvSpPr>
          <p:cNvPr id="125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Introduced with Delay Compensation hardware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2k byte dual-port memory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128 16-byte segments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Can send a single or multiple segments at a time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Controlled by software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Last segment #127 is reserved for delay compensation</a:t>
            </a:r>
            <a:endParaRPr sz="1633" dirty="0"/>
          </a:p>
          <a:p>
            <a:pPr marL="725851" lvl="1" indent="-311079">
              <a:buSzPct val="75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delay compensation data</a:t>
            </a:r>
            <a:endParaRPr sz="1633" dirty="0"/>
          </a:p>
          <a:p>
            <a:pPr marL="725851" lvl="1" indent="-311079">
              <a:buSzPct val="75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Topology ID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EVR Basic Building Blocks</a:t>
            </a:r>
            <a:endParaRPr sz="1633"/>
          </a:p>
        </p:txBody>
      </p:sp>
      <p:sp>
        <p:nvSpPr>
          <p:cNvPr id="127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Event Mapping RAM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Pulse Generators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 err="1">
                <a:latin typeface="Arial"/>
              </a:rPr>
              <a:t>Prescalers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Timestamping logic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Event FIFO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Event Log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Data buffer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Segmented Data buffer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1980740" y="103854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 dirty="0">
                <a:latin typeface="Arial"/>
              </a:rPr>
              <a:t>Event Mapping RAM</a:t>
            </a:r>
            <a:endParaRPr sz="1633" dirty="0"/>
          </a:p>
        </p:txBody>
      </p:sp>
      <p:sp>
        <p:nvSpPr>
          <p:cNvPr id="129" name="TextShape 2"/>
          <p:cNvSpPr txBox="1"/>
          <p:nvPr/>
        </p:nvSpPr>
        <p:spPr>
          <a:xfrm>
            <a:off x="1980740" y="1015037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256 x 128 bit dual-port RAM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Each event code has 128 bits assigned and these bits define what functions are to be performed</a:t>
            </a:r>
            <a:endParaRPr sz="1633" dirty="0"/>
          </a:p>
        </p:txBody>
      </p:sp>
      <p:graphicFrame>
        <p:nvGraphicFramePr>
          <p:cNvPr id="130" name="Table 3"/>
          <p:cNvGraphicFramePr/>
          <p:nvPr/>
        </p:nvGraphicFramePr>
        <p:xfrm>
          <a:off x="2911467" y="2068263"/>
          <a:ext cx="6368174" cy="4659224"/>
        </p:xfrm>
        <a:graphic>
          <a:graphicData uri="http://schemas.openxmlformats.org/drawingml/2006/table">
            <a:tbl>
              <a:tblPr/>
              <a:tblGrid>
                <a:gridCol w="1024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5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858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Arial"/>
                        </a:rPr>
                        <a:t>Map bit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Arial"/>
                        </a:rPr>
                        <a:t>Default event code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Arial"/>
                        </a:rPr>
                        <a:t>Function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127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Save event in FIFO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126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Latch timestamp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/>
                        </a:rPr>
                        <a:t>125</a:t>
                      </a:r>
                      <a:endParaRPr sz="1600" dirty="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Led Event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124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Forward event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858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123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0x79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Stop log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/>
                        </a:rPr>
                        <a:t>122</a:t>
                      </a:r>
                      <a:endParaRPr sz="1600" dirty="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Log event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858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101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0x7A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Heartbeat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858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100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0x7B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Reset Prescalers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858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99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0x7D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Timestamp reset event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858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98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0x7C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Timestamp clock event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858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97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0x71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Timestamp Seconds ‘1’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858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96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0x70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Timestamp Seconds ‘0’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95 - 64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Trigger pulse generator 31 - 0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63 - 32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Set pulse generator 31 - 0 output high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31 - 0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</a:rPr>
                        <a:t>Reset pulse generator 31 - 0 output low</a:t>
                      </a:r>
                      <a:endParaRPr sz="1600" dirty="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Pulse Generator</a:t>
            </a:r>
            <a:endParaRPr sz="1633"/>
          </a:p>
        </p:txBody>
      </p:sp>
      <p:sp>
        <p:nvSpPr>
          <p:cNvPr id="132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Wingdings" charset="2"/>
              <a:buChar char=""/>
            </a:pPr>
            <a:endParaRPr sz="1633"/>
          </a:p>
          <a:p>
            <a:pPr>
              <a:buSzPct val="45000"/>
              <a:buFont typeface="Wingdings" charset="2"/>
              <a:buChar char=""/>
            </a:pPr>
            <a:endParaRPr sz="1633"/>
          </a:p>
        </p:txBody>
      </p:sp>
      <p:pic>
        <p:nvPicPr>
          <p:cNvPr id="133" name="Picture 132"/>
          <p:cNvPicPr/>
          <p:nvPr/>
        </p:nvPicPr>
        <p:blipFill>
          <a:blip r:embed="rId2"/>
          <a:stretch/>
        </p:blipFill>
        <p:spPr>
          <a:xfrm>
            <a:off x="1947755" y="2050957"/>
            <a:ext cx="8312253" cy="278218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Prescaler</a:t>
            </a:r>
            <a:endParaRPr sz="1633"/>
          </a:p>
        </p:txBody>
      </p:sp>
      <p:sp>
        <p:nvSpPr>
          <p:cNvPr id="135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Wingdings" charset="2"/>
              <a:buChar char=""/>
            </a:pP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Programmable counter that can produce different frequencies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All </a:t>
            </a:r>
            <a:r>
              <a:rPr lang="en-US" sz="2177" dirty="0" err="1">
                <a:latin typeface="Arial"/>
              </a:rPr>
              <a:t>prescalers</a:t>
            </a:r>
            <a:r>
              <a:rPr lang="en-US" sz="2177" dirty="0">
                <a:latin typeface="Arial"/>
              </a:rPr>
              <a:t> are reset by one event code, thus all </a:t>
            </a:r>
            <a:r>
              <a:rPr lang="en-US" sz="2177" dirty="0" err="1">
                <a:latin typeface="Arial"/>
              </a:rPr>
              <a:t>prescalers</a:t>
            </a:r>
            <a:r>
              <a:rPr lang="en-US" sz="2177" dirty="0">
                <a:latin typeface="Arial"/>
              </a:rPr>
              <a:t> on all EVRs can be synchronized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Can be output directly on I/O or used to trigger pulse generators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>
            <a:extLst>
              <a:ext uri="{FF2B5EF4-FFF2-40B4-BE49-F238E27FC236}">
                <a16:creationId xmlns:a16="http://schemas.microsoft.com/office/drawing/2014/main" id="{C2898C15-5B63-F3EE-188D-993284575C6F}"/>
              </a:ext>
            </a:extLst>
          </p:cNvPr>
          <p:cNvSpPr/>
          <p:nvPr/>
        </p:nvSpPr>
        <p:spPr>
          <a:xfrm>
            <a:off x="8666163" y="6381751"/>
            <a:ext cx="1784350" cy="250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2452" rIns="81638" bIns="42452"/>
          <a:lstStyle/>
          <a:p>
            <a:pPr>
              <a:buSzPct val="45000"/>
              <a:defRPr/>
            </a:pPr>
            <a:r>
              <a:rPr lang="fi-FI" sz="1089" dirty="0"/>
              <a:t>jukka.pietarinen@mrf.fi</a:t>
            </a:r>
            <a:endParaRPr dirty="0"/>
          </a:p>
        </p:txBody>
      </p:sp>
      <p:sp>
        <p:nvSpPr>
          <p:cNvPr id="82" name="TextShape 2">
            <a:extLst>
              <a:ext uri="{FF2B5EF4-FFF2-40B4-BE49-F238E27FC236}">
                <a16:creationId xmlns:a16="http://schemas.microsoft.com/office/drawing/2014/main" id="{5CB014B4-9169-0117-704A-6921D81577F1}"/>
              </a:ext>
            </a:extLst>
          </p:cNvPr>
          <p:cNvSpPr txBox="1"/>
          <p:nvPr/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81638" tIns="42452" rIns="81638" bIns="42452" anchor="ctr"/>
          <a:lstStyle/>
          <a:p>
            <a:pPr algn="ctr">
              <a:buSzPct val="45000"/>
              <a:defRPr/>
            </a:pPr>
            <a:r>
              <a:rPr lang="fi-FI" sz="2540" b="1" dirty="0">
                <a:latin typeface="Arial"/>
              </a:rPr>
              <a:t>MRF Timing System Development</a:t>
            </a:r>
            <a:endParaRPr dirty="0"/>
          </a:p>
        </p:txBody>
      </p:sp>
      <p:sp>
        <p:nvSpPr>
          <p:cNvPr id="83" name="TextShape 3">
            <a:extLst>
              <a:ext uri="{FF2B5EF4-FFF2-40B4-BE49-F238E27FC236}">
                <a16:creationId xmlns:a16="http://schemas.microsoft.com/office/drawing/2014/main" id="{DF066C95-A208-4471-A686-C1D8CDEF259B}"/>
              </a:ext>
            </a:extLst>
          </p:cNvPr>
          <p:cNvSpPr txBox="1"/>
          <p:nvPr/>
        </p:nvSpPr>
        <p:spPr>
          <a:xfrm>
            <a:off x="1847850" y="1196976"/>
            <a:ext cx="8567738" cy="4968875"/>
          </a:xfrm>
          <a:prstGeom prst="rect">
            <a:avLst/>
          </a:prstGeom>
          <a:noFill/>
          <a:ln>
            <a:noFill/>
          </a:ln>
        </p:spPr>
        <p:txBody>
          <a:bodyPr lIns="81638" tIns="42452" rIns="81638" bIns="42452"/>
          <a:lstStyle/>
          <a:p>
            <a:pPr marL="259204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dirty="0">
                <a:latin typeface="Arial"/>
                <a:ea typeface="Arial"/>
              </a:rPr>
              <a:t>The MRF Timing system originally developed for the Swiss Light Source (SLS), Paul-Scherrer Institute in 1999</a:t>
            </a:r>
            <a:endParaRPr lang="fi-FI" dirty="0"/>
          </a:p>
          <a:p>
            <a:pPr marL="259204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dirty="0" err="1">
                <a:latin typeface="Arial"/>
                <a:ea typeface="Arial"/>
              </a:rPr>
              <a:t>First</a:t>
            </a:r>
            <a:r>
              <a:rPr lang="fi-FI" dirty="0">
                <a:latin typeface="Arial"/>
                <a:ea typeface="Arial"/>
              </a:rPr>
              <a:t> commercially available timing system for </a:t>
            </a:r>
            <a:r>
              <a:rPr lang="fi-FI" dirty="0" err="1">
                <a:latin typeface="Arial"/>
                <a:ea typeface="Arial"/>
              </a:rPr>
              <a:t>particle</a:t>
            </a:r>
            <a:r>
              <a:rPr lang="fi-FI" dirty="0">
                <a:latin typeface="Arial"/>
                <a:ea typeface="Arial"/>
              </a:rPr>
              <a:t> </a:t>
            </a:r>
            <a:r>
              <a:rPr lang="fi-FI" dirty="0" err="1">
                <a:latin typeface="Arial"/>
                <a:ea typeface="Arial"/>
              </a:rPr>
              <a:t>accelerators</a:t>
            </a:r>
            <a:endParaRPr lang="fi-FI" dirty="0"/>
          </a:p>
          <a:p>
            <a:pPr marL="259204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dirty="0" err="1">
                <a:latin typeface="Arial"/>
                <a:ea typeface="Arial"/>
              </a:rPr>
              <a:t>Current</a:t>
            </a:r>
            <a:r>
              <a:rPr lang="fi-FI" dirty="0">
                <a:latin typeface="Arial"/>
                <a:ea typeface="Arial"/>
              </a:rPr>
              <a:t> users </a:t>
            </a:r>
            <a:r>
              <a:rPr lang="fi-FI" dirty="0" err="1">
                <a:latin typeface="Arial"/>
                <a:ea typeface="Arial"/>
              </a:rPr>
              <a:t>include</a:t>
            </a:r>
            <a:r>
              <a:rPr lang="fi-FI" dirty="0">
                <a:latin typeface="Arial"/>
                <a:ea typeface="Arial"/>
              </a:rPr>
              <a:t>: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SLS, PSI, </a:t>
            </a:r>
            <a:r>
              <a:rPr lang="fi-FI" sz="1451" dirty="0" err="1">
                <a:latin typeface="Arial"/>
                <a:ea typeface="Arial"/>
              </a:rPr>
              <a:t>Switzerland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 err="1">
                <a:latin typeface="Arial"/>
                <a:ea typeface="Arial"/>
              </a:rPr>
              <a:t>Diamond</a:t>
            </a:r>
            <a:r>
              <a:rPr lang="fi-FI" sz="1451" dirty="0">
                <a:latin typeface="Arial"/>
                <a:ea typeface="Arial"/>
              </a:rPr>
              <a:t> Light Source Ltd., U.K.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SSRF, Shanghai, China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Australian </a:t>
            </a:r>
            <a:r>
              <a:rPr lang="fi-FI" sz="1451" dirty="0" err="1">
                <a:latin typeface="Arial"/>
                <a:ea typeface="Arial"/>
              </a:rPr>
              <a:t>Synchrotron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ALBA, Spain (Tango)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 err="1">
                <a:latin typeface="Arial"/>
                <a:ea typeface="Arial"/>
              </a:rPr>
              <a:t>Elettra</a:t>
            </a:r>
            <a:r>
              <a:rPr lang="fi-FI" sz="1451" dirty="0">
                <a:latin typeface="Arial"/>
                <a:ea typeface="Arial"/>
              </a:rPr>
              <a:t>, Trieste, Italy (Tango)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BEPCII, Insitute for High Energy Physics, Beijing, China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LCLS, Stanford Linear Accelerator Center, USA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KEK, Japan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FERMI, Trieste, Italy (Tango)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TLS, Taiwan</a:t>
            </a:r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</a:rPr>
              <a:t>KIT, Germany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NSLS II, Brookhaven, USA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PAL-XFEL, Pohang, South Korea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LANSCE upgrade, Los Alamos, USA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FRIB, Michigan, USA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 err="1">
                <a:latin typeface="Arial"/>
                <a:ea typeface="Arial"/>
              </a:rPr>
              <a:t>SwissFEL</a:t>
            </a:r>
            <a:r>
              <a:rPr lang="fi-FI" sz="1451" dirty="0">
                <a:latin typeface="Arial"/>
                <a:ea typeface="Arial"/>
              </a:rPr>
              <a:t>, PSI, </a:t>
            </a:r>
            <a:r>
              <a:rPr lang="fi-FI" sz="1451" dirty="0" err="1">
                <a:latin typeface="Arial"/>
                <a:ea typeface="Arial"/>
              </a:rPr>
              <a:t>Switzerland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STFC, Daresbury, U.K.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ESS, </a:t>
            </a:r>
            <a:r>
              <a:rPr lang="fi-FI" sz="1451" dirty="0" err="1">
                <a:latin typeface="Arial"/>
                <a:ea typeface="Arial"/>
              </a:rPr>
              <a:t>Sweden</a:t>
            </a:r>
            <a:endParaRPr lang="fi-FI" sz="1451" dirty="0">
              <a:latin typeface="Arial"/>
              <a:ea typeface="Arial"/>
            </a:endParaRPr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</a:rPr>
              <a:t>APS-U, Argonne National Lab, USA</a:t>
            </a:r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</a:rPr>
              <a:t>ELBE, HZDR, Germany</a:t>
            </a:r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 err="1">
                <a:latin typeface="Arial"/>
              </a:rPr>
              <a:t>Bessy</a:t>
            </a:r>
            <a:r>
              <a:rPr lang="fi-FI" sz="1451" dirty="0">
                <a:latin typeface="Arial"/>
              </a:rPr>
              <a:t> II, Germany</a:t>
            </a:r>
            <a:endParaRPr lang="fi-FI" sz="1451" dirty="0"/>
          </a:p>
          <a:p>
            <a:pPr marL="259204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dirty="0" err="1">
                <a:latin typeface="Arial"/>
                <a:ea typeface="Arial"/>
              </a:rPr>
              <a:t>Most</a:t>
            </a:r>
            <a:r>
              <a:rPr lang="fi-FI" dirty="0">
                <a:latin typeface="Arial"/>
                <a:ea typeface="Arial"/>
              </a:rPr>
              <a:t> of the sites listed above are using EPICS</a:t>
            </a:r>
            <a:endParaRPr dirty="0"/>
          </a:p>
        </p:txBody>
      </p:sp>
      <p:pic>
        <p:nvPicPr>
          <p:cNvPr id="8197" name="Picture 83">
            <a:extLst>
              <a:ext uri="{FF2B5EF4-FFF2-40B4-BE49-F238E27FC236}">
                <a16:creationId xmlns:a16="http://schemas.microsoft.com/office/drawing/2014/main" id="{8687337A-4369-70C5-3469-FACFB4774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4289" y="5084764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3">
            <a:extLst>
              <a:ext uri="{FF2B5EF4-FFF2-40B4-BE49-F238E27FC236}">
                <a16:creationId xmlns:a16="http://schemas.microsoft.com/office/drawing/2014/main" id="{5508BA07-D091-85FE-7FE9-EF81BF1C7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 dirty="0">
              <a:solidFill>
                <a:srgbClr val="0000FF"/>
              </a:solidFill>
            </a:endParaRPr>
          </a:p>
        </p:txBody>
      </p:sp>
      <p:sp>
        <p:nvSpPr>
          <p:cNvPr id="8199" name="Line 4">
            <a:extLst>
              <a:ext uri="{FF2B5EF4-FFF2-40B4-BE49-F238E27FC236}">
                <a16:creationId xmlns:a16="http://schemas.microsoft.com/office/drawing/2014/main" id="{C52B83DB-9103-1E91-2C33-AC20AF8135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Timestamping Logic and Event FIFO</a:t>
            </a:r>
            <a:endParaRPr sz="1633"/>
          </a:p>
        </p:txBody>
      </p:sp>
      <p:pic>
        <p:nvPicPr>
          <p:cNvPr id="137" name="Picture 136"/>
          <p:cNvPicPr/>
          <p:nvPr/>
        </p:nvPicPr>
        <p:blipFill>
          <a:blip r:embed="rId2"/>
          <a:stretch/>
        </p:blipFill>
        <p:spPr>
          <a:xfrm>
            <a:off x="2011112" y="1310261"/>
            <a:ext cx="8139490" cy="499414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Event Log</a:t>
            </a:r>
            <a:endParaRPr sz="1633"/>
          </a:p>
        </p:txBody>
      </p:sp>
      <p:sp>
        <p:nvSpPr>
          <p:cNvPr id="139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Wingdings" charset="2"/>
              <a:buChar char=""/>
            </a:pP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Similar to Event FIFO, but with ring buffer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Event FIFO stops when full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Event Log rolls over and overwrites old events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Can be used for diagnostics: stop log event e.g. after beam loss, read out log events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Data Buffer</a:t>
            </a:r>
            <a:endParaRPr sz="1633"/>
          </a:p>
        </p:txBody>
      </p:sp>
      <p:sp>
        <p:nvSpPr>
          <p:cNvPr id="141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Wingdings" charset="2"/>
              <a:buChar char=""/>
            </a:pP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Receive Data Buffer send by EVG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Data buffer has to be armed to receive anything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Data buffer is automatically disable after a received buffer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Data buffers can be lost if buffer is not read and re-armed before EVG sends next buffer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Software interrupt upon reception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Segmented Data Buffer</a:t>
            </a:r>
            <a:endParaRPr sz="1633"/>
          </a:p>
        </p:txBody>
      </p:sp>
      <p:sp>
        <p:nvSpPr>
          <p:cNvPr id="143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Wingdings" charset="2"/>
              <a:buChar char=""/>
            </a:pP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Receive Segments send by EVG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Segmented Data buffer is enabled all the time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Flags for each segment: receive complete, checksum mismatch, overflow flag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Each segment has a received data bytes counter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Software interrupt configurable for each segment independently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A4C27AC7-F97B-769E-2E43-ABB9A250F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8195" name="Line 4">
            <a:extLst>
              <a:ext uri="{FF2B5EF4-FFF2-40B4-BE49-F238E27FC236}">
                <a16:creationId xmlns:a16="http://schemas.microsoft.com/office/drawing/2014/main" id="{3CDF4C76-7414-38E3-368A-7FC772F9B6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924B7549-A355-D682-237D-773B02306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63817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8197" name="Rectangle 8">
            <a:extLst>
              <a:ext uri="{FF2B5EF4-FFF2-40B4-BE49-F238E27FC236}">
                <a16:creationId xmlns:a16="http://schemas.microsoft.com/office/drawing/2014/main" id="{A49B02F6-5FE7-236E-3C45-9B523B2EE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6207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400">
                <a:solidFill>
                  <a:schemeClr val="tx2"/>
                </a:solidFill>
              </a:rPr>
              <a:t>Delay Compensation</a:t>
            </a: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02CB9C-094B-4FD4-27CA-DA18D57CE69E}"/>
              </a:ext>
            </a:extLst>
          </p:cNvPr>
          <p:cNvSpPr/>
          <p:nvPr/>
        </p:nvSpPr>
        <p:spPr>
          <a:xfrm>
            <a:off x="3211514" y="1808163"/>
            <a:ext cx="935037" cy="5762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1200" dirty="0"/>
              <a:t>VME-EVM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4A001A-CAFE-72EF-996F-E758A52322A5}"/>
              </a:ext>
            </a:extLst>
          </p:cNvPr>
          <p:cNvSpPr/>
          <p:nvPr/>
        </p:nvSpPr>
        <p:spPr>
          <a:xfrm>
            <a:off x="5211764" y="2916238"/>
            <a:ext cx="935037" cy="5762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1200" dirty="0"/>
              <a:t>VME-EVM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7213E4-F4C7-DA37-3529-89FB0D9DD0EC}"/>
              </a:ext>
            </a:extLst>
          </p:cNvPr>
          <p:cNvSpPr/>
          <p:nvPr/>
        </p:nvSpPr>
        <p:spPr>
          <a:xfrm>
            <a:off x="5408614" y="4022726"/>
            <a:ext cx="936625" cy="5762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1200" dirty="0"/>
              <a:t>VME-EVR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27862533-E51A-CEF7-6380-8A598AFA1268}"/>
              </a:ext>
            </a:extLst>
          </p:cNvPr>
          <p:cNvSpPr/>
          <p:nvPr/>
        </p:nvSpPr>
        <p:spPr>
          <a:xfrm flipH="1">
            <a:off x="4002089" y="2390776"/>
            <a:ext cx="1209675" cy="665163"/>
          </a:xfrm>
          <a:custGeom>
            <a:avLst/>
            <a:gdLst>
              <a:gd name="connsiteX0" fmla="*/ 714625 w 726847"/>
              <a:gd name="connsiteY0" fmla="*/ 0 h 522514"/>
              <a:gd name="connsiteX1" fmla="*/ 638425 w 726847"/>
              <a:gd name="connsiteY1" fmla="*/ 234043 h 522514"/>
              <a:gd name="connsiteX2" fmla="*/ 56039 w 726847"/>
              <a:gd name="connsiteY2" fmla="*/ 359229 h 522514"/>
              <a:gd name="connsiteX3" fmla="*/ 56039 w 726847"/>
              <a:gd name="connsiteY3" fmla="*/ 522514 h 522514"/>
              <a:gd name="connsiteX0" fmla="*/ 710812 w 714630"/>
              <a:gd name="connsiteY0" fmla="*/ 0 h 522514"/>
              <a:gd name="connsiteX1" fmla="*/ 580183 w 714630"/>
              <a:gd name="connsiteY1" fmla="*/ 239486 h 522514"/>
              <a:gd name="connsiteX2" fmla="*/ 52226 w 714630"/>
              <a:gd name="connsiteY2" fmla="*/ 359229 h 522514"/>
              <a:gd name="connsiteX3" fmla="*/ 52226 w 714630"/>
              <a:gd name="connsiteY3" fmla="*/ 522514 h 522514"/>
              <a:gd name="connsiteX0" fmla="*/ 673241 w 676144"/>
              <a:gd name="connsiteY0" fmla="*/ 0 h 522514"/>
              <a:gd name="connsiteX1" fmla="*/ 542612 w 676144"/>
              <a:gd name="connsiteY1" fmla="*/ 239486 h 522514"/>
              <a:gd name="connsiteX2" fmla="*/ 134398 w 676144"/>
              <a:gd name="connsiteY2" fmla="*/ 359229 h 522514"/>
              <a:gd name="connsiteX3" fmla="*/ 14655 w 676144"/>
              <a:gd name="connsiteY3" fmla="*/ 522514 h 522514"/>
              <a:gd name="connsiteX0" fmla="*/ 673241 w 676144"/>
              <a:gd name="connsiteY0" fmla="*/ 0 h 522514"/>
              <a:gd name="connsiteX1" fmla="*/ 542612 w 676144"/>
              <a:gd name="connsiteY1" fmla="*/ 283028 h 522514"/>
              <a:gd name="connsiteX2" fmla="*/ 134398 w 676144"/>
              <a:gd name="connsiteY2" fmla="*/ 359229 h 522514"/>
              <a:gd name="connsiteX3" fmla="*/ 14655 w 676144"/>
              <a:gd name="connsiteY3" fmla="*/ 522514 h 522514"/>
              <a:gd name="connsiteX0" fmla="*/ 672784 w 674920"/>
              <a:gd name="connsiteY0" fmla="*/ 0 h 522514"/>
              <a:gd name="connsiteX1" fmla="*/ 514941 w 674920"/>
              <a:gd name="connsiteY1" fmla="*/ 288471 h 522514"/>
              <a:gd name="connsiteX2" fmla="*/ 133941 w 674920"/>
              <a:gd name="connsiteY2" fmla="*/ 359229 h 522514"/>
              <a:gd name="connsiteX3" fmla="*/ 14198 w 674920"/>
              <a:gd name="connsiteY3" fmla="*/ 522514 h 522514"/>
              <a:gd name="connsiteX0" fmla="*/ 667526 w 669431"/>
              <a:gd name="connsiteY0" fmla="*/ 0 h 522514"/>
              <a:gd name="connsiteX1" fmla="*/ 509683 w 669431"/>
              <a:gd name="connsiteY1" fmla="*/ 288471 h 522514"/>
              <a:gd name="connsiteX2" fmla="*/ 204883 w 669431"/>
              <a:gd name="connsiteY2" fmla="*/ 353786 h 522514"/>
              <a:gd name="connsiteX3" fmla="*/ 8940 w 669431"/>
              <a:gd name="connsiteY3" fmla="*/ 522514 h 522514"/>
              <a:gd name="connsiteX0" fmla="*/ 669234 w 671232"/>
              <a:gd name="connsiteY0" fmla="*/ 0 h 522514"/>
              <a:gd name="connsiteX1" fmla="*/ 511391 w 671232"/>
              <a:gd name="connsiteY1" fmla="*/ 288471 h 522514"/>
              <a:gd name="connsiteX2" fmla="*/ 173934 w 671232"/>
              <a:gd name="connsiteY2" fmla="*/ 342900 h 522514"/>
              <a:gd name="connsiteX3" fmla="*/ 10648 w 671232"/>
              <a:gd name="connsiteY3" fmla="*/ 522514 h 522514"/>
              <a:gd name="connsiteX0" fmla="*/ 670347 w 672395"/>
              <a:gd name="connsiteY0" fmla="*/ 0 h 522514"/>
              <a:gd name="connsiteX1" fmla="*/ 512504 w 672395"/>
              <a:gd name="connsiteY1" fmla="*/ 288471 h 522514"/>
              <a:gd name="connsiteX2" fmla="*/ 158719 w 672395"/>
              <a:gd name="connsiteY2" fmla="*/ 315686 h 522514"/>
              <a:gd name="connsiteX3" fmla="*/ 11761 w 672395"/>
              <a:gd name="connsiteY3" fmla="*/ 522514 h 522514"/>
              <a:gd name="connsiteX0" fmla="*/ 667872 w 669920"/>
              <a:gd name="connsiteY0" fmla="*/ 0 h 522514"/>
              <a:gd name="connsiteX1" fmla="*/ 510029 w 669920"/>
              <a:gd name="connsiteY1" fmla="*/ 288471 h 522514"/>
              <a:gd name="connsiteX2" fmla="*/ 156244 w 669920"/>
              <a:gd name="connsiteY2" fmla="*/ 315686 h 522514"/>
              <a:gd name="connsiteX3" fmla="*/ 9286 w 669920"/>
              <a:gd name="connsiteY3" fmla="*/ 522514 h 522514"/>
              <a:gd name="connsiteX0" fmla="*/ 668426 w 670508"/>
              <a:gd name="connsiteY0" fmla="*/ 0 h 522514"/>
              <a:gd name="connsiteX1" fmla="*/ 510583 w 670508"/>
              <a:gd name="connsiteY1" fmla="*/ 288471 h 522514"/>
              <a:gd name="connsiteX2" fmla="*/ 145912 w 670508"/>
              <a:gd name="connsiteY2" fmla="*/ 342900 h 522514"/>
              <a:gd name="connsiteX3" fmla="*/ 9840 w 670508"/>
              <a:gd name="connsiteY3" fmla="*/ 522514 h 522514"/>
              <a:gd name="connsiteX0" fmla="*/ 666722 w 668688"/>
              <a:gd name="connsiteY0" fmla="*/ 0 h 522514"/>
              <a:gd name="connsiteX1" fmla="*/ 508879 w 668688"/>
              <a:gd name="connsiteY1" fmla="*/ 288471 h 522514"/>
              <a:gd name="connsiteX2" fmla="*/ 182308 w 668688"/>
              <a:gd name="connsiteY2" fmla="*/ 348343 h 522514"/>
              <a:gd name="connsiteX3" fmla="*/ 8136 w 668688"/>
              <a:gd name="connsiteY3" fmla="*/ 522514 h 522514"/>
              <a:gd name="connsiteX0" fmla="*/ 670222 w 672188"/>
              <a:gd name="connsiteY0" fmla="*/ 0 h 522514"/>
              <a:gd name="connsiteX1" fmla="*/ 512379 w 672188"/>
              <a:gd name="connsiteY1" fmla="*/ 288471 h 522514"/>
              <a:gd name="connsiteX2" fmla="*/ 185808 w 672188"/>
              <a:gd name="connsiteY2" fmla="*/ 348343 h 522514"/>
              <a:gd name="connsiteX3" fmla="*/ 11636 w 672188"/>
              <a:gd name="connsiteY3" fmla="*/ 522514 h 522514"/>
              <a:gd name="connsiteX0" fmla="*/ 668891 w 670857"/>
              <a:gd name="connsiteY0" fmla="*/ 0 h 522514"/>
              <a:gd name="connsiteX1" fmla="*/ 511048 w 670857"/>
              <a:gd name="connsiteY1" fmla="*/ 288471 h 522514"/>
              <a:gd name="connsiteX2" fmla="*/ 184477 w 670857"/>
              <a:gd name="connsiteY2" fmla="*/ 348343 h 522514"/>
              <a:gd name="connsiteX3" fmla="*/ 10305 w 670857"/>
              <a:gd name="connsiteY3" fmla="*/ 522514 h 522514"/>
              <a:gd name="connsiteX0" fmla="*/ 667809 w 669775"/>
              <a:gd name="connsiteY0" fmla="*/ 0 h 522514"/>
              <a:gd name="connsiteX1" fmla="*/ 509966 w 669775"/>
              <a:gd name="connsiteY1" fmla="*/ 288471 h 522514"/>
              <a:gd name="connsiteX2" fmla="*/ 183395 w 669775"/>
              <a:gd name="connsiteY2" fmla="*/ 348343 h 522514"/>
              <a:gd name="connsiteX3" fmla="*/ 9223 w 669775"/>
              <a:gd name="connsiteY3" fmla="*/ 522514 h 522514"/>
              <a:gd name="connsiteX0" fmla="*/ 669197 w 671163"/>
              <a:gd name="connsiteY0" fmla="*/ 0 h 522514"/>
              <a:gd name="connsiteX1" fmla="*/ 511354 w 671163"/>
              <a:gd name="connsiteY1" fmla="*/ 288471 h 522514"/>
              <a:gd name="connsiteX2" fmla="*/ 184783 w 671163"/>
              <a:gd name="connsiteY2" fmla="*/ 348343 h 522514"/>
              <a:gd name="connsiteX3" fmla="*/ 10611 w 671163"/>
              <a:gd name="connsiteY3" fmla="*/ 522514 h 522514"/>
              <a:gd name="connsiteX0" fmla="*/ 669520 w 671486"/>
              <a:gd name="connsiteY0" fmla="*/ 0 h 522514"/>
              <a:gd name="connsiteX1" fmla="*/ 511677 w 671486"/>
              <a:gd name="connsiteY1" fmla="*/ 288471 h 522514"/>
              <a:gd name="connsiteX2" fmla="*/ 185106 w 671486"/>
              <a:gd name="connsiteY2" fmla="*/ 348343 h 522514"/>
              <a:gd name="connsiteX3" fmla="*/ 10934 w 671486"/>
              <a:gd name="connsiteY3" fmla="*/ 522514 h 522514"/>
              <a:gd name="connsiteX0" fmla="*/ 670603 w 672569"/>
              <a:gd name="connsiteY0" fmla="*/ 0 h 522514"/>
              <a:gd name="connsiteX1" fmla="*/ 512760 w 672569"/>
              <a:gd name="connsiteY1" fmla="*/ 288471 h 522514"/>
              <a:gd name="connsiteX2" fmla="*/ 186189 w 672569"/>
              <a:gd name="connsiteY2" fmla="*/ 348343 h 522514"/>
              <a:gd name="connsiteX3" fmla="*/ 12017 w 672569"/>
              <a:gd name="connsiteY3" fmla="*/ 522514 h 522514"/>
              <a:gd name="connsiteX0" fmla="*/ 658586 w 661214"/>
              <a:gd name="connsiteY0" fmla="*/ 0 h 522514"/>
              <a:gd name="connsiteX1" fmla="*/ 500743 w 661214"/>
              <a:gd name="connsiteY1" fmla="*/ 288471 h 522514"/>
              <a:gd name="connsiteX2" fmla="*/ 0 w 661214"/>
              <a:gd name="connsiteY2" fmla="*/ 522514 h 522514"/>
              <a:gd name="connsiteX0" fmla="*/ 658586 w 660673"/>
              <a:gd name="connsiteY0" fmla="*/ 0 h 522514"/>
              <a:gd name="connsiteX1" fmla="*/ 478972 w 660673"/>
              <a:gd name="connsiteY1" fmla="*/ 315686 h 522514"/>
              <a:gd name="connsiteX2" fmla="*/ 0 w 660673"/>
              <a:gd name="connsiteY2" fmla="*/ 522514 h 522514"/>
              <a:gd name="connsiteX0" fmla="*/ 658586 w 659685"/>
              <a:gd name="connsiteY0" fmla="*/ 0 h 522514"/>
              <a:gd name="connsiteX1" fmla="*/ 386444 w 659685"/>
              <a:gd name="connsiteY1" fmla="*/ 332014 h 522514"/>
              <a:gd name="connsiteX2" fmla="*/ 0 w 659685"/>
              <a:gd name="connsiteY2" fmla="*/ 522514 h 522514"/>
              <a:gd name="connsiteX0" fmla="*/ 658586 w 661592"/>
              <a:gd name="connsiteY0" fmla="*/ 0 h 522514"/>
              <a:gd name="connsiteX1" fmla="*/ 386444 w 661592"/>
              <a:gd name="connsiteY1" fmla="*/ 332014 h 522514"/>
              <a:gd name="connsiteX2" fmla="*/ 0 w 661592"/>
              <a:gd name="connsiteY2" fmla="*/ 522514 h 522514"/>
              <a:gd name="connsiteX0" fmla="*/ 658586 w 684875"/>
              <a:gd name="connsiteY0" fmla="*/ 0 h 522514"/>
              <a:gd name="connsiteX1" fmla="*/ 386444 w 684875"/>
              <a:gd name="connsiteY1" fmla="*/ 332014 h 522514"/>
              <a:gd name="connsiteX2" fmla="*/ 0 w 684875"/>
              <a:gd name="connsiteY2" fmla="*/ 522514 h 522514"/>
              <a:gd name="connsiteX0" fmla="*/ 658586 w 679286"/>
              <a:gd name="connsiteY0" fmla="*/ 0 h 522514"/>
              <a:gd name="connsiteX1" fmla="*/ 386444 w 679286"/>
              <a:gd name="connsiteY1" fmla="*/ 332014 h 522514"/>
              <a:gd name="connsiteX2" fmla="*/ 0 w 679286"/>
              <a:gd name="connsiteY2" fmla="*/ 522514 h 522514"/>
              <a:gd name="connsiteX0" fmla="*/ 658586 w 661592"/>
              <a:gd name="connsiteY0" fmla="*/ 0 h 522514"/>
              <a:gd name="connsiteX1" fmla="*/ 386444 w 661592"/>
              <a:gd name="connsiteY1" fmla="*/ 332014 h 522514"/>
              <a:gd name="connsiteX2" fmla="*/ 0 w 661592"/>
              <a:gd name="connsiteY2" fmla="*/ 522514 h 522514"/>
              <a:gd name="connsiteX0" fmla="*/ 658586 w 660959"/>
              <a:gd name="connsiteY0" fmla="*/ 0 h 522514"/>
              <a:gd name="connsiteX1" fmla="*/ 386444 w 660959"/>
              <a:gd name="connsiteY1" fmla="*/ 332014 h 522514"/>
              <a:gd name="connsiteX2" fmla="*/ 0 w 660959"/>
              <a:gd name="connsiteY2" fmla="*/ 522514 h 522514"/>
              <a:gd name="connsiteX0" fmla="*/ 658586 w 659983"/>
              <a:gd name="connsiteY0" fmla="*/ 0 h 522514"/>
              <a:gd name="connsiteX1" fmla="*/ 321129 w 659983"/>
              <a:gd name="connsiteY1" fmla="*/ 293914 h 522514"/>
              <a:gd name="connsiteX2" fmla="*/ 0 w 659983"/>
              <a:gd name="connsiteY2" fmla="*/ 522514 h 522514"/>
              <a:gd name="connsiteX0" fmla="*/ 658586 w 660034"/>
              <a:gd name="connsiteY0" fmla="*/ 0 h 522514"/>
              <a:gd name="connsiteX1" fmla="*/ 326572 w 660034"/>
              <a:gd name="connsiteY1" fmla="*/ 337457 h 522514"/>
              <a:gd name="connsiteX2" fmla="*/ 0 w 660034"/>
              <a:gd name="connsiteY2" fmla="*/ 522514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034" h="522514">
                <a:moveTo>
                  <a:pt x="658586" y="0"/>
                </a:moveTo>
                <a:cubicBezTo>
                  <a:pt x="675368" y="87086"/>
                  <a:pt x="545193" y="332014"/>
                  <a:pt x="326572" y="337457"/>
                </a:cubicBezTo>
                <a:cubicBezTo>
                  <a:pt x="107951" y="342900"/>
                  <a:pt x="104322" y="473755"/>
                  <a:pt x="0" y="522514"/>
                </a:cubicBezTo>
              </a:path>
            </a:pathLst>
          </a:custGeom>
          <a:noFill/>
          <a:ln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FFA5B26E-36D7-0F58-3455-1DD72BE45B6C}"/>
              </a:ext>
            </a:extLst>
          </p:cNvPr>
          <p:cNvSpPr/>
          <p:nvPr/>
        </p:nvSpPr>
        <p:spPr>
          <a:xfrm flipH="1">
            <a:off x="5570538" y="3487739"/>
            <a:ext cx="304800" cy="528637"/>
          </a:xfrm>
          <a:custGeom>
            <a:avLst/>
            <a:gdLst>
              <a:gd name="connsiteX0" fmla="*/ 714625 w 726847"/>
              <a:gd name="connsiteY0" fmla="*/ 0 h 522514"/>
              <a:gd name="connsiteX1" fmla="*/ 638425 w 726847"/>
              <a:gd name="connsiteY1" fmla="*/ 234043 h 522514"/>
              <a:gd name="connsiteX2" fmla="*/ 56039 w 726847"/>
              <a:gd name="connsiteY2" fmla="*/ 359229 h 522514"/>
              <a:gd name="connsiteX3" fmla="*/ 56039 w 726847"/>
              <a:gd name="connsiteY3" fmla="*/ 522514 h 522514"/>
              <a:gd name="connsiteX0" fmla="*/ 710812 w 714630"/>
              <a:gd name="connsiteY0" fmla="*/ 0 h 522514"/>
              <a:gd name="connsiteX1" fmla="*/ 580183 w 714630"/>
              <a:gd name="connsiteY1" fmla="*/ 239486 h 522514"/>
              <a:gd name="connsiteX2" fmla="*/ 52226 w 714630"/>
              <a:gd name="connsiteY2" fmla="*/ 359229 h 522514"/>
              <a:gd name="connsiteX3" fmla="*/ 52226 w 714630"/>
              <a:gd name="connsiteY3" fmla="*/ 522514 h 522514"/>
              <a:gd name="connsiteX0" fmla="*/ 673241 w 676144"/>
              <a:gd name="connsiteY0" fmla="*/ 0 h 522514"/>
              <a:gd name="connsiteX1" fmla="*/ 542612 w 676144"/>
              <a:gd name="connsiteY1" fmla="*/ 239486 h 522514"/>
              <a:gd name="connsiteX2" fmla="*/ 134398 w 676144"/>
              <a:gd name="connsiteY2" fmla="*/ 359229 h 522514"/>
              <a:gd name="connsiteX3" fmla="*/ 14655 w 676144"/>
              <a:gd name="connsiteY3" fmla="*/ 522514 h 522514"/>
              <a:gd name="connsiteX0" fmla="*/ 673241 w 676144"/>
              <a:gd name="connsiteY0" fmla="*/ 0 h 522514"/>
              <a:gd name="connsiteX1" fmla="*/ 542612 w 676144"/>
              <a:gd name="connsiteY1" fmla="*/ 283028 h 522514"/>
              <a:gd name="connsiteX2" fmla="*/ 134398 w 676144"/>
              <a:gd name="connsiteY2" fmla="*/ 359229 h 522514"/>
              <a:gd name="connsiteX3" fmla="*/ 14655 w 676144"/>
              <a:gd name="connsiteY3" fmla="*/ 522514 h 522514"/>
              <a:gd name="connsiteX0" fmla="*/ 672784 w 674920"/>
              <a:gd name="connsiteY0" fmla="*/ 0 h 522514"/>
              <a:gd name="connsiteX1" fmla="*/ 514941 w 674920"/>
              <a:gd name="connsiteY1" fmla="*/ 288471 h 522514"/>
              <a:gd name="connsiteX2" fmla="*/ 133941 w 674920"/>
              <a:gd name="connsiteY2" fmla="*/ 359229 h 522514"/>
              <a:gd name="connsiteX3" fmla="*/ 14198 w 674920"/>
              <a:gd name="connsiteY3" fmla="*/ 522514 h 522514"/>
              <a:gd name="connsiteX0" fmla="*/ 667526 w 669431"/>
              <a:gd name="connsiteY0" fmla="*/ 0 h 522514"/>
              <a:gd name="connsiteX1" fmla="*/ 509683 w 669431"/>
              <a:gd name="connsiteY1" fmla="*/ 288471 h 522514"/>
              <a:gd name="connsiteX2" fmla="*/ 204883 w 669431"/>
              <a:gd name="connsiteY2" fmla="*/ 353786 h 522514"/>
              <a:gd name="connsiteX3" fmla="*/ 8940 w 669431"/>
              <a:gd name="connsiteY3" fmla="*/ 522514 h 522514"/>
              <a:gd name="connsiteX0" fmla="*/ 669234 w 671232"/>
              <a:gd name="connsiteY0" fmla="*/ 0 h 522514"/>
              <a:gd name="connsiteX1" fmla="*/ 511391 w 671232"/>
              <a:gd name="connsiteY1" fmla="*/ 288471 h 522514"/>
              <a:gd name="connsiteX2" fmla="*/ 173934 w 671232"/>
              <a:gd name="connsiteY2" fmla="*/ 342900 h 522514"/>
              <a:gd name="connsiteX3" fmla="*/ 10648 w 671232"/>
              <a:gd name="connsiteY3" fmla="*/ 522514 h 522514"/>
              <a:gd name="connsiteX0" fmla="*/ 670347 w 672395"/>
              <a:gd name="connsiteY0" fmla="*/ 0 h 522514"/>
              <a:gd name="connsiteX1" fmla="*/ 512504 w 672395"/>
              <a:gd name="connsiteY1" fmla="*/ 288471 h 522514"/>
              <a:gd name="connsiteX2" fmla="*/ 158719 w 672395"/>
              <a:gd name="connsiteY2" fmla="*/ 315686 h 522514"/>
              <a:gd name="connsiteX3" fmla="*/ 11761 w 672395"/>
              <a:gd name="connsiteY3" fmla="*/ 522514 h 522514"/>
              <a:gd name="connsiteX0" fmla="*/ 667872 w 669920"/>
              <a:gd name="connsiteY0" fmla="*/ 0 h 522514"/>
              <a:gd name="connsiteX1" fmla="*/ 510029 w 669920"/>
              <a:gd name="connsiteY1" fmla="*/ 288471 h 522514"/>
              <a:gd name="connsiteX2" fmla="*/ 156244 w 669920"/>
              <a:gd name="connsiteY2" fmla="*/ 315686 h 522514"/>
              <a:gd name="connsiteX3" fmla="*/ 9286 w 669920"/>
              <a:gd name="connsiteY3" fmla="*/ 522514 h 522514"/>
              <a:gd name="connsiteX0" fmla="*/ 668426 w 670508"/>
              <a:gd name="connsiteY0" fmla="*/ 0 h 522514"/>
              <a:gd name="connsiteX1" fmla="*/ 510583 w 670508"/>
              <a:gd name="connsiteY1" fmla="*/ 288471 h 522514"/>
              <a:gd name="connsiteX2" fmla="*/ 145912 w 670508"/>
              <a:gd name="connsiteY2" fmla="*/ 342900 h 522514"/>
              <a:gd name="connsiteX3" fmla="*/ 9840 w 670508"/>
              <a:gd name="connsiteY3" fmla="*/ 522514 h 522514"/>
              <a:gd name="connsiteX0" fmla="*/ 666722 w 668688"/>
              <a:gd name="connsiteY0" fmla="*/ 0 h 522514"/>
              <a:gd name="connsiteX1" fmla="*/ 508879 w 668688"/>
              <a:gd name="connsiteY1" fmla="*/ 288471 h 522514"/>
              <a:gd name="connsiteX2" fmla="*/ 182308 w 668688"/>
              <a:gd name="connsiteY2" fmla="*/ 348343 h 522514"/>
              <a:gd name="connsiteX3" fmla="*/ 8136 w 668688"/>
              <a:gd name="connsiteY3" fmla="*/ 522514 h 522514"/>
              <a:gd name="connsiteX0" fmla="*/ 670222 w 672188"/>
              <a:gd name="connsiteY0" fmla="*/ 0 h 522514"/>
              <a:gd name="connsiteX1" fmla="*/ 512379 w 672188"/>
              <a:gd name="connsiteY1" fmla="*/ 288471 h 522514"/>
              <a:gd name="connsiteX2" fmla="*/ 185808 w 672188"/>
              <a:gd name="connsiteY2" fmla="*/ 348343 h 522514"/>
              <a:gd name="connsiteX3" fmla="*/ 11636 w 672188"/>
              <a:gd name="connsiteY3" fmla="*/ 522514 h 522514"/>
              <a:gd name="connsiteX0" fmla="*/ 668891 w 670857"/>
              <a:gd name="connsiteY0" fmla="*/ 0 h 522514"/>
              <a:gd name="connsiteX1" fmla="*/ 511048 w 670857"/>
              <a:gd name="connsiteY1" fmla="*/ 288471 h 522514"/>
              <a:gd name="connsiteX2" fmla="*/ 184477 w 670857"/>
              <a:gd name="connsiteY2" fmla="*/ 348343 h 522514"/>
              <a:gd name="connsiteX3" fmla="*/ 10305 w 670857"/>
              <a:gd name="connsiteY3" fmla="*/ 522514 h 522514"/>
              <a:gd name="connsiteX0" fmla="*/ 667809 w 669775"/>
              <a:gd name="connsiteY0" fmla="*/ 0 h 522514"/>
              <a:gd name="connsiteX1" fmla="*/ 509966 w 669775"/>
              <a:gd name="connsiteY1" fmla="*/ 288471 h 522514"/>
              <a:gd name="connsiteX2" fmla="*/ 183395 w 669775"/>
              <a:gd name="connsiteY2" fmla="*/ 348343 h 522514"/>
              <a:gd name="connsiteX3" fmla="*/ 9223 w 669775"/>
              <a:gd name="connsiteY3" fmla="*/ 522514 h 522514"/>
              <a:gd name="connsiteX0" fmla="*/ 669197 w 671163"/>
              <a:gd name="connsiteY0" fmla="*/ 0 h 522514"/>
              <a:gd name="connsiteX1" fmla="*/ 511354 w 671163"/>
              <a:gd name="connsiteY1" fmla="*/ 288471 h 522514"/>
              <a:gd name="connsiteX2" fmla="*/ 184783 w 671163"/>
              <a:gd name="connsiteY2" fmla="*/ 348343 h 522514"/>
              <a:gd name="connsiteX3" fmla="*/ 10611 w 671163"/>
              <a:gd name="connsiteY3" fmla="*/ 522514 h 522514"/>
              <a:gd name="connsiteX0" fmla="*/ 669520 w 671486"/>
              <a:gd name="connsiteY0" fmla="*/ 0 h 522514"/>
              <a:gd name="connsiteX1" fmla="*/ 511677 w 671486"/>
              <a:gd name="connsiteY1" fmla="*/ 288471 h 522514"/>
              <a:gd name="connsiteX2" fmla="*/ 185106 w 671486"/>
              <a:gd name="connsiteY2" fmla="*/ 348343 h 522514"/>
              <a:gd name="connsiteX3" fmla="*/ 10934 w 671486"/>
              <a:gd name="connsiteY3" fmla="*/ 522514 h 522514"/>
              <a:gd name="connsiteX0" fmla="*/ 670603 w 672569"/>
              <a:gd name="connsiteY0" fmla="*/ 0 h 522514"/>
              <a:gd name="connsiteX1" fmla="*/ 512760 w 672569"/>
              <a:gd name="connsiteY1" fmla="*/ 288471 h 522514"/>
              <a:gd name="connsiteX2" fmla="*/ 186189 w 672569"/>
              <a:gd name="connsiteY2" fmla="*/ 348343 h 522514"/>
              <a:gd name="connsiteX3" fmla="*/ 12017 w 672569"/>
              <a:gd name="connsiteY3" fmla="*/ 522514 h 522514"/>
              <a:gd name="connsiteX0" fmla="*/ 658586 w 661214"/>
              <a:gd name="connsiteY0" fmla="*/ 0 h 522514"/>
              <a:gd name="connsiteX1" fmla="*/ 500743 w 661214"/>
              <a:gd name="connsiteY1" fmla="*/ 288471 h 522514"/>
              <a:gd name="connsiteX2" fmla="*/ 0 w 661214"/>
              <a:gd name="connsiteY2" fmla="*/ 522514 h 522514"/>
              <a:gd name="connsiteX0" fmla="*/ 658586 w 660673"/>
              <a:gd name="connsiteY0" fmla="*/ 0 h 522514"/>
              <a:gd name="connsiteX1" fmla="*/ 478972 w 660673"/>
              <a:gd name="connsiteY1" fmla="*/ 315686 h 522514"/>
              <a:gd name="connsiteX2" fmla="*/ 0 w 660673"/>
              <a:gd name="connsiteY2" fmla="*/ 522514 h 522514"/>
              <a:gd name="connsiteX0" fmla="*/ 658586 w 659685"/>
              <a:gd name="connsiteY0" fmla="*/ 0 h 522514"/>
              <a:gd name="connsiteX1" fmla="*/ 386444 w 659685"/>
              <a:gd name="connsiteY1" fmla="*/ 332014 h 522514"/>
              <a:gd name="connsiteX2" fmla="*/ 0 w 659685"/>
              <a:gd name="connsiteY2" fmla="*/ 522514 h 522514"/>
              <a:gd name="connsiteX0" fmla="*/ 658586 w 661592"/>
              <a:gd name="connsiteY0" fmla="*/ 0 h 522514"/>
              <a:gd name="connsiteX1" fmla="*/ 386444 w 661592"/>
              <a:gd name="connsiteY1" fmla="*/ 332014 h 522514"/>
              <a:gd name="connsiteX2" fmla="*/ 0 w 661592"/>
              <a:gd name="connsiteY2" fmla="*/ 522514 h 522514"/>
              <a:gd name="connsiteX0" fmla="*/ 658586 w 684875"/>
              <a:gd name="connsiteY0" fmla="*/ 0 h 522514"/>
              <a:gd name="connsiteX1" fmla="*/ 386444 w 684875"/>
              <a:gd name="connsiteY1" fmla="*/ 332014 h 522514"/>
              <a:gd name="connsiteX2" fmla="*/ 0 w 684875"/>
              <a:gd name="connsiteY2" fmla="*/ 522514 h 522514"/>
              <a:gd name="connsiteX0" fmla="*/ 658586 w 679286"/>
              <a:gd name="connsiteY0" fmla="*/ 0 h 522514"/>
              <a:gd name="connsiteX1" fmla="*/ 386444 w 679286"/>
              <a:gd name="connsiteY1" fmla="*/ 332014 h 522514"/>
              <a:gd name="connsiteX2" fmla="*/ 0 w 679286"/>
              <a:gd name="connsiteY2" fmla="*/ 522514 h 522514"/>
              <a:gd name="connsiteX0" fmla="*/ 658586 w 661592"/>
              <a:gd name="connsiteY0" fmla="*/ 0 h 522514"/>
              <a:gd name="connsiteX1" fmla="*/ 386444 w 661592"/>
              <a:gd name="connsiteY1" fmla="*/ 332014 h 522514"/>
              <a:gd name="connsiteX2" fmla="*/ 0 w 661592"/>
              <a:gd name="connsiteY2" fmla="*/ 522514 h 522514"/>
              <a:gd name="connsiteX0" fmla="*/ 658586 w 660959"/>
              <a:gd name="connsiteY0" fmla="*/ 0 h 522514"/>
              <a:gd name="connsiteX1" fmla="*/ 386444 w 660959"/>
              <a:gd name="connsiteY1" fmla="*/ 332014 h 522514"/>
              <a:gd name="connsiteX2" fmla="*/ 0 w 660959"/>
              <a:gd name="connsiteY2" fmla="*/ 522514 h 522514"/>
              <a:gd name="connsiteX0" fmla="*/ 658586 w 659983"/>
              <a:gd name="connsiteY0" fmla="*/ 0 h 522514"/>
              <a:gd name="connsiteX1" fmla="*/ 321129 w 659983"/>
              <a:gd name="connsiteY1" fmla="*/ 293914 h 522514"/>
              <a:gd name="connsiteX2" fmla="*/ 0 w 659983"/>
              <a:gd name="connsiteY2" fmla="*/ 522514 h 522514"/>
              <a:gd name="connsiteX0" fmla="*/ 658586 w 660034"/>
              <a:gd name="connsiteY0" fmla="*/ 0 h 522514"/>
              <a:gd name="connsiteX1" fmla="*/ 326572 w 660034"/>
              <a:gd name="connsiteY1" fmla="*/ 337457 h 522514"/>
              <a:gd name="connsiteX2" fmla="*/ 0 w 660034"/>
              <a:gd name="connsiteY2" fmla="*/ 522514 h 522514"/>
              <a:gd name="connsiteX0" fmla="*/ 658586 w 659910"/>
              <a:gd name="connsiteY0" fmla="*/ 0 h 522514"/>
              <a:gd name="connsiteX1" fmla="*/ 312491 w 659910"/>
              <a:gd name="connsiteY1" fmla="*/ 277840 h 522514"/>
              <a:gd name="connsiteX2" fmla="*/ 0 w 659910"/>
              <a:gd name="connsiteY2" fmla="*/ 522514 h 522514"/>
              <a:gd name="connsiteX0" fmla="*/ 658586 w 660034"/>
              <a:gd name="connsiteY0" fmla="*/ 0 h 522514"/>
              <a:gd name="connsiteX1" fmla="*/ 326571 w 660034"/>
              <a:gd name="connsiteY1" fmla="*/ 261581 h 522514"/>
              <a:gd name="connsiteX2" fmla="*/ 0 w 660034"/>
              <a:gd name="connsiteY2" fmla="*/ 522514 h 522514"/>
              <a:gd name="connsiteX0" fmla="*/ 658586 w 660034"/>
              <a:gd name="connsiteY0" fmla="*/ 0 h 522514"/>
              <a:gd name="connsiteX1" fmla="*/ 326571 w 660034"/>
              <a:gd name="connsiteY1" fmla="*/ 261581 h 522514"/>
              <a:gd name="connsiteX2" fmla="*/ 0 w 660034"/>
              <a:gd name="connsiteY2" fmla="*/ 522514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034" h="522514">
                <a:moveTo>
                  <a:pt x="658586" y="0"/>
                </a:moveTo>
                <a:cubicBezTo>
                  <a:pt x="675368" y="87086"/>
                  <a:pt x="545192" y="180261"/>
                  <a:pt x="326571" y="261581"/>
                </a:cubicBezTo>
                <a:cubicBezTo>
                  <a:pt x="107950" y="342901"/>
                  <a:pt x="104322" y="473755"/>
                  <a:pt x="0" y="522514"/>
                </a:cubicBezTo>
              </a:path>
            </a:pathLst>
          </a:custGeom>
          <a:noFill/>
          <a:ln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6A7EF9-C773-BCCE-AAE0-7F7A82037300}"/>
              </a:ext>
            </a:extLst>
          </p:cNvPr>
          <p:cNvCxnSpPr/>
          <p:nvPr/>
        </p:nvCxnSpPr>
        <p:spPr>
          <a:xfrm>
            <a:off x="2743201" y="1976438"/>
            <a:ext cx="4683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D5B2C44-305F-B3EC-54B1-8A78B7B1E4DC}"/>
              </a:ext>
            </a:extLst>
          </p:cNvPr>
          <p:cNvCxnSpPr/>
          <p:nvPr/>
        </p:nvCxnSpPr>
        <p:spPr>
          <a:xfrm>
            <a:off x="2743201" y="2192338"/>
            <a:ext cx="4683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5" name="TextBox 22">
            <a:extLst>
              <a:ext uri="{FF2B5EF4-FFF2-40B4-BE49-F238E27FC236}">
                <a16:creationId xmlns:a16="http://schemas.microsoft.com/office/drawing/2014/main" id="{A1BE382A-EF0D-295A-61A0-92C86E898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964" y="1830389"/>
            <a:ext cx="765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200"/>
              <a:t>RF input</a:t>
            </a:r>
          </a:p>
        </p:txBody>
      </p:sp>
      <p:sp>
        <p:nvSpPr>
          <p:cNvPr id="8206" name="TextBox 28">
            <a:extLst>
              <a:ext uri="{FF2B5EF4-FFF2-40B4-BE49-F238E27FC236}">
                <a16:creationId xmlns:a16="http://schemas.microsoft.com/office/drawing/2014/main" id="{26AC83D0-5B96-5BFD-F873-EC8D20320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963" y="2052638"/>
            <a:ext cx="7429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200"/>
              <a:t>Triggers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AAA908-9E09-DAF5-40FF-D094BE21133D}"/>
              </a:ext>
            </a:extLst>
          </p:cNvPr>
          <p:cNvSpPr txBox="1"/>
          <p:nvPr/>
        </p:nvSpPr>
        <p:spPr>
          <a:xfrm>
            <a:off x="4224338" y="1768475"/>
            <a:ext cx="352266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i-FI" sz="1200" dirty="0"/>
              <a:t>Delay Compensation Master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/>
              <a:t>Beacon event 0x7A, @ ~4 kHz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/>
              <a:t>Master DC Data Packet: delay value ½ of round-trip delay to next stage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2F6C0D-4E65-1BB0-558F-15F4F9D8D284}"/>
              </a:ext>
            </a:extLst>
          </p:cNvPr>
          <p:cNvSpPr txBox="1"/>
          <p:nvPr/>
        </p:nvSpPr>
        <p:spPr>
          <a:xfrm>
            <a:off x="6235700" y="2697163"/>
            <a:ext cx="38925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i-FI" sz="1200" dirty="0"/>
              <a:t>Fan-Out / Concentrator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/>
              <a:t>Send back beacon event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/>
              <a:t>Measure internal delay (beacon propagation time)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/>
              <a:t>Send beacon forward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/>
              <a:t>DC Data Packet: sum of received delay value + internal delay + ½ of round-trip delay to next stage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F8A7AD-34C3-436A-3566-B614F920462A}"/>
              </a:ext>
            </a:extLst>
          </p:cNvPr>
          <p:cNvSpPr txBox="1"/>
          <p:nvPr/>
        </p:nvSpPr>
        <p:spPr>
          <a:xfrm>
            <a:off x="6456363" y="4024314"/>
            <a:ext cx="389255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i-FI" sz="1200" dirty="0"/>
              <a:t>EVR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/>
              <a:t>Send back beacon event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/>
              <a:t>Measure receive FIFO delay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/>
              <a:t>Adjust FIFO and recovered clock phase so that received delay value + FIFO delay matches target delay</a:t>
            </a:r>
          </a:p>
        </p:txBody>
      </p:sp>
    </p:spTree>
    <p:extLst>
      <p:ext uri="{BB962C8B-B14F-4D97-AF65-F5344CB8AC3E}">
        <p14:creationId xmlns:p14="http://schemas.microsoft.com/office/powerpoint/2010/main" val="2983403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>
            <a:extLst>
              <a:ext uri="{FF2B5EF4-FFF2-40B4-BE49-F238E27FC236}">
                <a16:creationId xmlns:a16="http://schemas.microsoft.com/office/drawing/2014/main" id="{107F10C3-806B-DC11-DE65-2F1599BC4400}"/>
              </a:ext>
            </a:extLst>
          </p:cNvPr>
          <p:cNvSpPr txBox="1"/>
          <p:nvPr/>
        </p:nvSpPr>
        <p:spPr>
          <a:xfrm>
            <a:off x="1981201" y="273051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>
                <a:latin typeface="Arial"/>
              </a:rPr>
              <a:t>mTCA-EVM-300</a:t>
            </a:r>
            <a:endParaRPr/>
          </a:p>
        </p:txBody>
      </p:sp>
      <p:pic>
        <p:nvPicPr>
          <p:cNvPr id="10243" name="Picture 171">
            <a:extLst>
              <a:ext uri="{FF2B5EF4-FFF2-40B4-BE49-F238E27FC236}">
                <a16:creationId xmlns:a16="http://schemas.microsoft.com/office/drawing/2014/main" id="{0B4B2BD3-74CD-BBE3-1EAC-33728134B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1063" y="1104900"/>
            <a:ext cx="41465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371D72-4A30-F28E-ACD2-94F5AF5A7F9A}"/>
              </a:ext>
            </a:extLst>
          </p:cNvPr>
          <p:cNvSpPr txBox="1"/>
          <p:nvPr/>
        </p:nvSpPr>
        <p:spPr>
          <a:xfrm>
            <a:off x="1909763" y="2009776"/>
            <a:ext cx="8299450" cy="416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Event Generator (EVG)</a:t>
            </a:r>
            <a:endParaRPr lang="en-US" sz="1451" dirty="0"/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2 sequencers with maskable events</a:t>
            </a:r>
            <a:endParaRPr lang="en-US" sz="1451" dirty="0"/>
          </a:p>
          <a:p>
            <a:pPr marL="1200150" lvl="2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Max. 2047 events/sequence</a:t>
            </a:r>
            <a:endParaRPr lang="en-US" sz="1451" dirty="0"/>
          </a:p>
          <a:p>
            <a:pPr marL="1200150" lvl="2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32 bit timestamp</a:t>
            </a:r>
            <a:endParaRPr lang="en-US" sz="1451" dirty="0"/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8 multiplexed counters</a:t>
            </a:r>
            <a:endParaRPr lang="en-US" sz="1451" dirty="0"/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data buffer up to 2k bytes</a:t>
            </a:r>
            <a:endParaRPr lang="en-US" sz="1451" dirty="0"/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segmented data buffer</a:t>
            </a:r>
            <a:endParaRPr lang="en-US" sz="1451" dirty="0"/>
          </a:p>
          <a:p>
            <a:pPr marL="1200150" lvl="2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127 segments, 16 bytes each</a:t>
            </a:r>
            <a:endParaRPr lang="en-US" sz="145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7-Way Fan-Out/Concentrator</a:t>
            </a:r>
            <a:endParaRPr lang="en-US" sz="145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Two Event Receivers (EVR)</a:t>
            </a:r>
            <a:endParaRPr lang="en-US" sz="1451" dirty="0"/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8 internal pulse outputs</a:t>
            </a:r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one sequencer</a:t>
            </a:r>
            <a:endParaRPr lang="en-US" sz="145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Event rate conversion (with some data buffer related limitations)</a:t>
            </a:r>
            <a:endParaRPr lang="en-US" sz="145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Front panel input phase monitoring/select features</a:t>
            </a:r>
            <a:endParaRPr lang="en-US" sz="145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Distributed bus phase selection</a:t>
            </a:r>
            <a:endParaRPr lang="en-US" sz="145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RF input monitoring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Support for rear transition module</a:t>
            </a:r>
            <a:endParaRPr lang="en-US" sz="1451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>
            <a:extLst>
              <a:ext uri="{FF2B5EF4-FFF2-40B4-BE49-F238E27FC236}">
                <a16:creationId xmlns:a16="http://schemas.microsoft.com/office/drawing/2014/main" id="{D9AEA383-7AE3-D97A-A560-A8F21F2AE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11267" name="Line 4">
            <a:extLst>
              <a:ext uri="{FF2B5EF4-FFF2-40B4-BE49-F238E27FC236}">
                <a16:creationId xmlns:a16="http://schemas.microsoft.com/office/drawing/2014/main" id="{BB082589-E429-608C-B93E-7A869A7D7F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Text Box 6">
            <a:extLst>
              <a:ext uri="{FF2B5EF4-FFF2-40B4-BE49-F238E27FC236}">
                <a16:creationId xmlns:a16="http://schemas.microsoft.com/office/drawing/2014/main" id="{22379E1C-0460-71CE-138B-D483A0161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63817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11269" name="Rectangle 8">
            <a:extLst>
              <a:ext uri="{FF2B5EF4-FFF2-40B4-BE49-F238E27FC236}">
                <a16:creationId xmlns:a16="http://schemas.microsoft.com/office/drawing/2014/main" id="{B4AF2BB7-A012-39D1-4D86-BFCDBAB8B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6207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400">
                <a:solidFill>
                  <a:schemeClr val="tx2"/>
                </a:solidFill>
              </a:rPr>
              <a:t>VME-EVM-300</a:t>
            </a: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11270" name="TextBox 5">
            <a:extLst>
              <a:ext uri="{FF2B5EF4-FFF2-40B4-BE49-F238E27FC236}">
                <a16:creationId xmlns:a16="http://schemas.microsoft.com/office/drawing/2014/main" id="{362B7F46-DCBB-0FE8-1DFA-BA0085DDB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4" y="1776413"/>
            <a:ext cx="47259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VME64x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Event Generator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8-Way Fan-Out / Concentrator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Event clock up to 142,9 MHz</a:t>
            </a:r>
          </a:p>
        </p:txBody>
      </p:sp>
      <p:pic>
        <p:nvPicPr>
          <p:cNvPr id="11271" name="Picture 1">
            <a:extLst>
              <a:ext uri="{FF2B5EF4-FFF2-40B4-BE49-F238E27FC236}">
                <a16:creationId xmlns:a16="http://schemas.microsoft.com/office/drawing/2014/main" id="{446B8E61-4D84-BD6E-870D-6E7B65F3A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164" y="1557338"/>
            <a:ext cx="282257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Box 5">
            <a:extLst>
              <a:ext uri="{FF2B5EF4-FFF2-40B4-BE49-F238E27FC236}">
                <a16:creationId xmlns:a16="http://schemas.microsoft.com/office/drawing/2014/main" id="{EB63EFD0-6867-85A4-F4EA-06F0300DD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4" y="4005263"/>
            <a:ext cx="65055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Integrated Fan-Out Concentrator and Event Generator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400" dirty="0"/>
              <a:t>Reference clock from RF input or recovered clock from upstream EVM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400" dirty="0"/>
              <a:t>Allows for fully synchronized downstream EVGs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Masked events in Sequencer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400" dirty="0"/>
              <a:t>Hardware or software mask/enable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Segmented Data Buffer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400" dirty="0"/>
              <a:t>127 segments of 16 bytes each (2 </a:t>
            </a:r>
            <a:r>
              <a:rPr lang="en-US" altLang="en-US" sz="1400" dirty="0" err="1"/>
              <a:t>kbyte</a:t>
            </a:r>
            <a:r>
              <a:rPr lang="en-US" altLang="en-US" sz="1400" dirty="0"/>
              <a:t> buffer)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>
            <a:extLst>
              <a:ext uri="{FF2B5EF4-FFF2-40B4-BE49-F238E27FC236}">
                <a16:creationId xmlns:a16="http://schemas.microsoft.com/office/drawing/2014/main" id="{0DFB6627-7AFF-151B-396D-00FE552DE1E1}"/>
              </a:ext>
            </a:extLst>
          </p:cNvPr>
          <p:cNvSpPr txBox="1"/>
          <p:nvPr/>
        </p:nvSpPr>
        <p:spPr>
          <a:xfrm>
            <a:off x="1981201" y="273051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 dirty="0">
                <a:latin typeface="Arial"/>
              </a:rPr>
              <a:t>mTCA-EVR-300U</a:t>
            </a:r>
            <a:endParaRPr dirty="0"/>
          </a:p>
        </p:txBody>
      </p:sp>
      <p:sp>
        <p:nvSpPr>
          <p:cNvPr id="174" name="TextShape 2">
            <a:extLst>
              <a:ext uri="{FF2B5EF4-FFF2-40B4-BE49-F238E27FC236}">
                <a16:creationId xmlns:a16="http://schemas.microsoft.com/office/drawing/2014/main" id="{E43A72A5-E4AF-18DE-0B9F-A31A6620649D}"/>
              </a:ext>
            </a:extLst>
          </p:cNvPr>
          <p:cNvSpPr txBox="1"/>
          <p:nvPr/>
        </p:nvSpPr>
        <p:spPr>
          <a:xfrm>
            <a:off x="1981200" y="1325564"/>
            <a:ext cx="4021138" cy="45354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buSzPct val="45000"/>
              <a:buFont typeface="Wingdings" charset="2"/>
              <a:buChar char=""/>
              <a:defRPr/>
            </a:pPr>
            <a:endParaRPr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Event Receiver (EVR)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Two Universal I/O slots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both compatible with -DLY modules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Four LVTTL outputs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Two TTL inputs for external triggers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Backplane triggers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Can drive TCLKA/TCLKB clocks with GTX logic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RTM interface</a:t>
            </a: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1451" dirty="0">
              <a:latin typeface="Arial"/>
            </a:endParaRPr>
          </a:p>
          <a:p>
            <a:pPr marL="259204" indent="-259204">
              <a:buSzPct val="45000"/>
              <a:buFont typeface="Arial" panose="020B0604020202020204" pitchFamily="34" charset="0"/>
              <a:buChar char="•"/>
              <a:defRPr/>
            </a:pPr>
            <a:endParaRPr sz="1451" dirty="0"/>
          </a:p>
        </p:txBody>
      </p:sp>
      <p:pic>
        <p:nvPicPr>
          <p:cNvPr id="12292" name="Picture 174">
            <a:extLst>
              <a:ext uri="{FF2B5EF4-FFF2-40B4-BE49-F238E27FC236}">
                <a16:creationId xmlns:a16="http://schemas.microsoft.com/office/drawing/2014/main" id="{72DAABEB-43F1-8F44-A92E-666897A94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9026" y="1327151"/>
            <a:ext cx="4246563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75">
            <a:extLst>
              <a:ext uri="{FF2B5EF4-FFF2-40B4-BE49-F238E27FC236}">
                <a16:creationId xmlns:a16="http://schemas.microsoft.com/office/drawing/2014/main" id="{D35A0714-FAD1-7FFF-9DBC-97689F25B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25" y="5141914"/>
            <a:ext cx="398145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D9294619-0A86-0DF4-1C37-4CAA3AF37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DF7470B7-DD7D-6E74-80FE-777970F799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>
            <a:extLst>
              <a:ext uri="{FF2B5EF4-FFF2-40B4-BE49-F238E27FC236}">
                <a16:creationId xmlns:a16="http://schemas.microsoft.com/office/drawing/2014/main" id="{EAE9FDF8-DEBC-4991-4783-8A4A93333FC8}"/>
              </a:ext>
            </a:extLst>
          </p:cNvPr>
          <p:cNvSpPr txBox="1"/>
          <p:nvPr/>
        </p:nvSpPr>
        <p:spPr>
          <a:xfrm>
            <a:off x="1981201" y="273051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 dirty="0">
                <a:latin typeface="Arial"/>
              </a:rPr>
              <a:t>mTCA-EVRTM-300</a:t>
            </a:r>
            <a:endParaRPr dirty="0"/>
          </a:p>
        </p:txBody>
      </p:sp>
      <p:pic>
        <p:nvPicPr>
          <p:cNvPr id="13315" name="Picture 2" descr="A picture containing text, circuit, electronics&#10;&#10;Description automatically generated">
            <a:extLst>
              <a:ext uri="{FF2B5EF4-FFF2-40B4-BE49-F238E27FC236}">
                <a16:creationId xmlns:a16="http://schemas.microsoft.com/office/drawing/2014/main" id="{409B3AD2-7BFB-066D-263D-14D7468C0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950" y="1676401"/>
            <a:ext cx="393065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168E65-1D9A-E893-3984-1988B3410DA6}"/>
              </a:ext>
            </a:extLst>
          </p:cNvPr>
          <p:cNvSpPr txBox="1"/>
          <p:nvPr/>
        </p:nvSpPr>
        <p:spPr>
          <a:xfrm>
            <a:off x="2036764" y="1787525"/>
            <a:ext cx="3868737" cy="1208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Supports up to 5 Universal I/O Modules</a:t>
            </a:r>
          </a:p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Up to ten inputs or outputs</a:t>
            </a:r>
          </a:p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Can be used for mTCA-EVM-300, mTCA-EVR-300U and mTCA-EVR-300RF</a:t>
            </a:r>
          </a:p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en-US" sz="1451" dirty="0"/>
              <a:t>Supports –DLY modules</a:t>
            </a:r>
          </a:p>
        </p:txBody>
      </p:sp>
      <p:sp>
        <p:nvSpPr>
          <p:cNvPr id="13317" name="Text Box 3">
            <a:extLst>
              <a:ext uri="{FF2B5EF4-FFF2-40B4-BE49-F238E27FC236}">
                <a16:creationId xmlns:a16="http://schemas.microsoft.com/office/drawing/2014/main" id="{DA4F70A3-2367-3E6D-B2AE-FFC1D5664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13318" name="Line 4">
            <a:extLst>
              <a:ext uri="{FF2B5EF4-FFF2-40B4-BE49-F238E27FC236}">
                <a16:creationId xmlns:a16="http://schemas.microsoft.com/office/drawing/2014/main" id="{E4BCC5AA-E4C4-5977-57D7-9014BAE41A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>
            <a:extLst>
              <a:ext uri="{FF2B5EF4-FFF2-40B4-BE49-F238E27FC236}">
                <a16:creationId xmlns:a16="http://schemas.microsoft.com/office/drawing/2014/main" id="{E32BAD84-4992-CEF7-B188-5FE8C94D2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14339" name="Line 4">
            <a:extLst>
              <a:ext uri="{FF2B5EF4-FFF2-40B4-BE49-F238E27FC236}">
                <a16:creationId xmlns:a16="http://schemas.microsoft.com/office/drawing/2014/main" id="{C948D973-15E5-2161-C02D-44BE233E6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8FB39E50-893A-1299-91FB-409590511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63817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14341" name="Rectangle 8">
            <a:extLst>
              <a:ext uri="{FF2B5EF4-FFF2-40B4-BE49-F238E27FC236}">
                <a16:creationId xmlns:a16="http://schemas.microsoft.com/office/drawing/2014/main" id="{A962F4AD-2B1A-41A8-2B2F-7CCF13E0E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6207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400">
                <a:solidFill>
                  <a:schemeClr val="tx2"/>
                </a:solidFill>
              </a:rPr>
              <a:t>VME-EVR-300</a:t>
            </a: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14342" name="TextBox 5">
            <a:extLst>
              <a:ext uri="{FF2B5EF4-FFF2-40B4-BE49-F238E27FC236}">
                <a16:creationId xmlns:a16="http://schemas.microsoft.com/office/drawing/2014/main" id="{2EB33D3C-1C43-A449-C97C-FD4725311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4" y="1776414"/>
            <a:ext cx="49418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/>
              <a:t>VME64x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Event Receiver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Four Universal I/O Slots (one slot driven by GTX)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Two differential CML outputs (GTX)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Two TTL inputs with default state selectable with jumpers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Optional transition board VME-UNIV-TB64x</a:t>
            </a:r>
          </a:p>
        </p:txBody>
      </p:sp>
      <p:pic>
        <p:nvPicPr>
          <p:cNvPr id="14343" name="Picture 2">
            <a:extLst>
              <a:ext uri="{FF2B5EF4-FFF2-40B4-BE49-F238E27FC236}">
                <a16:creationId xmlns:a16="http://schemas.microsoft.com/office/drawing/2014/main" id="{DF363EC5-6F72-85B3-E510-5F20A399A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2625" y="1628775"/>
            <a:ext cx="27828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5">
            <a:extLst>
              <a:ext uri="{FF2B5EF4-FFF2-40B4-BE49-F238E27FC236}">
                <a16:creationId xmlns:a16="http://schemas.microsoft.com/office/drawing/2014/main" id="{B30FC238-7ED5-E7EE-2B46-E0A1FE62A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4" y="4365626"/>
            <a:ext cx="62833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/>
              <a:t>Pulse Generator Triggers from prescalers and DBUS bits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Gated pulse outputs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Dual output mapping registers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Segmented Data Buffer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A4C27AC7-F97B-769E-2E43-ABB9A250F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 dirty="0">
              <a:solidFill>
                <a:srgbClr val="0000FF"/>
              </a:solidFill>
            </a:endParaRPr>
          </a:p>
        </p:txBody>
      </p:sp>
      <p:sp>
        <p:nvSpPr>
          <p:cNvPr id="8195" name="Line 4">
            <a:extLst>
              <a:ext uri="{FF2B5EF4-FFF2-40B4-BE49-F238E27FC236}">
                <a16:creationId xmlns:a16="http://schemas.microsoft.com/office/drawing/2014/main" id="{3CDF4C76-7414-38E3-368A-7FC772F9B6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924B7549-A355-D682-237D-773B02306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63817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/>
          </a:p>
        </p:txBody>
      </p:sp>
      <p:sp>
        <p:nvSpPr>
          <p:cNvPr id="8197" name="Rectangle 8">
            <a:extLst>
              <a:ext uri="{FF2B5EF4-FFF2-40B4-BE49-F238E27FC236}">
                <a16:creationId xmlns:a16="http://schemas.microsoft.com/office/drawing/2014/main" id="{A49B02F6-5FE7-236E-3C45-9B523B2EE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6207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What do you need a timing system for?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2A4FB5-BF3B-234E-ACEC-2728AB7A8F3C}"/>
              </a:ext>
            </a:extLst>
          </p:cNvPr>
          <p:cNvSpPr txBox="1"/>
          <p:nvPr/>
        </p:nvSpPr>
        <p:spPr>
          <a:xfrm>
            <a:off x="1944687" y="1700760"/>
            <a:ext cx="77518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Phase and frequency locked clocks at different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Trigger something at different locations at the same time with high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something happen in sequence with predefined time intervals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Synchronize the local time at different locations with high precision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Timestamp events at different locations to analyze what happened first or timestamp data acquisition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>
            <a:extLst>
              <a:ext uri="{FF2B5EF4-FFF2-40B4-BE49-F238E27FC236}">
                <a16:creationId xmlns:a16="http://schemas.microsoft.com/office/drawing/2014/main" id="{039BA262-9B0F-FC11-D29F-875FAEE7E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15363" name="Line 4">
            <a:extLst>
              <a:ext uri="{FF2B5EF4-FFF2-40B4-BE49-F238E27FC236}">
                <a16:creationId xmlns:a16="http://schemas.microsoft.com/office/drawing/2014/main" id="{845304BE-DD3F-C0B2-1487-D87FB1B0D9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Text Box 6">
            <a:extLst>
              <a:ext uri="{FF2B5EF4-FFF2-40B4-BE49-F238E27FC236}">
                <a16:creationId xmlns:a16="http://schemas.microsoft.com/office/drawing/2014/main" id="{43C9AA9D-FC18-08BC-3583-8D47CB0E4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63817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15365" name="Rectangle 8">
            <a:extLst>
              <a:ext uri="{FF2B5EF4-FFF2-40B4-BE49-F238E27FC236}">
                <a16:creationId xmlns:a16="http://schemas.microsoft.com/office/drawing/2014/main" id="{A9BBABDD-4EEE-F4A4-D982-1B27D6BC6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620714"/>
            <a:ext cx="82296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400">
                <a:solidFill>
                  <a:schemeClr val="tx2"/>
                </a:solidFill>
              </a:rPr>
              <a:t>VME-UTB-64x</a:t>
            </a: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15366" name="TextBox 2">
            <a:extLst>
              <a:ext uri="{FF2B5EF4-FFF2-40B4-BE49-F238E27FC236}">
                <a16:creationId xmlns:a16="http://schemas.microsoft.com/office/drawing/2014/main" id="{C79CB8CA-C8FD-4E01-7127-8CA8A7621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976" y="3860801"/>
            <a:ext cx="83470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i-FI" altLang="en-US" sz="1600" dirty="0"/>
              <a:t>VME-UTB-64x transition board for MRF VME products</a:t>
            </a:r>
          </a:p>
          <a:p>
            <a:pPr>
              <a:spcBef>
                <a:spcPct val="0"/>
              </a:spcBef>
            </a:pPr>
            <a:r>
              <a:rPr lang="fi-FI" altLang="en-US" sz="1600" dirty="0" err="1"/>
              <a:t>Support</a:t>
            </a:r>
            <a:r>
              <a:rPr lang="fi-FI" altLang="en-US" sz="1600" dirty="0"/>
              <a:t> for Universal I/O </a:t>
            </a:r>
            <a:r>
              <a:rPr lang="fi-FI" altLang="en-US" sz="1600" dirty="0" err="1"/>
              <a:t>modules</a:t>
            </a:r>
            <a:r>
              <a:rPr lang="fi-FI" altLang="en-US" sz="1600" dirty="0"/>
              <a:t> </a:t>
            </a:r>
            <a:r>
              <a:rPr lang="fi-FI" altLang="en-US" sz="1600" dirty="0" err="1"/>
              <a:t>requiring</a:t>
            </a:r>
            <a:r>
              <a:rPr lang="fi-FI" altLang="en-US" sz="1600" dirty="0"/>
              <a:t> GPIO (VME-EVR-300 </a:t>
            </a:r>
            <a:r>
              <a:rPr lang="fi-FI" altLang="en-US" sz="1600" dirty="0" err="1"/>
              <a:t>only</a:t>
            </a:r>
            <a:r>
              <a:rPr lang="fi-FI" altLang="en-US" sz="1600" dirty="0"/>
              <a:t>)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altLang="en-US" sz="1600" dirty="0"/>
              <a:t>UNIV-LVPECL-DLY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altLang="en-US" sz="1600" dirty="0"/>
              <a:t>UNIV-TTL-DLY</a:t>
            </a:r>
          </a:p>
          <a:p>
            <a:pPr>
              <a:spcBef>
                <a:spcPct val="0"/>
              </a:spcBef>
            </a:pPr>
            <a:r>
              <a:rPr lang="fi-FI" altLang="en-US" sz="1600" dirty="0" err="1"/>
              <a:t>Added</a:t>
            </a:r>
            <a:r>
              <a:rPr lang="fi-FI" altLang="en-US" sz="1600" dirty="0"/>
              <a:t> status </a:t>
            </a:r>
            <a:r>
              <a:rPr lang="fi-FI" altLang="en-US" sz="1600" dirty="0" err="1"/>
              <a:t>LEDs</a:t>
            </a:r>
            <a:r>
              <a:rPr lang="fi-FI" altLang="en-US" sz="1600" dirty="0"/>
              <a:t> (VME-EVR-300 </a:t>
            </a:r>
            <a:r>
              <a:rPr lang="fi-FI" altLang="en-US" sz="1600" dirty="0" err="1"/>
              <a:t>only</a:t>
            </a:r>
            <a:r>
              <a:rPr lang="fi-FI" altLang="en-US" sz="1600" dirty="0"/>
              <a:t>)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altLang="en-US" sz="1600" dirty="0" err="1"/>
              <a:t>Link</a:t>
            </a:r>
            <a:r>
              <a:rPr lang="fi-FI" altLang="en-US" sz="1600" dirty="0"/>
              <a:t> / </a:t>
            </a:r>
            <a:r>
              <a:rPr lang="fi-FI" altLang="en-US" sz="1600" dirty="0" err="1"/>
              <a:t>Violation</a:t>
            </a:r>
            <a:r>
              <a:rPr lang="fi-FI" altLang="en-US" sz="1600" dirty="0"/>
              <a:t> / </a:t>
            </a:r>
            <a:r>
              <a:rPr lang="fi-FI" altLang="en-US" sz="1600" dirty="0" err="1"/>
              <a:t>Event</a:t>
            </a:r>
            <a:r>
              <a:rPr lang="fi-FI" altLang="en-US" sz="1600" dirty="0"/>
              <a:t> in / </a:t>
            </a:r>
            <a:r>
              <a:rPr lang="fi-FI" altLang="en-US" sz="1600" dirty="0" err="1"/>
              <a:t>Event</a:t>
            </a:r>
            <a:r>
              <a:rPr lang="fi-FI" altLang="en-US" sz="1600" dirty="0"/>
              <a:t> out</a:t>
            </a:r>
          </a:p>
          <a:p>
            <a:pPr>
              <a:spcBef>
                <a:spcPct val="0"/>
              </a:spcBef>
            </a:pPr>
            <a:r>
              <a:rPr lang="fi-FI" altLang="en-US" sz="1600" dirty="0"/>
              <a:t>Compatible </a:t>
            </a:r>
            <a:r>
              <a:rPr lang="fi-FI" altLang="en-US" sz="1600" dirty="0" err="1"/>
              <a:t>also</a:t>
            </a:r>
            <a:r>
              <a:rPr lang="fi-FI" altLang="en-US" sz="1600" dirty="0"/>
              <a:t> </a:t>
            </a:r>
            <a:r>
              <a:rPr lang="fi-FI" altLang="en-US" sz="1600" dirty="0" err="1"/>
              <a:t>with</a:t>
            </a:r>
            <a:r>
              <a:rPr lang="fi-FI" altLang="en-US" sz="1600" dirty="0"/>
              <a:t> </a:t>
            </a:r>
            <a:r>
              <a:rPr lang="fi-FI" altLang="en-US" sz="1600" dirty="0" err="1"/>
              <a:t>older</a:t>
            </a:r>
            <a:r>
              <a:rPr lang="fi-FI" altLang="en-US" sz="1600" dirty="0"/>
              <a:t> HW (230 </a:t>
            </a:r>
            <a:r>
              <a:rPr lang="fi-FI" altLang="en-US" sz="1600" dirty="0" err="1"/>
              <a:t>series</a:t>
            </a:r>
            <a:r>
              <a:rPr lang="fi-FI" altLang="en-US" sz="1600" dirty="0"/>
              <a:t>), </a:t>
            </a:r>
            <a:r>
              <a:rPr lang="fi-FI" altLang="en-US" sz="1600" dirty="0" err="1"/>
              <a:t>only</a:t>
            </a:r>
            <a:r>
              <a:rPr lang="fi-FI" altLang="en-US" sz="1600" dirty="0"/>
              <a:t> </a:t>
            </a:r>
            <a:r>
              <a:rPr lang="fi-FI" altLang="en-US" sz="1600" dirty="0" err="1"/>
              <a:t>new</a:t>
            </a:r>
            <a:r>
              <a:rPr lang="fi-FI" altLang="en-US" sz="1600" dirty="0"/>
              <a:t> </a:t>
            </a:r>
            <a:r>
              <a:rPr lang="fi-FI" altLang="en-US" sz="1600" dirty="0" err="1"/>
              <a:t>features</a:t>
            </a:r>
            <a:r>
              <a:rPr lang="fi-FI" altLang="en-US" sz="1600" dirty="0"/>
              <a:t> </a:t>
            </a:r>
            <a:r>
              <a:rPr lang="fi-FI" altLang="en-US" sz="1600" dirty="0" err="1"/>
              <a:t>are</a:t>
            </a:r>
            <a:r>
              <a:rPr lang="fi-FI" altLang="en-US" sz="1600" dirty="0"/>
              <a:t> </a:t>
            </a:r>
            <a:r>
              <a:rPr lang="fi-FI" altLang="en-US" sz="1600" dirty="0" err="1"/>
              <a:t>not</a:t>
            </a:r>
            <a:r>
              <a:rPr lang="fi-FI" altLang="en-US" sz="1600" dirty="0"/>
              <a:t> </a:t>
            </a:r>
            <a:r>
              <a:rPr lang="fi-FI" altLang="en-US" sz="1600" dirty="0" err="1"/>
              <a:t>supported</a:t>
            </a:r>
            <a:endParaRPr lang="fi-FI" altLang="en-US" sz="1600" dirty="0"/>
          </a:p>
          <a:p>
            <a:pPr>
              <a:spcBef>
                <a:spcPct val="0"/>
              </a:spcBef>
            </a:pPr>
            <a:r>
              <a:rPr lang="fi-FI" altLang="en-US" sz="1600" dirty="0"/>
              <a:t>Power </a:t>
            </a:r>
            <a:r>
              <a:rPr lang="fi-FI" altLang="en-US" sz="1600" dirty="0" err="1"/>
              <a:t>both</a:t>
            </a:r>
            <a:r>
              <a:rPr lang="fi-FI" altLang="en-US" sz="1600" dirty="0"/>
              <a:t> </a:t>
            </a:r>
            <a:r>
              <a:rPr lang="fi-FI" altLang="en-US" sz="1600" dirty="0" err="1"/>
              <a:t>through</a:t>
            </a:r>
            <a:r>
              <a:rPr lang="fi-FI" altLang="en-US" sz="1600" dirty="0"/>
              <a:t> </a:t>
            </a:r>
            <a:r>
              <a:rPr lang="fi-FI" altLang="en-US" sz="1600" dirty="0" err="1"/>
              <a:t>front</a:t>
            </a:r>
            <a:r>
              <a:rPr lang="fi-FI" altLang="en-US" sz="1600" dirty="0"/>
              <a:t> </a:t>
            </a:r>
            <a:r>
              <a:rPr lang="fi-FI" altLang="en-US" sz="1600" dirty="0" err="1"/>
              <a:t>board</a:t>
            </a:r>
            <a:r>
              <a:rPr lang="fi-FI" altLang="en-US" sz="1600" dirty="0"/>
              <a:t> and </a:t>
            </a:r>
            <a:r>
              <a:rPr lang="fi-FI" altLang="en-US" sz="1600" dirty="0" err="1"/>
              <a:t>backplane</a:t>
            </a:r>
            <a:r>
              <a:rPr lang="fi-FI" altLang="en-US" sz="1600" dirty="0"/>
              <a:t> +5V </a:t>
            </a:r>
            <a:r>
              <a:rPr lang="fi-FI" altLang="en-US" sz="1600" dirty="0" err="1"/>
              <a:t>pins</a:t>
            </a:r>
            <a:endParaRPr lang="fi-FI" altLang="en-US" sz="1600" dirty="0"/>
          </a:p>
        </p:txBody>
      </p:sp>
      <p:pic>
        <p:nvPicPr>
          <p:cNvPr id="15367" name="Picture 3" descr="A picture containing electronics">
            <a:extLst>
              <a:ext uri="{FF2B5EF4-FFF2-40B4-BE49-F238E27FC236}">
                <a16:creationId xmlns:a16="http://schemas.microsoft.com/office/drawing/2014/main" id="{1C713CBB-4C64-0B0F-A977-E8DDAD6E3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0475" y="1377950"/>
            <a:ext cx="45910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>
            <a:extLst>
              <a:ext uri="{FF2B5EF4-FFF2-40B4-BE49-F238E27FC236}">
                <a16:creationId xmlns:a16="http://schemas.microsoft.com/office/drawing/2014/main" id="{6DD797D1-EA79-C3DC-0367-FCB0F60616A8}"/>
              </a:ext>
            </a:extLst>
          </p:cNvPr>
          <p:cNvSpPr txBox="1"/>
          <p:nvPr/>
        </p:nvSpPr>
        <p:spPr>
          <a:xfrm>
            <a:off x="1838325" y="273051"/>
            <a:ext cx="8229600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 dirty="0">
                <a:latin typeface="Arial"/>
              </a:rPr>
              <a:t>Universal I/O Modules</a:t>
            </a:r>
            <a:endParaRPr dirty="0"/>
          </a:p>
        </p:txBody>
      </p:sp>
      <p:sp>
        <p:nvSpPr>
          <p:cNvPr id="189" name="TextShape 2">
            <a:extLst>
              <a:ext uri="{FF2B5EF4-FFF2-40B4-BE49-F238E27FC236}">
                <a16:creationId xmlns:a16="http://schemas.microsoft.com/office/drawing/2014/main" id="{422D9425-3367-E78F-3049-89BEFCDE5292}"/>
              </a:ext>
            </a:extLst>
          </p:cNvPr>
          <p:cNvSpPr txBox="1"/>
          <p:nvPr/>
        </p:nvSpPr>
        <p:spPr>
          <a:xfrm>
            <a:off x="1855788" y="941388"/>
            <a:ext cx="2654300" cy="56689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UNIV-TTL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LVTTL output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sz="1451" dirty="0">
              <a:latin typeface="Arial"/>
            </a:endParaRP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UNIV-TTL5V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5V TTL output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sz="1451" dirty="0">
              <a:latin typeface="Arial"/>
            </a:endParaRP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UNIV-TTL-DLY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LVTTL output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Delay tuning 1024 steps of ~9 </a:t>
            </a:r>
            <a:r>
              <a:rPr lang="en-US" sz="1451" dirty="0" err="1">
                <a:latin typeface="Arial"/>
              </a:rPr>
              <a:t>ps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sz="1451" dirty="0">
              <a:latin typeface="Arial"/>
            </a:endParaRP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UNIV-LVPECL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differential LVPECL output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sz="1451" dirty="0">
              <a:latin typeface="Arial"/>
            </a:endParaRP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UNIV-LVPECL-DLY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differential LVPECL output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Delay tuning 1024 steps of ~9 </a:t>
            </a:r>
            <a:r>
              <a:rPr lang="en-US" sz="1451" dirty="0" err="1">
                <a:latin typeface="Arial"/>
              </a:rPr>
              <a:t>ps</a:t>
            </a:r>
            <a:endParaRPr sz="1451" dirty="0"/>
          </a:p>
        </p:txBody>
      </p:sp>
      <p:pic>
        <p:nvPicPr>
          <p:cNvPr id="17412" name="Picture 189">
            <a:extLst>
              <a:ext uri="{FF2B5EF4-FFF2-40B4-BE49-F238E27FC236}">
                <a16:creationId xmlns:a16="http://schemas.microsoft.com/office/drawing/2014/main" id="{F2EE9A51-184D-B3FA-5700-10FB68677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9325" y="1658939"/>
            <a:ext cx="5513388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" name="TextShape 3">
            <a:extLst>
              <a:ext uri="{FF2B5EF4-FFF2-40B4-BE49-F238E27FC236}">
                <a16:creationId xmlns:a16="http://schemas.microsoft.com/office/drawing/2014/main" id="{ED15D193-90EB-2848-3ECF-1F9731AFB242}"/>
              </a:ext>
            </a:extLst>
          </p:cNvPr>
          <p:cNvSpPr txBox="1"/>
          <p:nvPr/>
        </p:nvSpPr>
        <p:spPr>
          <a:xfrm>
            <a:off x="4930775" y="1327150"/>
            <a:ext cx="833438" cy="23653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 dirty="0">
                <a:latin typeface="Arial"/>
              </a:rPr>
              <a:t>UNIV-TTL</a:t>
            </a:r>
            <a:endParaRPr dirty="0"/>
          </a:p>
        </p:txBody>
      </p:sp>
      <p:sp>
        <p:nvSpPr>
          <p:cNvPr id="192" name="TextShape 4">
            <a:extLst>
              <a:ext uri="{FF2B5EF4-FFF2-40B4-BE49-F238E27FC236}">
                <a16:creationId xmlns:a16="http://schemas.microsoft.com/office/drawing/2014/main" id="{E5D19246-3A0C-54EA-5EB2-5214679C40E8}"/>
              </a:ext>
            </a:extLst>
          </p:cNvPr>
          <p:cNvSpPr txBox="1"/>
          <p:nvPr/>
        </p:nvSpPr>
        <p:spPr>
          <a:xfrm>
            <a:off x="5905500" y="1327150"/>
            <a:ext cx="1162050" cy="24923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 dirty="0">
                <a:latin typeface="Arial"/>
              </a:rPr>
              <a:t>UNIV-TTL5V</a:t>
            </a:r>
            <a:endParaRPr dirty="0"/>
          </a:p>
        </p:txBody>
      </p:sp>
      <p:sp>
        <p:nvSpPr>
          <p:cNvPr id="193" name="TextShape 5">
            <a:extLst>
              <a:ext uri="{FF2B5EF4-FFF2-40B4-BE49-F238E27FC236}">
                <a16:creationId xmlns:a16="http://schemas.microsoft.com/office/drawing/2014/main" id="{2F77C1A0-F328-866E-1DA9-F81D289ECA4A}"/>
              </a:ext>
            </a:extLst>
          </p:cNvPr>
          <p:cNvSpPr txBox="1"/>
          <p:nvPr/>
        </p:nvSpPr>
        <p:spPr>
          <a:xfrm>
            <a:off x="6950076" y="1325564"/>
            <a:ext cx="1217613" cy="249237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 dirty="0">
                <a:latin typeface="Arial"/>
              </a:rPr>
              <a:t>UNIV-TTL-DLY</a:t>
            </a:r>
            <a:endParaRPr dirty="0"/>
          </a:p>
        </p:txBody>
      </p:sp>
      <p:sp>
        <p:nvSpPr>
          <p:cNvPr id="194" name="TextShape 6">
            <a:extLst>
              <a:ext uri="{FF2B5EF4-FFF2-40B4-BE49-F238E27FC236}">
                <a16:creationId xmlns:a16="http://schemas.microsoft.com/office/drawing/2014/main" id="{BD7A52AB-275F-5C11-1636-4C3E8B066284}"/>
              </a:ext>
            </a:extLst>
          </p:cNvPr>
          <p:cNvSpPr txBox="1"/>
          <p:nvPr/>
        </p:nvSpPr>
        <p:spPr>
          <a:xfrm>
            <a:off x="9072563" y="1327151"/>
            <a:ext cx="1409700" cy="358775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>
                <a:latin typeface="Arial"/>
              </a:rPr>
              <a:t>UNIV-LVPECL-DLY</a:t>
            </a:r>
            <a:endParaRPr/>
          </a:p>
        </p:txBody>
      </p:sp>
      <p:sp>
        <p:nvSpPr>
          <p:cNvPr id="195" name="TextShape 7">
            <a:extLst>
              <a:ext uri="{FF2B5EF4-FFF2-40B4-BE49-F238E27FC236}">
                <a16:creationId xmlns:a16="http://schemas.microsoft.com/office/drawing/2014/main" id="{12C7C756-D45D-79F8-DFFC-E728B04D0C17}"/>
              </a:ext>
            </a:extLst>
          </p:cNvPr>
          <p:cNvSpPr txBox="1"/>
          <p:nvPr/>
        </p:nvSpPr>
        <p:spPr>
          <a:xfrm>
            <a:off x="8012114" y="1327150"/>
            <a:ext cx="1216025" cy="24923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 dirty="0">
                <a:latin typeface="Arial"/>
              </a:rPr>
              <a:t>UNIV-LVPECL</a:t>
            </a:r>
            <a:endParaRPr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4453BD62-C3F4-59E1-6A3F-0D54E4E1D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AC32FB59-ED64-3DC6-77EA-53631C4E2F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>
            <a:extLst>
              <a:ext uri="{FF2B5EF4-FFF2-40B4-BE49-F238E27FC236}">
                <a16:creationId xmlns:a16="http://schemas.microsoft.com/office/drawing/2014/main" id="{82B5ACAB-34EE-7B08-1334-B38850C82D72}"/>
              </a:ext>
            </a:extLst>
          </p:cNvPr>
          <p:cNvSpPr txBox="1"/>
          <p:nvPr/>
        </p:nvSpPr>
        <p:spPr>
          <a:xfrm>
            <a:off x="1793875" y="301625"/>
            <a:ext cx="8229600" cy="11445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>
                <a:latin typeface="Arial"/>
              </a:rPr>
              <a:t>Universal I/O Modules</a:t>
            </a:r>
            <a:endParaRPr/>
          </a:p>
        </p:txBody>
      </p:sp>
      <p:sp>
        <p:nvSpPr>
          <p:cNvPr id="197" name="TextShape 2">
            <a:extLst>
              <a:ext uri="{FF2B5EF4-FFF2-40B4-BE49-F238E27FC236}">
                <a16:creationId xmlns:a16="http://schemas.microsoft.com/office/drawing/2014/main" id="{C86BEB0D-B369-4F26-7895-7F6BC70A39EF}"/>
              </a:ext>
            </a:extLst>
          </p:cNvPr>
          <p:cNvSpPr txBox="1"/>
          <p:nvPr/>
        </p:nvSpPr>
        <p:spPr>
          <a:xfrm>
            <a:off x="1855788" y="1649414"/>
            <a:ext cx="2654300" cy="437194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UNIV-TTLIN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TTL input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configurable term.</a:t>
            </a:r>
            <a:endParaRPr lang="en-US" sz="1451" dirty="0"/>
          </a:p>
          <a:p>
            <a:pPr marL="1173604" lvl="2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240 ohm to +5V</a:t>
            </a:r>
            <a:endParaRPr lang="en-US" sz="1451" dirty="0"/>
          </a:p>
          <a:p>
            <a:pPr marL="1173604" lvl="2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50 ohm to GND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sz="1451" dirty="0">
              <a:latin typeface="Arial"/>
            </a:endParaRP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UNIV-NIM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NIM output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sz="1451" dirty="0">
              <a:latin typeface="Arial"/>
            </a:endParaRP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UNIV-HFBR-1528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650 nm Optical Output</a:t>
            </a:r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POF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sz="1451" dirty="0">
              <a:latin typeface="Arial"/>
            </a:endParaRP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UNIV-HFBR-1414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820 nm Optical Output</a:t>
            </a:r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50/125 </a:t>
            </a:r>
            <a:r>
              <a:rPr lang="el-GR" sz="1451" dirty="0">
                <a:latin typeface="Arial"/>
              </a:rPr>
              <a:t>μ</a:t>
            </a:r>
            <a:r>
              <a:rPr lang="en-US" sz="1451" dirty="0">
                <a:latin typeface="Arial"/>
              </a:rPr>
              <a:t>m, 62.5/125 </a:t>
            </a:r>
            <a:r>
              <a:rPr lang="el-GR" sz="1451" dirty="0">
                <a:latin typeface="Arial"/>
              </a:rPr>
              <a:t>μ</a:t>
            </a:r>
            <a:r>
              <a:rPr lang="en-US" sz="1451" dirty="0">
                <a:latin typeface="Arial"/>
              </a:rPr>
              <a:t>m, 100/140 </a:t>
            </a:r>
            <a:r>
              <a:rPr lang="el-GR" sz="1451" dirty="0">
                <a:latin typeface="Arial"/>
              </a:rPr>
              <a:t>μ</a:t>
            </a:r>
            <a:r>
              <a:rPr lang="fi-FI" sz="1451" dirty="0">
                <a:latin typeface="Arial"/>
              </a:rPr>
              <a:t>m, 200 </a:t>
            </a:r>
            <a:r>
              <a:rPr lang="el-GR" sz="1451" dirty="0">
                <a:latin typeface="Arial"/>
              </a:rPr>
              <a:t>μ</a:t>
            </a:r>
            <a:r>
              <a:rPr lang="fi-FI" sz="1451" dirty="0">
                <a:latin typeface="Arial"/>
              </a:rPr>
              <a:t>m PCS</a:t>
            </a:r>
            <a:endParaRPr sz="1451" dirty="0"/>
          </a:p>
          <a:p>
            <a:pPr lvl="1">
              <a:buSzPct val="45000"/>
              <a:buFont typeface="Wingdings" charset="2"/>
              <a:buChar char=""/>
              <a:defRPr/>
            </a:pPr>
            <a:endParaRPr dirty="0"/>
          </a:p>
        </p:txBody>
      </p:sp>
      <p:pic>
        <p:nvPicPr>
          <p:cNvPr id="18436" name="Picture 197">
            <a:extLst>
              <a:ext uri="{FF2B5EF4-FFF2-40B4-BE49-F238E27FC236}">
                <a16:creationId xmlns:a16="http://schemas.microsoft.com/office/drawing/2014/main" id="{E36F13F4-9D86-FBD6-826D-46D16CC9C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79"/>
          <a:stretch>
            <a:fillRect/>
          </a:stretch>
        </p:blipFill>
        <p:spPr bwMode="auto">
          <a:xfrm>
            <a:off x="4759325" y="1743075"/>
            <a:ext cx="5513388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" name="TextShape 3">
            <a:extLst>
              <a:ext uri="{FF2B5EF4-FFF2-40B4-BE49-F238E27FC236}">
                <a16:creationId xmlns:a16="http://schemas.microsoft.com/office/drawing/2014/main" id="{748F0E0C-596C-214B-D910-C3FD78CFF051}"/>
              </a:ext>
            </a:extLst>
          </p:cNvPr>
          <p:cNvSpPr txBox="1"/>
          <p:nvPr/>
        </p:nvSpPr>
        <p:spPr>
          <a:xfrm>
            <a:off x="5256214" y="1327150"/>
            <a:ext cx="1074737" cy="23653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>
                <a:latin typeface="Arial"/>
              </a:rPr>
              <a:t>UNIV-TTLIN/IL</a:t>
            </a:r>
            <a:endParaRPr/>
          </a:p>
        </p:txBody>
      </p:sp>
      <p:sp>
        <p:nvSpPr>
          <p:cNvPr id="200" name="TextShape 4">
            <a:extLst>
              <a:ext uri="{FF2B5EF4-FFF2-40B4-BE49-F238E27FC236}">
                <a16:creationId xmlns:a16="http://schemas.microsoft.com/office/drawing/2014/main" id="{12938878-228B-DA38-8437-AFABD3896E85}"/>
              </a:ext>
            </a:extLst>
          </p:cNvPr>
          <p:cNvSpPr txBox="1"/>
          <p:nvPr/>
        </p:nvSpPr>
        <p:spPr>
          <a:xfrm>
            <a:off x="6372226" y="1327150"/>
            <a:ext cx="1160463" cy="24923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 dirty="0">
                <a:latin typeface="Arial"/>
              </a:rPr>
              <a:t>UNIV-NIM</a:t>
            </a:r>
            <a:endParaRPr dirty="0"/>
          </a:p>
        </p:txBody>
      </p:sp>
      <p:sp>
        <p:nvSpPr>
          <p:cNvPr id="201" name="TextShape 5">
            <a:extLst>
              <a:ext uri="{FF2B5EF4-FFF2-40B4-BE49-F238E27FC236}">
                <a16:creationId xmlns:a16="http://schemas.microsoft.com/office/drawing/2014/main" id="{283C0C07-1424-E26D-07A6-4B59DE4CF2A6}"/>
              </a:ext>
            </a:extLst>
          </p:cNvPr>
          <p:cNvSpPr txBox="1"/>
          <p:nvPr/>
        </p:nvSpPr>
        <p:spPr>
          <a:xfrm>
            <a:off x="8656639" y="1327151"/>
            <a:ext cx="1411287" cy="358775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>
                <a:latin typeface="Arial"/>
              </a:rPr>
              <a:t>UNIV-HFBR-1414</a:t>
            </a:r>
            <a:endParaRPr/>
          </a:p>
        </p:txBody>
      </p:sp>
      <p:sp>
        <p:nvSpPr>
          <p:cNvPr id="202" name="TextShape 6">
            <a:extLst>
              <a:ext uri="{FF2B5EF4-FFF2-40B4-BE49-F238E27FC236}">
                <a16:creationId xmlns:a16="http://schemas.microsoft.com/office/drawing/2014/main" id="{C176B162-9C35-F9B4-F482-53ED73DA2C30}"/>
              </a:ext>
            </a:extLst>
          </p:cNvPr>
          <p:cNvSpPr txBox="1"/>
          <p:nvPr/>
        </p:nvSpPr>
        <p:spPr>
          <a:xfrm>
            <a:off x="7439025" y="1327150"/>
            <a:ext cx="1384300" cy="24923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>
                <a:latin typeface="Arial"/>
              </a:rPr>
              <a:t>UNIV-HFBR-1528</a:t>
            </a:r>
            <a:endParaRPr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730879B4-EEF4-F844-C591-79AD41540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438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CE9F8902-9FBB-3FC1-BEE1-0D30016238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5041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Shape 1">
            <a:extLst>
              <a:ext uri="{FF2B5EF4-FFF2-40B4-BE49-F238E27FC236}">
                <a16:creationId xmlns:a16="http://schemas.microsoft.com/office/drawing/2014/main" id="{CD407E8D-0411-2B27-9D26-AA7E9FD7D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76251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8" tIns="42452" rIns="81638" bIns="4245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Pct val="45000"/>
              <a:buFontTx/>
              <a:buNone/>
            </a:pPr>
            <a:r>
              <a:rPr lang="en-US" altLang="en-US" sz="1800" b="1" dirty="0"/>
              <a:t>Firmware Changes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40D634C6-257E-D54F-7231-3BBB01DFB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 dirty="0">
              <a:solidFill>
                <a:srgbClr val="0000FF"/>
              </a:solidFill>
            </a:endParaRPr>
          </a:p>
        </p:txBody>
      </p:sp>
      <p:sp>
        <p:nvSpPr>
          <p:cNvPr id="22532" name="Line 4">
            <a:extLst>
              <a:ext uri="{FF2B5EF4-FFF2-40B4-BE49-F238E27FC236}">
                <a16:creationId xmlns:a16="http://schemas.microsoft.com/office/drawing/2014/main" id="{220BB536-DF24-AF08-2431-C583D7565C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5C3AECBF-086A-19FF-CCBF-03CE6659E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160" y="1484730"/>
            <a:ext cx="8345487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fi-FI" altLang="en-US" sz="1600" dirty="0"/>
              <a:t>New EVM features (by Cosylab)</a:t>
            </a:r>
          </a:p>
          <a:p>
            <a:pPr marL="0" indent="0">
              <a:spcBef>
                <a:spcPct val="0"/>
              </a:spcBef>
              <a:buNone/>
            </a:pPr>
            <a:endParaRPr lang="fi-FI" altLang="en-US" sz="1600" dirty="0"/>
          </a:p>
          <a:p>
            <a:pPr>
              <a:spcBef>
                <a:spcPct val="0"/>
              </a:spcBef>
            </a:pPr>
            <a:r>
              <a:rPr lang="fi-FI" altLang="en-US" sz="1600" dirty="0"/>
              <a:t>Sequencer start/stop counting</a:t>
            </a:r>
          </a:p>
          <a:p>
            <a:pPr lvl="1">
              <a:spcBef>
                <a:spcPct val="0"/>
              </a:spcBef>
            </a:pPr>
            <a:r>
              <a:rPr lang="fi-FI" altLang="en-US" sz="1600" dirty="0"/>
              <a:t>Count the number of times a sequencer has been started and how many times the sequence has run </a:t>
            </a:r>
          </a:p>
          <a:p>
            <a:pPr>
              <a:spcBef>
                <a:spcPct val="0"/>
              </a:spcBef>
            </a:pPr>
            <a:r>
              <a:rPr lang="fi-FI" altLang="en-US" sz="1600" dirty="0"/>
              <a:t>Sequencer countdown mode</a:t>
            </a:r>
          </a:p>
          <a:p>
            <a:pPr lvl="1">
              <a:spcBef>
                <a:spcPct val="0"/>
              </a:spcBef>
            </a:pPr>
            <a:r>
              <a:rPr lang="fi-FI" altLang="en-US" sz="1600" dirty="0"/>
              <a:t>Run a sequence a predefined number of repetitions</a:t>
            </a:r>
          </a:p>
          <a:p>
            <a:pPr marL="0" indent="0">
              <a:spcBef>
                <a:spcPct val="0"/>
              </a:spcBef>
              <a:buNone/>
            </a:pPr>
            <a:endParaRPr lang="fi-FI" altLang="en-US" sz="1600" dirty="0"/>
          </a:p>
          <a:p>
            <a:pPr marL="0" indent="0">
              <a:spcBef>
                <a:spcPct val="0"/>
              </a:spcBef>
              <a:buNone/>
            </a:pPr>
            <a:r>
              <a:rPr lang="fi-FI" altLang="en-US" sz="1600" dirty="0"/>
              <a:t>New EVR features</a:t>
            </a:r>
          </a:p>
          <a:p>
            <a:pPr marL="0" indent="0">
              <a:spcBef>
                <a:spcPct val="0"/>
              </a:spcBef>
              <a:buNone/>
            </a:pPr>
            <a:endParaRPr lang="fi-FI" altLang="en-US" sz="1600" dirty="0"/>
          </a:p>
          <a:p>
            <a:pPr>
              <a:spcBef>
                <a:spcPct val="0"/>
              </a:spcBef>
            </a:pPr>
            <a:r>
              <a:rPr lang="fi-FI" altLang="en-US" sz="1600" dirty="0"/>
              <a:t>32-bit pulse width and delay for all pulse generators</a:t>
            </a:r>
          </a:p>
          <a:p>
            <a:pPr>
              <a:spcBef>
                <a:spcPct val="0"/>
              </a:spcBef>
            </a:pPr>
            <a:r>
              <a:rPr lang="fi-FI" altLang="en-US" sz="1600" dirty="0"/>
              <a:t>Added support for pulse trains for pulse generators</a:t>
            </a:r>
          </a:p>
          <a:p>
            <a:pPr lvl="1">
              <a:spcBef>
                <a:spcPct val="0"/>
              </a:spcBef>
            </a:pPr>
            <a:r>
              <a:rPr lang="fi-FI" altLang="en-US" sz="1600" dirty="0"/>
              <a:t>Configurable number of pulses (32-bit value)</a:t>
            </a:r>
          </a:p>
          <a:p>
            <a:pPr lvl="1">
              <a:spcBef>
                <a:spcPct val="0"/>
              </a:spcBef>
            </a:pPr>
            <a:r>
              <a:rPr lang="fi-FI" altLang="en-US" sz="1600" dirty="0"/>
              <a:t>Repeat delay (32-bit value)</a:t>
            </a:r>
          </a:p>
          <a:p>
            <a:pPr>
              <a:spcBef>
                <a:spcPct val="0"/>
              </a:spcBef>
            </a:pPr>
            <a:r>
              <a:rPr lang="fi-FI" altLang="en-US" sz="1600" dirty="0"/>
              <a:t>Pulse Counting (by Cosylab)</a:t>
            </a:r>
          </a:p>
          <a:p>
            <a:pPr lvl="1">
              <a:spcBef>
                <a:spcPct val="0"/>
              </a:spcBef>
            </a:pPr>
            <a:r>
              <a:rPr lang="fi-FI" altLang="en-US" sz="1600" dirty="0"/>
              <a:t>Counters have been added that count the number of pulses of each pulse generator</a:t>
            </a:r>
          </a:p>
        </p:txBody>
      </p:sp>
    </p:spTree>
    <p:extLst>
      <p:ext uri="{BB962C8B-B14F-4D97-AF65-F5344CB8AC3E}">
        <p14:creationId xmlns:p14="http://schemas.microsoft.com/office/powerpoint/2010/main" val="1727702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Shape 1">
            <a:extLst>
              <a:ext uri="{FF2B5EF4-FFF2-40B4-BE49-F238E27FC236}">
                <a16:creationId xmlns:a16="http://schemas.microsoft.com/office/drawing/2014/main" id="{CD407E8D-0411-2B27-9D26-AA7E9FD7D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76251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8" tIns="42452" rIns="81638" bIns="4245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Pct val="45000"/>
              <a:buFontTx/>
              <a:buNone/>
            </a:pPr>
            <a:r>
              <a:rPr lang="en-US" altLang="en-US" sz="1800" b="1" dirty="0"/>
              <a:t>EVM firmware port for </a:t>
            </a:r>
            <a:r>
              <a:rPr lang="en-US" altLang="en-US" sz="1800" b="1" dirty="0" err="1"/>
              <a:t>CompactPCI</a:t>
            </a:r>
            <a:r>
              <a:rPr lang="en-US" altLang="en-US" sz="1800" b="1" dirty="0"/>
              <a:t> Serial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40D634C6-257E-D54F-7231-3BBB01DFB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22532" name="Line 4">
            <a:extLst>
              <a:ext uri="{FF2B5EF4-FFF2-40B4-BE49-F238E27FC236}">
                <a16:creationId xmlns:a16="http://schemas.microsoft.com/office/drawing/2014/main" id="{220BB536-DF24-AF08-2431-C583D7565C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5C3AECBF-086A-19FF-CCBF-03CE6659E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3256" y="1290554"/>
            <a:ext cx="83454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i-FI" altLang="en-US" sz="1600" dirty="0"/>
              <a:t>CPSI-S COM-IO to </a:t>
            </a:r>
            <a:r>
              <a:rPr lang="fi-FI" altLang="en-US" sz="1600" dirty="0" err="1"/>
              <a:t>be</a:t>
            </a:r>
            <a:r>
              <a:rPr lang="fi-FI" altLang="en-US" sz="1600" dirty="0"/>
              <a:t> </a:t>
            </a:r>
            <a:r>
              <a:rPr lang="fi-FI" altLang="en-US" sz="1600" dirty="0" err="1"/>
              <a:t>used</a:t>
            </a:r>
            <a:r>
              <a:rPr lang="fi-FI" altLang="en-US" sz="1600" dirty="0"/>
              <a:t> </a:t>
            </a:r>
            <a:r>
              <a:rPr lang="fi-FI" altLang="en-US" sz="1600"/>
              <a:t>for SLS-II </a:t>
            </a:r>
            <a:r>
              <a:rPr lang="fi-FI" altLang="en-US" sz="1600" dirty="0" err="1"/>
              <a:t>upgrade</a:t>
            </a:r>
            <a:endParaRPr lang="fi-FI" altLang="en-US" sz="1600" dirty="0"/>
          </a:p>
          <a:p>
            <a:pPr>
              <a:spcBef>
                <a:spcPct val="0"/>
              </a:spcBef>
            </a:pPr>
            <a:r>
              <a:rPr lang="fi-FI" altLang="en-US" sz="1600" dirty="0" err="1"/>
              <a:t>Xilinx</a:t>
            </a:r>
            <a:r>
              <a:rPr lang="fi-FI" altLang="en-US" sz="1600" dirty="0"/>
              <a:t> </a:t>
            </a:r>
            <a:r>
              <a:rPr lang="fi-FI" altLang="en-US" sz="1600" dirty="0" err="1"/>
              <a:t>Zynq</a:t>
            </a:r>
            <a:r>
              <a:rPr lang="fi-FI" altLang="en-US" sz="1600" dirty="0"/>
              <a:t> </a:t>
            </a:r>
            <a:r>
              <a:rPr lang="fi-FI" altLang="en-US" sz="1600" dirty="0" err="1"/>
              <a:t>Ultrascale</a:t>
            </a:r>
            <a:r>
              <a:rPr lang="fi-FI" altLang="en-US" sz="1600" dirty="0"/>
              <a:t>+</a:t>
            </a:r>
          </a:p>
          <a:p>
            <a:pPr>
              <a:spcBef>
                <a:spcPct val="0"/>
              </a:spcBef>
            </a:pPr>
            <a:r>
              <a:rPr lang="fi-FI" altLang="en-US" sz="1600" dirty="0" err="1"/>
              <a:t>Runs</a:t>
            </a:r>
            <a:r>
              <a:rPr lang="fi-FI" altLang="en-US" sz="1600" dirty="0"/>
              <a:t> Linux on </a:t>
            </a:r>
            <a:r>
              <a:rPr lang="fi-FI" altLang="en-US" sz="1600" dirty="0" err="1"/>
              <a:t>same</a:t>
            </a:r>
            <a:r>
              <a:rPr lang="fi-FI" altLang="en-US" sz="1600" dirty="0"/>
              <a:t> </a:t>
            </a:r>
            <a:r>
              <a:rPr lang="fi-FI" altLang="en-US" sz="1600" dirty="0" err="1"/>
              <a:t>module</a:t>
            </a:r>
            <a:endParaRPr lang="fi-FI" altLang="en-US" sz="1600" dirty="0"/>
          </a:p>
          <a:p>
            <a:pPr>
              <a:spcBef>
                <a:spcPct val="0"/>
              </a:spcBef>
            </a:pPr>
            <a:r>
              <a:rPr lang="fi-FI" altLang="en-US" sz="1600" dirty="0" err="1"/>
              <a:t>Till</a:t>
            </a:r>
            <a:r>
              <a:rPr lang="fi-FI" altLang="en-US" sz="1600" dirty="0"/>
              <a:t> </a:t>
            </a:r>
            <a:r>
              <a:rPr lang="fi-FI" altLang="en-US" sz="1600" dirty="0" err="1"/>
              <a:t>Straumann</a:t>
            </a:r>
            <a:r>
              <a:rPr lang="fi-FI" altLang="en-US" sz="1600" dirty="0"/>
              <a:t> </a:t>
            </a:r>
            <a:r>
              <a:rPr lang="fi-FI" altLang="en-US" sz="1600" dirty="0" err="1"/>
              <a:t>did</a:t>
            </a:r>
            <a:r>
              <a:rPr lang="fi-FI" altLang="en-US" sz="1600" dirty="0"/>
              <a:t> a </a:t>
            </a:r>
            <a:r>
              <a:rPr lang="fi-FI" altLang="en-US" sz="1600" dirty="0" err="1"/>
              <a:t>lot</a:t>
            </a:r>
            <a:r>
              <a:rPr lang="fi-FI" altLang="en-US" sz="1600" dirty="0"/>
              <a:t> of </a:t>
            </a:r>
            <a:r>
              <a:rPr lang="fi-FI" altLang="en-US" sz="1600" dirty="0" err="1"/>
              <a:t>work</a:t>
            </a:r>
            <a:r>
              <a:rPr lang="fi-FI" altLang="en-US" sz="1600" dirty="0"/>
              <a:t> on </a:t>
            </a:r>
            <a:r>
              <a:rPr lang="fi-FI" altLang="en-US" sz="1600" dirty="0" err="1"/>
              <a:t>the</a:t>
            </a:r>
            <a:r>
              <a:rPr lang="fi-FI" altLang="en-US" sz="1600" dirty="0"/>
              <a:t> </a:t>
            </a:r>
            <a:r>
              <a:rPr lang="fi-FI" altLang="en-US" sz="1600" dirty="0" err="1"/>
              <a:t>port</a:t>
            </a:r>
            <a:r>
              <a:rPr lang="fi-FI" altLang="en-US" sz="1600" dirty="0"/>
              <a:t>, </a:t>
            </a:r>
            <a:r>
              <a:rPr lang="fi-FI" altLang="en-US" sz="1600" dirty="0" err="1"/>
              <a:t>including</a:t>
            </a:r>
            <a:r>
              <a:rPr lang="fi-FI" altLang="en-US" sz="1600" dirty="0"/>
              <a:t> a </a:t>
            </a:r>
            <a:r>
              <a:rPr lang="fi-FI" altLang="en-US" sz="1600" dirty="0" err="1"/>
              <a:t>decimation</a:t>
            </a:r>
            <a:r>
              <a:rPr lang="fi-FI" altLang="en-US" sz="1600" dirty="0"/>
              <a:t> </a:t>
            </a:r>
            <a:r>
              <a:rPr lang="fi-FI" altLang="en-US" sz="1600" dirty="0" err="1"/>
              <a:t>mode</a:t>
            </a:r>
            <a:r>
              <a:rPr lang="fi-FI" altLang="en-US" sz="1600" dirty="0"/>
              <a:t> to </a:t>
            </a:r>
            <a:r>
              <a:rPr lang="fi-FI" altLang="en-US" sz="1600" dirty="0" err="1"/>
              <a:t>be</a:t>
            </a:r>
            <a:r>
              <a:rPr lang="fi-FI" altLang="en-US" sz="1600" dirty="0"/>
              <a:t> </a:t>
            </a:r>
            <a:r>
              <a:rPr lang="fi-FI" altLang="en-US" sz="1600" dirty="0" err="1"/>
              <a:t>able</a:t>
            </a:r>
            <a:r>
              <a:rPr lang="fi-FI" altLang="en-US" sz="1600" dirty="0"/>
              <a:t> to </a:t>
            </a:r>
            <a:r>
              <a:rPr lang="fi-FI" altLang="en-US" sz="1600" dirty="0" err="1"/>
              <a:t>support</a:t>
            </a:r>
            <a:r>
              <a:rPr lang="fi-FI" altLang="en-US" sz="1600" dirty="0"/>
              <a:t> </a:t>
            </a:r>
            <a:r>
              <a:rPr lang="fi-FI" altLang="en-US" sz="1600" dirty="0" err="1"/>
              <a:t>existing</a:t>
            </a:r>
            <a:r>
              <a:rPr lang="fi-FI" altLang="en-US" sz="1600" dirty="0"/>
              <a:t> SLS </a:t>
            </a:r>
            <a:r>
              <a:rPr lang="fi-FI" altLang="en-US" sz="1600" dirty="0" err="1"/>
              <a:t>event</a:t>
            </a:r>
            <a:r>
              <a:rPr lang="fi-FI" altLang="en-US" sz="1600" dirty="0"/>
              <a:t> hardware </a:t>
            </a:r>
            <a:r>
              <a:rPr lang="fi-FI" altLang="en-US" sz="1600" dirty="0" err="1"/>
              <a:t>running</a:t>
            </a:r>
            <a:r>
              <a:rPr lang="fi-FI" altLang="en-US" sz="1600" dirty="0"/>
              <a:t> at an </a:t>
            </a:r>
            <a:r>
              <a:rPr lang="fi-FI" altLang="en-US" sz="1600" dirty="0" err="1"/>
              <a:t>event</a:t>
            </a:r>
            <a:r>
              <a:rPr lang="fi-FI" altLang="en-US" sz="1600" dirty="0"/>
              <a:t> </a:t>
            </a:r>
            <a:r>
              <a:rPr lang="fi-FI" altLang="en-US" sz="1600" dirty="0" err="1"/>
              <a:t>rate</a:t>
            </a:r>
            <a:r>
              <a:rPr lang="fi-FI" altLang="en-US" sz="1600" dirty="0"/>
              <a:t> of 50 MHz </a:t>
            </a:r>
            <a:r>
              <a:rPr lang="fi-FI" altLang="en-US" sz="1600" dirty="0" err="1"/>
              <a:t>while</a:t>
            </a:r>
            <a:r>
              <a:rPr lang="fi-FI" altLang="en-US" sz="1600" dirty="0"/>
              <a:t> </a:t>
            </a:r>
            <a:r>
              <a:rPr lang="fi-FI" altLang="en-US" sz="1600" dirty="0" err="1"/>
              <a:t>the</a:t>
            </a:r>
            <a:r>
              <a:rPr lang="fi-FI" altLang="en-US" sz="1600" dirty="0"/>
              <a:t> </a:t>
            </a:r>
            <a:r>
              <a:rPr lang="fi-FI" altLang="en-US" sz="1600" dirty="0" err="1"/>
              <a:t>new</a:t>
            </a:r>
            <a:r>
              <a:rPr lang="fi-FI" altLang="en-US" sz="1600" dirty="0"/>
              <a:t> hardware </a:t>
            </a:r>
            <a:r>
              <a:rPr lang="fi-FI" altLang="en-US" sz="1600" dirty="0" err="1"/>
              <a:t>uses</a:t>
            </a:r>
            <a:r>
              <a:rPr lang="fi-FI" altLang="en-US" sz="1600" dirty="0"/>
              <a:t> an </a:t>
            </a:r>
            <a:r>
              <a:rPr lang="fi-FI" altLang="en-US" sz="1600" dirty="0" err="1"/>
              <a:t>event</a:t>
            </a:r>
            <a:r>
              <a:rPr lang="fi-FI" altLang="en-US" sz="1600" dirty="0"/>
              <a:t> </a:t>
            </a:r>
            <a:r>
              <a:rPr lang="fi-FI" altLang="en-US" sz="1600" dirty="0" err="1"/>
              <a:t>rate</a:t>
            </a:r>
            <a:r>
              <a:rPr lang="fi-FI" altLang="en-US" sz="1600" dirty="0"/>
              <a:t> of 125 MHz</a:t>
            </a:r>
          </a:p>
        </p:txBody>
      </p:sp>
      <p:pic>
        <p:nvPicPr>
          <p:cNvPr id="4" name="Picture 3" descr="A close-up of a computer circuit board&#10;&#10;Description automatically generated">
            <a:extLst>
              <a:ext uri="{FF2B5EF4-FFF2-40B4-BE49-F238E27FC236}">
                <a16:creationId xmlns:a16="http://schemas.microsoft.com/office/drawing/2014/main" id="{F5F0CEBD-760B-B1F4-B768-3205AF9AC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80" y="2953793"/>
            <a:ext cx="6496436" cy="376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254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Shape 1">
            <a:extLst>
              <a:ext uri="{FF2B5EF4-FFF2-40B4-BE49-F238E27FC236}">
                <a16:creationId xmlns:a16="http://schemas.microsoft.com/office/drawing/2014/main" id="{CD407E8D-0411-2B27-9D26-AA7E9FD7D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76251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8" tIns="42452" rIns="81638" bIns="4245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Pct val="45000"/>
              <a:buFontTx/>
              <a:buNone/>
            </a:pPr>
            <a:r>
              <a:rPr lang="en-US" altLang="en-US" sz="1800" b="1" dirty="0"/>
              <a:t>Near Future Plans – EVR Firmware port for </a:t>
            </a:r>
            <a:r>
              <a:rPr lang="en-US" altLang="en-US" sz="1800" b="1" dirty="0" err="1"/>
              <a:t>IOxOS</a:t>
            </a:r>
            <a:r>
              <a:rPr lang="en-US" altLang="en-US" sz="1800" b="1" dirty="0"/>
              <a:t> IFC_1414-A0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40D634C6-257E-D54F-7231-3BBB01DFB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22532" name="Line 4">
            <a:extLst>
              <a:ext uri="{FF2B5EF4-FFF2-40B4-BE49-F238E27FC236}">
                <a16:creationId xmlns:a16="http://schemas.microsoft.com/office/drawing/2014/main" id="{220BB536-DF24-AF08-2431-C583D7565C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5C3AECBF-086A-19FF-CCBF-03CE6659E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4" y="1841501"/>
            <a:ext cx="83454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i-FI" altLang="en-US" sz="1600" dirty="0"/>
              <a:t>mTCA.4</a:t>
            </a:r>
          </a:p>
          <a:p>
            <a:pPr>
              <a:spcBef>
                <a:spcPct val="0"/>
              </a:spcBef>
            </a:pPr>
            <a:r>
              <a:rPr lang="fi-FI" altLang="en-US" sz="1600" dirty="0"/>
              <a:t>Processor AMC</a:t>
            </a:r>
          </a:p>
          <a:p>
            <a:pPr>
              <a:spcBef>
                <a:spcPct val="0"/>
              </a:spcBef>
            </a:pPr>
            <a:r>
              <a:rPr lang="fi-FI" altLang="en-US" sz="1600" dirty="0"/>
              <a:t>Zynq Ultrascale+</a:t>
            </a:r>
          </a:p>
          <a:p>
            <a:pPr>
              <a:spcBef>
                <a:spcPct val="0"/>
              </a:spcBef>
            </a:pPr>
            <a:r>
              <a:rPr lang="fi-FI" altLang="en-US" sz="1600" dirty="0"/>
              <a:t>FMC carrier</a:t>
            </a:r>
          </a:p>
          <a:p>
            <a:pPr>
              <a:spcBef>
                <a:spcPct val="0"/>
              </a:spcBef>
            </a:pPr>
            <a:r>
              <a:rPr lang="fi-FI" altLang="en-US" sz="1600" dirty="0"/>
              <a:t>RTM interface</a:t>
            </a:r>
          </a:p>
        </p:txBody>
      </p:sp>
      <p:pic>
        <p:nvPicPr>
          <p:cNvPr id="4" name="Picture 3" descr="A green electronic board with black squares&#10;&#10;Description automatically generated">
            <a:extLst>
              <a:ext uri="{FF2B5EF4-FFF2-40B4-BE49-F238E27FC236}">
                <a16:creationId xmlns:a16="http://schemas.microsoft.com/office/drawing/2014/main" id="{DD2B3290-555D-F79B-E020-DBAF774EB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20" y="1484730"/>
            <a:ext cx="5211241" cy="414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287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Shape 1">
            <a:extLst>
              <a:ext uri="{FF2B5EF4-FFF2-40B4-BE49-F238E27FC236}">
                <a16:creationId xmlns:a16="http://schemas.microsoft.com/office/drawing/2014/main" id="{CD407E8D-0411-2B27-9D26-AA7E9FD7D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76251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8" tIns="42452" rIns="81638" bIns="4245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Pct val="45000"/>
              <a:buFontTx/>
              <a:buNone/>
            </a:pPr>
            <a:r>
              <a:rPr lang="en-US" altLang="en-US" sz="1800" b="1" dirty="0"/>
              <a:t>Near Future Plans – PXI Express EVR PXIe-EVR-300DCS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40D634C6-257E-D54F-7231-3BBB01DFB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22532" name="Line 4">
            <a:extLst>
              <a:ext uri="{FF2B5EF4-FFF2-40B4-BE49-F238E27FC236}">
                <a16:creationId xmlns:a16="http://schemas.microsoft.com/office/drawing/2014/main" id="{220BB536-DF24-AF08-2431-C583D7565C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5C3AECBF-086A-19FF-CCBF-03CE6659E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714" y="1772770"/>
            <a:ext cx="3789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i-FI" altLang="en-US" sz="1600" dirty="0"/>
              <a:t>Module for PXI Express System Timing Slot</a:t>
            </a:r>
          </a:p>
          <a:p>
            <a:pPr>
              <a:spcBef>
                <a:spcPct val="0"/>
              </a:spcBef>
            </a:pPr>
            <a:r>
              <a:rPr lang="fi-FI" altLang="en-US" sz="1600" dirty="0"/>
              <a:t>Backplane Triggers in PXI system</a:t>
            </a:r>
          </a:p>
          <a:p>
            <a:pPr>
              <a:spcBef>
                <a:spcPct val="0"/>
              </a:spcBef>
            </a:pPr>
            <a:endParaRPr lang="fi-FI" altLang="en-US" sz="1600" dirty="0"/>
          </a:p>
          <a:p>
            <a:pPr>
              <a:spcBef>
                <a:spcPct val="0"/>
              </a:spcBef>
            </a:pPr>
            <a:r>
              <a:rPr lang="fi-FI" altLang="en-US" sz="1600" dirty="0"/>
              <a:t>Available from Cosylab</a:t>
            </a:r>
          </a:p>
        </p:txBody>
      </p:sp>
      <p:pic>
        <p:nvPicPr>
          <p:cNvPr id="4" name="Picture 3" descr="A green electronic board with many small chips&#10;&#10;Description automatically generated with medium confidence">
            <a:extLst>
              <a:ext uri="{FF2B5EF4-FFF2-40B4-BE49-F238E27FC236}">
                <a16:creationId xmlns:a16="http://schemas.microsoft.com/office/drawing/2014/main" id="{38665901-B043-76FE-DF4E-74ACF31C4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50" y="1989712"/>
            <a:ext cx="6044819" cy="398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467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>
            <a:extLst>
              <a:ext uri="{FF2B5EF4-FFF2-40B4-BE49-F238E27FC236}">
                <a16:creationId xmlns:a16="http://schemas.microsoft.com/office/drawing/2014/main" id="{35097A7B-D365-F6DA-B852-BD8779882094}"/>
              </a:ext>
            </a:extLst>
          </p:cNvPr>
          <p:cNvSpPr txBox="1"/>
          <p:nvPr/>
        </p:nvSpPr>
        <p:spPr>
          <a:xfrm>
            <a:off x="1981201" y="273051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 dirty="0">
                <a:solidFill>
                  <a:srgbClr val="000000"/>
                </a:solidFill>
                <a:latin typeface="Arial"/>
                <a:ea typeface="Droid Sans Fallback"/>
              </a:rPr>
              <a:t>Typical System Layout - </a:t>
            </a:r>
            <a:r>
              <a:rPr lang="en-US" sz="2358" dirty="0">
                <a:latin typeface="Arial"/>
              </a:rPr>
              <a:t>Delay Compensation (DC)</a:t>
            </a:r>
            <a:endParaRPr dirty="0"/>
          </a:p>
        </p:txBody>
      </p:sp>
      <p:pic>
        <p:nvPicPr>
          <p:cNvPr id="9219" name="Picture 95">
            <a:extLst>
              <a:ext uri="{FF2B5EF4-FFF2-40B4-BE49-F238E27FC236}">
                <a16:creationId xmlns:a16="http://schemas.microsoft.com/office/drawing/2014/main" id="{6E8850F5-34FC-BB00-E222-B0DAFFF2D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6113" y="1236663"/>
            <a:ext cx="82931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TextShape 2">
            <a:extLst>
              <a:ext uri="{FF2B5EF4-FFF2-40B4-BE49-F238E27FC236}">
                <a16:creationId xmlns:a16="http://schemas.microsoft.com/office/drawing/2014/main" id="{646AA766-CFF6-22DA-0A05-64D902945382}"/>
              </a:ext>
            </a:extLst>
          </p:cNvPr>
          <p:cNvSpPr txBox="1"/>
          <p:nvPr/>
        </p:nvSpPr>
        <p:spPr>
          <a:xfrm>
            <a:off x="5375276" y="4365626"/>
            <a:ext cx="5184775" cy="16684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>
              <a:defRPr/>
            </a:pPr>
            <a:r>
              <a:rPr lang="en-US" dirty="0">
                <a:latin typeface="Arial"/>
              </a:rPr>
              <a:t>Event link protocol carries: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/>
              </a:rPr>
              <a:t>8 bit event codes @ event rate max. 167 MHz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/>
              </a:rPr>
              <a:t>8 bit distributed data bits @ ½ event rate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/>
              </a:rPr>
              <a:t>Data buffer transfers up to 2 </a:t>
            </a:r>
            <a:r>
              <a:rPr lang="en-US" dirty="0" err="1">
                <a:latin typeface="Arial"/>
              </a:rPr>
              <a:t>kbyte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/>
              </a:rPr>
              <a:t>Segmented data buffers up to 128 x 16 bytes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/>
              </a:rPr>
              <a:t>Max. data transfer rate 83 Mbytes/s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A4C27AC7-F97B-769E-2E43-ABB9A250F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8195" name="Line 4">
            <a:extLst>
              <a:ext uri="{FF2B5EF4-FFF2-40B4-BE49-F238E27FC236}">
                <a16:creationId xmlns:a16="http://schemas.microsoft.com/office/drawing/2014/main" id="{3CDF4C76-7414-38E3-368A-7FC772F9B6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924B7549-A355-D682-237D-773B02306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63817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8197" name="Rectangle 8">
            <a:extLst>
              <a:ext uri="{FF2B5EF4-FFF2-40B4-BE49-F238E27FC236}">
                <a16:creationId xmlns:a16="http://schemas.microsoft.com/office/drawing/2014/main" id="{A49B02F6-5FE7-236E-3C45-9B523B2EE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6207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Operating Principle of the MRF Timing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2A4FB5-BF3B-234E-ACEC-2728AB7A8F3C}"/>
              </a:ext>
            </a:extLst>
          </p:cNvPr>
          <p:cNvSpPr txBox="1"/>
          <p:nvPr/>
        </p:nvSpPr>
        <p:spPr>
          <a:xfrm>
            <a:off x="1944687" y="1700760"/>
            <a:ext cx="77518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prstClr val="black"/>
                </a:solidFill>
              </a:rPr>
              <a:t>Event based system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prstClr val="black"/>
                </a:solidFill>
              </a:rPr>
              <a:t>256 Event codes, one event code/cycle (7 ns - 20 ns or 50 MHz to 142 MHz)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prstClr val="black"/>
                </a:solidFill>
              </a:rPr>
              <a:t>In addition to events there are eight signals (distributed bus) that are updated at half the rate (14 ns - 40 ns or 25 MHz to 71 MHz)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prstClr val="black"/>
                </a:solidFill>
              </a:rPr>
              <a:t>Synchronous data transfers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prstClr val="black"/>
                </a:solidFill>
              </a:rPr>
              <a:t>Transmission medium: optical fiber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prstClr val="black"/>
                </a:solidFill>
              </a:rPr>
              <a:t>multi-mode 850 nm, OM3 or better up to 550 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prstClr val="black"/>
                </a:solidFill>
              </a:rPr>
              <a:t>single-mode 1310 nm, up to 10 km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prstClr val="black"/>
                </a:solidFill>
              </a:rPr>
              <a:t>Two-color</a:t>
            </a:r>
            <a:r>
              <a:rPr lang="en-US" dirty="0">
                <a:solidFill>
                  <a:prstClr val="black"/>
                </a:solidFill>
              </a:rPr>
              <a:t> single mode 1270/1330 nm over single fiber, up to 10 km</a:t>
            </a:r>
            <a:endParaRPr lang="en-US" b="0" i="0" u="none" strike="noStrike" baseline="0" dirty="0">
              <a:solidFill>
                <a:prstClr val="black"/>
              </a:solidFill>
            </a:endParaRP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prstClr val="black"/>
                </a:solidFill>
              </a:rPr>
              <a:t>Line code or “event stream” based on 8B10B encoding</a:t>
            </a:r>
          </a:p>
        </p:txBody>
      </p:sp>
    </p:spTree>
    <p:extLst>
      <p:ext uri="{BB962C8B-B14F-4D97-AF65-F5344CB8AC3E}">
        <p14:creationId xmlns:p14="http://schemas.microsoft.com/office/powerpoint/2010/main" val="335765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A4C27AC7-F97B-769E-2E43-ABB9A250F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8195" name="Line 4">
            <a:extLst>
              <a:ext uri="{FF2B5EF4-FFF2-40B4-BE49-F238E27FC236}">
                <a16:creationId xmlns:a16="http://schemas.microsoft.com/office/drawing/2014/main" id="{3CDF4C76-7414-38E3-368A-7FC772F9B6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924B7549-A355-D682-237D-773B02306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63817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8197" name="Rectangle 8">
            <a:extLst>
              <a:ext uri="{FF2B5EF4-FFF2-40B4-BE49-F238E27FC236}">
                <a16:creationId xmlns:a16="http://schemas.microsoft.com/office/drawing/2014/main" id="{A49B02F6-5FE7-236E-3C45-9B523B2EE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6207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Event Clock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2A4FB5-BF3B-234E-ACEC-2728AB7A8F3C}"/>
              </a:ext>
            </a:extLst>
          </p:cNvPr>
          <p:cNvSpPr txBox="1"/>
          <p:nvPr/>
        </p:nvSpPr>
        <p:spPr>
          <a:xfrm>
            <a:off x="1944687" y="1700760"/>
            <a:ext cx="77518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prstClr val="black"/>
                </a:solidFill>
              </a:rPr>
              <a:t>Base clock of MRF timing system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prstClr val="black"/>
                </a:solidFill>
              </a:rPr>
              <a:t>Typically driven from external source e.g. accelerator RF signal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prstClr val="black"/>
                </a:solidFill>
              </a:rPr>
              <a:t>Has to be in range 50 MHz to 142 MHz (7 ns to 20 ns cycle)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prstClr val="black"/>
                </a:solidFill>
              </a:rPr>
              <a:t>Has to be provided to the Timing System Master, all other nodes regenerate this clock from the event stream received through the fiber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prstClr val="black"/>
                </a:solidFill>
              </a:rPr>
              <a:t>The Timing Master has an input divider to divide the provided RF clock by 1, 2, 3, ..., 12, 14, 15, 16, ..., 32.Event based system</a:t>
            </a:r>
          </a:p>
        </p:txBody>
      </p:sp>
    </p:spTree>
    <p:extLst>
      <p:ext uri="{BB962C8B-B14F-4D97-AF65-F5344CB8AC3E}">
        <p14:creationId xmlns:p14="http://schemas.microsoft.com/office/powerpoint/2010/main" val="963512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EVG Basic Building Blocks</a:t>
            </a:r>
            <a:endParaRPr sz="1633"/>
          </a:p>
        </p:txBody>
      </p:sp>
      <p:sp>
        <p:nvSpPr>
          <p:cNvPr id="99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Arial"/>
              </a:rPr>
              <a:t>Trigger Events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Arial"/>
              </a:rPr>
              <a:t>Multiplexed Counters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Arial"/>
              </a:rPr>
              <a:t>Sequencers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Arial"/>
              </a:rPr>
              <a:t>Software Event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Arial"/>
              </a:rPr>
              <a:t>Time distribution logic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Arial"/>
              </a:rPr>
              <a:t>Configurable Size Data buffer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Arial"/>
              </a:rPr>
              <a:t>Segmented Data buffer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Trigger Event</a:t>
            </a:r>
            <a:endParaRPr sz="1633"/>
          </a:p>
        </p:txBody>
      </p:sp>
      <p:sp>
        <p:nvSpPr>
          <p:cNvPr id="101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A Trigger Event has one event code assigned to it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Upon a trigger this event code is sent out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Sources for triggers:</a:t>
            </a:r>
            <a:endParaRPr sz="1633" dirty="0"/>
          </a:p>
          <a:p>
            <a:pPr marL="725851" lvl="1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External signal</a:t>
            </a:r>
            <a:endParaRPr sz="1633" dirty="0"/>
          </a:p>
          <a:p>
            <a:pPr marL="725851" lvl="1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Multiplexed Counter edge</a:t>
            </a:r>
            <a:endParaRPr sz="1633" dirty="0"/>
          </a:p>
          <a:p>
            <a:pPr marL="725851" lvl="1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AC main synchronization logic 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Multiplexed Counter</a:t>
            </a:r>
            <a:endParaRPr sz="1633"/>
          </a:p>
        </p:txBody>
      </p:sp>
      <p:sp>
        <p:nvSpPr>
          <p:cNvPr id="103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32 bit counters running at the event clock rate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Can produce frequencies from event clock rate/(2³² - 1) to event clock rate/2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Counters can be reset simultaneously by software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Configurable polarity </a:t>
            </a:r>
            <a:endParaRPr sz="1633" dirty="0"/>
          </a:p>
        </p:txBody>
      </p:sp>
      <p:pic>
        <p:nvPicPr>
          <p:cNvPr id="104" name="Picture 103"/>
          <p:cNvPicPr/>
          <p:nvPr/>
        </p:nvPicPr>
        <p:blipFill>
          <a:blip r:embed="rId2"/>
          <a:stretch/>
        </p:blipFill>
        <p:spPr>
          <a:xfrm>
            <a:off x="3597338" y="3964748"/>
            <a:ext cx="4769454" cy="167603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17718</TotalTime>
  <Words>1967</Words>
  <Application>Microsoft Office PowerPoint</Application>
  <PresentationFormat>Laajakuva</PresentationFormat>
  <Paragraphs>372</Paragraphs>
  <Slides>36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Wingdings</vt:lpstr>
      <vt:lpstr>Default Design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Micro-Research Finland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Jukka Pietarinen</dc:creator>
  <cp:lastModifiedBy>Jukka Pietarinen</cp:lastModifiedBy>
  <cp:revision>147</cp:revision>
  <dcterms:created xsi:type="dcterms:W3CDTF">2006-06-12T08:15:38Z</dcterms:created>
  <dcterms:modified xsi:type="dcterms:W3CDTF">2024-09-20T12:15:08Z</dcterms:modified>
</cp:coreProperties>
</file>