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042" r:id="rId1"/>
    <p:sldMasterId id="2147484099" r:id="rId2"/>
  </p:sldMasterIdLst>
  <p:notesMasterIdLst>
    <p:notesMasterId r:id="rId15"/>
  </p:notesMasterIdLst>
  <p:handoutMasterIdLst>
    <p:handoutMasterId r:id="rId16"/>
  </p:handoutMasterIdLst>
  <p:sldIdLst>
    <p:sldId id="436" r:id="rId3"/>
    <p:sldId id="437" r:id="rId4"/>
    <p:sldId id="442" r:id="rId5"/>
    <p:sldId id="444" r:id="rId6"/>
    <p:sldId id="438" r:id="rId7"/>
    <p:sldId id="443" r:id="rId8"/>
    <p:sldId id="445" r:id="rId9"/>
    <p:sldId id="446" r:id="rId10"/>
    <p:sldId id="447" r:id="rId11"/>
    <p:sldId id="452" r:id="rId12"/>
    <p:sldId id="449" r:id="rId13"/>
    <p:sldId id="451" r:id="rId14"/>
  </p:sldIdLst>
  <p:sldSz cx="9144000" cy="5143500" type="screen16x9"/>
  <p:notesSz cx="7315200" cy="96012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189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377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566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754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5943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131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320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509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68" userDrawn="1">
          <p15:clr>
            <a:srgbClr val="A4A3A4"/>
          </p15:clr>
        </p15:guide>
        <p15:guide id="2" orient="horz" pos="634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orient="horz" pos="849" userDrawn="1">
          <p15:clr>
            <a:srgbClr val="A4A3A4"/>
          </p15:clr>
        </p15:guide>
        <p15:guide id="5" orient="horz" pos="140" userDrawn="1">
          <p15:clr>
            <a:srgbClr val="A4A3A4"/>
          </p15:clr>
        </p15:guide>
        <p15:guide id="6" orient="horz" pos="378" userDrawn="1">
          <p15:clr>
            <a:srgbClr val="A4A3A4"/>
          </p15:clr>
        </p15:guide>
        <p15:guide id="7" orient="horz" pos="3117" userDrawn="1">
          <p15:clr>
            <a:srgbClr val="A4A3A4"/>
          </p15:clr>
        </p15:guide>
        <p15:guide id="9" pos="657" userDrawn="1">
          <p15:clr>
            <a:srgbClr val="A4A3A4"/>
          </p15:clr>
        </p15:guide>
        <p15:guide id="10" pos="5511" userDrawn="1">
          <p15:clr>
            <a:srgbClr val="A4A3A4"/>
          </p15:clr>
        </p15:guide>
        <p15:guide id="11" pos="5239" userDrawn="1">
          <p15:clr>
            <a:srgbClr val="A4A3A4"/>
          </p15:clr>
        </p15:guide>
        <p15:guide id="12" pos="385" userDrawn="1">
          <p15:clr>
            <a:srgbClr val="A4A3A4"/>
          </p15:clr>
        </p15:guide>
        <p15:guide id="13" pos="1315" userDrawn="1">
          <p15:clr>
            <a:srgbClr val="A4A3A4"/>
          </p15:clr>
        </p15:guide>
        <p15:guide id="14" pos="3039" userDrawn="1">
          <p15:clr>
            <a:srgbClr val="A4A3A4"/>
          </p15:clr>
        </p15:guide>
        <p15:guide id="15" pos="3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A00"/>
    <a:srgbClr val="FFD800"/>
    <a:srgbClr val="FFD100"/>
    <a:srgbClr val="197418"/>
    <a:srgbClr val="010000"/>
    <a:srgbClr val="FFFFFF"/>
    <a:srgbClr val="808080"/>
    <a:srgbClr val="000000"/>
    <a:srgbClr val="EF5B00"/>
    <a:srgbClr val="C5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09" autoAdjust="0"/>
    <p:restoredTop sz="97274" autoAdjust="0"/>
  </p:normalViewPr>
  <p:slideViewPr>
    <p:cSldViewPr snapToObjects="1">
      <p:cViewPr>
        <p:scale>
          <a:sx n="180" d="100"/>
          <a:sy n="180" d="100"/>
        </p:scale>
        <p:origin x="616" y="272"/>
      </p:cViewPr>
      <p:guideLst>
        <p:guide orient="horz" pos="668"/>
        <p:guide orient="horz" pos="634"/>
        <p:guide orient="horz" pos="2845"/>
        <p:guide orient="horz" pos="849"/>
        <p:guide orient="horz" pos="140"/>
        <p:guide orient="horz" pos="378"/>
        <p:guide orient="horz" pos="3117"/>
        <p:guide pos="657"/>
        <p:guide pos="5511"/>
        <p:guide pos="5239"/>
        <p:guide pos="385"/>
        <p:guide pos="1315"/>
        <p:guide pos="3039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41" d="100"/>
          <a:sy n="141" d="100"/>
        </p:scale>
        <p:origin x="5616" y="20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484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718" y="0"/>
            <a:ext cx="3170484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717"/>
            <a:ext cx="3170484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718" y="9120717"/>
            <a:ext cx="3170484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‹Nr.›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484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718" y="0"/>
            <a:ext cx="3170484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402387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112" y="4561205"/>
            <a:ext cx="5362978" cy="431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717"/>
            <a:ext cx="3170484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718" y="9120717"/>
            <a:ext cx="3170484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90486" indent="-90486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0" indent="-92072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693" indent="-85723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79" indent="-90486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63" indent="-90486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49" indent="-90486" algn="l" defTabSz="457189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35" indent="-90486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21" indent="-90486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31" indent="-88898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P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" y="1169"/>
            <a:ext cx="9141921" cy="51411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4390"/>
            <a:ext cx="6034088" cy="1505996"/>
          </a:xfrm>
        </p:spPr>
        <p:txBody>
          <a:bodyPr anchor="b"/>
          <a:lstStyle>
            <a:lvl1pPr algn="l">
              <a:lnSpc>
                <a:spcPct val="92000"/>
              </a:lnSpc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6034088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53" y="269003"/>
            <a:ext cx="1330365" cy="547553"/>
          </a:xfrm>
          <a:prstGeom prst="rect">
            <a:avLst/>
          </a:prstGeom>
        </p:spPr>
      </p:pic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64D-4957-4F7C-BD78-A4D83F0A624E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969065"/>
            <a:ext cx="6723460" cy="3546977"/>
          </a:xfrm>
        </p:spPr>
        <p:txBody>
          <a:bodyPr/>
          <a:lstStyle>
            <a:lvl1pPr>
              <a:defRPr sz="3150"/>
            </a:lvl1pPr>
            <a:lvl2pPr marL="0" indent="0">
              <a:buFontTx/>
              <a:buNone/>
              <a:defRPr/>
            </a:lvl2pPr>
            <a:lvl3pPr marL="188119" indent="-188119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02A9-8AB4-4B62-9FE7-C79B93CE721D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969065"/>
            <a:ext cx="6723460" cy="3546977"/>
          </a:xfrm>
        </p:spPr>
        <p:txBody>
          <a:bodyPr/>
          <a:lstStyle>
            <a:lvl1pPr>
              <a:defRPr sz="3150"/>
            </a:lvl1pPr>
            <a:lvl2pPr marL="0" indent="0">
              <a:buFontTx/>
              <a:buNone/>
              <a:defRPr/>
            </a:lvl2pPr>
            <a:lvl3pPr marL="188119" indent="-188119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1494" y="1032580"/>
            <a:ext cx="6723460" cy="3483462"/>
          </a:xfrm>
        </p:spPr>
        <p:txBody>
          <a:bodyPr/>
          <a:lstStyle>
            <a:lvl1pPr defTabSz="738188">
              <a:tabLst>
                <a:tab pos="402431" algn="l"/>
              </a:tabLst>
              <a:defRPr/>
            </a:lvl1pPr>
            <a:lvl2pPr>
              <a:tabLst>
                <a:tab pos="402431" algn="l"/>
              </a:tabLst>
              <a:defRPr/>
            </a:lvl2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C8AD-FACB-42EB-BD47-43AC2A002D15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A939BEE7-204C-1008-67F3-C8FC6E64E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ra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1494" y="1032580"/>
            <a:ext cx="8101012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DF8E-15EE-4C89-A25F-47FDE8A89584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1495" y="1032580"/>
            <a:ext cx="3968607" cy="3483462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2ED3-1367-4CE8-935E-77100ADA2DEE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3327075-DC64-5DAB-E02B-8A18CBF5A9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53901" y="1032580"/>
            <a:ext cx="3968606" cy="3483462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1494" y="1032580"/>
            <a:ext cx="3969544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05D5-C686-4B58-8276-61F5057D6EED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2961" y="1087042"/>
            <a:ext cx="3969544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52963" y="1032580"/>
            <a:ext cx="3969543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2E83-E6E1-49CF-8B1D-15A02C0E0489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495" y="1087042"/>
            <a:ext cx="3969543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494" y="1087042"/>
            <a:ext cx="6723460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253974-7A2B-43F7-9AAB-82AE61FB7BDA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CD10-FCBE-4A1D-801A-0EE6CE358A47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495" y="1087042"/>
            <a:ext cx="3969543" cy="3428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xmlns="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2961" y="1087042"/>
            <a:ext cx="3969544" cy="3428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603-F37E-48A7-8BE4-E9FAC5D076F0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2"/>
            <a:ext cx="5347096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F99B93C7-FD88-F860-2772-AA3BFEC82D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5" y="1032580"/>
            <a:ext cx="2591991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" y="1461"/>
            <a:ext cx="9142961" cy="51417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4098"/>
            <a:ext cx="6034088" cy="1506288"/>
          </a:xfrm>
        </p:spPr>
        <p:txBody>
          <a:bodyPr anchor="b"/>
          <a:lstStyle>
            <a:lvl1pPr algn="l">
              <a:lnSpc>
                <a:spcPct val="92000"/>
              </a:lnSpc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6034088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53" y="269003"/>
            <a:ext cx="1330365" cy="547553"/>
          </a:xfrm>
          <a:prstGeom prst="rect">
            <a:avLst/>
          </a:prstGeom>
        </p:spPr>
      </p:pic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F506-EBC5-4FA6-B2E1-2CAEE530F8EF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2"/>
            <a:ext cx="2593181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xmlns="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C5A45EC1-6C70-C75B-70A0-557B1FE6DA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5" y="1032580"/>
            <a:ext cx="2591991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9123-BDD9-4403-A840-EAF8128283BA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1"/>
            <a:ext cx="2593181" cy="16335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xmlns="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75410" y="2882542"/>
            <a:ext cx="2593181" cy="16335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C772A35F-591D-5A80-72BC-28B068C3A5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5" y="1032580"/>
            <a:ext cx="2591991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420-CEEB-427A-A025-0EEBD06833F6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1"/>
            <a:ext cx="2593181" cy="16335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xmlns="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16334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75410" y="2882542"/>
            <a:ext cx="2593181" cy="16335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xmlns="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30516" y="2882541"/>
            <a:ext cx="2591990" cy="16335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089D7F61-76FC-5B15-D914-2BB427BF7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5" y="1032580"/>
            <a:ext cx="2591991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F46A-CD84-4EA9-A8B7-968C8FE43CC2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4" y="1032580"/>
            <a:ext cx="5347097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xmlns="" id="{8CA68BBC-536B-0C49-B239-F2A8A8ACB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20A-F980-4931-A46C-82E8E834FBA6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xmlns="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16334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xmlns="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30516" y="2882541"/>
            <a:ext cx="2591990" cy="16335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4" y="1032580"/>
            <a:ext cx="5347097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AA79-3162-4E10-AA39-D0248AEB6076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495" y="1087042"/>
            <a:ext cx="3969543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xmlns="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2961" y="1087042"/>
            <a:ext cx="3969544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747A0213-C397-B258-EE3A-69DBB54DD3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5" y="3415486"/>
            <a:ext cx="3968607" cy="1100555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7DE0905A-F588-783E-2408-3EEBCC47B7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53901" y="3415486"/>
            <a:ext cx="3968606" cy="1100555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E5E1-006F-42D4-ABF6-4421AF14DA08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1"/>
            <a:ext cx="2593181" cy="22407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11B3F6C3-759F-AE0A-F24C-FF78D18C5F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5" y="3408843"/>
            <a:ext cx="2591990" cy="1107199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xmlns="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1494" y="1087041"/>
            <a:ext cx="2593181" cy="22407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7D982B28-131F-0EF1-DBEF-7E5426DA6F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76601" y="3408843"/>
            <a:ext cx="2591990" cy="1107199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xmlns="" id="{3A5C3130-D9C4-9998-9902-8B054B6411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030517" y="3408843"/>
            <a:ext cx="2591990" cy="1107199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75AC-8901-4370-9802-77EBE44319E7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xmlns="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1495" y="1087042"/>
            <a:ext cx="1903500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9005" y="1087042"/>
            <a:ext cx="1903500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xmlns="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87538" y="1087042"/>
            <a:ext cx="1903500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2963" y="1087042"/>
            <a:ext cx="1903500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xmlns="" id="{2B3EE353-935F-47F2-890E-86D599D69C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1494" y="3408760"/>
            <a:ext cx="1900238" cy="1107281"/>
          </a:xfrm>
        </p:spPr>
        <p:txBody>
          <a:bodyPr/>
          <a:lstStyle>
            <a:lvl1pPr>
              <a:spcBef>
                <a:spcPts val="30"/>
              </a:spcBef>
              <a:defRPr sz="1200"/>
            </a:lvl1pPr>
            <a:lvl2pPr marL="134541" indent="-134541">
              <a:spcBef>
                <a:spcPts val="30"/>
              </a:spcBef>
              <a:defRPr sz="1200"/>
            </a:lvl2pPr>
            <a:lvl3pPr marL="270272" indent="-135731">
              <a:spcBef>
                <a:spcPts val="30"/>
              </a:spcBef>
              <a:defRPr sz="12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xmlns="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86831" y="3408760"/>
            <a:ext cx="1900238" cy="1107281"/>
          </a:xfrm>
        </p:spPr>
        <p:txBody>
          <a:bodyPr/>
          <a:lstStyle>
            <a:lvl1pPr>
              <a:spcBef>
                <a:spcPts val="30"/>
              </a:spcBef>
              <a:defRPr sz="1200"/>
            </a:lvl1pPr>
            <a:lvl2pPr marL="134541" indent="-134541">
              <a:spcBef>
                <a:spcPts val="30"/>
              </a:spcBef>
              <a:defRPr sz="1200"/>
            </a:lvl2pPr>
            <a:lvl3pPr marL="270272" indent="-135731">
              <a:spcBef>
                <a:spcPts val="30"/>
              </a:spcBef>
              <a:defRPr sz="12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xmlns="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52168" y="3408760"/>
            <a:ext cx="1900238" cy="1107281"/>
          </a:xfrm>
        </p:spPr>
        <p:txBody>
          <a:bodyPr/>
          <a:lstStyle>
            <a:lvl1pPr>
              <a:spcBef>
                <a:spcPts val="30"/>
              </a:spcBef>
              <a:defRPr sz="1200"/>
            </a:lvl1pPr>
            <a:lvl2pPr marL="134541" indent="-134541">
              <a:spcBef>
                <a:spcPts val="30"/>
              </a:spcBef>
              <a:defRPr sz="1200"/>
            </a:lvl2pPr>
            <a:lvl3pPr marL="270272" indent="-135731">
              <a:spcBef>
                <a:spcPts val="30"/>
              </a:spcBef>
              <a:defRPr sz="12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xmlns="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17506" y="3408760"/>
            <a:ext cx="1900238" cy="1107281"/>
          </a:xfrm>
        </p:spPr>
        <p:txBody>
          <a:bodyPr/>
          <a:lstStyle>
            <a:lvl1pPr>
              <a:spcBef>
                <a:spcPts val="30"/>
              </a:spcBef>
              <a:defRPr sz="1200"/>
            </a:lvl1pPr>
            <a:lvl2pPr marL="134541" indent="-134541">
              <a:spcBef>
                <a:spcPts val="30"/>
              </a:spcBef>
              <a:defRPr sz="1200"/>
            </a:lvl2pPr>
            <a:lvl3pPr marL="270272" indent="-135731">
              <a:spcBef>
                <a:spcPts val="30"/>
              </a:spcBef>
              <a:defRPr sz="12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A9F-7D4C-4421-A451-01E2B7381D3E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1"/>
            <a:ext cx="2593181" cy="134969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xmlns="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1494" y="1087041"/>
            <a:ext cx="2593181" cy="134969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xmlns="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75410" y="2889000"/>
            <a:ext cx="2593181" cy="134969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xmlns="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30516" y="2889000"/>
            <a:ext cx="259199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xmlns="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494" y="2889000"/>
            <a:ext cx="2593181" cy="134969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xmlns="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494" y="4266826"/>
            <a:ext cx="259318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xmlns="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75410" y="4266826"/>
            <a:ext cx="259318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xmlns="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517" y="4266826"/>
            <a:ext cx="259318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xmlns="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1494" y="2474908"/>
            <a:ext cx="259318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xmlns="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5410" y="2474908"/>
            <a:ext cx="259318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xmlns="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30517" y="2474908"/>
            <a:ext cx="259318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BD49-47D3-4F37-877E-B7C0A9080AD4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xmlns="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1495" y="1087043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9005" y="1087043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xmlns="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87538" y="1087043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2963" y="1087043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xmlns="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86831" y="4266825"/>
            <a:ext cx="1900238" cy="249216"/>
          </a:xfrm>
        </p:spPr>
        <p:txBody>
          <a:bodyPr/>
          <a:lstStyle>
            <a:lvl1pPr>
              <a:spcBef>
                <a:spcPts val="30"/>
              </a:spcBef>
              <a:defRPr sz="900"/>
            </a:lvl1pPr>
            <a:lvl2pPr marL="134541" indent="-134541">
              <a:spcBef>
                <a:spcPts val="30"/>
              </a:spcBef>
              <a:defRPr sz="900"/>
            </a:lvl2pPr>
            <a:lvl3pPr>
              <a:spcBef>
                <a:spcPts val="30"/>
              </a:spcBef>
              <a:defRPr sz="9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xmlns="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56225" y="4266825"/>
            <a:ext cx="1900238" cy="249216"/>
          </a:xfrm>
        </p:spPr>
        <p:txBody>
          <a:bodyPr/>
          <a:lstStyle>
            <a:lvl1pPr>
              <a:spcBef>
                <a:spcPts val="30"/>
              </a:spcBef>
              <a:defRPr sz="900"/>
            </a:lvl1pPr>
            <a:lvl2pPr marL="134541" indent="-134541">
              <a:spcBef>
                <a:spcPts val="30"/>
              </a:spcBef>
              <a:defRPr sz="900"/>
            </a:lvl2pPr>
            <a:lvl3pPr>
              <a:spcBef>
                <a:spcPts val="30"/>
              </a:spcBef>
              <a:defRPr sz="9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xmlns="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17506" y="4266825"/>
            <a:ext cx="1900238" cy="249216"/>
          </a:xfrm>
        </p:spPr>
        <p:txBody>
          <a:bodyPr/>
          <a:lstStyle>
            <a:lvl1pPr>
              <a:spcBef>
                <a:spcPts val="30"/>
              </a:spcBef>
              <a:defRPr sz="900"/>
            </a:lvl1pPr>
            <a:lvl2pPr marL="134541" indent="-134541">
              <a:spcBef>
                <a:spcPts val="30"/>
              </a:spcBef>
              <a:defRPr sz="900"/>
            </a:lvl2pPr>
            <a:lvl3pPr>
              <a:spcBef>
                <a:spcPts val="30"/>
              </a:spcBef>
              <a:defRPr sz="9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FF900A0F-DD38-976A-BFC1-92B5ACB739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1494" y="2889000"/>
            <a:ext cx="1903500" cy="134969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xmlns="" id="{530B9B83-A2E6-A97A-6B7B-389BCDC2C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1494" y="2474908"/>
            <a:ext cx="1902619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xmlns="" id="{CD6A5AE7-8194-069E-96C6-A9A19A691F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494" y="4266826"/>
            <a:ext cx="190500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xmlns="" id="{E33B1E40-AEE0-028C-74FA-4DA2F2785C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86037" y="2474908"/>
            <a:ext cx="1900238" cy="249216"/>
          </a:xfrm>
        </p:spPr>
        <p:txBody>
          <a:bodyPr/>
          <a:lstStyle>
            <a:lvl1pPr>
              <a:spcBef>
                <a:spcPts val="30"/>
              </a:spcBef>
              <a:defRPr sz="900"/>
            </a:lvl1pPr>
            <a:lvl2pPr marL="134541" indent="-134541">
              <a:spcBef>
                <a:spcPts val="30"/>
              </a:spcBef>
              <a:defRPr sz="900"/>
            </a:lvl2pPr>
            <a:lvl3pPr>
              <a:spcBef>
                <a:spcPts val="30"/>
              </a:spcBef>
              <a:defRPr sz="9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xmlns="" id="{6CF8C6E7-2EBA-0F42-5F97-0B15A298F5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56225" y="2474908"/>
            <a:ext cx="1900238" cy="249216"/>
          </a:xfrm>
        </p:spPr>
        <p:txBody>
          <a:bodyPr/>
          <a:lstStyle>
            <a:lvl1pPr>
              <a:spcBef>
                <a:spcPts val="30"/>
              </a:spcBef>
              <a:defRPr sz="900"/>
            </a:lvl1pPr>
            <a:lvl2pPr marL="134541" indent="-134541">
              <a:spcBef>
                <a:spcPts val="30"/>
              </a:spcBef>
              <a:defRPr sz="900"/>
            </a:lvl2pPr>
            <a:lvl3pPr>
              <a:spcBef>
                <a:spcPts val="30"/>
              </a:spcBef>
              <a:defRPr sz="9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xmlns="" id="{A8581B57-63E2-3060-2AF6-9711ABA149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6713" y="2474908"/>
            <a:ext cx="1900238" cy="249216"/>
          </a:xfrm>
        </p:spPr>
        <p:txBody>
          <a:bodyPr/>
          <a:lstStyle>
            <a:lvl1pPr>
              <a:spcBef>
                <a:spcPts val="30"/>
              </a:spcBef>
              <a:defRPr sz="900"/>
            </a:lvl1pPr>
            <a:lvl2pPr marL="134541" indent="-134541">
              <a:spcBef>
                <a:spcPts val="30"/>
              </a:spcBef>
              <a:defRPr sz="900"/>
            </a:lvl2pPr>
            <a:lvl3pPr>
              <a:spcBef>
                <a:spcPts val="30"/>
              </a:spcBef>
              <a:defRPr sz="9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xmlns="" id="{615C431B-993D-61F7-28CB-6E9C6E916B2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718170" y="2889000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xmlns="" id="{5F9CC3CC-2D09-5169-EE63-2F307DD025A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586703" y="2889000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xmlns="" id="{05CD9CF5-8030-A2FA-B5F1-BDE8A3AB64F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652128" y="2889000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" y="1461"/>
            <a:ext cx="9142961" cy="51417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4098"/>
            <a:ext cx="6034088" cy="1506288"/>
          </a:xfrm>
        </p:spPr>
        <p:txBody>
          <a:bodyPr anchor="b"/>
          <a:lstStyle>
            <a:lvl1pPr algn="l">
              <a:lnSpc>
                <a:spcPct val="92000"/>
              </a:lnSpc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6034088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53" y="269003"/>
            <a:ext cx="1330365" cy="547553"/>
          </a:xfrm>
          <a:prstGeom prst="rect">
            <a:avLst/>
          </a:prstGeom>
        </p:spPr>
      </p:pic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D8F-7254-47BE-92B2-DBF08CE55EEF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2"/>
            <a:ext cx="1215628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xmlns="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05686" y="1087042"/>
            <a:ext cx="1216819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1494" y="1087042"/>
            <a:ext cx="1215629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xmlns="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75409" y="2888999"/>
            <a:ext cx="1215628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xmlns="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30516" y="2889000"/>
            <a:ext cx="1214438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xmlns="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494" y="2888999"/>
            <a:ext cx="1215629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xmlns="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494" y="4191930"/>
            <a:ext cx="1215629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xmlns="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75409" y="4191930"/>
            <a:ext cx="1215628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xmlns="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517" y="4191930"/>
            <a:ext cx="1214996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xmlns="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1494" y="2403543"/>
            <a:ext cx="1215629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xmlns="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5409" y="2403543"/>
            <a:ext cx="1215628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xmlns="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06320" y="2403543"/>
            <a:ext cx="1217378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xmlns="" id="{1C50D6C7-B8FE-16E3-A56F-215DF2E7FD0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899046" y="1087042"/>
            <a:ext cx="1215629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xmlns="" id="{F254DC50-8CC2-CE50-0FB2-B9D82F2F6F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99046" y="2403543"/>
            <a:ext cx="1215629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xmlns="" id="{4356FD2E-817C-6008-A624-C0ED226EC77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651773" y="1087042"/>
            <a:ext cx="1216819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xmlns="" id="{B844240D-6410-EAE1-FBFE-02793B43B5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1772" y="2403543"/>
            <a:ext cx="1216819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xmlns="" id="{4729A6D7-E881-5FD5-1C1E-FD7A660187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0516" y="1087042"/>
            <a:ext cx="1214438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xmlns="" id="{86799E5C-45B4-E8EF-0A33-26FADBDA89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30517" y="2403543"/>
            <a:ext cx="1214996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xmlns="" id="{20480596-0358-6167-AD5A-A43149936E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899046" y="2888999"/>
            <a:ext cx="1215629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xmlns="" id="{99EB327B-0262-FA88-4B41-185878FCDB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99046" y="4191930"/>
            <a:ext cx="1215629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xmlns="" id="{7383DAC6-063E-B185-1200-CBEAF6F191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652963" y="2888999"/>
            <a:ext cx="1215628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xmlns="" id="{814D2A83-C214-5D3D-33E5-499378F10F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52963" y="4191930"/>
            <a:ext cx="1215628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xmlns="" id="{0C7EA178-EA7E-CEB6-BCCA-A6C695A390C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405127" y="2889000"/>
            <a:ext cx="1217378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xmlns="" id="{67FC58FF-0434-E3CF-0015-FA751A6F2C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5760" y="4191930"/>
            <a:ext cx="1217938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548-6E31-475E-9523-67EEEB11B520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1435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ull siz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5CE6-B1C1-4A01-9B59-7F69D83EEB48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xmlns="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2961" y="1"/>
            <a:ext cx="4491039" cy="51434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491038" cy="51435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A95A-0331-42E2-B52D-EB8D369B2C5F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7066-FCF1-45A3-9A8A-400034F861F3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P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" y="1169"/>
            <a:ext cx="9141921" cy="51411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4390"/>
            <a:ext cx="6034088" cy="1505996"/>
          </a:xfrm>
        </p:spPr>
        <p:txBody>
          <a:bodyPr anchor="b"/>
          <a:lstStyle>
            <a:lvl1pPr algn="l">
              <a:lnSpc>
                <a:spcPct val="92000"/>
              </a:lnSpc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6034088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53" y="269003"/>
            <a:ext cx="1330365" cy="547553"/>
          </a:xfrm>
          <a:prstGeom prst="rect">
            <a:avLst/>
          </a:prstGeom>
        </p:spPr>
      </p:pic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" y="1461"/>
            <a:ext cx="9142961" cy="51417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4098"/>
            <a:ext cx="6034088" cy="1506288"/>
          </a:xfrm>
        </p:spPr>
        <p:txBody>
          <a:bodyPr anchor="b"/>
          <a:lstStyle>
            <a:lvl1pPr algn="l">
              <a:lnSpc>
                <a:spcPct val="92000"/>
              </a:lnSpc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6034088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53" y="269003"/>
            <a:ext cx="1330365" cy="547553"/>
          </a:xfrm>
          <a:prstGeom prst="rect">
            <a:avLst/>
          </a:prstGeom>
        </p:spPr>
      </p:pic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86F663E-A62D-0CAD-5737-A11BE4D02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" y="1461"/>
            <a:ext cx="9142961" cy="51417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4098"/>
            <a:ext cx="6034088" cy="1506288"/>
          </a:xfrm>
        </p:spPr>
        <p:txBody>
          <a:bodyPr anchor="b"/>
          <a:lstStyle>
            <a:lvl1pPr algn="l">
              <a:lnSpc>
                <a:spcPct val="92000"/>
              </a:lnSpc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6034088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53" y="269003"/>
            <a:ext cx="1330365" cy="547553"/>
          </a:xfrm>
          <a:prstGeom prst="rect">
            <a:avLst/>
          </a:prstGeom>
        </p:spPr>
      </p:pic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9144000" cy="378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7041"/>
            <a:ext cx="3969544" cy="1503345"/>
          </a:xfrm>
        </p:spPr>
        <p:txBody>
          <a:bodyPr anchor="b"/>
          <a:lstStyle>
            <a:lvl1pPr algn="l">
              <a:lnSpc>
                <a:spcPct val="92000"/>
              </a:lnSpc>
              <a:defRPr sz="315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3969544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2" y="269003"/>
            <a:ext cx="1330369" cy="547553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52962" y="411957"/>
            <a:ext cx="3807620" cy="4077007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9144000" cy="378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7041"/>
            <a:ext cx="3969544" cy="1503345"/>
          </a:xfrm>
        </p:spPr>
        <p:txBody>
          <a:bodyPr anchor="b"/>
          <a:lstStyle>
            <a:lvl1pPr algn="l">
              <a:lnSpc>
                <a:spcPct val="92000"/>
              </a:lnSpc>
              <a:defRPr sz="315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3969544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2" y="269003"/>
            <a:ext cx="1330369" cy="547553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52962" y="411957"/>
            <a:ext cx="3807620" cy="4077007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9144000" cy="378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7041"/>
            <a:ext cx="3969544" cy="1503345"/>
          </a:xfrm>
        </p:spPr>
        <p:txBody>
          <a:bodyPr anchor="b"/>
          <a:lstStyle>
            <a:lvl1pPr algn="l">
              <a:lnSpc>
                <a:spcPct val="92000"/>
              </a:lnSpc>
              <a:defRPr sz="315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3969544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2" y="269003"/>
            <a:ext cx="1330369" cy="547553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52962" y="411957"/>
            <a:ext cx="3807620" cy="4077007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9144000" cy="378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7041"/>
            <a:ext cx="3969544" cy="1503345"/>
          </a:xfrm>
        </p:spPr>
        <p:txBody>
          <a:bodyPr anchor="b"/>
          <a:lstStyle>
            <a:lvl1pPr algn="l">
              <a:lnSpc>
                <a:spcPct val="92000"/>
              </a:lnSpc>
              <a:defRPr sz="315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3969544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2" y="269003"/>
            <a:ext cx="1330369" cy="547553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52962" y="411957"/>
            <a:ext cx="3807620" cy="4077007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9144000" cy="378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7041"/>
            <a:ext cx="3969544" cy="1503345"/>
          </a:xfrm>
        </p:spPr>
        <p:txBody>
          <a:bodyPr anchor="b"/>
          <a:lstStyle>
            <a:lvl1pPr algn="l">
              <a:lnSpc>
                <a:spcPct val="92000"/>
              </a:lnSpc>
              <a:defRPr sz="315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3969544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2" y="269003"/>
            <a:ext cx="1330369" cy="547553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52962" y="411957"/>
            <a:ext cx="3807620" cy="4077007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280026-4D3D-4BB6-870B-30FF1976DEAA}" type="datetime1">
              <a:rPr lang="de-CH" smtClean="0">
                <a:solidFill>
                  <a:prstClr val="white"/>
                </a:solidFill>
              </a:rPr>
              <a:pPr/>
              <a:t>18.09.24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Paul Scherrer Institute PSI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969065"/>
            <a:ext cx="6723460" cy="3546977"/>
          </a:xfrm>
        </p:spPr>
        <p:txBody>
          <a:bodyPr/>
          <a:lstStyle>
            <a:lvl1pPr>
              <a:defRPr sz="315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88119" indent="-188119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1351" y="229033"/>
            <a:ext cx="661099" cy="27209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A1C21-6E2E-43CB-A499-6F26BA3D2867}" type="datetime1">
              <a:rPr lang="de-CH" smtClean="0">
                <a:solidFill>
                  <a:prstClr val="white"/>
                </a:solidFill>
              </a:rPr>
              <a:pPr/>
              <a:t>18.09.24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Paul Scherrer Institute PSI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969065"/>
            <a:ext cx="6723460" cy="3546977"/>
          </a:xfrm>
        </p:spPr>
        <p:txBody>
          <a:bodyPr/>
          <a:lstStyle>
            <a:lvl1pPr>
              <a:defRPr sz="315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88119" indent="-188119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1351" y="229033"/>
            <a:ext cx="661099" cy="27209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64D-4957-4F7C-BD78-A4D83F0A624E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969065"/>
            <a:ext cx="6723460" cy="3546977"/>
          </a:xfrm>
        </p:spPr>
        <p:txBody>
          <a:bodyPr/>
          <a:lstStyle>
            <a:lvl1pPr>
              <a:defRPr sz="3150"/>
            </a:lvl1pPr>
            <a:lvl2pPr marL="0" indent="0">
              <a:buFontTx/>
              <a:buNone/>
              <a:defRPr/>
            </a:lvl2pPr>
            <a:lvl3pPr marL="188119" indent="-188119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02A9-8AB4-4B62-9FE7-C79B93CE721D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969065"/>
            <a:ext cx="6723460" cy="3546977"/>
          </a:xfrm>
        </p:spPr>
        <p:txBody>
          <a:bodyPr/>
          <a:lstStyle>
            <a:lvl1pPr>
              <a:defRPr sz="3150"/>
            </a:lvl1pPr>
            <a:lvl2pPr marL="0" indent="0">
              <a:buFontTx/>
              <a:buNone/>
              <a:defRPr/>
            </a:lvl2pPr>
            <a:lvl3pPr marL="188119" indent="-188119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1494" y="1032580"/>
            <a:ext cx="6723460" cy="3483462"/>
          </a:xfrm>
        </p:spPr>
        <p:txBody>
          <a:bodyPr/>
          <a:lstStyle>
            <a:lvl1pPr defTabSz="738188">
              <a:tabLst>
                <a:tab pos="402431" algn="l"/>
              </a:tabLst>
              <a:defRPr/>
            </a:lvl1pPr>
            <a:lvl2pPr>
              <a:tabLst>
                <a:tab pos="402431" algn="l"/>
              </a:tabLst>
              <a:defRPr/>
            </a:lvl2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C8AD-FACB-42EB-BD47-43AC2A002D15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xmlns="" id="{A939BEE7-204C-1008-67F3-C8FC6E64E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ra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1494" y="1032580"/>
            <a:ext cx="8101012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DF8E-15EE-4C89-A25F-47FDE8A89584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1495" y="1032580"/>
            <a:ext cx="3968607" cy="3483462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2ED3-1367-4CE8-935E-77100ADA2DEE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3327075-DC64-5DAB-E02B-8A18CBF5A9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53901" y="1032580"/>
            <a:ext cx="3968606" cy="3483462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1494" y="1032580"/>
            <a:ext cx="3969544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05D5-C686-4B58-8276-61F5057D6EED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2961" y="1087042"/>
            <a:ext cx="3969544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9144000" cy="378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7041"/>
            <a:ext cx="3969544" cy="1503345"/>
          </a:xfrm>
        </p:spPr>
        <p:txBody>
          <a:bodyPr anchor="b"/>
          <a:lstStyle>
            <a:lvl1pPr algn="l">
              <a:lnSpc>
                <a:spcPct val="92000"/>
              </a:lnSpc>
              <a:defRPr sz="315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3969544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2" y="269003"/>
            <a:ext cx="1330369" cy="547553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52962" y="411957"/>
            <a:ext cx="3807620" cy="4077007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52963" y="1032580"/>
            <a:ext cx="3969543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2E83-E6E1-49CF-8B1D-15A02C0E0489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495" y="1087042"/>
            <a:ext cx="3969543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494" y="1087042"/>
            <a:ext cx="6723460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253974-7A2B-43F7-9AAB-82AE61FB7BDA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CD10-FCBE-4A1D-801A-0EE6CE358A47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495" y="1087042"/>
            <a:ext cx="3969543" cy="3428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xmlns="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2961" y="1087042"/>
            <a:ext cx="3969544" cy="3428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9603-F37E-48A7-8BE4-E9FAC5D076F0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2"/>
            <a:ext cx="5347096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F99B93C7-FD88-F860-2772-AA3BFEC82D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5" y="1032580"/>
            <a:ext cx="2591991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F506-EBC5-4FA6-B2E1-2CAEE530F8EF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2"/>
            <a:ext cx="2593181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xmlns="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C5A45EC1-6C70-C75B-70A0-557B1FE6DA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5" y="1032580"/>
            <a:ext cx="2591991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9123-BDD9-4403-A840-EAF8128283BA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1"/>
            <a:ext cx="2593181" cy="16335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xmlns="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75410" y="2882542"/>
            <a:ext cx="2593181" cy="16335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C772A35F-591D-5A80-72BC-28B068C3A5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5" y="1032580"/>
            <a:ext cx="2591991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F420-CEEB-427A-A025-0EEBD06833F6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1"/>
            <a:ext cx="2593181" cy="16335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xmlns="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16334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75410" y="2882542"/>
            <a:ext cx="2593181" cy="16335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xmlns="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30516" y="2882541"/>
            <a:ext cx="2591990" cy="16335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089D7F61-76FC-5B15-D914-2BB427BF7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5" y="1032580"/>
            <a:ext cx="2591991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F46A-CD84-4EA9-A8B7-968C8FE43CC2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4" y="1032580"/>
            <a:ext cx="5347097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xmlns="" id="{8CA68BBC-536B-0C49-B239-F2A8A8ACB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342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520A-F980-4931-A46C-82E8E834FBA6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xmlns="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16334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xmlns="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30516" y="2882541"/>
            <a:ext cx="2591990" cy="16335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4" y="1032580"/>
            <a:ext cx="5347097" cy="3483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AA79-3162-4E10-AA39-D0248AEB6076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495" y="1087042"/>
            <a:ext cx="3969543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xmlns="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2961" y="1087042"/>
            <a:ext cx="3969544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747A0213-C397-B258-EE3A-69DBB54DD3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5" y="3415486"/>
            <a:ext cx="3968607" cy="1100555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7DE0905A-F588-783E-2408-3EEBCC47B7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53901" y="3415486"/>
            <a:ext cx="3968606" cy="1100555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9144000" cy="378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7041"/>
            <a:ext cx="3969544" cy="1503345"/>
          </a:xfrm>
        </p:spPr>
        <p:txBody>
          <a:bodyPr anchor="b"/>
          <a:lstStyle>
            <a:lvl1pPr algn="l">
              <a:lnSpc>
                <a:spcPct val="92000"/>
              </a:lnSpc>
              <a:defRPr sz="315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3969544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2" y="269003"/>
            <a:ext cx="1330369" cy="547553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52962" y="411957"/>
            <a:ext cx="3807620" cy="4077007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E5E1-006F-42D4-ABF6-4421AF14DA08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1"/>
            <a:ext cx="2593181" cy="22407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11B3F6C3-759F-AE0A-F24C-FF78D18C5F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495" y="3408843"/>
            <a:ext cx="2591990" cy="1107199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xmlns="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1494" y="1087041"/>
            <a:ext cx="2593181" cy="22407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7D982B28-131F-0EF1-DBEF-7E5426DA6F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76601" y="3408843"/>
            <a:ext cx="2591990" cy="1107199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xmlns="" id="{3A5C3130-D9C4-9998-9902-8B054B6411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030517" y="3408843"/>
            <a:ext cx="2591990" cy="1107199"/>
          </a:xfrm>
        </p:spPr>
        <p:txBody>
          <a:bodyPr tIns="18000"/>
          <a:lstStyle>
            <a:lvl1pPr>
              <a:spcBef>
                <a:spcPts val="300"/>
              </a:spcBef>
              <a:defRPr sz="1200"/>
            </a:lvl1pPr>
            <a:lvl2pPr marL="134541" indent="-134541">
              <a:spcBef>
                <a:spcPts val="300"/>
              </a:spcBef>
              <a:defRPr sz="1200"/>
            </a:lvl2pPr>
            <a:lvl3pPr marL="270272" indent="-135731">
              <a:spcBef>
                <a:spcPts val="300"/>
              </a:spcBef>
              <a:defRPr sz="1200"/>
            </a:lvl3pPr>
            <a:lvl4pPr>
              <a:defRPr sz="1200"/>
            </a:lvl4pPr>
            <a:lvl5pPr>
              <a:defRPr sz="1200"/>
            </a:lvl5pPr>
            <a:lvl6pPr marL="17145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75AC-8901-4370-9802-77EBE44319E7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xmlns="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1495" y="1087042"/>
            <a:ext cx="1903500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9005" y="1087042"/>
            <a:ext cx="1903500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xmlns="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87538" y="1087042"/>
            <a:ext cx="1903500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2963" y="1087042"/>
            <a:ext cx="1903500" cy="2240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xmlns="" id="{2B3EE353-935F-47F2-890E-86D599D69C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1494" y="3408760"/>
            <a:ext cx="1900238" cy="1107281"/>
          </a:xfrm>
        </p:spPr>
        <p:txBody>
          <a:bodyPr/>
          <a:lstStyle>
            <a:lvl1pPr>
              <a:spcBef>
                <a:spcPts val="30"/>
              </a:spcBef>
              <a:defRPr sz="1200"/>
            </a:lvl1pPr>
            <a:lvl2pPr marL="134541" indent="-134541">
              <a:spcBef>
                <a:spcPts val="30"/>
              </a:spcBef>
              <a:defRPr sz="1200"/>
            </a:lvl2pPr>
            <a:lvl3pPr marL="270272" indent="-135731">
              <a:spcBef>
                <a:spcPts val="30"/>
              </a:spcBef>
              <a:defRPr sz="12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xmlns="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86831" y="3408760"/>
            <a:ext cx="1900238" cy="1107281"/>
          </a:xfrm>
        </p:spPr>
        <p:txBody>
          <a:bodyPr/>
          <a:lstStyle>
            <a:lvl1pPr>
              <a:spcBef>
                <a:spcPts val="30"/>
              </a:spcBef>
              <a:defRPr sz="1200"/>
            </a:lvl1pPr>
            <a:lvl2pPr marL="134541" indent="-134541">
              <a:spcBef>
                <a:spcPts val="30"/>
              </a:spcBef>
              <a:defRPr sz="1200"/>
            </a:lvl2pPr>
            <a:lvl3pPr marL="270272" indent="-135731">
              <a:spcBef>
                <a:spcPts val="30"/>
              </a:spcBef>
              <a:defRPr sz="12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xmlns="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52168" y="3408760"/>
            <a:ext cx="1900238" cy="1107281"/>
          </a:xfrm>
        </p:spPr>
        <p:txBody>
          <a:bodyPr/>
          <a:lstStyle>
            <a:lvl1pPr>
              <a:spcBef>
                <a:spcPts val="30"/>
              </a:spcBef>
              <a:defRPr sz="1200"/>
            </a:lvl1pPr>
            <a:lvl2pPr marL="134541" indent="-134541">
              <a:spcBef>
                <a:spcPts val="30"/>
              </a:spcBef>
              <a:defRPr sz="1200"/>
            </a:lvl2pPr>
            <a:lvl3pPr marL="270272" indent="-135731">
              <a:spcBef>
                <a:spcPts val="30"/>
              </a:spcBef>
              <a:defRPr sz="12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xmlns="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17506" y="3408760"/>
            <a:ext cx="1900238" cy="1107281"/>
          </a:xfrm>
        </p:spPr>
        <p:txBody>
          <a:bodyPr/>
          <a:lstStyle>
            <a:lvl1pPr>
              <a:spcBef>
                <a:spcPts val="30"/>
              </a:spcBef>
              <a:defRPr sz="1200"/>
            </a:lvl1pPr>
            <a:lvl2pPr marL="134541" indent="-134541">
              <a:spcBef>
                <a:spcPts val="30"/>
              </a:spcBef>
              <a:defRPr sz="1200"/>
            </a:lvl2pPr>
            <a:lvl3pPr marL="270272" indent="-135731">
              <a:spcBef>
                <a:spcPts val="30"/>
              </a:spcBef>
              <a:defRPr sz="12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A9F-7D4C-4421-A451-01E2B7381D3E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1"/>
            <a:ext cx="2593181" cy="134969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xmlns="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0516" y="1087042"/>
            <a:ext cx="259199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1494" y="1087041"/>
            <a:ext cx="2593181" cy="134969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xmlns="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75410" y="2889000"/>
            <a:ext cx="2593181" cy="134969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xmlns="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30516" y="2889000"/>
            <a:ext cx="259199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xmlns="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494" y="2889000"/>
            <a:ext cx="2593181" cy="134969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xmlns="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494" y="4266826"/>
            <a:ext cx="259318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xmlns="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75410" y="4266826"/>
            <a:ext cx="259318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xmlns="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517" y="4266826"/>
            <a:ext cx="259318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xmlns="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1494" y="2474908"/>
            <a:ext cx="259318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xmlns="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5410" y="2474908"/>
            <a:ext cx="259318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xmlns="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30517" y="2474908"/>
            <a:ext cx="259318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BD49-47D3-4F37-877E-B7C0A9080AD4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xmlns="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1495" y="1087043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9005" y="1087043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xmlns="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87538" y="1087043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2963" y="1087043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xmlns="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86831" y="4266825"/>
            <a:ext cx="1900238" cy="249216"/>
          </a:xfrm>
        </p:spPr>
        <p:txBody>
          <a:bodyPr/>
          <a:lstStyle>
            <a:lvl1pPr>
              <a:spcBef>
                <a:spcPts val="30"/>
              </a:spcBef>
              <a:defRPr sz="900"/>
            </a:lvl1pPr>
            <a:lvl2pPr marL="134541" indent="-134541">
              <a:spcBef>
                <a:spcPts val="30"/>
              </a:spcBef>
              <a:defRPr sz="900"/>
            </a:lvl2pPr>
            <a:lvl3pPr>
              <a:spcBef>
                <a:spcPts val="30"/>
              </a:spcBef>
              <a:defRPr sz="9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xmlns="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56225" y="4266825"/>
            <a:ext cx="1900238" cy="249216"/>
          </a:xfrm>
        </p:spPr>
        <p:txBody>
          <a:bodyPr/>
          <a:lstStyle>
            <a:lvl1pPr>
              <a:spcBef>
                <a:spcPts val="30"/>
              </a:spcBef>
              <a:defRPr sz="900"/>
            </a:lvl1pPr>
            <a:lvl2pPr marL="134541" indent="-134541">
              <a:spcBef>
                <a:spcPts val="30"/>
              </a:spcBef>
              <a:defRPr sz="900"/>
            </a:lvl2pPr>
            <a:lvl3pPr>
              <a:spcBef>
                <a:spcPts val="30"/>
              </a:spcBef>
              <a:defRPr sz="9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xmlns="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17506" y="4266825"/>
            <a:ext cx="1900238" cy="249216"/>
          </a:xfrm>
        </p:spPr>
        <p:txBody>
          <a:bodyPr/>
          <a:lstStyle>
            <a:lvl1pPr>
              <a:spcBef>
                <a:spcPts val="30"/>
              </a:spcBef>
              <a:defRPr sz="900"/>
            </a:lvl1pPr>
            <a:lvl2pPr marL="134541" indent="-134541">
              <a:spcBef>
                <a:spcPts val="30"/>
              </a:spcBef>
              <a:defRPr sz="900"/>
            </a:lvl2pPr>
            <a:lvl3pPr>
              <a:spcBef>
                <a:spcPts val="30"/>
              </a:spcBef>
              <a:defRPr sz="9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FF900A0F-DD38-976A-BFC1-92B5ACB739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1494" y="2889000"/>
            <a:ext cx="1903500" cy="134969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xmlns="" id="{530B9B83-A2E6-A97A-6B7B-389BCDC2C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1494" y="2474908"/>
            <a:ext cx="1902619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xmlns="" id="{CD6A5AE7-8194-069E-96C6-A9A19A691F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494" y="4266826"/>
            <a:ext cx="1905001" cy="249216"/>
          </a:xfrm>
        </p:spPr>
        <p:txBody>
          <a:bodyPr/>
          <a:lstStyle>
            <a:lvl1pPr>
              <a:spcBef>
                <a:spcPts val="15"/>
              </a:spcBef>
              <a:defRPr sz="900"/>
            </a:lvl1pPr>
            <a:lvl2pPr marL="134541" indent="-134541">
              <a:spcBef>
                <a:spcPts val="15"/>
              </a:spcBef>
              <a:defRPr sz="90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xmlns="" id="{E33B1E40-AEE0-028C-74FA-4DA2F2785C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86037" y="2474908"/>
            <a:ext cx="1900238" cy="249216"/>
          </a:xfrm>
        </p:spPr>
        <p:txBody>
          <a:bodyPr/>
          <a:lstStyle>
            <a:lvl1pPr>
              <a:spcBef>
                <a:spcPts val="30"/>
              </a:spcBef>
              <a:defRPr sz="900"/>
            </a:lvl1pPr>
            <a:lvl2pPr marL="134541" indent="-134541">
              <a:spcBef>
                <a:spcPts val="30"/>
              </a:spcBef>
              <a:defRPr sz="900"/>
            </a:lvl2pPr>
            <a:lvl3pPr>
              <a:spcBef>
                <a:spcPts val="30"/>
              </a:spcBef>
              <a:defRPr sz="9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xmlns="" id="{6CF8C6E7-2EBA-0F42-5F97-0B15A298F5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56225" y="2474908"/>
            <a:ext cx="1900238" cy="249216"/>
          </a:xfrm>
        </p:spPr>
        <p:txBody>
          <a:bodyPr/>
          <a:lstStyle>
            <a:lvl1pPr>
              <a:spcBef>
                <a:spcPts val="30"/>
              </a:spcBef>
              <a:defRPr sz="900"/>
            </a:lvl1pPr>
            <a:lvl2pPr marL="134541" indent="-134541">
              <a:spcBef>
                <a:spcPts val="30"/>
              </a:spcBef>
              <a:defRPr sz="900"/>
            </a:lvl2pPr>
            <a:lvl3pPr>
              <a:spcBef>
                <a:spcPts val="30"/>
              </a:spcBef>
              <a:defRPr sz="9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xmlns="" id="{A8581B57-63E2-3060-2AF6-9711ABA149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6713" y="2474908"/>
            <a:ext cx="1900238" cy="249216"/>
          </a:xfrm>
        </p:spPr>
        <p:txBody>
          <a:bodyPr/>
          <a:lstStyle>
            <a:lvl1pPr>
              <a:spcBef>
                <a:spcPts val="30"/>
              </a:spcBef>
              <a:defRPr sz="900"/>
            </a:lvl1pPr>
            <a:lvl2pPr marL="134541" indent="-134541">
              <a:spcBef>
                <a:spcPts val="30"/>
              </a:spcBef>
              <a:defRPr sz="900"/>
            </a:lvl2pPr>
            <a:lvl3pPr>
              <a:spcBef>
                <a:spcPts val="30"/>
              </a:spcBef>
              <a:defRPr sz="900"/>
            </a:lvl3pPr>
            <a:lvl4pPr>
              <a:spcBef>
                <a:spcPts val="30"/>
              </a:spcBef>
              <a:defRPr sz="1200"/>
            </a:lvl4pPr>
            <a:lvl5pPr>
              <a:spcBef>
                <a:spcPts val="3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xmlns="" id="{615C431B-993D-61F7-28CB-6E9C6E916B2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718170" y="2889000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xmlns="" id="{5F9CC3CC-2D09-5169-EE63-2F307DD025A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586703" y="2889000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xmlns="" id="{05CD9CF5-8030-A2FA-B5F1-BDE8A3AB64F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652128" y="2889000"/>
            <a:ext cx="1903500" cy="134969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D8F-7254-47BE-92B2-DBF08CE55EEF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5410" y="1087042"/>
            <a:ext cx="1215628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xmlns="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05686" y="1087042"/>
            <a:ext cx="1216819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1494" y="1087042"/>
            <a:ext cx="1215629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xmlns="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75409" y="2888999"/>
            <a:ext cx="1215628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xmlns="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30516" y="2889000"/>
            <a:ext cx="1214438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xmlns="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494" y="2888999"/>
            <a:ext cx="1215629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xmlns="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494" y="4191930"/>
            <a:ext cx="1215629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xmlns="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75409" y="4191930"/>
            <a:ext cx="1215628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xmlns="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517" y="4191930"/>
            <a:ext cx="1214996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xmlns="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1494" y="2403543"/>
            <a:ext cx="1215629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xmlns="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75409" y="2403543"/>
            <a:ext cx="1215628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xmlns="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06320" y="2403543"/>
            <a:ext cx="1217378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xmlns="" id="{1C50D6C7-B8FE-16E3-A56F-215DF2E7FD0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899046" y="1087042"/>
            <a:ext cx="1215629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xmlns="" id="{F254DC50-8CC2-CE50-0FB2-B9D82F2F6F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99046" y="2403543"/>
            <a:ext cx="1215629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xmlns="" id="{4356FD2E-817C-6008-A624-C0ED226EC77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651773" y="1087042"/>
            <a:ext cx="1216819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xmlns="" id="{B844240D-6410-EAE1-FBFE-02793B43B5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1772" y="2403543"/>
            <a:ext cx="1216819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xmlns="" id="{4729A6D7-E881-5FD5-1C1E-FD7A660187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0516" y="1087042"/>
            <a:ext cx="1214438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xmlns="" id="{86799E5C-45B4-E8EF-0A33-26FADBDA89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30517" y="2403543"/>
            <a:ext cx="1214996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xmlns="" id="{20480596-0358-6167-AD5A-A43149936E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899046" y="2888999"/>
            <a:ext cx="1215629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xmlns="" id="{99EB327B-0262-FA88-4B41-185878FCDB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99046" y="4191930"/>
            <a:ext cx="1215629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xmlns="" id="{7383DAC6-063E-B185-1200-CBEAF6F191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652963" y="2888999"/>
            <a:ext cx="1215628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xmlns="" id="{814D2A83-C214-5D3D-33E5-499378F10F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52963" y="4191930"/>
            <a:ext cx="1215628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xmlns="" id="{0C7EA178-EA7E-CEB6-BCCA-A6C695A390C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405127" y="2889000"/>
            <a:ext cx="1217378" cy="1269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75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xmlns="" id="{67FC58FF-0434-E3CF-0015-FA751A6F2C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05760" y="4191930"/>
            <a:ext cx="1217938" cy="249216"/>
          </a:xfrm>
        </p:spPr>
        <p:txBody>
          <a:bodyPr/>
          <a:lstStyle>
            <a:lvl1pPr>
              <a:spcBef>
                <a:spcPts val="15"/>
              </a:spcBef>
              <a:defRPr sz="750"/>
            </a:lvl1pPr>
            <a:lvl2pPr marL="67866" indent="-67866">
              <a:spcBef>
                <a:spcPts val="15"/>
              </a:spcBef>
              <a:defRPr sz="750"/>
            </a:lvl2pPr>
            <a:lvl3pPr>
              <a:spcBef>
                <a:spcPts val="15"/>
              </a:spcBef>
              <a:defRPr sz="900"/>
            </a:lvl3pPr>
            <a:lvl4pPr>
              <a:spcBef>
                <a:spcPts val="15"/>
              </a:spcBef>
              <a:defRPr sz="900"/>
            </a:lvl4pPr>
            <a:lvl5pPr>
              <a:spcBef>
                <a:spcPts val="15"/>
              </a:spcBef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548-6E31-475E-9523-67EEEB11B520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1435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ull siz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5CE6-B1C1-4A01-9B59-7F69D83EEB48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xmlns="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2961" y="1"/>
            <a:ext cx="4491039" cy="51434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xmlns="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491038" cy="51435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A95A-0331-42E2-B52D-EB8D369B2C5F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7066-FCF1-45A3-9A8A-400034F861F3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9144000" cy="378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1494" y="1087041"/>
            <a:ext cx="3969544" cy="1503345"/>
          </a:xfrm>
        </p:spPr>
        <p:txBody>
          <a:bodyPr anchor="b"/>
          <a:lstStyle>
            <a:lvl1pPr algn="l">
              <a:lnSpc>
                <a:spcPct val="92000"/>
              </a:lnSpc>
              <a:defRPr sz="315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1494" y="2841780"/>
            <a:ext cx="3969544" cy="81009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19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4380951"/>
            <a:ext cx="3969544" cy="216024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4596975"/>
            <a:ext cx="3969544" cy="189021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2" y="269003"/>
            <a:ext cx="1330369" cy="547553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xmlns="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52962" y="411957"/>
            <a:ext cx="3807620" cy="4077007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9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280026-4D3D-4BB6-870B-30FF1976DEAA}" type="datetime1">
              <a:rPr lang="de-CH" smtClean="0">
                <a:solidFill>
                  <a:prstClr val="white"/>
                </a:solidFill>
              </a:rPr>
              <a:pPr/>
              <a:t>18.09.24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Paul Scherrer Institute PSI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969065"/>
            <a:ext cx="6723460" cy="3546977"/>
          </a:xfrm>
        </p:spPr>
        <p:txBody>
          <a:bodyPr/>
          <a:lstStyle>
            <a:lvl1pPr>
              <a:defRPr sz="315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88119" indent="-188119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1351" y="229033"/>
            <a:ext cx="661099" cy="27209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A1C21-6E2E-43CB-A499-6F26BA3D2867}" type="datetime1">
              <a:rPr lang="de-CH" smtClean="0">
                <a:solidFill>
                  <a:prstClr val="white"/>
                </a:solidFill>
              </a:rPr>
              <a:pPr/>
              <a:t>18.09.24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Paul Scherrer Institute PSI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969065"/>
            <a:ext cx="6723460" cy="3546977"/>
          </a:xfrm>
        </p:spPr>
        <p:txBody>
          <a:bodyPr/>
          <a:lstStyle>
            <a:lvl1pPr>
              <a:defRPr sz="315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188119" indent="-188119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1351" y="229033"/>
            <a:ext cx="661099" cy="27209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66.xml"/><Relationship Id="rId9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68.xml"/><Relationship Id="rId35" Type="http://schemas.openxmlformats.org/officeDocument/2006/relationships/theme" Target="../theme/theme2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1494" y="208722"/>
            <a:ext cx="6723460" cy="6078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494" y="1032273"/>
            <a:ext cx="8100956" cy="348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06878" y="4803430"/>
            <a:ext cx="1215628" cy="108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261762-898A-474B-BAD7-AB4911CF5591}" type="datetime1">
              <a:rPr lang="de-CH" smtClean="0">
                <a:solidFill>
                  <a:prstClr val="black"/>
                </a:solidFill>
                <a:latin typeface="Aptos"/>
                <a:ea typeface=""/>
                <a:cs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18.09.24</a:t>
            </a:fld>
            <a:endParaRPr lang="en-GB" dirty="0">
              <a:solidFill>
                <a:prstClr val="black"/>
              </a:solidFill>
              <a:latin typeface="Aptos"/>
              <a:ea typeface=""/>
              <a:cs typeface="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10866" y="4803430"/>
            <a:ext cx="6034088" cy="108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/>
                </a:solidFill>
                <a:latin typeface="Aptos"/>
                <a:ea typeface=""/>
                <a:cs typeface=""/>
              </a:rPr>
              <a:t>Paul Scherrer Institute PSI</a:t>
            </a:r>
            <a:endParaRPr lang="en-GB" dirty="0">
              <a:solidFill>
                <a:prstClr val="black"/>
              </a:solidFill>
              <a:latin typeface="Aptos"/>
              <a:ea typeface=""/>
              <a:cs typeface="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1494" y="4803430"/>
            <a:ext cx="527447" cy="108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42AD375-037F-43D0-B059-5172DA06796A}" type="slidenum">
              <a:rPr lang="en-GB" smtClean="0">
                <a:solidFill>
                  <a:prstClr val="black"/>
                </a:solidFill>
                <a:latin typeface="Aptos"/>
                <a:ea typeface=""/>
                <a:cs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dirty="0">
              <a:solidFill>
                <a:prstClr val="black"/>
              </a:solidFill>
              <a:latin typeface="Aptos"/>
              <a:ea typeface=""/>
              <a:cs typeface="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EC2031EC-4715-FBAB-E65E-0A3E5D91D8E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350" y="229033"/>
            <a:ext cx="661100" cy="2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9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  <p:sldLayoutId id="2147484060" r:id="rId18"/>
    <p:sldLayoutId id="2147484061" r:id="rId19"/>
    <p:sldLayoutId id="2147484062" r:id="rId20"/>
    <p:sldLayoutId id="2147484063" r:id="rId21"/>
    <p:sldLayoutId id="2147484064" r:id="rId22"/>
    <p:sldLayoutId id="2147484065" r:id="rId23"/>
    <p:sldLayoutId id="2147484066" r:id="rId24"/>
    <p:sldLayoutId id="2147484067" r:id="rId25"/>
    <p:sldLayoutId id="2147484068" r:id="rId26"/>
    <p:sldLayoutId id="2147484069" r:id="rId27"/>
    <p:sldLayoutId id="2147484070" r:id="rId28"/>
    <p:sldLayoutId id="2147484071" r:id="rId29"/>
    <p:sldLayoutId id="2147484072" r:id="rId30"/>
    <p:sldLayoutId id="2147484073" r:id="rId31"/>
    <p:sldLayoutId id="2147484074" r:id="rId32"/>
    <p:sldLayoutId id="2147484075" r:id="rId33"/>
    <p:sldLayoutId id="2147484076" r:id="rId34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9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buFont typeface="+mj-lt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lnSpc>
          <a:spcPct val="100000"/>
        </a:lnSpc>
        <a:spcBef>
          <a:spcPts val="450"/>
        </a:spcBef>
        <a:buFont typeface="Aptos" panose="020B00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78000" indent="-189000" algn="l" defTabSz="685800" rtl="0" eaLnBrk="1" latinLnBrk="0" hangingPunct="1">
        <a:lnSpc>
          <a:spcPct val="100000"/>
        </a:lnSpc>
        <a:spcBef>
          <a:spcPts val="450"/>
        </a:spcBef>
        <a:buFont typeface="Aptos" panose="020B00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00" indent="-189000" algn="l" defTabSz="685800" rtl="0" eaLnBrk="1" latinLnBrk="0" hangingPunct="1">
        <a:lnSpc>
          <a:spcPct val="100000"/>
        </a:lnSpc>
        <a:spcBef>
          <a:spcPts val="300"/>
        </a:spcBef>
        <a:buFont typeface="Aptos" panose="020B00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89000" algn="l" defTabSz="685800" rtl="0" eaLnBrk="1" latinLnBrk="0" hangingPunct="1">
        <a:lnSpc>
          <a:spcPct val="100000"/>
        </a:lnSpc>
        <a:spcBef>
          <a:spcPts val="300"/>
        </a:spcBef>
        <a:buFont typeface="Aptos" panose="020B00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3772">
          <p15:clr>
            <a:srgbClr val="A4A3A4"/>
          </p15:clr>
        </p15:guide>
        <p15:guide id="6" pos="3908">
          <p15:clr>
            <a:srgbClr val="A4A3A4"/>
          </p15:clr>
        </p15:guide>
        <p15:guide id="7" pos="2751">
          <p15:clr>
            <a:srgbClr val="A4A3A4"/>
          </p15:clr>
        </p15:guide>
        <p15:guide id="8" pos="2615">
          <p15:clr>
            <a:srgbClr val="A4A3A4"/>
          </p15:clr>
        </p15:guide>
        <p15:guide id="9" pos="1595">
          <p15:clr>
            <a:srgbClr val="A4A3A4"/>
          </p15:clr>
        </p15:guide>
        <p15:guide id="10" pos="1459">
          <p15:clr>
            <a:srgbClr val="A4A3A4"/>
          </p15:clr>
        </p15:guide>
        <p15:guide id="11" pos="4929">
          <p15:clr>
            <a:srgbClr val="A4A3A4"/>
          </p15:clr>
        </p15:guide>
        <p15:guide id="12" pos="5065">
          <p15:clr>
            <a:srgbClr val="A4A3A4"/>
          </p15:clr>
        </p15:guide>
        <p15:guide id="13" pos="6085">
          <p15:clr>
            <a:srgbClr val="A4A3A4"/>
          </p15:clr>
        </p15:guide>
        <p15:guide id="14" pos="6221">
          <p15:clr>
            <a:srgbClr val="A4A3A4"/>
          </p15:clr>
        </p15:guide>
        <p15:guide id="15" pos="2172">
          <p15:clr>
            <a:srgbClr val="A4A3A4"/>
          </p15:clr>
        </p15:guide>
        <p15:guide id="16" pos="2036">
          <p15:clr>
            <a:srgbClr val="A4A3A4"/>
          </p15:clr>
        </p15:guide>
        <p15:guide id="17" pos="3194">
          <p15:clr>
            <a:srgbClr val="A4A3A4"/>
          </p15:clr>
        </p15:guide>
        <p15:guide id="18" pos="3330">
          <p15:clr>
            <a:srgbClr val="A4A3A4"/>
          </p15:clr>
        </p15:guide>
        <p15:guide id="19" pos="881">
          <p15:clr>
            <a:srgbClr val="A4A3A4"/>
          </p15:clr>
        </p15:guide>
        <p15:guide id="20" pos="1017">
          <p15:clr>
            <a:srgbClr val="A4A3A4"/>
          </p15:clr>
        </p15:guide>
        <p15:guide id="21" pos="4351">
          <p15:clr>
            <a:srgbClr val="A4A3A4"/>
          </p15:clr>
        </p15:guide>
        <p15:guide id="22" pos="4487">
          <p15:clr>
            <a:srgbClr val="A4A3A4"/>
          </p15:clr>
        </p15:guide>
        <p15:guide id="23" pos="5508">
          <p15:clr>
            <a:srgbClr val="A4A3A4"/>
          </p15:clr>
        </p15:guide>
        <p15:guide id="24" pos="5642">
          <p15:clr>
            <a:srgbClr val="A4A3A4"/>
          </p15:clr>
        </p15:guide>
        <p15:guide id="25" pos="6663">
          <p15:clr>
            <a:srgbClr val="A4A3A4"/>
          </p15:clr>
        </p15:guide>
        <p15:guide id="26" pos="6799">
          <p15:clr>
            <a:srgbClr val="A4A3A4"/>
          </p15:clr>
        </p15:guide>
        <p15:guide id="27" orient="horz" pos="229">
          <p15:clr>
            <a:srgbClr val="A4A3A4"/>
          </p15:clr>
        </p15:guide>
        <p15:guide id="28" orient="horz" pos="867">
          <p15:clr>
            <a:srgbClr val="A4A3A4"/>
          </p15:clr>
        </p15:guide>
        <p15:guide id="29" orient="horz" pos="3793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1494" y="208722"/>
            <a:ext cx="6723460" cy="6078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494" y="1032273"/>
            <a:ext cx="8100956" cy="348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06878" y="4803430"/>
            <a:ext cx="1215628" cy="108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261762-898A-474B-BAD7-AB4911CF5591}" type="datetime1">
              <a:rPr lang="de-CH" smtClean="0">
                <a:solidFill>
                  <a:prstClr val="black"/>
                </a:solidFill>
                <a:latin typeface="Aptos"/>
                <a:ea typeface=""/>
                <a:cs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18.09.24</a:t>
            </a:fld>
            <a:endParaRPr lang="en-GB" dirty="0">
              <a:solidFill>
                <a:prstClr val="black"/>
              </a:solidFill>
              <a:latin typeface="Aptos"/>
              <a:ea typeface=""/>
              <a:cs typeface="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10866" y="4803430"/>
            <a:ext cx="6034088" cy="108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/>
                </a:solidFill>
                <a:latin typeface="Aptos"/>
                <a:ea typeface=""/>
                <a:cs typeface=""/>
              </a:rPr>
              <a:t>Paul Scherrer Institute PSI</a:t>
            </a:r>
            <a:endParaRPr lang="en-GB" dirty="0">
              <a:solidFill>
                <a:prstClr val="black"/>
              </a:solidFill>
              <a:latin typeface="Aptos"/>
              <a:ea typeface=""/>
              <a:cs typeface="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1494" y="4803430"/>
            <a:ext cx="527447" cy="108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42AD375-037F-43D0-B059-5172DA06796A}" type="slidenum">
              <a:rPr lang="en-GB" smtClean="0">
                <a:solidFill>
                  <a:prstClr val="black"/>
                </a:solidFill>
                <a:latin typeface="Aptos"/>
                <a:ea typeface=""/>
                <a:cs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dirty="0">
              <a:solidFill>
                <a:prstClr val="black"/>
              </a:solidFill>
              <a:latin typeface="Aptos"/>
              <a:ea typeface=""/>
              <a:cs typeface="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EC2031EC-4715-FBAB-E65E-0A3E5D91D8E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350" y="229033"/>
            <a:ext cx="661100" cy="2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0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  <p:sldLayoutId id="2147484114" r:id="rId15"/>
    <p:sldLayoutId id="2147484115" r:id="rId16"/>
    <p:sldLayoutId id="2147484116" r:id="rId17"/>
    <p:sldLayoutId id="2147484117" r:id="rId18"/>
    <p:sldLayoutId id="2147484118" r:id="rId19"/>
    <p:sldLayoutId id="2147484119" r:id="rId20"/>
    <p:sldLayoutId id="2147484120" r:id="rId21"/>
    <p:sldLayoutId id="2147484121" r:id="rId22"/>
    <p:sldLayoutId id="2147484122" r:id="rId23"/>
    <p:sldLayoutId id="2147484123" r:id="rId24"/>
    <p:sldLayoutId id="2147484124" r:id="rId25"/>
    <p:sldLayoutId id="2147484125" r:id="rId26"/>
    <p:sldLayoutId id="2147484126" r:id="rId27"/>
    <p:sldLayoutId id="2147484127" r:id="rId28"/>
    <p:sldLayoutId id="2147484128" r:id="rId29"/>
    <p:sldLayoutId id="2147484129" r:id="rId30"/>
    <p:sldLayoutId id="2147484130" r:id="rId31"/>
    <p:sldLayoutId id="2147484131" r:id="rId32"/>
    <p:sldLayoutId id="2147484132" r:id="rId33"/>
    <p:sldLayoutId id="2147484133" r:id="rId34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9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buFont typeface="+mj-lt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lnSpc>
          <a:spcPct val="100000"/>
        </a:lnSpc>
        <a:spcBef>
          <a:spcPts val="450"/>
        </a:spcBef>
        <a:buFont typeface="Aptos" panose="020B00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78000" indent="-189000" algn="l" defTabSz="685800" rtl="0" eaLnBrk="1" latinLnBrk="0" hangingPunct="1">
        <a:lnSpc>
          <a:spcPct val="100000"/>
        </a:lnSpc>
        <a:spcBef>
          <a:spcPts val="450"/>
        </a:spcBef>
        <a:buFont typeface="Aptos" panose="020B00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00" indent="-189000" algn="l" defTabSz="685800" rtl="0" eaLnBrk="1" latinLnBrk="0" hangingPunct="1">
        <a:lnSpc>
          <a:spcPct val="100000"/>
        </a:lnSpc>
        <a:spcBef>
          <a:spcPts val="300"/>
        </a:spcBef>
        <a:buFont typeface="Aptos" panose="020B00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89000" algn="l" defTabSz="685800" rtl="0" eaLnBrk="1" latinLnBrk="0" hangingPunct="1">
        <a:lnSpc>
          <a:spcPct val="100000"/>
        </a:lnSpc>
        <a:spcBef>
          <a:spcPts val="300"/>
        </a:spcBef>
        <a:buFont typeface="Aptos" panose="020B00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3772">
          <p15:clr>
            <a:srgbClr val="A4A3A4"/>
          </p15:clr>
        </p15:guide>
        <p15:guide id="6" pos="3908">
          <p15:clr>
            <a:srgbClr val="A4A3A4"/>
          </p15:clr>
        </p15:guide>
        <p15:guide id="7" pos="2751">
          <p15:clr>
            <a:srgbClr val="A4A3A4"/>
          </p15:clr>
        </p15:guide>
        <p15:guide id="8" pos="2615">
          <p15:clr>
            <a:srgbClr val="A4A3A4"/>
          </p15:clr>
        </p15:guide>
        <p15:guide id="9" pos="1595">
          <p15:clr>
            <a:srgbClr val="A4A3A4"/>
          </p15:clr>
        </p15:guide>
        <p15:guide id="10" pos="1459">
          <p15:clr>
            <a:srgbClr val="A4A3A4"/>
          </p15:clr>
        </p15:guide>
        <p15:guide id="11" pos="4929">
          <p15:clr>
            <a:srgbClr val="A4A3A4"/>
          </p15:clr>
        </p15:guide>
        <p15:guide id="12" pos="5065">
          <p15:clr>
            <a:srgbClr val="A4A3A4"/>
          </p15:clr>
        </p15:guide>
        <p15:guide id="13" pos="6085">
          <p15:clr>
            <a:srgbClr val="A4A3A4"/>
          </p15:clr>
        </p15:guide>
        <p15:guide id="14" pos="6221">
          <p15:clr>
            <a:srgbClr val="A4A3A4"/>
          </p15:clr>
        </p15:guide>
        <p15:guide id="15" pos="2172">
          <p15:clr>
            <a:srgbClr val="A4A3A4"/>
          </p15:clr>
        </p15:guide>
        <p15:guide id="16" pos="2036">
          <p15:clr>
            <a:srgbClr val="A4A3A4"/>
          </p15:clr>
        </p15:guide>
        <p15:guide id="17" pos="3194">
          <p15:clr>
            <a:srgbClr val="A4A3A4"/>
          </p15:clr>
        </p15:guide>
        <p15:guide id="18" pos="3330">
          <p15:clr>
            <a:srgbClr val="A4A3A4"/>
          </p15:clr>
        </p15:guide>
        <p15:guide id="19" pos="881">
          <p15:clr>
            <a:srgbClr val="A4A3A4"/>
          </p15:clr>
        </p15:guide>
        <p15:guide id="20" pos="1017">
          <p15:clr>
            <a:srgbClr val="A4A3A4"/>
          </p15:clr>
        </p15:guide>
        <p15:guide id="21" pos="4351">
          <p15:clr>
            <a:srgbClr val="A4A3A4"/>
          </p15:clr>
        </p15:guide>
        <p15:guide id="22" pos="4487">
          <p15:clr>
            <a:srgbClr val="A4A3A4"/>
          </p15:clr>
        </p15:guide>
        <p15:guide id="23" pos="5508">
          <p15:clr>
            <a:srgbClr val="A4A3A4"/>
          </p15:clr>
        </p15:guide>
        <p15:guide id="24" pos="5642">
          <p15:clr>
            <a:srgbClr val="A4A3A4"/>
          </p15:clr>
        </p15:guide>
        <p15:guide id="25" pos="6663">
          <p15:clr>
            <a:srgbClr val="A4A3A4"/>
          </p15:clr>
        </p15:guide>
        <p15:guide id="26" pos="6799">
          <p15:clr>
            <a:srgbClr val="A4A3A4"/>
          </p15:clr>
        </p15:guide>
        <p15:guide id="27" orient="horz" pos="229">
          <p15:clr>
            <a:srgbClr val="A4A3A4"/>
          </p15:clr>
        </p15:guide>
        <p15:guide id="28" orient="horz" pos="867">
          <p15:clr>
            <a:srgbClr val="A4A3A4"/>
          </p15:clr>
        </p15:guide>
        <p15:guide id="29" orient="horz" pos="3793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4.jpeg"/><Relationship Id="rId3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5" Type="http://schemas.openxmlformats.org/officeDocument/2006/relationships/image" Target="../media/image19.tiff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3.tiff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C900B9-69A9-16D6-9DB4-FE565862D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494" y="1084390"/>
            <a:ext cx="7074842" cy="1505996"/>
          </a:xfrm>
        </p:spPr>
        <p:txBody>
          <a:bodyPr/>
          <a:lstStyle/>
          <a:p>
            <a:r>
              <a:rPr lang="en-GB" noProof="0" dirty="0" smtClean="0"/>
              <a:t>Event Timing for </a:t>
            </a:r>
            <a:br>
              <a:rPr lang="en-GB" noProof="0" dirty="0" smtClean="0"/>
            </a:br>
            <a:r>
              <a:rPr lang="en-GB" noProof="0" dirty="0" err="1" smtClean="0"/>
              <a:t>CompactPCI</a:t>
            </a:r>
            <a:r>
              <a:rPr lang="en-GB" noProof="0" dirty="0" smtClean="0"/>
              <a:t>-Serial platform</a:t>
            </a:r>
            <a:endParaRPr lang="en-GB" noProof="0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xmlns="" id="{3D77F561-BFB8-1E59-47CD-A856B202F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494" y="2841780"/>
            <a:ext cx="6034088" cy="1098122"/>
          </a:xfrm>
        </p:spPr>
        <p:txBody>
          <a:bodyPr/>
          <a:lstStyle/>
          <a:p>
            <a:r>
              <a:rPr lang="en-GB" b="0" dirty="0" smtClean="0"/>
              <a:t>Timing Workshop </a:t>
            </a:r>
          </a:p>
          <a:p>
            <a:r>
              <a:rPr lang="en-GB" b="0" noProof="0" dirty="0" smtClean="0"/>
              <a:t>EPICS meeting </a:t>
            </a:r>
            <a:r>
              <a:rPr lang="en-US" b="0" dirty="0" smtClean="0"/>
              <a:t>16–20 </a:t>
            </a:r>
            <a:r>
              <a:rPr lang="en-US" b="0" dirty="0"/>
              <a:t>Sept 2024</a:t>
            </a:r>
            <a:r>
              <a:rPr lang="en-GB" b="0" noProof="0" dirty="0" smtClean="0"/>
              <a:t> </a:t>
            </a:r>
            <a:endParaRPr lang="en-GB" b="0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B939853F-959A-48E6-ACE2-F62A38A8E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494" y="4380951"/>
            <a:ext cx="4410546" cy="216024"/>
          </a:xfrm>
        </p:spPr>
        <p:txBody>
          <a:bodyPr/>
          <a:lstStyle/>
          <a:p>
            <a:r>
              <a:rPr lang="en-GB" noProof="0" dirty="0" smtClean="0"/>
              <a:t>B. Kalantari, W. </a:t>
            </a:r>
            <a:r>
              <a:rPr lang="en-GB" noProof="0" dirty="0" err="1" smtClean="0"/>
              <a:t>Koprek</a:t>
            </a:r>
            <a:r>
              <a:rPr lang="en-GB" noProof="0" dirty="0" smtClean="0"/>
              <a:t>, M. </a:t>
            </a:r>
            <a:r>
              <a:rPr lang="en-GB" noProof="0" dirty="0" err="1" smtClean="0"/>
              <a:t>Gloor</a:t>
            </a:r>
            <a:r>
              <a:rPr lang="en-GB" noProof="0" dirty="0" smtClean="0"/>
              <a:t> </a:t>
            </a:r>
            <a:r>
              <a:rPr lang="en-GB" dirty="0" smtClean="0"/>
              <a:t>(Electronics),</a:t>
            </a:r>
            <a:r>
              <a:rPr lang="en-GB" noProof="0" dirty="0" smtClean="0"/>
              <a:t> </a:t>
            </a:r>
          </a:p>
          <a:p>
            <a:r>
              <a:rPr lang="en-GB" noProof="0" dirty="0" err="1" smtClean="0"/>
              <a:t>R.Vallotton</a:t>
            </a:r>
            <a:r>
              <a:rPr lang="en-GB" noProof="0" dirty="0" smtClean="0"/>
              <a:t>, D. </a:t>
            </a:r>
            <a:r>
              <a:rPr lang="en-GB" noProof="0" dirty="0" err="1" smtClean="0"/>
              <a:t>Anicic</a:t>
            </a:r>
            <a:r>
              <a:rPr lang="en-GB" noProof="0" dirty="0" smtClean="0"/>
              <a:t> (Controls), </a:t>
            </a:r>
          </a:p>
          <a:p>
            <a:r>
              <a:rPr lang="en-GB" dirty="0" smtClean="0"/>
              <a:t>G. </a:t>
            </a:r>
            <a:r>
              <a:rPr lang="en-GB" dirty="0" err="1" smtClean="0"/>
              <a:t>Theidel</a:t>
            </a:r>
            <a:r>
              <a:rPr lang="en-GB" dirty="0" smtClean="0"/>
              <a:t> (NUM Electronics) and </a:t>
            </a:r>
            <a:r>
              <a:rPr lang="en-GB" noProof="0" dirty="0" smtClean="0"/>
              <a:t>for </a:t>
            </a:r>
            <a:r>
              <a:rPr lang="en-GB" noProof="0" dirty="0" err="1" smtClean="0"/>
              <a:t>ElNet</a:t>
            </a:r>
            <a:r>
              <a:rPr lang="en-GB" noProof="0" dirty="0" smtClean="0"/>
              <a:t>-GERTS @ PSI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64E10A4B-A01C-C271-87F1-8054278DB4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 smtClean="0"/>
              <a:t>PSI, </a:t>
            </a:r>
            <a:r>
              <a:rPr lang="en-GB" dirty="0" err="1"/>
              <a:t>S</a:t>
            </a:r>
            <a:r>
              <a:rPr lang="en-GB" noProof="0" dirty="0" err="1" smtClean="0"/>
              <a:t>eptember</a:t>
            </a:r>
            <a:r>
              <a:rPr lang="en-GB" noProof="0" dirty="0" smtClean="0"/>
              <a:t> 2024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11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21494" y="915566"/>
            <a:ext cx="4842594" cy="151216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Measured delay Jitter: 25ps </a:t>
            </a:r>
            <a:r>
              <a:rPr lang="en-US" dirty="0" smtClean="0">
                <a:cs typeface="Calibri" panose="020F0502020204030204" pitchFamily="34" charset="0"/>
              </a:rPr>
              <a:t>(standard deviation)</a:t>
            </a:r>
            <a:endParaRPr lang="en-US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Phase </a:t>
            </a:r>
            <a:r>
              <a:rPr lang="en-US" dirty="0" smtClean="0">
                <a:cs typeface="Calibri" panose="020F0502020204030204" pitchFamily="34" charset="0"/>
              </a:rPr>
              <a:t>reproducibility (via </a:t>
            </a:r>
            <a:r>
              <a:rPr lang="en-US" dirty="0">
                <a:cs typeface="Calibri" panose="020F0502020204030204" pitchFamily="34" charset="0"/>
              </a:rPr>
              <a:t>EEVR)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Interoperability with 100, 200 &amp; 300 series verified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cs typeface="Calibri" panose="020F0502020204030204" pitchFamily="34" charset="0"/>
              </a:rPr>
              <a:t>Data </a:t>
            </a:r>
            <a:r>
              <a:rPr lang="en-US" dirty="0">
                <a:cs typeface="Calibri" panose="020F0502020204030204" pitchFamily="34" charset="0"/>
              </a:rPr>
              <a:t>buffer protocols 230 </a:t>
            </a:r>
            <a:r>
              <a:rPr lang="en-US" u="none" strike="noStrike" baseline="0" dirty="0">
                <a:solidFill>
                  <a:srgbClr val="000000"/>
                </a:solidFill>
              </a:rPr>
              <a:t>&amp; 300 </a:t>
            </a:r>
            <a:r>
              <a:rPr lang="en-US" u="none" strike="noStrike" baseline="0" dirty="0" smtClean="0">
                <a:solidFill>
                  <a:srgbClr val="000000"/>
                </a:solidFill>
              </a:rPr>
              <a:t>compatible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C8AD-FACB-42EB-BD47-43AC2A002D15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and interoperability Tests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209CDCC1-97FC-3F23-E452-2BBCAFBA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608645"/>
            <a:ext cx="3787773" cy="4070226"/>
          </a:xfrm>
          <a:prstGeom prst="rect">
            <a:avLst/>
          </a:prstGeom>
        </p:spPr>
      </p:pic>
      <p:pic>
        <p:nvPicPr>
          <p:cNvPr id="11" name="Picture 25" descr="A close-up of a machine&#10;&#10;Description automatically generated">
            <a:extLst>
              <a:ext uri="{FF2B5EF4-FFF2-40B4-BE49-F238E27FC236}">
                <a16:creationId xmlns="" xmlns:a16="http://schemas.microsoft.com/office/drawing/2014/main" id="{A9828E5C-820D-B286-DD32-BF09FFBC01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86" y="2643758"/>
            <a:ext cx="2088642" cy="2133802"/>
          </a:xfrm>
          <a:prstGeom prst="rect">
            <a:avLst/>
          </a:prstGeom>
        </p:spPr>
      </p:pic>
      <p:pic>
        <p:nvPicPr>
          <p:cNvPr id="12" name="Picture 27" descr="A back of a machine with wires&#10;&#10;Description automatically generated">
            <a:extLst>
              <a:ext uri="{FF2B5EF4-FFF2-40B4-BE49-F238E27FC236}">
                <a16:creationId xmlns="" xmlns:a16="http://schemas.microsoft.com/office/drawing/2014/main" id="{41A0EC18-7E74-CD4B-0CC2-832A84293E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643758"/>
            <a:ext cx="1965531" cy="21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21494" y="1032580"/>
            <a:ext cx="8298978" cy="3483462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PSI is a research institute interested in collaborations with other research institutes/labs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are open for collaborations and interested to expand </a:t>
            </a:r>
            <a:r>
              <a:rPr lang="en-US" dirty="0" err="1" smtClean="0"/>
              <a:t>CompactPCI</a:t>
            </a:r>
            <a:r>
              <a:rPr lang="en-US" dirty="0" smtClean="0"/>
              <a:t>-Serial user community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Pure hardware and manufacturing cost is currently about </a:t>
            </a:r>
            <a:r>
              <a:rPr lang="en-US" u="sng" dirty="0" smtClean="0"/>
              <a:t>1800-2400 CHF</a:t>
            </a:r>
            <a:r>
              <a:rPr lang="en-US" dirty="0" smtClean="0"/>
              <a:t>. </a:t>
            </a:r>
            <a:r>
              <a:rPr lang="en-US" sz="1200" dirty="0" smtClean="0"/>
              <a:t>Depending on batch size, pricing of materials &amp; components, in particular the </a:t>
            </a:r>
            <a:r>
              <a:rPr lang="en-US" sz="1200" dirty="0" err="1" smtClean="0"/>
              <a:t>SoM</a:t>
            </a:r>
            <a:r>
              <a:rPr lang="en-US" sz="1200" dirty="0" smtClean="0"/>
              <a:t>, etc. 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Various business models can be considered for CPSI_CIO hardware: </a:t>
            </a:r>
          </a:p>
          <a:p>
            <a:pPr marL="474750" lvl="1" indent="-285750">
              <a:buFont typeface="Wingdings" charset="2"/>
              <a:buChar char="Ø"/>
            </a:pPr>
            <a:r>
              <a:rPr lang="en-US" dirty="0" smtClean="0"/>
              <a:t>Procurement by PSI (hardware + production effort + license)</a:t>
            </a:r>
          </a:p>
          <a:p>
            <a:pPr marL="474750" lvl="1" indent="-285750">
              <a:buFont typeface="Wingdings" charset="2"/>
              <a:buChar char="Ø"/>
            </a:pPr>
            <a:r>
              <a:rPr lang="en-US" dirty="0" smtClean="0"/>
              <a:t>Procurement by a third company and a license fee per board for PSI </a:t>
            </a:r>
          </a:p>
          <a:p>
            <a:pPr marL="474750" lvl="1" indent="-285750">
              <a:buFont typeface="Wingdings" charset="2"/>
              <a:buChar char="Ø"/>
            </a:pPr>
            <a:r>
              <a:rPr lang="en-US" dirty="0" smtClean="0"/>
              <a:t>Other ideas can be discussed as well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pPr marL="474750" lvl="1" indent="-285750">
              <a:buFont typeface="Wingdings" charset="2"/>
              <a:buChar char="Ø"/>
            </a:pPr>
            <a:r>
              <a:rPr lang="en-US" dirty="0" smtClean="0"/>
              <a:t>In case of interests, details will be worked out with PSI Tech-Transfer. Just contact us! </a:t>
            </a:r>
            <a:r>
              <a:rPr lang="en-US" sz="1400" dirty="0" smtClean="0"/>
              <a:t>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C8AD-FACB-42EB-BD47-43AC2A002D15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Commercialization (hardware)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21494" y="1032580"/>
            <a:ext cx="8226970" cy="3483462"/>
          </a:xfrm>
        </p:spPr>
        <p:txBody>
          <a:bodyPr/>
          <a:lstStyle/>
          <a:p>
            <a:pPr marL="474750" lvl="1" indent="-285750"/>
            <a:r>
              <a:rPr lang="en-US" b="1" dirty="0" smtClean="0"/>
              <a:t>EVM</a:t>
            </a:r>
            <a:r>
              <a:rPr lang="en-US" dirty="0"/>
              <a:t>, </a:t>
            </a:r>
            <a:endParaRPr lang="en-US" dirty="0" smtClean="0"/>
          </a:p>
          <a:p>
            <a:pPr marL="663750" lvl="2" indent="-285750">
              <a:buFont typeface="Wingdings" charset="2"/>
              <a:buChar char="Ø"/>
            </a:pPr>
            <a:r>
              <a:rPr lang="en-US" dirty="0" smtClean="0"/>
              <a:t>we </a:t>
            </a:r>
            <a:r>
              <a:rPr lang="en-US" dirty="0"/>
              <a:t>had FPGA code ported by MRF </a:t>
            </a:r>
            <a:r>
              <a:rPr lang="en-US" dirty="0" smtClean="0"/>
              <a:t>and </a:t>
            </a:r>
            <a:r>
              <a:rPr lang="en-US" dirty="0"/>
              <a:t>we pay license fees per </a:t>
            </a:r>
            <a:r>
              <a:rPr lang="en-US" dirty="0" smtClean="0"/>
              <a:t>CPSI_CIO board in use </a:t>
            </a:r>
            <a:endParaRPr lang="en-US" dirty="0"/>
          </a:p>
          <a:p>
            <a:pPr marL="474750" lvl="1" indent="-285750"/>
            <a:r>
              <a:rPr lang="en-US" b="1" dirty="0" smtClean="0"/>
              <a:t>EVR</a:t>
            </a:r>
            <a:r>
              <a:rPr lang="en-US" dirty="0"/>
              <a:t>, </a:t>
            </a:r>
            <a:endParaRPr lang="pl-PL" dirty="0"/>
          </a:p>
          <a:p>
            <a:pPr marL="663750" lvl="2" indent="-285750">
              <a:buFont typeface="Wingdings" charset="2"/>
              <a:buChar char="Ø"/>
            </a:pPr>
            <a:r>
              <a:rPr lang="pl-PL" dirty="0"/>
              <a:t>In agreement with MRF </a:t>
            </a:r>
            <a:r>
              <a:rPr lang="en-US" dirty="0"/>
              <a:t>we can provide our in-house developed FPGA </a:t>
            </a:r>
            <a:r>
              <a:rPr lang="en-US" dirty="0" smtClean="0"/>
              <a:t>code </a:t>
            </a:r>
            <a:r>
              <a:rPr lang="pl-PL" dirty="0" err="1" smtClean="0"/>
              <a:t>which</a:t>
            </a:r>
            <a:r>
              <a:rPr lang="pl-PL" dirty="0"/>
              <a:t> </a:t>
            </a:r>
            <a:r>
              <a:rPr lang="pl-PL" dirty="0" err="1" smtClean="0"/>
              <a:t>supports</a:t>
            </a:r>
            <a:r>
              <a:rPr lang="pl-PL" dirty="0" smtClean="0"/>
              <a:t> </a:t>
            </a:r>
            <a:r>
              <a:rPr lang="pl-PL" dirty="0"/>
              <a:t>PSI </a:t>
            </a:r>
            <a:r>
              <a:rPr lang="pl-PL" dirty="0" err="1" smtClean="0"/>
              <a:t>specific</a:t>
            </a:r>
            <a:r>
              <a:rPr lang="pl-PL" dirty="0"/>
              <a:t> </a:t>
            </a:r>
            <a:r>
              <a:rPr lang="pl-PL" dirty="0" err="1" smtClean="0"/>
              <a:t>extensions</a:t>
            </a:r>
            <a:r>
              <a:rPr lang="pl-PL" dirty="0"/>
              <a:t> </a:t>
            </a:r>
            <a:r>
              <a:rPr lang="pl-PL" dirty="0" err="1" smtClean="0"/>
              <a:t>too</a:t>
            </a:r>
            <a:r>
              <a:rPr lang="en-US" dirty="0" smtClean="0"/>
              <a:t>, </a:t>
            </a:r>
            <a:r>
              <a:rPr lang="en-US" dirty="0"/>
              <a:t>or </a:t>
            </a:r>
            <a:endParaRPr lang="pl-PL" dirty="0"/>
          </a:p>
          <a:p>
            <a:pPr marL="663750" lvl="2" indent="-285750">
              <a:buFont typeface="Wingdings" charset="2"/>
              <a:buChar char="Ø"/>
            </a:pPr>
            <a:r>
              <a:rPr lang="en-US" dirty="0"/>
              <a:t>MRF provides </a:t>
            </a:r>
            <a:r>
              <a:rPr lang="en-US"/>
              <a:t>EVR </a:t>
            </a:r>
            <a:r>
              <a:rPr lang="en-US" smtClean="0"/>
              <a:t>code according </a:t>
            </a:r>
            <a:r>
              <a:rPr lang="en-US" dirty="0"/>
              <a:t>to some business model. </a:t>
            </a:r>
          </a:p>
          <a:p>
            <a:pPr marL="474750" lvl="1" indent="-285750">
              <a:buFont typeface="Wingdings" charset="2"/>
              <a:buChar char="Ø"/>
            </a:pPr>
            <a:endParaRPr lang="en-US" dirty="0"/>
          </a:p>
          <a:p>
            <a:pPr marL="474750" lvl="1" indent="-285750"/>
            <a:r>
              <a:rPr lang="en-US" dirty="0"/>
              <a:t>PSI-developed FPGA and </a:t>
            </a:r>
            <a:r>
              <a:rPr lang="en-US" dirty="0" smtClean="0"/>
              <a:t>embedded software </a:t>
            </a:r>
            <a:r>
              <a:rPr lang="en-US" dirty="0"/>
              <a:t>codes are open </a:t>
            </a:r>
            <a:r>
              <a:rPr lang="en-US" dirty="0" smtClean="0"/>
              <a:t>source, </a:t>
            </a:r>
            <a:r>
              <a:rPr lang="pl-PL" dirty="0" err="1" smtClean="0"/>
              <a:t>like</a:t>
            </a:r>
            <a:r>
              <a:rPr lang="pl-PL" dirty="0" smtClean="0"/>
              <a:t>:</a:t>
            </a:r>
            <a:endParaRPr lang="en-US" dirty="0"/>
          </a:p>
          <a:p>
            <a:pPr marL="663750" lvl="2" indent="-285750">
              <a:buFont typeface="Wingdings" charset="2"/>
              <a:buChar char="Ø"/>
            </a:pPr>
            <a:r>
              <a:rPr lang="pl-PL" dirty="0"/>
              <a:t>SD-Card image with standalone Linux and EPICS installation</a:t>
            </a:r>
          </a:p>
          <a:p>
            <a:pPr marL="663750" lvl="2" indent="-285750">
              <a:buFont typeface="Wingdings" charset="2"/>
              <a:buChar char="Ø"/>
            </a:pPr>
            <a:r>
              <a:rPr lang="pl-PL" dirty="0"/>
              <a:t>Reference Vivado project for the FPGA with VHDL components for peripheral devices and </a:t>
            </a:r>
            <a:r>
              <a:rPr lang="pl-PL" dirty="0" smtClean="0"/>
              <a:t>EEVR</a:t>
            </a:r>
            <a:endParaRPr lang="pl-PL" dirty="0"/>
          </a:p>
          <a:p>
            <a:pPr marL="663750" lvl="2" indent="-285750">
              <a:buFont typeface="Wingdings" charset="2"/>
              <a:buChar char="Ø"/>
            </a:pPr>
            <a:r>
              <a:rPr lang="pl-PL" dirty="0"/>
              <a:t>„Hello world” applications for Linux and for stand-alone real-time CPUs (RPU)</a:t>
            </a:r>
          </a:p>
          <a:p>
            <a:pPr marL="663750" lvl="2" indent="-285750">
              <a:buFont typeface="Wingdings" charset="2"/>
              <a:buChar char="Ø"/>
            </a:pPr>
            <a:r>
              <a:rPr lang="pl-PL" dirty="0"/>
              <a:t>Software </a:t>
            </a:r>
            <a:r>
              <a:rPr lang="pl-PL" dirty="0" err="1" smtClean="0"/>
              <a:t>support</a:t>
            </a:r>
            <a:r>
              <a:rPr lang="pl-PL" dirty="0" smtClean="0"/>
              <a:t> for </a:t>
            </a:r>
            <a:r>
              <a:rPr lang="pl-PL" dirty="0" err="1"/>
              <a:t>clock</a:t>
            </a:r>
            <a:r>
              <a:rPr lang="pl-PL" dirty="0"/>
              <a:t> </a:t>
            </a:r>
            <a:r>
              <a:rPr lang="pl-PL" dirty="0" smtClean="0"/>
              <a:t>chip </a:t>
            </a:r>
            <a:r>
              <a:rPr lang="pl-PL" dirty="0"/>
              <a:t>configuration</a:t>
            </a:r>
          </a:p>
          <a:p>
            <a:pPr marL="663750" lvl="2" indent="-285750">
              <a:buFont typeface="Wingdings" charset="2"/>
              <a:buChar char="Ø"/>
            </a:pPr>
            <a:endParaRPr lang="en-US" dirty="0"/>
          </a:p>
          <a:p>
            <a:pPr marL="474750" lvl="1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C8AD-FACB-42EB-BD47-43AC2A002D15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 and embedded </a:t>
            </a:r>
            <a:r>
              <a:rPr lang="en-US" dirty="0" smtClean="0"/>
              <a:t>software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Technology Change!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F506-EBC5-4FA6-B2E1-2CAEE530F8EF}" type="datetime1">
              <a:rPr lang="de-CH" noProof="0" smtClean="0"/>
              <a:t>18.09.24</a:t>
            </a:fld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Paul Scherrer Institute PSI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34" name="Inhaltsplatzhalter 6"/>
          <p:cNvSpPr txBox="1">
            <a:spLocks/>
          </p:cNvSpPr>
          <p:nvPr/>
        </p:nvSpPr>
        <p:spPr>
          <a:xfrm>
            <a:off x="683568" y="1059582"/>
            <a:ext cx="8298988" cy="3672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685" indent="-17938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238" indent="-182554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16" indent="-17938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08" indent="-177792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6858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sz="1600" u="sng" dirty="0" smtClean="0">
                <a:solidFill>
                  <a:prstClr val="black"/>
                </a:solidFill>
                <a:ea typeface=""/>
                <a:cs typeface=""/>
              </a:rPr>
              <a:t>2019</a:t>
            </a:r>
            <a:r>
              <a:rPr lang="en-US" sz="1600" dirty="0" smtClean="0">
                <a:solidFill>
                  <a:prstClr val="black"/>
                </a:solidFill>
                <a:ea typeface=""/>
                <a:cs typeface=""/>
              </a:rPr>
              <a:t> decision to move from </a:t>
            </a:r>
            <a:r>
              <a:rPr lang="en-US" sz="1600" b="1" u="sng" dirty="0" smtClean="0">
                <a:solidFill>
                  <a:prstClr val="black"/>
                </a:solidFill>
                <a:ea typeface=""/>
                <a:cs typeface=""/>
              </a:rPr>
              <a:t>VME</a:t>
            </a:r>
            <a:r>
              <a:rPr lang="en-US" sz="1600" dirty="0" smtClean="0">
                <a:solidFill>
                  <a:prstClr val="black"/>
                </a:solidFill>
                <a:ea typeface=""/>
                <a:cs typeface=""/>
              </a:rPr>
              <a:t> to </a:t>
            </a:r>
            <a:r>
              <a:rPr lang="en-US" sz="1600" b="1" u="sng" dirty="0" err="1" smtClean="0">
                <a:solidFill>
                  <a:srgbClr val="C00000"/>
                </a:solidFill>
                <a:ea typeface=""/>
                <a:cs typeface=""/>
              </a:rPr>
              <a:t>CompactPCI</a:t>
            </a:r>
            <a:r>
              <a:rPr lang="en-US" sz="1600" b="1" u="sng" dirty="0" smtClean="0">
                <a:solidFill>
                  <a:srgbClr val="C00000"/>
                </a:solidFill>
                <a:ea typeface=""/>
                <a:cs typeface=""/>
              </a:rPr>
              <a:t>-Serial </a:t>
            </a:r>
            <a:r>
              <a:rPr lang="en-US" sz="1600" u="sng" dirty="0" smtClean="0">
                <a:solidFill>
                  <a:prstClr val="black"/>
                </a:solidFill>
                <a:ea typeface=""/>
                <a:cs typeface=""/>
              </a:rPr>
              <a:t> </a:t>
            </a:r>
          </a:p>
          <a:p>
            <a:pPr defTabSz="6858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ea typeface=""/>
                <a:cs typeface=""/>
              </a:rPr>
              <a:t> Form-factor aspect: </a:t>
            </a:r>
            <a:r>
              <a:rPr lang="en-US" sz="1600" b="1" u="sng" dirty="0" smtClean="0">
                <a:solidFill>
                  <a:prstClr val="black"/>
                </a:solidFill>
                <a:ea typeface=""/>
                <a:cs typeface=""/>
              </a:rPr>
              <a:t>6U</a:t>
            </a:r>
            <a:r>
              <a:rPr lang="en-US" sz="1600" dirty="0" smtClean="0">
                <a:solidFill>
                  <a:prstClr val="black"/>
                </a:solidFill>
                <a:ea typeface=""/>
                <a:cs typeface=""/>
              </a:rPr>
              <a:t> to </a:t>
            </a:r>
            <a:r>
              <a:rPr lang="en-US" sz="1600" b="1" u="sng" dirty="0" smtClean="0">
                <a:solidFill>
                  <a:srgbClr val="C00000"/>
                </a:solidFill>
                <a:ea typeface=""/>
                <a:cs typeface=""/>
              </a:rPr>
              <a:t>3U </a:t>
            </a:r>
          </a:p>
          <a:p>
            <a:pPr defTabSz="6858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ea typeface=""/>
                <a:cs typeface=""/>
              </a:rPr>
              <a:t> Backplane Interconnect: </a:t>
            </a:r>
            <a:r>
              <a:rPr lang="en-US" sz="1600" b="1" u="sng" dirty="0" smtClean="0">
                <a:solidFill>
                  <a:prstClr val="black"/>
                </a:solidFill>
                <a:ea typeface=""/>
                <a:cs typeface=""/>
              </a:rPr>
              <a:t>parallel</a:t>
            </a:r>
            <a:r>
              <a:rPr lang="en-US" sz="1600" dirty="0" smtClean="0">
                <a:solidFill>
                  <a:prstClr val="black"/>
                </a:solidFill>
                <a:ea typeface=""/>
                <a:cs typeface=""/>
              </a:rPr>
              <a:t> to </a:t>
            </a:r>
            <a:r>
              <a:rPr lang="en-US" sz="1600" b="1" u="sng" dirty="0" smtClean="0">
                <a:solidFill>
                  <a:srgbClr val="C00000"/>
                </a:solidFill>
                <a:ea typeface=""/>
                <a:cs typeface=""/>
              </a:rPr>
              <a:t>serial</a:t>
            </a:r>
            <a:r>
              <a:rPr lang="en-US" sz="1600" dirty="0" smtClean="0">
                <a:solidFill>
                  <a:srgbClr val="C00000"/>
                </a:solidFill>
                <a:ea typeface=""/>
                <a:cs typeface="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ea typeface=""/>
                <a:cs typeface=""/>
              </a:rPr>
              <a:t>point-to-point </a:t>
            </a:r>
          </a:p>
          <a:p>
            <a:pPr defTabSz="68580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ea typeface=""/>
                <a:cs typeface=""/>
              </a:rPr>
              <a:t> First major application in </a:t>
            </a:r>
            <a:r>
              <a:rPr lang="en-US" sz="1600" b="1" dirty="0" smtClean="0">
                <a:solidFill>
                  <a:prstClr val="black"/>
                </a:solidFill>
                <a:ea typeface=""/>
                <a:cs typeface=""/>
              </a:rPr>
              <a:t>SLS2.0 </a:t>
            </a:r>
            <a:r>
              <a:rPr lang="en-US" sz="1600" dirty="0" smtClean="0">
                <a:solidFill>
                  <a:prstClr val="black"/>
                </a:solidFill>
                <a:ea typeface=""/>
                <a:cs typeface=""/>
              </a:rPr>
              <a:t>: </a:t>
            </a:r>
            <a:r>
              <a:rPr lang="en-US" sz="1600" b="1" u="sng" dirty="0" smtClean="0">
                <a:solidFill>
                  <a:srgbClr val="C00000"/>
                </a:solidFill>
                <a:ea typeface=""/>
                <a:cs typeface=""/>
              </a:rPr>
              <a:t>LLRF</a:t>
            </a:r>
            <a:r>
              <a:rPr lang="en-US" sz="1600" dirty="0" smtClean="0">
                <a:solidFill>
                  <a:prstClr val="black"/>
                </a:solidFill>
                <a:ea typeface=""/>
                <a:cs typeface=""/>
              </a:rPr>
              <a:t>, </a:t>
            </a:r>
            <a:r>
              <a:rPr lang="en-US" sz="1600" b="1" u="sng" dirty="0" smtClean="0">
                <a:solidFill>
                  <a:srgbClr val="C00000"/>
                </a:solidFill>
                <a:ea typeface=""/>
                <a:cs typeface=""/>
              </a:rPr>
              <a:t>Timing</a:t>
            </a:r>
            <a:r>
              <a:rPr lang="en-US" sz="1600" dirty="0" smtClean="0">
                <a:solidFill>
                  <a:prstClr val="black"/>
                </a:solidFill>
                <a:ea typeface=""/>
                <a:cs typeface=""/>
              </a:rPr>
              <a:t>, beam </a:t>
            </a:r>
            <a:r>
              <a:rPr lang="en-US" sz="1600" b="1" u="sng" dirty="0" smtClean="0">
                <a:solidFill>
                  <a:srgbClr val="C00000"/>
                </a:solidFill>
                <a:ea typeface=""/>
                <a:cs typeface=""/>
              </a:rPr>
              <a:t>Diagnostics</a:t>
            </a:r>
          </a:p>
        </p:txBody>
      </p:sp>
      <p:pic>
        <p:nvPicPr>
          <p:cNvPr id="36" name="Bild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804676"/>
            <a:ext cx="1278092" cy="517754"/>
          </a:xfrm>
          <a:prstGeom prst="rect">
            <a:avLst/>
          </a:prstGeom>
        </p:spPr>
      </p:pic>
      <p:pic>
        <p:nvPicPr>
          <p:cNvPr id="37" name="Bild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567" y="2882408"/>
            <a:ext cx="966161" cy="462207"/>
          </a:xfrm>
          <a:prstGeom prst="rect">
            <a:avLst/>
          </a:prstGeom>
        </p:spPr>
      </p:pic>
      <p:pic>
        <p:nvPicPr>
          <p:cNvPr id="38" name="Bild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496" y="3583673"/>
            <a:ext cx="815167" cy="700640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351" y="3555704"/>
            <a:ext cx="1350878" cy="756492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665" y="3003921"/>
            <a:ext cx="1685342" cy="197109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585169" y="2642597"/>
            <a:ext cx="16162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f</a:t>
            </a:r>
            <a:r>
              <a:rPr lang="en-US" sz="1200" dirty="0" smtClean="0"/>
              <a:t>ull-mesh proprietary (10 </a:t>
            </a:r>
            <a:r>
              <a:rPr lang="en-US" sz="1200" dirty="0" err="1" smtClean="0"/>
              <a:t>Gbps</a:t>
            </a:r>
            <a:r>
              <a:rPr lang="en-US" sz="1200" dirty="0" smtClean="0"/>
              <a:t>, any-any slot)</a:t>
            </a:r>
          </a:p>
        </p:txBody>
      </p:sp>
    </p:spTree>
    <p:extLst>
      <p:ext uri="{BB962C8B-B14F-4D97-AF65-F5344CB8AC3E}">
        <p14:creationId xmlns:p14="http://schemas.microsoft.com/office/powerpoint/2010/main" val="16621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</a:t>
            </a:r>
            <a:r>
              <a:rPr lang="en-US" sz="2400" dirty="0" smtClean="0"/>
              <a:t>oundary conditions &amp; requirements </a:t>
            </a:r>
            <a:endParaRPr lang="en-US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F506-EBC5-4FA6-B2E1-2CAEE530F8EF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="" xmlns:a16="http://schemas.microsoft.com/office/drawing/2014/main" id="{B0F1E6AD-5F9D-40E2-9400-77D55F7A0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4" y="987574"/>
            <a:ext cx="7722914" cy="3483462"/>
          </a:xfrm>
        </p:spPr>
        <p:txBody>
          <a:bodyPr/>
          <a:lstStyle/>
          <a:p>
            <a:pPr marL="285750" indent="-285750">
              <a:buFont typeface="Symbol" charset="2"/>
              <a:buChar char="-"/>
            </a:pPr>
            <a:r>
              <a:rPr lang="en-GB" noProof="0" dirty="0" smtClean="0"/>
              <a:t>Cost efficient, complementary to our high-end FMC+ carrier (CPSI_UFC)</a:t>
            </a:r>
          </a:p>
          <a:p>
            <a:pPr marL="285750" indent="-285750">
              <a:buFont typeface="Symbol" charset="2"/>
              <a:buChar char="-"/>
            </a:pPr>
            <a:r>
              <a:rPr lang="en-GB" dirty="0" smtClean="0"/>
              <a:t>Interoperability with MRF products </a:t>
            </a:r>
          </a:p>
          <a:p>
            <a:pPr marL="285750" indent="-285750">
              <a:buFont typeface="Symbol" charset="2"/>
              <a:buChar char="-"/>
            </a:pPr>
            <a:r>
              <a:rPr lang="en-GB" noProof="0" dirty="0" smtClean="0"/>
              <a:t>Multipurpose hardware (EVR, EVG, Fan-out)</a:t>
            </a:r>
          </a:p>
          <a:p>
            <a:pPr marL="285750" indent="-285750">
              <a:buFont typeface="Symbol" charset="2"/>
              <a:buChar char="-"/>
            </a:pPr>
            <a:r>
              <a:rPr lang="en-GB" noProof="0" dirty="0" smtClean="0"/>
              <a:t>Standalone operation (configuration and controls without additional hardware)</a:t>
            </a:r>
          </a:p>
          <a:p>
            <a:pPr marL="285750" indent="-285750">
              <a:buFont typeface="Symbol" charset="2"/>
              <a:buChar char="-"/>
            </a:pPr>
            <a:r>
              <a:rPr lang="en-GB" dirty="0" smtClean="0"/>
              <a:t>Typical functionalities &amp; performances of the event system</a:t>
            </a:r>
          </a:p>
          <a:p>
            <a:pPr marL="285750" indent="-285750">
              <a:buFont typeface="Symbol" charset="2"/>
              <a:buChar char="-"/>
            </a:pPr>
            <a:r>
              <a:rPr lang="en-GB" dirty="0" smtClean="0"/>
              <a:t>Moderate development effort  </a:t>
            </a:r>
            <a:endParaRPr lang="en-GB" noProof="0" dirty="0" smtClean="0"/>
          </a:p>
          <a:p>
            <a:pPr marL="285750" indent="-285750">
              <a:buFont typeface="Symbol" charset="2"/>
              <a:buChar char="-"/>
            </a:pPr>
            <a:endParaRPr lang="en-GB" dirty="0"/>
          </a:p>
          <a:p>
            <a:r>
              <a:rPr lang="en-GB" b="1" noProof="0" dirty="0" smtClean="0"/>
              <a:t>We relied as well on our in-house expertise:</a:t>
            </a:r>
          </a:p>
          <a:p>
            <a:pPr marL="474750" lvl="1" indent="-285750">
              <a:buFont typeface="Wingdings" charset="2"/>
              <a:buChar char="Ø"/>
            </a:pPr>
            <a:r>
              <a:rPr lang="en-GB" dirty="0" smtClean="0"/>
              <a:t>Experience with </a:t>
            </a:r>
            <a:r>
              <a:rPr lang="en-GB" dirty="0" err="1" smtClean="0"/>
              <a:t>Zynq</a:t>
            </a:r>
            <a:r>
              <a:rPr lang="en-GB" dirty="0"/>
              <a:t> </a:t>
            </a:r>
            <a:r>
              <a:rPr lang="en-GB" dirty="0" err="1" smtClean="0"/>
              <a:t>UltraScale</a:t>
            </a:r>
            <a:r>
              <a:rPr lang="en-GB" dirty="0" smtClean="0"/>
              <a:t>+ based </a:t>
            </a:r>
            <a:r>
              <a:rPr lang="en-GB" dirty="0" err="1" smtClean="0"/>
              <a:t>MPSoC</a:t>
            </a:r>
            <a:r>
              <a:rPr lang="en-GB" dirty="0" smtClean="0"/>
              <a:t> programming</a:t>
            </a:r>
          </a:p>
          <a:p>
            <a:pPr marL="474750" lvl="1" indent="-285750">
              <a:buFont typeface="Wingdings" charset="2"/>
              <a:buChar char="Ø"/>
            </a:pPr>
            <a:r>
              <a:rPr lang="en-GB" dirty="0" smtClean="0"/>
              <a:t>Experience with design of electronics around </a:t>
            </a:r>
            <a:r>
              <a:rPr lang="en-GB" dirty="0" err="1" smtClean="0"/>
              <a:t>MPSoC</a:t>
            </a:r>
            <a:r>
              <a:rPr lang="en-GB" dirty="0" smtClean="0"/>
              <a:t> System-On-Module (</a:t>
            </a:r>
            <a:r>
              <a:rPr lang="en-GB" dirty="0" err="1" smtClean="0"/>
              <a:t>SoM</a:t>
            </a:r>
            <a:r>
              <a:rPr lang="en-GB" dirty="0" smtClean="0"/>
              <a:t>)</a:t>
            </a:r>
          </a:p>
          <a:p>
            <a:pPr marL="474750" lvl="1" indent="-285750">
              <a:buFont typeface="Wingdings" charset="2"/>
              <a:buChar char="Ø"/>
            </a:pPr>
            <a:r>
              <a:rPr lang="en-GB" noProof="0" dirty="0" smtClean="0"/>
              <a:t>Experience with Embedded-EVR implementation (EEVR) on </a:t>
            </a:r>
            <a:r>
              <a:rPr lang="en-GB" dirty="0"/>
              <a:t>various FPGA platforms</a:t>
            </a:r>
            <a:endParaRPr lang="en-GB" noProof="0" dirty="0" smtClean="0"/>
          </a:p>
          <a:p>
            <a:pPr marL="285750" indent="-285750">
              <a:buFont typeface="Symbol" charset="2"/>
              <a:buChar char="-"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92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21494" y="894135"/>
            <a:ext cx="7722914" cy="1042767"/>
          </a:xfrm>
        </p:spPr>
        <p:txBody>
          <a:bodyPr/>
          <a:lstStyle/>
          <a:p>
            <a:pPr marL="285750" lvl="0" indent="-285750">
              <a:spcBef>
                <a:spcPts val="300"/>
              </a:spcBef>
              <a:buFont typeface="Arial" charset="0"/>
              <a:buChar char="•"/>
            </a:pPr>
            <a:r>
              <a:rPr lang="de-CH" spc="-1" dirty="0" smtClean="0">
                <a:solidFill>
                  <a:srgbClr val="000000"/>
                </a:solidFill>
              </a:rPr>
              <a:t>Building </a:t>
            </a:r>
            <a:r>
              <a:rPr lang="de-CH" spc="-1" dirty="0" err="1" smtClean="0">
                <a:solidFill>
                  <a:srgbClr val="000000"/>
                </a:solidFill>
              </a:rPr>
              <a:t>required</a:t>
            </a:r>
            <a:r>
              <a:rPr lang="de-CH" spc="-1" dirty="0" smtClean="0">
                <a:solidFill>
                  <a:srgbClr val="000000"/>
                </a:solidFill>
              </a:rPr>
              <a:t> </a:t>
            </a:r>
            <a:r>
              <a:rPr lang="de-CH" spc="-1" dirty="0" err="1" smtClean="0">
                <a:solidFill>
                  <a:srgbClr val="000000"/>
                </a:solidFill>
              </a:rPr>
              <a:t>electronics</a:t>
            </a:r>
            <a:r>
              <a:rPr lang="de-CH" spc="-1" dirty="0" smtClean="0">
                <a:solidFill>
                  <a:srgbClr val="000000"/>
                </a:solidFill>
              </a:rPr>
              <a:t> </a:t>
            </a:r>
            <a:r>
              <a:rPr lang="de-CH" spc="-1" dirty="0" err="1" smtClean="0">
                <a:solidFill>
                  <a:srgbClr val="000000"/>
                </a:solidFill>
              </a:rPr>
              <a:t>around</a:t>
            </a:r>
            <a:r>
              <a:rPr lang="de-CH" spc="-1" dirty="0" smtClean="0">
                <a:solidFill>
                  <a:srgbClr val="000000"/>
                </a:solidFill>
              </a:rPr>
              <a:t> a </a:t>
            </a:r>
            <a:r>
              <a:rPr lang="de-CH" kern="0" spc="-1" dirty="0" err="1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cost</a:t>
            </a:r>
            <a:r>
              <a:rPr lang="de-CH" kern="0" spc="-1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 </a:t>
            </a:r>
            <a:r>
              <a:rPr lang="de-CH" kern="0" spc="-1" dirty="0" err="1">
                <a:solidFill>
                  <a:srgbClr val="000000"/>
                </a:solidFill>
                <a:ea typeface="ヒラギノ角ゴ Pro W3"/>
                <a:cs typeface="ヒラギノ角ゴ Pro W3"/>
              </a:rPr>
              <a:t>optimized</a:t>
            </a:r>
            <a:r>
              <a:rPr lang="de-CH" kern="0" spc="-1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</a:t>
            </a:r>
            <a:r>
              <a:rPr lang="de-CH" kern="0" spc="-1" dirty="0" err="1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commercial</a:t>
            </a:r>
            <a:r>
              <a:rPr lang="de-CH" kern="0" spc="-1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 </a:t>
            </a:r>
            <a:r>
              <a:rPr lang="de-CH" kern="0" spc="-1" dirty="0" err="1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SoM</a:t>
            </a:r>
            <a:endParaRPr lang="de-CH" kern="0" spc="-1" dirty="0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marL="285750" indent="-285750">
              <a:spcBef>
                <a:spcPts val="300"/>
              </a:spcBef>
              <a:buFont typeface="Arial" charset="0"/>
              <a:buChar char="•"/>
            </a:pPr>
            <a:r>
              <a:rPr lang="de-CH" kern="0" spc="-1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Chosen </a:t>
            </a:r>
            <a:r>
              <a:rPr lang="de-CH" kern="0" spc="-1" dirty="0" err="1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SoM</a:t>
            </a:r>
            <a:r>
              <a:rPr lang="de-CH" kern="0" spc="-1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: </a:t>
            </a:r>
            <a:r>
              <a:rPr lang="de-CH" kern="0" spc="-1" dirty="0" err="1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Enclustra</a:t>
            </a:r>
            <a:r>
              <a:rPr lang="de-CH" kern="0" spc="-1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 </a:t>
            </a:r>
            <a:r>
              <a:rPr lang="de-CH" kern="0" spc="-1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XU1-6CG </a:t>
            </a:r>
            <a:r>
              <a:rPr lang="de-CH" sz="1200" kern="0" spc="-1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(APU: </a:t>
            </a:r>
            <a:r>
              <a:rPr lang="de-CH" sz="1200" dirty="0" smtClean="0"/>
              <a:t>Quad </a:t>
            </a:r>
            <a:r>
              <a:rPr lang="de-CH" sz="1200" dirty="0"/>
              <a:t>ARM® Cortex®-</a:t>
            </a:r>
            <a:r>
              <a:rPr lang="de-CH" sz="1200" dirty="0" smtClean="0"/>
              <a:t>A53, RPU: Dual </a:t>
            </a:r>
            <a:r>
              <a:rPr lang="de-CH" sz="1200" dirty="0" err="1"/>
              <a:t>ARM®Cortex</a:t>
            </a:r>
            <a:r>
              <a:rPr lang="de-CH" sz="1200" dirty="0"/>
              <a:t>™-</a:t>
            </a:r>
            <a:r>
              <a:rPr lang="de-CH" sz="1200" dirty="0" smtClean="0"/>
              <a:t>R5)</a:t>
            </a:r>
          </a:p>
          <a:p>
            <a:pPr marL="285750" indent="-285750">
              <a:spcBef>
                <a:spcPts val="300"/>
              </a:spcBef>
              <a:buFont typeface="Arial" charset="0"/>
              <a:buChar char="•"/>
            </a:pPr>
            <a:r>
              <a:rPr lang="de-CH" spc="-1" dirty="0" err="1" smtClean="0">
                <a:solidFill>
                  <a:srgbClr val="000000"/>
                </a:solidFill>
              </a:rPr>
              <a:t>Careful</a:t>
            </a:r>
            <a:r>
              <a:rPr lang="de-CH" spc="-1" dirty="0" smtClean="0">
                <a:solidFill>
                  <a:srgbClr val="000000"/>
                </a:solidFill>
              </a:rPr>
              <a:t> design </a:t>
            </a:r>
            <a:r>
              <a:rPr lang="de-CH" spc="-1" dirty="0" err="1" smtClean="0">
                <a:solidFill>
                  <a:srgbClr val="000000"/>
                </a:solidFill>
              </a:rPr>
              <a:t>of</a:t>
            </a:r>
            <a:r>
              <a:rPr lang="de-CH" spc="-1" dirty="0" smtClean="0">
                <a:solidFill>
                  <a:srgbClr val="000000"/>
                </a:solidFill>
              </a:rPr>
              <a:t> </a:t>
            </a:r>
            <a:r>
              <a:rPr lang="de-CH" spc="-1" dirty="0" err="1" smtClean="0">
                <a:solidFill>
                  <a:srgbClr val="000000"/>
                </a:solidFill>
              </a:rPr>
              <a:t>the</a:t>
            </a:r>
            <a:r>
              <a:rPr lang="de-CH" spc="-1" dirty="0" smtClean="0">
                <a:solidFill>
                  <a:srgbClr val="000000"/>
                </a:solidFill>
              </a:rPr>
              <a:t> on-board </a:t>
            </a:r>
            <a:r>
              <a:rPr lang="de-CH" spc="-1" dirty="0" err="1" smtClean="0">
                <a:solidFill>
                  <a:srgbClr val="000000"/>
                </a:solidFill>
              </a:rPr>
              <a:t>clocking</a:t>
            </a:r>
            <a:r>
              <a:rPr lang="de-CH" spc="-1" dirty="0" smtClean="0">
                <a:solidFill>
                  <a:srgbClr val="000000"/>
                </a:solidFill>
              </a:rPr>
              <a:t> </a:t>
            </a:r>
            <a:r>
              <a:rPr lang="de-CH" spc="-1" dirty="0" err="1" smtClean="0">
                <a:solidFill>
                  <a:srgbClr val="000000"/>
                </a:solidFill>
              </a:rPr>
              <a:t>circuit</a:t>
            </a:r>
            <a:endParaRPr lang="de-CH" spc="-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C8AD-FACB-42EB-BD47-43AC2A002D15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CPSI_CIO</a:t>
            </a:r>
            <a:br>
              <a:rPr lang="en-US" dirty="0" smtClean="0"/>
            </a:br>
            <a:r>
              <a:rPr lang="en-US" u="sng" dirty="0" smtClean="0"/>
              <a:t>C</a:t>
            </a:r>
            <a:r>
              <a:rPr lang="en-US" b="0" dirty="0" smtClean="0"/>
              <a:t>ommunication &amp; </a:t>
            </a:r>
            <a:r>
              <a:rPr lang="en-US" u="sng" dirty="0" smtClean="0"/>
              <a:t>I</a:t>
            </a:r>
            <a:r>
              <a:rPr lang="en-US" b="0" dirty="0" smtClean="0"/>
              <a:t>/</a:t>
            </a:r>
            <a:r>
              <a:rPr lang="en-US" u="sng" dirty="0" smtClean="0"/>
              <a:t>O</a:t>
            </a:r>
            <a:r>
              <a:rPr lang="en-US" b="0" dirty="0" smtClean="0"/>
              <a:t> board</a:t>
            </a:r>
            <a:endParaRPr lang="en-US" b="0" dirty="0"/>
          </a:p>
        </p:txBody>
      </p:sp>
      <p:sp>
        <p:nvSpPr>
          <p:cNvPr id="35" name="Pfeil nach links und rechts 34"/>
          <p:cNvSpPr/>
          <p:nvPr/>
        </p:nvSpPr>
        <p:spPr bwMode="auto">
          <a:xfrm>
            <a:off x="1028418" y="3670914"/>
            <a:ext cx="600000" cy="256741"/>
          </a:xfrm>
          <a:prstGeom prst="leftRightArrow">
            <a:avLst/>
          </a:prstGeom>
          <a:solidFill>
            <a:srgbClr val="003B6E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</a:endParaRPr>
          </a:p>
        </p:txBody>
      </p:sp>
      <p:sp>
        <p:nvSpPr>
          <p:cNvPr id="36" name="Pfeil nach links und rechts 35"/>
          <p:cNvSpPr/>
          <p:nvPr/>
        </p:nvSpPr>
        <p:spPr bwMode="auto">
          <a:xfrm>
            <a:off x="1028418" y="3310874"/>
            <a:ext cx="600000" cy="256741"/>
          </a:xfrm>
          <a:prstGeom prst="leftRightArrow">
            <a:avLst/>
          </a:prstGeom>
          <a:solidFill>
            <a:srgbClr val="003B6E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</a:endParaRPr>
          </a:p>
        </p:txBody>
      </p:sp>
      <p:cxnSp>
        <p:nvCxnSpPr>
          <p:cNvPr id="37" name="Gerade Verbindung mit Pfeil 36"/>
          <p:cNvCxnSpPr/>
          <p:nvPr/>
        </p:nvCxnSpPr>
        <p:spPr bwMode="auto">
          <a:xfrm>
            <a:off x="1196370" y="2878826"/>
            <a:ext cx="432048" cy="0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3B6E">
                <a:lumMod val="60000"/>
                <a:lumOff val="40000"/>
              </a:srgb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8" name="Gerade Verbindung mit Pfeil 37"/>
          <p:cNvCxnSpPr/>
          <p:nvPr/>
        </p:nvCxnSpPr>
        <p:spPr bwMode="auto">
          <a:xfrm>
            <a:off x="1196370" y="3166858"/>
            <a:ext cx="432048" cy="0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3B6E">
                <a:lumMod val="60000"/>
                <a:lumOff val="40000"/>
              </a:srgb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9" name="Textfeld 38"/>
          <p:cNvSpPr txBox="1"/>
          <p:nvPr/>
        </p:nvSpPr>
        <p:spPr>
          <a:xfrm rot="16200000">
            <a:off x="-377449" y="2950893"/>
            <a:ext cx="2149167" cy="5489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1200" kern="1000" spc="30" dirty="0" smtClean="0">
              <a:solidFill>
                <a:srgbClr val="000000"/>
              </a:solidFill>
              <a:latin typeface="Calibri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kern="1000" spc="30" dirty="0" smtClean="0">
                <a:solidFill>
                  <a:srgbClr val="000000"/>
                </a:solidFill>
                <a:latin typeface="Calibri"/>
                <a:cs typeface="Franklin Gothic Book"/>
              </a:rPr>
              <a:t>10x full-duplex optical links (10 </a:t>
            </a:r>
            <a:r>
              <a:rPr lang="en-US" sz="1200" kern="1000" spc="30" dirty="0" err="1" smtClean="0">
                <a:solidFill>
                  <a:srgbClr val="000000"/>
                </a:solidFill>
                <a:latin typeface="Calibri"/>
                <a:cs typeface="Franklin Gothic Book"/>
              </a:rPr>
              <a:t>Gbps</a:t>
            </a:r>
            <a:r>
              <a:rPr lang="en-US" sz="1200" kern="1000" spc="30" dirty="0" smtClean="0">
                <a:solidFill>
                  <a:srgbClr val="000000"/>
                </a:solidFill>
                <a:latin typeface="Calibri"/>
                <a:cs typeface="Franklin Gothic Book"/>
              </a:rPr>
              <a:t>)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kern="1000" spc="30" dirty="0" smtClean="0">
                <a:solidFill>
                  <a:srgbClr val="000000"/>
                </a:solidFill>
                <a:latin typeface="Calibri"/>
                <a:cs typeface="Franklin Gothic Book"/>
              </a:rPr>
              <a:t>1 used for network</a:t>
            </a:r>
          </a:p>
        </p:txBody>
      </p:sp>
      <p:sp>
        <p:nvSpPr>
          <p:cNvPr id="40" name="Pfeil nach links und rechts 39"/>
          <p:cNvSpPr/>
          <p:nvPr/>
        </p:nvSpPr>
        <p:spPr bwMode="auto">
          <a:xfrm>
            <a:off x="5542235" y="2554217"/>
            <a:ext cx="962364" cy="292196"/>
          </a:xfrm>
          <a:prstGeom prst="leftRightArrow">
            <a:avLst/>
          </a:prstGeom>
          <a:solidFill>
            <a:srgbClr val="FDC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6550347" y="2493063"/>
            <a:ext cx="2126109" cy="21637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</a:rPr>
              <a:t>Full-Mesh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backplane interconnect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(incl. 10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Gbps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links) </a:t>
            </a:r>
          </a:p>
        </p:txBody>
      </p:sp>
      <p:sp>
        <p:nvSpPr>
          <p:cNvPr id="42" name="Pfeil nach links und rechts 41"/>
          <p:cNvSpPr/>
          <p:nvPr/>
        </p:nvSpPr>
        <p:spPr bwMode="auto">
          <a:xfrm>
            <a:off x="5659342" y="3917472"/>
            <a:ext cx="728495" cy="360040"/>
          </a:xfrm>
          <a:prstGeom prst="left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442700" y="3992286"/>
            <a:ext cx="1729830" cy="24988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System CPU interconnect (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PCIe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, USB, SATA) 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6876385" y="3265602"/>
            <a:ext cx="1188132" cy="2564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Rear I/O via RTM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(40x LVDS,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clokcs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, I2C)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feil nach links und rechts 44"/>
          <p:cNvSpPr/>
          <p:nvPr/>
        </p:nvSpPr>
        <p:spPr bwMode="auto">
          <a:xfrm>
            <a:off x="5659342" y="3090039"/>
            <a:ext cx="1145035" cy="580875"/>
          </a:xfrm>
          <a:prstGeom prst="leftRightArrow">
            <a:avLst>
              <a:gd name="adj1" fmla="val 65482"/>
              <a:gd name="adj2" fmla="val 43311"/>
            </a:avLst>
          </a:prstGeom>
          <a:solidFill>
            <a:srgbClr val="003B6E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</a:endParaRPr>
          </a:p>
        </p:txBody>
      </p:sp>
      <p:pic>
        <p:nvPicPr>
          <p:cNvPr id="46" name="Bild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89" y="2239378"/>
            <a:ext cx="4427212" cy="2285559"/>
          </a:xfrm>
          <a:prstGeom prst="rect">
            <a:avLst/>
          </a:prstGeom>
        </p:spPr>
      </p:pic>
      <p:sp>
        <p:nvSpPr>
          <p:cNvPr id="47" name="Textfeld 46"/>
          <p:cNvSpPr txBox="1"/>
          <p:nvPr/>
        </p:nvSpPr>
        <p:spPr>
          <a:xfrm>
            <a:off x="2843633" y="2110238"/>
            <a:ext cx="1440160" cy="2272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kern="1000" spc="30" dirty="0" err="1" smtClean="0">
                <a:solidFill>
                  <a:srgbClr val="000000"/>
                </a:solidFill>
                <a:latin typeface="Calibri"/>
                <a:cs typeface="Franklin Gothic Book"/>
              </a:rPr>
              <a:t>Enclustra</a:t>
            </a:r>
            <a:r>
              <a:rPr lang="en-US" sz="1200" kern="1000" spc="30" dirty="0" smtClean="0">
                <a:solidFill>
                  <a:srgbClr val="000000"/>
                </a:solidFill>
                <a:latin typeface="Calibri"/>
                <a:cs typeface="Franklin Gothic Book"/>
              </a:rPr>
              <a:t> </a:t>
            </a:r>
            <a:r>
              <a:rPr lang="en-US" sz="1200" kern="1000" spc="30" dirty="0" err="1" smtClean="0">
                <a:solidFill>
                  <a:srgbClr val="000000"/>
                </a:solidFill>
                <a:latin typeface="Calibri"/>
                <a:cs typeface="Franklin Gothic Book"/>
              </a:rPr>
              <a:t>SoM</a:t>
            </a:r>
            <a:endParaRPr lang="en-US" sz="1200" kern="1000" spc="30" dirty="0" smtClean="0">
              <a:solidFill>
                <a:srgbClr val="000000"/>
              </a:solidFill>
              <a:latin typeface="Calibri"/>
              <a:cs typeface="Franklin Gothic Book"/>
            </a:endParaRPr>
          </a:p>
        </p:txBody>
      </p:sp>
      <p:cxnSp>
        <p:nvCxnSpPr>
          <p:cNvPr id="48" name="Gerade Verbindung mit Pfeil 47"/>
          <p:cNvCxnSpPr/>
          <p:nvPr/>
        </p:nvCxnSpPr>
        <p:spPr bwMode="auto">
          <a:xfrm>
            <a:off x="3563713" y="2321905"/>
            <a:ext cx="1" cy="831718"/>
          </a:xfrm>
          <a:prstGeom prst="straightConnector1">
            <a:avLst/>
          </a:prstGeom>
          <a:solidFill>
            <a:srgbClr val="FDCA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2217648" y="2110238"/>
            <a:ext cx="6555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smtClean="0">
                <a:latin typeface="Calibri" charset="0"/>
                <a:ea typeface="Calibri" charset="0"/>
                <a:cs typeface="Calibri" charset="0"/>
              </a:rPr>
              <a:t>24x I/O</a:t>
            </a:r>
            <a:endParaRPr lang="en-US" sz="1200" dirty="0" smtClean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 bwMode="auto">
          <a:xfrm>
            <a:off x="2505211" y="2336605"/>
            <a:ext cx="114504" cy="260775"/>
          </a:xfrm>
          <a:prstGeom prst="straightConnector1">
            <a:avLst/>
          </a:prstGeom>
          <a:solidFill>
            <a:srgbClr val="FDCA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828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Timing &amp; </a:t>
            </a:r>
            <a:r>
              <a:rPr lang="en-US" sz="2400" dirty="0" smtClean="0">
                <a:latin typeface="+mn-lt"/>
              </a:rPr>
              <a:t>more</a:t>
            </a:r>
            <a:endParaRPr lang="en-US" sz="2400" dirty="0">
              <a:latin typeface="+mn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F506-EBC5-4FA6-B2E1-2CAEE530F8EF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CustomShape 1_0"/>
          <p:cNvSpPr/>
          <p:nvPr/>
        </p:nvSpPr>
        <p:spPr>
          <a:xfrm>
            <a:off x="395536" y="1059582"/>
            <a:ext cx="5544616" cy="2985709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square" lIns="61235" tIns="30617" rIns="61235" bIns="30617" anchor="t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kumimoji="0" lang="de-CH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Enables</a:t>
            </a:r>
            <a:r>
              <a:rPr kumimoji="0" lang="de-CH" sz="15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c</a:t>
            </a:r>
            <a:r>
              <a:rPr kumimoji="0" lang="de-CH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omplete</a:t>
            </a:r>
            <a:r>
              <a:rPr kumimoji="0" lang="de-CH" sz="15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,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standalone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processing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&amp; DSP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system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endParaRPr kumimoji="0" lang="de-CH" sz="15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/>
              <a:cs typeface="ヒラギノ角ゴ Pro W3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kumimoji="0" lang="de-CH" sz="15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Serial </a:t>
            </a:r>
            <a:r>
              <a:rPr kumimoji="0" lang="de-CH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data</a:t>
            </a:r>
            <a:r>
              <a:rPr kumimoji="0" lang="de-CH" sz="15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 </a:t>
            </a:r>
            <a:r>
              <a:rPr kumimoji="0" lang="de-CH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processing</a:t>
            </a:r>
            <a:r>
              <a:rPr kumimoji="0" lang="de-CH" sz="15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 &amp; </a:t>
            </a:r>
            <a:r>
              <a:rPr kumimoji="0" lang="de-CH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communication</a:t>
            </a:r>
            <a:r>
              <a:rPr kumimoji="0" lang="de-CH" sz="15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 I/O (</a:t>
            </a:r>
            <a:r>
              <a:rPr kumimoji="0" lang="de-CH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up</a:t>
            </a:r>
            <a:r>
              <a:rPr kumimoji="0" lang="de-CH" sz="15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 </a:t>
            </a:r>
            <a:r>
              <a:rPr kumimoji="0" lang="de-CH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to</a:t>
            </a:r>
            <a:r>
              <a:rPr kumimoji="0" lang="de-CH" sz="15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 10 </a:t>
            </a:r>
            <a:r>
              <a:rPr kumimoji="0" lang="de-CH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Gbps</a:t>
            </a:r>
            <a:r>
              <a:rPr kumimoji="0" lang="de-CH" sz="15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Data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streaming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applications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plus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paralel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I/O via RTM/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extension</a:t>
            </a:r>
            <a:endParaRPr kumimoji="0" lang="de-CH" sz="15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/>
              <a:cs typeface="ヒラギノ角ゴ Pro W3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Other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apps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: global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feedbacks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, </a:t>
            </a:r>
            <a:r>
              <a:rPr lang="de-CH" sz="1500" kern="0" spc="-1" dirty="0" err="1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d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ata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de-CH" sz="1500" kern="0" spc="-1" dirty="0" err="1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concentration</a:t>
            </a:r>
            <a:r>
              <a:rPr lang="de-CH" sz="1500" kern="0" spc="-1" dirty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kumimoji="0" lang="de-CH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Cost</a:t>
            </a:r>
            <a:r>
              <a:rPr kumimoji="0" lang="de-CH" sz="15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 </a:t>
            </a:r>
            <a:r>
              <a:rPr kumimoji="0" lang="de-CH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optimized</a:t>
            </a:r>
            <a:endParaRPr lang="de-CH" sz="1400" kern="0" spc="-1" dirty="0" smtClean="0">
              <a:solidFill>
                <a:srgbClr val="000000"/>
              </a:solidFill>
              <a:latin typeface="+mn-lt"/>
              <a:ea typeface="ヒラギノ角ゴ Pro W3"/>
              <a:cs typeface="ヒラギノ角ゴ Pro W3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kumimoji="0" lang="de-CH" sz="15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Linux/EPICS </a:t>
            </a:r>
            <a:r>
              <a:rPr kumimoji="0" lang="de-CH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infrastructure</a:t>
            </a:r>
            <a:r>
              <a:rPr kumimoji="0" lang="de-CH" sz="15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 </a:t>
            </a:r>
            <a:r>
              <a:rPr kumimoji="0" lang="de-CH" sz="15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available</a:t>
            </a:r>
            <a:r>
              <a:rPr kumimoji="0" lang="de-CH" sz="15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endParaRPr lang="de-CH" sz="1500" kern="0" spc="-1" dirty="0">
              <a:solidFill>
                <a:srgbClr val="000000"/>
              </a:solidFill>
              <a:latin typeface="+mn-lt"/>
              <a:ea typeface="ヒラギノ角ゴ Pro W3"/>
              <a:cs typeface="ヒラギノ角ゴ Pro W3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CH" sz="15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Timing </a:t>
            </a:r>
            <a:r>
              <a:rPr kumimoji="0" lang="de-CH" sz="15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event</a:t>
            </a:r>
            <a:r>
              <a:rPr kumimoji="0" lang="de-CH" sz="15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 </a:t>
            </a:r>
            <a:r>
              <a:rPr kumimoji="0" lang="de-CH" sz="15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system</a:t>
            </a:r>
            <a:r>
              <a:rPr kumimoji="0" lang="de-CH" sz="15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/>
                <a:cs typeface="ヒラギノ角ゴ Pro W3"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EVM: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firmware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ported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by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MRF </a:t>
            </a:r>
            <a:endParaRPr lang="de-CH" sz="1500" kern="0" spc="-1" dirty="0">
              <a:solidFill>
                <a:srgbClr val="000000"/>
              </a:solidFill>
              <a:latin typeface="+mn-lt"/>
              <a:ea typeface="ヒラギノ角ゴ Pro W3"/>
              <a:cs typeface="ヒラギノ角ゴ Pro W3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EVR: in-house EEVR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implementation</a:t>
            </a:r>
            <a:endParaRPr lang="de-CH" sz="1500" kern="0" spc="-1" dirty="0" smtClean="0">
              <a:solidFill>
                <a:srgbClr val="000000"/>
              </a:solidFill>
              <a:latin typeface="+mn-lt"/>
              <a:ea typeface="ヒラギノ角ゴ Pro W3"/>
              <a:cs typeface="ヒラギノ角ゴ Pro W3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charset="2"/>
              <a:buChar char="-"/>
              <a:tabLst/>
              <a:defRPr/>
            </a:pP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Fan-out: in-house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implemented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and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de-CH" sz="1500" kern="0" spc="-1" dirty="0" err="1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tested</a:t>
            </a:r>
            <a:r>
              <a:rPr lang="de-CH" sz="1500" kern="0" spc="-1" dirty="0" smtClean="0">
                <a:solidFill>
                  <a:srgbClr val="000000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</a:p>
        </p:txBody>
      </p:sp>
      <p:sp>
        <p:nvSpPr>
          <p:cNvPr id="9" name="Rechteck 8"/>
          <p:cNvSpPr/>
          <p:nvPr/>
        </p:nvSpPr>
        <p:spPr>
          <a:xfrm>
            <a:off x="6876256" y="3134995"/>
            <a:ext cx="19656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CPSI_CIO</a:t>
            </a:r>
            <a:endParaRPr lang="en-US" sz="1000" dirty="0" smtClean="0">
              <a:solidFill>
                <a:srgbClr val="000000"/>
              </a:solidFill>
            </a:endParaRP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(picture without </a:t>
            </a:r>
            <a:r>
              <a:rPr lang="en-US" sz="1000" dirty="0" err="1" smtClean="0">
                <a:solidFill>
                  <a:srgbClr val="000000"/>
                </a:solidFill>
              </a:rPr>
              <a:t>SoM</a:t>
            </a:r>
            <a:r>
              <a:rPr lang="en-US" sz="1000" dirty="0" smtClean="0">
                <a:solidFill>
                  <a:srgbClr val="000000"/>
                </a:solidFill>
              </a:rPr>
              <a:t> installed)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467" y="118697"/>
            <a:ext cx="3311802" cy="787881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353600"/>
            <a:ext cx="2462826" cy="17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208722"/>
            <a:ext cx="6723460" cy="607833"/>
          </a:xfrm>
        </p:spPr>
        <p:txBody>
          <a:bodyPr/>
          <a:lstStyle/>
          <a:p>
            <a:r>
              <a:rPr lang="en-GB" noProof="0" dirty="0" smtClean="0"/>
              <a:t>CPSI_CIO Status</a:t>
            </a:r>
            <a:r>
              <a:rPr lang="en-GB" sz="1200" b="0" dirty="0"/>
              <a:t/>
            </a:r>
            <a:br>
              <a:rPr lang="en-GB" sz="1200" b="0" dirty="0"/>
            </a:br>
            <a:endParaRPr lang="en-GB" sz="1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B0F1E6AD-5F9D-40E2-9400-77D55F7A0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 smtClean="0"/>
              <a:t>Extensive testing of prototypes and pre-series</a:t>
            </a:r>
            <a:endParaRPr lang="en-GB" b="1" noProof="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noProof="0" dirty="0" smtClean="0"/>
              <a:t>Successfully </a:t>
            </a:r>
            <a:r>
              <a:rPr lang="en-GB" b="1" u="sng" noProof="0" dirty="0" smtClean="0"/>
              <a:t>Done!</a:t>
            </a:r>
            <a:r>
              <a:rPr lang="en-GB" noProof="0" dirty="0" smtClean="0"/>
              <a:t> </a:t>
            </a: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F</a:t>
            </a:r>
            <a:r>
              <a:rPr lang="en-GB" noProof="0" dirty="0" err="1" smtClean="0"/>
              <a:t>unctionalities</a:t>
            </a:r>
            <a:r>
              <a:rPr lang="en-GB" noProof="0" dirty="0" smtClean="0"/>
              <a:t>, performances &amp; interoperability passed all tests!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noProof="0" dirty="0" smtClean="0"/>
          </a:p>
          <a:p>
            <a:r>
              <a:rPr lang="en-GB" b="1" noProof="0" dirty="0" smtClean="0"/>
              <a:t>Batch </a:t>
            </a:r>
            <a:r>
              <a:rPr lang="en-GB" b="1" dirty="0" smtClean="0"/>
              <a:t>1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noProof="0" dirty="0" smtClean="0"/>
              <a:t>50 pcs being delivered for SLS2.0 timing system</a:t>
            </a:r>
          </a:p>
          <a:p>
            <a:r>
              <a:rPr lang="en-GB" b="1" noProof="0" dirty="0" smtClean="0"/>
              <a:t>Batch 2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50 pcs under production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B46D4CA-3A2C-4D31-81D9-FCE07D6B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858E-ACEB-48F0-9026-E82D3925330F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2AAF9BD-D9A1-45DA-A63F-A9AFDC2F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PSI Center for Accelerator Science and Engineering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6</a:t>
            </a:fld>
            <a:endParaRPr lang="de-CH" dirty="0">
              <a:solidFill>
                <a:prstClr val="black"/>
              </a:solidFill>
            </a:endParaRPr>
          </a:p>
        </p:txBody>
      </p:sp>
      <p:pic>
        <p:nvPicPr>
          <p:cNvPr id="11" name="Bild 1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21630" y="751937"/>
            <a:ext cx="2563840" cy="1760174"/>
          </a:xfrm>
          <a:prstGeom prst="rect">
            <a:avLst/>
          </a:prstGeom>
          <a:ln w="0">
            <a:noFill/>
          </a:ln>
        </p:spPr>
      </p:pic>
      <p:sp>
        <p:nvSpPr>
          <p:cNvPr id="12" name="Rechteck 11"/>
          <p:cNvSpPr/>
          <p:nvPr/>
        </p:nvSpPr>
        <p:spPr>
          <a:xfrm>
            <a:off x="7443942" y="2235112"/>
            <a:ext cx="902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CPSI_CIO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747" y="2571750"/>
            <a:ext cx="1727606" cy="22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208722"/>
            <a:ext cx="6723460" cy="607833"/>
          </a:xfrm>
        </p:spPr>
        <p:txBody>
          <a:bodyPr/>
          <a:lstStyle/>
          <a:p>
            <a:r>
              <a:rPr lang="en-GB" noProof="0" dirty="0" smtClean="0"/>
              <a:t>Rear I/O interfacing</a:t>
            </a:r>
            <a:endParaRPr lang="en-GB" sz="1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B0F1E6AD-5F9D-40E2-9400-77D55F7A0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 smtClean="0"/>
              <a:t>Two RTM’s with modular and fixed I/O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noProof="0" dirty="0" smtClean="0"/>
              <a:t>RTM_MIO: up to 6 pluggable MRF UNIV modules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 smtClean="0"/>
              <a:t>RTM_FIO</a:t>
            </a:r>
            <a:r>
              <a:rPr lang="en-GB" sz="1400" dirty="0"/>
              <a:t>: TTL 4 </a:t>
            </a:r>
            <a:r>
              <a:rPr lang="en-GB" sz="1400" dirty="0" smtClean="0"/>
              <a:t>in/4 out; ref. clock 1 in/1 out, </a:t>
            </a:r>
            <a:r>
              <a:rPr lang="en-GB" sz="1400" dirty="0"/>
              <a:t>1 </a:t>
            </a:r>
            <a:r>
              <a:rPr lang="en-GB" sz="1400" dirty="0" smtClean="0"/>
              <a:t>SFP</a:t>
            </a:r>
            <a:r>
              <a:rPr lang="en-GB" sz="1400" dirty="0"/>
              <a:t>+</a:t>
            </a:r>
            <a:r>
              <a:rPr lang="en-GB" sz="1400" noProof="0" dirty="0" smtClean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B46D4CA-3A2C-4D31-81D9-FCE07D6B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858E-ACEB-48F0-9026-E82D3925330F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2AAF9BD-D9A1-45DA-A63F-A9AFDC2F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PSI Center for Accelerator Science and Engineering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7</a:t>
            </a:fld>
            <a:endParaRPr lang="de-CH" dirty="0">
              <a:solidFill>
                <a:prstClr val="black"/>
              </a:solidFill>
            </a:endParaRPr>
          </a:p>
        </p:txBody>
      </p:sp>
      <p:pic>
        <p:nvPicPr>
          <p:cNvPr id="10" name="Bild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12636" y="2890490"/>
            <a:ext cx="2471634" cy="1667305"/>
          </a:xfrm>
          <a:prstGeom prst="rect">
            <a:avLst/>
          </a:prstGeom>
          <a:ln w="0">
            <a:noFill/>
          </a:ln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90669" y="2584396"/>
            <a:ext cx="1720807" cy="229440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537071" y="2019754"/>
            <a:ext cx="996344" cy="26396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kern="1000" spc="30" dirty="0" smtClean="0">
                <a:latin typeface="+mn-lt"/>
                <a:cs typeface="Franklin Gothic Book"/>
              </a:rPr>
              <a:t>RTM_MIO</a:t>
            </a:r>
            <a:endParaRPr lang="en-US" sz="1200" kern="1000" spc="30" dirty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kern="1000" spc="30" dirty="0">
              <a:latin typeface="+mn-lt"/>
              <a:cs typeface="Franklin Gothic Book"/>
            </a:endParaRP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229" y="765888"/>
            <a:ext cx="1919983" cy="1253866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7691831" y="2026578"/>
            <a:ext cx="793784" cy="2500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kern="1000" spc="30" dirty="0" smtClean="0">
                <a:latin typeface="+mn-lt"/>
                <a:cs typeface="Franklin Gothic Book"/>
              </a:rPr>
              <a:t>RTM_FIO</a:t>
            </a:r>
            <a:endParaRPr lang="en-US" sz="1200" kern="1000" spc="30" dirty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kern="1000" spc="30" dirty="0">
              <a:latin typeface="+mn-lt"/>
              <a:cs typeface="Franklin Gothic Book"/>
            </a:endParaRPr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962" y="765888"/>
            <a:ext cx="1969534" cy="1243619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5951149" y="3692186"/>
            <a:ext cx="118719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Ref. </a:t>
            </a:r>
            <a:r>
              <a:rPr lang="en-US" sz="1000" b="1" dirty="0">
                <a:solidFill>
                  <a:srgbClr val="C00000"/>
                </a:solidFill>
              </a:rPr>
              <a:t>c</a:t>
            </a:r>
            <a:r>
              <a:rPr lang="en-US" sz="1000" b="1" dirty="0" smtClean="0">
                <a:solidFill>
                  <a:srgbClr val="C00000"/>
                </a:solidFill>
              </a:rPr>
              <a:t>lock input</a:t>
            </a:r>
          </a:p>
        </p:txBody>
      </p:sp>
      <p:sp>
        <p:nvSpPr>
          <p:cNvPr id="23" name="Rechteck 22"/>
          <p:cNvSpPr/>
          <p:nvPr/>
        </p:nvSpPr>
        <p:spPr>
          <a:xfrm>
            <a:off x="5951148" y="3377046"/>
            <a:ext cx="279731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External I/O (event mask/trigger, </a:t>
            </a:r>
            <a:r>
              <a:rPr lang="en-US" sz="1000" b="1" smtClean="0">
                <a:solidFill>
                  <a:srgbClr val="C00000"/>
                </a:solidFill>
              </a:rPr>
              <a:t>AC sync)</a:t>
            </a:r>
            <a:endParaRPr lang="en-US" sz="1000" b="1" dirty="0" smtClean="0">
              <a:solidFill>
                <a:srgbClr val="C0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772036" y="4572685"/>
            <a:ext cx="793784" cy="2500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kern="1000" spc="30" dirty="0" smtClean="0">
                <a:latin typeface="+mn-lt"/>
                <a:cs typeface="Franklin Gothic Book"/>
              </a:rPr>
              <a:t>RTM_FIO</a:t>
            </a:r>
            <a:endParaRPr lang="en-US" sz="1200" kern="1000" spc="30" dirty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kern="1000" spc="30" dirty="0">
              <a:latin typeface="+mn-lt"/>
              <a:cs typeface="Franklin Gothic Book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-36512" y="3493309"/>
            <a:ext cx="1860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smtClean="0">
                <a:solidFill>
                  <a:srgbClr val="000000"/>
                </a:solidFill>
              </a:rPr>
              <a:t>Timing master setup (event </a:t>
            </a:r>
            <a:r>
              <a:rPr lang="en-US" sz="1200" dirty="0" smtClean="0">
                <a:solidFill>
                  <a:srgbClr val="000000"/>
                </a:solidFill>
              </a:rPr>
              <a:t>generator)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21494" y="1032580"/>
            <a:ext cx="5524718" cy="3483462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4U-Chassis with 9-Slot CPCI-S </a:t>
            </a:r>
            <a:r>
              <a:rPr lang="en-US" dirty="0" smtClean="0"/>
              <a:t>backplane, for timing distribution systems (up to 8x CIO)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1U-Chassis with 2-Slot CPCI-S </a:t>
            </a:r>
            <a:r>
              <a:rPr lang="en-US" dirty="0" smtClean="0"/>
              <a:t>backplane, for standalone applications with one CIO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Test Frame for lab/office testing with </a:t>
            </a:r>
            <a:r>
              <a:rPr lang="en-US" dirty="0" smtClean="0"/>
              <a:t>loop-backplane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use also 4-slot crates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C8AD-FACB-42EB-BD47-43AC2A002D15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use CIO (crate types)</a:t>
            </a:r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39" y="2962632"/>
            <a:ext cx="2456215" cy="1353484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929" y="2967172"/>
            <a:ext cx="3152477" cy="134894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987655" y="4417444"/>
            <a:ext cx="914400" cy="2972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3U high (9-slot)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54945" y="4318120"/>
            <a:ext cx="914400" cy="2972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U high, 2-slot (standalone system)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781108"/>
            <a:ext cx="1552952" cy="164316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492478" y="2394765"/>
            <a:ext cx="914400" cy="2972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smtClean="0">
                <a:solidFill>
                  <a:srgbClr val="000000"/>
                </a:solidFill>
                <a:latin typeface="Calibri"/>
              </a:rPr>
              <a:t>Office test-frame</a:t>
            </a:r>
            <a:endParaRPr lang="en-US" sz="1400" dirty="0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7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C8AD-FACB-42EB-BD47-43AC2A002D15}" type="datetime1">
              <a:rPr lang="de-CH" smtClean="0">
                <a:solidFill>
                  <a:prstClr val="black"/>
                </a:solidFill>
              </a:rPr>
              <a:pPr/>
              <a:t>18.09.24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Paul Scherrer Institute PSI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SLS2.0 Timing System </a:t>
            </a:r>
            <a:r>
              <a:rPr lang="de-CH" dirty="0" err="1"/>
              <a:t>using</a:t>
            </a:r>
            <a:r>
              <a:rPr lang="de-CH" dirty="0"/>
              <a:t> CPSI_CIO </a:t>
            </a:r>
            <a:br>
              <a:rPr lang="de-CH" dirty="0"/>
            </a:br>
            <a:r>
              <a:rPr lang="de-CH" sz="1600" dirty="0"/>
              <a:t>Event Master, Distribution, Receiver </a:t>
            </a:r>
            <a:endParaRPr lang="en-US" dirty="0"/>
          </a:p>
        </p:txBody>
      </p:sp>
      <p:sp>
        <p:nvSpPr>
          <p:cNvPr id="85" name="Pfeil nach links und rechts 84"/>
          <p:cNvSpPr/>
          <p:nvPr/>
        </p:nvSpPr>
        <p:spPr bwMode="auto">
          <a:xfrm>
            <a:off x="2465767" y="3455287"/>
            <a:ext cx="908858" cy="192556"/>
          </a:xfrm>
          <a:prstGeom prst="left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spcBef>
                <a:spcPct val="0"/>
              </a:spcBef>
            </a:pPr>
            <a:endParaRPr lang="en-US" sz="180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86" name="Gerade Verbindung mit Pfeil 85"/>
          <p:cNvCxnSpPr/>
          <p:nvPr/>
        </p:nvCxnSpPr>
        <p:spPr bwMode="auto">
          <a:xfrm>
            <a:off x="2004090" y="3545876"/>
            <a:ext cx="402939" cy="0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7" name="Gerade Verbindung mit Pfeil 86"/>
          <p:cNvCxnSpPr/>
          <p:nvPr/>
        </p:nvCxnSpPr>
        <p:spPr bwMode="auto">
          <a:xfrm flipV="1">
            <a:off x="2004090" y="3581674"/>
            <a:ext cx="411069" cy="66168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8" name="Textfeld 87"/>
          <p:cNvSpPr txBox="1"/>
          <p:nvPr/>
        </p:nvSpPr>
        <p:spPr>
          <a:xfrm rot="16200000">
            <a:off x="305472" y="2624505"/>
            <a:ext cx="2121752" cy="2947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23" dirty="0">
                <a:solidFill>
                  <a:srgbClr val="000000"/>
                </a:solidFill>
                <a:latin typeface="Calibri"/>
                <a:cs typeface="Franklin Gothic Book"/>
              </a:rPr>
              <a:t>To accelerator/beamline subsystems</a:t>
            </a:r>
          </a:p>
        </p:txBody>
      </p:sp>
      <p:sp>
        <p:nvSpPr>
          <p:cNvPr id="89" name="Textfeld 88"/>
          <p:cNvSpPr txBox="1"/>
          <p:nvPr/>
        </p:nvSpPr>
        <p:spPr>
          <a:xfrm>
            <a:off x="2952099" y="1027900"/>
            <a:ext cx="845052" cy="1605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kern="1000" spc="23" dirty="0">
                <a:solidFill>
                  <a:srgbClr val="000000"/>
                </a:solidFill>
                <a:latin typeface="Calibri"/>
                <a:cs typeface="Franklin Gothic Book"/>
              </a:rPr>
              <a:t>CPSI_CIO</a:t>
            </a:r>
          </a:p>
        </p:txBody>
      </p:sp>
      <p:sp>
        <p:nvSpPr>
          <p:cNvPr id="90" name="Textfeld 89"/>
          <p:cNvSpPr txBox="1"/>
          <p:nvPr/>
        </p:nvSpPr>
        <p:spPr>
          <a:xfrm>
            <a:off x="6213897" y="915566"/>
            <a:ext cx="1084957" cy="23092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kern="1000" spc="23" dirty="0" smtClean="0">
                <a:solidFill>
                  <a:srgbClr val="000000"/>
                </a:solidFill>
                <a:latin typeface="Calibri"/>
                <a:cs typeface="Franklin Gothic Book"/>
              </a:rPr>
              <a:t>CPSI_RTM_FIO</a:t>
            </a:r>
            <a:endParaRPr lang="en-US" sz="1200" kern="1000" spc="23" dirty="0">
              <a:solidFill>
                <a:srgbClr val="000000"/>
              </a:solidFill>
              <a:latin typeface="Calibri"/>
              <a:cs typeface="Franklin Gothic Book"/>
            </a:endParaRPr>
          </a:p>
        </p:txBody>
      </p:sp>
      <p:sp>
        <p:nvSpPr>
          <p:cNvPr id="91" name="Pfeil nach links und rechts 90"/>
          <p:cNvSpPr/>
          <p:nvPr/>
        </p:nvSpPr>
        <p:spPr bwMode="auto">
          <a:xfrm rot="5400000">
            <a:off x="4247965" y="2517744"/>
            <a:ext cx="3240359" cy="324036"/>
          </a:xfrm>
          <a:prstGeom prst="leftRightArrow">
            <a:avLst/>
          </a:prstGeom>
          <a:solidFill>
            <a:srgbClr val="FDC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</a:endParaRPr>
          </a:p>
        </p:txBody>
      </p:sp>
      <p:cxnSp>
        <p:nvCxnSpPr>
          <p:cNvPr id="92" name="Gerade Verbindung mit Pfeil 91"/>
          <p:cNvCxnSpPr/>
          <p:nvPr/>
        </p:nvCxnSpPr>
        <p:spPr bwMode="auto">
          <a:xfrm>
            <a:off x="1979712" y="3402137"/>
            <a:ext cx="435447" cy="117983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3" name="Gerade Verbindung mit Pfeil 92"/>
          <p:cNvCxnSpPr/>
          <p:nvPr/>
        </p:nvCxnSpPr>
        <p:spPr bwMode="auto">
          <a:xfrm flipV="1">
            <a:off x="2004090" y="3614758"/>
            <a:ext cx="411069" cy="161601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4" name="Pfeil nach links und rechts 93"/>
          <p:cNvSpPr/>
          <p:nvPr/>
        </p:nvSpPr>
        <p:spPr bwMode="auto">
          <a:xfrm>
            <a:off x="2428650" y="2717948"/>
            <a:ext cx="685188" cy="192556"/>
          </a:xfrm>
          <a:prstGeom prst="left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spcBef>
                <a:spcPct val="0"/>
              </a:spcBef>
            </a:pPr>
            <a:endParaRPr lang="en-US" sz="180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95" name="Gerade Verbindung mit Pfeil 94"/>
          <p:cNvCxnSpPr/>
          <p:nvPr/>
        </p:nvCxnSpPr>
        <p:spPr bwMode="auto">
          <a:xfrm>
            <a:off x="1950084" y="2808537"/>
            <a:ext cx="402939" cy="0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6" name="Gerade Verbindung mit Pfeil 95"/>
          <p:cNvCxnSpPr/>
          <p:nvPr/>
        </p:nvCxnSpPr>
        <p:spPr bwMode="auto">
          <a:xfrm flipV="1">
            <a:off x="1950084" y="2844335"/>
            <a:ext cx="411069" cy="66168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7" name="Gerade Verbindung mit Pfeil 96"/>
          <p:cNvCxnSpPr/>
          <p:nvPr/>
        </p:nvCxnSpPr>
        <p:spPr bwMode="auto">
          <a:xfrm>
            <a:off x="1925706" y="2664798"/>
            <a:ext cx="435447" cy="117983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8" name="Gerade Verbindung mit Pfeil 97"/>
          <p:cNvCxnSpPr/>
          <p:nvPr/>
        </p:nvCxnSpPr>
        <p:spPr bwMode="auto">
          <a:xfrm flipV="1">
            <a:off x="1950084" y="2877419"/>
            <a:ext cx="411069" cy="161601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9" name="Pfeil nach links und rechts 98"/>
          <p:cNvSpPr/>
          <p:nvPr/>
        </p:nvSpPr>
        <p:spPr bwMode="auto">
          <a:xfrm>
            <a:off x="2346555" y="1710984"/>
            <a:ext cx="450000" cy="192556"/>
          </a:xfrm>
          <a:prstGeom prst="left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spcBef>
                <a:spcPct val="0"/>
              </a:spcBef>
            </a:pPr>
            <a:endParaRPr lang="en-US" sz="180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100" name="Gerade Verbindung mit Pfeil 99"/>
          <p:cNvCxnSpPr/>
          <p:nvPr/>
        </p:nvCxnSpPr>
        <p:spPr bwMode="auto">
          <a:xfrm>
            <a:off x="1867989" y="1801573"/>
            <a:ext cx="402939" cy="0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1" name="Gerade Verbindung mit Pfeil 100"/>
          <p:cNvCxnSpPr/>
          <p:nvPr/>
        </p:nvCxnSpPr>
        <p:spPr bwMode="auto">
          <a:xfrm flipV="1">
            <a:off x="1867989" y="1837372"/>
            <a:ext cx="411069" cy="66168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2" name="Gerade Verbindung mit Pfeil 101"/>
          <p:cNvCxnSpPr/>
          <p:nvPr/>
        </p:nvCxnSpPr>
        <p:spPr bwMode="auto">
          <a:xfrm>
            <a:off x="1843611" y="1657834"/>
            <a:ext cx="435447" cy="117983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3" name="Gerade Verbindung mit Pfeil 102"/>
          <p:cNvCxnSpPr/>
          <p:nvPr/>
        </p:nvCxnSpPr>
        <p:spPr bwMode="auto">
          <a:xfrm flipV="1">
            <a:off x="1867989" y="1870456"/>
            <a:ext cx="411069" cy="161601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4" name="Gerade Verbindung mit Pfeil 103"/>
          <p:cNvCxnSpPr/>
          <p:nvPr/>
        </p:nvCxnSpPr>
        <p:spPr bwMode="auto">
          <a:xfrm flipH="1">
            <a:off x="7569453" y="1359955"/>
            <a:ext cx="378042" cy="0"/>
          </a:xfrm>
          <a:prstGeom prst="straightConnector1">
            <a:avLst/>
          </a:prstGeom>
          <a:solidFill>
            <a:srgbClr val="FDCA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Gerade Verbindung mit Pfeil 104"/>
          <p:cNvCxnSpPr/>
          <p:nvPr/>
        </p:nvCxnSpPr>
        <p:spPr bwMode="auto">
          <a:xfrm flipH="1">
            <a:off x="7569453" y="1467967"/>
            <a:ext cx="378042" cy="0"/>
          </a:xfrm>
          <a:prstGeom prst="straightConnector1">
            <a:avLst/>
          </a:prstGeom>
          <a:solidFill>
            <a:srgbClr val="FDCA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6" name="Gerade Verbindung mit Pfeil 105"/>
          <p:cNvCxnSpPr/>
          <p:nvPr/>
        </p:nvCxnSpPr>
        <p:spPr bwMode="auto">
          <a:xfrm flipH="1">
            <a:off x="7569453" y="1575979"/>
            <a:ext cx="378042" cy="0"/>
          </a:xfrm>
          <a:prstGeom prst="straightConnector1">
            <a:avLst/>
          </a:prstGeom>
          <a:solidFill>
            <a:srgbClr val="FDCA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7" name="Textfeld 106"/>
          <p:cNvSpPr txBox="1"/>
          <p:nvPr/>
        </p:nvSpPr>
        <p:spPr>
          <a:xfrm rot="16200000">
            <a:off x="7674234" y="1593453"/>
            <a:ext cx="989654" cy="2947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kern="1000" spc="23" dirty="0">
                <a:solidFill>
                  <a:srgbClr val="000000"/>
                </a:solidFill>
                <a:latin typeface="Calibri"/>
                <a:cs typeface="Franklin Gothic Book"/>
              </a:rPr>
              <a:t>RF, AC sync, </a:t>
            </a:r>
            <a:r>
              <a:rPr lang="en-US" sz="1200" kern="1000" spc="23" dirty="0" smtClean="0">
                <a:solidFill>
                  <a:srgbClr val="000000"/>
                </a:solidFill>
                <a:latin typeface="Calibri"/>
                <a:cs typeface="Franklin Gothic Book"/>
              </a:rPr>
              <a:t>Interlock</a:t>
            </a:r>
            <a:endParaRPr lang="en-US" sz="1200" kern="1000" spc="23" dirty="0">
              <a:solidFill>
                <a:srgbClr val="000000"/>
              </a:solidFill>
              <a:latin typeface="Calibri"/>
              <a:cs typeface="Franklin Gothic Book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5862221" y="3920358"/>
            <a:ext cx="1395041" cy="2710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kern="1000" spc="23" dirty="0">
                <a:solidFill>
                  <a:srgbClr val="000000"/>
                </a:solidFill>
                <a:latin typeface="Calibri"/>
                <a:cs typeface="Franklin Gothic Book"/>
              </a:rPr>
              <a:t>CPCI-S backplane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2195601" y="3673599"/>
            <a:ext cx="1304200" cy="2277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050" kern="1000" spc="23">
                <a:solidFill>
                  <a:srgbClr val="000000"/>
                </a:solidFill>
                <a:latin typeface="Calibri"/>
                <a:cs typeface="Franklin Gothic Book"/>
              </a:rPr>
              <a:t>max 10 event links</a:t>
            </a:r>
            <a:endParaRPr lang="en-US" sz="1050" kern="1000" spc="23" dirty="0">
              <a:solidFill>
                <a:srgbClr val="000000"/>
              </a:solidFill>
              <a:latin typeface="Calibri"/>
              <a:cs typeface="Franklin Gothic Book"/>
            </a:endParaRPr>
          </a:p>
        </p:txBody>
      </p:sp>
      <p:cxnSp>
        <p:nvCxnSpPr>
          <p:cNvPr id="110" name="Gerade Verbindung mit Pfeil 109"/>
          <p:cNvCxnSpPr/>
          <p:nvPr/>
        </p:nvCxnSpPr>
        <p:spPr bwMode="auto">
          <a:xfrm flipH="1" flipV="1">
            <a:off x="2415159" y="1404476"/>
            <a:ext cx="377394" cy="2096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none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1763688" y="1153015"/>
            <a:ext cx="726011" cy="2277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kern="1000" spc="23" smtClean="0">
                <a:solidFill>
                  <a:srgbClr val="000000"/>
                </a:solidFill>
                <a:latin typeface="Calibri"/>
                <a:cs typeface="Franklin Gothic Book"/>
              </a:rPr>
              <a:t>Timing Uplink</a:t>
            </a:r>
            <a:endParaRPr lang="en-US" sz="1200" kern="1000" spc="23" dirty="0">
              <a:solidFill>
                <a:srgbClr val="000000"/>
              </a:solidFill>
              <a:latin typeface="Calibri"/>
              <a:cs typeface="Franklin Gothic Book"/>
            </a:endParaRPr>
          </a:p>
        </p:txBody>
      </p:sp>
      <p:cxnSp>
        <p:nvCxnSpPr>
          <p:cNvPr id="112" name="Gerade Verbindung mit Pfeil 111"/>
          <p:cNvCxnSpPr/>
          <p:nvPr/>
        </p:nvCxnSpPr>
        <p:spPr bwMode="auto">
          <a:xfrm flipH="1" flipV="1">
            <a:off x="4878493" y="1491629"/>
            <a:ext cx="913361" cy="9132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none"/>
          </a:ln>
          <a:effectLst/>
        </p:spPr>
      </p:cxnSp>
      <p:cxnSp>
        <p:nvCxnSpPr>
          <p:cNvPr id="113" name="Gerade Verbindung mit Pfeil 112"/>
          <p:cNvCxnSpPr/>
          <p:nvPr/>
        </p:nvCxnSpPr>
        <p:spPr bwMode="auto">
          <a:xfrm flipH="1" flipV="1">
            <a:off x="4992034" y="1592787"/>
            <a:ext cx="805780" cy="6854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none"/>
          </a:ln>
          <a:effectLst/>
        </p:spPr>
      </p:cxnSp>
      <p:cxnSp>
        <p:nvCxnSpPr>
          <p:cNvPr id="114" name="Gerade Verbindung mit Pfeil 113"/>
          <p:cNvCxnSpPr/>
          <p:nvPr/>
        </p:nvCxnSpPr>
        <p:spPr bwMode="auto">
          <a:xfrm flipH="1" flipV="1">
            <a:off x="4955842" y="1545636"/>
            <a:ext cx="836012" cy="10652"/>
          </a:xfrm>
          <a:prstGeom prst="straightConnector1">
            <a:avLst/>
          </a:prstGeom>
          <a:solidFill>
            <a:srgbClr val="FDCA0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none"/>
          </a:ln>
          <a:effectLst/>
        </p:spPr>
      </p:cxnSp>
      <p:cxnSp>
        <p:nvCxnSpPr>
          <p:cNvPr id="115" name="Gerade Verbindung mit Pfeil 114"/>
          <p:cNvCxnSpPr/>
          <p:nvPr/>
        </p:nvCxnSpPr>
        <p:spPr bwMode="auto">
          <a:xfrm flipH="1">
            <a:off x="5278797" y="2571750"/>
            <a:ext cx="513057" cy="0"/>
          </a:xfrm>
          <a:prstGeom prst="straightConnector1">
            <a:avLst/>
          </a:prstGeom>
          <a:solidFill>
            <a:srgbClr val="FDCA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Gerade Verbindung mit Pfeil 115"/>
          <p:cNvCxnSpPr/>
          <p:nvPr/>
        </p:nvCxnSpPr>
        <p:spPr bwMode="auto">
          <a:xfrm flipH="1">
            <a:off x="5532080" y="3344598"/>
            <a:ext cx="265734" cy="5363"/>
          </a:xfrm>
          <a:prstGeom prst="straightConnector1">
            <a:avLst/>
          </a:prstGeom>
          <a:solidFill>
            <a:srgbClr val="FDCA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Textfeld 116"/>
          <p:cNvSpPr txBox="1"/>
          <p:nvPr/>
        </p:nvSpPr>
        <p:spPr>
          <a:xfrm>
            <a:off x="423762" y="4157932"/>
            <a:ext cx="5475791" cy="4817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23" dirty="0" smtClean="0">
                <a:solidFill>
                  <a:srgbClr val="000000"/>
                </a:solidFill>
                <a:latin typeface="Calibri"/>
                <a:cs typeface="Franklin Gothic Book"/>
              </a:rPr>
              <a:t>Example: timing </a:t>
            </a:r>
            <a:r>
              <a:rPr lang="en-US" sz="1400" i="1" kern="1000" spc="23" dirty="0">
                <a:solidFill>
                  <a:srgbClr val="000000"/>
                </a:solidFill>
                <a:latin typeface="Calibri"/>
                <a:cs typeface="Franklin Gothic Book"/>
              </a:rPr>
              <a:t>master/distribution system within </a:t>
            </a:r>
            <a:r>
              <a:rPr lang="en-US" sz="1400" i="1" kern="1000" spc="23" dirty="0" smtClean="0">
                <a:solidFill>
                  <a:srgbClr val="000000"/>
                </a:solidFill>
                <a:latin typeface="Calibri"/>
                <a:cs typeface="Franklin Gothic Book"/>
              </a:rPr>
              <a:t>one </a:t>
            </a:r>
            <a:r>
              <a:rPr lang="en-US" sz="1400" i="1" kern="1000" spc="23" dirty="0">
                <a:solidFill>
                  <a:srgbClr val="000000"/>
                </a:solidFill>
                <a:latin typeface="Calibri"/>
                <a:cs typeface="Franklin Gothic Book"/>
              </a:rPr>
              <a:t>CPCI-S crate. </a:t>
            </a:r>
            <a:endParaRPr lang="en-US" sz="1400" i="1" kern="1000" spc="23" dirty="0" smtClean="0">
              <a:solidFill>
                <a:srgbClr val="000000"/>
              </a:solidFill>
              <a:latin typeface="Calibri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i="1" kern="1000" spc="23" dirty="0" smtClean="0">
                <a:solidFill>
                  <a:srgbClr val="000000"/>
                </a:solidFill>
                <a:latin typeface="Calibri"/>
                <a:cs typeface="Franklin Gothic Book"/>
              </a:rPr>
              <a:t>Timing </a:t>
            </a:r>
            <a:r>
              <a:rPr lang="en-US" sz="1400" i="1" kern="1000" spc="23" dirty="0">
                <a:solidFill>
                  <a:srgbClr val="000000"/>
                </a:solidFill>
                <a:latin typeface="Calibri"/>
                <a:cs typeface="Franklin Gothic Book"/>
              </a:rPr>
              <a:t>network comprises multiples of demonstrated system.  </a:t>
            </a:r>
          </a:p>
        </p:txBody>
      </p:sp>
      <p:sp>
        <p:nvSpPr>
          <p:cNvPr id="118" name="Textfeld 117"/>
          <p:cNvSpPr txBox="1"/>
          <p:nvPr/>
        </p:nvSpPr>
        <p:spPr>
          <a:xfrm>
            <a:off x="4105506" y="3787246"/>
            <a:ext cx="918101" cy="2277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1200" kern="1000" spc="23" dirty="0">
              <a:solidFill>
                <a:srgbClr val="000000"/>
              </a:solidFill>
              <a:latin typeface="Calibri"/>
              <a:cs typeface="Franklin Gothic Book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4863008" y="1609395"/>
            <a:ext cx="918101" cy="1796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900" kern="1000" spc="23">
                <a:solidFill>
                  <a:srgbClr val="0070C0"/>
                </a:solidFill>
                <a:latin typeface="Calibri"/>
                <a:cs typeface="Franklin Gothic Book"/>
              </a:rPr>
              <a:t>max 7event </a:t>
            </a:r>
            <a:r>
              <a:rPr lang="en-US" sz="900" kern="1000" spc="23" dirty="0">
                <a:solidFill>
                  <a:srgbClr val="0070C0"/>
                </a:solidFill>
                <a:latin typeface="Calibri"/>
                <a:cs typeface="Franklin Gothic Book"/>
              </a:rPr>
              <a:t>links</a:t>
            </a:r>
          </a:p>
        </p:txBody>
      </p:sp>
      <p:pic>
        <p:nvPicPr>
          <p:cNvPr id="120" name="Bild 1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124" y="1149088"/>
            <a:ext cx="1374505" cy="791198"/>
          </a:xfrm>
          <a:prstGeom prst="rect">
            <a:avLst/>
          </a:prstGeom>
        </p:spPr>
      </p:pic>
      <p:pic>
        <p:nvPicPr>
          <p:cNvPr id="121" name="Bild 1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553" y="1225700"/>
            <a:ext cx="1826615" cy="895400"/>
          </a:xfrm>
          <a:prstGeom prst="rect">
            <a:avLst/>
          </a:prstGeom>
        </p:spPr>
      </p:pic>
      <p:pic>
        <p:nvPicPr>
          <p:cNvPr id="122" name="Bild 1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658" y="2321237"/>
            <a:ext cx="1826615" cy="895400"/>
          </a:xfrm>
          <a:prstGeom prst="rect">
            <a:avLst/>
          </a:prstGeom>
        </p:spPr>
      </p:pic>
      <p:pic>
        <p:nvPicPr>
          <p:cNvPr id="123" name="Bild 1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679" y="3191493"/>
            <a:ext cx="1826615" cy="8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A0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PSI EN V8" id="{2132D999-342E-469F-8993-5F7C72A68671}" vid="{1534A763-A16F-4C1F-A36D-9470E56E94CE}"/>
    </a:ext>
  </a:extLst>
</a:theme>
</file>

<file path=ppt/theme/theme2.xml><?xml version="1.0" encoding="utf-8"?>
<a:theme xmlns:a="http://schemas.openxmlformats.org/drawingml/2006/main" name="1_Benutzerdefiniertes Design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A0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PSI EN V8" id="{2132D999-342E-469F-8993-5F7C72A68671}" vid="{1534A763-A16F-4C1F-A36D-9470E56E94CE}"/>
    </a:ext>
  </a:ext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PSI_PowerPoint-Master_16-9_e (1)</Template>
  <TotalTime>0</TotalTime>
  <Words>885</Words>
  <Application>Microsoft Macintosh PowerPoint</Application>
  <PresentationFormat>Bildschirmpräsentation (16:9)</PresentationFormat>
  <Paragraphs>153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Aptos</vt:lpstr>
      <vt:lpstr>Calibri</vt:lpstr>
      <vt:lpstr>Franklin Gothic Book</vt:lpstr>
      <vt:lpstr>ＭＳ Ｐゴシック</vt:lpstr>
      <vt:lpstr>Symbol</vt:lpstr>
      <vt:lpstr>Times</vt:lpstr>
      <vt:lpstr>Wingdings</vt:lpstr>
      <vt:lpstr>ヒラギノ角ゴ Pro W3</vt:lpstr>
      <vt:lpstr>Arial</vt:lpstr>
      <vt:lpstr>Benutzerdefiniertes Design</vt:lpstr>
      <vt:lpstr>1_Benutzerdefiniertes Design</vt:lpstr>
      <vt:lpstr>Event Timing for  CompactPCI-Serial platform</vt:lpstr>
      <vt:lpstr>Technology Change!</vt:lpstr>
      <vt:lpstr>Boundary conditions &amp; requirements </vt:lpstr>
      <vt:lpstr>CPSI_CIO Communication &amp; I/O board</vt:lpstr>
      <vt:lpstr>Timing &amp; more</vt:lpstr>
      <vt:lpstr>CPSI_CIO Status </vt:lpstr>
      <vt:lpstr>Rear I/O interfacing</vt:lpstr>
      <vt:lpstr>How we use CIO (crate types)</vt:lpstr>
      <vt:lpstr>SLS2.0 Timing System using CPSI_CIO  Event Master, Distribution, Receiver </vt:lpstr>
      <vt:lpstr>Performance and interoperability Tests</vt:lpstr>
      <vt:lpstr>Commercialization (hardware)</vt:lpstr>
      <vt:lpstr>Firmware and embedded software</vt:lpstr>
    </vt:vector>
  </TitlesOfParts>
  <Company>PSI - Paul Scherrer Institut</Company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SLS 2.0 Retreat</dc:title>
  <dc:creator>Kobler Roland</dc:creator>
  <cp:lastModifiedBy>Microsoft Office User</cp:lastModifiedBy>
  <cp:revision>490</cp:revision>
  <cp:lastPrinted>2022-06-03T14:57:08Z</cp:lastPrinted>
  <dcterms:created xsi:type="dcterms:W3CDTF">2022-04-22T08:02:26Z</dcterms:created>
  <dcterms:modified xsi:type="dcterms:W3CDTF">2024-09-18T19:40:48Z</dcterms:modified>
</cp:coreProperties>
</file>