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264DAFF-82A7-4978-AD19-7B0A5B112FDA}">
  <a:tblStyle styleId="{C264DAFF-82A7-4978-AD19-7B0A5B112F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987f72ffb_0_1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8987f72ffb_0_1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8987f72ffb_0_1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987f72ffb_0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8987f72ffb_0_1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28987f72ffb_0_1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8987f72ffb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8987f72ffb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8987f72ffb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8987f72ffb_0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ff9c4c67c1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ff9c4c67c1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987f72ffb_0_2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8987f72ffb_0_2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ce4835aa1_0_4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cce4835aa1_0_4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Existing system, new PLC system</a:t>
            </a:r>
            <a:endParaRPr/>
          </a:p>
        </p:txBody>
      </p:sp>
      <p:sp>
        <p:nvSpPr>
          <p:cNvPr id="319" name="Google Shape;319;g2cce4835aa1_0_4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ce4835aa1_0_5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cce4835aa1_0_5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96937778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896937778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896937778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8987f72ffb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28987f72ffb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ce4835aa1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cce4835aa1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cce4835aa1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987f72ffb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8987f72ffb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8987f72ffb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987f72ff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8987f72ff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8987f72ff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987f72ffb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987f72ffb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8987f72ffb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8987f72ffb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8987f72ffb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8987f72ffb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ce4835aa1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cce4835aa1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cce4835aa1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ctrTitle"/>
          </p:nvPr>
        </p:nvSpPr>
        <p:spPr>
          <a:xfrm>
            <a:off x="4195543" y="630892"/>
            <a:ext cx="72324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  <a:defRPr b="1" sz="4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8826453" y="2482831"/>
            <a:ext cx="260156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1" sz="28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2" type="body"/>
          </p:nvPr>
        </p:nvSpPr>
        <p:spPr>
          <a:xfrm>
            <a:off x="10290758" y="2936201"/>
            <a:ext cx="113726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200"/>
              <a:buNone/>
              <a:defRPr b="0" sz="22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3" type="body"/>
          </p:nvPr>
        </p:nvSpPr>
        <p:spPr>
          <a:xfrm>
            <a:off x="8417386" y="3295496"/>
            <a:ext cx="301063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200"/>
              <a:buNone/>
              <a:defRPr b="0" sz="22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4" type="body"/>
          </p:nvPr>
        </p:nvSpPr>
        <p:spPr>
          <a:xfrm>
            <a:off x="10802337" y="3849540"/>
            <a:ext cx="6256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0" sz="18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 b="-21357" l="0" r="7544" t="-1"/>
          <a:stretch/>
        </p:blipFill>
        <p:spPr>
          <a:xfrm>
            <a:off x="9935403" y="5927248"/>
            <a:ext cx="1723607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000_2016_ALS_WHITE_SIgnature_RGB_ELCTRONIC copy.png" id="21" name="Google Shape;2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8897" y="5647848"/>
            <a:ext cx="1550504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_BL_Alt_Stack_Tile-rev.png" id="22" name="Google Shape;2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7807" y="5670714"/>
            <a:ext cx="1831815" cy="1005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- No Logo Watermark">
  <p:cSld name="Comparison - No Logo Watermark"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 txBox="1"/>
          <p:nvPr>
            <p:ph idx="1" type="body"/>
          </p:nvPr>
        </p:nvSpPr>
        <p:spPr>
          <a:xfrm>
            <a:off x="499274" y="1545336"/>
            <a:ext cx="5498301" cy="61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" name="Google Shape;102;p11"/>
          <p:cNvSpPr txBox="1"/>
          <p:nvPr>
            <p:ph idx="2" type="body"/>
          </p:nvPr>
        </p:nvSpPr>
        <p:spPr>
          <a:xfrm>
            <a:off x="499274" y="2232660"/>
            <a:ext cx="5498301" cy="3957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1"/>
          <p:cNvSpPr txBox="1"/>
          <p:nvPr>
            <p:ph idx="3" type="body"/>
          </p:nvPr>
        </p:nvSpPr>
        <p:spPr>
          <a:xfrm>
            <a:off x="6172200" y="1545336"/>
            <a:ext cx="5524266" cy="61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4" name="Google Shape;104;p11"/>
          <p:cNvSpPr txBox="1"/>
          <p:nvPr>
            <p:ph idx="4" type="body"/>
          </p:nvPr>
        </p:nvSpPr>
        <p:spPr>
          <a:xfrm>
            <a:off x="6172200" y="2232660"/>
            <a:ext cx="5524266" cy="3957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1"/>
          <p:cNvSpPr txBox="1"/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1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11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8" name="Google Shape;108;p11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09" name="Google Shape;109;p11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110" name="Google Shape;110;p11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111" name="Google Shape;111;p11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112" name="Google Shape;112;p11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3" name="Google Shape;113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2"/>
          <p:cNvSpPr txBox="1"/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2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12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8" name="Google Shape;118;p12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19" name="Google Shape;119;p12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120" name="Google Shape;120;p12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121" name="Google Shape;121;p12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122" name="Google Shape;122;p1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3" name="Google Shape;123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No Logo Watermark">
  <p:cSld name="Title Only - No Logo Watermar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/>
          <p:nvPr>
            <p:ph type="title"/>
          </p:nvPr>
        </p:nvSpPr>
        <p:spPr>
          <a:xfrm>
            <a:off x="499274" y="245807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3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13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" name="Google Shape;128;p13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29" name="Google Shape;129;p13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130" name="Google Shape;130;p13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131" name="Google Shape;131;p13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132" name="Google Shape;132;p13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3" name="Google Shape;133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 Title">
  <p:cSld name="No 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14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7" name="Google Shape;137;p14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38" name="Google Shape;138;p14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139" name="Google Shape;139;p14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140" name="Google Shape;140;p14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141" name="Google Shape;141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2" name="Google Shape;142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 Title - No Logo Watermark">
  <p:cSld name="No Title - No Logo Watermark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15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" name="Google Shape;146;p15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47" name="Google Shape;147;p15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148" name="Google Shape;148;p15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149" name="Google Shape;149;p15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150" name="Google Shape;150;p15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1" name="Google Shape;151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idx="1" type="body"/>
          </p:nvPr>
        </p:nvSpPr>
        <p:spPr>
          <a:xfrm>
            <a:off x="499274" y="1545336"/>
            <a:ext cx="11197192" cy="4626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Char char="•"/>
              <a:defRPr>
                <a:solidFill>
                  <a:schemeClr val="lt2"/>
                </a:solidFill>
              </a:defRPr>
            </a:lvl1pPr>
            <a:lvl2pPr indent="-4318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Char char="–"/>
              <a:defRPr>
                <a:solidFill>
                  <a:schemeClr val="lt2"/>
                </a:solidFill>
              </a:defRPr>
            </a:lvl2pPr>
            <a:lvl3pPr indent="-4064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Char char="–"/>
              <a:defRPr>
                <a:solidFill>
                  <a:schemeClr val="lt2"/>
                </a:solidFill>
              </a:defRPr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Char char="–"/>
              <a:defRPr>
                <a:solidFill>
                  <a:schemeClr val="lt2"/>
                </a:solidFill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Char char="–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8" name="Google Shape;28;p3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9" name="Google Shape;29;p3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30" name="Google Shape;30;p3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31" name="Google Shape;31;p3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32" name="Google Shape;32;p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" name="Google Shape;33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No Logo Watermark">
  <p:cSld name="Title and Content - No Logo Watermar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idx="1" type="body"/>
          </p:nvPr>
        </p:nvSpPr>
        <p:spPr>
          <a:xfrm>
            <a:off x="499274" y="1545336"/>
            <a:ext cx="11197192" cy="4626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Char char="•"/>
              <a:defRPr>
                <a:solidFill>
                  <a:schemeClr val="lt2"/>
                </a:solidFill>
              </a:defRPr>
            </a:lvl1pPr>
            <a:lvl2pPr indent="-4318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Char char="–"/>
              <a:defRPr>
                <a:solidFill>
                  <a:schemeClr val="lt2"/>
                </a:solidFill>
              </a:defRPr>
            </a:lvl2pPr>
            <a:lvl3pPr indent="-4064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Char char="–"/>
              <a:defRPr>
                <a:solidFill>
                  <a:schemeClr val="lt2"/>
                </a:solidFill>
              </a:defRPr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Char char="–"/>
              <a:defRPr>
                <a:solidFill>
                  <a:schemeClr val="lt2"/>
                </a:solidFill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Char char="–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4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9" name="Google Shape;39;p4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40" name="Google Shape;40;p4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41" name="Google Shape;41;p4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42" name="Google Shape;42;p4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43" name="Google Shape;43;p4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" name="Google Shape;44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 1">
    <p:bg>
      <p:bgPr>
        <a:blipFill>
          <a:blip r:embed="rId2">
            <a:alphaModFix amt="70000"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935295" y="2213396"/>
            <a:ext cx="7294306" cy="1672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7" name="Google Shape;47;p5"/>
          <p:cNvCxnSpPr/>
          <p:nvPr/>
        </p:nvCxnSpPr>
        <p:spPr>
          <a:xfrm flipH="1" rot="10800000">
            <a:off x="0" y="4038600"/>
            <a:ext cx="8229601" cy="19665"/>
          </a:xfrm>
          <a:prstGeom prst="straightConnector1">
            <a:avLst/>
          </a:prstGeom>
          <a:noFill/>
          <a:ln cap="flat" cmpd="sng" w="76200">
            <a:solidFill>
              <a:srgbClr val="BAE5F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bg>
      <p:bgPr>
        <a:blipFill>
          <a:blip r:embed="rId2">
            <a:alphaModFix amt="70000"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/>
          <p:nvPr>
            <p:ph idx="1" type="body"/>
          </p:nvPr>
        </p:nvSpPr>
        <p:spPr>
          <a:xfrm>
            <a:off x="499274" y="1545336"/>
            <a:ext cx="5498301" cy="61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6"/>
          <p:cNvSpPr txBox="1"/>
          <p:nvPr>
            <p:ph idx="2" type="body"/>
          </p:nvPr>
        </p:nvSpPr>
        <p:spPr>
          <a:xfrm>
            <a:off x="499274" y="2232660"/>
            <a:ext cx="5498301" cy="3957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3" type="body"/>
          </p:nvPr>
        </p:nvSpPr>
        <p:spPr>
          <a:xfrm>
            <a:off x="6172200" y="1545336"/>
            <a:ext cx="5524266" cy="61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6"/>
          <p:cNvSpPr txBox="1"/>
          <p:nvPr>
            <p:ph idx="4" type="body"/>
          </p:nvPr>
        </p:nvSpPr>
        <p:spPr>
          <a:xfrm>
            <a:off x="6172200" y="2232660"/>
            <a:ext cx="5524266" cy="3957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6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6" name="Google Shape;56;p6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7" name="Google Shape;57;p6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58" name="Google Shape;58;p6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59" name="Google Shape;59;p6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60" name="Google Shape;60;p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1" name="Google Shape;61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Text + Imag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/>
          <p:nvPr>
            <p:ph idx="1" type="body"/>
          </p:nvPr>
        </p:nvSpPr>
        <p:spPr>
          <a:xfrm>
            <a:off x="499274" y="1545336"/>
            <a:ext cx="5520526" cy="4626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Char char="•"/>
              <a:defRPr>
                <a:solidFill>
                  <a:schemeClr val="lt2"/>
                </a:solidFill>
              </a:defRPr>
            </a:lvl1pPr>
            <a:lvl2pPr indent="-4318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Char char="–"/>
              <a:defRPr>
                <a:solidFill>
                  <a:schemeClr val="lt2"/>
                </a:solidFill>
              </a:defRPr>
            </a:lvl2pPr>
            <a:lvl3pPr indent="-4064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Char char="–"/>
              <a:defRPr>
                <a:solidFill>
                  <a:schemeClr val="lt2"/>
                </a:solidFill>
              </a:defRPr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–"/>
              <a:defRPr>
                <a:solidFill>
                  <a:schemeClr val="lt2"/>
                </a:solidFill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–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7"/>
          <p:cNvSpPr/>
          <p:nvPr>
            <p:ph idx="2" type="pic"/>
          </p:nvPr>
        </p:nvSpPr>
        <p:spPr>
          <a:xfrm>
            <a:off x="6174858" y="1545335"/>
            <a:ext cx="5521608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Char char="–"/>
              <a:defRPr b="0" i="0" sz="3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Char char="–"/>
              <a:defRPr b="0" i="0" sz="2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Char char="–"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7"/>
          <p:cNvSpPr txBox="1"/>
          <p:nvPr>
            <p:ph idx="3" type="body"/>
          </p:nvPr>
        </p:nvSpPr>
        <p:spPr>
          <a:xfrm>
            <a:off x="6174859" y="5722938"/>
            <a:ext cx="5521607" cy="594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7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9" name="Google Shape;69;p7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70" name="Google Shape;70;p7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71" name="Google Shape;71;p7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72" name="Google Shape;72;p7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73" name="Google Shape;73;p7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4" name="Google Shape;74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ompletely">
  <p:cSld name="Blank - complete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-by-Side Content">
  <p:cSld name="Side-by-Side Content">
    <p:bg>
      <p:bgPr>
        <a:blipFill>
          <a:blip r:embed="rId2">
            <a:alphaModFix amt="70000"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/>
          <p:nvPr>
            <p:ph idx="1" type="body"/>
          </p:nvPr>
        </p:nvSpPr>
        <p:spPr>
          <a:xfrm>
            <a:off x="499274" y="1545336"/>
            <a:ext cx="5520526" cy="4626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Char char="•"/>
              <a:defRPr>
                <a:solidFill>
                  <a:schemeClr val="lt2"/>
                </a:solidFill>
              </a:defRPr>
            </a:lvl1pPr>
            <a:lvl2pPr indent="-4318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Char char="–"/>
              <a:defRPr>
                <a:solidFill>
                  <a:schemeClr val="lt2"/>
                </a:solidFill>
              </a:defRPr>
            </a:lvl2pPr>
            <a:lvl3pPr indent="-4064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Char char="–"/>
              <a:defRPr>
                <a:solidFill>
                  <a:schemeClr val="lt2"/>
                </a:solidFill>
              </a:defRPr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–"/>
              <a:defRPr>
                <a:solidFill>
                  <a:schemeClr val="lt2"/>
                </a:solidFill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–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9"/>
          <p:cNvSpPr txBox="1"/>
          <p:nvPr>
            <p:ph idx="2" type="body"/>
          </p:nvPr>
        </p:nvSpPr>
        <p:spPr>
          <a:xfrm>
            <a:off x="6172200" y="1545336"/>
            <a:ext cx="5524266" cy="4626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Char char="•"/>
              <a:defRPr>
                <a:solidFill>
                  <a:schemeClr val="lt2"/>
                </a:solidFill>
              </a:defRPr>
            </a:lvl1pPr>
            <a:lvl2pPr indent="-4318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Char char="–"/>
              <a:defRPr>
                <a:solidFill>
                  <a:schemeClr val="lt2"/>
                </a:solidFill>
              </a:defRPr>
            </a:lvl2pPr>
            <a:lvl3pPr indent="-4064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Char char="–"/>
              <a:defRPr>
                <a:solidFill>
                  <a:schemeClr val="lt2"/>
                </a:solidFill>
              </a:defRPr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–"/>
              <a:defRPr>
                <a:solidFill>
                  <a:schemeClr val="lt2"/>
                </a:solidFill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–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9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2" name="Google Shape;82;p9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83" name="Google Shape;83;p9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84" name="Google Shape;84;p9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85" name="Google Shape;85;p9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86" name="Google Shape;86;p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7" name="Google Shape;87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-by-Side Content - No Logo Watermark">
  <p:cSld name="Side-by-Side Content - No Logo Watermark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/>
          <p:nvPr>
            <p:ph idx="1" type="body"/>
          </p:nvPr>
        </p:nvSpPr>
        <p:spPr>
          <a:xfrm>
            <a:off x="499274" y="1545336"/>
            <a:ext cx="5520526" cy="4626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Char char="•"/>
              <a:defRPr>
                <a:solidFill>
                  <a:schemeClr val="lt2"/>
                </a:solidFill>
              </a:defRPr>
            </a:lvl1pPr>
            <a:lvl2pPr indent="-4318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Char char="–"/>
              <a:defRPr>
                <a:solidFill>
                  <a:schemeClr val="lt2"/>
                </a:solidFill>
              </a:defRPr>
            </a:lvl2pPr>
            <a:lvl3pPr indent="-4064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Char char="–"/>
              <a:defRPr>
                <a:solidFill>
                  <a:schemeClr val="lt2"/>
                </a:solidFill>
              </a:defRPr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–"/>
              <a:defRPr>
                <a:solidFill>
                  <a:schemeClr val="lt2"/>
                </a:solidFill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–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0"/>
          <p:cNvSpPr txBox="1"/>
          <p:nvPr>
            <p:ph idx="2" type="body"/>
          </p:nvPr>
        </p:nvSpPr>
        <p:spPr>
          <a:xfrm>
            <a:off x="6172200" y="1545336"/>
            <a:ext cx="5524266" cy="4626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Char char="•"/>
              <a:defRPr>
                <a:solidFill>
                  <a:schemeClr val="lt2"/>
                </a:solidFill>
              </a:defRPr>
            </a:lvl1pPr>
            <a:lvl2pPr indent="-4318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Char char="–"/>
              <a:defRPr>
                <a:solidFill>
                  <a:schemeClr val="lt2"/>
                </a:solidFill>
              </a:defRPr>
            </a:lvl2pPr>
            <a:lvl3pPr indent="-4064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Char char="–"/>
              <a:defRPr>
                <a:solidFill>
                  <a:schemeClr val="lt2"/>
                </a:solidFill>
              </a:defRPr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–"/>
              <a:defRPr>
                <a:solidFill>
                  <a:schemeClr val="lt2"/>
                </a:solidFill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–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0"/>
          <p:cNvSpPr txBox="1"/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0"/>
          <p:cNvSpPr txBox="1"/>
          <p:nvPr>
            <p:ph idx="12" type="sldNum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sz="1200">
                <a:solidFill>
                  <a:srgbClr val="1084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0"/>
          <p:cNvSpPr txBox="1"/>
          <p:nvPr>
            <p:ph idx="11" type="ftr"/>
          </p:nvPr>
        </p:nvSpPr>
        <p:spPr>
          <a:xfrm>
            <a:off x="8501859" y="6426832"/>
            <a:ext cx="32111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4" name="Google Shape;94;p10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cap="flat" cmpd="sng" w="19050">
            <a:solidFill>
              <a:srgbClr val="1084CE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95" name="Google Shape;95;p10"/>
          <p:cNvGrpSpPr/>
          <p:nvPr/>
        </p:nvGrpSpPr>
        <p:grpSpPr>
          <a:xfrm>
            <a:off x="213435" y="6427760"/>
            <a:ext cx="4180061" cy="429768"/>
            <a:chOff x="213435" y="6427760"/>
            <a:chExt cx="4180061" cy="429768"/>
          </a:xfrm>
        </p:grpSpPr>
        <p:grpSp>
          <p:nvGrpSpPr>
            <p:cNvPr id="96" name="Google Shape;96;p10"/>
            <p:cNvGrpSpPr/>
            <p:nvPr/>
          </p:nvGrpSpPr>
          <p:grpSpPr>
            <a:xfrm>
              <a:off x="1686339" y="6427760"/>
              <a:ext cx="2707157" cy="429768"/>
              <a:chOff x="1686339" y="6427760"/>
              <a:chExt cx="2707157" cy="429768"/>
            </a:xfrm>
          </p:grpSpPr>
          <p:cxnSp>
            <p:nvCxnSpPr>
              <p:cNvPr id="97" name="Google Shape;97;p10"/>
              <p:cNvCxnSpPr/>
              <p:nvPr/>
            </p:nvCxnSpPr>
            <p:spPr>
              <a:xfrm>
                <a:off x="1686339" y="6427760"/>
                <a:ext cx="0" cy="42976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084C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0003_2016_ALS_BANNER_SIgnature_Horizontal_MULTIBLUE_RGB_ELECTRONIC transparent.png" id="98" name="Google Shape;98;p10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1799057" y="6492223"/>
                <a:ext cx="2594439" cy="292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9" name="Google Shape;99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3435" y="6468817"/>
              <a:ext cx="1355886" cy="2926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99274" y="245807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99274" y="1546860"/>
            <a:ext cx="11197192" cy="4630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Char char="–"/>
              <a:defRPr b="0" i="0" sz="3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Char char="–"/>
              <a:defRPr b="0" i="0" sz="2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Char char="–"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31.png"/><Relationship Id="rId13" Type="http://schemas.openxmlformats.org/officeDocument/2006/relationships/image" Target="../media/image35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25.png"/><Relationship Id="rId15" Type="http://schemas.openxmlformats.org/officeDocument/2006/relationships/image" Target="../media/image26.png"/><Relationship Id="rId14" Type="http://schemas.openxmlformats.org/officeDocument/2006/relationships/image" Target="../media/image27.png"/><Relationship Id="rId16" Type="http://schemas.openxmlformats.org/officeDocument/2006/relationships/image" Target="../media/image29.png"/><Relationship Id="rId5" Type="http://schemas.openxmlformats.org/officeDocument/2006/relationships/image" Target="../media/image33.png"/><Relationship Id="rId6" Type="http://schemas.openxmlformats.org/officeDocument/2006/relationships/image" Target="../media/image30.png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/>
          <p:nvPr>
            <p:ph type="ctrTitle"/>
          </p:nvPr>
        </p:nvSpPr>
        <p:spPr>
          <a:xfrm>
            <a:off x="1496250" y="600175"/>
            <a:ext cx="91995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</a:pPr>
            <a:r>
              <a:rPr lang="en-US"/>
              <a:t>ALS SR RF Control System </a:t>
            </a:r>
            <a:br>
              <a:rPr lang="en-US"/>
            </a:br>
            <a:r>
              <a:rPr lang="en-US"/>
              <a:t>Upgrade Plan and Status</a:t>
            </a:r>
            <a:endParaRPr/>
          </a:p>
        </p:txBody>
      </p:sp>
      <p:sp>
        <p:nvSpPr>
          <p:cNvPr id="157" name="Google Shape;157;p16"/>
          <p:cNvSpPr txBox="1"/>
          <p:nvPr/>
        </p:nvSpPr>
        <p:spPr>
          <a:xfrm>
            <a:off x="3667275" y="2565050"/>
            <a:ext cx="46515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Najm Us Saqib</a:t>
            </a:r>
            <a:br>
              <a:rPr lang="en-US" sz="21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1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Control Systems Engineer</a:t>
            </a:r>
            <a:br>
              <a:rPr lang="en-US" sz="21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1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Advanced Light Source Upgrade (ALS-U)</a:t>
            </a:r>
            <a:endParaRPr sz="21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6"/>
          <p:cNvSpPr txBox="1"/>
          <p:nvPr/>
        </p:nvSpPr>
        <p:spPr>
          <a:xfrm>
            <a:off x="2375675" y="3815100"/>
            <a:ext cx="77808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1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Jurado, C. Toy, E. Andrade, D. A. Nawaz, Q. Du, J. H. Lee, B. Flugstad</a:t>
            </a:r>
            <a:endParaRPr sz="21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 txBox="1"/>
          <p:nvPr>
            <p:ph type="title"/>
          </p:nvPr>
        </p:nvSpPr>
        <p:spPr>
          <a:xfrm>
            <a:off x="497400" y="138978"/>
            <a:ext cx="11197200" cy="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Upgrade Plan</a:t>
            </a:r>
            <a:endParaRPr/>
          </a:p>
        </p:txBody>
      </p:sp>
      <p:sp>
        <p:nvSpPr>
          <p:cNvPr id="244" name="Google Shape;244;p25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568725" y="1346775"/>
            <a:ext cx="3730500" cy="3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Four Phases</a:t>
            </a:r>
            <a:endParaRPr sz="2200" u="sng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Phase-I: Cavity Water Subsystem </a:t>
            </a:r>
            <a:r>
              <a:rPr lang="en-US" sz="16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✅</a:t>
            </a:r>
            <a:endParaRPr sz="16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(Summer 2024)</a:t>
            </a:r>
            <a:endParaRPr sz="16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 and Cold Commissioning</a:t>
            </a:r>
            <a:endParaRPr sz="16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Phase-II: Master Interlock Subsystem</a:t>
            </a:r>
            <a:endParaRPr sz="16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(Winter 2025)</a:t>
            </a:r>
            <a:endParaRPr sz="16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Phase-III: HVPS Subsystem</a:t>
            </a:r>
            <a:endParaRPr sz="16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(Summer 2025)</a:t>
            </a:r>
            <a:endParaRPr sz="16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Phase-IV: Klystron 1&amp;2 Subsystem</a:t>
            </a:r>
            <a:endParaRPr sz="16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(Winter 2026)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4350" y="1129225"/>
            <a:ext cx="7852233" cy="44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/>
          <p:nvPr>
            <p:ph type="title"/>
          </p:nvPr>
        </p:nvSpPr>
        <p:spPr>
          <a:xfrm>
            <a:off x="499275" y="245803"/>
            <a:ext cx="11197200" cy="70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Leveraging</a:t>
            </a:r>
            <a:r>
              <a:rPr lang="en-US"/>
              <a:t> ALS-U AR RF System Experience</a:t>
            </a:r>
            <a:endParaRPr/>
          </a:p>
        </p:txBody>
      </p:sp>
      <p:sp>
        <p:nvSpPr>
          <p:cNvPr id="253" name="Google Shape;253;p26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254" name="Google Shape;254;p26"/>
          <p:cNvGraphicFramePr/>
          <p:nvPr/>
        </p:nvGraphicFramePr>
        <p:xfrm>
          <a:off x="5229888" y="1388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{C264DAFF-82A7-4978-AD19-7B0A5B112FDA}</a:tableStyleId>
              </a:tblPr>
              <a:tblGrid>
                <a:gridCol w="2341050"/>
                <a:gridCol w="2341050"/>
              </a:tblGrid>
              <a:tr h="582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AR RF PLC subsystems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SR RF PLC </a:t>
                      </a:r>
                      <a:r>
                        <a:rPr b="1" lang="en-US" sz="1200"/>
                        <a:t>Upgrade</a:t>
                      </a:r>
                      <a:r>
                        <a:rPr b="1" lang="en-US" sz="1200"/>
                        <a:t> subsystems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5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HPA 1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Klystron 1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5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HPA 2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Klystron 2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5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Master Interlock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Master Interlock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5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N/A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HVPS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55" name="Google Shape;255;p26"/>
          <p:cNvSpPr txBox="1"/>
          <p:nvPr/>
        </p:nvSpPr>
        <p:spPr>
          <a:xfrm>
            <a:off x="568725" y="1346775"/>
            <a:ext cx="4110900" cy="3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Calibri"/>
              <a:buChar char="●"/>
            </a:pPr>
            <a:r>
              <a:rPr lang="en-US" sz="2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PLC chassis design</a:t>
            </a:r>
            <a:endParaRPr sz="27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Calibri"/>
              <a:buChar char="●"/>
            </a:pPr>
            <a:r>
              <a:rPr lang="en-US" sz="2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PLC programming</a:t>
            </a:r>
            <a:endParaRPr sz="27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Calibri"/>
              <a:buChar char="●"/>
            </a:pPr>
            <a:r>
              <a:rPr lang="en-US" sz="2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HMI development</a:t>
            </a:r>
            <a:endParaRPr sz="27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Calibri"/>
              <a:buChar char="●"/>
            </a:pPr>
            <a:r>
              <a:rPr lang="en-US" sz="2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EPICS </a:t>
            </a:r>
            <a:r>
              <a:rPr lang="en-US" sz="2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database</a:t>
            </a:r>
            <a:endParaRPr sz="27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Calibri"/>
              <a:buChar char="●"/>
            </a:pPr>
            <a:r>
              <a:rPr lang="en-US" sz="2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Phoebus OPIs</a:t>
            </a:r>
            <a:endParaRPr sz="2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/>
          <p:nvPr>
            <p:ph type="title"/>
          </p:nvPr>
        </p:nvSpPr>
        <p:spPr>
          <a:xfrm>
            <a:off x="499275" y="246894"/>
            <a:ext cx="111972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60"/>
              <a:buFont typeface="Calibri"/>
              <a:buNone/>
            </a:pPr>
            <a:r>
              <a:rPr lang="en-US"/>
              <a:t>PLC Chassis Design</a:t>
            </a:r>
            <a:endParaRPr/>
          </a:p>
        </p:txBody>
      </p:sp>
      <p:sp>
        <p:nvSpPr>
          <p:cNvPr id="261" name="Google Shape;261;p27"/>
          <p:cNvSpPr txBox="1"/>
          <p:nvPr>
            <p:ph idx="1" type="body"/>
          </p:nvPr>
        </p:nvSpPr>
        <p:spPr>
          <a:xfrm>
            <a:off x="499275" y="1115550"/>
            <a:ext cx="5726700" cy="462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Follow ALS-U standards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Evolution from ALS-U Slow MPS, AR RF PLC Chassis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Hardware</a:t>
            </a:r>
            <a:endParaRPr sz="2700"/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SzPts val="2500"/>
              <a:buChar char="–"/>
            </a:pPr>
            <a:r>
              <a:rPr lang="en-US" sz="2500"/>
              <a:t>Allen Bradley 5380 series</a:t>
            </a:r>
            <a:endParaRPr sz="2500"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CPU: 5069-L320ER</a:t>
            </a:r>
            <a:endParaRPr sz="2400"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I/O Modules: 5069-IF8, 5069-OF8, 5069-IY4, 5069-IB16, 5069-OB16</a:t>
            </a:r>
            <a:endParaRPr sz="2400"/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SzPts val="2500"/>
              <a:buChar char="–"/>
            </a:pPr>
            <a:r>
              <a:rPr lang="en-US" sz="2500"/>
              <a:t>PanelView 5510 HMI</a:t>
            </a:r>
            <a:endParaRPr sz="2500"/>
          </a:p>
        </p:txBody>
      </p:sp>
      <p:sp>
        <p:nvSpPr>
          <p:cNvPr id="262" name="Google Shape;262;p27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3" name="Google Shape;2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6237" y="838500"/>
            <a:ext cx="2869574" cy="259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6238" y="3588075"/>
            <a:ext cx="2869572" cy="30109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 txBox="1"/>
          <p:nvPr/>
        </p:nvSpPr>
        <p:spPr>
          <a:xfrm>
            <a:off x="9825850" y="4908875"/>
            <a:ext cx="149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Rear View</a:t>
            </a:r>
            <a:endParaRPr sz="2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7"/>
          <p:cNvSpPr txBox="1"/>
          <p:nvPr/>
        </p:nvSpPr>
        <p:spPr>
          <a:xfrm>
            <a:off x="9825850" y="1949988"/>
            <a:ext cx="160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Front</a:t>
            </a:r>
            <a:r>
              <a:rPr lang="en-US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endParaRPr sz="2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/>
          <p:nvPr>
            <p:ph type="title"/>
          </p:nvPr>
        </p:nvSpPr>
        <p:spPr>
          <a:xfrm>
            <a:off x="499275" y="246894"/>
            <a:ext cx="111972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60"/>
              <a:buFont typeface="Calibri"/>
              <a:buNone/>
            </a:pPr>
            <a:r>
              <a:rPr lang="en-US"/>
              <a:t>PLC program/HMI</a:t>
            </a:r>
            <a:endParaRPr/>
          </a:p>
        </p:txBody>
      </p:sp>
      <p:sp>
        <p:nvSpPr>
          <p:cNvPr id="272" name="Google Shape;272;p28"/>
          <p:cNvSpPr txBox="1"/>
          <p:nvPr>
            <p:ph idx="1" type="body"/>
          </p:nvPr>
        </p:nvSpPr>
        <p:spPr>
          <a:xfrm>
            <a:off x="499275" y="1115550"/>
            <a:ext cx="4856700" cy="462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User-Defined Types (UDT)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-US" sz="2300"/>
              <a:t>Base UDTs</a:t>
            </a:r>
            <a:endParaRPr sz="2300"/>
          </a:p>
          <a:p>
            <a:pPr indent="-374650" lvl="2" marL="1371600" rtl="0" algn="l"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-US" sz="2300"/>
              <a:t>Analog signal with high/low thresholds</a:t>
            </a:r>
            <a:endParaRPr sz="2300"/>
          </a:p>
          <a:p>
            <a:pPr indent="-374650" lvl="2" marL="1371600" rtl="0" algn="l"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-US" sz="2300"/>
              <a:t>Boolean signal with latch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-US" sz="2300"/>
              <a:t>High Level UDTs</a:t>
            </a:r>
            <a:endParaRPr sz="2300"/>
          </a:p>
          <a:p>
            <a:pPr indent="-374650" lvl="2" marL="1371600" rtl="0" algn="l"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-US" sz="2300"/>
              <a:t>System specific</a:t>
            </a:r>
            <a:endParaRPr sz="2300"/>
          </a:p>
          <a:p>
            <a:pPr indent="-374650" lvl="2" marL="1371600" rtl="0" algn="l"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-US" sz="2300"/>
              <a:t>Utilize Base UDTs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HMI Add-On Graphics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-US" sz="2300"/>
              <a:t>As per base UDTs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PLC code version control: GitLab + Studio 5000 Logix Compare Tool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HMI version control: GitLab</a:t>
            </a:r>
            <a:endParaRPr sz="2300"/>
          </a:p>
        </p:txBody>
      </p:sp>
      <p:sp>
        <p:nvSpPr>
          <p:cNvPr id="273" name="Google Shape;273;p28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4" name="Google Shape;274;p28"/>
          <p:cNvSpPr/>
          <p:nvPr/>
        </p:nvSpPr>
        <p:spPr>
          <a:xfrm>
            <a:off x="5511275" y="1926875"/>
            <a:ext cx="2486400" cy="3739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Raw Value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Gain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Offset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Scaled Value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Warning Setpoint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Warning Status bit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Trip Setpoint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Trip Status bit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Trip Latch bit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Bypass bit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8"/>
          <p:cNvSpPr txBox="1"/>
          <p:nvPr/>
        </p:nvSpPr>
        <p:spPr>
          <a:xfrm>
            <a:off x="5586125" y="931775"/>
            <a:ext cx="23367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UDT_aiHi (Temperature)</a:t>
            </a:r>
            <a:endParaRPr sz="2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8"/>
          <p:cNvSpPr txBox="1"/>
          <p:nvPr/>
        </p:nvSpPr>
        <p:spPr>
          <a:xfrm>
            <a:off x="8937050" y="1288025"/>
            <a:ext cx="2173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HMI templates</a:t>
            </a:r>
            <a:endParaRPr sz="2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7313" y="3653900"/>
            <a:ext cx="223837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3513" y="2452500"/>
            <a:ext cx="20859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3925" y="4910100"/>
            <a:ext cx="3279901" cy="59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8"/>
          <p:cNvSpPr txBox="1"/>
          <p:nvPr/>
        </p:nvSpPr>
        <p:spPr>
          <a:xfrm>
            <a:off x="9514213" y="2079275"/>
            <a:ext cx="77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Status</a:t>
            </a:r>
            <a:endParaRPr sz="16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8"/>
          <p:cNvSpPr txBox="1"/>
          <p:nvPr/>
        </p:nvSpPr>
        <p:spPr>
          <a:xfrm>
            <a:off x="9362125" y="3244575"/>
            <a:ext cx="143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Configuration</a:t>
            </a:r>
            <a:endParaRPr sz="16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8"/>
          <p:cNvSpPr txBox="1"/>
          <p:nvPr/>
        </p:nvSpPr>
        <p:spPr>
          <a:xfrm>
            <a:off x="9438030" y="4440025"/>
            <a:ext cx="110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Calibration</a:t>
            </a:r>
            <a:endParaRPr sz="16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096831" y="3499400"/>
            <a:ext cx="648600" cy="15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6B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/>
          <p:nvPr>
            <p:ph type="title"/>
          </p:nvPr>
        </p:nvSpPr>
        <p:spPr>
          <a:xfrm>
            <a:off x="416450" y="93171"/>
            <a:ext cx="11197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60"/>
              <a:buFont typeface="Calibri"/>
              <a:buNone/>
            </a:pPr>
            <a:r>
              <a:rPr lang="en-US"/>
              <a:t>EPICS database</a:t>
            </a:r>
            <a:endParaRPr/>
          </a:p>
        </p:txBody>
      </p:sp>
      <p:sp>
        <p:nvSpPr>
          <p:cNvPr id="289" name="Google Shape;289;p29"/>
          <p:cNvSpPr txBox="1"/>
          <p:nvPr>
            <p:ph idx="12" type="sldNum"/>
          </p:nvPr>
        </p:nvSpPr>
        <p:spPr>
          <a:xfrm>
            <a:off x="113890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p29"/>
          <p:cNvSpPr/>
          <p:nvPr/>
        </p:nvSpPr>
        <p:spPr>
          <a:xfrm>
            <a:off x="1151975" y="1734475"/>
            <a:ext cx="2486400" cy="3739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Raw Value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Gain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Offset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Scaled Value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Warning Setpoint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Warning Status bit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Trip Setpoint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Trip Status bit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Trip Latch bit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Bypass bit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9"/>
          <p:cNvSpPr txBox="1"/>
          <p:nvPr/>
        </p:nvSpPr>
        <p:spPr>
          <a:xfrm>
            <a:off x="1226825" y="739375"/>
            <a:ext cx="23367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UDT_</a:t>
            </a: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aiHi</a:t>
            </a: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(Temperature)</a:t>
            </a:r>
            <a:endParaRPr sz="2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714756" y="3527575"/>
            <a:ext cx="648600" cy="15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6B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9"/>
          <p:cNvSpPr txBox="1"/>
          <p:nvPr/>
        </p:nvSpPr>
        <p:spPr>
          <a:xfrm>
            <a:off x="4585325" y="1403250"/>
            <a:ext cx="2749200" cy="50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record(ai, "$(P)$(R)$(SIGNAL)") {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field(DESC, "$(SIGNAL) Value")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field(DTYP, "EtherIP")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field(INP,  "@$(PLC)</a:t>
            </a:r>
            <a:r>
              <a:rPr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$(Tag).Val</a:t>
            </a: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field(EGU,  "$(EGU=°C)")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field(PREC, "$(PREC)")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field(SCAN, "$(SCAN)")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info(archive, "Fast")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record(bi, "$(P)$(R)$(SIGNAL)HiWrnSts") {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field(DESC, "$(SIGNAL) High Warning Status Bit")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field(DTYP, "EtherIP")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field(INP,  "@$(PLC) </a:t>
            </a:r>
            <a:r>
              <a:rPr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$(Tag).HiWrnSts</a:t>
            </a: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field(SCAN, "$(SCAN)")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field(ZNAM, "$(ZNAMHiWrnSts=Warning)")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field(ONAM, "$(ONAMHiWrnSts=OK)")   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field(ZSV,  "$(ZSVHiWrnSts=MINOR)")    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field(OSV,  "$(OSVHiWrnSts=NO_ALARM)")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info(archive, "Slow")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record(bi, "$(P)$(R)$(SIGNAL)HiTrpSts") {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field(DESC, "$(SIGNAL) High Trip Status Bit")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field(DTYP, "EtherIP")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field(INP,  "@$(PLC) </a:t>
            </a:r>
            <a:r>
              <a:rPr lang="en-US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$(Tag).HiTrpSts</a:t>
            </a: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field(SCAN, "$(SCAN)")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field(ZNAM, "Trip")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field(ONAM, "No Trip")   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field(ZNAM, "$(ZNAMHiTrpSts=Fault)")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field(ONAM, "$(ONAMHiTrpSts=OK)")   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field(ZSV,  "$(ZSVHiTrpSts=MAJOR)")    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field(OSV,  "$(OSVHiTrpSts=NO_ALARM)")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info(archive, "Slow")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9"/>
          <p:cNvSpPr txBox="1"/>
          <p:nvPr/>
        </p:nvSpPr>
        <p:spPr>
          <a:xfrm>
            <a:off x="4515750" y="844675"/>
            <a:ext cx="2749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ai_hi_udt.template</a:t>
            </a:r>
            <a:endParaRPr sz="2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9"/>
          <p:cNvSpPr/>
          <p:nvPr/>
        </p:nvSpPr>
        <p:spPr>
          <a:xfrm>
            <a:off x="7202931" y="3527575"/>
            <a:ext cx="648600" cy="15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6B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9"/>
          <p:cNvSpPr txBox="1"/>
          <p:nvPr/>
        </p:nvSpPr>
        <p:spPr>
          <a:xfrm>
            <a:off x="8901600" y="1206450"/>
            <a:ext cx="2173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Phoebus </a:t>
            </a: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templates</a:t>
            </a:r>
            <a:endParaRPr sz="2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9"/>
          <p:cNvSpPr txBox="1"/>
          <p:nvPr/>
        </p:nvSpPr>
        <p:spPr>
          <a:xfrm>
            <a:off x="9209413" y="2079275"/>
            <a:ext cx="77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Status</a:t>
            </a:r>
            <a:endParaRPr sz="16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9"/>
          <p:cNvSpPr txBox="1"/>
          <p:nvPr/>
        </p:nvSpPr>
        <p:spPr>
          <a:xfrm>
            <a:off x="9057325" y="3244575"/>
            <a:ext cx="143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Configuration</a:t>
            </a:r>
            <a:endParaRPr sz="16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9"/>
          <p:cNvSpPr txBox="1"/>
          <p:nvPr/>
        </p:nvSpPr>
        <p:spPr>
          <a:xfrm>
            <a:off x="9133230" y="4440025"/>
            <a:ext cx="110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Calibration</a:t>
            </a:r>
            <a:endParaRPr sz="16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3038" y="2444463"/>
            <a:ext cx="20097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4938" y="3653925"/>
            <a:ext cx="208597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3875" y="4900363"/>
            <a:ext cx="35433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0"/>
          <p:cNvSpPr txBox="1"/>
          <p:nvPr/>
        </p:nvSpPr>
        <p:spPr>
          <a:xfrm>
            <a:off x="4033675" y="1170900"/>
            <a:ext cx="5958300" cy="5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file ai_hi_udt.template {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pattern { R,                	SIGNAL,         	Tag,                	EGU}         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{ Cav$(N):,            	 Temp,	     	Cav$(N).Temp}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{ Cav$(N):,             	Pressure,	    	Cav$(N).Pressure,   psi}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{ Cav$(N):,             	WindowTemp</a:t>
            </a: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  	</a:t>
            </a: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Cav$(N).WindowTemp}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{ Cav$(N)-HOM:,   	LCWR_Temp,     	Cav$(N)_HOM.LCWR_Temp}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{ Cav$(N)-HOM:,   	FlangeTemp,	    	Cav$(N)_HOM.FlangeTemp}     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file ai_lo_udt.template  {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pattern { R,                	SIGNAL,        	 	Tag}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{ Cav$(N):,             	LCWR_Flow,	        	Cav$(N).LCWR_Flow}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{ Cav$(N):,             	TotalFlow,	        	Cav$(N).TotalFlow}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{ Cav$(N):,             	WindowFlow,	Cav$(N).WindowFlow}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{ Cav$(N):,             	TunerFlow,	        	Cav$(N).TunerFlow}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{ Cav$(N)-HOM:,    LCWR_Flow,	        	Cav$(N)_HOM.LCWR_Flow}   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0"/>
          <p:cNvSpPr txBox="1"/>
          <p:nvPr>
            <p:ph type="title"/>
          </p:nvPr>
        </p:nvSpPr>
        <p:spPr>
          <a:xfrm>
            <a:off x="416450" y="93171"/>
            <a:ext cx="11197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60"/>
              <a:buFont typeface="Calibri"/>
              <a:buNone/>
            </a:pPr>
            <a:r>
              <a:rPr lang="en-US"/>
              <a:t>EPICS database</a:t>
            </a:r>
            <a:endParaRPr/>
          </a:p>
        </p:txBody>
      </p:sp>
      <p:sp>
        <p:nvSpPr>
          <p:cNvPr id="309" name="Google Shape;309;p30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0" name="Google Shape;310;p30"/>
          <p:cNvSpPr/>
          <p:nvPr/>
        </p:nvSpPr>
        <p:spPr>
          <a:xfrm>
            <a:off x="176000" y="2066550"/>
            <a:ext cx="3097500" cy="2724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33333"/>
                </a:solidFill>
                <a:highlight>
                  <a:srgbClr val="FFFFFF"/>
                </a:highlight>
              </a:rPr>
              <a:t>Temp → UDT_aiHi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33333"/>
                </a:solidFill>
                <a:highlight>
                  <a:srgbClr val="FFFFFF"/>
                </a:highlight>
              </a:rPr>
              <a:t>WindowTemp → UDT_aiHi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33333"/>
                </a:solidFill>
                <a:highlight>
                  <a:srgbClr val="FFFFFF"/>
                </a:highlight>
              </a:rPr>
              <a:t>LCWR_Flow → UDT_aiLo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33333"/>
                </a:solidFill>
                <a:highlight>
                  <a:srgbClr val="FFFFFF"/>
                </a:highlight>
              </a:rPr>
              <a:t>TunerFlow → UDT_aiLo</a:t>
            </a:r>
            <a:endParaRPr sz="19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xx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yy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highlight>
                  <a:srgbClr val="FFFFFF"/>
                </a:highlight>
              </a:rPr>
              <a:t>zz </a:t>
            </a:r>
            <a:endParaRPr sz="2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0"/>
          <p:cNvSpPr txBox="1"/>
          <p:nvPr/>
        </p:nvSpPr>
        <p:spPr>
          <a:xfrm>
            <a:off x="556400" y="1415713"/>
            <a:ext cx="2336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UDT_Cavity</a:t>
            </a:r>
            <a:endParaRPr sz="2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0"/>
          <p:cNvSpPr/>
          <p:nvPr/>
        </p:nvSpPr>
        <p:spPr>
          <a:xfrm>
            <a:off x="3385081" y="3465300"/>
            <a:ext cx="648600" cy="15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6B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0"/>
          <p:cNvSpPr txBox="1"/>
          <p:nvPr/>
        </p:nvSpPr>
        <p:spPr>
          <a:xfrm>
            <a:off x="4687550" y="632100"/>
            <a:ext cx="265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cavity</a:t>
            </a:r>
            <a:r>
              <a:rPr lang="en-US" sz="2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.substitutions</a:t>
            </a:r>
            <a:endParaRPr sz="2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0"/>
          <p:cNvSpPr/>
          <p:nvPr/>
        </p:nvSpPr>
        <p:spPr>
          <a:xfrm>
            <a:off x="8933006" y="3465300"/>
            <a:ext cx="648600" cy="15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6B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1600" y="2544150"/>
            <a:ext cx="2400500" cy="156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 txBox="1"/>
          <p:nvPr>
            <p:ph type="title"/>
          </p:nvPr>
        </p:nvSpPr>
        <p:spPr>
          <a:xfrm>
            <a:off x="497400" y="76079"/>
            <a:ext cx="11197200" cy="55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HMI/Phoebus - Same layouts for operators</a:t>
            </a:r>
            <a:endParaRPr/>
          </a:p>
        </p:txBody>
      </p:sp>
      <p:sp>
        <p:nvSpPr>
          <p:cNvPr id="322" name="Google Shape;322;p31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3" name="Google Shape;3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50" y="1914525"/>
            <a:ext cx="2539175" cy="192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250" y="1183237"/>
            <a:ext cx="2095099" cy="60736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5" name="Google Shape;32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250" y="4179302"/>
            <a:ext cx="1485106" cy="20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825" y="1924575"/>
            <a:ext cx="2137945" cy="5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49675" y="2412047"/>
            <a:ext cx="2339125" cy="176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49675" y="2139113"/>
            <a:ext cx="2429849" cy="184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22600" y="2412675"/>
            <a:ext cx="2339126" cy="176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87300" y="2671750"/>
            <a:ext cx="2457078" cy="184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67025" y="3022374"/>
            <a:ext cx="2536694" cy="19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4250" y="3429000"/>
            <a:ext cx="2104720" cy="62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4250" y="2554748"/>
            <a:ext cx="2137951" cy="75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782125" y="2034725"/>
            <a:ext cx="2621715" cy="18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98850" y="2480775"/>
            <a:ext cx="2717775" cy="176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462700" y="3022375"/>
            <a:ext cx="2457074" cy="20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1"/>
          <p:cNvSpPr/>
          <p:nvPr/>
        </p:nvSpPr>
        <p:spPr>
          <a:xfrm>
            <a:off x="2531313" y="3086750"/>
            <a:ext cx="768600" cy="15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6B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1"/>
          <p:cNvSpPr txBox="1"/>
          <p:nvPr/>
        </p:nvSpPr>
        <p:spPr>
          <a:xfrm>
            <a:off x="3926896" y="1230375"/>
            <a:ext cx="104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Local HMI</a:t>
            </a:r>
            <a:endParaRPr sz="16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1"/>
          <p:cNvSpPr txBox="1"/>
          <p:nvPr/>
        </p:nvSpPr>
        <p:spPr>
          <a:xfrm>
            <a:off x="8624421" y="1302263"/>
            <a:ext cx="104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Phoebus </a:t>
            </a:r>
            <a:endParaRPr sz="16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 txBox="1"/>
          <p:nvPr>
            <p:ph type="title"/>
          </p:nvPr>
        </p:nvSpPr>
        <p:spPr>
          <a:xfrm>
            <a:off x="935295" y="2213396"/>
            <a:ext cx="7294200" cy="167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60"/>
              <a:buFont typeface="Calibri"/>
              <a:buNone/>
            </a:pPr>
            <a:r>
              <a:rPr lang="en-US" sz="4860"/>
              <a:t>Thank you!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>
            <p:ph idx="1" type="body"/>
          </p:nvPr>
        </p:nvSpPr>
        <p:spPr>
          <a:xfrm>
            <a:off x="499275" y="1545325"/>
            <a:ext cx="11454900" cy="462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8150" lvl="0" marL="457200" rtl="0" algn="l">
              <a:spcBef>
                <a:spcPts val="1000"/>
              </a:spcBef>
              <a:spcAft>
                <a:spcPts val="0"/>
              </a:spcAft>
              <a:buSzPts val="3300"/>
              <a:buChar char="•"/>
            </a:pPr>
            <a:r>
              <a:rPr lang="en-US" sz="3300"/>
              <a:t>Introduction</a:t>
            </a:r>
            <a:endParaRPr sz="3300"/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-US" sz="3300"/>
              <a:t>Advanced Light Source </a:t>
            </a:r>
            <a:r>
              <a:rPr lang="en-US" sz="3300"/>
              <a:t>Storage Ring RF Control System</a:t>
            </a:r>
            <a:endParaRPr sz="3300"/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Existing</a:t>
            </a:r>
            <a:endParaRPr sz="3300"/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Upgrade Plan</a:t>
            </a:r>
            <a:endParaRPr sz="3300"/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Present Status</a:t>
            </a:r>
            <a:endParaRPr sz="3300"/>
          </a:p>
        </p:txBody>
      </p:sp>
      <p:sp>
        <p:nvSpPr>
          <p:cNvPr id="165" name="Google Shape;165;p17"/>
          <p:cNvSpPr txBox="1"/>
          <p:nvPr>
            <p:ph type="title"/>
          </p:nvPr>
        </p:nvSpPr>
        <p:spPr>
          <a:xfrm>
            <a:off x="499274" y="246888"/>
            <a:ext cx="111972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6" name="Google Shape;166;p17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/>
          <p:nvPr>
            <p:ph type="title"/>
          </p:nvPr>
        </p:nvSpPr>
        <p:spPr>
          <a:xfrm>
            <a:off x="499274" y="246888"/>
            <a:ext cx="11197200" cy="7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 sz="3600"/>
              <a:t>Brief Speaker Intro</a:t>
            </a:r>
            <a:endParaRPr sz="3600"/>
          </a:p>
        </p:txBody>
      </p:sp>
      <p:sp>
        <p:nvSpPr>
          <p:cNvPr id="172" name="Google Shape;172;p18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18"/>
          <p:cNvSpPr txBox="1"/>
          <p:nvPr/>
        </p:nvSpPr>
        <p:spPr>
          <a:xfrm>
            <a:off x="499275" y="969000"/>
            <a:ext cx="7599300" cy="50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rPr b="1" lang="en-US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Najm us Saqib</a:t>
            </a:r>
            <a:endParaRPr b="1" sz="2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Control Systems Engineer</a:t>
            </a:r>
            <a:endParaRPr b="1" sz="2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Advanced Light Source Upgrade Project</a:t>
            </a:r>
            <a:endParaRPr b="1" sz="2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sz="2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0" i="0" lang="en-US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xperience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alibri"/>
              <a:buChar char="•"/>
            </a:pPr>
            <a:r>
              <a:rPr lang="en-US" sz="2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~3 years synchrotron light source project → ALS-U/ALS</a:t>
            </a:r>
            <a:endParaRPr sz="2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Calibri"/>
              <a:buChar char="•"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r>
              <a:rPr lang="en-US" sz="2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-US" sz="2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years </a:t>
            </a:r>
            <a:r>
              <a:rPr lang="en-US" sz="2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b="0" i="0" lang="en-US" sz="2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inear </a:t>
            </a:r>
            <a:r>
              <a:rPr lang="en-US" sz="2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ccelerator project → LINAC Project Pakistan</a:t>
            </a:r>
            <a:endParaRPr b="0" i="0" sz="22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"/>
          <p:cNvSpPr txBox="1"/>
          <p:nvPr>
            <p:ph type="title"/>
          </p:nvPr>
        </p:nvSpPr>
        <p:spPr>
          <a:xfrm>
            <a:off x="499274" y="246888"/>
            <a:ext cx="111972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ALS/ALS-U</a:t>
            </a:r>
            <a:endParaRPr/>
          </a:p>
        </p:txBody>
      </p:sp>
      <p:sp>
        <p:nvSpPr>
          <p:cNvPr id="180" name="Google Shape;180;p19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1" name="Google Shape;18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900" y="1158300"/>
            <a:ext cx="10186201" cy="499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/>
        </p:nvSpPr>
        <p:spPr>
          <a:xfrm>
            <a:off x="9769025" y="4575225"/>
            <a:ext cx="15435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RF System doesn’t change</a:t>
            </a:r>
            <a:endParaRPr sz="1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>
            <p:ph idx="1" type="body"/>
          </p:nvPr>
        </p:nvSpPr>
        <p:spPr>
          <a:xfrm>
            <a:off x="499275" y="1389900"/>
            <a:ext cx="11454900" cy="462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815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300"/>
              <a:buChar char="•"/>
            </a:pPr>
            <a:r>
              <a:rPr lang="en-US" sz="3300">
                <a:solidFill>
                  <a:srgbClr val="000000"/>
                </a:solidFill>
              </a:rPr>
              <a:t>Low-level RF</a:t>
            </a:r>
            <a:endParaRPr sz="3300">
              <a:solidFill>
                <a:srgbClr val="000000"/>
              </a:solidFill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-US" sz="3300"/>
              <a:t>Cavity Cooling System</a:t>
            </a:r>
            <a:endParaRPr sz="3300"/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Relay-based chassis</a:t>
            </a:r>
            <a:endParaRPr sz="3300"/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30 years old</a:t>
            </a:r>
            <a:endParaRPr sz="3300"/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-US" sz="3300"/>
              <a:t>PLC Controls</a:t>
            </a:r>
            <a:endParaRPr sz="3300"/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Horner All-in-one Controllers</a:t>
            </a:r>
            <a:endParaRPr sz="3300"/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7 subsystems: Klystron 1, Klystron 2, Feeder, Master Interlocks, HVPS, HVPAD, Fast Interlock Interface</a:t>
            </a:r>
            <a:endParaRPr sz="3300"/>
          </a:p>
        </p:txBody>
      </p:sp>
      <p:sp>
        <p:nvSpPr>
          <p:cNvPr id="189" name="Google Shape;189;p20"/>
          <p:cNvSpPr txBox="1"/>
          <p:nvPr>
            <p:ph type="title"/>
          </p:nvPr>
        </p:nvSpPr>
        <p:spPr>
          <a:xfrm>
            <a:off x="499274" y="246888"/>
            <a:ext cx="111972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SR RF Control System</a:t>
            </a:r>
            <a:endParaRPr/>
          </a:p>
        </p:txBody>
      </p:sp>
      <p:sp>
        <p:nvSpPr>
          <p:cNvPr id="190" name="Google Shape;190;p20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 txBox="1"/>
          <p:nvPr>
            <p:ph idx="1" type="body"/>
          </p:nvPr>
        </p:nvSpPr>
        <p:spPr>
          <a:xfrm>
            <a:off x="499275" y="1545325"/>
            <a:ext cx="11454900" cy="462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8150" lvl="0" marL="457200" rtl="0" algn="l"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3300"/>
              <a:buChar char="•"/>
            </a:pPr>
            <a:r>
              <a:rPr lang="en-US" sz="3300">
                <a:solidFill>
                  <a:srgbClr val="FF0000"/>
                </a:solidFill>
              </a:rPr>
              <a:t>Low-level RF (remains same)</a:t>
            </a:r>
            <a:endParaRPr sz="3300">
              <a:solidFill>
                <a:srgbClr val="FF0000"/>
              </a:solidFill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-US" sz="3300"/>
              <a:t>Cavity Cooling System               </a:t>
            </a:r>
            <a:r>
              <a:rPr lang="en-US" sz="3300">
                <a:solidFill>
                  <a:srgbClr val="38761D"/>
                </a:solidFill>
              </a:rPr>
              <a:t>Allen Bradley PLC</a:t>
            </a:r>
            <a:endParaRPr sz="3300">
              <a:solidFill>
                <a:srgbClr val="38761D"/>
              </a:solidFill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Relay-based chassis</a:t>
            </a:r>
            <a:endParaRPr sz="3300"/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30 years old</a:t>
            </a:r>
            <a:endParaRPr sz="3300"/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-US" sz="3300"/>
              <a:t>PLC Controls                                </a:t>
            </a:r>
            <a:r>
              <a:rPr lang="en-US" sz="3300">
                <a:solidFill>
                  <a:srgbClr val="38761D"/>
                </a:solidFill>
              </a:rPr>
              <a:t>Allen Bradley PLC</a:t>
            </a:r>
            <a:endParaRPr sz="3300">
              <a:solidFill>
                <a:srgbClr val="38761D"/>
              </a:solidFill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Horner All-in-one Controllers</a:t>
            </a:r>
            <a:endParaRPr sz="3300"/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7 subsystems: Klystron 1, Klystron 2, Feeder, Master Interlocks, HVPS, HVPAD, Fast Interlock Interface</a:t>
            </a:r>
            <a:endParaRPr sz="3300"/>
          </a:p>
        </p:txBody>
      </p:sp>
      <p:sp>
        <p:nvSpPr>
          <p:cNvPr id="197" name="Google Shape;197;p21"/>
          <p:cNvSpPr txBox="1"/>
          <p:nvPr>
            <p:ph type="title"/>
          </p:nvPr>
        </p:nvSpPr>
        <p:spPr>
          <a:xfrm>
            <a:off x="499274" y="246888"/>
            <a:ext cx="111972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SR RF Control System </a:t>
            </a:r>
            <a:r>
              <a:rPr lang="en-US"/>
              <a:t>Upgrade</a:t>
            </a:r>
            <a:endParaRPr/>
          </a:p>
        </p:txBody>
      </p:sp>
      <p:sp>
        <p:nvSpPr>
          <p:cNvPr id="198" name="Google Shape;198;p21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21"/>
          <p:cNvSpPr/>
          <p:nvPr/>
        </p:nvSpPr>
        <p:spPr>
          <a:xfrm>
            <a:off x="5079763" y="2413375"/>
            <a:ext cx="768600" cy="15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6B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5079763" y="3926550"/>
            <a:ext cx="768600" cy="15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6B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/>
          <p:nvPr>
            <p:ph type="title"/>
          </p:nvPr>
        </p:nvSpPr>
        <p:spPr>
          <a:xfrm>
            <a:off x="497399" y="74357"/>
            <a:ext cx="111972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Cavity Cooling System - Existing</a:t>
            </a:r>
            <a:endParaRPr b="0" sz="1300">
              <a:solidFill>
                <a:srgbClr val="1084CE"/>
              </a:solidFill>
            </a:endParaRPr>
          </a:p>
        </p:txBody>
      </p:sp>
      <p:sp>
        <p:nvSpPr>
          <p:cNvPr id="207" name="Google Shape;207;p22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s://lh7-us.googleusercontent.com/rKp9LlwGsVYtDUWwn6yxVzgAC3CVKqBpXP0zvBcAVJTIRn2aAELbUChelnCQPPYYU-ll3L1kH22kSqxnBW-OZENPNcqiB4FC7H6Uxsb0M9kjv07e0vuoc-WPQigLqsX6dvbFulz6ngy9h8So4LddUJc" id="208" name="Google Shape;2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7326" y="748350"/>
            <a:ext cx="6412099" cy="56315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/>
          <p:nvPr>
            <p:ph idx="4294967295" type="body"/>
          </p:nvPr>
        </p:nvSpPr>
        <p:spPr>
          <a:xfrm>
            <a:off x="499275" y="1115550"/>
            <a:ext cx="3219900" cy="462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/>
              <a:t>Why upgrade:</a:t>
            </a:r>
            <a:endParaRPr sz="2700"/>
          </a:p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30 years old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Relay-based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Difficult to add more functionality</a:t>
            </a:r>
            <a:endParaRPr sz="2700"/>
          </a:p>
        </p:txBody>
      </p:sp>
      <p:sp>
        <p:nvSpPr>
          <p:cNvPr id="210" name="Google Shape;210;p22"/>
          <p:cNvSpPr/>
          <p:nvPr/>
        </p:nvSpPr>
        <p:spPr>
          <a:xfrm>
            <a:off x="4491225" y="3998800"/>
            <a:ext cx="1652100" cy="655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2"/>
          <p:cNvSpPr/>
          <p:nvPr/>
        </p:nvSpPr>
        <p:spPr>
          <a:xfrm>
            <a:off x="7461425" y="3998800"/>
            <a:ext cx="1652100" cy="655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2"/>
          <p:cNvSpPr txBox="1"/>
          <p:nvPr/>
        </p:nvSpPr>
        <p:spPr>
          <a:xfrm>
            <a:off x="2671275" y="3998800"/>
            <a:ext cx="11706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IRMs</a:t>
            </a:r>
            <a:endParaRPr sz="2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2"/>
          <p:cNvSpPr/>
          <p:nvPr/>
        </p:nvSpPr>
        <p:spPr>
          <a:xfrm>
            <a:off x="3537063" y="4249900"/>
            <a:ext cx="768600" cy="15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6B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2"/>
          <p:cNvSpPr/>
          <p:nvPr/>
        </p:nvSpPr>
        <p:spPr>
          <a:xfrm>
            <a:off x="2931750" y="4467950"/>
            <a:ext cx="196800" cy="6558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2"/>
          <p:cNvSpPr txBox="1"/>
          <p:nvPr/>
        </p:nvSpPr>
        <p:spPr>
          <a:xfrm>
            <a:off x="2624775" y="4971350"/>
            <a:ext cx="11706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EPICS</a:t>
            </a:r>
            <a:endParaRPr sz="2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 txBox="1"/>
          <p:nvPr>
            <p:ph type="title"/>
          </p:nvPr>
        </p:nvSpPr>
        <p:spPr>
          <a:xfrm>
            <a:off x="499274" y="245807"/>
            <a:ext cx="111972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Cavity Cooling System - Present Status</a:t>
            </a:r>
            <a:endParaRPr b="0" sz="1400">
              <a:solidFill>
                <a:srgbClr val="1084CE"/>
              </a:solidFill>
            </a:endParaRPr>
          </a:p>
        </p:txBody>
      </p:sp>
      <p:sp>
        <p:nvSpPr>
          <p:cNvPr id="222" name="Google Shape;222;p23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s://lh7-us.googleusercontent.com/rKp9LlwGsVYtDUWwn6yxVzgAC3CVKqBpXP0zvBcAVJTIRn2aAELbUChelnCQPPYYU-ll3L1kH22kSqxnBW-OZENPNcqiB4FC7H6Uxsb0M9kjv07e0vuoc-WPQigLqsX6dvbFulz6ngy9h8So4LddUJc" id="223" name="Google Shape;2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300" y="1359575"/>
            <a:ext cx="5128125" cy="45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3125" y="1359575"/>
            <a:ext cx="4406157" cy="45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/>
          <p:nvPr/>
        </p:nvSpPr>
        <p:spPr>
          <a:xfrm>
            <a:off x="5556668" y="3428400"/>
            <a:ext cx="343200" cy="15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6B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1595375" y="848050"/>
            <a:ext cx="306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Before </a:t>
            </a: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Summer Shutdown 2024</a:t>
            </a:r>
            <a:endParaRPr sz="1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7983125" y="848050"/>
            <a:ext cx="63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Now</a:t>
            </a:r>
            <a:endParaRPr sz="16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3"/>
          <p:cNvSpPr txBox="1"/>
          <p:nvPr>
            <p:ph idx="4294967295" type="body"/>
          </p:nvPr>
        </p:nvSpPr>
        <p:spPr>
          <a:xfrm>
            <a:off x="10101075" y="1359575"/>
            <a:ext cx="2129100" cy="462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1 PLC</a:t>
            </a:r>
            <a:endParaRPr sz="2700"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1 HMI</a:t>
            </a:r>
            <a:endParaRPr sz="2700"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~120U</a:t>
            </a:r>
            <a:br>
              <a:rPr lang="en-US" sz="2700"/>
            </a:br>
            <a:r>
              <a:rPr lang="en-US" sz="2700"/>
              <a:t>got empty</a:t>
            </a:r>
            <a:endParaRPr sz="2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1000" y="245800"/>
            <a:ext cx="8487948" cy="60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/>
          <p:nvPr>
            <p:ph idx="12" type="sldNum"/>
          </p:nvPr>
        </p:nvSpPr>
        <p:spPr>
          <a:xfrm>
            <a:off x="11693827" y="6442071"/>
            <a:ext cx="5364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24"/>
          <p:cNvSpPr txBox="1"/>
          <p:nvPr>
            <p:ph type="title"/>
          </p:nvPr>
        </p:nvSpPr>
        <p:spPr>
          <a:xfrm>
            <a:off x="499275" y="245800"/>
            <a:ext cx="4597500" cy="51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Existing SR RF </a:t>
            </a:r>
            <a:r>
              <a:rPr lang="en-US" sz="3200"/>
              <a:t>PLC system</a:t>
            </a:r>
            <a:endParaRPr b="0" sz="800">
              <a:solidFill>
                <a:srgbClr val="1084CE"/>
              </a:solidFill>
            </a:endParaRPr>
          </a:p>
        </p:txBody>
      </p:sp>
      <p:sp>
        <p:nvSpPr>
          <p:cNvPr id="237" name="Google Shape;237;p24"/>
          <p:cNvSpPr txBox="1"/>
          <p:nvPr>
            <p:ph idx="4294967295" type="body"/>
          </p:nvPr>
        </p:nvSpPr>
        <p:spPr>
          <a:xfrm>
            <a:off x="630950" y="1115550"/>
            <a:ext cx="3730500" cy="462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/>
              <a:t>Why upgrade:</a:t>
            </a:r>
            <a:endParaRPr sz="2700"/>
          </a:p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Horner controllers &amp; HMI are end-of-life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Not enough spares available</a:t>
            </a:r>
            <a:endParaRPr sz="2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ALS Color Scheme">
      <a:dk1>
        <a:srgbClr val="003859"/>
      </a:dk1>
      <a:lt1>
        <a:srgbClr val="FFFFFF"/>
      </a:lt1>
      <a:dk2>
        <a:srgbClr val="006BA6"/>
      </a:dk2>
      <a:lt2>
        <a:srgbClr val="313335"/>
      </a:lt2>
      <a:accent1>
        <a:srgbClr val="E04E38"/>
      </a:accent1>
      <a:accent2>
        <a:srgbClr val="EAAA00"/>
      </a:accent2>
      <a:accent3>
        <a:srgbClr val="74AA50"/>
      </a:accent3>
      <a:accent4>
        <a:srgbClr val="00B5E2"/>
      </a:accent4>
      <a:accent5>
        <a:srgbClr val="5D4777"/>
      </a:accent5>
      <a:accent6>
        <a:srgbClr val="007681"/>
      </a:accent6>
      <a:hlink>
        <a:srgbClr val="D57800"/>
      </a:hlink>
      <a:folHlink>
        <a:srgbClr val="672D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