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82" r:id="rId3"/>
    <p:sldId id="277" r:id="rId4"/>
    <p:sldId id="261" r:id="rId5"/>
    <p:sldId id="269" r:id="rId6"/>
    <p:sldId id="270" r:id="rId7"/>
    <p:sldId id="262" r:id="rId8"/>
    <p:sldId id="268" r:id="rId9"/>
    <p:sldId id="273" r:id="rId10"/>
    <p:sldId id="264" r:id="rId11"/>
    <p:sldId id="280" r:id="rId12"/>
    <p:sldId id="281" r:id="rId13"/>
    <p:sldId id="275" r:id="rId14"/>
    <p:sldId id="271" r:id="rId15"/>
    <p:sldId id="272" r:id="rId16"/>
    <p:sldId id="276" r:id="rId17"/>
  </p:sldIdLst>
  <p:sldSz cx="9144000" cy="5143500" type="screen16x9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09" d="100"/>
          <a:sy n="109" d="100"/>
        </p:scale>
        <p:origin x="57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741833"/>
            <a:ext cx="46085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+mj-lt"/>
              </a:rPr>
              <a:t>EPICS Collaboration Meeting, SNS, 16-20/09/2024</a:t>
            </a:r>
          </a:p>
          <a:p>
            <a:pPr algn="ctr">
              <a:spcBef>
                <a:spcPct val="50000"/>
              </a:spcBef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2024, ITER Organization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7880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31514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731514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52000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953600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OACTree</a:t>
            </a:r>
          </a:p>
        </p:txBody>
      </p:sp>
      <p:pic>
        <p:nvPicPr>
          <p:cNvPr id="3" name="Picture 2" descr="A close-up of a tree branch&#10;&#10;Description automatically generated">
            <a:extLst>
              <a:ext uri="{FF2B5EF4-FFF2-40B4-BE49-F238E27FC236}">
                <a16:creationId xmlns:a16="http://schemas.microsoft.com/office/drawing/2014/main" id="{2434621C-E94F-A56B-96F9-34029DC10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1" r="2" b="34411"/>
          <a:stretch/>
        </p:blipFill>
        <p:spPr>
          <a:xfrm>
            <a:off x="573088" y="1314450"/>
            <a:ext cx="3924300" cy="325755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 wrap="square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Using behavior trees to automate operations and control</a:t>
            </a:r>
          </a:p>
          <a:p>
            <a:pPr marL="0" indent="0" algn="l">
              <a:buNone/>
            </a:pPr>
            <a:r>
              <a:rPr lang="en-US" sz="2100" dirty="0"/>
              <a:t>(or “How to plant an OACTree”?)</a:t>
            </a:r>
            <a:endParaRPr lang="en-US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Robert Gunion, Gennady Pospelov, </a:t>
            </a:r>
            <a:r>
              <a:rPr lang="en-US" sz="2000" u="sng" dirty="0"/>
              <a:t>Walter Van Herck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83D2C-40DD-88A2-879E-53AA36D8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E6BE-2417-A7BA-5BED-22A21C14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10E5-FC06-8A96-67C7-C195A0824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Control: common control logic; e.g. </a:t>
            </a:r>
            <a:r>
              <a:rPr lang="en-US" sz="2000" dirty="0" err="1"/>
              <a:t>WaitForCondition</a:t>
            </a:r>
            <a:endParaRPr lang="en-US" sz="2000" dirty="0"/>
          </a:p>
          <a:p>
            <a:r>
              <a:rPr lang="en-US" sz="2000" dirty="0" err="1"/>
              <a:t>Mathexpr</a:t>
            </a:r>
            <a:r>
              <a:rPr lang="en-US" sz="2000" dirty="0"/>
              <a:t>: evaluate mathematical expressions</a:t>
            </a:r>
          </a:p>
          <a:p>
            <a:r>
              <a:rPr lang="en-US" sz="2000" dirty="0"/>
              <a:t>EPICS plugin:</a:t>
            </a:r>
          </a:p>
          <a:p>
            <a:pPr lvl="1"/>
            <a:r>
              <a:rPr lang="en-US" sz="1600" dirty="0" err="1"/>
              <a:t>ChannelAccess</a:t>
            </a:r>
            <a:r>
              <a:rPr lang="en-US" sz="1600" dirty="0"/>
              <a:t>: read/write PV instructions; client variable</a:t>
            </a:r>
          </a:p>
          <a:p>
            <a:pPr lvl="1"/>
            <a:r>
              <a:rPr lang="en-US" sz="1600" dirty="0" err="1"/>
              <a:t>PvAccess</a:t>
            </a:r>
            <a:r>
              <a:rPr lang="en-US" sz="1600" dirty="0"/>
              <a:t>: read/write PV instructions; client and server variables; RPC client instruction</a:t>
            </a:r>
          </a:p>
          <a:p>
            <a:pPr algn="l"/>
            <a:r>
              <a:rPr lang="en-US" sz="2000" dirty="0"/>
              <a:t>ITER specific: plant system configuration and pulse schedule handling</a:t>
            </a:r>
          </a:p>
        </p:txBody>
      </p:sp>
    </p:spTree>
    <p:extLst>
      <p:ext uri="{BB962C8B-B14F-4D97-AF65-F5344CB8AC3E}">
        <p14:creationId xmlns:p14="http://schemas.microsoft.com/office/powerpoint/2010/main" val="386728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DBEFA-2AF5-1648-66CB-D996B74BA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62AB-C60B-DF07-4E0F-9C00C4C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PvAccess</a:t>
            </a:r>
            <a:r>
              <a:rPr lang="en-US" dirty="0"/>
              <a:t> counter</a:t>
            </a:r>
            <a:endParaRPr lang="en-GB" dirty="0"/>
          </a:p>
        </p:txBody>
      </p:sp>
      <p:pic>
        <p:nvPicPr>
          <p:cNvPr id="5" name="Content Placeholder 4" descr="A diagram of a sequence&#10;&#10;Description automatically generated">
            <a:extLst>
              <a:ext uri="{FF2B5EF4-FFF2-40B4-BE49-F238E27FC236}">
                <a16:creationId xmlns:a16="http://schemas.microsoft.com/office/drawing/2014/main" id="{A48E9F91-F1BA-190B-6940-0888774CE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4" y="1314450"/>
            <a:ext cx="7109088" cy="3148013"/>
          </a:xfrm>
        </p:spPr>
      </p:pic>
    </p:spTree>
    <p:extLst>
      <p:ext uri="{BB962C8B-B14F-4D97-AF65-F5344CB8AC3E}">
        <p14:creationId xmlns:p14="http://schemas.microsoft.com/office/powerpoint/2010/main" val="337716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DBEFA-2AF5-1648-66CB-D996B74BA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62AB-C60B-DF07-4E0F-9C00C4C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PvAccess</a:t>
            </a:r>
            <a:r>
              <a:rPr lang="en-US" dirty="0"/>
              <a:t> monitor</a:t>
            </a:r>
            <a:endParaRPr lang="en-GB" dirty="0"/>
          </a:p>
        </p:txBody>
      </p:sp>
      <p:pic>
        <p:nvPicPr>
          <p:cNvPr id="6" name="Content Placeholder 5" descr="A close-up of a computer&#10;&#10;Description automatically generated">
            <a:extLst>
              <a:ext uri="{FF2B5EF4-FFF2-40B4-BE49-F238E27FC236}">
                <a16:creationId xmlns:a16="http://schemas.microsoft.com/office/drawing/2014/main" id="{F3BFC930-9347-DC47-60F6-FEFB199FA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17" y="1314450"/>
            <a:ext cx="6576542" cy="3148013"/>
          </a:xfrm>
        </p:spPr>
      </p:pic>
    </p:spTree>
    <p:extLst>
      <p:ext uri="{BB962C8B-B14F-4D97-AF65-F5344CB8AC3E}">
        <p14:creationId xmlns:p14="http://schemas.microsoft.com/office/powerpoint/2010/main" val="62182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8C6D-EED9-0C7D-41BF-BEDE48EA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204B26C-22E3-D95C-1135-BF698D13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2794"/>
            <a:ext cx="8759665" cy="46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8C6D-EED9-0C7D-41BF-BEDE48EA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ADA0-7BD3-91E4-F095-A3B4555D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OACTREE at ITER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7C42-54A0-D68E-C6F3-248CF05C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Demineralized water plant operational efficiency assessment</a:t>
            </a:r>
          </a:p>
          <a:p>
            <a:r>
              <a:rPr lang="en-US" sz="2000" dirty="0"/>
              <a:t>Start/stop/monitor cooling water loops</a:t>
            </a:r>
          </a:p>
          <a:p>
            <a:r>
              <a:rPr lang="en-US" sz="2000" dirty="0"/>
              <a:t>Translation of plant system states into common operational states</a:t>
            </a:r>
          </a:p>
          <a:p>
            <a:r>
              <a:rPr lang="en-US" sz="2000" dirty="0"/>
              <a:t>Snapshot/restore of plant system configurations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545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8C6D-EED9-0C7D-41BF-BEDE48EA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ADA0-7BD3-91E4-F095-A3B4555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719823"/>
            <a:ext cx="3096344" cy="685800"/>
          </a:xfrm>
        </p:spPr>
        <p:txBody>
          <a:bodyPr/>
          <a:lstStyle/>
          <a:p>
            <a:r>
              <a:rPr lang="en-US" dirty="0"/>
              <a:t>CC2D startup</a:t>
            </a:r>
            <a:endParaRPr lang="en-GB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D1A7C93-5EDE-4DAF-3BD8-99A1E0E1D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8" y="411510"/>
            <a:ext cx="6302874" cy="4012167"/>
          </a:xfrm>
        </p:spPr>
      </p:pic>
    </p:spTree>
    <p:extLst>
      <p:ext uri="{BB962C8B-B14F-4D97-AF65-F5344CB8AC3E}">
        <p14:creationId xmlns:p14="http://schemas.microsoft.com/office/powerpoint/2010/main" val="1593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8C6D-EED9-0C7D-41BF-BEDE48EA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ADA0-7BD3-91E4-F095-A3B4555D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7C42-54A0-D68E-C6F3-248CF05C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Improve GUI</a:t>
            </a:r>
          </a:p>
          <a:p>
            <a:pPr lvl="1"/>
            <a:r>
              <a:rPr lang="en-US" sz="1600" dirty="0"/>
              <a:t>functionality (e.g. undo/redo)</a:t>
            </a:r>
          </a:p>
          <a:p>
            <a:pPr lvl="1"/>
            <a:r>
              <a:rPr lang="en-US" sz="1600" dirty="0"/>
              <a:t>user experience</a:t>
            </a:r>
          </a:p>
          <a:p>
            <a:r>
              <a:rPr lang="en-US" sz="2000" dirty="0"/>
              <a:t>Automation servers and clients</a:t>
            </a:r>
          </a:p>
          <a:p>
            <a:pPr lvl="1"/>
            <a:r>
              <a:rPr lang="en-US" sz="1600" dirty="0"/>
              <a:t>Enable dedicated servers to run operational procedures</a:t>
            </a:r>
          </a:p>
          <a:p>
            <a:pPr lvl="1"/>
            <a:r>
              <a:rPr lang="en-US" sz="1600" dirty="0"/>
              <a:t>Enable multiple clients to monitor/control the execution of those procedures</a:t>
            </a:r>
          </a:p>
          <a:p>
            <a:r>
              <a:rPr lang="en-US" sz="2000" dirty="0"/>
              <a:t>Collaboration &amp; outreach</a:t>
            </a:r>
          </a:p>
          <a:p>
            <a:pPr lvl="1"/>
            <a:r>
              <a:rPr lang="en-US" sz="1600" dirty="0"/>
              <a:t>Facilitate building/packaging on non-ITER systems</a:t>
            </a:r>
          </a:p>
          <a:p>
            <a:pPr lvl="1"/>
            <a:r>
              <a:rPr lang="en-US" sz="1600" dirty="0"/>
              <a:t>Make source available on public website</a:t>
            </a:r>
          </a:p>
          <a:p>
            <a:pPr lvl="1"/>
            <a:r>
              <a:rPr lang="en-US" sz="1600" dirty="0"/>
              <a:t>Collaborations</a:t>
            </a:r>
          </a:p>
        </p:txBody>
      </p:sp>
    </p:spTree>
    <p:extLst>
      <p:ext uri="{BB962C8B-B14F-4D97-AF65-F5344CB8AC3E}">
        <p14:creationId xmlns:p14="http://schemas.microsoft.com/office/powerpoint/2010/main" val="9447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8A03AACD-DCC2-063D-C65D-85B8C0E9E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>
          <a:xfrm>
            <a:off x="0" y="699542"/>
            <a:ext cx="6236166" cy="350784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D231C-494A-661D-E850-DDC0F1AED7A7}"/>
              </a:ext>
            </a:extLst>
          </p:cNvPr>
          <p:cNvSpPr txBox="1"/>
          <p:nvPr/>
        </p:nvSpPr>
        <p:spPr>
          <a:xfrm>
            <a:off x="6387464" y="699542"/>
            <a:ext cx="2520280" cy="322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 MULTINATIONAL SCIENCE AND R&amp;D COLLABORATION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Mission: to demonstrate key aspects of fusion’s scientific and technological feasibility.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Integrated operation of technologies for a fusion power plant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Production and control of a self-heating “burning plasma” 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Safety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04332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B8C9-7CC9-6FDF-F6B5-997AD7E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requirements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85E9A-DBBB-F5CE-BBE6-68C8B28F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1600" dirty="0"/>
              <a:t>ITER's operation requires complex automation sequences that are beyond the scope of the finite state machine concept that the EPICS SNL Compiler/Sequencer implements (</a:t>
            </a:r>
            <a:r>
              <a:rPr lang="en-GB" sz="1600" dirty="0" err="1"/>
              <a:t>PvAccess</a:t>
            </a:r>
            <a:r>
              <a:rPr lang="en-GB" sz="1600" dirty="0"/>
              <a:t>?).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/>
              <a:t>ITER needs a framework for monitoring, configuration &amp; coordinated control of plant system I&amp;Cs with the following requirements:</a:t>
            </a:r>
          </a:p>
          <a:p>
            <a:pPr algn="l"/>
            <a:r>
              <a:rPr lang="en-US" sz="1600" dirty="0"/>
              <a:t>Create/execute operational procedures in a robust, repeatable and traceable way</a:t>
            </a:r>
          </a:p>
          <a:p>
            <a:r>
              <a:rPr lang="en-US" sz="1600" dirty="0"/>
              <a:t>Support concurrency/reactivity</a:t>
            </a:r>
          </a:p>
          <a:p>
            <a:r>
              <a:rPr lang="en-US" sz="1600" dirty="0"/>
              <a:t>Extensible</a:t>
            </a:r>
          </a:p>
          <a:p>
            <a:r>
              <a:rPr lang="en-US" sz="1600" dirty="0"/>
              <a:t>Composable</a:t>
            </a:r>
          </a:p>
          <a:p>
            <a:r>
              <a:rPr lang="en-US" sz="1600" dirty="0"/>
              <a:t>Maintainable</a:t>
            </a:r>
          </a:p>
          <a:p>
            <a:r>
              <a:rPr lang="en-US" sz="1600" dirty="0"/>
              <a:t>Required quality assurance level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2642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B8C9-7CC9-6FDF-F6B5-997AD7E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requirements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85E9A-DBBB-F5CE-BBE6-68C8B28F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Start pumps for cooling water loop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* Initialization: select pumps to use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* Check electrical systems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* Check switchgear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* Check interlocks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* Pressurizer pressure control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* Check pressure controller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* Set pressure setpoint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* Pressurizer level control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* Check demineralized water distribution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* Check level controller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* Set level setpoint</a:t>
            </a:r>
          </a:p>
          <a:p>
            <a:pPr marL="0" indent="0" algn="l">
              <a:buNone/>
            </a:pPr>
            <a:r>
              <a:rPr lang="en-US" sz="1200" dirty="0"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...</a:t>
            </a:r>
            <a:endParaRPr lang="en-GB" sz="1200" dirty="0">
              <a:latin typeface="Courier New" panose="02070309020205020404" pitchFamily="49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4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3E389-2DD6-41FD-58A0-2D2712FAE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92E3-B44A-9F73-E89B-68363D3F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trees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35F19-7110-3564-CD09-8140DF13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1275606"/>
            <a:ext cx="7956376" cy="29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3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58D59-0972-E0A6-32D7-ED2ECF370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13E0-9E36-7866-703B-B4308560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583F-EBD2-403B-EDAE-18082D76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000" dirty="0"/>
              <a:t>Handling of complexity</a:t>
            </a:r>
          </a:p>
          <a:p>
            <a:pPr lvl="1" algn="l"/>
            <a:r>
              <a:rPr lang="en-US" sz="1600" dirty="0"/>
              <a:t>Split tasks into sequences or alternative solutions</a:t>
            </a:r>
          </a:p>
          <a:p>
            <a:pPr lvl="1" algn="l"/>
            <a:r>
              <a:rPr lang="en-US" sz="1600" dirty="0"/>
              <a:t>Compose larger trees out of smaller ones: scalability</a:t>
            </a:r>
          </a:p>
          <a:p>
            <a:pPr lvl="1" algn="l"/>
            <a:r>
              <a:rPr lang="en-US" sz="1600" dirty="0"/>
              <a:t>Goal-oriented semantics</a:t>
            </a:r>
          </a:p>
          <a:p>
            <a:pPr algn="l"/>
            <a:r>
              <a:rPr lang="en-US" sz="2000" dirty="0"/>
              <a:t>Reactivity</a:t>
            </a:r>
          </a:p>
          <a:p>
            <a:pPr algn="l"/>
            <a:r>
              <a:rPr lang="en-US" sz="2000" dirty="0"/>
              <a:t>Modular nature and maintainability</a:t>
            </a:r>
          </a:p>
          <a:p>
            <a:pPr lvl="1" algn="l"/>
            <a:r>
              <a:rPr lang="en-US" sz="1600" dirty="0"/>
              <a:t>Easy to replace nodes</a:t>
            </a:r>
          </a:p>
          <a:p>
            <a:pPr lvl="1" algn="l"/>
            <a:r>
              <a:rPr lang="en-US" sz="1600" dirty="0"/>
              <a:t>Simple interface allows simple extension</a:t>
            </a:r>
          </a:p>
          <a:p>
            <a:pPr algn="l"/>
            <a:r>
              <a:rPr lang="en-US" sz="2000" dirty="0"/>
              <a:t>Locality: small changes lead to small changes in outcome</a:t>
            </a:r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24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8C6D-EED9-0C7D-41BF-BEDE48EA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ADA0-7BD3-91E4-F095-A3B4555D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OACTree?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7C42-54A0-D68E-C6F3-248CF05C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A C++ framework for creating and executing operational procedures using behavior trees:</a:t>
            </a:r>
          </a:p>
          <a:p>
            <a:r>
              <a:rPr lang="en-US" sz="1600" dirty="0"/>
              <a:t>Definition of instruction node and variable API</a:t>
            </a:r>
          </a:p>
          <a:p>
            <a:r>
              <a:rPr lang="en-US" sz="1600" dirty="0"/>
              <a:t>Common instructions for control flow (sequence, fallback, repeat, parallel, etc.)</a:t>
            </a:r>
          </a:p>
          <a:p>
            <a:r>
              <a:rPr lang="en-US" sz="1600" dirty="0"/>
              <a:t>Very basic variable implementations (in memory, file)</a:t>
            </a:r>
          </a:p>
          <a:p>
            <a:r>
              <a:rPr lang="en-US" sz="1600" dirty="0"/>
              <a:t>User I/O API</a:t>
            </a:r>
          </a:p>
          <a:p>
            <a:r>
              <a:rPr lang="en-US" sz="1600" dirty="0"/>
              <a:t>Plugin system</a:t>
            </a:r>
          </a:p>
          <a:p>
            <a:r>
              <a:rPr lang="en-US" sz="1600" dirty="0"/>
              <a:t>Concurrency</a:t>
            </a:r>
          </a:p>
          <a:p>
            <a:r>
              <a:rPr lang="en-US" sz="1600" dirty="0"/>
              <a:t>Command line applications to validate/execute procedures</a:t>
            </a:r>
          </a:p>
          <a:p>
            <a:r>
              <a:rPr lang="en-US" sz="1600" dirty="0"/>
              <a:t>GUI to create/edit/execute procedures</a:t>
            </a:r>
          </a:p>
          <a:p>
            <a:r>
              <a:rPr lang="en-GB" sz="1600" dirty="0"/>
              <a:t>Plugins for ITER control system (EPICS, </a:t>
            </a:r>
            <a:r>
              <a:rPr lang="en-GB" sz="1600" dirty="0" err="1"/>
              <a:t>MathExpr</a:t>
            </a:r>
            <a:r>
              <a:rPr lang="en-GB" sz="1600" dirty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66155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DBEFA-2AF5-1648-66CB-D996B74BA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62AB-C60B-DF07-4E0F-9C00C4C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GB" dirty="0"/>
          </a:p>
        </p:txBody>
      </p:sp>
      <p:pic>
        <p:nvPicPr>
          <p:cNvPr id="9" name="Content Placeholder 8" descr="A diagram of a sequence&#10;&#10;Description automatically generated">
            <a:extLst>
              <a:ext uri="{FF2B5EF4-FFF2-40B4-BE49-F238E27FC236}">
                <a16:creationId xmlns:a16="http://schemas.microsoft.com/office/drawing/2014/main" id="{F119D214-0C7C-7868-C2B3-3C056893E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4" y="1314450"/>
            <a:ext cx="7109088" cy="3148013"/>
          </a:xfrm>
        </p:spPr>
      </p:pic>
    </p:spTree>
    <p:extLst>
      <p:ext uri="{BB962C8B-B14F-4D97-AF65-F5344CB8AC3E}">
        <p14:creationId xmlns:p14="http://schemas.microsoft.com/office/powerpoint/2010/main" val="256097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83D2C-40DD-88A2-879E-53AA36D8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E6BE-2417-A7BA-5BED-22A21C14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8EEBB-CABC-D4CB-2825-0A60F171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19" y="1250853"/>
            <a:ext cx="6694561" cy="34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64826"/>
      </p:ext>
    </p:extLst>
  </p:cSld>
  <p:clrMapOvr>
    <a:masterClrMapping/>
  </p:clrMapOvr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N4CUXK_v1_8 (3).pptx" id="{84690348-23F2-4165-BCE0-733FB791AA1E}" vid="{99E8E174-E2F5-4CD3-9D90-FE22B1137E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ITER_Scientific_and_General_Presentation_N4CUXK_v1_8</Template>
  <TotalTime>3255</TotalTime>
  <Words>501</Words>
  <Application>Microsoft Office PowerPoint</Application>
  <PresentationFormat>On-screen Show (16:9)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Courier New</vt:lpstr>
      <vt:lpstr>ITER_Scientific_and_General_Presentation_N4CUXK_v1_2</vt:lpstr>
      <vt:lpstr>OACTree</vt:lpstr>
      <vt:lpstr>PowerPoint Presentation</vt:lpstr>
      <vt:lpstr>Goals &amp; requirements</vt:lpstr>
      <vt:lpstr>Goals &amp; requirements</vt:lpstr>
      <vt:lpstr>Behavior trees</vt:lpstr>
      <vt:lpstr>Strengths</vt:lpstr>
      <vt:lpstr>What is OACTree?</vt:lpstr>
      <vt:lpstr>Example</vt:lpstr>
      <vt:lpstr>Plugins</vt:lpstr>
      <vt:lpstr>Plugins</vt:lpstr>
      <vt:lpstr>PvAccess counter</vt:lpstr>
      <vt:lpstr>PvAccess monitor</vt:lpstr>
      <vt:lpstr>PowerPoint Presentation</vt:lpstr>
      <vt:lpstr>OACTREE at ITER</vt:lpstr>
      <vt:lpstr>CC2D startup</vt:lpstr>
      <vt:lpstr>Roadmap</vt:lpstr>
    </vt:vector>
  </TitlesOfParts>
  <Company>ITER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Sequencer training</dc:title>
  <dc:creator>Van Herck Walter</dc:creator>
  <cp:lastModifiedBy>Van Herck Walter</cp:lastModifiedBy>
  <cp:revision>69</cp:revision>
  <cp:lastPrinted>2013-12-05T09:32:24Z</cp:lastPrinted>
  <dcterms:created xsi:type="dcterms:W3CDTF">2024-05-03T07:34:43Z</dcterms:created>
  <dcterms:modified xsi:type="dcterms:W3CDTF">2024-09-18T01:19:41Z</dcterms:modified>
</cp:coreProperties>
</file>