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421" r:id="rId6"/>
    <p:sldId id="422" r:id="rId7"/>
    <p:sldId id="469" r:id="rId8"/>
    <p:sldId id="470" r:id="rId9"/>
    <p:sldId id="490" r:id="rId10"/>
    <p:sldId id="504" r:id="rId11"/>
    <p:sldId id="467" r:id="rId12"/>
    <p:sldId id="510" r:id="rId13"/>
    <p:sldId id="456" r:id="rId14"/>
    <p:sldId id="507" r:id="rId15"/>
    <p:sldId id="431" r:id="rId16"/>
    <p:sldId id="497" r:id="rId17"/>
    <p:sldId id="477" r:id="rId18"/>
    <p:sldId id="472" r:id="rId19"/>
    <p:sldId id="496" r:id="rId20"/>
    <p:sldId id="498" r:id="rId21"/>
    <p:sldId id="505" r:id="rId22"/>
    <p:sldId id="486" r:id="rId23"/>
    <p:sldId id="500" r:id="rId24"/>
    <p:sldId id="501" r:id="rId25"/>
    <p:sldId id="481" r:id="rId26"/>
    <p:sldId id="499" r:id="rId27"/>
    <p:sldId id="503" r:id="rId28"/>
    <p:sldId id="506" r:id="rId29"/>
    <p:sldId id="487" r:id="rId30"/>
    <p:sldId id="488" r:id="rId31"/>
    <p:sldId id="483" r:id="rId32"/>
    <p:sldId id="491" r:id="rId33"/>
    <p:sldId id="492" r:id="rId34"/>
    <p:sldId id="493" r:id="rId35"/>
    <p:sldId id="479" r:id="rId36"/>
    <p:sldId id="509" r:id="rId37"/>
    <p:sldId id="343" r:id="rId38"/>
  </p:sldIdLst>
  <p:sldSz cx="12192000" cy="6858000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9900"/>
    <a:srgbClr val="008000"/>
    <a:srgbClr val="0000FF"/>
    <a:srgbClr val="DC8C0A"/>
    <a:srgbClr val="E60019"/>
    <a:srgbClr val="FBBB05"/>
    <a:srgbClr val="D68268"/>
    <a:srgbClr val="E9A655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7264" autoAdjust="0"/>
  </p:normalViewPr>
  <p:slideViewPr>
    <p:cSldViewPr snapToGrid="0">
      <p:cViewPr varScale="1">
        <p:scale>
          <a:sx n="102" d="100"/>
          <a:sy n="102" d="100"/>
        </p:scale>
        <p:origin x="606" y="144"/>
      </p:cViewPr>
      <p:guideLst>
        <p:guide orient="horz" pos="2160"/>
        <p:guide pos="3931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8" d="100"/>
          <a:sy n="58" d="100"/>
        </p:scale>
        <p:origin x="22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18/09/2024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 SARAF Linac Control System − EPICS Meeting 2024 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0" y="726022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18/09/2024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 SARAF Linac Control System − EPICS Meeting 2024 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18/09/2024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 SARAF Linac Control System − EPICS Meeting 2024 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18/09/2024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 SARAF Linac Control System − EPICS Meeting 2024 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18/09/2024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 SARAF Linac Control System − EPICS Meeting 2024 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1647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18/09/2024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 SARAF Linac Control System − EPICS Meeting 2024 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18/09/2024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 SARAF Linac Control System − EPICS Meeting 2024 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18/09/2024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 SARAF Linac Control System − EPICS Meeting 2024 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3" y="720978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5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14" y="726066"/>
            <a:ext cx="3757027" cy="1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avec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079" y="1015999"/>
            <a:ext cx="12024496" cy="53049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2110853" y="0"/>
            <a:ext cx="8061280" cy="939800"/>
          </a:xfrm>
        </p:spPr>
        <p:txBody>
          <a:bodyPr/>
          <a:lstStyle>
            <a:lvl1pPr>
              <a:defRPr sz="2400">
                <a:latin typeface="Arial Narrow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7114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18/09/2024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 SARAF Linac Control System − EPICS Meeting 2024 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18/09/2024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 SARAF Linac Control System − EPICS Meeting 2024 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  <p:pic>
        <p:nvPicPr>
          <p:cNvPr id="11" name="Image 10"/>
          <p:cNvPicPr/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34" y="5903983"/>
            <a:ext cx="1056349" cy="40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  <p:sldLayoutId id="2147483696" r:id="rId3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29F44-1983-5C84-836C-29E0780A2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4902" y="2595632"/>
            <a:ext cx="9077909" cy="1587501"/>
          </a:xfrm>
        </p:spPr>
        <p:txBody>
          <a:bodyPr>
            <a:normAutofit/>
          </a:bodyPr>
          <a:lstStyle/>
          <a:p>
            <a:pPr algn="ctr"/>
            <a:r>
              <a:rPr lang="fr-FR" dirty="0" err="1" smtClean="0"/>
              <a:t>Overview</a:t>
            </a:r>
            <a:r>
              <a:rPr lang="fr-FR" dirty="0" smtClean="0"/>
              <a:t> of the </a:t>
            </a:r>
            <a:r>
              <a:rPr lang="fr-FR" dirty="0" err="1" smtClean="0"/>
              <a:t>Cryomodule</a:t>
            </a:r>
            <a:r>
              <a:rPr lang="fr-FR" dirty="0" smtClean="0"/>
              <a:t> Test Stand control system for </a:t>
            </a:r>
            <a:r>
              <a:rPr lang="fr-FR" smtClean="0"/>
              <a:t>the SARAF</a:t>
            </a:r>
            <a:r>
              <a:rPr lang="fr-FR"/>
              <a:t> </a:t>
            </a:r>
            <a:r>
              <a:rPr lang="fr-FR" smtClean="0"/>
              <a:t>project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37B58D-9A96-1DE6-DF53-DC3249088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5205" y="3938281"/>
            <a:ext cx="5797301" cy="1655762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1400" smtClean="0"/>
              <a:t>Gabriel Desmarchelier</a:t>
            </a:r>
            <a:br>
              <a:rPr lang="fr-FR" sz="1400" smtClean="0"/>
            </a:br>
            <a:r>
              <a:rPr lang="fr-FR" sz="1400" smtClean="0"/>
              <a:t>on </a:t>
            </a:r>
            <a:r>
              <a:rPr lang="fr-FR" sz="1400" err="1" smtClean="0"/>
              <a:t>behalf</a:t>
            </a:r>
            <a:r>
              <a:rPr lang="fr-FR" sz="1400" smtClean="0"/>
              <a:t> of</a:t>
            </a:r>
          </a:p>
          <a:p>
            <a:pPr algn="ctr">
              <a:lnSpc>
                <a:spcPct val="120000"/>
              </a:lnSpc>
            </a:pPr>
            <a:r>
              <a:rPr lang="fr-FR" sz="1400" smtClean="0"/>
              <a:t>Antoine </a:t>
            </a:r>
            <a:r>
              <a:rPr lang="fr-FR" sz="1400"/>
              <a:t>Choquet</a:t>
            </a:r>
            <a:r>
              <a:rPr lang="fr-FR" sz="1400" smtClean="0"/>
              <a:t>, </a:t>
            </a:r>
            <a:r>
              <a:rPr lang="fr-FR" sz="1400"/>
              <a:t>David </a:t>
            </a:r>
            <a:r>
              <a:rPr lang="fr-FR" sz="1400" smtClean="0"/>
              <a:t>Dardé, </a:t>
            </a:r>
            <a:r>
              <a:rPr lang="fr-FR" sz="1400" smtClean="0">
                <a:solidFill>
                  <a:srgbClr val="262626"/>
                </a:solidFill>
              </a:rPr>
              <a:t>Guillaume </a:t>
            </a:r>
            <a:r>
              <a:rPr lang="fr-FR" sz="1400">
                <a:solidFill>
                  <a:srgbClr val="262626"/>
                </a:solidFill>
              </a:rPr>
              <a:t>Ferrand,</a:t>
            </a:r>
            <a:r>
              <a:rPr lang="fr-FR" sz="1400" smtClean="0"/>
              <a:t> </a:t>
            </a:r>
            <a:r>
              <a:rPr lang="fr-FR" sz="1400"/>
              <a:t>Alexis Gaget,</a:t>
            </a:r>
            <a:r>
              <a:rPr lang="fr-FR" sz="1400" smtClean="0"/>
              <a:t> Françoise </a:t>
            </a:r>
            <a:r>
              <a:rPr lang="fr-FR" sz="1400"/>
              <a:t>Gougnaud</a:t>
            </a:r>
            <a:r>
              <a:rPr lang="fr-FR" sz="1400" smtClean="0"/>
              <a:t>, </a:t>
            </a:r>
            <a:r>
              <a:rPr lang="fr-FR" sz="1400"/>
              <a:t>Patrice Guiho,</a:t>
            </a:r>
            <a:r>
              <a:rPr lang="fr-FR" sz="1400" smtClean="0"/>
              <a:t> </a:t>
            </a:r>
            <a:r>
              <a:rPr lang="fr-FR" sz="1400"/>
              <a:t>Tom Joannem</a:t>
            </a:r>
            <a:r>
              <a:rPr lang="fr-FR" sz="1400" smtClean="0"/>
              <a:t>,</a:t>
            </a:r>
            <a:r>
              <a:rPr lang="fr-FR" sz="1400"/>
              <a:t> Ange </a:t>
            </a:r>
            <a:r>
              <a:rPr lang="fr-FR" sz="1400" smtClean="0"/>
              <a:t>Lotodé, Sébastien Monnereau,</a:t>
            </a:r>
            <a:r>
              <a:rPr lang="fr-FR" sz="1400"/>
              <a:t> Victor </a:t>
            </a:r>
            <a:r>
              <a:rPr lang="fr-FR" sz="1400" smtClean="0"/>
              <a:t>Nadot, Rémi Nicole, Stéphane Tzvetkov</a:t>
            </a:r>
            <a:endParaRPr lang="fr-FR" sz="14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5892800"/>
            <a:ext cx="1440000" cy="55813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5852" y="4054983"/>
            <a:ext cx="1428832" cy="219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Overview of one CM control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10</a:t>
            </a:fld>
            <a:endParaRPr lang="fr-FR"/>
          </a:p>
        </p:txBody>
      </p:sp>
      <p:sp>
        <p:nvSpPr>
          <p:cNvPr id="114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9652725" y="6343649"/>
            <a:ext cx="1016000" cy="365125"/>
          </a:xfrm>
        </p:spPr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851" b="1529"/>
          <a:stretch/>
        </p:blipFill>
        <p:spPr>
          <a:xfrm>
            <a:off x="1644137" y="871831"/>
            <a:ext cx="8903726" cy="547181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454354" y="871830"/>
            <a:ext cx="1093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smtClean="0"/>
              <a:t>Electrically wired</a:t>
            </a:r>
            <a:endParaRPr lang="fr-FR" sz="800"/>
          </a:p>
        </p:txBody>
      </p:sp>
      <p:sp>
        <p:nvSpPr>
          <p:cNvPr id="9" name="ZoneTexte 8"/>
          <p:cNvSpPr txBox="1"/>
          <p:nvPr/>
        </p:nvSpPr>
        <p:spPr>
          <a:xfrm>
            <a:off x="9454353" y="1087274"/>
            <a:ext cx="1093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smtClean="0"/>
              <a:t>Wired alarms</a:t>
            </a:r>
            <a:endParaRPr lang="fr-FR" sz="800"/>
          </a:p>
        </p:txBody>
      </p:sp>
    </p:spTree>
    <p:extLst>
      <p:ext uri="{BB962C8B-B14F-4D97-AF65-F5344CB8AC3E}">
        <p14:creationId xmlns:p14="http://schemas.microsoft.com/office/powerpoint/2010/main" val="136145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CMTS EPICS </a:t>
            </a:r>
            <a:r>
              <a:rPr lang="en-US" dirty="0" smtClean="0"/>
              <a:t>architecture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35326" y="829503"/>
            <a:ext cx="38032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smtClean="0"/>
              <a:t>IOCs in charge of </a:t>
            </a:r>
            <a:r>
              <a:rPr lang="fr-FR" sz="1600" b="1" smtClean="0"/>
              <a:t>fast acquisition </a:t>
            </a:r>
            <a:r>
              <a:rPr lang="fr-FR" sz="1600" smtClean="0"/>
              <a:t>are embedded in the </a:t>
            </a:r>
            <a:r>
              <a:rPr lang="fr-FR" sz="1600" b="1" smtClean="0"/>
              <a:t>MTCA</a:t>
            </a:r>
            <a:r>
              <a:rPr lang="fr-FR" sz="1600" smtClean="0"/>
              <a:t> crates :  Timing IOCs and some of the RF IOCs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60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smtClean="0"/>
              <a:t>IOCs in charge of </a:t>
            </a:r>
            <a:r>
              <a:rPr lang="fr-FR" sz="1600" b="1" smtClean="0"/>
              <a:t>slow acquistion </a:t>
            </a:r>
            <a:r>
              <a:rPr lang="fr-FR" sz="1600" smtClean="0"/>
              <a:t>are hosted by the </a:t>
            </a:r>
            <a:r>
              <a:rPr lang="fr-FR" sz="1600" b="1" smtClean="0"/>
              <a:t>industrial PC </a:t>
            </a:r>
            <a:r>
              <a:rPr lang="fr-FR" sz="1600" smtClean="0"/>
              <a:t>: PLC supervision IOC and solenoids power supplies IOC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60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smtClean="0"/>
              <a:t>Some other </a:t>
            </a:r>
            <a:r>
              <a:rPr lang="fr-FR" sz="1600" b="1" smtClean="0"/>
              <a:t>high-level</a:t>
            </a:r>
            <a:r>
              <a:rPr lang="fr-FR" sz="1600" smtClean="0"/>
              <a:t> IOCs are hosted by the </a:t>
            </a:r>
            <a:r>
              <a:rPr lang="fr-FR" sz="1600" b="1" smtClean="0"/>
              <a:t>industrial PC </a:t>
            </a:r>
            <a:r>
              <a:rPr lang="fr-FR" sz="1600" smtClean="0"/>
              <a:t>: RF conditioning IOC and Cavity Control IOC. High-level IOCs are IOCs which are not directly communicating with hardware but only with other IOCs.</a:t>
            </a:r>
            <a:endParaRPr lang="fr-FR" sz="1600" smtClean="0"/>
          </a:p>
          <a:p>
            <a:pPr lvl="2" algn="just"/>
            <a:endParaRPr lang="fr-FR" sz="1600" dirty="0" smtClean="0"/>
          </a:p>
          <a:p>
            <a:pPr lvl="1" algn="just"/>
            <a:endParaRPr lang="fr-FR" sz="1600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fr-FR" sz="16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39" y="820658"/>
            <a:ext cx="6326833" cy="556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Cryomodule</a:t>
            </a:r>
            <a:r>
              <a:rPr lang="en-US" dirty="0" smtClean="0"/>
              <a:t> RF control</a:t>
            </a:r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RF control architecture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13</a:t>
            </a:fld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35326" y="725806"/>
            <a:ext cx="880419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err="1" smtClean="0"/>
              <a:t>Several</a:t>
            </a:r>
            <a:r>
              <a:rPr lang="fr-FR" sz="1600" dirty="0" smtClean="0"/>
              <a:t> </a:t>
            </a:r>
            <a:r>
              <a:rPr lang="fr-FR" sz="1600" err="1" smtClean="0"/>
              <a:t>interdependent</a:t>
            </a:r>
            <a:r>
              <a:rPr lang="fr-FR" sz="1600" smtClean="0"/>
              <a:t> </a:t>
            </a:r>
            <a:r>
              <a:rPr lang="fr-FR" sz="1600" smtClean="0"/>
              <a:t>subsystems : </a:t>
            </a:r>
          </a:p>
          <a:p>
            <a:pPr algn="just"/>
            <a:endParaRPr lang="fr-FR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b="1" dirty="0" err="1" smtClean="0"/>
              <a:t>Low-Level</a:t>
            </a:r>
            <a:r>
              <a:rPr lang="fr-FR" sz="1600" b="1" dirty="0" smtClean="0"/>
              <a:t> RF (LLRF)</a:t>
            </a:r>
            <a:r>
              <a:rPr lang="fr-FR" sz="1600" dirty="0" smtClean="0"/>
              <a:t>, </a:t>
            </a:r>
            <a:r>
              <a:rPr lang="fr-FR" sz="1600" dirty="0" err="1" smtClean="0"/>
              <a:t>responsible</a:t>
            </a:r>
            <a:r>
              <a:rPr lang="fr-FR" sz="1600" dirty="0" smtClean="0"/>
              <a:t> for RF power control in open </a:t>
            </a:r>
            <a:r>
              <a:rPr lang="fr-FR" sz="1600" smtClean="0"/>
              <a:t>or </a:t>
            </a:r>
            <a:r>
              <a:rPr lang="fr-FR" sz="1600" smtClean="0"/>
              <a:t>closed </a:t>
            </a:r>
            <a:r>
              <a:rPr lang="fr-FR" sz="1600" dirty="0" err="1" smtClean="0"/>
              <a:t>loop</a:t>
            </a:r>
            <a:r>
              <a:rPr lang="fr-FR" sz="1600" dirty="0" smtClean="0"/>
              <a:t>, and of incident, </a:t>
            </a:r>
            <a:r>
              <a:rPr lang="fr-FR" sz="1600" dirty="0" err="1" smtClean="0"/>
              <a:t>reflected</a:t>
            </a:r>
            <a:r>
              <a:rPr lang="fr-FR" sz="1600" dirty="0" smtClean="0"/>
              <a:t> and </a:t>
            </a:r>
            <a:r>
              <a:rPr lang="fr-FR" sz="1600" dirty="0" err="1" smtClean="0"/>
              <a:t>cavity</a:t>
            </a:r>
            <a:r>
              <a:rPr lang="fr-FR" sz="1600" dirty="0" smtClean="0"/>
              <a:t> </a:t>
            </a:r>
            <a:r>
              <a:rPr lang="fr-FR" sz="1600" smtClean="0"/>
              <a:t>power </a:t>
            </a:r>
            <a:r>
              <a:rPr lang="fr-FR" sz="1600" smtClean="0"/>
              <a:t>measurement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b="1" dirty="0" smtClean="0"/>
              <a:t>RF </a:t>
            </a:r>
            <a:r>
              <a:rPr lang="fr-FR" sz="1600" b="1" dirty="0" err="1" smtClean="0"/>
              <a:t>Conditioning</a:t>
            </a:r>
            <a:r>
              <a:rPr lang="fr-FR" sz="1600" dirty="0" smtClean="0"/>
              <a:t>, an EPICS application </a:t>
            </a:r>
            <a:r>
              <a:rPr lang="fr-FR" sz="1600" dirty="0" err="1" smtClean="0"/>
              <a:t>that</a:t>
            </a:r>
            <a:r>
              <a:rPr lang="fr-FR" sz="1600" dirty="0" smtClean="0"/>
              <a:t> </a:t>
            </a:r>
            <a:r>
              <a:rPr lang="fr-FR" sz="1600" dirty="0" err="1" smtClean="0"/>
              <a:t>works</a:t>
            </a:r>
            <a:r>
              <a:rPr lang="fr-FR" sz="1600" dirty="0" smtClean="0"/>
              <a:t> on LLRF and Timing system to manage the long </a:t>
            </a:r>
            <a:r>
              <a:rPr lang="fr-FR" sz="1600" dirty="0" err="1" smtClean="0"/>
              <a:t>process</a:t>
            </a:r>
            <a:r>
              <a:rPr lang="fr-FR" sz="1600" dirty="0" smtClean="0"/>
              <a:t> of </a:t>
            </a:r>
            <a:r>
              <a:rPr lang="fr-FR" sz="1600" err="1" smtClean="0"/>
              <a:t>cavity</a:t>
            </a:r>
            <a:r>
              <a:rPr lang="fr-FR" sz="1600" smtClean="0"/>
              <a:t> </a:t>
            </a:r>
            <a:r>
              <a:rPr lang="fr-FR" sz="1600" smtClean="0"/>
              <a:t>conditioning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b="1" dirty="0" err="1"/>
              <a:t>Cavity</a:t>
            </a:r>
            <a:r>
              <a:rPr lang="fr-FR" sz="1600" b="1" dirty="0"/>
              <a:t> </a:t>
            </a:r>
            <a:r>
              <a:rPr lang="fr-FR" sz="1600" b="1" dirty="0" smtClean="0"/>
              <a:t>Control</a:t>
            </a:r>
            <a:r>
              <a:rPr lang="fr-FR" sz="1600" dirty="0" smtClean="0"/>
              <a:t>, an EPICS application on top of the </a:t>
            </a:r>
            <a:r>
              <a:rPr lang="fr-FR" sz="1600" dirty="0"/>
              <a:t>LLRF </a:t>
            </a:r>
            <a:r>
              <a:rPr lang="fr-FR" sz="1600" dirty="0" err="1"/>
              <a:t>that</a:t>
            </a:r>
            <a:r>
              <a:rPr lang="fr-FR" sz="1600" dirty="0"/>
              <a:t> </a:t>
            </a:r>
            <a:r>
              <a:rPr lang="fr-FR" sz="1600" dirty="0" err="1"/>
              <a:t>allows</a:t>
            </a:r>
            <a:r>
              <a:rPr lang="fr-FR" sz="1600" dirty="0"/>
              <a:t> non-expert </a:t>
            </a:r>
            <a:r>
              <a:rPr lang="fr-FR" sz="1600" dirty="0" err="1"/>
              <a:t>operator</a:t>
            </a:r>
            <a:r>
              <a:rPr lang="fr-FR" sz="1600" dirty="0"/>
              <a:t> to manage </a:t>
            </a:r>
            <a:r>
              <a:rPr lang="fr-FR" sz="1600"/>
              <a:t>RF </a:t>
            </a:r>
            <a:r>
              <a:rPr lang="fr-FR" sz="1600" smtClean="0"/>
              <a:t>cavities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b="1" dirty="0" smtClean="0"/>
              <a:t>RF </a:t>
            </a:r>
            <a:r>
              <a:rPr lang="fr-FR" sz="1600" b="1" dirty="0" err="1" smtClean="0"/>
              <a:t>Fast</a:t>
            </a:r>
            <a:r>
              <a:rPr lang="fr-FR" sz="1600" b="1" dirty="0" smtClean="0"/>
              <a:t>-Interlock (RFFI)</a:t>
            </a:r>
            <a:r>
              <a:rPr lang="fr-FR" sz="1600" dirty="0" smtClean="0"/>
              <a:t>, </a:t>
            </a:r>
            <a:r>
              <a:rPr lang="fr-FR" sz="1600" dirty="0" err="1" smtClean="0"/>
              <a:t>responsible</a:t>
            </a:r>
            <a:r>
              <a:rPr lang="fr-FR" sz="1600" dirty="0" smtClean="0"/>
              <a:t> for </a:t>
            </a:r>
            <a:r>
              <a:rPr lang="fr-FR" sz="1600" dirty="0" err="1" smtClean="0"/>
              <a:t>electron</a:t>
            </a:r>
            <a:r>
              <a:rPr lang="fr-FR" sz="1600" dirty="0" smtClean="0"/>
              <a:t> pickup and </a:t>
            </a:r>
            <a:r>
              <a:rPr lang="fr-FR" sz="1600" dirty="0" err="1" smtClean="0"/>
              <a:t>photomultiplier</a:t>
            </a:r>
            <a:r>
              <a:rPr lang="fr-FR" sz="1600" dirty="0" smtClean="0"/>
              <a:t> </a:t>
            </a:r>
            <a:r>
              <a:rPr lang="fr-FR" sz="1600" dirty="0" err="1" smtClean="0"/>
              <a:t>measurement</a:t>
            </a:r>
            <a:r>
              <a:rPr lang="fr-FR" sz="1600" dirty="0" smtClean="0"/>
              <a:t> and </a:t>
            </a:r>
            <a:r>
              <a:rPr lang="fr-FR" sz="1600" dirty="0" err="1" smtClean="0"/>
              <a:t>associated</a:t>
            </a:r>
            <a:r>
              <a:rPr lang="fr-FR" sz="1600" dirty="0" smtClean="0"/>
              <a:t> </a:t>
            </a:r>
            <a:r>
              <a:rPr lang="fr-FR" sz="1600" smtClean="0"/>
              <a:t>RF </a:t>
            </a:r>
            <a:r>
              <a:rPr lang="fr-FR" sz="1600" smtClean="0"/>
              <a:t>security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b="1" dirty="0" smtClean="0"/>
              <a:t>PLC</a:t>
            </a:r>
            <a:r>
              <a:rPr lang="fr-FR" sz="1600" dirty="0" smtClean="0"/>
              <a:t>, </a:t>
            </a:r>
            <a:r>
              <a:rPr lang="fr-FR" sz="1600" dirty="0" err="1" smtClean="0"/>
              <a:t>responsible</a:t>
            </a:r>
            <a:r>
              <a:rPr lang="fr-FR" sz="1600" dirty="0" smtClean="0"/>
              <a:t> for vacuum and </a:t>
            </a:r>
            <a:r>
              <a:rPr lang="fr-FR" sz="1600" dirty="0" err="1" smtClean="0"/>
              <a:t>temperature</a:t>
            </a:r>
            <a:r>
              <a:rPr lang="fr-FR" sz="1600" dirty="0" smtClean="0"/>
              <a:t> </a:t>
            </a:r>
            <a:r>
              <a:rPr lang="fr-FR" sz="1600" dirty="0" err="1" smtClean="0"/>
              <a:t>measurement</a:t>
            </a:r>
            <a:r>
              <a:rPr lang="fr-FR" sz="1600" dirty="0" smtClean="0"/>
              <a:t> and </a:t>
            </a:r>
            <a:r>
              <a:rPr lang="fr-FR" sz="1600" dirty="0" err="1" smtClean="0"/>
              <a:t>associated</a:t>
            </a:r>
            <a:r>
              <a:rPr lang="fr-FR" sz="1600" dirty="0" smtClean="0"/>
              <a:t> RF </a:t>
            </a:r>
            <a:r>
              <a:rPr lang="fr-FR" sz="1600" dirty="0" err="1" smtClean="0"/>
              <a:t>security</a:t>
            </a:r>
            <a:r>
              <a:rPr lang="fr-FR" sz="1600" dirty="0" smtClean="0"/>
              <a:t> as </a:t>
            </a:r>
            <a:r>
              <a:rPr lang="fr-FR" sz="1600" dirty="0" err="1" smtClean="0"/>
              <a:t>well</a:t>
            </a:r>
            <a:r>
              <a:rPr lang="fr-FR" sz="1600" dirty="0" smtClean="0"/>
              <a:t> as tuner </a:t>
            </a:r>
            <a:r>
              <a:rPr lang="fr-FR" sz="1600" dirty="0" err="1" smtClean="0"/>
              <a:t>motors</a:t>
            </a:r>
            <a:r>
              <a:rPr lang="fr-FR" sz="1600" dirty="0" smtClean="0"/>
              <a:t> control</a:t>
            </a:r>
          </a:p>
          <a:p>
            <a:pPr lvl="2" algn="just"/>
            <a:endParaRPr lang="fr-FR" sz="1600" dirty="0" smtClean="0"/>
          </a:p>
          <a:p>
            <a:pPr lvl="1" algn="just"/>
            <a:endParaRPr lang="fr-FR" sz="1600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25305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LLRF </a:t>
            </a:r>
            <a:r>
              <a:rPr lang="en-US" dirty="0"/>
              <a:t>outsourced boards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14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59" y="2690553"/>
            <a:ext cx="4275909" cy="331777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77" y="2653529"/>
            <a:ext cx="3121034" cy="360344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35326" y="837647"/>
            <a:ext cx="88041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err="1" smtClean="0"/>
              <a:t>Outsourced</a:t>
            </a:r>
            <a:r>
              <a:rPr lang="fr-FR" sz="1600" dirty="0" smtClean="0"/>
              <a:t> </a:t>
            </a:r>
            <a:r>
              <a:rPr lang="fr-FR" sz="1600" smtClean="0"/>
              <a:t>to </a:t>
            </a:r>
            <a:r>
              <a:rPr lang="fr-FR" sz="1600" smtClean="0"/>
              <a:t>7Solutions/Orolia/Safran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err="1" smtClean="0"/>
              <a:t>Each</a:t>
            </a:r>
            <a:r>
              <a:rPr lang="fr-FR" sz="1600" b="1" dirty="0" smtClean="0"/>
              <a:t> LLRF MTCA Native-R2 </a:t>
            </a:r>
            <a:r>
              <a:rPr lang="fr-FR" sz="1600" b="1" dirty="0" err="1" smtClean="0"/>
              <a:t>crate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includes</a:t>
            </a:r>
            <a:r>
              <a:rPr lang="fr-FR" sz="1600" b="1" dirty="0" smtClean="0"/>
              <a:t>: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1600" dirty="0"/>
              <a:t>2 </a:t>
            </a:r>
            <a:r>
              <a:rPr lang="fr-FR" sz="1600" dirty="0" smtClean="0"/>
              <a:t>7Solutions </a:t>
            </a:r>
            <a:r>
              <a:rPr lang="fr-FR" sz="1600" dirty="0"/>
              <a:t>LLRF </a:t>
            </a:r>
            <a:r>
              <a:rPr lang="fr-FR" sz="1600" dirty="0" err="1"/>
              <a:t>boards</a:t>
            </a:r>
            <a:r>
              <a:rPr lang="fr-FR" sz="1600" dirty="0"/>
              <a:t>, </a:t>
            </a:r>
            <a:r>
              <a:rPr lang="fr-FR" sz="1600" dirty="0" err="1"/>
              <a:t>each</a:t>
            </a:r>
            <a:r>
              <a:rPr lang="fr-FR" sz="1600" dirty="0"/>
              <a:t> LLRF </a:t>
            </a:r>
            <a:r>
              <a:rPr lang="fr-FR" sz="1600" dirty="0" err="1"/>
              <a:t>board</a:t>
            </a:r>
            <a:r>
              <a:rPr lang="fr-FR" sz="1600" dirty="0"/>
              <a:t> manages  2 </a:t>
            </a:r>
            <a:r>
              <a:rPr lang="fr-FR" sz="1600" dirty="0" err="1" smtClean="0"/>
              <a:t>LLRFs</a:t>
            </a:r>
            <a:endParaRPr lang="fr-FR" sz="1600" dirty="0" smtClean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1600" dirty="0"/>
              <a:t>1 RF </a:t>
            </a:r>
            <a:r>
              <a:rPr lang="fr-FR" sz="1600" dirty="0" err="1"/>
              <a:t>Fast</a:t>
            </a:r>
            <a:r>
              <a:rPr lang="fr-FR" sz="1600" dirty="0"/>
              <a:t> Interlock (RFFI) </a:t>
            </a:r>
            <a:r>
              <a:rPr lang="fr-FR" sz="1600" dirty="0" smtClean="0"/>
              <a:t>system </a:t>
            </a:r>
            <a:r>
              <a:rPr lang="fr-FR" sz="1600" dirty="0" err="1" smtClean="0"/>
              <a:t>based</a:t>
            </a:r>
            <a:r>
              <a:rPr lang="fr-FR" sz="1600" dirty="0" smtClean="0"/>
              <a:t> on </a:t>
            </a:r>
            <a:r>
              <a:rPr lang="fr-FR" sz="1600" dirty="0" err="1" smtClean="0"/>
              <a:t>IOxOS</a:t>
            </a:r>
            <a:r>
              <a:rPr lang="fr-FR" sz="1600" dirty="0"/>
              <a:t> </a:t>
            </a:r>
            <a:r>
              <a:rPr lang="fr-FR" sz="1600" dirty="0" err="1" smtClean="0"/>
              <a:t>board</a:t>
            </a:r>
            <a:endParaRPr lang="fr-FR" sz="1600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 lvl="1"/>
            <a:endParaRPr lang="fr-FR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220173" y="2809188"/>
            <a:ext cx="791852" cy="3082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173" y="2899750"/>
            <a:ext cx="876693" cy="46403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172" y="4114329"/>
            <a:ext cx="876693" cy="46403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172" y="5312177"/>
            <a:ext cx="876693" cy="46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Use of MTCA backplane for trigger signals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15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10436" y="804570"/>
            <a:ext cx="11581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The use </a:t>
            </a:r>
            <a:r>
              <a:rPr lang="fr-FR" dirty="0"/>
              <a:t>of 4 </a:t>
            </a:r>
            <a:r>
              <a:rPr lang="fr-FR" dirty="0" err="1"/>
              <a:t>lines</a:t>
            </a:r>
            <a:r>
              <a:rPr lang="fr-FR" dirty="0"/>
              <a:t>  (17-20) of MTCA.4 bus </a:t>
            </a:r>
            <a:r>
              <a:rPr lang="fr-FR" dirty="0" err="1"/>
              <a:t>allows</a:t>
            </a:r>
            <a:r>
              <a:rPr lang="fr-FR" dirty="0"/>
              <a:t> </a:t>
            </a:r>
            <a:r>
              <a:rPr lang="fr-FR" dirty="0" smtClean="0"/>
              <a:t>the addition of 8 trigger </a:t>
            </a:r>
            <a:r>
              <a:rPr lang="fr-FR" dirty="0" err="1" smtClean="0"/>
              <a:t>signals</a:t>
            </a:r>
            <a:r>
              <a:rPr lang="fr-FR" dirty="0" smtClean="0"/>
              <a:t> to the </a:t>
            </a:r>
            <a:r>
              <a:rPr lang="fr-FR" smtClean="0"/>
              <a:t>EVR </a:t>
            </a:r>
            <a:r>
              <a:rPr lang="fr-FR" smtClean="0"/>
              <a:t>inputs/ouputs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This use allows many wire connection problems to be avoided and more reliability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282871"/>
              </p:ext>
            </p:extLst>
          </p:nvPr>
        </p:nvGraphicFramePr>
        <p:xfrm>
          <a:off x="739371" y="3104843"/>
          <a:ext cx="3963907" cy="3097702"/>
        </p:xfrm>
        <a:graphic>
          <a:graphicData uri="http://schemas.openxmlformats.org/drawingml/2006/table">
            <a:tbl>
              <a:tblPr firstRow="1" firstCol="1" bandRow="1"/>
              <a:tblGrid>
                <a:gridCol w="829988">
                  <a:extLst>
                    <a:ext uri="{9D8B030D-6E8A-4147-A177-3AD203B41FA5}">
                      <a16:colId xmlns:a16="http://schemas.microsoft.com/office/drawing/2014/main" val="3331504408"/>
                    </a:ext>
                  </a:extLst>
                </a:gridCol>
                <a:gridCol w="887228">
                  <a:extLst>
                    <a:ext uri="{9D8B030D-6E8A-4147-A177-3AD203B41FA5}">
                      <a16:colId xmlns:a16="http://schemas.microsoft.com/office/drawing/2014/main" val="3105597068"/>
                    </a:ext>
                  </a:extLst>
                </a:gridCol>
                <a:gridCol w="2246691">
                  <a:extLst>
                    <a:ext uri="{9D8B030D-6E8A-4147-A177-3AD203B41FA5}">
                      <a16:colId xmlns:a16="http://schemas.microsoft.com/office/drawing/2014/main" val="1395645405"/>
                    </a:ext>
                  </a:extLst>
                </a:gridCol>
              </a:tblGrid>
              <a:tr h="37629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Backplane standardization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913486"/>
                  </a:ext>
                </a:extLst>
              </a:tr>
              <a:tr h="498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Chassis bus line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Trigger code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Trigger nick-name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471724"/>
                  </a:ext>
                </a:extLst>
              </a:tr>
              <a:tr h="204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17_1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TS1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Trigger user buffer (TUB)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002751"/>
                  </a:ext>
                </a:extLst>
              </a:tr>
              <a:tr h="498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17_2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TS2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Beam presence or Acquisition (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RoI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009391"/>
                  </a:ext>
                </a:extLst>
              </a:tr>
              <a:tr h="254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18_1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TS3_m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Signals dedicated to the protection (m = instance of LLRF, BPM …)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681108"/>
                  </a:ext>
                </a:extLst>
              </a:tr>
              <a:tr h="254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18_2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TS3_m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86814"/>
                  </a:ext>
                </a:extLst>
              </a:tr>
              <a:tr h="249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19_1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TS3_m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342218"/>
                  </a:ext>
                </a:extLst>
              </a:tr>
              <a:tr h="254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19_2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TS3_m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773369"/>
                  </a:ext>
                </a:extLst>
              </a:tr>
              <a:tr h="254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20_1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TS4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RF gate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90478"/>
                  </a:ext>
                </a:extLst>
              </a:tr>
              <a:tr h="254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20_2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TS6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post mortem (GPM)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565083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112016" y="1941184"/>
            <a:ext cx="256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LLRF MTCA </a:t>
            </a:r>
            <a:r>
              <a:rPr lang="fr-FR" dirty="0" err="1" smtClean="0"/>
              <a:t>backplane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5"/>
          <a:stretch/>
        </p:blipFill>
        <p:spPr>
          <a:xfrm>
            <a:off x="5397016" y="2402916"/>
            <a:ext cx="5602318" cy="400232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5"/>
          <a:stretch/>
        </p:blipFill>
        <p:spPr>
          <a:xfrm>
            <a:off x="1326269" y="1747032"/>
            <a:ext cx="2350186" cy="135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RF Fast-Interlock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16</a:t>
            </a:fld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35326" y="725806"/>
            <a:ext cx="88041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smtClean="0"/>
              <a:t>Electron pickup (</a:t>
            </a:r>
            <a:r>
              <a:rPr lang="fr-FR" sz="1600" b="1" smtClean="0"/>
              <a:t>PUe) </a:t>
            </a:r>
            <a:r>
              <a:rPr lang="fr-FR" sz="1600" smtClean="0"/>
              <a:t>and </a:t>
            </a:r>
            <a:r>
              <a:rPr lang="fr-FR" sz="1600" b="1" smtClean="0"/>
              <a:t>photomultiplier (PM) </a:t>
            </a:r>
            <a:r>
              <a:rPr lang="fr-FR" sz="1600" smtClean="0"/>
              <a:t>monitoring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smtClean="0"/>
              <a:t>FPGA</a:t>
            </a:r>
            <a:r>
              <a:rPr lang="fr-FR" sz="1600" smtClean="0"/>
              <a:t>-based security features</a:t>
            </a:r>
            <a:endParaRPr lang="fr-FR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smtClean="0"/>
              <a:t>Stops the </a:t>
            </a:r>
            <a:r>
              <a:rPr lang="fr-FR" sz="1600" dirty="0" smtClean="0"/>
              <a:t>RF </a:t>
            </a:r>
            <a:r>
              <a:rPr lang="fr-FR" sz="1600" dirty="0" err="1" smtClean="0"/>
              <a:t>through</a:t>
            </a:r>
            <a:r>
              <a:rPr lang="fr-FR" sz="1600" dirty="0" smtClean="0"/>
              <a:t> the RF switch </a:t>
            </a:r>
            <a:r>
              <a:rPr lang="fr-FR" sz="1600" dirty="0" err="1" smtClean="0"/>
              <a:t>when</a:t>
            </a:r>
            <a:r>
              <a:rPr lang="fr-FR" sz="1600" dirty="0" smtClean="0"/>
              <a:t> </a:t>
            </a:r>
            <a:r>
              <a:rPr lang="fr-FR" sz="1600" dirty="0" err="1" smtClean="0"/>
              <a:t>PUe</a:t>
            </a:r>
            <a:r>
              <a:rPr lang="fr-FR" sz="1600" dirty="0" smtClean="0"/>
              <a:t> or PM </a:t>
            </a:r>
            <a:r>
              <a:rPr lang="fr-FR" sz="1600" smtClean="0"/>
              <a:t>passes </a:t>
            </a:r>
            <a:r>
              <a:rPr lang="fr-FR" sz="1600" smtClean="0"/>
              <a:t>the </a:t>
            </a:r>
            <a:r>
              <a:rPr lang="fr-FR" sz="1600" err="1" smtClean="0"/>
              <a:t>security</a:t>
            </a:r>
            <a:r>
              <a:rPr lang="fr-FR" sz="1600" smtClean="0"/>
              <a:t> </a:t>
            </a:r>
            <a:r>
              <a:rPr lang="fr-FR" sz="1600" smtClean="0"/>
              <a:t>threshold</a:t>
            </a:r>
            <a:endParaRPr lang="fr-FR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Spread PLC stop RF to the LLRF and to the Timing System</a:t>
            </a:r>
            <a:endParaRPr lang="fr-FR" sz="1600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 lvl="1"/>
            <a:endParaRPr lang="fr-FR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93" y="2008723"/>
            <a:ext cx="6540613" cy="433274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406" y="4004274"/>
            <a:ext cx="538924" cy="285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95967" y="4477732"/>
            <a:ext cx="659876" cy="51009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4027079" y="4732778"/>
            <a:ext cx="384666" cy="263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384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RF Conditioning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35326" y="829503"/>
            <a:ext cx="36255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smtClean="0"/>
              <a:t>This high-level application is in charge of </a:t>
            </a:r>
            <a:r>
              <a:rPr lang="fr-FR" sz="1600" b="1" smtClean="0"/>
              <a:t>ramping</a:t>
            </a:r>
            <a:r>
              <a:rPr lang="fr-FR" sz="1600" smtClean="0"/>
              <a:t> the accelerating cavities to their </a:t>
            </a:r>
            <a:r>
              <a:rPr lang="fr-FR" sz="1600" b="1" smtClean="0"/>
              <a:t>nominal power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60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smtClean="0"/>
              <a:t>A ramp is applied on the </a:t>
            </a:r>
            <a:r>
              <a:rPr lang="fr-FR" sz="1600" b="1" smtClean="0"/>
              <a:t>RF amplitude </a:t>
            </a:r>
            <a:r>
              <a:rPr lang="fr-FR" sz="1600" smtClean="0"/>
              <a:t>thanks to the LLRF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60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/>
              <a:t>A ramp is applied on the </a:t>
            </a:r>
            <a:r>
              <a:rPr lang="fr-FR" sz="1600" b="1"/>
              <a:t>RF duty cycle </a:t>
            </a:r>
            <a:r>
              <a:rPr lang="fr-FR" sz="1600"/>
              <a:t>thanks to the Timing system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60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smtClean="0"/>
              <a:t>The ramps </a:t>
            </a:r>
            <a:r>
              <a:rPr lang="fr-FR" sz="1600" b="1" smtClean="0"/>
              <a:t>speeds up </a:t>
            </a:r>
            <a:r>
              <a:rPr lang="fr-FR" sz="1600" smtClean="0"/>
              <a:t>or </a:t>
            </a:r>
            <a:r>
              <a:rPr lang="fr-FR" sz="1600" b="1" smtClean="0"/>
              <a:t>slows down</a:t>
            </a:r>
            <a:r>
              <a:rPr lang="fr-FR" sz="1600" smtClean="0"/>
              <a:t> depending on various measurements such as cavity pressure</a:t>
            </a:r>
            <a:endParaRPr lang="fr-FR" sz="1600" smtClean="0"/>
          </a:p>
          <a:p>
            <a:pPr lvl="2" algn="just"/>
            <a:endParaRPr lang="fr-FR" sz="1600" dirty="0" smtClean="0"/>
          </a:p>
          <a:p>
            <a:pPr lvl="1" algn="just"/>
            <a:endParaRPr lang="fr-FR" sz="1600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fr-FR" sz="16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7"/>
          <a:stretch/>
        </p:blipFill>
        <p:spPr>
          <a:xfrm>
            <a:off x="4357427" y="725864"/>
            <a:ext cx="7703101" cy="478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RF control GUI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18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42"/>
          <a:stretch/>
        </p:blipFill>
        <p:spPr>
          <a:xfrm>
            <a:off x="101459" y="862149"/>
            <a:ext cx="6478146" cy="33266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216" b="35"/>
          <a:stretch/>
        </p:blipFill>
        <p:spPr>
          <a:xfrm>
            <a:off x="3509555" y="2533921"/>
            <a:ext cx="7201989" cy="369819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125" y="314036"/>
            <a:ext cx="2891517" cy="203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RF test results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19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10436" y="804570"/>
            <a:ext cx="83638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 smtClean="0"/>
              <a:t>Warm </a:t>
            </a:r>
            <a:r>
              <a:rPr lang="fr-FR" dirty="0" err="1" smtClean="0"/>
              <a:t>conditioning</a:t>
            </a:r>
            <a:r>
              <a:rPr lang="fr-FR" dirty="0" smtClean="0"/>
              <a:t> 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dirty="0" err="1" smtClean="0"/>
              <a:t>Slowly</a:t>
            </a:r>
            <a:r>
              <a:rPr lang="fr-FR" dirty="0" smtClean="0"/>
              <a:t> </a:t>
            </a:r>
            <a:r>
              <a:rPr lang="fr-FR" dirty="0" err="1" smtClean="0"/>
              <a:t>increase</a:t>
            </a:r>
            <a:r>
              <a:rPr lang="fr-FR" dirty="0" smtClean="0"/>
              <a:t> the </a:t>
            </a:r>
            <a:r>
              <a:rPr lang="fr-FR" dirty="0" err="1" smtClean="0"/>
              <a:t>accelerating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in the </a:t>
            </a:r>
            <a:r>
              <a:rPr lang="fr-FR" dirty="0" err="1" smtClean="0"/>
              <a:t>cavity</a:t>
            </a:r>
            <a:r>
              <a:rPr lang="fr-FR" dirty="0" smtClean="0"/>
              <a:t> monitoring a </a:t>
            </a:r>
            <a:r>
              <a:rPr lang="fr-FR" dirty="0" err="1" smtClean="0"/>
              <a:t>variety</a:t>
            </a:r>
            <a:r>
              <a:rPr lang="fr-FR" dirty="0" smtClean="0"/>
              <a:t> a </a:t>
            </a:r>
            <a:r>
              <a:rPr lang="fr-FR" dirty="0" err="1" smtClean="0"/>
              <a:t>sensors</a:t>
            </a:r>
            <a:r>
              <a:rPr lang="fr-FR" dirty="0" smtClean="0"/>
              <a:t> (pressure, </a:t>
            </a:r>
            <a:r>
              <a:rPr lang="fr-FR" dirty="0" err="1" smtClean="0"/>
              <a:t>temperature</a:t>
            </a:r>
            <a:r>
              <a:rPr lang="fr-FR" dirty="0" smtClean="0"/>
              <a:t>, </a:t>
            </a:r>
            <a:r>
              <a:rPr lang="fr-FR" dirty="0" err="1" smtClean="0"/>
              <a:t>electron</a:t>
            </a:r>
            <a:r>
              <a:rPr lang="fr-FR" dirty="0" smtClean="0"/>
              <a:t> pickup, </a:t>
            </a:r>
            <a:r>
              <a:rPr lang="fr-FR" dirty="0" err="1" smtClean="0"/>
              <a:t>photomultiplier</a:t>
            </a:r>
            <a:r>
              <a:rPr lang="fr-FR" dirty="0" smtClean="0"/>
              <a:t>, </a:t>
            </a:r>
            <a:r>
              <a:rPr lang="fr-FR" dirty="0" err="1" smtClean="0"/>
              <a:t>reflected</a:t>
            </a:r>
            <a:r>
              <a:rPr lang="fr-FR" dirty="0" smtClean="0"/>
              <a:t> RF power)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 smtClean="0"/>
              <a:t>Cold </a:t>
            </a:r>
            <a:r>
              <a:rPr lang="fr-FR" dirty="0" err="1" smtClean="0"/>
              <a:t>conditioning</a:t>
            </a:r>
            <a:r>
              <a:rPr lang="fr-FR" dirty="0" smtClean="0"/>
              <a:t> 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dirty="0" err="1"/>
              <a:t>Increase</a:t>
            </a:r>
            <a:r>
              <a:rPr lang="fr-FR" dirty="0"/>
              <a:t> the </a:t>
            </a:r>
            <a:r>
              <a:rPr lang="fr-FR" dirty="0" err="1"/>
              <a:t>accelerating</a:t>
            </a:r>
            <a:r>
              <a:rPr lang="fr-FR" dirty="0"/>
              <a:t> </a:t>
            </a:r>
            <a:r>
              <a:rPr lang="fr-FR" dirty="0" err="1"/>
              <a:t>field</a:t>
            </a:r>
            <a:r>
              <a:rPr lang="fr-FR" dirty="0"/>
              <a:t> in the </a:t>
            </a:r>
            <a:r>
              <a:rPr lang="fr-FR" dirty="0" err="1"/>
              <a:t>cavity</a:t>
            </a:r>
            <a:r>
              <a:rPr lang="fr-FR" dirty="0"/>
              <a:t> to </a:t>
            </a:r>
            <a:r>
              <a:rPr lang="fr-FR" dirty="0" err="1"/>
              <a:t>its</a:t>
            </a:r>
            <a:r>
              <a:rPr lang="fr-FR" dirty="0"/>
              <a:t> nominal </a:t>
            </a:r>
            <a:r>
              <a:rPr lang="fr-FR" dirty="0" smtClean="0"/>
              <a:t>value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dirty="0" err="1" smtClean="0"/>
              <a:t>Very</a:t>
            </a:r>
            <a:r>
              <a:rPr lang="fr-FR" dirty="0" smtClean="0"/>
              <a:t> quick once the warm </a:t>
            </a:r>
            <a:r>
              <a:rPr lang="fr-FR" dirty="0" err="1" smtClean="0"/>
              <a:t>conditioning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correctly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endParaRPr lang="fr-FR" dirty="0" smtClean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 smtClean="0"/>
              <a:t>RFFI </a:t>
            </a:r>
            <a:r>
              <a:rPr lang="fr-FR" dirty="0" err="1" smtClean="0"/>
              <a:t>fast</a:t>
            </a:r>
            <a:r>
              <a:rPr lang="fr-FR" dirty="0" smtClean="0"/>
              <a:t> RF </a:t>
            </a:r>
            <a:r>
              <a:rPr lang="fr-FR" dirty="0" err="1" smtClean="0"/>
              <a:t>shutdown</a:t>
            </a:r>
            <a:r>
              <a:rPr lang="fr-FR" dirty="0" smtClean="0"/>
              <a:t> tests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448" y="3355807"/>
            <a:ext cx="5194810" cy="289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words on the SARAF project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Cryomodule</a:t>
            </a:r>
            <a:r>
              <a:rPr lang="en-US" dirty="0" smtClean="0"/>
              <a:t> Test Stand</a:t>
            </a:r>
          </a:p>
          <a:p>
            <a:r>
              <a:rPr lang="en-US" dirty="0" err="1" smtClean="0"/>
              <a:t>Cryomodule</a:t>
            </a:r>
            <a:r>
              <a:rPr lang="en-US" dirty="0" smtClean="0"/>
              <a:t> RF control</a:t>
            </a:r>
          </a:p>
          <a:p>
            <a:r>
              <a:rPr lang="en-US" dirty="0" err="1" smtClean="0"/>
              <a:t>Cryomodule</a:t>
            </a:r>
            <a:r>
              <a:rPr lang="en-US" dirty="0" smtClean="0"/>
              <a:t> solenoid control</a:t>
            </a:r>
          </a:p>
          <a:p>
            <a:r>
              <a:rPr lang="en-US" dirty="0" smtClean="0"/>
              <a:t>Main Control </a:t>
            </a:r>
            <a:r>
              <a:rPr lang="en-US" smtClean="0"/>
              <a:t>System tools</a:t>
            </a:r>
          </a:p>
          <a:p>
            <a:r>
              <a:rPr lang="en-US" smtClean="0"/>
              <a:t>Conclusion</a:t>
            </a:r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84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RF test results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20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10436" y="804570"/>
            <a:ext cx="1158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Warm </a:t>
            </a:r>
            <a:r>
              <a:rPr lang="fr-FR" dirty="0" err="1" smtClean="0"/>
              <a:t>conditioning</a:t>
            </a:r>
            <a:endParaRPr lang="fr-FR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610436" y="804570"/>
            <a:ext cx="115815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Warm </a:t>
            </a:r>
            <a:r>
              <a:rPr lang="fr-FR" dirty="0" err="1" smtClean="0"/>
              <a:t>conditioning</a:t>
            </a:r>
            <a:r>
              <a:rPr lang="fr-FR" dirty="0" smtClean="0"/>
              <a:t> of </a:t>
            </a:r>
            <a:r>
              <a:rPr lang="fr-FR" dirty="0" err="1" smtClean="0"/>
              <a:t>Cryomodule</a:t>
            </a:r>
            <a:r>
              <a:rPr lang="fr-FR" dirty="0" smtClean="0"/>
              <a:t> 4, </a:t>
            </a:r>
            <a:r>
              <a:rPr lang="fr-FR" dirty="0" err="1" smtClean="0"/>
              <a:t>Equipped</a:t>
            </a:r>
            <a:r>
              <a:rPr lang="fr-FR" dirty="0" smtClean="0"/>
              <a:t> </a:t>
            </a:r>
            <a:r>
              <a:rPr lang="fr-FR" dirty="0" err="1" smtClean="0"/>
              <a:t>Cavity</a:t>
            </a:r>
            <a:r>
              <a:rPr lang="fr-FR" dirty="0" smtClean="0"/>
              <a:t> 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T=296K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RF </a:t>
            </a:r>
            <a:r>
              <a:rPr lang="fr-FR" dirty="0" err="1" smtClean="0"/>
              <a:t>Duty</a:t>
            </a:r>
            <a:r>
              <a:rPr lang="fr-FR" dirty="0" smtClean="0"/>
              <a:t> Cycle range : 0.001 - 100%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RF Amplitude range : 150 - 1500 mV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21" y="2015605"/>
            <a:ext cx="8946725" cy="4240502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>
            <a:off x="706438" y="4309510"/>
            <a:ext cx="11329174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9966383" y="4054153"/>
            <a:ext cx="217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I</a:t>
            </a:r>
            <a:r>
              <a:rPr lang="fr-FR" sz="1200" dirty="0" smtClean="0">
                <a:solidFill>
                  <a:srgbClr val="FF0000"/>
                </a:solidFill>
              </a:rPr>
              <a:t>nitial RF amplitude = 150mV</a:t>
            </a:r>
            <a:endParaRPr lang="fr-FR" sz="1200" dirty="0">
              <a:solidFill>
                <a:srgbClr val="FF0000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654767" y="3323982"/>
            <a:ext cx="11329174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9889311" y="3068625"/>
            <a:ext cx="2248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F</a:t>
            </a:r>
            <a:r>
              <a:rPr lang="fr-FR" sz="1200" dirty="0" smtClean="0">
                <a:solidFill>
                  <a:srgbClr val="FF0000"/>
                </a:solidFill>
              </a:rPr>
              <a:t>inal RF amplitude = 1500mV</a:t>
            </a:r>
            <a:endParaRPr lang="fr-FR" sz="1200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654767" y="3017166"/>
            <a:ext cx="11329174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0340162" y="2761809"/>
            <a:ext cx="1803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9900"/>
                </a:solidFill>
              </a:rPr>
              <a:t>Initial RF DC = 0.001%</a:t>
            </a:r>
            <a:endParaRPr lang="fr-FR" sz="1200" dirty="0">
              <a:solidFill>
                <a:srgbClr val="009900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610436" y="2107556"/>
            <a:ext cx="11329174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0352981" y="1852199"/>
            <a:ext cx="1829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9900"/>
                </a:solidFill>
              </a:rPr>
              <a:t>Final RF DC = 100%</a:t>
            </a:r>
            <a:endParaRPr lang="fr-FR" sz="12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RF test results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21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10436" y="804570"/>
            <a:ext cx="1158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Warm </a:t>
            </a:r>
            <a:r>
              <a:rPr lang="fr-FR" dirty="0" err="1"/>
              <a:t>conditioning</a:t>
            </a:r>
            <a:r>
              <a:rPr lang="fr-FR" dirty="0"/>
              <a:t> of </a:t>
            </a:r>
            <a:r>
              <a:rPr lang="fr-FR" dirty="0" err="1"/>
              <a:t>Cryomodule</a:t>
            </a:r>
            <a:r>
              <a:rPr lang="fr-FR" dirty="0"/>
              <a:t> 4, </a:t>
            </a:r>
            <a:r>
              <a:rPr lang="fr-FR" dirty="0" err="1"/>
              <a:t>Equipped</a:t>
            </a:r>
            <a:r>
              <a:rPr lang="fr-FR" dirty="0"/>
              <a:t> </a:t>
            </a:r>
            <a:r>
              <a:rPr lang="fr-FR" dirty="0" err="1"/>
              <a:t>Cavity</a:t>
            </a:r>
            <a:r>
              <a:rPr lang="fr-FR" dirty="0"/>
              <a:t> 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RF power </a:t>
            </a:r>
            <a:r>
              <a:rPr lang="fr-FR" dirty="0" err="1" smtClean="0"/>
              <a:t>ramping</a:t>
            </a:r>
            <a:r>
              <a:rPr lang="fr-FR" dirty="0" smtClean="0"/>
              <a:t> causes the pressure </a:t>
            </a:r>
            <a:r>
              <a:rPr lang="fr-FR" dirty="0" err="1" smtClean="0"/>
              <a:t>inside</a:t>
            </a:r>
            <a:r>
              <a:rPr lang="fr-FR" dirty="0" smtClean="0"/>
              <a:t> the </a:t>
            </a:r>
            <a:r>
              <a:rPr lang="fr-FR" dirty="0" err="1" smtClean="0"/>
              <a:t>cavity</a:t>
            </a:r>
            <a:r>
              <a:rPr lang="fr-FR" dirty="0" smtClean="0"/>
              <a:t> to </a:t>
            </a:r>
            <a:r>
              <a:rPr lang="fr-FR" dirty="0" err="1" smtClean="0"/>
              <a:t>increase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Pressure </a:t>
            </a:r>
            <a:r>
              <a:rPr lang="fr-FR" dirty="0" err="1" smtClean="0"/>
              <a:t>increasing</a:t>
            </a:r>
            <a:r>
              <a:rPr lang="fr-FR" dirty="0" smtClean="0"/>
              <a:t> causes the RF power </a:t>
            </a:r>
            <a:r>
              <a:rPr lang="fr-FR" dirty="0" err="1" smtClean="0"/>
              <a:t>ramping</a:t>
            </a:r>
            <a:r>
              <a:rPr lang="fr-FR" dirty="0" smtClean="0"/>
              <a:t> to slow down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8" y="1813034"/>
            <a:ext cx="9298478" cy="441314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807244" y="5100638"/>
            <a:ext cx="11127664" cy="6528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3688235" y="3388203"/>
            <a:ext cx="0" cy="2346313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9913484" y="4645501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00FF"/>
                </a:solidFill>
              </a:rPr>
              <a:t>Vacuum warning </a:t>
            </a:r>
            <a:r>
              <a:rPr lang="fr-FR" sz="1200" dirty="0" err="1" smtClean="0">
                <a:solidFill>
                  <a:srgbClr val="0000FF"/>
                </a:solidFill>
              </a:rPr>
              <a:t>threshold</a:t>
            </a:r>
            <a:r>
              <a:rPr lang="fr-FR" sz="1200" dirty="0" smtClean="0">
                <a:solidFill>
                  <a:srgbClr val="0000FF"/>
                </a:solidFill>
              </a:rPr>
              <a:t> = 5.2E-7 mbar</a:t>
            </a:r>
            <a:endParaRPr lang="fr-FR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Cryomodule</a:t>
            </a:r>
            <a:r>
              <a:rPr lang="en-US" dirty="0" smtClean="0"/>
              <a:t> solenoid control</a:t>
            </a:r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104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Solenoid control architecture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23</a:t>
            </a:fld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35326" y="792481"/>
            <a:ext cx="69721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dirty="0" err="1" smtClean="0"/>
              <a:t>Each</a:t>
            </a:r>
            <a:r>
              <a:rPr lang="fr-FR" sz="1600" dirty="0" smtClean="0"/>
              <a:t> </a:t>
            </a:r>
            <a:r>
              <a:rPr lang="fr-FR" sz="1600" dirty="0" err="1" smtClean="0"/>
              <a:t>cryomodule</a:t>
            </a:r>
            <a:r>
              <a:rPr lang="fr-FR" sz="1600" dirty="0" smtClean="0"/>
              <a:t> </a:t>
            </a:r>
            <a:r>
              <a:rPr lang="fr-FR" sz="1600" dirty="0" err="1" smtClean="0"/>
              <a:t>includes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4 to 6 </a:t>
            </a:r>
            <a:r>
              <a:rPr lang="fr-FR" sz="1600" b="1" dirty="0" err="1" smtClean="0"/>
              <a:t>superconducting</a:t>
            </a:r>
            <a:r>
              <a:rPr lang="fr-FR" sz="1600" dirty="0" smtClean="0"/>
              <a:t> </a:t>
            </a:r>
            <a:r>
              <a:rPr lang="fr-FR" sz="1600" dirty="0" err="1" smtClean="0"/>
              <a:t>solenoid</a:t>
            </a:r>
            <a:r>
              <a:rPr lang="fr-FR" sz="1600" dirty="0" smtClean="0"/>
              <a:t> packages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dirty="0" err="1" smtClean="0"/>
              <a:t>Each</a:t>
            </a:r>
            <a:r>
              <a:rPr lang="fr-FR" sz="1600" dirty="0" smtClean="0"/>
              <a:t> </a:t>
            </a:r>
            <a:r>
              <a:rPr lang="fr-FR" sz="1600" dirty="0" err="1" smtClean="0"/>
              <a:t>solenoid</a:t>
            </a:r>
            <a:r>
              <a:rPr lang="fr-FR" sz="1600" dirty="0" smtClean="0"/>
              <a:t> package </a:t>
            </a:r>
            <a:r>
              <a:rPr lang="fr-FR" sz="1600" dirty="0" err="1" smtClean="0"/>
              <a:t>includes</a:t>
            </a:r>
            <a:r>
              <a:rPr lang="fr-FR" sz="1600" dirty="0" smtClean="0"/>
              <a:t> :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A main </a:t>
            </a:r>
            <a:r>
              <a:rPr lang="fr-FR" sz="1600" dirty="0" err="1" smtClean="0"/>
              <a:t>solenoid</a:t>
            </a:r>
            <a:r>
              <a:rPr lang="fr-FR" sz="1600" dirty="0" smtClean="0"/>
              <a:t> to </a:t>
            </a:r>
            <a:r>
              <a:rPr lang="fr-FR" sz="1600" b="1" dirty="0" smtClean="0"/>
              <a:t>focus </a:t>
            </a:r>
            <a:r>
              <a:rPr lang="fr-FR" sz="1600" dirty="0" smtClean="0"/>
              <a:t>the </a:t>
            </a:r>
            <a:r>
              <a:rPr lang="fr-FR" sz="1600" dirty="0" err="1" smtClean="0"/>
              <a:t>beam</a:t>
            </a:r>
            <a:endParaRPr lang="fr-FR" sz="1600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2 pairs of </a:t>
            </a:r>
            <a:r>
              <a:rPr lang="fr-FR" sz="1600" dirty="0" err="1" smtClean="0"/>
              <a:t>steerers</a:t>
            </a:r>
            <a:r>
              <a:rPr lang="fr-FR" sz="1600" dirty="0" smtClean="0"/>
              <a:t>, one pair for </a:t>
            </a:r>
            <a:r>
              <a:rPr lang="fr-FR" sz="1600" b="1" dirty="0" smtClean="0"/>
              <a:t>horizontal </a:t>
            </a:r>
            <a:r>
              <a:rPr lang="fr-FR" sz="1600" b="1" dirty="0" err="1" smtClean="0"/>
              <a:t>deviation</a:t>
            </a:r>
            <a:r>
              <a:rPr lang="fr-FR" sz="1600" b="1" dirty="0" smtClean="0"/>
              <a:t> </a:t>
            </a:r>
            <a:r>
              <a:rPr lang="fr-FR" sz="1600" dirty="0" smtClean="0"/>
              <a:t>of the </a:t>
            </a:r>
            <a:r>
              <a:rPr lang="fr-FR" sz="1600" dirty="0" err="1" smtClean="0"/>
              <a:t>beam</a:t>
            </a:r>
            <a:r>
              <a:rPr lang="fr-FR" sz="1600" dirty="0" smtClean="0"/>
              <a:t>, </a:t>
            </a:r>
            <a:r>
              <a:rPr lang="fr-FR" sz="1600" dirty="0" err="1" smtClean="0"/>
              <a:t>another</a:t>
            </a:r>
            <a:r>
              <a:rPr lang="fr-FR" sz="1600" dirty="0" smtClean="0"/>
              <a:t> pair for </a:t>
            </a:r>
            <a:r>
              <a:rPr lang="fr-FR" sz="1600" b="1" dirty="0" smtClean="0"/>
              <a:t>vertical </a:t>
            </a:r>
            <a:r>
              <a:rPr lang="fr-FR" sz="1600" b="1" dirty="0" err="1" smtClean="0"/>
              <a:t>deviation</a:t>
            </a:r>
            <a:r>
              <a:rPr lang="fr-FR" sz="1600" b="1" dirty="0" smtClean="0"/>
              <a:t> </a:t>
            </a:r>
            <a:r>
              <a:rPr lang="fr-FR" sz="1600" dirty="0" smtClean="0"/>
              <a:t>of the </a:t>
            </a:r>
            <a:r>
              <a:rPr lang="fr-FR" sz="1600" dirty="0" err="1" smtClean="0"/>
              <a:t>beam</a:t>
            </a:r>
            <a:endParaRPr lang="fr-FR" sz="1600" dirty="0" smtClean="0"/>
          </a:p>
          <a:p>
            <a:pPr lvl="1" algn="just"/>
            <a:endParaRPr lang="fr-FR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dirty="0" err="1" smtClean="0"/>
              <a:t>These</a:t>
            </a:r>
            <a:r>
              <a:rPr lang="fr-FR" sz="1600" dirty="0" smtClean="0"/>
              <a:t> </a:t>
            </a:r>
            <a:r>
              <a:rPr lang="fr-FR" sz="1600" dirty="0" err="1" smtClean="0"/>
              <a:t>coils</a:t>
            </a:r>
            <a:r>
              <a:rPr lang="fr-FR" sz="1600" dirty="0" smtClean="0"/>
              <a:t> are </a:t>
            </a:r>
            <a:r>
              <a:rPr lang="fr-FR" sz="1600" dirty="0" err="1" smtClean="0"/>
              <a:t>bathed</a:t>
            </a:r>
            <a:r>
              <a:rPr lang="fr-FR" sz="1600" dirty="0" smtClean="0"/>
              <a:t> in </a:t>
            </a:r>
            <a:r>
              <a:rPr lang="fr-FR" sz="1600" b="1" dirty="0" smtClean="0"/>
              <a:t>4K </a:t>
            </a:r>
            <a:r>
              <a:rPr lang="fr-FR" sz="1600" b="1" dirty="0" err="1" smtClean="0"/>
              <a:t>liquid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helium</a:t>
            </a:r>
            <a:r>
              <a:rPr lang="fr-FR" sz="1600" dirty="0"/>
              <a:t> (</a:t>
            </a:r>
            <a:r>
              <a:rPr lang="fr-FR" sz="1600" dirty="0" err="1"/>
              <a:t>cryogenics</a:t>
            </a:r>
            <a:r>
              <a:rPr lang="fr-FR" sz="1600" dirty="0"/>
              <a:t> </a:t>
            </a:r>
            <a:r>
              <a:rPr lang="fr-FR" sz="1600" dirty="0" smtClean="0"/>
              <a:t>control </a:t>
            </a:r>
            <a:r>
              <a:rPr lang="fr-FR" sz="1600" dirty="0" err="1" smtClean="0"/>
              <a:t>will</a:t>
            </a:r>
            <a:r>
              <a:rPr lang="fr-FR" sz="1600" dirty="0" smtClean="0"/>
              <a:t> </a:t>
            </a:r>
            <a:r>
              <a:rPr lang="fr-FR" sz="1600" dirty="0"/>
              <a:t>not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dealt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in </a:t>
            </a:r>
            <a:r>
              <a:rPr lang="fr-FR" sz="1600" dirty="0" err="1"/>
              <a:t>this</a:t>
            </a:r>
            <a:r>
              <a:rPr lang="fr-FR" sz="1600" dirty="0"/>
              <a:t> </a:t>
            </a:r>
            <a:r>
              <a:rPr lang="fr-FR" sz="1600" dirty="0" err="1"/>
              <a:t>presentation</a:t>
            </a:r>
            <a:r>
              <a:rPr lang="fr-FR" sz="1600" dirty="0"/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The </a:t>
            </a:r>
            <a:r>
              <a:rPr lang="fr-FR" sz="1600" dirty="0" err="1" smtClean="0"/>
              <a:t>coils</a:t>
            </a:r>
            <a:r>
              <a:rPr lang="fr-FR" sz="1600" dirty="0" smtClean="0"/>
              <a:t> are </a:t>
            </a:r>
            <a:r>
              <a:rPr lang="fr-FR" sz="1600" dirty="0" err="1" smtClean="0"/>
              <a:t>powered</a:t>
            </a:r>
            <a:r>
              <a:rPr lang="fr-FR" sz="1600" dirty="0" smtClean="0"/>
              <a:t> by </a:t>
            </a:r>
            <a:r>
              <a:rPr lang="fr-FR" sz="1600" dirty="0" err="1" smtClean="0"/>
              <a:t>CAENels</a:t>
            </a:r>
            <a:r>
              <a:rPr lang="fr-FR" sz="1600" dirty="0" smtClean="0"/>
              <a:t> power </a:t>
            </a:r>
            <a:r>
              <a:rPr lang="fr-FR" sz="1600" dirty="0" err="1" smtClean="0"/>
              <a:t>supply</a:t>
            </a:r>
            <a:r>
              <a:rPr lang="fr-FR" sz="1600" dirty="0" smtClean="0"/>
              <a:t> </a:t>
            </a:r>
            <a:r>
              <a:rPr lang="fr-FR" sz="1600" dirty="0" err="1" smtClean="0"/>
              <a:t>units</a:t>
            </a:r>
            <a:endParaRPr lang="fr-FR" sz="1600" dirty="0" smtClean="0"/>
          </a:p>
          <a:p>
            <a:pPr algn="just"/>
            <a:endParaRPr lang="fr-FR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S7-1500 PLC</a:t>
            </a:r>
            <a:r>
              <a:rPr lang="fr-FR" sz="1600" dirty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in charge of </a:t>
            </a:r>
            <a:r>
              <a:rPr lang="fr-FR" sz="1600" b="1" dirty="0" err="1" smtClean="0"/>
              <a:t>current</a:t>
            </a:r>
            <a:r>
              <a:rPr lang="fr-FR" sz="1600" b="1" dirty="0" smtClean="0"/>
              <a:t> lead voltage </a:t>
            </a:r>
            <a:r>
              <a:rPr lang="fr-FR" sz="1600" b="1" dirty="0" err="1" smtClean="0"/>
              <a:t>measurements</a:t>
            </a:r>
            <a:r>
              <a:rPr lang="fr-FR" sz="16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If the voltage </a:t>
            </a:r>
            <a:r>
              <a:rPr lang="fr-FR" sz="1600" dirty="0" err="1" smtClean="0"/>
              <a:t>measurement</a:t>
            </a:r>
            <a:r>
              <a:rPr lang="fr-FR" sz="1600" dirty="0" smtClean="0"/>
              <a:t> </a:t>
            </a:r>
            <a:r>
              <a:rPr lang="fr-FR" sz="1600" dirty="0" err="1" smtClean="0"/>
              <a:t>overpasses</a:t>
            </a:r>
            <a:r>
              <a:rPr lang="fr-FR" sz="1600" dirty="0" smtClean="0"/>
              <a:t> a 500mV </a:t>
            </a:r>
            <a:r>
              <a:rPr lang="fr-FR" sz="1600" dirty="0" err="1" smtClean="0"/>
              <a:t>threshold</a:t>
            </a:r>
            <a:r>
              <a:rPr lang="fr-FR" sz="1600" dirty="0" smtClean="0"/>
              <a:t>, the </a:t>
            </a:r>
            <a:r>
              <a:rPr lang="fr-FR" sz="1600" dirty="0" err="1" smtClean="0"/>
              <a:t>coil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considered</a:t>
            </a:r>
            <a:r>
              <a:rPr lang="fr-FR" sz="1600" dirty="0" smtClean="0"/>
              <a:t> as </a:t>
            </a:r>
            <a:r>
              <a:rPr lang="fr-FR" sz="1600" dirty="0" err="1" smtClean="0"/>
              <a:t>losing</a:t>
            </a:r>
            <a:r>
              <a:rPr lang="fr-FR" sz="1600" dirty="0" smtClean="0"/>
              <a:t> </a:t>
            </a:r>
            <a:r>
              <a:rPr lang="fr-FR" sz="1600" dirty="0" err="1" smtClean="0"/>
              <a:t>its</a:t>
            </a:r>
            <a:r>
              <a:rPr lang="fr-FR" sz="1600" dirty="0" smtClean="0"/>
              <a:t> </a:t>
            </a:r>
            <a:r>
              <a:rPr lang="fr-FR" sz="1600" dirty="0" err="1" smtClean="0"/>
              <a:t>superconductivity</a:t>
            </a:r>
            <a:r>
              <a:rPr lang="fr-FR" sz="1600" dirty="0" smtClean="0"/>
              <a:t> : </a:t>
            </a:r>
            <a:r>
              <a:rPr lang="fr-FR" sz="1600" dirty="0" err="1" smtClean="0"/>
              <a:t>it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a </a:t>
            </a:r>
            <a:r>
              <a:rPr lang="fr-FR" sz="1600" b="1" dirty="0" err="1" smtClean="0"/>
              <a:t>quench</a:t>
            </a:r>
            <a:r>
              <a:rPr lang="fr-FR" sz="1600" dirty="0" smtClean="0"/>
              <a:t> and the PLC </a:t>
            </a:r>
            <a:r>
              <a:rPr lang="fr-FR" sz="1600" dirty="0" err="1" smtClean="0"/>
              <a:t>then</a:t>
            </a:r>
            <a:r>
              <a:rPr lang="fr-FR" sz="1600" dirty="0" smtClean="0"/>
              <a:t> trips the power </a:t>
            </a:r>
            <a:r>
              <a:rPr lang="fr-FR" sz="1600" dirty="0" err="1" smtClean="0"/>
              <a:t>supply</a:t>
            </a:r>
            <a:endParaRPr lang="fr-FR" sz="1600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4275" r="28459" b="12170"/>
          <a:stretch/>
        </p:blipFill>
        <p:spPr>
          <a:xfrm>
            <a:off x="7745164" y="1346988"/>
            <a:ext cx="4028914" cy="41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Solenoid control architecture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24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5" y="1351664"/>
            <a:ext cx="10969970" cy="413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Solenoid </a:t>
            </a:r>
            <a:r>
              <a:rPr lang="en-US" smtClean="0"/>
              <a:t>control GUI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25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845755"/>
            <a:ext cx="10058400" cy="541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Solenoid test results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26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10436" y="804570"/>
            <a:ext cx="90161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 err="1" smtClean="0"/>
              <a:t>Ramping</a:t>
            </a:r>
            <a:r>
              <a:rPr lang="fr-FR" dirty="0" smtClean="0"/>
              <a:t> all </a:t>
            </a:r>
            <a:r>
              <a:rPr lang="fr-FR" dirty="0" err="1" smtClean="0"/>
              <a:t>solenoids</a:t>
            </a:r>
            <a:r>
              <a:rPr lang="fr-FR" dirty="0" smtClean="0"/>
              <a:t> to </a:t>
            </a:r>
            <a:r>
              <a:rPr lang="fr-FR" dirty="0" err="1" smtClean="0"/>
              <a:t>their</a:t>
            </a:r>
            <a:r>
              <a:rPr lang="fr-FR" dirty="0" smtClean="0"/>
              <a:t> nominal </a:t>
            </a:r>
            <a:r>
              <a:rPr lang="fr-FR" dirty="0" err="1" smtClean="0"/>
              <a:t>current</a:t>
            </a:r>
            <a:r>
              <a:rPr lang="fr-FR" dirty="0" smtClean="0"/>
              <a:t> (75.2A) + 10% 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dirty="0" smtClean="0"/>
              <a:t>The </a:t>
            </a:r>
            <a:r>
              <a:rPr lang="fr-FR" b="1" dirty="0" err="1" smtClean="0"/>
              <a:t>ramping</a:t>
            </a:r>
            <a:r>
              <a:rPr lang="fr-FR" b="1" dirty="0" smtClean="0"/>
              <a:t> rate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 </a:t>
            </a:r>
            <a:r>
              <a:rPr lang="fr-FR" err="1" smtClean="0"/>
              <a:t>because</a:t>
            </a:r>
            <a:r>
              <a:rPr lang="fr-FR" smtClean="0"/>
              <a:t> </a:t>
            </a:r>
            <a:r>
              <a:rPr lang="fr-FR" smtClean="0"/>
              <a:t>the </a:t>
            </a:r>
            <a:r>
              <a:rPr lang="fr-FR" dirty="0" smtClean="0"/>
              <a:t>voltage </a:t>
            </a:r>
            <a:r>
              <a:rPr lang="fr-FR" dirty="0" err="1" smtClean="0"/>
              <a:t>measured</a:t>
            </a:r>
            <a:r>
              <a:rPr lang="fr-FR" dirty="0" smtClean="0"/>
              <a:t> in the </a:t>
            </a:r>
            <a:r>
              <a:rPr lang="fr-FR" err="1" smtClean="0"/>
              <a:t>current</a:t>
            </a:r>
            <a:r>
              <a:rPr lang="fr-FR" smtClean="0"/>
              <a:t> </a:t>
            </a:r>
            <a:r>
              <a:rPr lang="fr-FR" smtClean="0"/>
              <a:t>leads, </a:t>
            </a:r>
            <a:r>
              <a:rPr lang="fr-FR"/>
              <a:t>which must not </a:t>
            </a:r>
            <a:r>
              <a:rPr lang="fr-FR"/>
              <a:t>exceed </a:t>
            </a:r>
            <a:r>
              <a:rPr lang="fr-FR" smtClean="0"/>
              <a:t>500mV, </a:t>
            </a:r>
            <a:r>
              <a:rPr lang="fr-FR"/>
              <a:t>is related to </a:t>
            </a:r>
            <a:r>
              <a:rPr lang="fr-FR"/>
              <a:t>current </a:t>
            </a:r>
            <a:r>
              <a:rPr lang="fr-FR" smtClean="0"/>
              <a:t>variation</a:t>
            </a:r>
            <a:endParaRPr lang="fr-FR" smtClean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mtClean="0"/>
              <a:t>Determining the appropriate ramping rate :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fr-FR" smtClean="0"/>
              <a:t>From </a:t>
            </a:r>
            <a:r>
              <a:rPr lang="fr-FR" dirty="0" smtClean="0"/>
              <a:t>0A to 75.2A at 0.2A/s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fr-FR" dirty="0" err="1" smtClean="0"/>
              <a:t>From</a:t>
            </a:r>
            <a:r>
              <a:rPr lang="fr-FR" dirty="0" smtClean="0"/>
              <a:t> 75.2A to 82.7A </a:t>
            </a:r>
            <a:r>
              <a:rPr lang="fr-FR" smtClean="0"/>
              <a:t>at 0.15A/s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/>
              <a:t>A few quenches were observed that were solved by </a:t>
            </a:r>
            <a:r>
              <a:rPr lang="fr-FR" b="1" smtClean="0"/>
              <a:t>training</a:t>
            </a:r>
            <a:r>
              <a:rPr lang="fr-FR" smtClean="0"/>
              <a:t> (repetition of current ramps)</a:t>
            </a:r>
            <a:endParaRPr lang="fr-FR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fr-FR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600" y="3047115"/>
            <a:ext cx="8063983" cy="329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8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Solenoid test results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27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10436" y="804570"/>
            <a:ext cx="115815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Testing</a:t>
            </a:r>
            <a:r>
              <a:rPr lang="fr-FR" dirty="0" smtClean="0"/>
              <a:t> all </a:t>
            </a:r>
            <a:r>
              <a:rPr lang="fr-FR" dirty="0" err="1" smtClean="0"/>
              <a:t>magnetic</a:t>
            </a:r>
            <a:r>
              <a:rPr lang="fr-FR" dirty="0" smtClean="0"/>
              <a:t> configurations for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solenoid</a:t>
            </a:r>
            <a:r>
              <a:rPr lang="fr-FR" dirty="0" smtClean="0"/>
              <a:t> package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/>
              <a:t>Positive </a:t>
            </a:r>
            <a:r>
              <a:rPr lang="fr-FR" dirty="0" err="1" smtClean="0"/>
              <a:t>current</a:t>
            </a:r>
            <a:r>
              <a:rPr lang="fr-FR" dirty="0" smtClean="0"/>
              <a:t> in the main </a:t>
            </a:r>
            <a:r>
              <a:rPr lang="fr-FR" dirty="0" err="1" smtClean="0"/>
              <a:t>solenoid</a:t>
            </a:r>
            <a:endParaRPr lang="fr-FR" dirty="0" smtClean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dirty="0" smtClean="0"/>
              <a:t>Positive and </a:t>
            </a:r>
            <a:r>
              <a:rPr lang="fr-FR" dirty="0" err="1" smtClean="0"/>
              <a:t>negative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 in the </a:t>
            </a:r>
            <a:r>
              <a:rPr lang="fr-FR" dirty="0" err="1" smtClean="0"/>
              <a:t>steerers</a:t>
            </a:r>
            <a:endParaRPr lang="fr-FR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Negative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 in the main </a:t>
            </a:r>
            <a:r>
              <a:rPr lang="fr-FR" dirty="0" err="1" smtClean="0"/>
              <a:t>solenoid</a:t>
            </a:r>
            <a:endParaRPr lang="fr-FR" dirty="0" smtClean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dirty="0"/>
              <a:t>Positive and </a:t>
            </a:r>
            <a:r>
              <a:rPr lang="fr-FR" dirty="0" err="1"/>
              <a:t>negative</a:t>
            </a:r>
            <a:r>
              <a:rPr lang="fr-FR" dirty="0"/>
              <a:t> </a:t>
            </a:r>
            <a:r>
              <a:rPr lang="fr-FR" dirty="0" err="1"/>
              <a:t>current</a:t>
            </a:r>
            <a:r>
              <a:rPr lang="fr-FR" dirty="0"/>
              <a:t> in the </a:t>
            </a:r>
            <a:r>
              <a:rPr lang="fr-FR" dirty="0" err="1" smtClean="0"/>
              <a:t>steerers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52" y="2430956"/>
            <a:ext cx="8575197" cy="37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Control System tools</a:t>
            </a:r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Phoebus GUI navigation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29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10436" y="804570"/>
            <a:ext cx="1158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Large </a:t>
            </a:r>
            <a:r>
              <a:rPr lang="fr-FR" dirty="0" err="1" smtClean="0"/>
              <a:t>scale</a:t>
            </a:r>
            <a:r>
              <a:rPr lang="fr-FR" dirty="0" smtClean="0"/>
              <a:t> transition </a:t>
            </a:r>
            <a:r>
              <a:rPr lang="fr-FR" dirty="0" err="1" smtClean="0"/>
              <a:t>from</a:t>
            </a:r>
            <a:r>
              <a:rPr lang="fr-FR" dirty="0" smtClean="0"/>
              <a:t> CSS BOY to CSS </a:t>
            </a:r>
            <a:r>
              <a:rPr lang="fr-FR" err="1" smtClean="0"/>
              <a:t>Phoebus</a:t>
            </a:r>
            <a:r>
              <a:rPr lang="fr-FR" smtClean="0"/>
              <a:t> (~600 </a:t>
            </a:r>
            <a:r>
              <a:rPr lang="fr-FR" dirty="0" smtClean="0"/>
              <a:t>.</a:t>
            </a:r>
            <a:r>
              <a:rPr lang="fr-FR" dirty="0" err="1" smtClean="0"/>
              <a:t>opi</a:t>
            </a:r>
            <a:r>
              <a:rPr lang="fr-FR" dirty="0" smtClean="0"/>
              <a:t> files)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7" y="1238252"/>
            <a:ext cx="4872036" cy="25072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018" y="2146300"/>
            <a:ext cx="5608145" cy="28511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42"/>
          <a:stretch/>
        </p:blipFill>
        <p:spPr>
          <a:xfrm>
            <a:off x="648106" y="3841750"/>
            <a:ext cx="4872036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words on the SARAF project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SARAF </a:t>
            </a:r>
            <a:r>
              <a:rPr lang="en-US" dirty="0" err="1"/>
              <a:t>Linac</a:t>
            </a:r>
            <a:r>
              <a:rPr lang="en-US" dirty="0"/>
              <a:t> Control System − </a:t>
            </a:r>
            <a:r>
              <a:rPr lang="en-US" dirty="0" smtClean="0"/>
              <a:t>EPICS Meeting 2024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EPICS Archiver Appliance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30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10436" y="804570"/>
            <a:ext cx="1158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Operators</a:t>
            </a:r>
            <a:r>
              <a:rPr lang="fr-FR" dirty="0" smtClean="0"/>
              <a:t> </a:t>
            </a:r>
            <a:r>
              <a:rPr lang="fr-FR" dirty="0" err="1" smtClean="0"/>
              <a:t>enjoy</a:t>
            </a:r>
            <a:r>
              <a:rPr lang="fr-FR" dirty="0" smtClean="0"/>
              <a:t> the Data Browser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1754430"/>
            <a:ext cx="4449762" cy="354146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81642"/>
            <a:ext cx="6573047" cy="268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Phoebus Alarm Server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31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10436" y="804570"/>
            <a:ext cx="1158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One of the important motivation for the transition </a:t>
            </a:r>
            <a:r>
              <a:rPr lang="fr-FR" dirty="0" err="1" smtClean="0"/>
              <a:t>from</a:t>
            </a:r>
            <a:r>
              <a:rPr lang="fr-FR" dirty="0" smtClean="0"/>
              <a:t> CSS BOY to CSS </a:t>
            </a:r>
            <a:r>
              <a:rPr lang="fr-FR" dirty="0" err="1" smtClean="0"/>
              <a:t>Phoebus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1185863"/>
            <a:ext cx="6577050" cy="360919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2896536"/>
            <a:ext cx="6500812" cy="333661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50" y="1676397"/>
            <a:ext cx="6577050" cy="35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675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Conclusion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33</a:t>
            </a:fld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35326" y="830581"/>
            <a:ext cx="88041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mtClean="0"/>
              <a:t>All 4 cryomodules have been successfully tested at CEA between 2023 and 2024 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mtClean="0"/>
              <a:t>The lapse of time between the test of each cryomodule allowed the control to be debugged and enhanced before its delivery to SNRC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mtClean="0"/>
              <a:t>Cryomodule 1 is being tested at SNRC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mtClean="0"/>
              <a:t>The Cryomodule Test Stand has been an opportunity for the control team to bring evolutions compared to the initial baseline 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mtClean="0"/>
              <a:t>Transition from CSS BOY to CSS Phoebus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mtClean="0"/>
              <a:t>Transition from EPICS 3.15 to EPICS 7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mtClean="0"/>
              <a:t>Deployment of high-level tools such as the Phoebus Alarm Server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4371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E7C6220-27BF-EE46-598B-6D39D773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6" y="3449638"/>
            <a:ext cx="3465025" cy="703262"/>
          </a:xfrm>
        </p:spPr>
        <p:txBody>
          <a:bodyPr>
            <a:normAutofit/>
          </a:bodyPr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C2D0F8-D014-0864-D901-ABE68887C8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668" y="2592371"/>
            <a:ext cx="4238556" cy="26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36" y="4038278"/>
            <a:ext cx="8259328" cy="230537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SARAF </a:t>
            </a:r>
            <a:r>
              <a:rPr lang="fr-FR" sz="2700" dirty="0"/>
              <a:t>(</a:t>
            </a:r>
            <a:r>
              <a:rPr lang="en-US" sz="27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sz="2700" dirty="0" err="1"/>
              <a:t>oreq</a:t>
            </a:r>
            <a:r>
              <a:rPr lang="en-US" sz="2700" dirty="0"/>
              <a:t> </a:t>
            </a:r>
            <a:r>
              <a:rPr lang="en-US" sz="27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700" dirty="0"/>
              <a:t>pplied </a:t>
            </a:r>
            <a:r>
              <a:rPr lang="en-US" sz="27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700" dirty="0"/>
              <a:t>esearch </a:t>
            </a:r>
            <a:r>
              <a:rPr lang="en-US" sz="27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700" dirty="0"/>
              <a:t>ccelerator </a:t>
            </a:r>
            <a:r>
              <a:rPr lang="en-US" sz="27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700" dirty="0"/>
              <a:t>acility)</a:t>
            </a:r>
            <a:br>
              <a:rPr lang="en-US" sz="2700" dirty="0"/>
            </a:br>
            <a:r>
              <a:rPr lang="en-US" dirty="0"/>
              <a:t>Phase </a:t>
            </a:r>
            <a:r>
              <a:rPr lang="en-US" dirty="0" smtClean="0"/>
              <a:t>II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/>
          </a:p>
        </p:txBody>
      </p:sp>
      <p:sp>
        <p:nvSpPr>
          <p:cNvPr id="9" name="TextBox 28"/>
          <p:cNvSpPr txBox="1"/>
          <p:nvPr/>
        </p:nvSpPr>
        <p:spPr>
          <a:xfrm rot="21121062">
            <a:off x="1683910" y="4576519"/>
            <a:ext cx="21444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b="1" dirty="0" smtClean="0">
                <a:solidFill>
                  <a:srgbClr val="FF0000"/>
                </a:solidFill>
              </a:rPr>
              <a:t>Injector in operation since 2010</a:t>
            </a:r>
            <a:endParaRPr lang="he-IL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26"/>
          <p:cNvSpPr txBox="1"/>
          <p:nvPr/>
        </p:nvSpPr>
        <p:spPr>
          <a:xfrm rot="21120000">
            <a:off x="5633418" y="4029328"/>
            <a:ext cx="251857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1600" dirty="0" smtClean="0">
                <a:solidFill>
                  <a:srgbClr val="FF0000"/>
                </a:solidFill>
              </a:rPr>
              <a:t>Phase II</a:t>
            </a:r>
            <a:endParaRPr lang="he-IL" sz="1600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44035" y="864852"/>
            <a:ext cx="10816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Collaboration </a:t>
            </a:r>
            <a:r>
              <a:rPr lang="fr-FR" dirty="0" err="1"/>
              <a:t>between</a:t>
            </a:r>
            <a:r>
              <a:rPr lang="fr-FR" dirty="0"/>
              <a:t> CEA-</a:t>
            </a:r>
            <a:r>
              <a:rPr lang="fr-FR" dirty="0" err="1"/>
              <a:t>Irfu</a:t>
            </a:r>
            <a:r>
              <a:rPr lang="fr-FR" dirty="0"/>
              <a:t> </a:t>
            </a:r>
            <a:r>
              <a:rPr lang="fr-FR"/>
              <a:t>and </a:t>
            </a:r>
            <a:r>
              <a:rPr lang="fr-FR" smtClean="0"/>
              <a:t>IAEC-SNRC </a:t>
            </a:r>
            <a:r>
              <a:rPr lang="fr-FR" dirty="0"/>
              <a:t>to the upgrade of the SARAF </a:t>
            </a:r>
            <a:r>
              <a:rPr lang="fr-FR" dirty="0" err="1"/>
              <a:t>accelerator</a:t>
            </a:r>
            <a:r>
              <a:rPr lang="fr-FR" dirty="0"/>
              <a:t> to 5 mA CW 40 </a:t>
            </a:r>
            <a:r>
              <a:rPr lang="fr-FR" dirty="0" err="1"/>
              <a:t>Mev</a:t>
            </a:r>
            <a:r>
              <a:rPr lang="fr-FR" dirty="0"/>
              <a:t> </a:t>
            </a:r>
            <a:r>
              <a:rPr lang="fr-FR" dirty="0" err="1"/>
              <a:t>deuteron</a:t>
            </a:r>
            <a:r>
              <a:rPr lang="fr-FR" dirty="0"/>
              <a:t> and proton </a:t>
            </a:r>
            <a:r>
              <a:rPr lang="fr-FR" dirty="0" err="1"/>
              <a:t>beams</a:t>
            </a:r>
            <a:r>
              <a:rPr lang="fr-FR" dirty="0"/>
              <a:t> (</a:t>
            </a:r>
            <a:r>
              <a:rPr lang="fr-FR" b="1" dirty="0"/>
              <a:t>Phase II</a:t>
            </a:r>
            <a:r>
              <a:rPr lang="fr-FR" dirty="0" smtClean="0"/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SARAF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constructed</a:t>
            </a:r>
            <a:r>
              <a:rPr lang="fr-FR" dirty="0" smtClean="0"/>
              <a:t> </a:t>
            </a:r>
            <a:r>
              <a:rPr lang="fr-FR" dirty="0"/>
              <a:t>in </a:t>
            </a:r>
            <a:r>
              <a:rPr lang="fr-FR" dirty="0" err="1"/>
              <a:t>Soreq</a:t>
            </a:r>
            <a:r>
              <a:rPr lang="fr-FR" dirty="0"/>
              <a:t> NRC (SNRC) in </a:t>
            </a:r>
            <a:r>
              <a:rPr lang="fr-FR" dirty="0" err="1" smtClean="0"/>
              <a:t>Israel</a:t>
            </a:r>
            <a:endParaRPr lang="fr-F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 smtClean="0"/>
              <a:t>CEA </a:t>
            </a:r>
            <a:r>
              <a:rPr lang="fr-FR" dirty="0" err="1" smtClean="0"/>
              <a:t>is</a:t>
            </a:r>
            <a:r>
              <a:rPr lang="fr-FR" dirty="0" smtClean="0"/>
              <a:t> in charge of the design, construction and </a:t>
            </a:r>
            <a:r>
              <a:rPr lang="fr-FR" dirty="0" err="1" smtClean="0"/>
              <a:t>commissioning</a:t>
            </a:r>
            <a:r>
              <a:rPr lang="fr-FR" dirty="0" smtClean="0"/>
              <a:t> of the MEBT and </a:t>
            </a:r>
            <a:r>
              <a:rPr lang="fr-FR" dirty="0" err="1" smtClean="0"/>
              <a:t>superconducting</a:t>
            </a:r>
            <a:r>
              <a:rPr lang="fr-FR" dirty="0" smtClean="0"/>
              <a:t> </a:t>
            </a:r>
            <a:r>
              <a:rPr lang="fr-FR" dirty="0" err="1" smtClean="0"/>
              <a:t>linac</a:t>
            </a:r>
            <a:endParaRPr lang="fr-F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b="1" dirty="0" smtClean="0"/>
              <a:t>The EPICS </a:t>
            </a:r>
            <a:r>
              <a:rPr lang="fr-FR" b="1" dirty="0" err="1" smtClean="0"/>
              <a:t>framework</a:t>
            </a:r>
            <a:r>
              <a:rPr lang="fr-FR" b="1" dirty="0" smtClean="0"/>
              <a:t> </a:t>
            </a:r>
            <a:r>
              <a:rPr lang="fr-FR" b="1" dirty="0" err="1" smtClean="0"/>
              <a:t>was</a:t>
            </a:r>
            <a:r>
              <a:rPr lang="fr-FR" b="1" dirty="0" smtClean="0"/>
              <a:t> </a:t>
            </a:r>
            <a:r>
              <a:rPr lang="fr-FR" b="1" dirty="0" err="1" smtClean="0"/>
              <a:t>chosen</a:t>
            </a:r>
            <a:r>
              <a:rPr lang="fr-FR" b="1" dirty="0" smtClean="0"/>
              <a:t> for the control system. </a:t>
            </a:r>
            <a:r>
              <a:rPr lang="fr-FR" dirty="0" smtClean="0"/>
              <a:t>The control </a:t>
            </a:r>
            <a:r>
              <a:rPr lang="fr-FR" dirty="0" err="1" smtClean="0"/>
              <a:t>baseline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presented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the EPICS Meeting at Cadarache (France) in 2019.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fr-FR" dirty="0" smtClean="0"/>
          </a:p>
        </p:txBody>
      </p:sp>
      <p:sp>
        <p:nvSpPr>
          <p:cNvPr id="14" name="אליפסה 5"/>
          <p:cNvSpPr/>
          <p:nvPr/>
        </p:nvSpPr>
        <p:spPr>
          <a:xfrm rot="20992730">
            <a:off x="1873209" y="5120397"/>
            <a:ext cx="2334559" cy="1176567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038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433" y="4339154"/>
            <a:ext cx="7780619" cy="2171754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SARAF Phase II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</a:t>
            </a:fld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44035" y="471691"/>
            <a:ext cx="108161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 err="1" smtClean="0"/>
              <a:t>Injector</a:t>
            </a:r>
            <a:r>
              <a:rPr lang="fr-FR" dirty="0"/>
              <a:t> </a:t>
            </a:r>
            <a:r>
              <a:rPr lang="fr-FR" dirty="0" smtClean="0"/>
              <a:t>= ECR ion source + LEBT + RFQ</a:t>
            </a:r>
          </a:p>
          <a:p>
            <a:pPr algn="just"/>
            <a:endParaRPr lang="fr-F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mtClean="0"/>
              <a:t>MEBT </a:t>
            </a:r>
            <a:r>
              <a:rPr lang="fr-FR" smtClean="0"/>
              <a:t>includes </a:t>
            </a:r>
            <a:r>
              <a:rPr lang="fr-FR" dirty="0" err="1" smtClean="0"/>
              <a:t>three</a:t>
            </a:r>
            <a:r>
              <a:rPr lang="fr-FR" dirty="0" smtClean="0"/>
              <a:t> 176 MHz </a:t>
            </a:r>
            <a:r>
              <a:rPr lang="fr-FR" dirty="0" err="1" smtClean="0"/>
              <a:t>rebuncher</a:t>
            </a:r>
            <a:r>
              <a:rPr lang="fr-FR" dirty="0" smtClean="0"/>
              <a:t> warm </a:t>
            </a:r>
            <a:r>
              <a:rPr lang="fr-FR" dirty="0" err="1" smtClean="0"/>
              <a:t>cavities</a:t>
            </a:r>
            <a:r>
              <a:rPr lang="fr-FR" dirty="0" smtClean="0"/>
              <a:t>, 8 </a:t>
            </a:r>
            <a:r>
              <a:rPr lang="fr-FR" dirty="0" err="1" smtClean="0"/>
              <a:t>quadrupoles</a:t>
            </a:r>
            <a:r>
              <a:rPr lang="fr-FR" dirty="0" smtClean="0"/>
              <a:t> and 8 </a:t>
            </a:r>
            <a:r>
              <a:rPr lang="fr-FR" dirty="0" err="1" smtClean="0"/>
              <a:t>steering</a:t>
            </a:r>
            <a:r>
              <a:rPr lang="fr-FR" dirty="0" smtClean="0"/>
              <a:t> </a:t>
            </a:r>
            <a:r>
              <a:rPr lang="fr-FR" dirty="0" err="1" smtClean="0"/>
              <a:t>magnets</a:t>
            </a:r>
            <a:endParaRPr lang="fr-FR" dirty="0" smtClean="0"/>
          </a:p>
          <a:p>
            <a:pPr algn="just"/>
            <a:endParaRPr lang="fr-F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 smtClean="0"/>
              <a:t>Super </a:t>
            </a:r>
            <a:r>
              <a:rPr lang="fr-FR" dirty="0" err="1" smtClean="0"/>
              <a:t>Conducting</a:t>
            </a:r>
            <a:r>
              <a:rPr lang="fr-FR" dirty="0" smtClean="0"/>
              <a:t> </a:t>
            </a:r>
            <a:r>
              <a:rPr lang="fr-FR" dirty="0" err="1" smtClean="0"/>
              <a:t>Linac</a:t>
            </a:r>
            <a:r>
              <a:rPr lang="fr-FR" dirty="0" smtClean="0"/>
              <a:t> (SCL) </a:t>
            </a:r>
            <a:r>
              <a:rPr lang="fr-FR" dirty="0" err="1" smtClean="0"/>
              <a:t>with</a:t>
            </a:r>
            <a:r>
              <a:rPr lang="fr-FR" dirty="0" smtClean="0"/>
              <a:t> 4 </a:t>
            </a:r>
            <a:r>
              <a:rPr lang="fr-FR" dirty="0" err="1" smtClean="0"/>
              <a:t>cryomodules</a:t>
            </a:r>
            <a:r>
              <a:rPr lang="fr-FR" dirty="0" smtClean="0"/>
              <a:t>  (CM)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fr-FR" dirty="0" smtClean="0"/>
              <a:t>CM1 6 </a:t>
            </a:r>
            <a:r>
              <a:rPr lang="fr-FR" dirty="0" err="1" smtClean="0"/>
              <a:t>cavities</a:t>
            </a:r>
            <a:r>
              <a:rPr lang="fr-FR" dirty="0" smtClean="0"/>
              <a:t>, 6 </a:t>
            </a:r>
            <a:r>
              <a:rPr lang="fr-FR" dirty="0" err="1" smtClean="0"/>
              <a:t>BPMs</a:t>
            </a:r>
            <a:r>
              <a:rPr lang="fr-FR" dirty="0" smtClean="0"/>
              <a:t> and 6 </a:t>
            </a:r>
            <a:r>
              <a:rPr lang="fr-FR" dirty="0" err="1" smtClean="0"/>
              <a:t>solenoids</a:t>
            </a:r>
            <a:endParaRPr lang="fr-FR" dirty="0" smtClean="0"/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fr-FR" dirty="0" smtClean="0"/>
              <a:t>CM2 7 </a:t>
            </a:r>
            <a:r>
              <a:rPr lang="fr-FR" dirty="0" err="1" smtClean="0"/>
              <a:t>cavities</a:t>
            </a:r>
            <a:r>
              <a:rPr lang="fr-FR" dirty="0" smtClean="0"/>
              <a:t>, 6 </a:t>
            </a:r>
            <a:r>
              <a:rPr lang="fr-FR" dirty="0" err="1" smtClean="0"/>
              <a:t>BPMs</a:t>
            </a:r>
            <a:r>
              <a:rPr lang="fr-FR" dirty="0" smtClean="0"/>
              <a:t> and 6 </a:t>
            </a:r>
            <a:r>
              <a:rPr lang="fr-FR" dirty="0" err="1" smtClean="0"/>
              <a:t>solenoids</a:t>
            </a:r>
            <a:endParaRPr lang="fr-FR" dirty="0" smtClean="0"/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fr-FR" dirty="0" smtClean="0"/>
              <a:t>CM3 and CM4:  7 </a:t>
            </a:r>
            <a:r>
              <a:rPr lang="fr-FR" dirty="0" err="1" smtClean="0"/>
              <a:t>cavities</a:t>
            </a:r>
            <a:r>
              <a:rPr lang="fr-FR" dirty="0" smtClean="0"/>
              <a:t>, 4 </a:t>
            </a:r>
            <a:r>
              <a:rPr lang="fr-FR" dirty="0" err="1" smtClean="0"/>
              <a:t>BPMs</a:t>
            </a:r>
            <a:r>
              <a:rPr lang="fr-FR" dirty="0" smtClean="0"/>
              <a:t> and 4 </a:t>
            </a:r>
            <a:r>
              <a:rPr lang="fr-FR" dirty="0" err="1" smtClean="0"/>
              <a:t>solenoids</a:t>
            </a:r>
            <a:endParaRPr lang="fr-FR" dirty="0" smtClean="0"/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cryomodule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tested</a:t>
            </a:r>
            <a:r>
              <a:rPr lang="fr-FR" dirty="0" smtClean="0"/>
              <a:t> at CEA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shipped</a:t>
            </a:r>
            <a:r>
              <a:rPr lang="fr-FR" dirty="0" smtClean="0"/>
              <a:t> to SNRC. At the moment, CM1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installed</a:t>
            </a:r>
            <a:r>
              <a:rPr lang="fr-FR" dirty="0" smtClean="0"/>
              <a:t> and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tested</a:t>
            </a:r>
            <a:r>
              <a:rPr lang="fr-FR" dirty="0" smtClean="0"/>
              <a:t> at SNRC.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fr-FR" dirty="0" smtClean="0"/>
          </a:p>
        </p:txBody>
      </p:sp>
      <p:sp>
        <p:nvSpPr>
          <p:cNvPr id="6" name="Accolade fermante 5"/>
          <p:cNvSpPr/>
          <p:nvPr/>
        </p:nvSpPr>
        <p:spPr>
          <a:xfrm rot="16200000">
            <a:off x="2543342" y="3762466"/>
            <a:ext cx="583871" cy="1981419"/>
          </a:xfrm>
          <a:prstGeom prst="rightBrace">
            <a:avLst>
              <a:gd name="adj1" fmla="val 74625"/>
              <a:gd name="adj2" fmla="val 51262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280477" y="3969881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rgbClr val="00B050"/>
                </a:solidFill>
              </a:rPr>
              <a:t>Injector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918867" y="3966852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MEBT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20" name="Accolade fermante 19"/>
          <p:cNvSpPr/>
          <p:nvPr/>
        </p:nvSpPr>
        <p:spPr>
          <a:xfrm rot="16200000">
            <a:off x="6965498" y="2035878"/>
            <a:ext cx="475545" cy="4694976"/>
          </a:xfrm>
          <a:prstGeom prst="rightBrace">
            <a:avLst>
              <a:gd name="adj1" fmla="val 68750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618388" y="3649308"/>
            <a:ext cx="3624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Super </a:t>
            </a:r>
            <a:r>
              <a:rPr lang="fr-FR" sz="2000" b="1" dirty="0" err="1" smtClean="0">
                <a:solidFill>
                  <a:srgbClr val="0070C0"/>
                </a:solidFill>
              </a:rPr>
              <a:t>Conducting</a:t>
            </a:r>
            <a:r>
              <a:rPr lang="fr-FR" sz="2000" b="1" dirty="0" smtClean="0">
                <a:solidFill>
                  <a:srgbClr val="0070C0"/>
                </a:solidFill>
              </a:rPr>
              <a:t> </a:t>
            </a:r>
            <a:r>
              <a:rPr lang="fr-FR" sz="2000" b="1" dirty="0" err="1" smtClean="0">
                <a:solidFill>
                  <a:srgbClr val="0070C0"/>
                </a:solidFill>
              </a:rPr>
              <a:t>Linac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24" name="Accolade fermante 23"/>
          <p:cNvSpPr/>
          <p:nvPr/>
        </p:nvSpPr>
        <p:spPr>
          <a:xfrm rot="16200000">
            <a:off x="4048947" y="4248130"/>
            <a:ext cx="583871" cy="1029793"/>
          </a:xfrm>
          <a:prstGeom prst="rightBrace">
            <a:avLst>
              <a:gd name="adj1" fmla="val 49335"/>
              <a:gd name="adj2" fmla="val 48028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20898" y="3966852"/>
            <a:ext cx="1733204" cy="164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10" y="3922761"/>
            <a:ext cx="5404153" cy="2367583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SARAF Phase II – Control baseline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44035" y="749949"/>
            <a:ext cx="10816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MTCA.4 </a:t>
            </a:r>
            <a:r>
              <a:rPr lang="fr-FR" b="1" dirty="0" err="1" smtClean="0"/>
              <a:t>platform</a:t>
            </a:r>
            <a:r>
              <a:rPr lang="fr-FR" dirty="0" smtClean="0"/>
              <a:t> for the EPICS control system.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This </a:t>
            </a:r>
            <a:r>
              <a:rPr lang="fr-FR" dirty="0" err="1"/>
              <a:t>platform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the </a:t>
            </a:r>
            <a:r>
              <a:rPr lang="fr-FR" dirty="0" err="1"/>
              <a:t>very</a:t>
            </a:r>
            <a:r>
              <a:rPr lang="fr-FR" dirty="0"/>
              <a:t> compact </a:t>
            </a:r>
            <a:r>
              <a:rPr lang="fr-FR" b="1" dirty="0"/>
              <a:t>NATIVE-R2 </a:t>
            </a:r>
            <a:r>
              <a:rPr lang="fr-FR" b="1" dirty="0" err="1"/>
              <a:t>crate</a:t>
            </a:r>
            <a:r>
              <a:rPr lang="fr-FR" b="1" dirty="0"/>
              <a:t>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common</a:t>
            </a:r>
            <a:r>
              <a:rPr lang="fr-FR" dirty="0"/>
              <a:t> </a:t>
            </a:r>
            <a:r>
              <a:rPr lang="fr-FR" dirty="0" err="1"/>
              <a:t>core</a:t>
            </a:r>
            <a:r>
              <a:rPr lang="fr-FR" dirty="0"/>
              <a:t> on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crate</a:t>
            </a:r>
            <a:r>
              <a:rPr lang="fr-FR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/>
              <a:t>NAT-MCH-PHYS80</a:t>
            </a:r>
            <a:r>
              <a:rPr lang="fr-FR" dirty="0"/>
              <a:t> </a:t>
            </a:r>
            <a:r>
              <a:rPr lang="fr-FR" dirty="0" err="1"/>
              <a:t>board</a:t>
            </a:r>
            <a:r>
              <a:rPr lang="fr-FR" dirty="0"/>
              <a:t> (80-port </a:t>
            </a:r>
            <a:r>
              <a:rPr lang="fr-FR" dirty="0" err="1"/>
              <a:t>PCIe</a:t>
            </a:r>
            <a:r>
              <a:rPr lang="fr-FR" dirty="0"/>
              <a:t> Gen3 switch) </a:t>
            </a:r>
            <a:r>
              <a:rPr lang="fr-FR" dirty="0" err="1"/>
              <a:t>combined</a:t>
            </a:r>
            <a:r>
              <a:rPr lang="fr-FR" dirty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Rear</a:t>
            </a:r>
            <a:r>
              <a:rPr lang="fr-FR" dirty="0" smtClean="0"/>
              <a:t> </a:t>
            </a:r>
            <a:r>
              <a:rPr lang="fr-FR" dirty="0"/>
              <a:t>Transition Module CPU: </a:t>
            </a:r>
            <a:r>
              <a:rPr lang="fr-FR" b="1" dirty="0"/>
              <a:t>RTM-COMex-E3</a:t>
            </a:r>
            <a:r>
              <a:rPr lang="fr-FR" dirty="0"/>
              <a:t> </a:t>
            </a:r>
            <a:r>
              <a:rPr lang="fr-FR" dirty="0" smtClean="0"/>
              <a:t>or </a:t>
            </a:r>
            <a:r>
              <a:rPr lang="fr-FR" b="1" dirty="0"/>
              <a:t>RTM-COMex-Ce16 </a:t>
            </a:r>
            <a:r>
              <a:rPr lang="fr-FR" dirty="0"/>
              <a:t>(more </a:t>
            </a:r>
            <a:r>
              <a:rPr lang="fr-FR" dirty="0" err="1"/>
              <a:t>recently</a:t>
            </a:r>
            <a:r>
              <a:rPr lang="fr-FR" dirty="0"/>
              <a:t>)	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err="1" smtClean="0"/>
              <a:t>IOxOS</a:t>
            </a:r>
            <a:r>
              <a:rPr lang="fr-FR" b="1" dirty="0" smtClean="0"/>
              <a:t> </a:t>
            </a:r>
            <a:r>
              <a:rPr lang="fr-FR" b="1" dirty="0"/>
              <a:t>IFC-1410</a:t>
            </a:r>
            <a:r>
              <a:rPr lang="fr-FR" dirty="0" smtClean="0"/>
              <a:t> </a:t>
            </a:r>
            <a:r>
              <a:rPr lang="fr-FR" dirty="0" err="1"/>
              <a:t>boards</a:t>
            </a:r>
            <a:r>
              <a:rPr lang="fr-FR" dirty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various</a:t>
            </a:r>
            <a:r>
              <a:rPr lang="fr-FR" dirty="0" smtClean="0"/>
              <a:t> FPGA Mezzanine </a:t>
            </a:r>
            <a:r>
              <a:rPr lang="fr-FR" dirty="0" err="1" smtClean="0"/>
              <a:t>Cards</a:t>
            </a:r>
            <a:r>
              <a:rPr lang="fr-FR" dirty="0" smtClean="0"/>
              <a:t> (ADC-3117</a:t>
            </a:r>
            <a:r>
              <a:rPr lang="fr-FR" dirty="0"/>
              <a:t>, ADC-3111, DIO-3118)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MRF</a:t>
            </a:r>
            <a:r>
              <a:rPr lang="fr-FR" dirty="0"/>
              <a:t> </a:t>
            </a:r>
            <a:r>
              <a:rPr lang="fr-FR" dirty="0" err="1"/>
              <a:t>boards</a:t>
            </a:r>
            <a:r>
              <a:rPr lang="fr-FR" dirty="0"/>
              <a:t> for the Timing </a:t>
            </a:r>
            <a:r>
              <a:rPr lang="fr-FR" dirty="0" smtClean="0"/>
              <a:t>System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Siemens S7-1500 </a:t>
            </a:r>
            <a:r>
              <a:rPr lang="fr-FR" dirty="0" smtClean="0"/>
              <a:t>PLC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002" y="2990849"/>
            <a:ext cx="3458598" cy="219979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t="25540"/>
          <a:stretch/>
        </p:blipFill>
        <p:spPr>
          <a:xfrm>
            <a:off x="7184002" y="5172307"/>
            <a:ext cx="3458598" cy="9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6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SARAF Phase II – Control baseline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2"/>
          <a:stretch/>
        </p:blipFill>
        <p:spPr>
          <a:xfrm>
            <a:off x="430194" y="1379265"/>
            <a:ext cx="5893001" cy="369725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44035" y="882560"/>
            <a:ext cx="8804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/>
              <a:t>IRFU EPICS </a:t>
            </a:r>
            <a:r>
              <a:rPr lang="fr-FR" sz="1600" smtClean="0"/>
              <a:t>Environment </a:t>
            </a:r>
            <a:r>
              <a:rPr lang="fr-FR" sz="1600" smtClean="0"/>
              <a:t>(IEE)</a:t>
            </a:r>
            <a:endParaRPr lang="fr-FR" sz="1600" dirty="0" smtClean="0"/>
          </a:p>
          <a:p>
            <a:pPr lvl="1"/>
            <a:endParaRPr lang="fr-FR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36"/>
          <a:stretch/>
        </p:blipFill>
        <p:spPr>
          <a:xfrm>
            <a:off x="9236677" y="2205882"/>
            <a:ext cx="2296877" cy="35042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17"/>
          <a:stretch/>
        </p:blipFill>
        <p:spPr>
          <a:xfrm>
            <a:off x="6679929" y="1379265"/>
            <a:ext cx="2200014" cy="5212848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 flipV="1">
            <a:off x="7779936" y="4162425"/>
            <a:ext cx="1325964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77050" y="4028603"/>
            <a:ext cx="902886" cy="22907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0" t="18433" r="18418" b="20121"/>
          <a:stretch/>
        </p:blipFill>
        <p:spPr>
          <a:xfrm>
            <a:off x="4848171" y="2424714"/>
            <a:ext cx="562815" cy="35815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0" t="18433" r="18418" b="20121"/>
          <a:stretch/>
        </p:blipFill>
        <p:spPr>
          <a:xfrm>
            <a:off x="4178868" y="4574025"/>
            <a:ext cx="562815" cy="35815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78" y="4700643"/>
            <a:ext cx="759041" cy="29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Cryomodule</a:t>
            </a:r>
            <a:r>
              <a:rPr lang="en-US" dirty="0" smtClean="0"/>
              <a:t> Test Stand</a:t>
            </a:r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The cryomodule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SARAF Linac Control System − EPICS Meeting 2024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9</a:t>
            </a:fld>
            <a:endParaRPr lang="fr-FR"/>
          </a:p>
        </p:txBody>
      </p:sp>
      <p:sp>
        <p:nvSpPr>
          <p:cNvPr id="114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9652725" y="6343649"/>
            <a:ext cx="1016000" cy="365125"/>
          </a:xfrm>
        </p:spPr>
        <p:txBody>
          <a:bodyPr/>
          <a:lstStyle/>
          <a:p>
            <a:r>
              <a:rPr lang="fr-FR" smtClean="0"/>
              <a:t>18/09/2024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38" y="924185"/>
            <a:ext cx="8562851" cy="4637629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H="1">
            <a:off x="8540684" y="2064470"/>
            <a:ext cx="1035116" cy="85563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8107968" y="3530249"/>
            <a:ext cx="1620495" cy="77308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9575800" y="1783033"/>
            <a:ext cx="2347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Accelerating cavity</a:t>
            </a:r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9802874" y="4128940"/>
            <a:ext cx="2037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Solenoid</a:t>
            </a:r>
          </a:p>
          <a:p>
            <a:r>
              <a:rPr lang="fr-FR" smtClean="0"/>
              <a:t>(superconducting electromagnet)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0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labComments xmlns="58bc1be7-a791-4c18-8e03-4b14956c3ff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108A61D7BE634F76874FDC084DD0BD15008959A4483D94AF448E96C81D150D60B8" ma:contentTypeVersion="4" ma:contentTypeDescription="" ma:contentTypeScope="" ma:versionID="997f6b78efb4904244abf00c3dd30a8f">
  <xsd:schema xmlns:xsd="http://www.w3.org/2001/XMLSchema" xmlns:xs="http://www.w3.org/2001/XMLSchema" xmlns:p="http://schemas.microsoft.com/office/2006/metadata/properties" xmlns:ns2="58bc1be7-a791-4c18-8e03-4b14956c3ffe" targetNamespace="http://schemas.microsoft.com/office/2006/metadata/properties" ma:root="true" ma:fieldsID="97cbab5fe3c2fb51e9a0c83403ff6baf" ns2:_="">
    <xsd:import namespace="58bc1be7-a791-4c18-8e03-4b14956c3ffe"/>
    <xsd:element name="properties">
      <xsd:complexType>
        <xsd:sequence>
          <xsd:element name="documentManagement">
            <xsd:complexType>
              <xsd:all>
                <xsd:element ref="ns2:Collab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bc1be7-a791-4c18-8e03-4b14956c3ffe" elementFormDefault="qualified">
    <xsd:import namespace="http://schemas.microsoft.com/office/2006/documentManagement/types"/>
    <xsd:import namespace="http://schemas.microsoft.com/office/infopath/2007/PartnerControls"/>
    <xsd:element name="CollabComments" ma:index="8" nillable="true" ma:displayName="Comments" ma:internalName="CollabComment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5003DA-E900-47F2-BA91-7AD870D471EB}">
  <ds:schemaRefs>
    <ds:schemaRef ds:uri="http://purl.org/dc/terms/"/>
    <ds:schemaRef ds:uri="58bc1be7-a791-4c18-8e03-4b14956c3ffe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F67A1C-0A4C-40B7-8650-71A9004365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bc1be7-a791-4c18-8e03-4b14956c3f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15614</TotalTime>
  <Words>1723</Words>
  <Application>Microsoft Office PowerPoint</Application>
  <PresentationFormat>Grand écran</PresentationFormat>
  <Paragraphs>308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2" baseType="lpstr">
      <vt:lpstr>SimSun</vt:lpstr>
      <vt:lpstr>Arial</vt:lpstr>
      <vt:lpstr>Arial Black</vt:lpstr>
      <vt:lpstr>Arial Narrow</vt:lpstr>
      <vt:lpstr>Calibri</vt:lpstr>
      <vt:lpstr>Times New Roman</vt:lpstr>
      <vt:lpstr>Wingdings</vt:lpstr>
      <vt:lpstr>Thème Office</vt:lpstr>
      <vt:lpstr>Overview of the Cryomodule Test Stand control system for the SARAF project </vt:lpstr>
      <vt:lpstr>TOPICS</vt:lpstr>
      <vt:lpstr>A few words on the SARAF project</vt:lpstr>
      <vt:lpstr>SARAF (Soreq Applied Research Accelerator Facility) Phase II</vt:lpstr>
      <vt:lpstr>SARAF Phase II</vt:lpstr>
      <vt:lpstr>SARAF Phase II – Control baseline</vt:lpstr>
      <vt:lpstr>SARAF Phase II – Control baseline</vt:lpstr>
      <vt:lpstr>A Cryomodule Test Stand</vt:lpstr>
      <vt:lpstr>The cryomodule</vt:lpstr>
      <vt:lpstr>Overview of one CM control</vt:lpstr>
      <vt:lpstr>CMTS EPICS architecture</vt:lpstr>
      <vt:lpstr>Cryomodule RF control</vt:lpstr>
      <vt:lpstr>RF control architecture</vt:lpstr>
      <vt:lpstr>LLRF outsourced boards</vt:lpstr>
      <vt:lpstr>Use of MTCA backplane for trigger signals</vt:lpstr>
      <vt:lpstr>RF Fast-Interlock</vt:lpstr>
      <vt:lpstr>RF Conditioning</vt:lpstr>
      <vt:lpstr>RF control GUI</vt:lpstr>
      <vt:lpstr>RF test results</vt:lpstr>
      <vt:lpstr>RF test results</vt:lpstr>
      <vt:lpstr>RF test results</vt:lpstr>
      <vt:lpstr>Cryomodule solenoid control</vt:lpstr>
      <vt:lpstr>Solenoid control architecture</vt:lpstr>
      <vt:lpstr>Solenoid control architecture</vt:lpstr>
      <vt:lpstr>Solenoid control GUI</vt:lpstr>
      <vt:lpstr>Solenoid test results</vt:lpstr>
      <vt:lpstr>Solenoid test results</vt:lpstr>
      <vt:lpstr>Main Control System tools</vt:lpstr>
      <vt:lpstr>Phoebus GUI navigation</vt:lpstr>
      <vt:lpstr>EPICS Archiver Appliance</vt:lpstr>
      <vt:lpstr>Phoebus Alarm Server</vt:lpstr>
      <vt:lpstr>Conclusion</vt:lpstr>
      <vt:lpstr>Conclusion</vt:lpstr>
      <vt:lpstr>Thank you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DESMARCHELIER Gabriel</cp:lastModifiedBy>
  <cp:revision>322</cp:revision>
  <cp:lastPrinted>2023-04-07T15:56:45Z</cp:lastPrinted>
  <dcterms:created xsi:type="dcterms:W3CDTF">2023-01-13T15:17:34Z</dcterms:created>
  <dcterms:modified xsi:type="dcterms:W3CDTF">2024-09-18T00:48:24Z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0x010100108A61D7BE634F76874FDC084DD0BD15008959A4483D94AF448E96C81D150D60B8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  <property fmtid="{D5CDD505-2E9C-101B-9397-08002B2CF9AE}" pid="7" name="CollabXmlContent">
    <vt:lpwstr>&lt;CollabItems&gt;_x000d_
  &lt;CollabItem&gt;_x000d_
    &lt;FileLeafRef&gt;ISC_2023_03_WP7.pptx&lt;/FileLeafRef&gt;_x000d_
    &lt;Title&gt;Lorem ipsum dolor sit amet, consectetuer&lt;/Title&gt;_x000d_
    &lt;CollabComments /&gt;_x000d_
    &lt;ContentType&gt;Working Document&lt;/ContentType&gt;_x000d_
    &lt;Created&gt;2/23/2023&lt;/Created&gt;_x000d_
   </vt:lpwstr>
  </property>
  <property fmtid="{D5CDD505-2E9C-101B-9397-08002B2CF9AE}" pid="8" name="IsCollabDocument">
    <vt:bool>true</vt:bool>
  </property>
</Properties>
</file>