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9" r:id="rId4"/>
  </p:sldMasterIdLst>
  <p:notesMasterIdLst>
    <p:notesMasterId r:id="rId18"/>
  </p:notesMasterIdLst>
  <p:handoutMasterIdLst>
    <p:handoutMasterId r:id="rId19"/>
  </p:handoutMasterIdLst>
  <p:sldIdLst>
    <p:sldId id="270" r:id="rId5"/>
    <p:sldId id="494" r:id="rId6"/>
    <p:sldId id="495" r:id="rId7"/>
    <p:sldId id="506" r:id="rId8"/>
    <p:sldId id="496" r:id="rId9"/>
    <p:sldId id="497" r:id="rId10"/>
    <p:sldId id="498" r:id="rId11"/>
    <p:sldId id="499" r:id="rId12"/>
    <p:sldId id="500" r:id="rId13"/>
    <p:sldId id="505" r:id="rId14"/>
    <p:sldId id="507" r:id="rId15"/>
    <p:sldId id="508" r:id="rId16"/>
    <p:sldId id="509" r:id="rId17"/>
  </p:sldIdLst>
  <p:sldSz cx="9144000" cy="6858000" type="screen4x3"/>
  <p:notesSz cx="69977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9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64308"/>
    <a:srgbClr val="0F0C8F"/>
    <a:srgbClr val="CC0000"/>
    <a:srgbClr val="FFAE1A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Objects="1">
      <p:cViewPr varScale="1">
        <p:scale>
          <a:sx n="89" d="100"/>
          <a:sy n="89" d="100"/>
        </p:scale>
        <p:origin x="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3" d="100"/>
          <a:sy n="83" d="100"/>
        </p:scale>
        <p:origin x="-2916" y="-96"/>
      </p:cViewPr>
      <p:guideLst>
        <p:guide orient="horz" pos="2919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471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9" charset="0"/>
                <a:ea typeface="ヒラギノ角ゴ Pro W3" pitchFamily="49" charset="-128"/>
                <a:cs typeface="ヒラギノ角ゴ Pro W3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471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 pitchFamily="-112" charset="-128"/>
                <a:cs typeface="+mn-cs"/>
              </a:defRPr>
            </a:lvl1pPr>
          </a:lstStyle>
          <a:p>
            <a:pPr>
              <a:defRPr/>
            </a:pPr>
            <a:fld id="{58165478-8271-4537-9DBA-6DB278E2C8C0}" type="datetime1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400" tIns="46200" rIns="92400" bIns="462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65"/>
            <a:ext cx="5598160" cy="4171233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937"/>
            <a:ext cx="3032337" cy="463470"/>
          </a:xfrm>
          <a:prstGeom prst="rect">
            <a:avLst/>
          </a:prstGeom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9" charset="0"/>
                <a:ea typeface="ヒラギノ角ゴ Pro W3" pitchFamily="49" charset="-128"/>
                <a:cs typeface="ヒラギノ角ゴ Pro W3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937"/>
            <a:ext cx="3032337" cy="463470"/>
          </a:xfrm>
          <a:prstGeom prst="rect">
            <a:avLst/>
          </a:prstGeom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 pitchFamily="-112" charset="-128"/>
                <a:cs typeface="+mn-cs"/>
              </a:defRPr>
            </a:lvl1pPr>
          </a:lstStyle>
          <a:p>
            <a:pPr>
              <a:defRPr/>
            </a:pPr>
            <a:fld id="{74EB2CD8-9047-43A5-BEAD-229CAC8CF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316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65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pitchFamily="-65" charset="-128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051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6408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99753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74439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220679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27951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bkg1.png"/>
          <p:cNvPicPr>
            <a:picLocks noChangeAspect="1"/>
          </p:cNvPicPr>
          <p:nvPr/>
        </p:nvPicPr>
        <p:blipFill>
          <a:blip r:embed="rId2" cstate="print"/>
          <a:srcRect t="2948"/>
          <a:stretch>
            <a:fillRect/>
          </a:stretch>
        </p:blipFill>
        <p:spPr bwMode="auto">
          <a:xfrm>
            <a:off x="71062" y="0"/>
            <a:ext cx="9001881" cy="66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1143000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designs and establishes FRIB as a DOE Office of Science National User Facility in support of the mission of the Office of Nuclear Physics.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42669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460114"/>
            <a:ext cx="9067122" cy="584200"/>
          </a:xfrm>
        </p:spPr>
        <p:txBody>
          <a:bodyPr anchor="ctr"/>
          <a:lstStyle>
            <a:lvl1pPr marL="137099" indent="0">
              <a:spcBef>
                <a:spcPts val="0"/>
              </a:spcBef>
              <a:buNone/>
              <a:defRPr b="1" baseline="0"/>
            </a:lvl1pPr>
          </a:lstStyle>
          <a:p>
            <a:pPr lvl="0"/>
            <a:r>
              <a:rPr lang="en-US" dirty="0" smtClean="0"/>
              <a:t>Add takeaway message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100"/>
            <a:ext cx="4423230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44573" y="1071569"/>
            <a:ext cx="4423227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4F88C639-55E7-4D97-AC8D-4B42A673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099"/>
            <a:ext cx="8991604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6200" y="3581400"/>
            <a:ext cx="8991604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BCDB990A-6268-4898-A641-7F04AAB15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099"/>
            <a:ext cx="4419600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625530" y="1067099"/>
            <a:ext cx="4442275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76206" y="3581400"/>
            <a:ext cx="4419599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25530" y="3581400"/>
            <a:ext cx="4442275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74887700-F8AD-4E75-9DA6-99EB4D27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CF988859-7953-4624-98C4-717249B46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clea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888FC917-2F4D-45AC-AA7A-EF80FFB23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, Slide </a:t>
            </a:r>
            <a:fld id="{D30A2C6D-39BC-4576-856C-8743CF76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4007" r:id="rId3"/>
    <p:sldLayoutId id="2147483992" r:id="rId4"/>
    <p:sldLayoutId id="2147483993" r:id="rId5"/>
    <p:sldLayoutId id="2147483994" r:id="rId6"/>
    <p:sldLayoutId id="2147483995" r:id="rId7"/>
    <p:sldLayoutId id="2147483996" r:id="rId8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rolssoftware.sns.ornl.gov/css_phoeb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6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500062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Evan Daykin</a:t>
            </a:r>
          </a:p>
        </p:txBody>
      </p:sp>
      <p:sp>
        <p:nvSpPr>
          <p:cNvPr id="921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UX Analytics Toolkit for Phoebus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trike="sngStrike" dirty="0" smtClean="0"/>
              <a:t>Widgets enumerated by exposing </a:t>
            </a:r>
            <a:r>
              <a:rPr lang="en-US" sz="1800" strike="sngStrike" dirty="0" err="1" smtClean="0">
                <a:latin typeface="Cascadia Mono" panose="020B0609020000020004" pitchFamily="49" charset="0"/>
                <a:cs typeface="Cascadia Mono" panose="020B0609020000020004" pitchFamily="49" charset="0"/>
              </a:rPr>
              <a:t>DisplayRuntimeInstance.ActiveModel</a:t>
            </a:r>
            <a:endParaRPr lang="en-US" sz="1800" strike="sngStrike" dirty="0" smtClean="0">
              <a:latin typeface="+mj-lt"/>
              <a:cs typeface="Cascadia Mono" panose="020B0609020000020004" pitchFamily="49" charset="0"/>
            </a:endParaRP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Formerly package-private</a:t>
            </a: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We need to know which file/hierarchy a Widget belongs to when it notifies a </a:t>
            </a:r>
            <a:r>
              <a:rPr lang="en-US" sz="1600" strike="sngStrike" dirty="0" err="1" smtClean="0">
                <a:latin typeface="+mj-lt"/>
                <a:cs typeface="Cascadia Mono" panose="020B0609020000020004" pitchFamily="49" charset="0"/>
              </a:rPr>
              <a:t>ToolkitListener</a:t>
            </a:r>
            <a:endParaRPr lang="en-US" sz="1600" strike="sngStrike" dirty="0" smtClean="0">
              <a:latin typeface="+mj-lt"/>
              <a:cs typeface="Cascadia Mono" panose="020B0609020000020004" pitchFamily="49" charset="0"/>
            </a:endParaRP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Practical to get the top-level model from the </a:t>
            </a:r>
            <a:r>
              <a:rPr lang="en-US" sz="1600" strike="sngStrike" dirty="0" smtClean="0">
                <a:latin typeface="Cascadia Mono" panose="020B0609020000020004" pitchFamily="49" charset="0"/>
                <a:cs typeface="Cascadia Mono" panose="020B0609020000020004" pitchFamily="49" charset="0"/>
              </a:rPr>
              <a:t>Widget</a:t>
            </a:r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 passed into a </a:t>
            </a:r>
            <a:r>
              <a:rPr lang="en-US" sz="1600" strike="sngStrike" dirty="0" err="1" smtClean="0">
                <a:latin typeface="Cascadia Mono" panose="020B0609020000020004" pitchFamily="49" charset="0"/>
                <a:cs typeface="Cascadia Mono" panose="020B0609020000020004" pitchFamily="49" charset="0"/>
              </a:rPr>
              <a:t>ToolkitListener.handle</a:t>
            </a:r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… method?</a:t>
            </a:r>
            <a:endParaRPr lang="en-US" sz="1600" dirty="0" smtClean="0">
              <a:latin typeface="+mj-lt"/>
              <a:cs typeface="Cascadia Mono" panose="020B0609020000020004" pitchFamily="49" charset="0"/>
            </a:endParaRPr>
          </a:p>
          <a:p>
            <a:r>
              <a:rPr lang="en-US" sz="1800" dirty="0" err="1" smtClean="0">
                <a:latin typeface="Cascadia Mono" panose="020B0609020000020004" pitchFamily="49" charset="0"/>
                <a:cs typeface="Cascadia Mono" panose="020B0609020000020004" pitchFamily="49" charset="0"/>
              </a:rPr>
              <a:t>ToolkitListener</a:t>
            </a:r>
            <a:r>
              <a:rPr lang="en-US" sz="1800" dirty="0" smtClean="0">
                <a:latin typeface="+mj-lt"/>
                <a:cs typeface="Cascadia Mono" panose="020B0609020000020004" pitchFamily="49" charset="0"/>
              </a:rPr>
              <a:t> with tab attribute can pass this ownership info along^</a:t>
            </a:r>
          </a:p>
          <a:p>
            <a:r>
              <a:rPr lang="en-US" sz="1800" strike="sngStrike" dirty="0" smtClean="0">
                <a:latin typeface="+mj-lt"/>
                <a:cs typeface="Cascadia Mono" panose="020B0609020000020004" pitchFamily="49" charset="0"/>
              </a:rPr>
              <a:t>Uniquely identifying file and version</a:t>
            </a: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Finding root of display </a:t>
            </a:r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tree</a:t>
            </a:r>
          </a:p>
          <a:p>
            <a:r>
              <a:rPr lang="en-US" sz="1800" dirty="0" smtClean="0">
                <a:latin typeface="+mj-lt"/>
                <a:cs typeface="Cascadia Mono" panose="020B0609020000020004" pitchFamily="49" charset="0"/>
              </a:rPr>
              <a:t>Displays are only tracked if revision controlled^</a:t>
            </a:r>
          </a:p>
          <a:p>
            <a:pPr lvl="1"/>
            <a:r>
              <a:rPr lang="en-US" sz="1600" dirty="0" smtClean="0">
                <a:latin typeface="+mj-lt"/>
                <a:cs typeface="Cascadia Mono" panose="020B0609020000020004" pitchFamily="49" charset="0"/>
              </a:rPr>
              <a:t>Node name will be </a:t>
            </a:r>
            <a:r>
              <a:rPr lang="en-US" sz="1600" dirty="0" err="1" smtClean="0">
                <a:latin typeface="+mj-lt"/>
                <a:cs typeface="Cascadia Mono" panose="020B0609020000020004" pitchFamily="49" charset="0"/>
              </a:rPr>
              <a:t>vcs_root</a:t>
            </a:r>
            <a:r>
              <a:rPr lang="en-US" sz="1600" dirty="0" smtClean="0">
                <a:latin typeface="+mj-lt"/>
                <a:cs typeface="Cascadia Mono" panose="020B0609020000020004" pitchFamily="49" charset="0"/>
              </a:rPr>
              <a:t>/filename_&lt;first-8-of-sha1&gt;</a:t>
            </a:r>
            <a:endParaRPr lang="en-US" sz="1600" dirty="0">
              <a:latin typeface="+mj-lt"/>
              <a:cs typeface="Cascadia Mono" panose="020B0609020000020004" pitchFamily="49" charset="0"/>
            </a:endParaRPr>
          </a:p>
          <a:p>
            <a:r>
              <a:rPr lang="en-US" sz="1800" strike="sngStrike" dirty="0" smtClean="0">
                <a:latin typeface="+mj-lt"/>
                <a:cs typeface="Cascadia Mono" panose="020B0609020000020004" pitchFamily="49" charset="0"/>
              </a:rPr>
              <a:t>Noting </a:t>
            </a:r>
            <a:r>
              <a:rPr lang="en-US" sz="1800" strike="sngStrike" dirty="0" smtClean="0">
                <a:latin typeface="+mj-lt"/>
                <a:cs typeface="Cascadia Mono" panose="020B0609020000020004" pitchFamily="49" charset="0"/>
              </a:rPr>
              <a:t>how a display was opened </a:t>
            </a: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“Top” menu</a:t>
            </a: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File Browser</a:t>
            </a:r>
          </a:p>
          <a:p>
            <a:pPr lvl="1"/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Open Display button </a:t>
            </a:r>
            <a:r>
              <a:rPr lang="en-US" sz="1600" strike="sngStrike" dirty="0" smtClean="0">
                <a:latin typeface="+mj-lt"/>
                <a:cs typeface="Cascadia Mono" panose="020B0609020000020004" pitchFamily="49" charset="0"/>
              </a:rPr>
              <a:t>action</a:t>
            </a:r>
          </a:p>
          <a:p>
            <a:r>
              <a:rPr lang="en-US" sz="1800" dirty="0" smtClean="0">
                <a:latin typeface="+mj-lt"/>
                <a:cs typeface="Cascadia Mono" panose="020B0609020000020004" pitchFamily="49" charset="0"/>
              </a:rPr>
              <a:t>Special “static” origin points for opening from outside of a display runtime instance.^</a:t>
            </a:r>
            <a:endParaRPr lang="en-US" sz="1600" dirty="0" smtClean="0">
              <a:latin typeface="+mj-lt"/>
              <a:cs typeface="Cascadia Mono" panose="020B0609020000020004" pitchFamily="49" charset="0"/>
            </a:endParaRPr>
          </a:p>
          <a:p>
            <a:r>
              <a:rPr lang="en-US" sz="1800" dirty="0" smtClean="0">
                <a:latin typeface="+mj-lt"/>
                <a:cs typeface="Cascadia Mono" panose="020B0609020000020004" pitchFamily="49" charset="0"/>
              </a:rPr>
              <a:t>Worth implementing if we’re moving toward web view? Things like e.g. </a:t>
            </a:r>
            <a:r>
              <a:rPr lang="en-US" sz="1800" dirty="0" err="1">
                <a:latin typeface="+mj-lt"/>
                <a:cs typeface="Cascadia Mono" panose="020B0609020000020004" pitchFamily="49" charset="0"/>
              </a:rPr>
              <a:t>H</a:t>
            </a:r>
            <a:r>
              <a:rPr lang="en-US" sz="1800" dirty="0" err="1" smtClean="0">
                <a:latin typeface="+mj-lt"/>
                <a:cs typeface="Cascadia Mono" panose="020B0609020000020004" pitchFamily="49" charset="0"/>
              </a:rPr>
              <a:t>otjar</a:t>
            </a:r>
            <a:r>
              <a:rPr lang="en-US" sz="1800" dirty="0" smtClean="0">
                <a:latin typeface="+mj-lt"/>
                <a:cs typeface="Cascadia Mono" panose="020B0609020000020004" pitchFamily="49" charset="0"/>
              </a:rPr>
              <a:t> already exist for web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Marks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Neo4J UI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005381"/>
            <a:ext cx="8991600" cy="3150451"/>
          </a:xfrm>
        </p:spPr>
      </p:pic>
    </p:spTree>
    <p:extLst>
      <p:ext uri="{BB962C8B-B14F-4D97-AF65-F5344CB8AC3E}">
        <p14:creationId xmlns:p14="http://schemas.microsoft.com/office/powerpoint/2010/main" val="3790200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Heatmap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914" y="1386042"/>
            <a:ext cx="5852172" cy="438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235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1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Background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Objective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Technical Requirements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Technical Details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Progress (As of </a:t>
            </a:r>
            <a:r>
              <a:rPr lang="en-US" dirty="0" smtClean="0">
                <a:latin typeface="Arial" pitchFamily="34" charset="0"/>
                <a:ea typeface="ＭＳ Ｐゴシック"/>
              </a:rPr>
              <a:t>13 Sep)</a:t>
            </a:r>
            <a:endParaRPr lang="en-US" dirty="0" smtClean="0">
              <a:latin typeface="Arial" pitchFamily="34" charset="0"/>
              <a:ea typeface="ＭＳ Ｐゴシック"/>
            </a:endParaRP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Remaining Tasks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ea typeface="ＭＳ Ｐゴシック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ea typeface="ＭＳ Ｐゴシック"/>
            </a:endParaRPr>
          </a:p>
          <a:p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Contents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hlinkClick r:id="rId3"/>
              </a:rPr>
              <a:t>Phoebus</a:t>
            </a:r>
            <a:r>
              <a:rPr lang="en-US" dirty="0" smtClean="0">
                <a:latin typeface="Arial" pitchFamily="34" charset="0"/>
                <a:ea typeface="ＭＳ Ｐゴシック"/>
              </a:rPr>
              <a:t>: Primary client application for supervisory </a:t>
            </a:r>
            <a:r>
              <a:rPr lang="en-US" dirty="0">
                <a:latin typeface="Arial" pitchFamily="34" charset="0"/>
                <a:ea typeface="ＭＳ Ｐゴシック"/>
              </a:rPr>
              <a:t>c</a:t>
            </a:r>
            <a:r>
              <a:rPr lang="en-US" dirty="0" smtClean="0">
                <a:latin typeface="Arial" pitchFamily="34" charset="0"/>
                <a:ea typeface="ＭＳ Ｐゴシック"/>
              </a:rPr>
              <a:t>ontrol of large scientific machines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Collaboration led by Oak Ridge and Brookhaven National Labs, used by FRIB and others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Uses custom-built displays, runs in a JavaFX Application.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Supports a ‘plug-in’ development model. Sites can pick and choose features to build into their distribution, with minimal interdependencies.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ea typeface="ＭＳ Ｐゴシック"/>
              </a:rPr>
              <a:t> </a:t>
            </a:r>
            <a:endParaRPr lang="en-US" dirty="0" smtClean="0">
              <a:latin typeface="Arial" pitchFamily="34" charset="0"/>
              <a:ea typeface="ＭＳ Ｐゴシック"/>
            </a:endParaRPr>
          </a:p>
          <a:p>
            <a:pPr lvl="1"/>
            <a:endParaRPr lang="en-US" dirty="0" smtClean="0">
              <a:latin typeface="Arial" pitchFamily="34" charset="0"/>
              <a:ea typeface="ＭＳ Ｐゴシック"/>
            </a:endParaRPr>
          </a:p>
        </p:txBody>
      </p:sp>
      <p:sp>
        <p:nvSpPr>
          <p:cNvPr id="11267" name="Title 4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479425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Background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</a:rPr>
              <a:t>Feedback from Operators: Due to distributed nature of an accelerator, with many intertwined subsystems, displays can be poorly integrated and difficult to </a:t>
            </a:r>
            <a:r>
              <a:rPr lang="en-US" dirty="0" smtClean="0">
                <a:latin typeface="Arial" pitchFamily="34" charset="0"/>
                <a:ea typeface="ＭＳ Ｐゴシック"/>
              </a:rPr>
              <a:t>navigate</a:t>
            </a:r>
          </a:p>
          <a:p>
            <a:r>
              <a:rPr lang="en-US" dirty="0">
                <a:latin typeface="Arial" pitchFamily="34" charset="0"/>
                <a:ea typeface="ＭＳ Ｐゴシック"/>
              </a:rPr>
              <a:t>Due to distributed nature of an accelerator, with many intertwined subsystems, displays can be poorly integrated and difficult to </a:t>
            </a:r>
            <a:r>
              <a:rPr lang="en-US" dirty="0" smtClean="0">
                <a:latin typeface="Arial" pitchFamily="34" charset="0"/>
                <a:ea typeface="ＭＳ Ｐゴシック"/>
              </a:rPr>
              <a:t>navigate</a:t>
            </a:r>
            <a:endParaRPr lang="en-US" dirty="0" smtClean="0">
              <a:latin typeface="Arial" pitchFamily="34" charset="0"/>
              <a:ea typeface="ＭＳ Ｐゴシック"/>
            </a:endParaRP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No existing way to see how our displays are being used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(</a:t>
            </a:r>
            <a:r>
              <a:rPr lang="en-US" dirty="0" err="1" smtClean="0">
                <a:latin typeface="Arial" pitchFamily="34" charset="0"/>
                <a:ea typeface="ＭＳ Ｐゴシック"/>
              </a:rPr>
              <a:t>caputlog</a:t>
            </a:r>
            <a:r>
              <a:rPr lang="en-US" dirty="0" smtClean="0">
                <a:latin typeface="Arial" pitchFamily="34" charset="0"/>
                <a:ea typeface="ＭＳ Ｐゴシック"/>
              </a:rPr>
              <a:t> only tells us something was written)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ea typeface="ＭＳ Ｐゴシック"/>
              </a:rPr>
              <a:t> </a:t>
            </a:r>
          </a:p>
          <a:p>
            <a:pPr lvl="1"/>
            <a:endParaRPr lang="en-US" dirty="0" smtClean="0">
              <a:latin typeface="Arial" pitchFamily="34" charset="0"/>
              <a:ea typeface="ＭＳ Ｐゴシック"/>
            </a:endParaRPr>
          </a:p>
        </p:txBody>
      </p:sp>
      <p:sp>
        <p:nvSpPr>
          <p:cNvPr id="11267" name="Title 4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479425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Problem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23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Gather, from live usage, anonymous user interaction data from display instances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Store this data in an accessible place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Build a quantitative representation of where users are navigating, and how frequently.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Use this representation to identify organizational pain points 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5 sub-menus to change one common setting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Busy display with </a:t>
            </a:r>
            <a:r>
              <a:rPr lang="en-US" dirty="0" smtClean="0">
                <a:latin typeface="Arial" pitchFamily="34" charset="0"/>
                <a:ea typeface="ＭＳ Ｐゴシック"/>
              </a:rPr>
              <a:t>10,000 </a:t>
            </a:r>
            <a:r>
              <a:rPr lang="en-US" dirty="0" smtClean="0">
                <a:latin typeface="Arial" pitchFamily="34" charset="0"/>
                <a:ea typeface="ＭＳ Ｐゴシック"/>
              </a:rPr>
              <a:t>unused buttons 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Displays never used at all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Modify existing screens accordingly</a:t>
            </a:r>
            <a:endParaRPr lang="en-US" dirty="0">
              <a:latin typeface="Arial" pitchFamily="34" charset="0"/>
              <a:ea typeface="ＭＳ Ｐゴシック"/>
              <a:cs typeface="ＭＳ Ｐゴシック"/>
            </a:endParaRPr>
          </a:p>
          <a:p>
            <a:pPr marL="211709" lvl="1" indent="0">
              <a:buNone/>
            </a:pPr>
            <a:endParaRPr lang="en-US" dirty="0" smtClean="0">
              <a:latin typeface="Arial" pitchFamily="34" charset="0"/>
              <a:ea typeface="ＭＳ Ｐゴシック"/>
            </a:endParaRPr>
          </a:p>
        </p:txBody>
      </p:sp>
      <p:sp>
        <p:nvSpPr>
          <p:cNvPr id="1229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Objective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763000" cy="5027414"/>
          </a:xfrm>
        </p:spPr>
        <p:txBody>
          <a:bodyPr/>
          <a:lstStyle/>
          <a:p>
            <a:r>
              <a:rPr lang="en-US" dirty="0" smtClean="0"/>
              <a:t>Must be </a:t>
            </a:r>
            <a:r>
              <a:rPr lang="en-US" i="1" dirty="0" smtClean="0"/>
              <a:t>fast</a:t>
            </a:r>
            <a:endParaRPr lang="en-US" dirty="0" smtClean="0"/>
          </a:p>
          <a:p>
            <a:pPr lvl="1"/>
            <a:r>
              <a:rPr lang="en-US" dirty="0" smtClean="0"/>
              <a:t>Adapters between existing representations and this module should be very simple</a:t>
            </a:r>
          </a:p>
          <a:p>
            <a:pPr lvl="1"/>
            <a:r>
              <a:rPr lang="en-US" dirty="0" smtClean="0"/>
              <a:t>Should not slow down the User’s work</a:t>
            </a:r>
            <a:endParaRPr lang="en-US" dirty="0"/>
          </a:p>
          <a:p>
            <a:r>
              <a:rPr lang="en-US" dirty="0" smtClean="0"/>
              <a:t>Must be </a:t>
            </a:r>
            <a:r>
              <a:rPr lang="en-US" i="1" dirty="0" smtClean="0"/>
              <a:t>modular</a:t>
            </a:r>
          </a:p>
          <a:p>
            <a:pPr lvl="1"/>
            <a:r>
              <a:rPr lang="en-US" dirty="0" smtClean="0"/>
              <a:t>Fully self-contained in a plugin module</a:t>
            </a:r>
          </a:p>
          <a:p>
            <a:pPr lvl="1"/>
            <a:r>
              <a:rPr lang="en-US" dirty="0" smtClean="0"/>
              <a:t>Modifications to existing modules, if any, should not introduce any dependencies on this module</a:t>
            </a:r>
          </a:p>
          <a:p>
            <a:r>
              <a:rPr lang="en-US" dirty="0" smtClean="0"/>
              <a:t>Must be </a:t>
            </a:r>
            <a:r>
              <a:rPr lang="en-US" i="1" dirty="0" smtClean="0"/>
              <a:t>scalable</a:t>
            </a:r>
          </a:p>
          <a:p>
            <a:pPr lvl="1"/>
            <a:r>
              <a:rPr lang="en-US" dirty="0" smtClean="0"/>
              <a:t>Tracks large volume of actions (mouse clicks)</a:t>
            </a:r>
          </a:p>
          <a:p>
            <a:pPr lvl="1"/>
            <a:r>
              <a:rPr lang="en-US" dirty="0" smtClean="0"/>
              <a:t>Back-end priority should be efficient storage operations</a:t>
            </a:r>
          </a:p>
          <a:p>
            <a:r>
              <a:rPr lang="en-US" dirty="0" smtClean="0"/>
              <a:t>Must be </a:t>
            </a:r>
            <a:r>
              <a:rPr lang="en-US" i="1" dirty="0" smtClean="0"/>
              <a:t>understandable</a:t>
            </a:r>
          </a:p>
          <a:p>
            <a:pPr lvl="1"/>
            <a:r>
              <a:rPr lang="en-US" dirty="0" smtClean="0"/>
              <a:t>Analytics client application should present a human-readable representation of user interactions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Requirement 1: Speed</a:t>
            </a:r>
          </a:p>
          <a:p>
            <a:pPr lvl="1"/>
            <a:r>
              <a:rPr lang="en-US" sz="1800" dirty="0" smtClean="0"/>
              <a:t>Anything that needs to run in the JavaFX Application thread is as simple as possible.  </a:t>
            </a:r>
          </a:p>
          <a:p>
            <a:pPr lvl="1"/>
            <a:r>
              <a:rPr lang="en-US" sz="1800" dirty="0" smtClean="0"/>
              <a:t>Captures JFX representation events and associated Phoebus-specific abstractions, hands them off to a background thread for anything fancier</a:t>
            </a:r>
          </a:p>
          <a:p>
            <a:r>
              <a:rPr lang="en-US" sz="1800" dirty="0" smtClean="0"/>
              <a:t>Requirement 2: Modularity</a:t>
            </a:r>
          </a:p>
          <a:p>
            <a:pPr lvl="1"/>
            <a:r>
              <a:rPr lang="en-US" sz="1800" dirty="0" smtClean="0"/>
              <a:t>Analytics toolkit is its own module, registered via core ‘</a:t>
            </a:r>
            <a:r>
              <a:rPr lang="en-US" sz="1800" dirty="0" err="1" smtClean="0">
                <a:latin typeface="Cascadia Mono" panose="020B0609020000020004" pitchFamily="49" charset="0"/>
                <a:cs typeface="Cascadia Mono" panose="020B0609020000020004" pitchFamily="49" charset="0"/>
              </a:rPr>
              <a:t>AppDescriptor</a:t>
            </a:r>
            <a:r>
              <a:rPr lang="en-US" sz="1800" dirty="0" smtClean="0"/>
              <a:t>’ SPI</a:t>
            </a:r>
            <a:endParaRPr lang="en-US" sz="1800" dirty="0"/>
          </a:p>
          <a:p>
            <a:pPr lvl="1"/>
            <a:r>
              <a:rPr lang="en-US" sz="1800" dirty="0" smtClean="0"/>
              <a:t>Few modifications to existing code. Exposes JavaFX objects so events can be fired when they change.</a:t>
            </a:r>
            <a:endParaRPr lang="en-US" sz="1800" dirty="0" smtClean="0"/>
          </a:p>
          <a:p>
            <a:r>
              <a:rPr lang="en-US" sz="1800" dirty="0" smtClean="0"/>
              <a:t>Requirement 3: Scalability</a:t>
            </a:r>
          </a:p>
          <a:p>
            <a:pPr lvl="1"/>
            <a:r>
              <a:rPr lang="en-US" sz="1800" dirty="0" smtClean="0"/>
              <a:t>Adapter code keeps track of representation in thread-safe Java containers (</a:t>
            </a:r>
            <a:r>
              <a:rPr lang="en-US" sz="1800" dirty="0" err="1" smtClean="0">
                <a:latin typeface="Cascadia Mono" panose="020B0609020000020004" pitchFamily="49" charset="0"/>
                <a:cs typeface="Cascadia Mono" panose="020B0609020000020004" pitchFamily="49" charset="0"/>
              </a:rPr>
              <a:t>ConcurrentHashMap</a:t>
            </a:r>
            <a:r>
              <a:rPr lang="en-US" sz="1800" dirty="0"/>
              <a:t>?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Overall hierarchy for Application creates one listener for each ‘tab’ (View is structured like a web browser), singleton backend </a:t>
            </a:r>
            <a:r>
              <a:rPr lang="en-US" sz="1800" dirty="0" smtClean="0"/>
              <a:t>connections – exactly one per application instance.</a:t>
            </a:r>
            <a:endParaRPr lang="en-US" sz="1800" dirty="0" smtClean="0"/>
          </a:p>
          <a:p>
            <a:r>
              <a:rPr lang="en-US" sz="1800" dirty="0" smtClean="0"/>
              <a:t>Requirement 4: Understandability</a:t>
            </a:r>
          </a:p>
          <a:p>
            <a:pPr lvl="1"/>
            <a:r>
              <a:rPr lang="en-US" sz="1800" dirty="0" smtClean="0"/>
              <a:t>Use Neo4J to construct a graph database of traversals (opening new tab/window from another tab) and control actions (writing new value to process variable)</a:t>
            </a:r>
          </a:p>
          <a:p>
            <a:pPr lvl="1"/>
            <a:r>
              <a:rPr lang="en-US" sz="1800" dirty="0" smtClean="0"/>
              <a:t>Use a standard SQL database to store click events within a page.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Details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UI menu to </a:t>
            </a:r>
            <a:r>
              <a:rPr lang="en-US" dirty="0" smtClean="0"/>
              <a:t>configure MongoDB </a:t>
            </a:r>
            <a:r>
              <a:rPr lang="en-US" dirty="0" smtClean="0"/>
              <a:t>connection, Neo4J connection</a:t>
            </a:r>
          </a:p>
          <a:p>
            <a:pPr lvl="1"/>
            <a:r>
              <a:rPr lang="en-US" dirty="0" smtClean="0"/>
              <a:t>Backend connection menu complete</a:t>
            </a:r>
          </a:p>
          <a:p>
            <a:r>
              <a:rPr lang="en-US" dirty="0" smtClean="0"/>
              <a:t>Background ‘tree’ hierarchical representation of application state</a:t>
            </a:r>
          </a:p>
          <a:p>
            <a:pPr lvl="1"/>
            <a:r>
              <a:rPr lang="en-US" dirty="0" err="1" smtClean="0"/>
              <a:t>ActiveWindowsService</a:t>
            </a:r>
            <a:r>
              <a:rPr lang="en-US" dirty="0" smtClean="0"/>
              <a:t> (singleton) to track map of each window to its…</a:t>
            </a:r>
          </a:p>
          <a:p>
            <a:pPr lvl="1"/>
            <a:r>
              <a:rPr lang="en-US" dirty="0" smtClean="0"/>
              <a:t>…</a:t>
            </a:r>
            <a:r>
              <a:rPr lang="en-US" dirty="0" err="1" smtClean="0"/>
              <a:t>ActiveTabsOfWindow</a:t>
            </a:r>
            <a:r>
              <a:rPr lang="en-US" dirty="0" smtClean="0"/>
              <a:t>, to track map of each Window To its tab,</a:t>
            </a:r>
          </a:p>
          <a:p>
            <a:pPr lvl="1"/>
            <a:r>
              <a:rPr lang="en-US" dirty="0" smtClean="0"/>
              <a:t>…</a:t>
            </a:r>
            <a:r>
              <a:rPr lang="en-US" dirty="0" err="1" smtClean="0"/>
              <a:t>ActiveTab</a:t>
            </a:r>
            <a:r>
              <a:rPr lang="en-US" dirty="0" smtClean="0"/>
              <a:t> to catalog a runtime tab, and manage listeners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UXAMonitor</a:t>
            </a:r>
            <a:r>
              <a:rPr lang="en-US" dirty="0" smtClean="0"/>
              <a:t>’ as the ‘nexus’: holds reference to the </a:t>
            </a:r>
            <a:r>
              <a:rPr lang="en-US" dirty="0" err="1" smtClean="0"/>
              <a:t>ActiveWindowsService</a:t>
            </a:r>
            <a:r>
              <a:rPr lang="en-US" dirty="0" smtClean="0"/>
              <a:t> and backend connection(s)</a:t>
            </a:r>
          </a:p>
          <a:p>
            <a:r>
              <a:rPr lang="en-US" dirty="0" smtClean="0"/>
              <a:t>Backend Connection Interface w/ a couple of reference implementations</a:t>
            </a:r>
          </a:p>
          <a:p>
            <a:pPr lvl="1"/>
            <a:r>
              <a:rPr lang="en-US" dirty="0" smtClean="0"/>
              <a:t>Neo4J Connection substantially complete</a:t>
            </a:r>
            <a:endParaRPr lang="en-US" dirty="0" smtClean="0"/>
          </a:p>
          <a:p>
            <a:pPr lvl="1"/>
            <a:r>
              <a:rPr lang="en-US" dirty="0" smtClean="0"/>
              <a:t>SQL Connection substantially complete</a:t>
            </a:r>
          </a:p>
          <a:p>
            <a:pPr lvl="1"/>
            <a:r>
              <a:rPr lang="en-US" dirty="0" err="1" smtClean="0"/>
              <a:t>Filesystem</a:t>
            </a:r>
            <a:r>
              <a:rPr lang="en-US" dirty="0" smtClean="0"/>
              <a:t> Image Client substantially complete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6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UI menu to configure ‘Opt-in’</a:t>
            </a:r>
          </a:p>
          <a:p>
            <a:pPr lvl="1"/>
            <a:r>
              <a:rPr lang="en-US" sz="1800" dirty="0"/>
              <a:t>Need pop-up for ‘informed consent’ (what is collected, why is it </a:t>
            </a:r>
            <a:r>
              <a:rPr lang="en-US" sz="1800" dirty="0" smtClean="0"/>
              <a:t>used, never show me this again, I don’t care</a:t>
            </a:r>
            <a:r>
              <a:rPr lang="en-US" sz="1800" dirty="0" smtClean="0"/>
              <a:t>)</a:t>
            </a:r>
          </a:p>
          <a:p>
            <a:r>
              <a:rPr lang="en-US" sz="2000" dirty="0" smtClean="0"/>
              <a:t>Keep databases at arm’s length from user application</a:t>
            </a:r>
          </a:p>
          <a:p>
            <a:pPr lvl="1"/>
            <a:r>
              <a:rPr lang="en-US" sz="1800" dirty="0" smtClean="0"/>
              <a:t>Service layer application running in </a:t>
            </a:r>
            <a:r>
              <a:rPr lang="en-US" sz="1800" dirty="0" err="1" smtClean="0"/>
              <a:t>Payara</a:t>
            </a:r>
            <a:r>
              <a:rPr lang="en-US" sz="1800" dirty="0" smtClean="0"/>
              <a:t> (née Glassfish) in progress</a:t>
            </a:r>
          </a:p>
          <a:p>
            <a:pPr lvl="1"/>
            <a:r>
              <a:rPr lang="en-US" sz="1800" dirty="0" smtClean="0"/>
              <a:t>Brokers transactions such that only valid events can be written to database</a:t>
            </a:r>
          </a:p>
          <a:p>
            <a:pPr lvl="1"/>
            <a:r>
              <a:rPr lang="en-US" sz="1800" dirty="0" smtClean="0"/>
              <a:t>Prevents accidental (or intentional) destructive operations</a:t>
            </a:r>
          </a:p>
          <a:p>
            <a:r>
              <a:rPr lang="en-US" sz="2000" dirty="0" smtClean="0"/>
              <a:t>Software testing</a:t>
            </a:r>
          </a:p>
          <a:p>
            <a:r>
              <a:rPr lang="en-US" sz="2000" dirty="0" smtClean="0"/>
              <a:t>Acceptance testing</a:t>
            </a:r>
            <a:endParaRPr lang="en-US" sz="2000" dirty="0" smtClean="0"/>
          </a:p>
          <a:p>
            <a:r>
              <a:rPr lang="en-US" sz="2000" dirty="0" smtClean="0"/>
              <a:t>Custom </a:t>
            </a:r>
            <a:r>
              <a:rPr lang="en-US" sz="2000" dirty="0" err="1" smtClean="0"/>
              <a:t>Viz</a:t>
            </a:r>
            <a:r>
              <a:rPr lang="en-US" sz="2000" dirty="0" smtClean="0"/>
              <a:t> app? Existing off-the-shelf app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 marL="211709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Tasks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E. Daykin, Phoebus UX Analytics Brief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IB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amera-training" id="{EF090509-F6DB-4516-A0E0-8286B9076568}" vid="{1096DF60-14CD-4B49-B42D-2C96ABB292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Archive_x0020_Date xmlns="31ac3772-10db-466f-87b2-5ca6a813de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B42146D531947AD9E88747AD7444E" ma:contentTypeVersion="3" ma:contentTypeDescription="Create a new document." ma:contentTypeScope="" ma:versionID="ffe972ebfb5d91f3516d4b6985d48bfc">
  <xsd:schema xmlns:xsd="http://www.w3.org/2001/XMLSchema" xmlns:xs="http://www.w3.org/2001/XMLSchema" xmlns:p="http://schemas.microsoft.com/office/2006/metadata/properties" xmlns:ns2="31ac3772-10db-466f-87b2-5ca6a813de61" targetNamespace="http://schemas.microsoft.com/office/2006/metadata/properties" ma:root="true" ma:fieldsID="a3f47d6a8f647c50dbc583107dd4f175" ns2:_="">
    <xsd:import namespace="31ac3772-10db-466f-87b2-5ca6a813de61"/>
    <xsd:element name="properties">
      <xsd:complexType>
        <xsd:sequence>
          <xsd:element name="documentManagement">
            <xsd:complexType>
              <xsd:all>
                <xsd:element ref="ns2:Archiv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c3772-10db-466f-87b2-5ca6a813de61" elementFormDefault="qualified">
    <xsd:import namespace="http://schemas.microsoft.com/office/2006/documentManagement/types"/>
    <xsd:import namespace="http://schemas.microsoft.com/office/infopath/2007/PartnerControls"/>
    <xsd:element name="Archive_x0020_Date" ma:index="8" nillable="true" ma:displayName="Archive Date" ma:format="DateOnly" ma:internalName="Archiv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A702D-F6E6-4314-8945-369A109C75F9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31ac3772-10db-466f-87b2-5ca6a813de61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B76CD61-6042-403B-B3F6-04E51A8FF7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F4DC3C-936E-4B4D-A2CB-35E439E631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ac3772-10db-466f-87b2-5ca6a813de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camera-training</Template>
  <TotalTime>15998</TotalTime>
  <Words>925</Words>
  <Application>Microsoft Office PowerPoint</Application>
  <PresentationFormat>On-screen Show (4:3)</PresentationFormat>
  <Paragraphs>121</Paragraphs>
  <Slides>13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Cascadia Mono</vt:lpstr>
      <vt:lpstr>Helvetica</vt:lpstr>
      <vt:lpstr>Lucida Grande</vt:lpstr>
      <vt:lpstr>Wingdings</vt:lpstr>
      <vt:lpstr>ヒラギノ角ゴ Pro W3</vt:lpstr>
      <vt:lpstr>FRIB3</vt:lpstr>
      <vt:lpstr>UX Analytics Toolkit for Phoebus</vt:lpstr>
      <vt:lpstr>Contents</vt:lpstr>
      <vt:lpstr>Background</vt:lpstr>
      <vt:lpstr>Problem</vt:lpstr>
      <vt:lpstr>Objective</vt:lpstr>
      <vt:lpstr>Technical Requirements</vt:lpstr>
      <vt:lpstr>Technical Details</vt:lpstr>
      <vt:lpstr>Progress</vt:lpstr>
      <vt:lpstr>Remaining Tasks</vt:lpstr>
      <vt:lpstr>Question Marks</vt:lpstr>
      <vt:lpstr>Neo4J UI</vt:lpstr>
      <vt:lpstr>Heatmap Example</vt:lpstr>
      <vt:lpstr>Questions?</vt:lpstr>
    </vt:vector>
  </TitlesOfParts>
  <Company>MSU 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Phoebus UX Analytics Brief</dc:title>
  <dc:creator>Daykin, Evan</dc:creator>
  <cp:lastModifiedBy>Daykin, Evan</cp:lastModifiedBy>
  <cp:revision>32</cp:revision>
  <cp:lastPrinted>2013-06-17T20:20:32Z</cp:lastPrinted>
  <dcterms:created xsi:type="dcterms:W3CDTF">2024-05-31T18:20:19Z</dcterms:created>
  <dcterms:modified xsi:type="dcterms:W3CDTF">2024-09-18T13:41:10Z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0x010100CAEB42146D531947AD9E88747AD7444E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Order">
    <vt:r8>4700</vt:r8>
  </property>
</Properties>
</file>