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2" r:id="rId2"/>
    <p:sldId id="267" r:id="rId3"/>
    <p:sldId id="272" r:id="rId4"/>
    <p:sldId id="274" r:id="rId5"/>
    <p:sldId id="268" r:id="rId6"/>
    <p:sldId id="283" r:id="rId7"/>
    <p:sldId id="275" r:id="rId8"/>
    <p:sldId id="278" r:id="rId9"/>
    <p:sldId id="284" r:id="rId10"/>
    <p:sldId id="285" r:id="rId11"/>
    <p:sldId id="281" r:id="rId12"/>
    <p:sldId id="279" r:id="rId13"/>
    <p:sldId id="280" r:id="rId14"/>
    <p:sldId id="282" r:id="rId15"/>
    <p:sldId id="286" r:id="rId16"/>
    <p:sldId id="277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36" autoAdjust="0"/>
    <p:restoredTop sz="94681" autoAdjust="0"/>
  </p:normalViewPr>
  <p:slideViewPr>
    <p:cSldViewPr snapToGrid="0" snapToObjects="1">
      <p:cViewPr varScale="1">
        <p:scale>
          <a:sx n="102" d="100"/>
          <a:sy n="102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2024-09-12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117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98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693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2024-09-12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A503-8D3E-E713-23B9-16D311A6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classic “APS virtual LINAC”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6AB6E-EF4E-843C-946D-96477EEF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9D48C-A059-07A9-91BE-1D204F7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1AB451-B576-441B-3B17-05813CCD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Making up some test cases did not feel great…</a:t>
            </a:r>
          </a:p>
          <a:p>
            <a:r>
              <a:rPr lang="en-GB" sz="1600" dirty="0"/>
              <a:t>Then I remembered the Virtual LINAC simulator</a:t>
            </a:r>
          </a:p>
          <a:p>
            <a:r>
              <a:rPr lang="en-GB" sz="1600" dirty="0"/>
              <a:t>It is simple but not trivial. It takes some exercise to manually thread the beam through.</a:t>
            </a:r>
          </a:p>
          <a:p>
            <a:r>
              <a:rPr lang="en-GB" sz="1600" dirty="0"/>
              <a:t>It includes some pieces of SNL code to automate operation.</a:t>
            </a:r>
          </a:p>
          <a:p>
            <a:r>
              <a:rPr lang="en-GB" sz="1600" dirty="0"/>
              <a:t>Implemented in EPICS 3.x</a:t>
            </a:r>
          </a:p>
          <a:p>
            <a:r>
              <a:rPr lang="en-GB" sz="1600" dirty="0"/>
              <a:t>But easy to run in an EPICS 7 IOC, with </a:t>
            </a:r>
            <a:r>
              <a:rPr lang="en-GB" sz="1600" dirty="0" err="1"/>
              <a:t>pvAccess</a:t>
            </a:r>
            <a:r>
              <a:rPr lang="en-GB" sz="1600" dirty="0"/>
              <a:t> support.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F318C-E698-1079-8371-D5D22B171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Old, but gold!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6DDDA2A-AEA5-E785-F6C0-B4E72FF8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2024-09-13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F5A59-92C5-0965-B26C-68A3713B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882" y="1728954"/>
            <a:ext cx="6930721" cy="44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result (Demo)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Simple </a:t>
            </a:r>
            <a:r>
              <a:rPr lang="en-GB" dirty="0" err="1"/>
              <a:t>Linac</a:t>
            </a:r>
            <a:r>
              <a:rPr lang="en-GB" dirty="0"/>
              <a:t> simulation; only a few components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91029-96E9-A307-A5AA-647E9C1C050D}"/>
              </a:ext>
            </a:extLst>
          </p:cNvPr>
          <p:cNvSpPr txBox="1"/>
          <p:nvPr/>
        </p:nvSpPr>
        <p:spPr>
          <a:xfrm>
            <a:off x="1195647" y="1555461"/>
            <a:ext cx="40002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The core implementation is ”just” an EPICS database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Created &gt;20 years ago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Worked almost untouched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Display </a:t>
            </a:r>
            <a:r>
              <a:rPr lang="en-GB" dirty="0" err="1">
                <a:solidFill>
                  <a:srgbClr val="666666"/>
                </a:solidFill>
              </a:rPr>
              <a:t>medm</a:t>
            </a:r>
            <a:r>
              <a:rPr lang="en-GB" dirty="0">
                <a:solidFill>
                  <a:srgbClr val="666666"/>
                </a:solidFill>
              </a:rPr>
              <a:t> -&gt; Phoebus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Original SNL programs: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Auto-start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666666"/>
                </a:solidFill>
              </a:rPr>
              <a:t>OrbitDisplay</a:t>
            </a: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Both replaced with </a:t>
            </a:r>
            <a:r>
              <a:rPr lang="en-GB" dirty="0" err="1">
                <a:solidFill>
                  <a:srgbClr val="666666"/>
                </a:solidFill>
              </a:rPr>
              <a:t>OACTree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The original looked much nicer; I did not have the time to fix all details in the Phoebus OPI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Alarms, etc., skipped for now.</a:t>
            </a:r>
          </a:p>
        </p:txBody>
      </p:sp>
      <p:pic>
        <p:nvPicPr>
          <p:cNvPr id="14" name="OACTree Demo.mp4">
            <a:hlinkClick r:id="" action="ppaction://media"/>
            <a:extLst>
              <a:ext uri="{FF2B5EF4-FFF2-40B4-BE49-F238E27FC236}">
                <a16:creationId xmlns:a16="http://schemas.microsoft.com/office/drawing/2014/main" id="{4FC7BE2B-F5DA-2426-79F0-1819765E86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7363" y="1446416"/>
            <a:ext cx="6789152" cy="43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OT snippets from the demo (#1)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Wait for a condition before proceeding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457B51E-407C-0382-F3B1-519E4DD86B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95647" y="1572655"/>
            <a:ext cx="5472558" cy="4768062"/>
          </a:xfrm>
        </p:spPr>
        <p:txBody>
          <a:bodyPr/>
          <a:lstStyle/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&lt;/Sequence&gt;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800000"/>
                </a:solidFill>
                <a:latin typeface="Menlo" panose="020B0609030804020204" pitchFamily="49" charset="0"/>
              </a:rPr>
              <a:t> 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GB" sz="1200" b="0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WaitForCondition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varNames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OpMode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timeout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"1e9"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252000" lvl="2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&lt;Equals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leftVar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OpMode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rightVar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"AutoStart"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&lt;/</a:t>
            </a:r>
            <a:r>
              <a:rPr lang="en-GB" sz="1200" b="0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WaitForCondition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seqStartMsg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&lt;Wait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timeout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"1.0"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"false"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beamOn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heaterSet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htr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WaitHtrMsg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"Ramp"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psMode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&lt;/Sequence&gt;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796562-C444-C8B8-77AE-5E88770D7370}"/>
              </a:ext>
            </a:extLst>
          </p:cNvPr>
          <p:cNvSpPr/>
          <p:nvPr/>
        </p:nvSpPr>
        <p:spPr>
          <a:xfrm>
            <a:off x="7918315" y="1473785"/>
            <a:ext cx="1011677" cy="7117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EF7249D-19FE-403B-A908-FA1CA7348928}"/>
              </a:ext>
            </a:extLst>
          </p:cNvPr>
          <p:cNvSpPr/>
          <p:nvPr/>
        </p:nvSpPr>
        <p:spPr>
          <a:xfrm>
            <a:off x="6074786" y="3978201"/>
            <a:ext cx="1240529" cy="8770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OpMode</a:t>
            </a:r>
            <a:r>
              <a:rPr lang="en-GB" dirty="0">
                <a:solidFill>
                  <a:schemeClr val="tx1"/>
                </a:solidFill>
              </a:rPr>
              <a:t> = AutoStart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A45C65-E318-127E-0CD0-CE78DD959529}"/>
              </a:ext>
            </a:extLst>
          </p:cNvPr>
          <p:cNvSpPr txBox="1"/>
          <p:nvPr/>
        </p:nvSpPr>
        <p:spPr>
          <a:xfrm>
            <a:off x="8229600" y="168895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-&gt;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E14954-5C69-4FE2-7456-4EED35BA5C91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6695051" y="2185496"/>
            <a:ext cx="1729103" cy="179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BF7B7D-A3AE-83B9-A8AB-D75EC16DDB06}"/>
              </a:ext>
            </a:extLst>
          </p:cNvPr>
          <p:cNvCxnSpPr>
            <a:cxnSpLocks/>
            <a:stCxn id="22" idx="2"/>
            <a:endCxn id="34" idx="0"/>
          </p:cNvCxnSpPr>
          <p:nvPr/>
        </p:nvCxnSpPr>
        <p:spPr>
          <a:xfrm flipH="1">
            <a:off x="7735092" y="2185496"/>
            <a:ext cx="689062" cy="1887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5BAE1BE-34FA-7B1C-08AC-DC1AB19231BF}"/>
              </a:ext>
            </a:extLst>
          </p:cNvPr>
          <p:cNvSpPr/>
          <p:nvPr/>
        </p:nvSpPr>
        <p:spPr>
          <a:xfrm>
            <a:off x="7465807" y="4073414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8D2375-AC3B-03C6-0264-91EB7420ACF3}"/>
              </a:ext>
            </a:extLst>
          </p:cNvPr>
          <p:cNvSpPr/>
          <p:nvPr/>
        </p:nvSpPr>
        <p:spPr>
          <a:xfrm>
            <a:off x="8203278" y="4089550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wait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5BFF09-425C-1DD7-AD6E-17FF10E46EA0}"/>
              </a:ext>
            </a:extLst>
          </p:cNvPr>
          <p:cNvSpPr/>
          <p:nvPr/>
        </p:nvSpPr>
        <p:spPr>
          <a:xfrm>
            <a:off x="8940749" y="4089549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34CF84-A74A-6521-5E8C-372CB0A48622}"/>
              </a:ext>
            </a:extLst>
          </p:cNvPr>
          <p:cNvSpPr/>
          <p:nvPr/>
        </p:nvSpPr>
        <p:spPr>
          <a:xfrm>
            <a:off x="9683483" y="4085964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91BE8C-7E95-3B43-214D-ACDF3BC1D892}"/>
              </a:ext>
            </a:extLst>
          </p:cNvPr>
          <p:cNvSpPr/>
          <p:nvPr/>
        </p:nvSpPr>
        <p:spPr>
          <a:xfrm>
            <a:off x="10415691" y="4085964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88E5E9-7277-3688-7060-CBA5C9FF90E0}"/>
              </a:ext>
            </a:extLst>
          </p:cNvPr>
          <p:cNvSpPr/>
          <p:nvPr/>
        </p:nvSpPr>
        <p:spPr>
          <a:xfrm>
            <a:off x="11257617" y="4099672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754229-B7E6-538C-AA32-73B10CC42E73}"/>
              </a:ext>
            </a:extLst>
          </p:cNvPr>
          <p:cNvCxnSpPr>
            <a:stCxn id="22" idx="2"/>
            <a:endCxn id="35" idx="0"/>
          </p:cNvCxnSpPr>
          <p:nvPr/>
        </p:nvCxnSpPr>
        <p:spPr>
          <a:xfrm>
            <a:off x="8424154" y="2185496"/>
            <a:ext cx="48409" cy="1904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1B53851-7799-78EF-C7A9-AECB35124122}"/>
              </a:ext>
            </a:extLst>
          </p:cNvPr>
          <p:cNvCxnSpPr>
            <a:stCxn id="22" idx="2"/>
            <a:endCxn id="36" idx="0"/>
          </p:cNvCxnSpPr>
          <p:nvPr/>
        </p:nvCxnSpPr>
        <p:spPr>
          <a:xfrm>
            <a:off x="8424154" y="2185496"/>
            <a:ext cx="785880" cy="1904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CE13190-5425-947E-A146-2F1BA673E597}"/>
              </a:ext>
            </a:extLst>
          </p:cNvPr>
          <p:cNvCxnSpPr>
            <a:stCxn id="22" idx="2"/>
            <a:endCxn id="37" idx="0"/>
          </p:cNvCxnSpPr>
          <p:nvPr/>
        </p:nvCxnSpPr>
        <p:spPr>
          <a:xfrm>
            <a:off x="8424154" y="2185496"/>
            <a:ext cx="1528614" cy="190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746711B-039B-74E7-445F-28A1B153FDB2}"/>
              </a:ext>
            </a:extLst>
          </p:cNvPr>
          <p:cNvCxnSpPr>
            <a:stCxn id="22" idx="2"/>
            <a:endCxn id="38" idx="0"/>
          </p:cNvCxnSpPr>
          <p:nvPr/>
        </p:nvCxnSpPr>
        <p:spPr>
          <a:xfrm>
            <a:off x="8424154" y="2185496"/>
            <a:ext cx="2260822" cy="190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01823ED-5207-2D31-848A-F9AAA1A7898F}"/>
              </a:ext>
            </a:extLst>
          </p:cNvPr>
          <p:cNvCxnSpPr>
            <a:stCxn id="22" idx="2"/>
            <a:endCxn id="39" idx="0"/>
          </p:cNvCxnSpPr>
          <p:nvPr/>
        </p:nvCxnSpPr>
        <p:spPr>
          <a:xfrm>
            <a:off x="8424154" y="2185496"/>
            <a:ext cx="3102748" cy="191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9901750-5952-F409-F255-59DC366062AB}"/>
              </a:ext>
            </a:extLst>
          </p:cNvPr>
          <p:cNvSpPr txBox="1"/>
          <p:nvPr/>
        </p:nvSpPr>
        <p:spPr>
          <a:xfrm>
            <a:off x="7315315" y="5507915"/>
            <a:ext cx="303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Here, ”copy” maps to </a:t>
            </a:r>
            <a:r>
              <a:rPr lang="en-GB" dirty="0" err="1">
                <a:solidFill>
                  <a:srgbClr val="666666"/>
                </a:solidFill>
              </a:rPr>
              <a:t>pvput</a:t>
            </a:r>
            <a:r>
              <a:rPr lang="en-GB" dirty="0">
                <a:solidFill>
                  <a:srgbClr val="666666"/>
                </a:solidFill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20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 snippet #2: Repeat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 this case, “forever”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457B51E-407C-0382-F3B1-519E4DD86B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89704" y="1572655"/>
            <a:ext cx="5678501" cy="311725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&lt;Repeat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maxCount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"-1"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&lt;Sequence&gt;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solidFill>
                  <a:srgbClr val="800000"/>
                </a:solidFill>
                <a:latin typeface="Menlo" panose="020B0609030804020204" pitchFamily="49" charset="0"/>
              </a:rPr>
              <a:t>    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GB" sz="1200" b="0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WaitForCondition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varNames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OpMode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timeout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"1e9"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252000" lvl="2" indent="0">
              <a:spcBef>
                <a:spcPts val="0"/>
              </a:spcBef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 &lt;Equals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leftVar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OpMode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rightVar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"AutoStart"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  &lt;/</a:t>
            </a:r>
            <a:r>
              <a:rPr lang="en-GB" sz="1200" b="0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WaitForCondition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b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 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"bpm1_X"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bpmXpos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.[0]"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"bpm2_X"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bpmXpos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.[1]"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"bpm3_X"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bpmXpos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.[2]"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"bpm4_X"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bpmXpos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.[3]"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"bpm5_X"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bpmXpos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.[4]"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bpmXpos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bpmX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  &lt;Wait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timeout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"0.2"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&lt;/Sequence&gt;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&lt;/Repeat&gt;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796562-C444-C8B8-77AE-5E88770D7370}"/>
              </a:ext>
            </a:extLst>
          </p:cNvPr>
          <p:cNvSpPr/>
          <p:nvPr/>
        </p:nvSpPr>
        <p:spPr>
          <a:xfrm>
            <a:off x="7918315" y="1473785"/>
            <a:ext cx="1011677" cy="7117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EF7249D-19FE-403B-A908-FA1CA7348928}"/>
              </a:ext>
            </a:extLst>
          </p:cNvPr>
          <p:cNvSpPr/>
          <p:nvPr/>
        </p:nvSpPr>
        <p:spPr>
          <a:xfrm>
            <a:off x="6074786" y="3978201"/>
            <a:ext cx="1240529" cy="8770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OpMode</a:t>
            </a:r>
            <a:r>
              <a:rPr lang="en-GB" dirty="0">
                <a:solidFill>
                  <a:schemeClr val="tx1"/>
                </a:solidFill>
              </a:rPr>
              <a:t> = AutoStart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A45C65-E318-127E-0CD0-CE78DD959529}"/>
              </a:ext>
            </a:extLst>
          </p:cNvPr>
          <p:cNvSpPr txBox="1"/>
          <p:nvPr/>
        </p:nvSpPr>
        <p:spPr>
          <a:xfrm>
            <a:off x="8229600" y="168895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-&gt;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E14954-5C69-4FE2-7456-4EED35BA5C91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6695051" y="2185496"/>
            <a:ext cx="1729103" cy="179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BF7B7D-A3AE-83B9-A8AB-D75EC16DDB06}"/>
              </a:ext>
            </a:extLst>
          </p:cNvPr>
          <p:cNvCxnSpPr>
            <a:cxnSpLocks/>
            <a:stCxn id="22" idx="2"/>
            <a:endCxn id="34" idx="0"/>
          </p:cNvCxnSpPr>
          <p:nvPr/>
        </p:nvCxnSpPr>
        <p:spPr>
          <a:xfrm flipH="1">
            <a:off x="7735092" y="2185496"/>
            <a:ext cx="689062" cy="1887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5BAE1BE-34FA-7B1C-08AC-DC1AB19231BF}"/>
              </a:ext>
            </a:extLst>
          </p:cNvPr>
          <p:cNvSpPr/>
          <p:nvPr/>
        </p:nvSpPr>
        <p:spPr>
          <a:xfrm>
            <a:off x="7465807" y="4073414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8D2375-AC3B-03C6-0264-91EB7420ACF3}"/>
              </a:ext>
            </a:extLst>
          </p:cNvPr>
          <p:cNvSpPr/>
          <p:nvPr/>
        </p:nvSpPr>
        <p:spPr>
          <a:xfrm>
            <a:off x="8203278" y="4089550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5BFF09-425C-1DD7-AD6E-17FF10E46EA0}"/>
              </a:ext>
            </a:extLst>
          </p:cNvPr>
          <p:cNvSpPr/>
          <p:nvPr/>
        </p:nvSpPr>
        <p:spPr>
          <a:xfrm>
            <a:off x="8940749" y="4089549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34CF84-A74A-6521-5E8C-372CB0A48622}"/>
              </a:ext>
            </a:extLst>
          </p:cNvPr>
          <p:cNvSpPr/>
          <p:nvPr/>
        </p:nvSpPr>
        <p:spPr>
          <a:xfrm>
            <a:off x="9683483" y="4085964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91BE8C-7E95-3B43-214D-ACDF3BC1D892}"/>
              </a:ext>
            </a:extLst>
          </p:cNvPr>
          <p:cNvSpPr/>
          <p:nvPr/>
        </p:nvSpPr>
        <p:spPr>
          <a:xfrm>
            <a:off x="10415691" y="4085964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copy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88E5E9-7277-3688-7060-CBA5C9FF90E0}"/>
              </a:ext>
            </a:extLst>
          </p:cNvPr>
          <p:cNvSpPr/>
          <p:nvPr/>
        </p:nvSpPr>
        <p:spPr>
          <a:xfrm>
            <a:off x="11257617" y="4099672"/>
            <a:ext cx="538570" cy="6164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wait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754229-B7E6-538C-AA32-73B10CC42E73}"/>
              </a:ext>
            </a:extLst>
          </p:cNvPr>
          <p:cNvCxnSpPr>
            <a:stCxn id="22" idx="2"/>
            <a:endCxn id="35" idx="0"/>
          </p:cNvCxnSpPr>
          <p:nvPr/>
        </p:nvCxnSpPr>
        <p:spPr>
          <a:xfrm>
            <a:off x="8424154" y="2185496"/>
            <a:ext cx="48409" cy="1904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1B53851-7799-78EF-C7A9-AECB35124122}"/>
              </a:ext>
            </a:extLst>
          </p:cNvPr>
          <p:cNvCxnSpPr>
            <a:stCxn id="22" idx="2"/>
            <a:endCxn id="36" idx="0"/>
          </p:cNvCxnSpPr>
          <p:nvPr/>
        </p:nvCxnSpPr>
        <p:spPr>
          <a:xfrm>
            <a:off x="8424154" y="2185496"/>
            <a:ext cx="785880" cy="1904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CE13190-5425-947E-A146-2F1BA673E597}"/>
              </a:ext>
            </a:extLst>
          </p:cNvPr>
          <p:cNvCxnSpPr>
            <a:stCxn id="22" idx="2"/>
            <a:endCxn id="37" idx="0"/>
          </p:cNvCxnSpPr>
          <p:nvPr/>
        </p:nvCxnSpPr>
        <p:spPr>
          <a:xfrm>
            <a:off x="8424154" y="2185496"/>
            <a:ext cx="1528614" cy="190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746711B-039B-74E7-445F-28A1B153FDB2}"/>
              </a:ext>
            </a:extLst>
          </p:cNvPr>
          <p:cNvCxnSpPr>
            <a:stCxn id="22" idx="2"/>
            <a:endCxn id="38" idx="0"/>
          </p:cNvCxnSpPr>
          <p:nvPr/>
        </p:nvCxnSpPr>
        <p:spPr>
          <a:xfrm>
            <a:off x="8424154" y="2185496"/>
            <a:ext cx="2260822" cy="190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01823ED-5207-2D31-848A-F9AAA1A7898F}"/>
              </a:ext>
            </a:extLst>
          </p:cNvPr>
          <p:cNvCxnSpPr>
            <a:stCxn id="22" idx="2"/>
            <a:endCxn id="39" idx="0"/>
          </p:cNvCxnSpPr>
          <p:nvPr/>
        </p:nvCxnSpPr>
        <p:spPr>
          <a:xfrm>
            <a:off x="8424154" y="2185496"/>
            <a:ext cx="3102748" cy="191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9901750-5952-F409-F255-59DC366062AB}"/>
              </a:ext>
            </a:extLst>
          </p:cNvPr>
          <p:cNvSpPr txBox="1"/>
          <p:nvPr/>
        </p:nvSpPr>
        <p:spPr>
          <a:xfrm>
            <a:off x="7315315" y="5507915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Here, copy maps to </a:t>
            </a:r>
            <a:r>
              <a:rPr lang="en-GB" dirty="0" err="1">
                <a:solidFill>
                  <a:srgbClr val="666666"/>
                </a:solidFill>
              </a:rPr>
              <a:t>pvput</a:t>
            </a:r>
            <a:r>
              <a:rPr lang="en-GB" dirty="0">
                <a:solidFill>
                  <a:srgbClr val="666666"/>
                </a:solidFill>
              </a:rPr>
              <a:t>.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4FD9A-6D67-D839-79C9-FC091EAA949F}"/>
              </a:ext>
            </a:extLst>
          </p:cNvPr>
          <p:cNvSpPr txBox="1"/>
          <p:nvPr/>
        </p:nvSpPr>
        <p:spPr>
          <a:xfrm>
            <a:off x="989704" y="5507915"/>
            <a:ext cx="3888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This is for updating the orbit display,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SNL in the original demo.</a:t>
            </a:r>
          </a:p>
        </p:txBody>
      </p:sp>
    </p:spTree>
    <p:extLst>
      <p:ext uri="{BB962C8B-B14F-4D97-AF65-F5344CB8AC3E}">
        <p14:creationId xmlns:p14="http://schemas.microsoft.com/office/powerpoint/2010/main" val="333573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674F91-054E-88A1-275D-4C2A5C38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”Code” comparison with SNL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BEC79-F39B-9DC9-1708-D3A325F2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3306F-A260-8575-5B98-04D0F0A6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FE123-5018-59EF-0C85-AF091890B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waitForAuto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(mode) </a:t>
            </a:r>
            <a:r>
              <a:rPr lang="en-GB" sz="1200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/* transition condition + actions */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{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beamOn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pvPut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beamOn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gv1 </a:t>
            </a:r>
            <a:r>
              <a:rPr lang="en-GB" sz="12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pvPut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(gv1);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%%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epicsThreadSleep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.2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b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sprintf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msg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GB" sz="12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"Setting Cathode Temperature"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pvPut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msg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htr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12.3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pvPut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htr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b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/* Set PV that connects ramping PVs to PS PVs */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   /* uses Simulation Mode of AO record */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psMode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  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pvPut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psMode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%%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epicsThreadSleep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} </a:t>
            </a:r>
            <a:r>
              <a:rPr lang="en-GB" sz="1200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state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waitForHtr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/* Move to next state */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br>
              <a:rPr lang="en-GB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endParaRPr lang="en-GB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7B848D-1B8C-78B2-C112-07F2CB4C7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Not exactly same steps, but same functions…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6A8949D-F416-3060-DC2A-2A9D8674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83520-B9C6-5814-084C-CCD9003E6DC2}"/>
              </a:ext>
            </a:extLst>
          </p:cNvPr>
          <p:cNvSpPr txBox="1"/>
          <p:nvPr/>
        </p:nvSpPr>
        <p:spPr>
          <a:xfrm>
            <a:off x="6103817" y="1878333"/>
            <a:ext cx="53788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&lt;/Sequence&gt;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800000"/>
                </a:solidFill>
                <a:latin typeface="Menlo" panose="020B0609030804020204" pitchFamily="49" charset="0"/>
              </a:rPr>
              <a:t> 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GB" sz="1200" b="0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WaitForCondition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varNames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OpMode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timeout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"1e9"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252000" lvl="2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&lt;Equals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leftVar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OpMode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rightVar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"AutoStart"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&lt;/</a:t>
            </a:r>
            <a:r>
              <a:rPr lang="en-GB" sz="1200" b="0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WaitForCondition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seqStartMsg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&lt;Wait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timeout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"1.0"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"false"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beamOn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heaterSet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htr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WaitHtrMsg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msg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  &lt;Copy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inputVar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"Ramp"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0" dirty="0" err="1">
                <a:solidFill>
                  <a:srgbClr val="E50000"/>
                </a:solidFill>
                <a:effectLst/>
                <a:latin typeface="Menlo" panose="020B0609030804020204" pitchFamily="49" charset="0"/>
              </a:rPr>
              <a:t>outputVar</a:t>
            </a:r>
            <a:r>
              <a:rPr lang="en-GB" sz="12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psMode</a:t>
            </a:r>
            <a:r>
              <a:rPr lang="en-GB" sz="12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/&gt;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1200" b="0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&lt;/Sequence&gt;</a:t>
            </a:r>
            <a:endParaRPr lang="en-GB" sz="1200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FDE1B8-DE95-5534-D7FC-D33FD820352E}"/>
              </a:ext>
            </a:extLst>
          </p:cNvPr>
          <p:cNvCxnSpPr/>
          <p:nvPr/>
        </p:nvCxnSpPr>
        <p:spPr>
          <a:xfrm>
            <a:off x="5593976" y="2130014"/>
            <a:ext cx="779716" cy="225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CD56D1-FE94-D245-5961-87C87045A8C2}"/>
              </a:ext>
            </a:extLst>
          </p:cNvPr>
          <p:cNvCxnSpPr>
            <a:cxnSpLocks/>
          </p:cNvCxnSpPr>
          <p:nvPr/>
        </p:nvCxnSpPr>
        <p:spPr>
          <a:xfrm>
            <a:off x="2979868" y="2592888"/>
            <a:ext cx="3275199" cy="5010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3D23C3-D93D-501B-9CA8-4DC9F5818167}"/>
              </a:ext>
            </a:extLst>
          </p:cNvPr>
          <p:cNvCxnSpPr>
            <a:cxnSpLocks/>
          </p:cNvCxnSpPr>
          <p:nvPr/>
        </p:nvCxnSpPr>
        <p:spPr>
          <a:xfrm flipV="1">
            <a:off x="4101277" y="3429000"/>
            <a:ext cx="2138158" cy="4397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427DC4-7667-5759-2E39-C7B75F68E077}"/>
              </a:ext>
            </a:extLst>
          </p:cNvPr>
          <p:cNvCxnSpPr>
            <a:cxnSpLocks/>
          </p:cNvCxnSpPr>
          <p:nvPr/>
        </p:nvCxnSpPr>
        <p:spPr>
          <a:xfrm flipV="1">
            <a:off x="2979868" y="3665817"/>
            <a:ext cx="3259567" cy="12881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B706FB-81FC-BB60-DA3E-2923ADF5A60B}"/>
              </a:ext>
            </a:extLst>
          </p:cNvPr>
          <p:cNvSpPr txBox="1"/>
          <p:nvPr/>
        </p:nvSpPr>
        <p:spPr>
          <a:xfrm>
            <a:off x="6255067" y="4161339"/>
            <a:ext cx="468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Variables and values (constants) are defined 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in a separate section. </a:t>
            </a:r>
          </a:p>
        </p:txBody>
      </p:sp>
    </p:spTree>
    <p:extLst>
      <p:ext uri="{BB962C8B-B14F-4D97-AF65-F5344CB8AC3E}">
        <p14:creationId xmlns:p14="http://schemas.microsoft.com/office/powerpoint/2010/main" val="21165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4DCFE7-8163-CC51-DA5B-00CB7B8B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B4EA1-6550-7A4F-3EB7-07010FBE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E3DE3-2F39-1D0D-F756-BF4E759B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D4CA8-21DD-F70C-717C-A2FD3133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384092" cy="4768062"/>
          </a:xfrm>
        </p:spPr>
        <p:txBody>
          <a:bodyPr/>
          <a:lstStyle/>
          <a:p>
            <a:r>
              <a:rPr lang="en-GB" sz="1600" dirty="0"/>
              <a:t>After learning the concepts, and some help from Walter @ ITER, I was able to re-implement state notation language programs and run them successfully in </a:t>
            </a:r>
            <a:r>
              <a:rPr lang="en-GB" sz="1600" dirty="0" err="1"/>
              <a:t>OACTree</a:t>
            </a:r>
            <a:r>
              <a:rPr lang="en-GB" sz="1600" dirty="0"/>
              <a:t>. But </a:t>
            </a:r>
            <a:r>
              <a:rPr lang="en-GB" sz="1600" dirty="0" err="1"/>
              <a:t>OACTree</a:t>
            </a:r>
            <a:r>
              <a:rPr lang="en-GB" sz="1600" dirty="0"/>
              <a:t> goes a lot further: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 err="1"/>
              <a:t>BTrees</a:t>
            </a:r>
            <a:r>
              <a:rPr lang="en-GB" sz="1600" dirty="0"/>
              <a:t> can be combined into larger units – not trivial or even possible with SNL programs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This is a client-side tool and thus more suitable for control room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Trees can be created and modified by operators.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 err="1"/>
              <a:t>OACTree</a:t>
            </a:r>
            <a:r>
              <a:rPr lang="en-GB" sz="1600" dirty="0"/>
              <a:t> can be extended with plugins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Phoebus Save &amp; Restore would be my first wish!</a:t>
            </a:r>
          </a:p>
          <a:p>
            <a:pPr marL="0" indent="0">
              <a:buNone/>
            </a:pPr>
            <a:r>
              <a:rPr lang="en-GB" sz="1600" dirty="0"/>
              <a:t>However: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The concept needs some effort to learn. Try not to think in SNL or procedural way.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But when you get it, you will appreciate the power.</a:t>
            </a:r>
          </a:p>
          <a:p>
            <a:pPr marL="0" indent="-114400">
              <a:buNone/>
            </a:pPr>
            <a:r>
              <a:rPr lang="en-GB" dirty="0"/>
              <a:t>Overall I think </a:t>
            </a:r>
            <a:r>
              <a:rPr lang="en-GB" dirty="0" err="1"/>
              <a:t>OACTree</a:t>
            </a:r>
            <a:r>
              <a:rPr lang="en-GB" dirty="0"/>
              <a:t> fills a big gap in the EPICS ecosystem. I hope it will become a part of the community toolset.</a:t>
            </a:r>
            <a:r>
              <a:rPr lang="en-GB" sz="1600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AF7AD0-6B18-3CA0-37F2-451C20E8F3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did I learn?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350CB3A-36B2-FBE8-ACCC-07E53448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2024-09-13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87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2017917"/>
            <a:ext cx="8640000" cy="2387600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Thank you for your attention!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Climbing the </a:t>
            </a:r>
            <a:r>
              <a:rPr lang="en-GB" dirty="0" err="1"/>
              <a:t>OACTree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First time user’s experiences with learning about </a:t>
            </a:r>
            <a:r>
              <a:rPr lang="en-GB" dirty="0" err="1"/>
              <a:t>OACTree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Timo Korhonen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 dirty="0">
                <a:solidFill>
                  <a:schemeClr val="bg1"/>
                </a:solidFill>
              </a:rPr>
              <a:t>2024-09-18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Step 2 Examine the tree from a distance.">
            <a:extLst>
              <a:ext uri="{FF2B5EF4-FFF2-40B4-BE49-F238E27FC236}">
                <a16:creationId xmlns:a16="http://schemas.microsoft.com/office/drawing/2014/main" id="{5C62A743-B977-1AD6-9BFF-92D67968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155" y="1470982"/>
            <a:ext cx="2684744" cy="20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4845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Learning curve part 1: theory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Trying it out (demo)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Comparison with SNL/SEQ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Integration (wishes)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Conclusions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2024-09-12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I got interested?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86962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ESS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a lot of needs for automation and sequencing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traditional sequencer (SNL/SEQ) has a number of drawbacks: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support for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pvAccess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😢 and not much hope of getting any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Poor scalability over several IOCs and complex systems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Users (e.g., operators) cannot create or modify the sequences (at least easily…)</a:t>
            </a:r>
          </a:p>
          <a:p>
            <a:pPr marL="252413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 I learned about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OACTree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decided to take a look.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Client-side tool, written for operations ✅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pvAccess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✅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Plugin architecture ✅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initial motivation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Embark on the learning curve…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0054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new concept…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a start: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 the concept by reading some articles.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Quite different from state machines!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the concept is very powerful.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Any finite state machine (FSM) can be replaced by a BT.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BTs can be composed of modular sub-trees</a:t>
            </a: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 had not heard about Behaviour Trees before…</a:t>
            </a:r>
          </a:p>
          <a:p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93B326E-3B30-410D-89B5-FA67B2634DB0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NewRomanPSMT"/>
              </a:rPr>
              <a:t>How </a:t>
            </a:r>
            <a:r>
              <a:rPr lang="en-GB" sz="1800" dirty="0" err="1">
                <a:effectLst/>
                <a:latin typeface="TimesNewRomanPSMT"/>
              </a:rPr>
              <a:t>Behavior</a:t>
            </a:r>
            <a:r>
              <a:rPr lang="en-GB" sz="1800" dirty="0">
                <a:effectLst/>
                <a:latin typeface="TimesNewRomanPSMT"/>
              </a:rPr>
              <a:t> Trees Modularize Hybrid Control Systems and Generalize Sequential </a:t>
            </a:r>
            <a:r>
              <a:rPr lang="en-GB" sz="1800" dirty="0" err="1">
                <a:effectLst/>
                <a:latin typeface="TimesNewRomanPSMT"/>
              </a:rPr>
              <a:t>Behavior</a:t>
            </a:r>
            <a:r>
              <a:rPr lang="en-GB" sz="1800" dirty="0">
                <a:effectLst/>
                <a:latin typeface="TimesNewRomanPSMT"/>
              </a:rPr>
              <a:t> Compositions, the Subsumption Architecture, and Decision Trees.</a:t>
            </a:r>
          </a:p>
          <a:p>
            <a:r>
              <a:rPr lang="en-GB" sz="1400" dirty="0" err="1">
                <a:effectLst/>
                <a:latin typeface="TimesNewRomanPSMT"/>
              </a:rPr>
              <a:t>Colledanchise</a:t>
            </a:r>
            <a:r>
              <a:rPr lang="en-GB" sz="1400" dirty="0">
                <a:effectLst/>
                <a:latin typeface="TimesNewRomanPSMT"/>
              </a:rPr>
              <a:t>, M., </a:t>
            </a:r>
            <a:r>
              <a:rPr lang="en-GB" sz="1400" dirty="0" err="1">
                <a:effectLst/>
                <a:latin typeface="TimesNewRomanPSMT"/>
              </a:rPr>
              <a:t>Ögren</a:t>
            </a:r>
            <a:r>
              <a:rPr lang="en-GB" sz="1400" dirty="0">
                <a:effectLst/>
                <a:latin typeface="TimesNewRomanPSMT"/>
              </a:rPr>
              <a:t>, P. (2017)</a:t>
            </a:r>
            <a:br>
              <a:rPr lang="en-GB" sz="1800" dirty="0">
                <a:effectLst/>
                <a:latin typeface="TimesNewRomanPSMT"/>
              </a:rPr>
            </a:br>
            <a:endParaRPr lang="en-GB" sz="1800" dirty="0">
              <a:latin typeface="TimesNewRomanPSMT"/>
            </a:endParaRPr>
          </a:p>
          <a:p>
            <a:r>
              <a:rPr lang="en-GB" sz="1800" i="1" dirty="0">
                <a:effectLst/>
                <a:latin typeface="TimesNewRomanPS"/>
              </a:rPr>
              <a:t>IEEE Transactions on robotics</a:t>
            </a:r>
            <a:r>
              <a:rPr lang="en-GB" sz="1800" dirty="0">
                <a:effectLst/>
                <a:latin typeface="TimesNewRomanPSMT"/>
              </a:rPr>
              <a:t>, 33(2): 372-389 </a:t>
            </a:r>
            <a:endParaRPr lang="en-GB" dirty="0">
              <a:effectLst/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31FBE4C-2A29-40B2-B729-2CEB7B1FD9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652672" cy="476806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err="1">
                <a:solidFill>
                  <a:schemeClr val="tx1"/>
                </a:solidFill>
                <a:effectLst/>
                <a:latin typeface="NimbusRomNo9L"/>
              </a:rPr>
              <a:t>Behavior</a:t>
            </a:r>
            <a:r>
              <a:rPr lang="en-GB" sz="1800" b="1" dirty="0">
                <a:solidFill>
                  <a:schemeClr val="tx1"/>
                </a:solidFill>
                <a:effectLst/>
                <a:latin typeface="NimbusRomNo9L"/>
              </a:rPr>
              <a:t> Trees in Robotics and AI </a:t>
            </a:r>
            <a:endParaRPr lang="en-GB" sz="1800" b="1" dirty="0">
              <a:solidFill>
                <a:schemeClr val="tx1"/>
              </a:solidFill>
            </a:endParaRPr>
          </a:p>
          <a:p>
            <a:r>
              <a:rPr lang="en-GB" sz="1800" dirty="0">
                <a:effectLst/>
                <a:latin typeface="NimbusRomNo9L"/>
              </a:rPr>
              <a:t>An Introduction </a:t>
            </a:r>
            <a:endParaRPr lang="en-GB" sz="1800" dirty="0"/>
          </a:p>
          <a:p>
            <a:endParaRPr lang="en-GB" sz="1800" dirty="0">
              <a:effectLst/>
              <a:latin typeface="NimbusRomNo9L"/>
            </a:endParaRPr>
          </a:p>
          <a:p>
            <a:r>
              <a:rPr lang="en-GB" sz="1600" dirty="0">
                <a:effectLst/>
                <a:latin typeface="NimbusRomNo9L"/>
              </a:rPr>
              <a:t>Michele </a:t>
            </a:r>
            <a:r>
              <a:rPr lang="en-GB" sz="1600" dirty="0" err="1">
                <a:effectLst/>
                <a:latin typeface="NimbusRomNo9L"/>
              </a:rPr>
              <a:t>Colledanchise</a:t>
            </a:r>
            <a:r>
              <a:rPr lang="en-GB" sz="1600" dirty="0">
                <a:effectLst/>
                <a:latin typeface="NimbusRomNo9L"/>
              </a:rPr>
              <a:t> and </a:t>
            </a:r>
            <a:r>
              <a:rPr lang="en-GB" sz="1600" dirty="0" err="1">
                <a:effectLst/>
                <a:latin typeface="NimbusRomNo9L"/>
              </a:rPr>
              <a:t>Petter</a:t>
            </a:r>
            <a:r>
              <a:rPr lang="en-GB" sz="1600" dirty="0">
                <a:effectLst/>
                <a:latin typeface="NimbusRomNo9L"/>
              </a:rPr>
              <a:t> </a:t>
            </a:r>
            <a:r>
              <a:rPr lang="en-GB" sz="1600" dirty="0" err="1">
                <a:effectLst/>
                <a:latin typeface="NimbusRomNo9L"/>
              </a:rPr>
              <a:t>Ögren</a:t>
            </a:r>
            <a:r>
              <a:rPr lang="en-GB" sz="1600" dirty="0">
                <a:effectLst/>
                <a:latin typeface="NimbusRomNo9L"/>
              </a:rPr>
              <a:t> </a:t>
            </a:r>
            <a:endParaRPr lang="en-GB" sz="1600" dirty="0"/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-textbook, available as PDF (and printed, from online bookstores)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52ADFE-444C-E5DB-41B0-AE98FA6B7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892" y="4225174"/>
            <a:ext cx="11430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Figuring out…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96" y="1562400"/>
            <a:ext cx="4027251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concepts to be kept in mind: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Node types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NimbusRomNo9L"/>
              </a:rPr>
              <a:t>Fallback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NimbusRomNo9L"/>
              </a:rPr>
              <a:t>Sequence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NimbusRomNo9L"/>
              </a:rPr>
              <a:t>Parallel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NimbusRomNo9L"/>
              </a:rPr>
              <a:t>Action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NimbusRomNo9L"/>
              </a:rPr>
              <a:t>Condition </a:t>
            </a:r>
            <a:endParaRPr lang="en-US" dirty="0">
              <a:effectLst/>
              <a:latin typeface="NimbusRomNo9L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NimbusRomNo9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dirty="0" err="1"/>
              <a:t>Return</a:t>
            </a:r>
            <a:r>
              <a:rPr lang="sv-SE" dirty="0"/>
              <a:t> status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node</a:t>
            </a: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/>
              <a:t>Success</a:t>
            </a:r>
            <a:r>
              <a:rPr lang="sv-SE" dirty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/>
              <a:t>Failure</a:t>
            </a:r>
            <a:r>
              <a:rPr lang="sv-SE" dirty="0"/>
              <a:t>, 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/>
              <a:t>Running</a:t>
            </a:r>
            <a:endParaRPr lang="sv-SE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to put together functioning trees?</a:t>
            </a:r>
          </a:p>
          <a:p>
            <a:endParaRPr lang="sv-SE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88A814-273F-32F3-2E0D-4CD7978AB8F9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5882303" y="1900714"/>
            <a:ext cx="4224589" cy="2830689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2024-09-12</a:t>
            </a:fld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9BBFB-EBAE-1C22-9E8E-8BDF91D73D7B}"/>
              </a:ext>
            </a:extLst>
          </p:cNvPr>
          <p:cNvSpPr txBox="1"/>
          <p:nvPr/>
        </p:nvSpPr>
        <p:spPr>
          <a:xfrm>
            <a:off x="9748707" y="2213699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Sequence: run through all nodes unless one fails.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0D7FD-2D65-8150-DA7A-4E048AE65B29}"/>
              </a:ext>
            </a:extLst>
          </p:cNvPr>
          <p:cNvSpPr txBox="1"/>
          <p:nvPr/>
        </p:nvSpPr>
        <p:spPr>
          <a:xfrm>
            <a:off x="4008745" y="2858803"/>
            <a:ext cx="18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Fallback: return success as soon as first success is found (left to right)</a:t>
            </a:r>
            <a:endParaRPr lang="en-GB" sz="1200" dirty="0">
              <a:solidFill>
                <a:srgbClr val="666666"/>
              </a:solidFill>
            </a:endParaRP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B6E39BB5-973A-ACB1-5EAB-07C8D431680B}"/>
              </a:ext>
            </a:extLst>
          </p:cNvPr>
          <p:cNvSpPr/>
          <p:nvPr/>
        </p:nvSpPr>
        <p:spPr>
          <a:xfrm>
            <a:off x="9025666" y="2366682"/>
            <a:ext cx="537882" cy="12102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CD7878DC-BCF1-FF0D-9322-E0D1023E5A0F}"/>
              </a:ext>
            </a:extLst>
          </p:cNvPr>
          <p:cNvSpPr/>
          <p:nvPr/>
        </p:nvSpPr>
        <p:spPr>
          <a:xfrm>
            <a:off x="7046258" y="4570044"/>
            <a:ext cx="107577" cy="3227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C156A0-8256-369E-B465-87EE2A0DDB3E}"/>
              </a:ext>
            </a:extLst>
          </p:cNvPr>
          <p:cNvSpPr txBox="1"/>
          <p:nvPr/>
        </p:nvSpPr>
        <p:spPr>
          <a:xfrm>
            <a:off x="6217056" y="5024884"/>
            <a:ext cx="1873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Condition: return success or failure </a:t>
            </a:r>
            <a:endParaRPr lang="en-GB" sz="1200" dirty="0">
              <a:solidFill>
                <a:srgbClr val="66666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873BD-504D-0F23-C86F-2BF9F5BB7A06}"/>
              </a:ext>
            </a:extLst>
          </p:cNvPr>
          <p:cNvSpPr txBox="1"/>
          <p:nvPr/>
        </p:nvSpPr>
        <p:spPr>
          <a:xfrm>
            <a:off x="8940006" y="4370296"/>
            <a:ext cx="1873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Action: return success, failure or running.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7076F38B-BEA0-7D48-EC02-5B7F24A868A3}"/>
              </a:ext>
            </a:extLst>
          </p:cNvPr>
          <p:cNvSpPr/>
          <p:nvPr/>
        </p:nvSpPr>
        <p:spPr>
          <a:xfrm flipH="1">
            <a:off x="9294607" y="3829601"/>
            <a:ext cx="108283" cy="391557"/>
          </a:xfrm>
          <a:prstGeom prst="upArrow">
            <a:avLst>
              <a:gd name="adj1" fmla="val 50000"/>
              <a:gd name="adj2" fmla="val 533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28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Trying it out…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00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8657</TotalTime>
  <Words>1303</Words>
  <Application>Microsoft Macintosh PowerPoint</Application>
  <PresentationFormat>Widescreen</PresentationFormat>
  <Paragraphs>218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NimbusRomNo9L</vt:lpstr>
      <vt:lpstr>TimesNewRomanPS</vt:lpstr>
      <vt:lpstr>TimesNewRomanPSMT</vt:lpstr>
      <vt:lpstr>Arial</vt:lpstr>
      <vt:lpstr>Calibri</vt:lpstr>
      <vt:lpstr>Menlo</vt:lpstr>
      <vt:lpstr>Segoe UI</vt:lpstr>
      <vt:lpstr>Segoe UI Light</vt:lpstr>
      <vt:lpstr>Segoe UI Semibold</vt:lpstr>
      <vt:lpstr>Wingdings</vt:lpstr>
      <vt:lpstr>Office-tema</vt:lpstr>
      <vt:lpstr>PowerPoint Presentation</vt:lpstr>
      <vt:lpstr>Climbing the OACTree</vt:lpstr>
      <vt:lpstr>Agenda</vt:lpstr>
      <vt:lpstr>PowerPoint Presentation</vt:lpstr>
      <vt:lpstr>Why I got interested?</vt:lpstr>
      <vt:lpstr>PowerPoint Presentation</vt:lpstr>
      <vt:lpstr>A new concept…</vt:lpstr>
      <vt:lpstr>Figuring out…</vt:lpstr>
      <vt:lpstr>PowerPoint Presentation</vt:lpstr>
      <vt:lpstr>The classic “APS virtual LINAC”</vt:lpstr>
      <vt:lpstr>The result (Demo)</vt:lpstr>
      <vt:lpstr>Some OT snippets from the demo (#1)</vt:lpstr>
      <vt:lpstr>OT snippet #2: Repeat</vt:lpstr>
      <vt:lpstr>”Code” comparison with SNL</vt:lpstr>
      <vt:lpstr>Conclusions</vt:lpstr>
      <vt:lpstr> Thank you for your attention!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 Korhonen</dc:creator>
  <cp:lastModifiedBy>Timo Korhonen</cp:lastModifiedBy>
  <cp:revision>10</cp:revision>
  <cp:lastPrinted>2019-03-08T10:27:30Z</cp:lastPrinted>
  <dcterms:created xsi:type="dcterms:W3CDTF">2024-09-12T09:25:04Z</dcterms:created>
  <dcterms:modified xsi:type="dcterms:W3CDTF">2024-09-18T09:42:12Z</dcterms:modified>
</cp:coreProperties>
</file>