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0"/>
  </p:notesMasterIdLst>
  <p:sldIdLst>
    <p:sldId id="272" r:id="rId2"/>
    <p:sldId id="308" r:id="rId3"/>
    <p:sldId id="316" r:id="rId4"/>
    <p:sldId id="280" r:id="rId5"/>
    <p:sldId id="305" r:id="rId6"/>
    <p:sldId id="321" r:id="rId7"/>
    <p:sldId id="296" r:id="rId8"/>
    <p:sldId id="322" r:id="rId9"/>
    <p:sldId id="303" r:id="rId10"/>
    <p:sldId id="334" r:id="rId11"/>
    <p:sldId id="333" r:id="rId12"/>
    <p:sldId id="326" r:id="rId13"/>
    <p:sldId id="335" r:id="rId14"/>
    <p:sldId id="324" r:id="rId15"/>
    <p:sldId id="329" r:id="rId16"/>
    <p:sldId id="330" r:id="rId17"/>
    <p:sldId id="331" r:id="rId18"/>
    <p:sldId id="325" r:id="rId19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  <a:srgbClr val="7CCCBF"/>
    <a:srgbClr val="BBBD22"/>
    <a:srgbClr val="006600"/>
    <a:srgbClr val="C8C8C8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5" autoAdjust="0"/>
    <p:restoredTop sz="94579" autoAdjust="0"/>
  </p:normalViewPr>
  <p:slideViewPr>
    <p:cSldViewPr snapToGrid="0">
      <p:cViewPr varScale="1">
        <p:scale>
          <a:sx n="140" d="100"/>
          <a:sy n="140" d="100"/>
        </p:scale>
        <p:origin x="200" y="400"/>
      </p:cViewPr>
      <p:guideLst>
        <p:guide orient="horz" pos="1620"/>
        <p:guide pos="5516"/>
      </p:guideLst>
    </p:cSldViewPr>
  </p:slideViewPr>
  <p:outlineViewPr>
    <p:cViewPr>
      <p:scale>
        <a:sx n="33" d="100"/>
        <a:sy n="33" d="100"/>
      </p:scale>
      <p:origin x="0" y="-18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17.09.24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7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90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68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12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17.09.24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44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17.09.24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17.09.24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4723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17.09.24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2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17.09.24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1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17.09.24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17.09.24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17.09.24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17.09.24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067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17.09.24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en-US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382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17.09.24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  <a:p>
            <a:r>
              <a:rPr lang="en-US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64867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17.09.24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8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17</a:t>
            </a:r>
            <a:r>
              <a:rPr lang="en-US" baseline="30000"/>
              <a:t>th</a:t>
            </a:r>
            <a:r>
              <a:rPr lang="en-US"/>
              <a:t> April 2024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4535370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/>
              <a:t>Edmund Blomley - </a:t>
            </a:r>
            <a:r>
              <a:rPr lang="en-GB" b="1" i="0" u="none" strike="noStrike">
                <a:solidFill>
                  <a:srgbClr val="172B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to Phoebus at the Karlsruhe Institute of Technology</a:t>
            </a:r>
            <a:endParaRPr lang="en-GB" b="0" i="0" u="none" strike="noStrike">
              <a:solidFill>
                <a:srgbClr val="172B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/>
              <a:t>Institute of Beam Physics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7239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3" orient="horz" pos="464">
          <p15:clr>
            <a:srgbClr val="F26B43"/>
          </p15:clr>
        </p15:guide>
        <p15:guide id="4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" b="56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pc="-5" noProof="0" dirty="0"/>
              <a:t>Update: Transition to Phoebus at the Karlsruhe Institute of Technology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Edmund Blomley &amp; Sebastian </a:t>
            </a:r>
            <a:r>
              <a:rPr lang="en-GB" noProof="0" dirty="0" err="1"/>
              <a:t>Marsching</a:t>
            </a:r>
            <a:endParaRPr lang="en-GB" noProof="0" dirty="0"/>
          </a:p>
        </p:txBody>
      </p:sp>
      <p:pic>
        <p:nvPicPr>
          <p:cNvPr id="2" name="Bildplatzhalter 4">
            <a:extLst>
              <a:ext uri="{FF2B5EF4-FFF2-40B4-BE49-F238E27FC236}">
                <a16:creationId xmlns:a16="http://schemas.microsoft.com/office/drawing/2014/main" id="{668E5A34-395E-5814-FE74-B2566382B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 b="29782"/>
          <a:stretch/>
        </p:blipFill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B1A18F7B-DCB5-66E4-FFA9-636C1DB7CFD2}"/>
              </a:ext>
            </a:extLst>
          </p:cNvPr>
          <p:cNvSpPr txBox="1"/>
          <p:nvPr/>
        </p:nvSpPr>
        <p:spPr>
          <a:xfrm>
            <a:off x="7779129" y="4507613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>
                <a:solidFill>
                  <a:schemeClr val="bg1"/>
                </a:solidFill>
              </a:rPr>
              <a:t>Copyright M. Breig</a:t>
            </a:r>
          </a:p>
        </p:txBody>
      </p:sp>
    </p:spTree>
    <p:extLst>
      <p:ext uri="{BB962C8B-B14F-4D97-AF65-F5344CB8AC3E}">
        <p14:creationId xmlns:p14="http://schemas.microsoft.com/office/powerpoint/2010/main" val="122500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CA484C-F0D7-C77A-3F7E-399E3BF9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build separately to its own Docker image</a:t>
            </a:r>
          </a:p>
          <a:p>
            <a:endParaRPr lang="en-GB" dirty="0"/>
          </a:p>
          <a:p>
            <a:r>
              <a:rPr lang="en-GB" dirty="0"/>
              <a:t>Alarm server container running in “host” network mode</a:t>
            </a:r>
          </a:p>
          <a:p>
            <a:endParaRPr lang="en-GB" dirty="0"/>
          </a:p>
          <a:p>
            <a:r>
              <a:rPr lang="en-GB" dirty="0"/>
              <a:t>Current issue for alarm server: experiencing long load times during channel import</a:t>
            </a:r>
          </a:p>
          <a:p>
            <a:endParaRPr lang="en-GB" dirty="0"/>
          </a:p>
          <a:p>
            <a:r>
              <a:rPr lang="en-GB" dirty="0"/>
              <a:t>Using Elasticsearch and Kafka HA clusters (changes to connection code have been merged upstream)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54E0BF-CA8D-3DDC-30FC-793B24D2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7E9E6C-BB00-0CAD-17AB-85B5AEA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CF8F37-1B2C-9706-9248-6BECBC02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Alarm Server &amp; Logger</a:t>
            </a:r>
          </a:p>
        </p:txBody>
      </p:sp>
    </p:spTree>
    <p:extLst>
      <p:ext uri="{BB962C8B-B14F-4D97-AF65-F5344CB8AC3E}">
        <p14:creationId xmlns:p14="http://schemas.microsoft.com/office/powerpoint/2010/main" val="368024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AF82485-E2FD-D65C-9F1E-4A06C07DF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existing PV export feature to feed channel finder server</a:t>
            </a:r>
          </a:p>
          <a:p>
            <a:pPr lvl="1"/>
            <a:r>
              <a:rPr lang="en-GB" dirty="0"/>
              <a:t>Was used so far for PV bash completion</a:t>
            </a:r>
          </a:p>
          <a:p>
            <a:pPr lvl="1"/>
            <a:r>
              <a:rPr lang="en-GB" dirty="0"/>
              <a:t>No recast modules in IOCs</a:t>
            </a:r>
          </a:p>
          <a:p>
            <a:pPr lvl="1"/>
            <a:endParaRPr lang="en-GB" dirty="0"/>
          </a:p>
          <a:p>
            <a:r>
              <a:rPr lang="en-GB" dirty="0"/>
              <a:t>Might change at a later point of time to replace custom PV export</a:t>
            </a:r>
          </a:p>
          <a:p>
            <a:endParaRPr lang="en-GB" dirty="0"/>
          </a:p>
          <a:p>
            <a:r>
              <a:rPr lang="en-GB" dirty="0"/>
              <a:t>Improvements to Elasticsearch connection code:</a:t>
            </a:r>
          </a:p>
          <a:p>
            <a:pPr lvl="1"/>
            <a:r>
              <a:rPr lang="en-GB" sz="2000" dirty="0"/>
              <a:t>Allow specifying multiple servers (HA cluster)</a:t>
            </a:r>
          </a:p>
          <a:p>
            <a:pPr lvl="1"/>
            <a:r>
              <a:rPr lang="en-GB" sz="2000" dirty="0"/>
              <a:t>Allow use of HTTPS</a:t>
            </a:r>
          </a:p>
          <a:p>
            <a:pPr lvl="1"/>
            <a:r>
              <a:rPr lang="en-GB" sz="2000" dirty="0"/>
              <a:t>Allow authentication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42B88C-6CF4-78DE-70A6-A012EF92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294ECA-DB06-D103-A68B-AF72CD20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3841EA-753A-9534-BCD2-6A1693D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 Finder</a:t>
            </a:r>
          </a:p>
        </p:txBody>
      </p:sp>
    </p:spTree>
    <p:extLst>
      <p:ext uri="{BB962C8B-B14F-4D97-AF65-F5344CB8AC3E}">
        <p14:creationId xmlns:p14="http://schemas.microsoft.com/office/powerpoint/2010/main" val="374245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15B9AF5-5F75-BC96-F1B8-AD25927F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59E513-EC2F-C17A-C559-49F090D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6DD5CA-610E-F3DA-499F-0C0CD3E8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FF1AC7-74D9-24BA-4FD3-CD2D4309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Phoebus Server Cluster</a:t>
            </a:r>
          </a:p>
        </p:txBody>
      </p:sp>
      <p:sp>
        <p:nvSpPr>
          <p:cNvPr id="39" name="Inhaltsplatzhalter 1">
            <a:extLst>
              <a:ext uri="{FF2B5EF4-FFF2-40B4-BE49-F238E27FC236}">
                <a16:creationId xmlns:a16="http://schemas.microsoft.com/office/drawing/2014/main" id="{6F7E9141-A2E7-8BF5-1F32-5404D70C78E1}"/>
              </a:ext>
            </a:extLst>
          </p:cNvPr>
          <p:cNvSpPr txBox="1">
            <a:spLocks/>
          </p:cNvSpPr>
          <p:nvPr/>
        </p:nvSpPr>
        <p:spPr>
          <a:xfrm>
            <a:off x="400049" y="1188000"/>
            <a:ext cx="8343899" cy="336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Manage HA services via </a:t>
            </a:r>
            <a:r>
              <a:rPr lang="en-GB" b="1" dirty="0">
                <a:solidFill>
                  <a:schemeClr val="tx2"/>
                </a:solidFill>
              </a:rPr>
              <a:t>Pacemaker</a:t>
            </a:r>
          </a:p>
          <a:p>
            <a:pPr marL="0" indent="0">
              <a:buFontTx/>
              <a:buNone/>
            </a:pPr>
            <a:endParaRPr lang="en-GB" dirty="0"/>
          </a:p>
          <a:p>
            <a:r>
              <a:rPr lang="en-GB" dirty="0"/>
              <a:t>Node setup via </a:t>
            </a:r>
            <a:r>
              <a:rPr lang="en-GB" b="1" dirty="0">
                <a:solidFill>
                  <a:schemeClr val="tx2"/>
                </a:solidFill>
              </a:rPr>
              <a:t>Salt</a:t>
            </a:r>
          </a:p>
          <a:p>
            <a:endParaRPr lang="en-GB" dirty="0"/>
          </a:p>
          <a:p>
            <a:r>
              <a:rPr lang="en-GB" dirty="0"/>
              <a:t>File storage via </a:t>
            </a:r>
            <a:r>
              <a:rPr lang="en-GB" b="1" dirty="0" err="1">
                <a:solidFill>
                  <a:schemeClr val="tx2"/>
                </a:solidFill>
              </a:rPr>
              <a:t>CephFS</a:t>
            </a:r>
            <a:r>
              <a:rPr lang="en-GB" dirty="0"/>
              <a:t> cluster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Elasticsearch</a:t>
            </a:r>
            <a:r>
              <a:rPr lang="en-GB" dirty="0"/>
              <a:t> and </a:t>
            </a:r>
            <a:r>
              <a:rPr lang="en-GB" b="1" dirty="0">
                <a:solidFill>
                  <a:schemeClr val="tx2"/>
                </a:solidFill>
              </a:rPr>
              <a:t>Kafka</a:t>
            </a:r>
            <a:r>
              <a:rPr lang="en-GB" dirty="0"/>
              <a:t> running as a three-node HA cluster</a:t>
            </a:r>
          </a:p>
          <a:p>
            <a:endParaRPr lang="en-GB" dirty="0"/>
          </a:p>
          <a:p>
            <a:r>
              <a:rPr lang="en-GB" dirty="0"/>
              <a:t>Clients download Phoebus client, configuration, and panels from web server using a </a:t>
            </a:r>
            <a:r>
              <a:rPr lang="en-GB" b="1" dirty="0">
                <a:solidFill>
                  <a:schemeClr val="tx2"/>
                </a:solidFill>
              </a:rPr>
              <a:t>HA IP address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2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76A98F-48A7-6DA7-EEDF-5DA40A56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EBDBFC-32D5-127A-A1BB-75A7C756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181E22-4D6F-8CC2-16C1-D78A9055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Phoebus Server Cluster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696591B-5375-04AD-77E6-1FDD7C0A0D13}"/>
              </a:ext>
            </a:extLst>
          </p:cNvPr>
          <p:cNvSpPr/>
          <p:nvPr/>
        </p:nvSpPr>
        <p:spPr>
          <a:xfrm>
            <a:off x="396000" y="1069676"/>
            <a:ext cx="8351185" cy="841094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de-DE" sz="1100" dirty="0" err="1">
                <a:solidFill>
                  <a:schemeClr val="accent2"/>
                </a:solidFill>
              </a:rPr>
              <a:t>Managed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err="1">
                <a:solidFill>
                  <a:schemeClr val="accent2"/>
                </a:solidFill>
              </a:rPr>
              <a:t>by</a:t>
            </a:r>
            <a:r>
              <a:rPr lang="de-DE" sz="1100" dirty="0">
                <a:solidFill>
                  <a:schemeClr val="accent2"/>
                </a:solidFill>
              </a:rPr>
              <a:t> Pacemaker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AADDB18-3AFD-B13D-AC4D-43988633D4FB}"/>
              </a:ext>
            </a:extLst>
          </p:cNvPr>
          <p:cNvSpPr/>
          <p:nvPr/>
        </p:nvSpPr>
        <p:spPr>
          <a:xfrm>
            <a:off x="549258" y="1263323"/>
            <a:ext cx="1696528" cy="301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Cluster IP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90ECFA48-88E2-D7F8-2B6E-DE9BF788F9D9}"/>
              </a:ext>
            </a:extLst>
          </p:cNvPr>
          <p:cNvSpPr/>
          <p:nvPr/>
        </p:nvSpPr>
        <p:spPr>
          <a:xfrm>
            <a:off x="2670519" y="1263323"/>
            <a:ext cx="1696528" cy="301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Channel Finder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6F8FB87-9443-5869-A888-75AAFBE38BA7}"/>
              </a:ext>
            </a:extLst>
          </p:cNvPr>
          <p:cNvSpPr/>
          <p:nvPr/>
        </p:nvSpPr>
        <p:spPr>
          <a:xfrm>
            <a:off x="6911996" y="1263323"/>
            <a:ext cx="1696528" cy="301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Alarm Server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F6848A3-9AF2-5697-9192-5177B6414235}"/>
              </a:ext>
            </a:extLst>
          </p:cNvPr>
          <p:cNvSpPr/>
          <p:nvPr/>
        </p:nvSpPr>
        <p:spPr>
          <a:xfrm>
            <a:off x="4685744" y="1263323"/>
            <a:ext cx="1696528" cy="301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Alarm Logger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0633055-5D0B-9332-977E-A7391926558D}"/>
              </a:ext>
            </a:extLst>
          </p:cNvPr>
          <p:cNvSpPr/>
          <p:nvPr/>
        </p:nvSpPr>
        <p:spPr>
          <a:xfrm>
            <a:off x="840946" y="2737651"/>
            <a:ext cx="1696523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Apache Webserver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3386AF01-17DB-ABD3-22E7-C1FA4D87C8EA}"/>
              </a:ext>
            </a:extLst>
          </p:cNvPr>
          <p:cNvSpPr/>
          <p:nvPr/>
        </p:nvSpPr>
        <p:spPr>
          <a:xfrm>
            <a:off x="840942" y="3173860"/>
            <a:ext cx="1696522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Elasticsearch</a:t>
            </a: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78613C27-8923-150A-DB24-A76ADDE733F7}"/>
              </a:ext>
            </a:extLst>
          </p:cNvPr>
          <p:cNvSpPr/>
          <p:nvPr/>
        </p:nvSpPr>
        <p:spPr>
          <a:xfrm>
            <a:off x="840942" y="3608174"/>
            <a:ext cx="1696519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Kafka</a:t>
            </a: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15F75673-AE76-486F-DB62-BA6E61574745}"/>
              </a:ext>
            </a:extLst>
          </p:cNvPr>
          <p:cNvCxnSpPr>
            <a:cxnSpLocks/>
          </p:cNvCxnSpPr>
          <p:nvPr/>
        </p:nvCxnSpPr>
        <p:spPr>
          <a:xfrm>
            <a:off x="3200388" y="2277381"/>
            <a:ext cx="0" cy="174253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5DD58A13-063F-6E22-4D9C-7F50510BEE24}"/>
              </a:ext>
            </a:extLst>
          </p:cNvPr>
          <p:cNvSpPr txBox="1"/>
          <p:nvPr/>
        </p:nvSpPr>
        <p:spPr>
          <a:xfrm>
            <a:off x="1274115" y="233368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Node 1</a:t>
            </a: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2BA8BDC7-18CE-4DC5-5CA9-1A491647051E}"/>
              </a:ext>
            </a:extLst>
          </p:cNvPr>
          <p:cNvCxnSpPr>
            <a:cxnSpLocks/>
          </p:cNvCxnSpPr>
          <p:nvPr/>
        </p:nvCxnSpPr>
        <p:spPr>
          <a:xfrm>
            <a:off x="5975230" y="2277381"/>
            <a:ext cx="0" cy="174253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97A9533A-43D9-18BF-D427-87084BFCB882}"/>
              </a:ext>
            </a:extLst>
          </p:cNvPr>
          <p:cNvCxnSpPr>
            <a:cxnSpLocks/>
            <a:stCxn id="6" idx="2"/>
            <a:endCxn id="55" idx="0"/>
          </p:cNvCxnSpPr>
          <p:nvPr/>
        </p:nvCxnSpPr>
        <p:spPr>
          <a:xfrm flipH="1">
            <a:off x="1654989" y="1910770"/>
            <a:ext cx="2916604" cy="42291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1B93404E-0436-9D8C-9B21-DDD2F1762EE4}"/>
              </a:ext>
            </a:extLst>
          </p:cNvPr>
          <p:cNvSpPr/>
          <p:nvPr/>
        </p:nvSpPr>
        <p:spPr>
          <a:xfrm>
            <a:off x="3756802" y="2737651"/>
            <a:ext cx="1696523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Apache Webserver</a:t>
            </a:r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52DBCEC9-8F35-98F1-4799-FC929E3E9E44}"/>
              </a:ext>
            </a:extLst>
          </p:cNvPr>
          <p:cNvSpPr/>
          <p:nvPr/>
        </p:nvSpPr>
        <p:spPr>
          <a:xfrm>
            <a:off x="3756798" y="3173860"/>
            <a:ext cx="1696522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Elasticsearch</a:t>
            </a:r>
          </a:p>
        </p:txBody>
      </p:sp>
      <p:sp>
        <p:nvSpPr>
          <p:cNvPr id="67" name="Abgerundetes Rechteck 66">
            <a:extLst>
              <a:ext uri="{FF2B5EF4-FFF2-40B4-BE49-F238E27FC236}">
                <a16:creationId xmlns:a16="http://schemas.microsoft.com/office/drawing/2014/main" id="{BA08ADA1-F060-E4B2-47DC-8DCB62089E89}"/>
              </a:ext>
            </a:extLst>
          </p:cNvPr>
          <p:cNvSpPr/>
          <p:nvPr/>
        </p:nvSpPr>
        <p:spPr>
          <a:xfrm>
            <a:off x="3756798" y="3608174"/>
            <a:ext cx="1696519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Kafka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6EE877E2-360F-E964-6D3A-A3920E9CDDE4}"/>
              </a:ext>
            </a:extLst>
          </p:cNvPr>
          <p:cNvSpPr txBox="1"/>
          <p:nvPr/>
        </p:nvSpPr>
        <p:spPr>
          <a:xfrm>
            <a:off x="4189971" y="233368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Node 2</a:t>
            </a:r>
          </a:p>
        </p:txBody>
      </p:sp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A4D1372D-DF77-3422-DFD3-69C12D0AE7A5}"/>
              </a:ext>
            </a:extLst>
          </p:cNvPr>
          <p:cNvSpPr/>
          <p:nvPr/>
        </p:nvSpPr>
        <p:spPr>
          <a:xfrm>
            <a:off x="6606531" y="2737651"/>
            <a:ext cx="1696523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Apache Webserver</a:t>
            </a:r>
          </a:p>
        </p:txBody>
      </p:sp>
      <p:sp>
        <p:nvSpPr>
          <p:cNvPr id="70" name="Abgerundetes Rechteck 69">
            <a:extLst>
              <a:ext uri="{FF2B5EF4-FFF2-40B4-BE49-F238E27FC236}">
                <a16:creationId xmlns:a16="http://schemas.microsoft.com/office/drawing/2014/main" id="{1238DFCC-85FF-E092-CDA5-91626EF2D2F6}"/>
              </a:ext>
            </a:extLst>
          </p:cNvPr>
          <p:cNvSpPr/>
          <p:nvPr/>
        </p:nvSpPr>
        <p:spPr>
          <a:xfrm>
            <a:off x="6606527" y="3173860"/>
            <a:ext cx="1696522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Elasticsearch</a:t>
            </a:r>
          </a:p>
        </p:txBody>
      </p:sp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B661B226-02DB-8DA8-E1EE-A93C1D73D5AE}"/>
              </a:ext>
            </a:extLst>
          </p:cNvPr>
          <p:cNvSpPr/>
          <p:nvPr/>
        </p:nvSpPr>
        <p:spPr>
          <a:xfrm>
            <a:off x="6606527" y="3608174"/>
            <a:ext cx="1696519" cy="3400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Kafka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C02854E8-4F26-D1B7-6578-79AB98C4FEB0}"/>
              </a:ext>
            </a:extLst>
          </p:cNvPr>
          <p:cNvSpPr txBox="1"/>
          <p:nvPr/>
        </p:nvSpPr>
        <p:spPr>
          <a:xfrm>
            <a:off x="7039700" y="233368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Node 3</a:t>
            </a:r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2E304CE1-D0BE-0D34-F04A-58D01F0342E3}"/>
              </a:ext>
            </a:extLst>
          </p:cNvPr>
          <p:cNvCxnSpPr>
            <a:cxnSpLocks/>
            <a:stCxn id="6" idx="2"/>
            <a:endCxn id="68" idx="0"/>
          </p:cNvCxnSpPr>
          <p:nvPr/>
        </p:nvCxnSpPr>
        <p:spPr>
          <a:xfrm flipH="1">
            <a:off x="4570845" y="1910770"/>
            <a:ext cx="748" cy="42291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9E643D50-DB80-A217-050F-C8A9FABD843C}"/>
              </a:ext>
            </a:extLst>
          </p:cNvPr>
          <p:cNvCxnSpPr>
            <a:cxnSpLocks/>
            <a:stCxn id="6" idx="2"/>
            <a:endCxn id="72" idx="0"/>
          </p:cNvCxnSpPr>
          <p:nvPr/>
        </p:nvCxnSpPr>
        <p:spPr>
          <a:xfrm>
            <a:off x="4571593" y="1910770"/>
            <a:ext cx="2848981" cy="42291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F1AB0EFD-910A-F80F-D861-2B9D494543ED}"/>
              </a:ext>
            </a:extLst>
          </p:cNvPr>
          <p:cNvSpPr/>
          <p:nvPr/>
        </p:nvSpPr>
        <p:spPr>
          <a:xfrm>
            <a:off x="396000" y="4184418"/>
            <a:ext cx="8351182" cy="340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CephFS</a:t>
            </a:r>
            <a:r>
              <a:rPr lang="de-DE" sz="1100" dirty="0"/>
              <a:t> </a:t>
            </a:r>
            <a:r>
              <a:rPr lang="de-DE" sz="1100" dirty="0" err="1"/>
              <a:t>Shared</a:t>
            </a:r>
            <a:r>
              <a:rPr lang="de-DE" sz="1100" dirty="0"/>
              <a:t> Storage</a:t>
            </a:r>
          </a:p>
        </p:txBody>
      </p:sp>
    </p:spTree>
    <p:extLst>
      <p:ext uri="{BB962C8B-B14F-4D97-AF65-F5344CB8AC3E}">
        <p14:creationId xmlns:p14="http://schemas.microsoft.com/office/powerpoint/2010/main" val="149579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6894BC-7E96-CC61-0C80-50357A9D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40CB0B-DB94-D91D-B729-6C9EEB2A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680422-E361-BF18-A088-B9F826C2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115" y="1814260"/>
            <a:ext cx="2365770" cy="575989"/>
          </a:xfrm>
        </p:spPr>
        <p:txBody>
          <a:bodyPr/>
          <a:lstStyle/>
          <a:p>
            <a:r>
              <a:rPr lang="en-GB" dirty="0"/>
              <a:t>User Space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671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0A3A9B-17E4-9CD8-9386-0CF842ED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ADA4F0-19D5-3BBB-0C58-0AF989F8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765A82-237D-EA4B-8EF0-413F0E27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Phoebus Distribution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E9F6C8-FBFA-03C4-C0AC-1645FE0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96" y="117383"/>
            <a:ext cx="2959341" cy="947624"/>
          </a:xfrm>
          <a:prstGeom prst="rect">
            <a:avLst/>
          </a:prstGeom>
          <a:ln>
            <a:noFill/>
          </a:ln>
          <a:effectLst>
            <a:outerShdw blurRad="50800" dist="24095" dir="546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ACB2B5C-34C1-7546-7BEB-10ED07D4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Download and installation via </a:t>
            </a:r>
            <a:r>
              <a:rPr lang="en-GB" b="1" dirty="0">
                <a:solidFill>
                  <a:schemeClr val="tx2"/>
                </a:solidFill>
              </a:rPr>
              <a:t>webserver</a:t>
            </a:r>
          </a:p>
          <a:p>
            <a:pPr lvl="1"/>
            <a:r>
              <a:rPr lang="en-GB" b="1" dirty="0" err="1">
                <a:solidFill>
                  <a:schemeClr val="tx2"/>
                </a:solidFill>
              </a:rPr>
              <a:t>phoebus.kara.ibpt.kit.edu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Based on client network decides for </a:t>
            </a:r>
            <a:r>
              <a:rPr lang="en-GB" b="1" dirty="0">
                <a:solidFill>
                  <a:schemeClr val="tx2"/>
                </a:solidFill>
              </a:rPr>
              <a:t>office</a:t>
            </a:r>
            <a:r>
              <a:rPr lang="en-GB" dirty="0"/>
              <a:t> or </a:t>
            </a:r>
            <a:r>
              <a:rPr lang="en-GB" b="1" dirty="0">
                <a:solidFill>
                  <a:schemeClr val="tx2"/>
                </a:solidFill>
              </a:rPr>
              <a:t>accelerator</a:t>
            </a:r>
            <a:r>
              <a:rPr lang="en-GB" dirty="0"/>
              <a:t> version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Custom launcher</a:t>
            </a:r>
          </a:p>
          <a:p>
            <a:pPr lvl="1"/>
            <a:r>
              <a:rPr lang="en-GB" dirty="0"/>
              <a:t>Updates Phoebus version and configuration settings automatically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settings.ini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&amp;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kafka.properties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Provides environments</a:t>
            </a:r>
          </a:p>
          <a:p>
            <a:pPr lvl="1"/>
            <a:r>
              <a:rPr lang="en-GB" dirty="0"/>
              <a:t>Choose from stored mementos (layouts)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0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15EB14-E66B-66AE-6424-37616E46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Panels are stored in GitLab</a:t>
            </a:r>
          </a:p>
          <a:p>
            <a:pPr lvl="1"/>
            <a:r>
              <a:rPr lang="en-GB" dirty="0"/>
              <a:t>One project per accelerator</a:t>
            </a:r>
          </a:p>
          <a:p>
            <a:pPr lvl="1"/>
            <a:r>
              <a:rPr lang="en-GB" dirty="0"/>
              <a:t>CI pipeline deploys panels to webserver</a:t>
            </a:r>
          </a:p>
          <a:p>
            <a:pPr lvl="1"/>
            <a:endParaRPr lang="en-GB" dirty="0"/>
          </a:p>
          <a:p>
            <a:r>
              <a:rPr lang="en-GB" dirty="0"/>
              <a:t>Shared project</a:t>
            </a:r>
          </a:p>
          <a:p>
            <a:pPr lvl="1"/>
            <a:r>
              <a:rPr lang="en-GB" dirty="0"/>
              <a:t>EPICS modules (</a:t>
            </a:r>
            <a:r>
              <a:rPr lang="en-GB" dirty="0" err="1"/>
              <a:t>areaDetector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IOCs used across both accelerators</a:t>
            </a:r>
          </a:p>
          <a:p>
            <a:pPr lvl="1"/>
            <a:r>
              <a:rPr lang="en-GB" dirty="0"/>
              <a:t>Common “resource” panels</a:t>
            </a:r>
          </a:p>
          <a:p>
            <a:pPr marL="266771" lvl="1" indent="0">
              <a:buNone/>
            </a:pPr>
            <a:endParaRPr lang="en-GB" dirty="0"/>
          </a:p>
          <a:p>
            <a:r>
              <a:rPr lang="en-GB" dirty="0"/>
              <a:t>By default, panels (and mementos) are accessed via the webserver</a:t>
            </a:r>
          </a:p>
          <a:p>
            <a:endParaRPr lang="en-GB" dirty="0"/>
          </a:p>
          <a:p>
            <a:r>
              <a:rPr lang="en-GB" dirty="0"/>
              <a:t>Path to (local) panels can be provided to launcher</a:t>
            </a:r>
          </a:p>
          <a:p>
            <a:pPr lvl="1"/>
            <a:r>
              <a:rPr lang="en-GB" dirty="0"/>
              <a:t>Mostly for panel development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EE4B8-1378-6C4C-0B32-DFB7CC0C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D8135A-D049-5B78-2C34-EEE9EB8B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DB52DB5-95E4-F909-C067-DCF372DE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Distribution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C920FB9-7725-B4BA-B7FA-D244A805510A}"/>
              </a:ext>
            </a:extLst>
          </p:cNvPr>
          <p:cNvSpPr/>
          <p:nvPr/>
        </p:nvSpPr>
        <p:spPr>
          <a:xfrm>
            <a:off x="5242865" y="296244"/>
            <a:ext cx="1435261" cy="2949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Shared Panels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BCE2D03-E104-804F-4432-F44EC0BF982A}"/>
              </a:ext>
            </a:extLst>
          </p:cNvPr>
          <p:cNvSpPr/>
          <p:nvPr/>
        </p:nvSpPr>
        <p:spPr>
          <a:xfrm>
            <a:off x="5242865" y="1040524"/>
            <a:ext cx="1435261" cy="2949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KARA Panels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520B07C-99D6-20DD-4883-4D01777C6E4D}"/>
              </a:ext>
            </a:extLst>
          </p:cNvPr>
          <p:cNvSpPr/>
          <p:nvPr/>
        </p:nvSpPr>
        <p:spPr>
          <a:xfrm>
            <a:off x="5242865" y="1905452"/>
            <a:ext cx="1435261" cy="2949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Webserver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D8586CDB-DC45-79B3-E652-B51CE5F24373}"/>
              </a:ext>
            </a:extLst>
          </p:cNvPr>
          <p:cNvSpPr/>
          <p:nvPr/>
        </p:nvSpPr>
        <p:spPr>
          <a:xfrm>
            <a:off x="7623970" y="1905452"/>
            <a:ext cx="1435261" cy="294951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Phoebus Client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D15A265-34FF-4166-A591-8CE4DAA8F47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960496" y="591195"/>
            <a:ext cx="0" cy="449329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50F7693-5889-12C7-7EE1-54344F06540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960496" y="1335475"/>
            <a:ext cx="0" cy="569977"/>
          </a:xfrm>
          <a:prstGeom prst="straightConnector1">
            <a:avLst/>
          </a:prstGeom>
          <a:ln w="317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1A85FF-5449-1396-D101-ABC5C26DAC1C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>
            <a:off x="6678126" y="2052928"/>
            <a:ext cx="94584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3BE3409-DC50-0927-D108-03FE4DC8A9B8}"/>
              </a:ext>
            </a:extLst>
          </p:cNvPr>
          <p:cNvSpPr txBox="1"/>
          <p:nvPr/>
        </p:nvSpPr>
        <p:spPr>
          <a:xfrm>
            <a:off x="5966425" y="638193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git submodule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E80B3D-1FF5-79A2-56D1-D213466552D2}"/>
              </a:ext>
            </a:extLst>
          </p:cNvPr>
          <p:cNvSpPr txBox="1"/>
          <p:nvPr/>
        </p:nvSpPr>
        <p:spPr>
          <a:xfrm>
            <a:off x="6028749" y="1426798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deploy via CI + SSH key + </a:t>
            </a:r>
            <a:r>
              <a:rPr lang="en-GB" sz="1400" dirty="0" err="1"/>
              <a:t>rrsync</a:t>
            </a:r>
            <a:endParaRPr lang="en-GB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C6B9D7-D89D-453C-5B58-4961098A9EB1}"/>
              </a:ext>
            </a:extLst>
          </p:cNvPr>
          <p:cNvSpPr txBox="1"/>
          <p:nvPr/>
        </p:nvSpPr>
        <p:spPr>
          <a:xfrm>
            <a:off x="6425529" y="2214807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Access via URL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D175E54-787D-81AC-EEAA-B0256A48A382}"/>
              </a:ext>
            </a:extLst>
          </p:cNvPr>
          <p:cNvSpPr/>
          <p:nvPr/>
        </p:nvSpPr>
        <p:spPr>
          <a:xfrm>
            <a:off x="810228" y="2326511"/>
            <a:ext cx="3761772" cy="4514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DF15D41-324A-6E65-A381-E1A740B69C33}"/>
              </a:ext>
            </a:extLst>
          </p:cNvPr>
          <p:cNvSpPr txBox="1"/>
          <p:nvPr/>
        </p:nvSpPr>
        <p:spPr>
          <a:xfrm>
            <a:off x="4550430" y="2373360"/>
            <a:ext cx="187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alternative?</a:t>
            </a:r>
          </a:p>
        </p:txBody>
      </p:sp>
    </p:spTree>
    <p:extLst>
      <p:ext uri="{BB962C8B-B14F-4D97-AF65-F5344CB8AC3E}">
        <p14:creationId xmlns:p14="http://schemas.microsoft.com/office/powerpoint/2010/main" val="35227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238CC5-B65C-5B17-820D-5AB4331A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Phoebus can open .</a:t>
            </a:r>
            <a:r>
              <a:rPr lang="en-GB" dirty="0" err="1"/>
              <a:t>opi</a:t>
            </a:r>
            <a:r>
              <a:rPr lang="en-GB" dirty="0"/>
              <a:t> files and migrate to .bob files</a:t>
            </a:r>
          </a:p>
          <a:p>
            <a:pPr lvl="1"/>
            <a:r>
              <a:rPr lang="en-GB" b="1" dirty="0" err="1">
                <a:solidFill>
                  <a:schemeClr val="tx2"/>
                </a:solidFill>
              </a:rPr>
              <a:t>AdvancedConvertor</a:t>
            </a:r>
            <a:r>
              <a:rPr lang="en-GB" dirty="0"/>
              <a:t> for mass migration</a:t>
            </a:r>
          </a:p>
          <a:p>
            <a:pPr lvl="1"/>
            <a:endParaRPr lang="en-GB" dirty="0"/>
          </a:p>
          <a:p>
            <a:r>
              <a:rPr lang="en-GB" dirty="0"/>
              <a:t>~10 years of CSS panels across two accelerators</a:t>
            </a:r>
          </a:p>
          <a:p>
            <a:pPr lvl="1"/>
            <a:r>
              <a:rPr lang="en-GB" dirty="0"/>
              <a:t>Created and maintained by different groups</a:t>
            </a:r>
          </a:p>
          <a:p>
            <a:endParaRPr lang="en-GB" dirty="0"/>
          </a:p>
          <a:p>
            <a:r>
              <a:rPr lang="en-GB" dirty="0"/>
              <a:t>Decided for “manual” migration approach</a:t>
            </a:r>
          </a:p>
          <a:p>
            <a:pPr lvl="1"/>
            <a:r>
              <a:rPr lang="en-GB" dirty="0"/>
              <a:t>Includes re-structuring and clean-up of old panels</a:t>
            </a:r>
          </a:p>
          <a:p>
            <a:pPr lvl="1"/>
            <a:r>
              <a:rPr lang="en-GB" dirty="0"/>
              <a:t>Re-align style and behaviour for both accelerators</a:t>
            </a:r>
          </a:p>
          <a:p>
            <a:pPr marL="266771" lvl="1" indent="0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Much slower migration, but hopefully worth the effort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951385-8F8A-78C0-94E9-108AF730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45E68-3596-C2DA-A81C-658F67C0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27CECFA-183A-17EA-D52B-3F17AB1F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Migration</a:t>
            </a:r>
          </a:p>
        </p:txBody>
      </p:sp>
    </p:spTree>
    <p:extLst>
      <p:ext uri="{BB962C8B-B14F-4D97-AF65-F5344CB8AC3E}">
        <p14:creationId xmlns:p14="http://schemas.microsoft.com/office/powerpoint/2010/main" val="13055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0B705B-6DAB-F5EB-A73D-A80C4DA9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920596"/>
            <a:ext cx="8343900" cy="28282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High availability: Phoebus backend services with docker in cluster setup</a:t>
            </a:r>
          </a:p>
          <a:p>
            <a:endParaRPr lang="en-GB" dirty="0"/>
          </a:p>
          <a:p>
            <a:r>
              <a:rPr lang="en-GB" dirty="0"/>
              <a:t>Simple end-user interface</a:t>
            </a:r>
          </a:p>
          <a:p>
            <a:pPr lvl="1"/>
            <a:r>
              <a:rPr lang="en-GB" dirty="0"/>
              <a:t>Only needs to download one file once</a:t>
            </a:r>
          </a:p>
          <a:p>
            <a:pPr lvl="1"/>
            <a:r>
              <a:rPr lang="en-GB" dirty="0"/>
              <a:t>Self-configurating &amp; automatically updating</a:t>
            </a:r>
          </a:p>
          <a:p>
            <a:pPr lvl="1"/>
            <a:r>
              <a:rPr lang="en-GB" dirty="0"/>
              <a:t>Remote panels</a:t>
            </a:r>
          </a:p>
          <a:p>
            <a:pPr lvl="1"/>
            <a:endParaRPr lang="en-GB" dirty="0"/>
          </a:p>
          <a:p>
            <a:r>
              <a:rPr lang="en-GB"/>
              <a:t>Use “opportunity</a:t>
            </a:r>
            <a:r>
              <a:rPr lang="en-GB" dirty="0"/>
              <a:t>” to re-work/structure long history of panel development</a:t>
            </a:r>
          </a:p>
          <a:p>
            <a:endParaRPr lang="en-GB" dirty="0"/>
          </a:p>
          <a:p>
            <a:r>
              <a:rPr lang="en-GB" dirty="0"/>
              <a:t>Next steps: new electronic logbook &amp; </a:t>
            </a:r>
            <a:r>
              <a:rPr lang="en-GB" dirty="0" err="1"/>
              <a:t>PVInfo</a:t>
            </a:r>
            <a:endParaRPr lang="en-GB" dirty="0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7226A8-1A79-9EB6-E122-35B49391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69ED3C-062D-57B8-7268-3B220E2F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F7C8DD-DDC8-0F6A-0F9D-6D68C109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FEA09B8-89E1-585E-CA20-6CD2BBE0C952}"/>
              </a:ext>
            </a:extLst>
          </p:cNvPr>
          <p:cNvSpPr/>
          <p:nvPr/>
        </p:nvSpPr>
        <p:spPr>
          <a:xfrm>
            <a:off x="396000" y="1072317"/>
            <a:ext cx="1630071" cy="57598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Phoebus Distribution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D65A6C0-FE31-573B-B290-F96F84B60AA9}"/>
              </a:ext>
            </a:extLst>
          </p:cNvPr>
          <p:cNvSpPr/>
          <p:nvPr/>
        </p:nvSpPr>
        <p:spPr>
          <a:xfrm>
            <a:off x="4260625" y="1121374"/>
            <a:ext cx="1543575" cy="4716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Webserver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7AD63819-1608-AAE1-4201-4FF6724FB53B}"/>
              </a:ext>
            </a:extLst>
          </p:cNvPr>
          <p:cNvSpPr/>
          <p:nvPr/>
        </p:nvSpPr>
        <p:spPr>
          <a:xfrm>
            <a:off x="3315359" y="584238"/>
            <a:ext cx="1684789" cy="4716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Alarm Server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A62ECEB8-E401-87DA-549C-0E1F041D2614}"/>
              </a:ext>
            </a:extLst>
          </p:cNvPr>
          <p:cNvSpPr/>
          <p:nvPr/>
        </p:nvSpPr>
        <p:spPr>
          <a:xfrm>
            <a:off x="5089130" y="564302"/>
            <a:ext cx="1684789" cy="4716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Alarm Logger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3DD65CA-E79B-F41D-8927-69D61EA3D431}"/>
              </a:ext>
            </a:extLst>
          </p:cNvPr>
          <p:cNvSpPr/>
          <p:nvPr/>
        </p:nvSpPr>
        <p:spPr>
          <a:xfrm>
            <a:off x="2332763" y="1124463"/>
            <a:ext cx="1824990" cy="4716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Channel Finder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8D824F3-F694-6B78-8111-3A242885ABC0}"/>
              </a:ext>
            </a:extLst>
          </p:cNvPr>
          <p:cNvSpPr/>
          <p:nvPr/>
        </p:nvSpPr>
        <p:spPr>
          <a:xfrm>
            <a:off x="5907072" y="1121373"/>
            <a:ext cx="771788" cy="471695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clog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EEB739D-383D-50F5-1852-85CDA5D9AF9B}"/>
              </a:ext>
            </a:extLst>
          </p:cNvPr>
          <p:cNvSpPr/>
          <p:nvPr/>
        </p:nvSpPr>
        <p:spPr>
          <a:xfrm>
            <a:off x="6781732" y="1120002"/>
            <a:ext cx="980852" cy="471695"/>
          </a:xfrm>
          <a:prstGeom prst="roundRect">
            <a:avLst/>
          </a:prstGeom>
          <a:solidFill>
            <a:srgbClr val="F56F0B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PVInfo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6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5D89F9-4C58-F0D1-30A3-B8400DC1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KIT Accelerators &amp; Environment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dirty="0"/>
              <a:t>Backend Infrastructure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User Space</a:t>
            </a:r>
          </a:p>
          <a:p>
            <a:endParaRPr lang="en-GB" dirty="0"/>
          </a:p>
          <a:p>
            <a:r>
              <a:rPr lang="en-GB" noProof="0" dirty="0"/>
              <a:t>Panel Migration</a:t>
            </a:r>
          </a:p>
          <a:p>
            <a:endParaRPr lang="en-GB" dirty="0"/>
          </a:p>
          <a:p>
            <a:r>
              <a:rPr lang="en-GB" noProof="0" dirty="0"/>
              <a:t>Summary &amp; Outlook</a:t>
            </a:r>
          </a:p>
          <a:p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0DB3E3-5751-C2C3-119F-5AE42399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E0EA13-2BD7-0EFE-DDA7-4FA03CBA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483EAA9-0901-D2EC-FB6E-9693AE93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3651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007BAB7-24CB-21A3-B6C8-B16AD1D2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0" y="904208"/>
            <a:ext cx="6369501" cy="380391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C90A16-C6BC-4A6B-CEAE-3939A74C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94284-704B-CAA3-1352-F7C02661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DA3671-9A9F-FF3F-B3A5-A9ED8C41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Location: Karlsruhe – Germany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AF1FCA-ABBD-9FB2-019C-09B79E42BA4B}"/>
              </a:ext>
            </a:extLst>
          </p:cNvPr>
          <p:cNvSpPr/>
          <p:nvPr/>
        </p:nvSpPr>
        <p:spPr>
          <a:xfrm>
            <a:off x="4462912" y="2376063"/>
            <a:ext cx="87549" cy="875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2E06D-92D7-ED38-DA8E-4B28CB775801}"/>
              </a:ext>
            </a:extLst>
          </p:cNvPr>
          <p:cNvSpPr/>
          <p:nvPr/>
        </p:nvSpPr>
        <p:spPr>
          <a:xfrm>
            <a:off x="2766565" y="2704555"/>
            <a:ext cx="87549" cy="875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BF633-CCAC-0241-0A04-CA23A1D1B89C}"/>
              </a:ext>
            </a:extLst>
          </p:cNvPr>
          <p:cNvSpPr txBox="1"/>
          <p:nvPr/>
        </p:nvSpPr>
        <p:spPr>
          <a:xfrm>
            <a:off x="6286166" y="4451476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OpenStreetMap.org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151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A3B631-BB02-4167-A129-CC2D8E02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B0A6E-A5AD-4701-9F35-0A12CF8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4EFA24-0CB2-4BB2-9FAF-41549B0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Karlsruhe Research Accelerator (KARA)</a:t>
            </a:r>
          </a:p>
        </p:txBody>
      </p:sp>
      <p:sp>
        <p:nvSpPr>
          <p:cNvPr id="6" name="User applications &amp; accelerator test facility…">
            <a:extLst>
              <a:ext uri="{FF2B5EF4-FFF2-40B4-BE49-F238E27FC236}">
                <a16:creationId xmlns:a16="http://schemas.microsoft.com/office/drawing/2014/main" id="{E5EDB9C0-765D-F6AD-3CF9-11829BD93983}"/>
              </a:ext>
            </a:extLst>
          </p:cNvPr>
          <p:cNvSpPr txBox="1">
            <a:spLocks/>
          </p:cNvSpPr>
          <p:nvPr/>
        </p:nvSpPr>
        <p:spPr>
          <a:xfrm>
            <a:off x="379184" y="969970"/>
            <a:ext cx="8343900" cy="3579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2"/>
                </a:solidFill>
              </a:rPr>
              <a:t>KIT synchrotron light source &amp; accelerator test facility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until 2015 known as “ANKA”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Circumference: 110.4 m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Ramped storage ring: 0.5 - 2.5 GeV</a:t>
            </a:r>
          </a:p>
          <a:p>
            <a:pPr>
              <a:lnSpc>
                <a:spcPct val="120000"/>
              </a:lnSpc>
            </a:pPr>
            <a:r>
              <a:rPr lang="en-GB" sz="1800" b="1" dirty="0">
                <a:solidFill>
                  <a:schemeClr val="tx2"/>
                </a:solidFill>
              </a:rPr>
              <a:t>Mostly “stable“ IOCs &amp; panels</a:t>
            </a:r>
          </a:p>
          <a:p>
            <a:pPr>
              <a:lnSpc>
                <a:spcPct val="120000"/>
              </a:lnSpc>
            </a:pP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One week per month: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Beam physics experiments and tests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Very variable in energy, filing pattern,</a:t>
            </a:r>
            <a:br>
              <a:rPr lang="en-GB" sz="1600" dirty="0"/>
            </a:br>
            <a:r>
              <a:rPr lang="en-GB" sz="1600" dirty="0"/>
              <a:t>bunch current and operational condition</a:t>
            </a: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665FE987-13D5-5B54-37AD-FC04FC550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4" t="2853" r="1618" b="3252"/>
          <a:stretch>
            <a:fillRect/>
          </a:stretch>
        </p:blipFill>
        <p:spPr>
          <a:xfrm>
            <a:off x="4303329" y="1622383"/>
            <a:ext cx="4680607" cy="244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83" extrusionOk="0">
                <a:moveTo>
                  <a:pt x="11280" y="0"/>
                </a:moveTo>
                <a:cubicBezTo>
                  <a:pt x="11053" y="0"/>
                  <a:pt x="10892" y="61"/>
                  <a:pt x="10669" y="210"/>
                </a:cubicBezTo>
                <a:cubicBezTo>
                  <a:pt x="10448" y="358"/>
                  <a:pt x="10275" y="414"/>
                  <a:pt x="10252" y="345"/>
                </a:cubicBezTo>
                <a:cubicBezTo>
                  <a:pt x="10210" y="215"/>
                  <a:pt x="9896" y="319"/>
                  <a:pt x="9795" y="495"/>
                </a:cubicBezTo>
                <a:cubicBezTo>
                  <a:pt x="9708" y="647"/>
                  <a:pt x="9470" y="632"/>
                  <a:pt x="9384" y="469"/>
                </a:cubicBezTo>
                <a:cubicBezTo>
                  <a:pt x="9211" y="140"/>
                  <a:pt x="8111" y="394"/>
                  <a:pt x="7679" y="861"/>
                </a:cubicBezTo>
                <a:cubicBezTo>
                  <a:pt x="7568" y="982"/>
                  <a:pt x="7361" y="1119"/>
                  <a:pt x="7219" y="1166"/>
                </a:cubicBezTo>
                <a:cubicBezTo>
                  <a:pt x="7077" y="1214"/>
                  <a:pt x="6911" y="1371"/>
                  <a:pt x="6849" y="1516"/>
                </a:cubicBezTo>
                <a:lnTo>
                  <a:pt x="6736" y="1780"/>
                </a:lnTo>
                <a:lnTo>
                  <a:pt x="6512" y="1516"/>
                </a:lnTo>
                <a:cubicBezTo>
                  <a:pt x="6388" y="1371"/>
                  <a:pt x="6197" y="1265"/>
                  <a:pt x="6088" y="1280"/>
                </a:cubicBezTo>
                <a:cubicBezTo>
                  <a:pt x="5815" y="1318"/>
                  <a:pt x="5342" y="1590"/>
                  <a:pt x="5294" y="1738"/>
                </a:cubicBezTo>
                <a:cubicBezTo>
                  <a:pt x="5272" y="1806"/>
                  <a:pt x="5197" y="1863"/>
                  <a:pt x="5127" y="1863"/>
                </a:cubicBezTo>
                <a:cubicBezTo>
                  <a:pt x="5040" y="1863"/>
                  <a:pt x="4983" y="1990"/>
                  <a:pt x="4944" y="2270"/>
                </a:cubicBezTo>
                <a:cubicBezTo>
                  <a:pt x="4898" y="2597"/>
                  <a:pt x="4856" y="2672"/>
                  <a:pt x="4735" y="2646"/>
                </a:cubicBezTo>
                <a:cubicBezTo>
                  <a:pt x="4651" y="2627"/>
                  <a:pt x="4543" y="2676"/>
                  <a:pt x="4495" y="2752"/>
                </a:cubicBezTo>
                <a:cubicBezTo>
                  <a:pt x="4447" y="2828"/>
                  <a:pt x="4382" y="2860"/>
                  <a:pt x="4351" y="2824"/>
                </a:cubicBezTo>
                <a:cubicBezTo>
                  <a:pt x="4320" y="2788"/>
                  <a:pt x="4178" y="2814"/>
                  <a:pt x="4035" y="2884"/>
                </a:cubicBezTo>
                <a:cubicBezTo>
                  <a:pt x="3891" y="2954"/>
                  <a:pt x="3719" y="3012"/>
                  <a:pt x="3651" y="3011"/>
                </a:cubicBezTo>
                <a:cubicBezTo>
                  <a:pt x="3432" y="3006"/>
                  <a:pt x="2871" y="3495"/>
                  <a:pt x="2585" y="3941"/>
                </a:cubicBezTo>
                <a:cubicBezTo>
                  <a:pt x="2431" y="4181"/>
                  <a:pt x="2272" y="4376"/>
                  <a:pt x="2231" y="4376"/>
                </a:cubicBezTo>
                <a:cubicBezTo>
                  <a:pt x="2190" y="4376"/>
                  <a:pt x="2093" y="4542"/>
                  <a:pt x="2015" y="4743"/>
                </a:cubicBezTo>
                <a:cubicBezTo>
                  <a:pt x="1936" y="4945"/>
                  <a:pt x="1834" y="5081"/>
                  <a:pt x="1787" y="5046"/>
                </a:cubicBezTo>
                <a:cubicBezTo>
                  <a:pt x="1740" y="5012"/>
                  <a:pt x="1632" y="5051"/>
                  <a:pt x="1547" y="5134"/>
                </a:cubicBezTo>
                <a:cubicBezTo>
                  <a:pt x="1359" y="5319"/>
                  <a:pt x="1030" y="5893"/>
                  <a:pt x="1030" y="6036"/>
                </a:cubicBezTo>
                <a:cubicBezTo>
                  <a:pt x="1030" y="6094"/>
                  <a:pt x="954" y="6366"/>
                  <a:pt x="863" y="6641"/>
                </a:cubicBezTo>
                <a:cubicBezTo>
                  <a:pt x="772" y="6916"/>
                  <a:pt x="691" y="7297"/>
                  <a:pt x="684" y="7487"/>
                </a:cubicBezTo>
                <a:cubicBezTo>
                  <a:pt x="676" y="7713"/>
                  <a:pt x="561" y="8051"/>
                  <a:pt x="350" y="8459"/>
                </a:cubicBezTo>
                <a:cubicBezTo>
                  <a:pt x="107" y="8929"/>
                  <a:pt x="34" y="9154"/>
                  <a:pt x="56" y="9373"/>
                </a:cubicBezTo>
                <a:cubicBezTo>
                  <a:pt x="72" y="9532"/>
                  <a:pt x="58" y="9695"/>
                  <a:pt x="25" y="9734"/>
                </a:cubicBezTo>
                <a:cubicBezTo>
                  <a:pt x="7" y="9755"/>
                  <a:pt x="-1" y="9788"/>
                  <a:pt x="0" y="9827"/>
                </a:cubicBezTo>
                <a:cubicBezTo>
                  <a:pt x="1" y="9866"/>
                  <a:pt x="11" y="9912"/>
                  <a:pt x="31" y="9956"/>
                </a:cubicBezTo>
                <a:cubicBezTo>
                  <a:pt x="67" y="10039"/>
                  <a:pt x="103" y="10556"/>
                  <a:pt x="111" y="11107"/>
                </a:cubicBezTo>
                <a:cubicBezTo>
                  <a:pt x="119" y="11657"/>
                  <a:pt x="163" y="12212"/>
                  <a:pt x="209" y="12341"/>
                </a:cubicBezTo>
                <a:cubicBezTo>
                  <a:pt x="255" y="12470"/>
                  <a:pt x="277" y="12647"/>
                  <a:pt x="259" y="12733"/>
                </a:cubicBezTo>
                <a:cubicBezTo>
                  <a:pt x="242" y="12820"/>
                  <a:pt x="275" y="12925"/>
                  <a:pt x="331" y="12966"/>
                </a:cubicBezTo>
                <a:cubicBezTo>
                  <a:pt x="388" y="13008"/>
                  <a:pt x="434" y="13150"/>
                  <a:pt x="434" y="13282"/>
                </a:cubicBezTo>
                <a:cubicBezTo>
                  <a:pt x="434" y="13417"/>
                  <a:pt x="492" y="13553"/>
                  <a:pt x="566" y="13590"/>
                </a:cubicBezTo>
                <a:cubicBezTo>
                  <a:pt x="649" y="13631"/>
                  <a:pt x="698" y="13760"/>
                  <a:pt x="698" y="13937"/>
                </a:cubicBezTo>
                <a:cubicBezTo>
                  <a:pt x="698" y="14093"/>
                  <a:pt x="776" y="14414"/>
                  <a:pt x="871" y="14650"/>
                </a:cubicBezTo>
                <a:cubicBezTo>
                  <a:pt x="1014" y="15006"/>
                  <a:pt x="1079" y="15073"/>
                  <a:pt x="1259" y="15044"/>
                </a:cubicBezTo>
                <a:cubicBezTo>
                  <a:pt x="1379" y="15024"/>
                  <a:pt x="1527" y="15088"/>
                  <a:pt x="1589" y="15186"/>
                </a:cubicBezTo>
                <a:cubicBezTo>
                  <a:pt x="1693" y="15349"/>
                  <a:pt x="1693" y="15377"/>
                  <a:pt x="1595" y="15513"/>
                </a:cubicBezTo>
                <a:cubicBezTo>
                  <a:pt x="1501" y="15644"/>
                  <a:pt x="1500" y="15669"/>
                  <a:pt x="1588" y="15733"/>
                </a:cubicBezTo>
                <a:cubicBezTo>
                  <a:pt x="1645" y="15775"/>
                  <a:pt x="1672" y="15889"/>
                  <a:pt x="1650" y="16000"/>
                </a:cubicBezTo>
                <a:cubicBezTo>
                  <a:pt x="1622" y="16135"/>
                  <a:pt x="1651" y="16194"/>
                  <a:pt x="1745" y="16194"/>
                </a:cubicBezTo>
                <a:cubicBezTo>
                  <a:pt x="1819" y="16194"/>
                  <a:pt x="1939" y="16335"/>
                  <a:pt x="2011" y="16510"/>
                </a:cubicBezTo>
                <a:cubicBezTo>
                  <a:pt x="2125" y="16786"/>
                  <a:pt x="2177" y="16818"/>
                  <a:pt x="2407" y="16748"/>
                </a:cubicBezTo>
                <a:cubicBezTo>
                  <a:pt x="2630" y="16680"/>
                  <a:pt x="2681" y="16707"/>
                  <a:pt x="2742" y="16924"/>
                </a:cubicBezTo>
                <a:cubicBezTo>
                  <a:pt x="2782" y="17065"/>
                  <a:pt x="2814" y="17325"/>
                  <a:pt x="2814" y="17497"/>
                </a:cubicBezTo>
                <a:cubicBezTo>
                  <a:pt x="2814" y="17817"/>
                  <a:pt x="3112" y="18385"/>
                  <a:pt x="3215" y="18263"/>
                </a:cubicBezTo>
                <a:cubicBezTo>
                  <a:pt x="3245" y="18229"/>
                  <a:pt x="3288" y="18258"/>
                  <a:pt x="3310" y="18328"/>
                </a:cubicBezTo>
                <a:cubicBezTo>
                  <a:pt x="3373" y="18520"/>
                  <a:pt x="3646" y="18482"/>
                  <a:pt x="3739" y="18269"/>
                </a:cubicBezTo>
                <a:cubicBezTo>
                  <a:pt x="3858" y="17997"/>
                  <a:pt x="3939" y="18156"/>
                  <a:pt x="3939" y="18661"/>
                </a:cubicBezTo>
                <a:cubicBezTo>
                  <a:pt x="3939" y="19082"/>
                  <a:pt x="3949" y="19100"/>
                  <a:pt x="4154" y="19062"/>
                </a:cubicBezTo>
                <a:cubicBezTo>
                  <a:pt x="4332" y="19029"/>
                  <a:pt x="4369" y="19066"/>
                  <a:pt x="4369" y="19272"/>
                </a:cubicBezTo>
                <a:cubicBezTo>
                  <a:pt x="4369" y="19613"/>
                  <a:pt x="4569" y="19660"/>
                  <a:pt x="4708" y="19352"/>
                </a:cubicBezTo>
                <a:cubicBezTo>
                  <a:pt x="4863" y="19008"/>
                  <a:pt x="5093" y="19215"/>
                  <a:pt x="5036" y="19647"/>
                </a:cubicBezTo>
                <a:cubicBezTo>
                  <a:pt x="5010" y="19845"/>
                  <a:pt x="5031" y="19964"/>
                  <a:pt x="5103" y="20016"/>
                </a:cubicBezTo>
                <a:cubicBezTo>
                  <a:pt x="5242" y="20117"/>
                  <a:pt x="5322" y="20009"/>
                  <a:pt x="5400" y="19618"/>
                </a:cubicBezTo>
                <a:cubicBezTo>
                  <a:pt x="5477" y="19236"/>
                  <a:pt x="5573" y="19364"/>
                  <a:pt x="5604" y="19891"/>
                </a:cubicBezTo>
                <a:cubicBezTo>
                  <a:pt x="5640" y="20492"/>
                  <a:pt x="5770" y="20460"/>
                  <a:pt x="6013" y="19792"/>
                </a:cubicBezTo>
                <a:cubicBezTo>
                  <a:pt x="6141" y="19438"/>
                  <a:pt x="6386" y="19719"/>
                  <a:pt x="6386" y="20220"/>
                </a:cubicBezTo>
                <a:cubicBezTo>
                  <a:pt x="6386" y="20623"/>
                  <a:pt x="6549" y="20734"/>
                  <a:pt x="6705" y="20438"/>
                </a:cubicBezTo>
                <a:cubicBezTo>
                  <a:pt x="6770" y="20315"/>
                  <a:pt x="6795" y="20342"/>
                  <a:pt x="6826" y="20564"/>
                </a:cubicBezTo>
                <a:cubicBezTo>
                  <a:pt x="6867" y="20864"/>
                  <a:pt x="7010" y="20937"/>
                  <a:pt x="7087" y="20699"/>
                </a:cubicBezTo>
                <a:cubicBezTo>
                  <a:pt x="7120" y="20598"/>
                  <a:pt x="7159" y="20621"/>
                  <a:pt x="7218" y="20774"/>
                </a:cubicBezTo>
                <a:cubicBezTo>
                  <a:pt x="7365" y="21157"/>
                  <a:pt x="7541" y="20968"/>
                  <a:pt x="7562" y="20404"/>
                </a:cubicBezTo>
                <a:cubicBezTo>
                  <a:pt x="7589" y="19703"/>
                  <a:pt x="7630" y="19511"/>
                  <a:pt x="7719" y="19680"/>
                </a:cubicBezTo>
                <a:cubicBezTo>
                  <a:pt x="7758" y="19756"/>
                  <a:pt x="7890" y="19788"/>
                  <a:pt x="8013" y="19750"/>
                </a:cubicBezTo>
                <a:cubicBezTo>
                  <a:pt x="8181" y="19698"/>
                  <a:pt x="8246" y="19731"/>
                  <a:pt x="8277" y="19889"/>
                </a:cubicBezTo>
                <a:cubicBezTo>
                  <a:pt x="8309" y="20045"/>
                  <a:pt x="8340" y="20063"/>
                  <a:pt x="8406" y="19959"/>
                </a:cubicBezTo>
                <a:cubicBezTo>
                  <a:pt x="8475" y="19851"/>
                  <a:pt x="8524" y="19938"/>
                  <a:pt x="8631" y="20357"/>
                </a:cubicBezTo>
                <a:cubicBezTo>
                  <a:pt x="8706" y="20653"/>
                  <a:pt x="8751" y="20996"/>
                  <a:pt x="8730" y="21121"/>
                </a:cubicBezTo>
                <a:cubicBezTo>
                  <a:pt x="8681" y="21418"/>
                  <a:pt x="8886" y="21430"/>
                  <a:pt x="8999" y="21136"/>
                </a:cubicBezTo>
                <a:cubicBezTo>
                  <a:pt x="9073" y="20943"/>
                  <a:pt x="9087" y="20948"/>
                  <a:pt x="9159" y="21206"/>
                </a:cubicBezTo>
                <a:cubicBezTo>
                  <a:pt x="9270" y="21600"/>
                  <a:pt x="9390" y="21475"/>
                  <a:pt x="9429" y="20924"/>
                </a:cubicBezTo>
                <a:cubicBezTo>
                  <a:pt x="9471" y="20334"/>
                  <a:pt x="9588" y="20321"/>
                  <a:pt x="9615" y="20903"/>
                </a:cubicBezTo>
                <a:cubicBezTo>
                  <a:pt x="9639" y="21436"/>
                  <a:pt x="9807" y="21510"/>
                  <a:pt x="9837" y="21002"/>
                </a:cubicBezTo>
                <a:cubicBezTo>
                  <a:pt x="9857" y="20682"/>
                  <a:pt x="9880" y="20655"/>
                  <a:pt x="10156" y="20655"/>
                </a:cubicBezTo>
                <a:cubicBezTo>
                  <a:pt x="10443" y="20655"/>
                  <a:pt x="10454" y="20669"/>
                  <a:pt x="10474" y="21064"/>
                </a:cubicBezTo>
                <a:cubicBezTo>
                  <a:pt x="10488" y="21345"/>
                  <a:pt x="10541" y="21484"/>
                  <a:pt x="10590" y="21483"/>
                </a:cubicBezTo>
                <a:cubicBezTo>
                  <a:pt x="10639" y="21482"/>
                  <a:pt x="10684" y="21340"/>
                  <a:pt x="10684" y="21059"/>
                </a:cubicBezTo>
                <a:cubicBezTo>
                  <a:pt x="10684" y="20450"/>
                  <a:pt x="10801" y="20286"/>
                  <a:pt x="10992" y="20629"/>
                </a:cubicBezTo>
                <a:cubicBezTo>
                  <a:pt x="11076" y="20782"/>
                  <a:pt x="11146" y="21035"/>
                  <a:pt x="11146" y="21191"/>
                </a:cubicBezTo>
                <a:cubicBezTo>
                  <a:pt x="11147" y="21384"/>
                  <a:pt x="11188" y="21474"/>
                  <a:pt x="11274" y="21474"/>
                </a:cubicBezTo>
                <a:cubicBezTo>
                  <a:pt x="11363" y="21474"/>
                  <a:pt x="11390" y="21407"/>
                  <a:pt x="11368" y="21245"/>
                </a:cubicBezTo>
                <a:cubicBezTo>
                  <a:pt x="11325" y="20935"/>
                  <a:pt x="11497" y="20691"/>
                  <a:pt x="11723" y="20740"/>
                </a:cubicBezTo>
                <a:cubicBezTo>
                  <a:pt x="11857" y="20770"/>
                  <a:pt x="11914" y="20860"/>
                  <a:pt x="11929" y="21064"/>
                </a:cubicBezTo>
                <a:cubicBezTo>
                  <a:pt x="11960" y="21481"/>
                  <a:pt x="12206" y="21449"/>
                  <a:pt x="12206" y="21028"/>
                </a:cubicBezTo>
                <a:cubicBezTo>
                  <a:pt x="12206" y="20561"/>
                  <a:pt x="12396" y="20480"/>
                  <a:pt x="12549" y="20880"/>
                </a:cubicBezTo>
                <a:cubicBezTo>
                  <a:pt x="12706" y="21290"/>
                  <a:pt x="12867" y="21200"/>
                  <a:pt x="12867" y="20702"/>
                </a:cubicBezTo>
                <a:cubicBezTo>
                  <a:pt x="12867" y="20321"/>
                  <a:pt x="12917" y="20242"/>
                  <a:pt x="13197" y="20186"/>
                </a:cubicBezTo>
                <a:cubicBezTo>
                  <a:pt x="13325" y="20161"/>
                  <a:pt x="13368" y="20217"/>
                  <a:pt x="13385" y="20443"/>
                </a:cubicBezTo>
                <a:cubicBezTo>
                  <a:pt x="13410" y="20777"/>
                  <a:pt x="13570" y="20941"/>
                  <a:pt x="13675" y="20740"/>
                </a:cubicBezTo>
                <a:cubicBezTo>
                  <a:pt x="13725" y="20646"/>
                  <a:pt x="13786" y="20644"/>
                  <a:pt x="13874" y="20733"/>
                </a:cubicBezTo>
                <a:cubicBezTo>
                  <a:pt x="13965" y="20825"/>
                  <a:pt x="14029" y="20815"/>
                  <a:pt x="14104" y="20696"/>
                </a:cubicBezTo>
                <a:cubicBezTo>
                  <a:pt x="14161" y="20606"/>
                  <a:pt x="14279" y="20551"/>
                  <a:pt x="14365" y="20572"/>
                </a:cubicBezTo>
                <a:cubicBezTo>
                  <a:pt x="14529" y="20613"/>
                  <a:pt x="14536" y="20560"/>
                  <a:pt x="14549" y="19398"/>
                </a:cubicBezTo>
                <a:cubicBezTo>
                  <a:pt x="14553" y="19082"/>
                  <a:pt x="14580" y="19023"/>
                  <a:pt x="14719" y="19023"/>
                </a:cubicBezTo>
                <a:cubicBezTo>
                  <a:pt x="14827" y="19023"/>
                  <a:pt x="14906" y="19120"/>
                  <a:pt x="14949" y="19305"/>
                </a:cubicBezTo>
                <a:cubicBezTo>
                  <a:pt x="14985" y="19461"/>
                  <a:pt x="15063" y="19587"/>
                  <a:pt x="15123" y="19587"/>
                </a:cubicBezTo>
                <a:cubicBezTo>
                  <a:pt x="15183" y="19587"/>
                  <a:pt x="15269" y="19673"/>
                  <a:pt x="15314" y="19776"/>
                </a:cubicBezTo>
                <a:cubicBezTo>
                  <a:pt x="15419" y="20015"/>
                  <a:pt x="15571" y="20014"/>
                  <a:pt x="15821" y="19776"/>
                </a:cubicBezTo>
                <a:cubicBezTo>
                  <a:pt x="15995" y="19612"/>
                  <a:pt x="16273" y="19498"/>
                  <a:pt x="16561" y="19471"/>
                </a:cubicBezTo>
                <a:cubicBezTo>
                  <a:pt x="16623" y="19465"/>
                  <a:pt x="16639" y="19366"/>
                  <a:pt x="16611" y="19155"/>
                </a:cubicBezTo>
                <a:cubicBezTo>
                  <a:pt x="16589" y="18986"/>
                  <a:pt x="16600" y="18815"/>
                  <a:pt x="16637" y="18772"/>
                </a:cubicBezTo>
                <a:cubicBezTo>
                  <a:pt x="16673" y="18729"/>
                  <a:pt x="16703" y="18596"/>
                  <a:pt x="16703" y="18480"/>
                </a:cubicBezTo>
                <a:cubicBezTo>
                  <a:pt x="16704" y="18363"/>
                  <a:pt x="16775" y="18140"/>
                  <a:pt x="16861" y="17986"/>
                </a:cubicBezTo>
                <a:cubicBezTo>
                  <a:pt x="17013" y="17712"/>
                  <a:pt x="17019" y="17713"/>
                  <a:pt x="17130" y="17948"/>
                </a:cubicBezTo>
                <a:cubicBezTo>
                  <a:pt x="17199" y="18091"/>
                  <a:pt x="17228" y="18285"/>
                  <a:pt x="17204" y="18430"/>
                </a:cubicBezTo>
                <a:cubicBezTo>
                  <a:pt x="17142" y="18799"/>
                  <a:pt x="17316" y="19019"/>
                  <a:pt x="17509" y="18816"/>
                </a:cubicBezTo>
                <a:cubicBezTo>
                  <a:pt x="17593" y="18728"/>
                  <a:pt x="17701" y="18671"/>
                  <a:pt x="17748" y="18689"/>
                </a:cubicBezTo>
                <a:cubicBezTo>
                  <a:pt x="17796" y="18708"/>
                  <a:pt x="17923" y="18650"/>
                  <a:pt x="18030" y="18560"/>
                </a:cubicBezTo>
                <a:cubicBezTo>
                  <a:pt x="18187" y="18428"/>
                  <a:pt x="18224" y="18316"/>
                  <a:pt x="18224" y="17989"/>
                </a:cubicBezTo>
                <a:cubicBezTo>
                  <a:pt x="18224" y="17463"/>
                  <a:pt x="18445" y="17186"/>
                  <a:pt x="18554" y="17575"/>
                </a:cubicBezTo>
                <a:cubicBezTo>
                  <a:pt x="18645" y="17898"/>
                  <a:pt x="18924" y="17912"/>
                  <a:pt x="18968" y="17596"/>
                </a:cubicBezTo>
                <a:cubicBezTo>
                  <a:pt x="18992" y="17416"/>
                  <a:pt x="19046" y="17376"/>
                  <a:pt x="19204" y="17420"/>
                </a:cubicBezTo>
                <a:cubicBezTo>
                  <a:pt x="19394" y="17473"/>
                  <a:pt x="19406" y="17453"/>
                  <a:pt x="19394" y="17119"/>
                </a:cubicBezTo>
                <a:cubicBezTo>
                  <a:pt x="19381" y="16778"/>
                  <a:pt x="19394" y="16762"/>
                  <a:pt x="19624" y="16800"/>
                </a:cubicBezTo>
                <a:cubicBezTo>
                  <a:pt x="19835" y="16835"/>
                  <a:pt x="19870" y="16799"/>
                  <a:pt x="19889" y="16546"/>
                </a:cubicBezTo>
                <a:cubicBezTo>
                  <a:pt x="19905" y="16328"/>
                  <a:pt x="19947" y="16267"/>
                  <a:pt x="20055" y="16295"/>
                </a:cubicBezTo>
                <a:cubicBezTo>
                  <a:pt x="20175" y="16326"/>
                  <a:pt x="20203" y="16262"/>
                  <a:pt x="20221" y="15917"/>
                </a:cubicBezTo>
                <a:cubicBezTo>
                  <a:pt x="20239" y="15568"/>
                  <a:pt x="20265" y="15509"/>
                  <a:pt x="20389" y="15542"/>
                </a:cubicBezTo>
                <a:cubicBezTo>
                  <a:pt x="20527" y="15578"/>
                  <a:pt x="20855" y="15073"/>
                  <a:pt x="20877" y="14792"/>
                </a:cubicBezTo>
                <a:cubicBezTo>
                  <a:pt x="20881" y="14733"/>
                  <a:pt x="20890" y="14637"/>
                  <a:pt x="20894" y="14580"/>
                </a:cubicBezTo>
                <a:cubicBezTo>
                  <a:pt x="20899" y="14523"/>
                  <a:pt x="20955" y="14380"/>
                  <a:pt x="21019" y="14259"/>
                </a:cubicBezTo>
                <a:cubicBezTo>
                  <a:pt x="21082" y="14138"/>
                  <a:pt x="21134" y="13952"/>
                  <a:pt x="21134" y="13846"/>
                </a:cubicBezTo>
                <a:cubicBezTo>
                  <a:pt x="21134" y="13741"/>
                  <a:pt x="21189" y="13505"/>
                  <a:pt x="21256" y="13321"/>
                </a:cubicBezTo>
                <a:cubicBezTo>
                  <a:pt x="21324" y="13137"/>
                  <a:pt x="21398" y="12709"/>
                  <a:pt x="21422" y="12370"/>
                </a:cubicBezTo>
                <a:cubicBezTo>
                  <a:pt x="21445" y="12031"/>
                  <a:pt x="21492" y="11690"/>
                  <a:pt x="21526" y="11611"/>
                </a:cubicBezTo>
                <a:cubicBezTo>
                  <a:pt x="21599" y="11445"/>
                  <a:pt x="21566" y="10418"/>
                  <a:pt x="21468" y="9793"/>
                </a:cubicBezTo>
                <a:cubicBezTo>
                  <a:pt x="21423" y="9505"/>
                  <a:pt x="21423" y="9312"/>
                  <a:pt x="21468" y="9210"/>
                </a:cubicBezTo>
                <a:cubicBezTo>
                  <a:pt x="21515" y="9102"/>
                  <a:pt x="21502" y="9034"/>
                  <a:pt x="21426" y="8979"/>
                </a:cubicBezTo>
                <a:cubicBezTo>
                  <a:pt x="21349" y="8923"/>
                  <a:pt x="21331" y="8810"/>
                  <a:pt x="21359" y="8591"/>
                </a:cubicBezTo>
                <a:cubicBezTo>
                  <a:pt x="21389" y="8369"/>
                  <a:pt x="21366" y="8251"/>
                  <a:pt x="21281" y="8164"/>
                </a:cubicBezTo>
                <a:cubicBezTo>
                  <a:pt x="21215" y="8097"/>
                  <a:pt x="21120" y="7892"/>
                  <a:pt x="21069" y="7710"/>
                </a:cubicBezTo>
                <a:cubicBezTo>
                  <a:pt x="20975" y="7376"/>
                  <a:pt x="20510" y="6706"/>
                  <a:pt x="20232" y="6505"/>
                </a:cubicBezTo>
                <a:cubicBezTo>
                  <a:pt x="20098" y="6408"/>
                  <a:pt x="20079" y="6301"/>
                  <a:pt x="20061" y="5482"/>
                </a:cubicBezTo>
                <a:cubicBezTo>
                  <a:pt x="20044" y="4681"/>
                  <a:pt x="20027" y="4565"/>
                  <a:pt x="19917" y="4565"/>
                </a:cubicBezTo>
                <a:cubicBezTo>
                  <a:pt x="19848" y="4564"/>
                  <a:pt x="19769" y="4436"/>
                  <a:pt x="19738" y="4277"/>
                </a:cubicBezTo>
                <a:cubicBezTo>
                  <a:pt x="19693" y="4043"/>
                  <a:pt x="19650" y="4006"/>
                  <a:pt x="19499" y="4073"/>
                </a:cubicBezTo>
                <a:cubicBezTo>
                  <a:pt x="19398" y="4118"/>
                  <a:pt x="19260" y="4293"/>
                  <a:pt x="19192" y="4461"/>
                </a:cubicBezTo>
                <a:cubicBezTo>
                  <a:pt x="19074" y="4751"/>
                  <a:pt x="19061" y="4755"/>
                  <a:pt x="18943" y="4552"/>
                </a:cubicBezTo>
                <a:cubicBezTo>
                  <a:pt x="18875" y="4434"/>
                  <a:pt x="18820" y="4287"/>
                  <a:pt x="18820" y="4226"/>
                </a:cubicBezTo>
                <a:cubicBezTo>
                  <a:pt x="18820" y="4039"/>
                  <a:pt x="18225" y="3005"/>
                  <a:pt x="17928" y="2674"/>
                </a:cubicBezTo>
                <a:cubicBezTo>
                  <a:pt x="17774" y="2503"/>
                  <a:pt x="17530" y="2348"/>
                  <a:pt x="17383" y="2330"/>
                </a:cubicBezTo>
                <a:cubicBezTo>
                  <a:pt x="17236" y="2311"/>
                  <a:pt x="17066" y="2217"/>
                  <a:pt x="17005" y="2121"/>
                </a:cubicBezTo>
                <a:cubicBezTo>
                  <a:pt x="16944" y="2026"/>
                  <a:pt x="16785" y="1939"/>
                  <a:pt x="16650" y="1930"/>
                </a:cubicBezTo>
                <a:cubicBezTo>
                  <a:pt x="16477" y="1918"/>
                  <a:pt x="16400" y="1852"/>
                  <a:pt x="16384" y="1700"/>
                </a:cubicBezTo>
                <a:cubicBezTo>
                  <a:pt x="16372" y="1581"/>
                  <a:pt x="16319" y="1485"/>
                  <a:pt x="16266" y="1485"/>
                </a:cubicBezTo>
                <a:cubicBezTo>
                  <a:pt x="16212" y="1485"/>
                  <a:pt x="16103" y="1407"/>
                  <a:pt x="16022" y="1311"/>
                </a:cubicBezTo>
                <a:cubicBezTo>
                  <a:pt x="15794" y="1039"/>
                  <a:pt x="15224" y="829"/>
                  <a:pt x="14804" y="864"/>
                </a:cubicBezTo>
                <a:cubicBezTo>
                  <a:pt x="14594" y="881"/>
                  <a:pt x="14361" y="854"/>
                  <a:pt x="14288" y="801"/>
                </a:cubicBezTo>
                <a:cubicBezTo>
                  <a:pt x="14040" y="623"/>
                  <a:pt x="13995" y="616"/>
                  <a:pt x="13952" y="747"/>
                </a:cubicBezTo>
                <a:cubicBezTo>
                  <a:pt x="13924" y="836"/>
                  <a:pt x="13888" y="839"/>
                  <a:pt x="13842" y="752"/>
                </a:cubicBezTo>
                <a:cubicBezTo>
                  <a:pt x="13797" y="666"/>
                  <a:pt x="13739" y="668"/>
                  <a:pt x="13659" y="763"/>
                </a:cubicBezTo>
                <a:cubicBezTo>
                  <a:pt x="13569" y="870"/>
                  <a:pt x="13502" y="853"/>
                  <a:pt x="13373" y="691"/>
                </a:cubicBezTo>
                <a:cubicBezTo>
                  <a:pt x="13252" y="541"/>
                  <a:pt x="13191" y="521"/>
                  <a:pt x="13157" y="624"/>
                </a:cubicBezTo>
                <a:cubicBezTo>
                  <a:pt x="13125" y="725"/>
                  <a:pt x="13089" y="710"/>
                  <a:pt x="13035" y="570"/>
                </a:cubicBezTo>
                <a:cubicBezTo>
                  <a:pt x="12990" y="452"/>
                  <a:pt x="12885" y="384"/>
                  <a:pt x="12779" y="407"/>
                </a:cubicBezTo>
                <a:cubicBezTo>
                  <a:pt x="12680" y="427"/>
                  <a:pt x="12588" y="408"/>
                  <a:pt x="12574" y="363"/>
                </a:cubicBezTo>
                <a:cubicBezTo>
                  <a:pt x="12559" y="318"/>
                  <a:pt x="12462" y="290"/>
                  <a:pt x="12360" y="301"/>
                </a:cubicBezTo>
                <a:cubicBezTo>
                  <a:pt x="12257" y="311"/>
                  <a:pt x="12137" y="267"/>
                  <a:pt x="12094" y="202"/>
                </a:cubicBezTo>
                <a:cubicBezTo>
                  <a:pt x="12050" y="137"/>
                  <a:pt x="11798" y="54"/>
                  <a:pt x="11532" y="18"/>
                </a:cubicBezTo>
                <a:cubicBezTo>
                  <a:pt x="11437" y="6"/>
                  <a:pt x="11355" y="0"/>
                  <a:pt x="11280" y="0"/>
                </a:cubicBezTo>
                <a:close/>
                <a:moveTo>
                  <a:pt x="13473" y="895"/>
                </a:moveTo>
                <a:cubicBezTo>
                  <a:pt x="13511" y="900"/>
                  <a:pt x="13553" y="940"/>
                  <a:pt x="13614" y="1016"/>
                </a:cubicBezTo>
                <a:cubicBezTo>
                  <a:pt x="13717" y="1144"/>
                  <a:pt x="13803" y="1170"/>
                  <a:pt x="13875" y="1094"/>
                </a:cubicBezTo>
                <a:cubicBezTo>
                  <a:pt x="13991" y="971"/>
                  <a:pt x="14095" y="1144"/>
                  <a:pt x="14028" y="1350"/>
                </a:cubicBezTo>
                <a:cubicBezTo>
                  <a:pt x="14007" y="1415"/>
                  <a:pt x="14008" y="1698"/>
                  <a:pt x="14032" y="1979"/>
                </a:cubicBezTo>
                <a:cubicBezTo>
                  <a:pt x="14063" y="2351"/>
                  <a:pt x="14106" y="2490"/>
                  <a:pt x="14191" y="2490"/>
                </a:cubicBezTo>
                <a:cubicBezTo>
                  <a:pt x="14255" y="2490"/>
                  <a:pt x="14323" y="2372"/>
                  <a:pt x="14343" y="2226"/>
                </a:cubicBezTo>
                <a:cubicBezTo>
                  <a:pt x="14385" y="1920"/>
                  <a:pt x="14521" y="2018"/>
                  <a:pt x="14521" y="2356"/>
                </a:cubicBezTo>
                <a:cubicBezTo>
                  <a:pt x="14521" y="2511"/>
                  <a:pt x="14587" y="2610"/>
                  <a:pt x="14727" y="2664"/>
                </a:cubicBezTo>
                <a:cubicBezTo>
                  <a:pt x="15059" y="2790"/>
                  <a:pt x="15115" y="2760"/>
                  <a:pt x="15181" y="2428"/>
                </a:cubicBezTo>
                <a:cubicBezTo>
                  <a:pt x="15250" y="2085"/>
                  <a:pt x="15322" y="2046"/>
                  <a:pt x="15517" y="2244"/>
                </a:cubicBezTo>
                <a:cubicBezTo>
                  <a:pt x="15597" y="2326"/>
                  <a:pt x="15645" y="2507"/>
                  <a:pt x="15645" y="2734"/>
                </a:cubicBezTo>
                <a:cubicBezTo>
                  <a:pt x="15645" y="3350"/>
                  <a:pt x="15881" y="3326"/>
                  <a:pt x="15999" y="2697"/>
                </a:cubicBezTo>
                <a:cubicBezTo>
                  <a:pt x="16064" y="2352"/>
                  <a:pt x="16240" y="2671"/>
                  <a:pt x="16240" y="3135"/>
                </a:cubicBezTo>
                <a:cubicBezTo>
                  <a:pt x="16240" y="3563"/>
                  <a:pt x="16385" y="3617"/>
                  <a:pt x="16550" y="3251"/>
                </a:cubicBezTo>
                <a:cubicBezTo>
                  <a:pt x="16700" y="2918"/>
                  <a:pt x="16928" y="3131"/>
                  <a:pt x="16884" y="3564"/>
                </a:cubicBezTo>
                <a:cubicBezTo>
                  <a:pt x="16850" y="3907"/>
                  <a:pt x="17001" y="4083"/>
                  <a:pt x="17140" y="3863"/>
                </a:cubicBezTo>
                <a:cubicBezTo>
                  <a:pt x="17210" y="3752"/>
                  <a:pt x="17245" y="3792"/>
                  <a:pt x="17296" y="4050"/>
                </a:cubicBezTo>
                <a:cubicBezTo>
                  <a:pt x="17375" y="4443"/>
                  <a:pt x="17427" y="4455"/>
                  <a:pt x="17644" y="4130"/>
                </a:cubicBezTo>
                <a:cubicBezTo>
                  <a:pt x="17841" y="3835"/>
                  <a:pt x="17894" y="3901"/>
                  <a:pt x="17894" y="4456"/>
                </a:cubicBezTo>
                <a:cubicBezTo>
                  <a:pt x="17894" y="4814"/>
                  <a:pt x="17930" y="4909"/>
                  <a:pt x="18152" y="5124"/>
                </a:cubicBezTo>
                <a:cubicBezTo>
                  <a:pt x="18294" y="5262"/>
                  <a:pt x="18421" y="5437"/>
                  <a:pt x="18435" y="5513"/>
                </a:cubicBezTo>
                <a:cubicBezTo>
                  <a:pt x="18449" y="5597"/>
                  <a:pt x="18528" y="5620"/>
                  <a:pt x="18632" y="5570"/>
                </a:cubicBezTo>
                <a:cubicBezTo>
                  <a:pt x="18761" y="5509"/>
                  <a:pt x="18795" y="5428"/>
                  <a:pt x="18771" y="5249"/>
                </a:cubicBezTo>
                <a:cubicBezTo>
                  <a:pt x="18750" y="5101"/>
                  <a:pt x="18779" y="4978"/>
                  <a:pt x="18845" y="4930"/>
                </a:cubicBezTo>
                <a:cubicBezTo>
                  <a:pt x="18982" y="4830"/>
                  <a:pt x="19153" y="5092"/>
                  <a:pt x="19105" y="5330"/>
                </a:cubicBezTo>
                <a:cubicBezTo>
                  <a:pt x="19085" y="5429"/>
                  <a:pt x="19103" y="5588"/>
                  <a:pt x="19144" y="5682"/>
                </a:cubicBezTo>
                <a:cubicBezTo>
                  <a:pt x="19185" y="5776"/>
                  <a:pt x="19200" y="5946"/>
                  <a:pt x="19177" y="6060"/>
                </a:cubicBezTo>
                <a:cubicBezTo>
                  <a:pt x="19121" y="6338"/>
                  <a:pt x="19677" y="7300"/>
                  <a:pt x="19791" y="7122"/>
                </a:cubicBezTo>
                <a:cubicBezTo>
                  <a:pt x="19874" y="6993"/>
                  <a:pt x="20186" y="7223"/>
                  <a:pt x="20114" y="7360"/>
                </a:cubicBezTo>
                <a:cubicBezTo>
                  <a:pt x="20093" y="7400"/>
                  <a:pt x="20109" y="7509"/>
                  <a:pt x="20150" y="7601"/>
                </a:cubicBezTo>
                <a:cubicBezTo>
                  <a:pt x="20190" y="7693"/>
                  <a:pt x="20205" y="7855"/>
                  <a:pt x="20183" y="7963"/>
                </a:cubicBezTo>
                <a:cubicBezTo>
                  <a:pt x="20140" y="8175"/>
                  <a:pt x="20483" y="8923"/>
                  <a:pt x="20688" y="9065"/>
                </a:cubicBezTo>
                <a:cubicBezTo>
                  <a:pt x="20762" y="9116"/>
                  <a:pt x="20803" y="9276"/>
                  <a:pt x="20803" y="9510"/>
                </a:cubicBezTo>
                <a:cubicBezTo>
                  <a:pt x="20803" y="9711"/>
                  <a:pt x="20846" y="9947"/>
                  <a:pt x="20900" y="10031"/>
                </a:cubicBezTo>
                <a:cubicBezTo>
                  <a:pt x="20953" y="10116"/>
                  <a:pt x="21017" y="10377"/>
                  <a:pt x="21040" y="10614"/>
                </a:cubicBezTo>
                <a:cubicBezTo>
                  <a:pt x="21076" y="10972"/>
                  <a:pt x="21054" y="11096"/>
                  <a:pt x="20915" y="11342"/>
                </a:cubicBezTo>
                <a:cubicBezTo>
                  <a:pt x="20696" y="11727"/>
                  <a:pt x="20463" y="12712"/>
                  <a:pt x="20487" y="13148"/>
                </a:cubicBezTo>
                <a:cubicBezTo>
                  <a:pt x="20498" y="13354"/>
                  <a:pt x="20476" y="13480"/>
                  <a:pt x="20430" y="13463"/>
                </a:cubicBezTo>
                <a:cubicBezTo>
                  <a:pt x="20300" y="13417"/>
                  <a:pt x="19755" y="14552"/>
                  <a:pt x="19733" y="14914"/>
                </a:cubicBezTo>
                <a:cubicBezTo>
                  <a:pt x="19716" y="15184"/>
                  <a:pt x="19673" y="15259"/>
                  <a:pt x="19514" y="15292"/>
                </a:cubicBezTo>
                <a:cubicBezTo>
                  <a:pt x="19405" y="15315"/>
                  <a:pt x="19250" y="15449"/>
                  <a:pt x="19170" y="15591"/>
                </a:cubicBezTo>
                <a:cubicBezTo>
                  <a:pt x="19084" y="15743"/>
                  <a:pt x="18972" y="15823"/>
                  <a:pt x="18896" y="15785"/>
                </a:cubicBezTo>
                <a:cubicBezTo>
                  <a:pt x="18825" y="15750"/>
                  <a:pt x="18592" y="15883"/>
                  <a:pt x="18379" y="16080"/>
                </a:cubicBezTo>
                <a:cubicBezTo>
                  <a:pt x="18166" y="16278"/>
                  <a:pt x="17956" y="16441"/>
                  <a:pt x="17911" y="16443"/>
                </a:cubicBezTo>
                <a:cubicBezTo>
                  <a:pt x="17865" y="16444"/>
                  <a:pt x="17827" y="16528"/>
                  <a:pt x="17827" y="16629"/>
                </a:cubicBezTo>
                <a:cubicBezTo>
                  <a:pt x="17827" y="16834"/>
                  <a:pt x="17575" y="17145"/>
                  <a:pt x="17448" y="17096"/>
                </a:cubicBezTo>
                <a:cubicBezTo>
                  <a:pt x="17403" y="17079"/>
                  <a:pt x="17307" y="17122"/>
                  <a:pt x="17236" y="17194"/>
                </a:cubicBezTo>
                <a:cubicBezTo>
                  <a:pt x="17146" y="17286"/>
                  <a:pt x="17095" y="17285"/>
                  <a:pt x="17065" y="17192"/>
                </a:cubicBezTo>
                <a:cubicBezTo>
                  <a:pt x="17037" y="17107"/>
                  <a:pt x="16991" y="17137"/>
                  <a:pt x="16938" y="17275"/>
                </a:cubicBezTo>
                <a:cubicBezTo>
                  <a:pt x="16846" y="17514"/>
                  <a:pt x="16703" y="17416"/>
                  <a:pt x="16703" y="17114"/>
                </a:cubicBezTo>
                <a:cubicBezTo>
                  <a:pt x="16703" y="16881"/>
                  <a:pt x="16507" y="16922"/>
                  <a:pt x="15811" y="17301"/>
                </a:cubicBezTo>
                <a:cubicBezTo>
                  <a:pt x="15110" y="17681"/>
                  <a:pt x="14983" y="17796"/>
                  <a:pt x="14983" y="18051"/>
                </a:cubicBezTo>
                <a:cubicBezTo>
                  <a:pt x="14983" y="18178"/>
                  <a:pt x="14890" y="18416"/>
                  <a:pt x="14775" y="18578"/>
                </a:cubicBezTo>
                <a:cubicBezTo>
                  <a:pt x="14587" y="18842"/>
                  <a:pt x="14558" y="18850"/>
                  <a:pt x="14488" y="18668"/>
                </a:cubicBezTo>
                <a:cubicBezTo>
                  <a:pt x="14419" y="18488"/>
                  <a:pt x="14401" y="18488"/>
                  <a:pt x="14310" y="18661"/>
                </a:cubicBezTo>
                <a:cubicBezTo>
                  <a:pt x="14175" y="18918"/>
                  <a:pt x="13756" y="19092"/>
                  <a:pt x="13670" y="18927"/>
                </a:cubicBezTo>
                <a:cubicBezTo>
                  <a:pt x="13625" y="18841"/>
                  <a:pt x="13506" y="18847"/>
                  <a:pt x="13305" y="18943"/>
                </a:cubicBezTo>
                <a:cubicBezTo>
                  <a:pt x="13141" y="19021"/>
                  <a:pt x="12908" y="19088"/>
                  <a:pt x="12788" y="19090"/>
                </a:cubicBezTo>
                <a:cubicBezTo>
                  <a:pt x="12659" y="19093"/>
                  <a:pt x="12491" y="19216"/>
                  <a:pt x="12377" y="19393"/>
                </a:cubicBezTo>
                <a:cubicBezTo>
                  <a:pt x="12212" y="19651"/>
                  <a:pt x="12137" y="19681"/>
                  <a:pt x="11833" y="19621"/>
                </a:cubicBezTo>
                <a:cubicBezTo>
                  <a:pt x="11639" y="19583"/>
                  <a:pt x="11442" y="19604"/>
                  <a:pt x="11396" y="19668"/>
                </a:cubicBezTo>
                <a:cubicBezTo>
                  <a:pt x="11287" y="19817"/>
                  <a:pt x="10935" y="19741"/>
                  <a:pt x="10850" y="19548"/>
                </a:cubicBezTo>
                <a:cubicBezTo>
                  <a:pt x="10773" y="19376"/>
                  <a:pt x="9573" y="19291"/>
                  <a:pt x="9464" y="19450"/>
                </a:cubicBezTo>
                <a:cubicBezTo>
                  <a:pt x="9349" y="19620"/>
                  <a:pt x="9100" y="19696"/>
                  <a:pt x="9060" y="19574"/>
                </a:cubicBezTo>
                <a:cubicBezTo>
                  <a:pt x="9040" y="19512"/>
                  <a:pt x="8965" y="19460"/>
                  <a:pt x="8893" y="19460"/>
                </a:cubicBezTo>
                <a:cubicBezTo>
                  <a:pt x="8821" y="19460"/>
                  <a:pt x="8744" y="19368"/>
                  <a:pt x="8721" y="19253"/>
                </a:cubicBezTo>
                <a:cubicBezTo>
                  <a:pt x="8685" y="19077"/>
                  <a:pt x="8670" y="19090"/>
                  <a:pt x="8623" y="19331"/>
                </a:cubicBezTo>
                <a:cubicBezTo>
                  <a:pt x="8578" y="19560"/>
                  <a:pt x="8548" y="19586"/>
                  <a:pt x="8473" y="19468"/>
                </a:cubicBezTo>
                <a:cubicBezTo>
                  <a:pt x="8401" y="19355"/>
                  <a:pt x="8349" y="19359"/>
                  <a:pt x="8246" y="19481"/>
                </a:cubicBezTo>
                <a:cubicBezTo>
                  <a:pt x="8134" y="19614"/>
                  <a:pt x="8092" y="19603"/>
                  <a:pt x="7988" y="19424"/>
                </a:cubicBezTo>
                <a:cubicBezTo>
                  <a:pt x="7920" y="19306"/>
                  <a:pt x="7830" y="19209"/>
                  <a:pt x="7789" y="19209"/>
                </a:cubicBezTo>
                <a:cubicBezTo>
                  <a:pt x="7748" y="19209"/>
                  <a:pt x="7690" y="19123"/>
                  <a:pt x="7659" y="19018"/>
                </a:cubicBezTo>
                <a:cubicBezTo>
                  <a:pt x="7609" y="18848"/>
                  <a:pt x="7578" y="18850"/>
                  <a:pt x="7385" y="19033"/>
                </a:cubicBezTo>
                <a:cubicBezTo>
                  <a:pt x="7176" y="19231"/>
                  <a:pt x="7158" y="19230"/>
                  <a:pt x="6967" y="18961"/>
                </a:cubicBezTo>
                <a:cubicBezTo>
                  <a:pt x="6734" y="18633"/>
                  <a:pt x="6046" y="18304"/>
                  <a:pt x="5520" y="18271"/>
                </a:cubicBezTo>
                <a:cubicBezTo>
                  <a:pt x="5300" y="18257"/>
                  <a:pt x="5087" y="18163"/>
                  <a:pt x="4993" y="18038"/>
                </a:cubicBezTo>
                <a:cubicBezTo>
                  <a:pt x="4906" y="17923"/>
                  <a:pt x="4769" y="17829"/>
                  <a:pt x="4689" y="17829"/>
                </a:cubicBezTo>
                <a:cubicBezTo>
                  <a:pt x="4609" y="17829"/>
                  <a:pt x="4489" y="17699"/>
                  <a:pt x="4423" y="17544"/>
                </a:cubicBezTo>
                <a:cubicBezTo>
                  <a:pt x="4264" y="17170"/>
                  <a:pt x="3634" y="16445"/>
                  <a:pt x="3469" y="16445"/>
                </a:cubicBezTo>
                <a:cubicBezTo>
                  <a:pt x="3251" y="16445"/>
                  <a:pt x="2958" y="15955"/>
                  <a:pt x="2999" y="15658"/>
                </a:cubicBezTo>
                <a:cubicBezTo>
                  <a:pt x="3023" y="15483"/>
                  <a:pt x="3009" y="15429"/>
                  <a:pt x="2957" y="15490"/>
                </a:cubicBezTo>
                <a:cubicBezTo>
                  <a:pt x="2911" y="15544"/>
                  <a:pt x="2855" y="15463"/>
                  <a:pt x="2817" y="15289"/>
                </a:cubicBezTo>
                <a:cubicBezTo>
                  <a:pt x="2676" y="14645"/>
                  <a:pt x="2136" y="13805"/>
                  <a:pt x="1864" y="13805"/>
                </a:cubicBezTo>
                <a:cubicBezTo>
                  <a:pt x="1742" y="13805"/>
                  <a:pt x="1670" y="13718"/>
                  <a:pt x="1633" y="13531"/>
                </a:cubicBezTo>
                <a:cubicBezTo>
                  <a:pt x="1595" y="13336"/>
                  <a:pt x="1565" y="13304"/>
                  <a:pt x="1528" y="13417"/>
                </a:cubicBezTo>
                <a:cubicBezTo>
                  <a:pt x="1491" y="13532"/>
                  <a:pt x="1427" y="13481"/>
                  <a:pt x="1287" y="13225"/>
                </a:cubicBezTo>
                <a:cubicBezTo>
                  <a:pt x="1181" y="13034"/>
                  <a:pt x="1095" y="12798"/>
                  <a:pt x="1095" y="12700"/>
                </a:cubicBezTo>
                <a:cubicBezTo>
                  <a:pt x="1095" y="12602"/>
                  <a:pt x="1020" y="12349"/>
                  <a:pt x="927" y="12139"/>
                </a:cubicBezTo>
                <a:cubicBezTo>
                  <a:pt x="834" y="11930"/>
                  <a:pt x="771" y="11686"/>
                  <a:pt x="789" y="11599"/>
                </a:cubicBezTo>
                <a:cubicBezTo>
                  <a:pt x="806" y="11511"/>
                  <a:pt x="764" y="11413"/>
                  <a:pt x="694" y="11379"/>
                </a:cubicBezTo>
                <a:cubicBezTo>
                  <a:pt x="560" y="11312"/>
                  <a:pt x="521" y="10982"/>
                  <a:pt x="631" y="10852"/>
                </a:cubicBezTo>
                <a:cubicBezTo>
                  <a:pt x="672" y="10804"/>
                  <a:pt x="667" y="10686"/>
                  <a:pt x="616" y="10533"/>
                </a:cubicBezTo>
                <a:cubicBezTo>
                  <a:pt x="554" y="10344"/>
                  <a:pt x="554" y="10258"/>
                  <a:pt x="618" y="10137"/>
                </a:cubicBezTo>
                <a:cubicBezTo>
                  <a:pt x="662" y="10053"/>
                  <a:pt x="698" y="9830"/>
                  <a:pt x="698" y="9640"/>
                </a:cubicBezTo>
                <a:cubicBezTo>
                  <a:pt x="698" y="9083"/>
                  <a:pt x="814" y="8650"/>
                  <a:pt x="962" y="8650"/>
                </a:cubicBezTo>
                <a:cubicBezTo>
                  <a:pt x="1036" y="8650"/>
                  <a:pt x="1095" y="8591"/>
                  <a:pt x="1095" y="8518"/>
                </a:cubicBezTo>
                <a:cubicBezTo>
                  <a:pt x="1095" y="8446"/>
                  <a:pt x="1168" y="8250"/>
                  <a:pt x="1257" y="8082"/>
                </a:cubicBezTo>
                <a:cubicBezTo>
                  <a:pt x="1345" y="7914"/>
                  <a:pt x="1426" y="7619"/>
                  <a:pt x="1437" y="7427"/>
                </a:cubicBezTo>
                <a:cubicBezTo>
                  <a:pt x="1454" y="7147"/>
                  <a:pt x="1488" y="7088"/>
                  <a:pt x="1608" y="7119"/>
                </a:cubicBezTo>
                <a:cubicBezTo>
                  <a:pt x="1700" y="7144"/>
                  <a:pt x="1773" y="7079"/>
                  <a:pt x="1799" y="6951"/>
                </a:cubicBezTo>
                <a:cubicBezTo>
                  <a:pt x="1822" y="6837"/>
                  <a:pt x="1904" y="6702"/>
                  <a:pt x="1980" y="6648"/>
                </a:cubicBezTo>
                <a:cubicBezTo>
                  <a:pt x="2066" y="6587"/>
                  <a:pt x="2117" y="6437"/>
                  <a:pt x="2118" y="6248"/>
                </a:cubicBezTo>
                <a:cubicBezTo>
                  <a:pt x="2120" y="5980"/>
                  <a:pt x="2145" y="5950"/>
                  <a:pt x="2363" y="5982"/>
                </a:cubicBezTo>
                <a:cubicBezTo>
                  <a:pt x="2572" y="6013"/>
                  <a:pt x="2610" y="5978"/>
                  <a:pt x="2629" y="5731"/>
                </a:cubicBezTo>
                <a:cubicBezTo>
                  <a:pt x="2644" y="5552"/>
                  <a:pt x="2690" y="5464"/>
                  <a:pt x="2750" y="5493"/>
                </a:cubicBezTo>
                <a:cubicBezTo>
                  <a:pt x="2996" y="5610"/>
                  <a:pt x="3046" y="5563"/>
                  <a:pt x="3068" y="5195"/>
                </a:cubicBezTo>
                <a:cubicBezTo>
                  <a:pt x="3103" y="4603"/>
                  <a:pt x="3206" y="4442"/>
                  <a:pt x="3357" y="4749"/>
                </a:cubicBezTo>
                <a:cubicBezTo>
                  <a:pt x="3509" y="5060"/>
                  <a:pt x="3618" y="5068"/>
                  <a:pt x="3893" y="4790"/>
                </a:cubicBezTo>
                <a:cubicBezTo>
                  <a:pt x="4009" y="4673"/>
                  <a:pt x="4154" y="4592"/>
                  <a:pt x="4214" y="4609"/>
                </a:cubicBezTo>
                <a:cubicBezTo>
                  <a:pt x="4360" y="4650"/>
                  <a:pt x="4400" y="4501"/>
                  <a:pt x="4429" y="3817"/>
                </a:cubicBezTo>
                <a:cubicBezTo>
                  <a:pt x="4455" y="3188"/>
                  <a:pt x="4536" y="2929"/>
                  <a:pt x="4737" y="2829"/>
                </a:cubicBezTo>
                <a:cubicBezTo>
                  <a:pt x="4882" y="2757"/>
                  <a:pt x="5287" y="3315"/>
                  <a:pt x="5226" y="3502"/>
                </a:cubicBezTo>
                <a:cubicBezTo>
                  <a:pt x="5207" y="3563"/>
                  <a:pt x="5256" y="3736"/>
                  <a:pt x="5335" y="3887"/>
                </a:cubicBezTo>
                <a:lnTo>
                  <a:pt x="5479" y="4161"/>
                </a:lnTo>
                <a:lnTo>
                  <a:pt x="5585" y="3894"/>
                </a:lnTo>
                <a:cubicBezTo>
                  <a:pt x="5708" y="3588"/>
                  <a:pt x="6082" y="3398"/>
                  <a:pt x="6150" y="3608"/>
                </a:cubicBezTo>
                <a:cubicBezTo>
                  <a:pt x="6175" y="3685"/>
                  <a:pt x="6232" y="3747"/>
                  <a:pt x="6277" y="3747"/>
                </a:cubicBezTo>
                <a:cubicBezTo>
                  <a:pt x="6368" y="3747"/>
                  <a:pt x="6382" y="3270"/>
                  <a:pt x="6299" y="3023"/>
                </a:cubicBezTo>
                <a:cubicBezTo>
                  <a:pt x="6234" y="2830"/>
                  <a:pt x="6296" y="2617"/>
                  <a:pt x="6418" y="2617"/>
                </a:cubicBezTo>
                <a:cubicBezTo>
                  <a:pt x="6468" y="2617"/>
                  <a:pt x="6527" y="2511"/>
                  <a:pt x="6549" y="2382"/>
                </a:cubicBezTo>
                <a:cubicBezTo>
                  <a:pt x="6570" y="2252"/>
                  <a:pt x="6640" y="2054"/>
                  <a:pt x="6705" y="1943"/>
                </a:cubicBezTo>
                <a:cubicBezTo>
                  <a:pt x="6813" y="1757"/>
                  <a:pt x="6835" y="1758"/>
                  <a:pt x="6974" y="1943"/>
                </a:cubicBezTo>
                <a:cubicBezTo>
                  <a:pt x="7080" y="2085"/>
                  <a:pt x="7118" y="2234"/>
                  <a:pt x="7097" y="2444"/>
                </a:cubicBezTo>
                <a:cubicBezTo>
                  <a:pt x="7055" y="2861"/>
                  <a:pt x="7195" y="3055"/>
                  <a:pt x="7390" y="2850"/>
                </a:cubicBezTo>
                <a:cubicBezTo>
                  <a:pt x="7474" y="2762"/>
                  <a:pt x="7591" y="2704"/>
                  <a:pt x="7649" y="2721"/>
                </a:cubicBezTo>
                <a:cubicBezTo>
                  <a:pt x="7707" y="2737"/>
                  <a:pt x="7793" y="2665"/>
                  <a:pt x="7840" y="2558"/>
                </a:cubicBezTo>
                <a:cubicBezTo>
                  <a:pt x="7906" y="2406"/>
                  <a:pt x="7945" y="2394"/>
                  <a:pt x="8018" y="2508"/>
                </a:cubicBezTo>
                <a:cubicBezTo>
                  <a:pt x="8138" y="2698"/>
                  <a:pt x="8221" y="2532"/>
                  <a:pt x="8249" y="2049"/>
                </a:cubicBezTo>
                <a:cubicBezTo>
                  <a:pt x="8267" y="1726"/>
                  <a:pt x="8301" y="1669"/>
                  <a:pt x="8485" y="1635"/>
                </a:cubicBezTo>
                <a:cubicBezTo>
                  <a:pt x="8664" y="1602"/>
                  <a:pt x="8712" y="1648"/>
                  <a:pt x="8765" y="1917"/>
                </a:cubicBezTo>
                <a:cubicBezTo>
                  <a:pt x="8863" y="2404"/>
                  <a:pt x="9084" y="2347"/>
                  <a:pt x="9110" y="1829"/>
                </a:cubicBezTo>
                <a:cubicBezTo>
                  <a:pt x="9126" y="1517"/>
                  <a:pt x="9162" y="1423"/>
                  <a:pt x="9262" y="1423"/>
                </a:cubicBezTo>
                <a:cubicBezTo>
                  <a:pt x="9358" y="1423"/>
                  <a:pt x="9402" y="1518"/>
                  <a:pt x="9417" y="1767"/>
                </a:cubicBezTo>
                <a:cubicBezTo>
                  <a:pt x="9443" y="2197"/>
                  <a:pt x="9673" y="2265"/>
                  <a:pt x="9665" y="1839"/>
                </a:cubicBezTo>
                <a:cubicBezTo>
                  <a:pt x="9661" y="1632"/>
                  <a:pt x="9713" y="1541"/>
                  <a:pt x="9882" y="1456"/>
                </a:cubicBezTo>
                <a:cubicBezTo>
                  <a:pt x="10170" y="1312"/>
                  <a:pt x="10288" y="1400"/>
                  <a:pt x="10243" y="1728"/>
                </a:cubicBezTo>
                <a:cubicBezTo>
                  <a:pt x="10215" y="1929"/>
                  <a:pt x="10237" y="1987"/>
                  <a:pt x="10346" y="1987"/>
                </a:cubicBezTo>
                <a:cubicBezTo>
                  <a:pt x="10452" y="1987"/>
                  <a:pt x="10486" y="1909"/>
                  <a:pt x="10486" y="1668"/>
                </a:cubicBezTo>
                <a:cubicBezTo>
                  <a:pt x="10486" y="1454"/>
                  <a:pt x="10535" y="1316"/>
                  <a:pt x="10635" y="1244"/>
                </a:cubicBezTo>
                <a:cubicBezTo>
                  <a:pt x="10833" y="1102"/>
                  <a:pt x="10882" y="1175"/>
                  <a:pt x="10882" y="1617"/>
                </a:cubicBezTo>
                <a:cubicBezTo>
                  <a:pt x="10882" y="2098"/>
                  <a:pt x="11065" y="2121"/>
                  <a:pt x="11093" y="1643"/>
                </a:cubicBezTo>
                <a:cubicBezTo>
                  <a:pt x="11113" y="1317"/>
                  <a:pt x="11134" y="1296"/>
                  <a:pt x="11445" y="1296"/>
                </a:cubicBezTo>
                <a:cubicBezTo>
                  <a:pt x="11765" y="1296"/>
                  <a:pt x="11777" y="1310"/>
                  <a:pt x="11796" y="1676"/>
                </a:cubicBezTo>
                <a:cubicBezTo>
                  <a:pt x="11814" y="2029"/>
                  <a:pt x="11835" y="2055"/>
                  <a:pt x="12094" y="2070"/>
                </a:cubicBezTo>
                <a:cubicBezTo>
                  <a:pt x="12246" y="2078"/>
                  <a:pt x="12408" y="2028"/>
                  <a:pt x="12453" y="1958"/>
                </a:cubicBezTo>
                <a:cubicBezTo>
                  <a:pt x="12510" y="1869"/>
                  <a:pt x="12547" y="1893"/>
                  <a:pt x="12576" y="2036"/>
                </a:cubicBezTo>
                <a:cubicBezTo>
                  <a:pt x="12624" y="2274"/>
                  <a:pt x="12864" y="2309"/>
                  <a:pt x="12875" y="2080"/>
                </a:cubicBezTo>
                <a:cubicBezTo>
                  <a:pt x="12879" y="1994"/>
                  <a:pt x="12876" y="1822"/>
                  <a:pt x="12870" y="1697"/>
                </a:cubicBezTo>
                <a:cubicBezTo>
                  <a:pt x="12863" y="1572"/>
                  <a:pt x="12906" y="1327"/>
                  <a:pt x="12966" y="1153"/>
                </a:cubicBezTo>
                <a:cubicBezTo>
                  <a:pt x="13053" y="900"/>
                  <a:pt x="13092" y="870"/>
                  <a:pt x="13168" y="990"/>
                </a:cubicBezTo>
                <a:cubicBezTo>
                  <a:pt x="13242" y="1106"/>
                  <a:pt x="13287" y="1103"/>
                  <a:pt x="13363" y="983"/>
                </a:cubicBezTo>
                <a:cubicBezTo>
                  <a:pt x="13403" y="920"/>
                  <a:pt x="13435" y="889"/>
                  <a:pt x="13473" y="8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Eurocircol_logo-300x144.jpg" descr="Eurocircol_logo-300x144.jpg">
            <a:extLst>
              <a:ext uri="{FF2B5EF4-FFF2-40B4-BE49-F238E27FC236}">
                <a16:creationId xmlns:a16="http://schemas.microsoft.com/office/drawing/2014/main" id="{78B3F201-59E4-C551-04CF-4A1559F3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563" y="1240894"/>
            <a:ext cx="754533" cy="3621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9DE417-364A-41AD-AFF3-7FE6B6BE1F5A}"/>
              </a:ext>
            </a:extLst>
          </p:cNvPr>
          <p:cNvSpPr txBox="1"/>
          <p:nvPr/>
        </p:nvSpPr>
        <p:spPr>
          <a:xfrm>
            <a:off x="4465369" y="3928897"/>
            <a:ext cx="1415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2"/>
                </a:solidFill>
              </a:rPr>
              <a:t>Image: U. Herberger</a:t>
            </a:r>
          </a:p>
        </p:txBody>
      </p:sp>
      <p:pic>
        <p:nvPicPr>
          <p:cNvPr id="10" name="Picture 21" descr="Icon&#10;&#10;Description automatically generated">
            <a:extLst>
              <a:ext uri="{FF2B5EF4-FFF2-40B4-BE49-F238E27FC236}">
                <a16:creationId xmlns:a16="http://schemas.microsoft.com/office/drawing/2014/main" id="{46508386-0929-146A-2424-C00018765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8" y="3926982"/>
            <a:ext cx="895882" cy="511053"/>
          </a:xfrm>
          <a:prstGeom prst="rect">
            <a:avLst/>
          </a:prstGeom>
        </p:spPr>
      </p:pic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E6D68797-BB64-8715-CCC0-BE2EC405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930" y="1388719"/>
            <a:ext cx="428702" cy="42870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9C5A0C6-D418-C906-529B-88CD572EE181}"/>
              </a:ext>
            </a:extLst>
          </p:cNvPr>
          <p:cNvSpPr txBox="1"/>
          <p:nvPr/>
        </p:nvSpPr>
        <p:spPr>
          <a:xfrm>
            <a:off x="5334426" y="2393109"/>
            <a:ext cx="30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 Hz </a:t>
            </a:r>
            <a:r>
              <a:rPr lang="de-DE" sz="1400" err="1"/>
              <a:t>injection</a:t>
            </a:r>
            <a:r>
              <a:rPr lang="de-DE" sz="1400"/>
              <a:t> at 0.5 </a:t>
            </a:r>
            <a:r>
              <a:rPr lang="de-DE" sz="1400" err="1"/>
              <a:t>GeV</a:t>
            </a:r>
            <a:endParaRPr lang="de-DE" sz="14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CFE12D-181A-9192-610B-2057F5DA15D2}"/>
              </a:ext>
            </a:extLst>
          </p:cNvPr>
          <p:cNvSpPr txBox="1"/>
          <p:nvPr/>
        </p:nvSpPr>
        <p:spPr>
          <a:xfrm>
            <a:off x="5334426" y="2712986"/>
            <a:ext cx="3848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/>
              <a:t>accumulation</a:t>
            </a:r>
            <a:r>
              <a:rPr lang="de-DE" sz="1400"/>
              <a:t> </a:t>
            </a:r>
            <a:r>
              <a:rPr lang="de-DE" sz="1400" err="1"/>
              <a:t>for</a:t>
            </a:r>
            <a:r>
              <a:rPr lang="de-DE" sz="1400"/>
              <a:t> 30-45 </a:t>
            </a:r>
            <a:r>
              <a:rPr lang="de-DE" sz="1400" err="1"/>
              <a:t>minutes</a:t>
            </a:r>
            <a:endParaRPr lang="de-DE" sz="14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3BFD65-0CE9-F0AB-DF78-FCBA01D83213}"/>
              </a:ext>
            </a:extLst>
          </p:cNvPr>
          <p:cNvSpPr txBox="1"/>
          <p:nvPr/>
        </p:nvSpPr>
        <p:spPr>
          <a:xfrm>
            <a:off x="5334426" y="3027723"/>
            <a:ext cx="292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ramp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2.5 </a:t>
            </a:r>
            <a:r>
              <a:rPr lang="de-DE" sz="1400" dirty="0" err="1"/>
              <a:t>GeV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2A439A-F44C-5530-6D11-607A3E7D2222}"/>
              </a:ext>
            </a:extLst>
          </p:cNvPr>
          <p:cNvSpPr txBox="1"/>
          <p:nvPr/>
        </p:nvSpPr>
        <p:spPr>
          <a:xfrm>
            <a:off x="5334426" y="3345264"/>
            <a:ext cx="292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beam </a:t>
            </a:r>
            <a:r>
              <a:rPr lang="de-DE" sz="1400" err="1"/>
              <a:t>decay</a:t>
            </a:r>
            <a:r>
              <a:rPr lang="de-DE" sz="1400"/>
              <a:t> </a:t>
            </a:r>
            <a:r>
              <a:rPr lang="de-DE" sz="1400" err="1"/>
              <a:t>for</a:t>
            </a:r>
            <a:r>
              <a:rPr lang="de-DE" sz="1400"/>
              <a:t> 23 </a:t>
            </a:r>
            <a:r>
              <a:rPr lang="de-DE" sz="1400" err="1"/>
              <a:t>hours</a:t>
            </a:r>
            <a:endParaRPr lang="de-DE" sz="1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27A829-35D4-3C5A-BC7D-605134F08C4D}"/>
              </a:ext>
            </a:extLst>
          </p:cNvPr>
          <p:cNvSpPr txBox="1"/>
          <p:nvPr/>
        </p:nvSpPr>
        <p:spPr>
          <a:xfrm>
            <a:off x="5265089" y="2103089"/>
            <a:ext cx="305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Default </a:t>
            </a:r>
            <a:r>
              <a:rPr lang="de-DE" sz="1400" b="1" dirty="0" err="1">
                <a:solidFill>
                  <a:schemeClr val="tx2"/>
                </a:solidFill>
              </a:rPr>
              <a:t>user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operation</a:t>
            </a:r>
            <a:endParaRPr lang="de-DE" sz="1400" b="1" dirty="0">
              <a:solidFill>
                <a:schemeClr val="tx2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953D281-0241-52A4-1912-42658A067C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44" y="335765"/>
            <a:ext cx="437657" cy="437657"/>
          </a:xfrm>
          <a:prstGeom prst="rect">
            <a:avLst/>
          </a:prstGeom>
        </p:spPr>
      </p:pic>
      <p:pic>
        <p:nvPicPr>
          <p:cNvPr id="19" name="Grafik 1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A96352F-9070-C34B-7788-667D09AA5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10" y="4087730"/>
            <a:ext cx="978984" cy="4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2E5086-C09D-FC3C-5060-47C7357F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3E4EB-11EE-0FD0-4C85-F6BED983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76309F-97BB-AD0D-37E1-032F801C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noProof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Far-Infrared </a:t>
            </a:r>
            <a:r>
              <a:rPr lang="en-GB" b="1" i="0" noProof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Linac</a:t>
            </a:r>
            <a:r>
              <a:rPr lang="en-GB" b="1" i="0" noProof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Test Experiment</a:t>
            </a:r>
            <a:endParaRPr lang="en-GB" noProof="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248AAAF-F3A4-11C3-6A6F-D4DEA152F4F9}"/>
              </a:ext>
            </a:extLst>
          </p:cNvPr>
          <p:cNvSpPr txBox="1">
            <a:spLocks/>
          </p:cNvSpPr>
          <p:nvPr/>
        </p:nvSpPr>
        <p:spPr>
          <a:xfrm>
            <a:off x="400050" y="1188000"/>
            <a:ext cx="8343900" cy="336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50-90 MeV linear electron accelerator</a:t>
            </a:r>
          </a:p>
          <a:p>
            <a:r>
              <a:rPr lang="en-GB" dirty="0"/>
              <a:t>Goal: Ultra short electron pulses (1-300 fs), THz experiments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Panels and IOCs much more fluid</a:t>
            </a:r>
          </a:p>
          <a:p>
            <a:pPr lvl="1"/>
            <a:r>
              <a:rPr lang="en-GB" dirty="0"/>
              <a:t>Overlap in panels, IOC support and general controls infrastructure</a:t>
            </a:r>
          </a:p>
          <a:p>
            <a:pPr lvl="1"/>
            <a:r>
              <a:rPr lang="en-GB" dirty="0"/>
              <a:t>But separate network, building, operators and users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68A483-FF1B-CDCE-1712-353EE7209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60" y="411882"/>
            <a:ext cx="1455571" cy="3718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5ABD8FC-94AB-2E0A-1A0D-561AEC0A8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154" y="2971153"/>
            <a:ext cx="5905859" cy="14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9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E6117151-D58F-FD2E-3FFD-0007E7E7A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80" y="296244"/>
            <a:ext cx="881494" cy="474197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755AE1-2B87-47EC-3C0F-6542FA55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ABBCE-3875-BB55-EA79-63F2BACA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D6C5DFA-15F3-EC82-C62B-91749785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Very Large Acceptance </a:t>
            </a:r>
            <a:r>
              <a:rPr lang="de-DE" dirty="0" err="1"/>
              <a:t>compact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Storage Ring (VLA-</a:t>
            </a:r>
            <a:r>
              <a:rPr lang="de-DE" dirty="0" err="1"/>
              <a:t>cSR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15AC275E-5B04-D2DD-B8FC-49A9550D1273}"/>
              </a:ext>
            </a:extLst>
          </p:cNvPr>
          <p:cNvSpPr txBox="1">
            <a:spLocks/>
          </p:cNvSpPr>
          <p:nvPr/>
        </p:nvSpPr>
        <p:spPr>
          <a:xfrm>
            <a:off x="400050" y="1188000"/>
            <a:ext cx="8343900" cy="336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New </a:t>
            </a:r>
            <a:r>
              <a:rPr lang="de-DE" dirty="0" err="1"/>
              <a:t>storage</a:t>
            </a:r>
            <a:r>
              <a:rPr lang="de-DE" dirty="0"/>
              <a:t> ring in TDR/FDR </a:t>
            </a:r>
            <a:r>
              <a:rPr lang="de-DE" dirty="0" err="1"/>
              <a:t>phase</a:t>
            </a:r>
            <a:endParaRPr lang="de-DE" dirty="0"/>
          </a:p>
          <a:p>
            <a:r>
              <a:rPr lang="de-DE" dirty="0" err="1"/>
              <a:t>Circumference</a:t>
            </a:r>
            <a:r>
              <a:rPr lang="de-DE" dirty="0"/>
              <a:t>: 43.2 m (6.9 MHz </a:t>
            </a:r>
            <a:r>
              <a:rPr lang="de-DE" dirty="0" err="1"/>
              <a:t>revolution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)</a:t>
            </a:r>
          </a:p>
          <a:p>
            <a:r>
              <a:rPr lang="de-DE" dirty="0"/>
              <a:t>Installation and </a:t>
            </a:r>
            <a:r>
              <a:rPr lang="de-DE" dirty="0" err="1"/>
              <a:t>commissioning</a:t>
            </a:r>
            <a:r>
              <a:rPr lang="de-DE" dirty="0"/>
              <a:t> 2026-2027</a:t>
            </a:r>
          </a:p>
          <a:p>
            <a:r>
              <a:rPr lang="de-DE" dirty="0"/>
              <a:t>Store ultra-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bunches</a:t>
            </a:r>
            <a:r>
              <a:rPr lang="de-DE" dirty="0"/>
              <a:t> (~ 10 </a:t>
            </a:r>
            <a:r>
              <a:rPr lang="de-DE" dirty="0" err="1"/>
              <a:t>fs</a:t>
            </a:r>
            <a:r>
              <a:rPr lang="de-DE" dirty="0"/>
              <a:t> – 1 ps) </a:t>
            </a:r>
          </a:p>
          <a:p>
            <a:pPr lvl="1"/>
            <a:r>
              <a:rPr lang="de-DE" dirty="0" err="1"/>
              <a:t>from</a:t>
            </a:r>
            <a:r>
              <a:rPr lang="de-DE" dirty="0"/>
              <a:t> FLUTE</a:t>
            </a:r>
          </a:p>
          <a:p>
            <a:pPr lvl="1"/>
            <a:r>
              <a:rPr lang="de-DE" dirty="0" err="1"/>
              <a:t>from</a:t>
            </a:r>
            <a:r>
              <a:rPr lang="de-DE" dirty="0"/>
              <a:t> LPA(s)</a:t>
            </a:r>
          </a:p>
          <a:p>
            <a:pPr lvl="1"/>
            <a:endParaRPr lang="de-DE" dirty="0"/>
          </a:p>
          <a:p>
            <a:r>
              <a:rPr lang="en-GB" b="1" dirty="0">
                <a:solidFill>
                  <a:schemeClr val="tx2"/>
                </a:solidFill>
              </a:rPr>
              <a:t>No panels or IOCs yet</a:t>
            </a:r>
          </a:p>
          <a:p>
            <a:pPr lvl="1"/>
            <a:r>
              <a:rPr lang="en-GB" dirty="0"/>
              <a:t>Extension to FLUTE controls</a:t>
            </a:r>
          </a:p>
          <a:p>
            <a:pPr lvl="1"/>
            <a:r>
              <a:rPr lang="en-GB" dirty="0"/>
              <a:t>Opportunity to rework/redesign panels</a:t>
            </a:r>
          </a:p>
          <a:p>
            <a:endParaRPr lang="en-GB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64D9820-33E1-07BC-C13D-FA07AB5CEF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-155"/>
          <a:stretch/>
        </p:blipFill>
        <p:spPr>
          <a:xfrm>
            <a:off x="4809656" y="2534686"/>
            <a:ext cx="4218085" cy="2314158"/>
          </a:xfrm>
          <a:prstGeom prst="round2DiagRect">
            <a:avLst>
              <a:gd name="adj1" fmla="val 0"/>
              <a:gd name="adj2" fmla="val 0"/>
            </a:avLst>
          </a:prstGeom>
          <a:noFill/>
          <a:ln w="127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9189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D10C5D-7D3E-22C5-1A60-EF3FA68D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473276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>
                <a:solidFill>
                  <a:schemeClr val="tx2"/>
                </a:solidFill>
              </a:rPr>
              <a:t>EPICS 7</a:t>
            </a:r>
          </a:p>
          <a:p>
            <a:pPr lvl="1"/>
            <a:r>
              <a:rPr lang="en-GB" noProof="0" dirty="0"/>
              <a:t>Still 99% C</a:t>
            </a:r>
            <a:r>
              <a:rPr lang="en-GB" dirty="0" err="1"/>
              <a:t>hannel</a:t>
            </a:r>
            <a:r>
              <a:rPr lang="en-GB" dirty="0"/>
              <a:t> Access</a:t>
            </a:r>
            <a:endParaRPr lang="en-GB" noProof="0" dirty="0"/>
          </a:p>
          <a:p>
            <a:pPr lvl="1"/>
            <a:r>
              <a:rPr lang="en-GB" noProof="0" dirty="0"/>
              <a:t>IOCs mostly on virtual machines</a:t>
            </a:r>
          </a:p>
          <a:p>
            <a:pPr lvl="1"/>
            <a:r>
              <a:rPr lang="en-GB" noProof="0" dirty="0"/>
              <a:t>GUI: Control System Studio</a:t>
            </a:r>
          </a:p>
          <a:p>
            <a:pPr marL="266771" lvl="1" indent="0">
              <a:buNone/>
            </a:pPr>
            <a:endParaRPr lang="en-GB" noProof="0" dirty="0"/>
          </a:p>
          <a:p>
            <a:r>
              <a:rPr lang="en-GB" b="1" noProof="0" dirty="0">
                <a:solidFill>
                  <a:schemeClr val="tx2"/>
                </a:solidFill>
              </a:rPr>
              <a:t>Ubuntu LTS </a:t>
            </a:r>
            <a:r>
              <a:rPr lang="en-GB" noProof="0" dirty="0"/>
              <a:t>for all servers and terminals</a:t>
            </a:r>
          </a:p>
          <a:p>
            <a:pPr lvl="1"/>
            <a:r>
              <a:rPr lang="en-GB" dirty="0"/>
              <a:t>About to migrate to 24.04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Code repository with lots of CI usage: </a:t>
            </a:r>
            <a:r>
              <a:rPr lang="en-GB" b="1" noProof="0" dirty="0">
                <a:solidFill>
                  <a:schemeClr val="tx2"/>
                </a:solidFill>
              </a:rPr>
              <a:t>GitLab</a:t>
            </a:r>
          </a:p>
          <a:p>
            <a:pPr lvl="1"/>
            <a:r>
              <a:rPr lang="en-GB" noProof="0" dirty="0"/>
              <a:t>IOCs, EPICS distribution, software packaging, …</a:t>
            </a:r>
          </a:p>
          <a:p>
            <a:endParaRPr lang="en-GB" noProof="0" dirty="0"/>
          </a:p>
          <a:p>
            <a:r>
              <a:rPr lang="en-GB" noProof="0" dirty="0"/>
              <a:t>IT orchestration: </a:t>
            </a:r>
            <a:r>
              <a:rPr lang="en-GB" b="1" noProof="0" dirty="0">
                <a:solidFill>
                  <a:schemeClr val="tx2"/>
                </a:solidFill>
              </a:rPr>
              <a:t>Salt Project</a:t>
            </a:r>
          </a:p>
          <a:p>
            <a:pPr lvl="1"/>
            <a:r>
              <a:rPr lang="en-GB" noProof="0" dirty="0"/>
              <a:t>(</a:t>
            </a:r>
            <a:r>
              <a:rPr lang="en-GB" noProof="0" dirty="0" err="1"/>
              <a:t>compara</a:t>
            </a:r>
            <a:r>
              <a:rPr lang="en-GB" dirty="0" err="1"/>
              <a:t>ble</a:t>
            </a:r>
            <a:r>
              <a:rPr lang="en-GB" dirty="0"/>
              <a:t> to Ansible)</a:t>
            </a:r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1F0046-A9A7-D451-593A-1EE62518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BFB84C-00B5-ECF6-46C5-597C8110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6C9826-573D-A484-1365-AAA5098D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Controls Environment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A01AED-FF81-C8F4-AC88-8D212195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60" y="927702"/>
            <a:ext cx="867360" cy="5389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CB3470D-0513-CBC1-E358-DE360F8CC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7806" y="2269042"/>
            <a:ext cx="1153885" cy="4150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50A0C4-0BCD-8532-C367-F0FE43A40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2213" y="1268574"/>
            <a:ext cx="2240434" cy="58224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DD8AAD-2561-ADCE-6416-712187654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7073" y="2978413"/>
            <a:ext cx="1764026" cy="6775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7F87ACE-B7CF-BA93-5902-A74F82409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4" y="1667685"/>
            <a:ext cx="1529669" cy="22945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EA6982B-ED4D-53D3-06F4-0348C1303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60" y="3765151"/>
            <a:ext cx="1637559" cy="5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6894BC-7E96-CC61-0C80-50357A9D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40CB0B-DB94-D91D-B729-6C9EEB2A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680422-E361-BF18-A088-B9F826C2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502" y="1927382"/>
            <a:ext cx="3511127" cy="575989"/>
          </a:xfrm>
        </p:spPr>
        <p:txBody>
          <a:bodyPr/>
          <a:lstStyle/>
          <a:p>
            <a:r>
              <a:rPr lang="en-GB" noProof="0" dirty="0"/>
              <a:t>Backend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3490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BFFFB3-5049-8BED-A41C-C8D360784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6439662" cy="3560824"/>
          </a:xfrm>
        </p:spPr>
        <p:txBody>
          <a:bodyPr>
            <a:normAutofit/>
          </a:bodyPr>
          <a:lstStyle/>
          <a:p>
            <a:r>
              <a:rPr lang="en-GB" noProof="0" dirty="0"/>
              <a:t>Try to be as close to upstream as possible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noProof="0" dirty="0"/>
              <a:t>GitLab CI to build for all platforms</a:t>
            </a:r>
          </a:p>
          <a:p>
            <a:pPr lvl="1"/>
            <a:r>
              <a:rPr lang="en-GB" noProof="0" dirty="0"/>
              <a:t>Using only Linux Docker images</a:t>
            </a:r>
          </a:p>
          <a:p>
            <a:pPr lvl="1"/>
            <a:r>
              <a:rPr lang="en-GB" dirty="0"/>
              <a:t>(Removed Linux ARM build due to </a:t>
            </a:r>
            <a:br>
              <a:rPr lang="en-GB" dirty="0"/>
            </a:br>
            <a:r>
              <a:rPr lang="en-GB" dirty="0"/>
              <a:t>issues with JavaFX)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noProof="0" dirty="0"/>
              <a:t>Modifications made to upstream</a:t>
            </a:r>
          </a:p>
          <a:p>
            <a:pPr lvl="1"/>
            <a:r>
              <a:rPr lang="en-GB" b="1" dirty="0">
                <a:solidFill>
                  <a:schemeClr val="tx2"/>
                </a:solidFill>
              </a:rPr>
              <a:t>EPICS Jackie</a:t>
            </a:r>
            <a:r>
              <a:rPr lang="en-GB" dirty="0"/>
              <a:t> PV source (alternative to JCA / CAJ)</a:t>
            </a:r>
          </a:p>
          <a:p>
            <a:pPr lvl="1"/>
            <a:r>
              <a:rPr lang="en-GB" dirty="0"/>
              <a:t>JSON / HTTP based archive reader</a:t>
            </a:r>
          </a:p>
          <a:p>
            <a:pPr lvl="1"/>
            <a:r>
              <a:rPr lang="en-GB" dirty="0"/>
              <a:t>Improvements to Elasticsearch and Kafka connection code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BDDC84-B6DE-4BC9-92FC-FA690845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17.09.24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552FF1-505F-9EAC-89A1-D9B3B4E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210EE7-7493-98A0-6984-9AC64789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Building Phoebus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6A0A9B-A561-8198-4412-DCC5FD03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23" y="1004921"/>
            <a:ext cx="3737327" cy="258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4EB0BE1-803E-7BD0-2F39-6F5B92F718B8}"/>
              </a:ext>
            </a:extLst>
          </p:cNvPr>
          <p:cNvCxnSpPr>
            <a:cxnSpLocks/>
          </p:cNvCxnSpPr>
          <p:nvPr/>
        </p:nvCxnSpPr>
        <p:spPr>
          <a:xfrm>
            <a:off x="5504405" y="2295059"/>
            <a:ext cx="1833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C1EE3AA-2798-632C-1C49-27E0FDFE794F}"/>
              </a:ext>
            </a:extLst>
          </p:cNvPr>
          <p:cNvCxnSpPr>
            <a:cxnSpLocks/>
          </p:cNvCxnSpPr>
          <p:nvPr/>
        </p:nvCxnSpPr>
        <p:spPr>
          <a:xfrm>
            <a:off x="7337919" y="2295059"/>
            <a:ext cx="1833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86909"/>
      </p:ext>
    </p:extLst>
  </p:cSld>
  <p:clrMapOvr>
    <a:masterClrMapping/>
  </p:clrMapOvr>
</p:sld>
</file>

<file path=ppt/theme/theme1.xml><?xml version="1.0" encoding="utf-8"?>
<a:theme xmlns:a="http://schemas.openxmlformats.org/drawingml/2006/main" name="1_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Macintosh PowerPoint</Application>
  <PresentationFormat>Benutzerdefiniert</PresentationFormat>
  <Paragraphs>228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Roboto</vt:lpstr>
      <vt:lpstr>1_Design1</vt:lpstr>
      <vt:lpstr>PowerPoint-Präsentation</vt:lpstr>
      <vt:lpstr>Outline</vt:lpstr>
      <vt:lpstr>Location: Karlsruhe – Germany</vt:lpstr>
      <vt:lpstr>Karlsruhe Research Accelerator (KARA)</vt:lpstr>
      <vt:lpstr>Far-Infrared Linac and Test Experiment</vt:lpstr>
      <vt:lpstr>Very Large Acceptance compact  Storage Ring (VLA-cSR)</vt:lpstr>
      <vt:lpstr>Controls Environment</vt:lpstr>
      <vt:lpstr>Backend Infrastructure</vt:lpstr>
      <vt:lpstr>Building Phoebus</vt:lpstr>
      <vt:lpstr>Alarm Server &amp; Logger</vt:lpstr>
      <vt:lpstr>Channel Finder</vt:lpstr>
      <vt:lpstr>Phoebus Server Cluster</vt:lpstr>
      <vt:lpstr>Phoebus Server Cluster</vt:lpstr>
      <vt:lpstr>User Space</vt:lpstr>
      <vt:lpstr>Phoebus Distribution</vt:lpstr>
      <vt:lpstr>Panel Distribution</vt:lpstr>
      <vt:lpstr>Panel Migration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about KIT</dc:title>
  <dc:creator>Franzi</dc:creator>
  <cp:lastModifiedBy>Blomley, Edmund (IBPT)</cp:lastModifiedBy>
  <cp:revision>412</cp:revision>
  <dcterms:created xsi:type="dcterms:W3CDTF">2017-12-07T14:50:50Z</dcterms:created>
  <dcterms:modified xsi:type="dcterms:W3CDTF">2024-09-17T15:12:08Z</dcterms:modified>
</cp:coreProperties>
</file>