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6" r:id="rId5"/>
  </p:sldMasterIdLst>
  <p:notesMasterIdLst>
    <p:notesMasterId r:id="rId27"/>
  </p:notesMasterIdLst>
  <p:handoutMasterIdLst>
    <p:handoutMasterId r:id="rId28"/>
  </p:handoutMasterIdLst>
  <p:sldIdLst>
    <p:sldId id="256" r:id="rId6"/>
    <p:sldId id="757" r:id="rId7"/>
    <p:sldId id="756" r:id="rId8"/>
    <p:sldId id="713" r:id="rId9"/>
    <p:sldId id="729" r:id="rId10"/>
    <p:sldId id="714" r:id="rId11"/>
    <p:sldId id="760" r:id="rId12"/>
    <p:sldId id="761" r:id="rId13"/>
    <p:sldId id="766" r:id="rId14"/>
    <p:sldId id="770" r:id="rId15"/>
    <p:sldId id="762" r:id="rId16"/>
    <p:sldId id="763" r:id="rId17"/>
    <p:sldId id="764" r:id="rId18"/>
    <p:sldId id="767" r:id="rId19"/>
    <p:sldId id="765" r:id="rId20"/>
    <p:sldId id="769" r:id="rId21"/>
    <p:sldId id="768" r:id="rId22"/>
    <p:sldId id="771" r:id="rId23"/>
    <p:sldId id="717" r:id="rId24"/>
    <p:sldId id="720" r:id="rId25"/>
    <p:sldId id="721" r:id="rId26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2F2C08-DCE1-2249-B553-4F98B3AEE3D6}">
          <p14:sldIdLst>
            <p14:sldId id="256"/>
            <p14:sldId id="757"/>
            <p14:sldId id="756"/>
            <p14:sldId id="713"/>
            <p14:sldId id="729"/>
            <p14:sldId id="714"/>
            <p14:sldId id="760"/>
            <p14:sldId id="761"/>
            <p14:sldId id="766"/>
            <p14:sldId id="770"/>
            <p14:sldId id="762"/>
            <p14:sldId id="763"/>
            <p14:sldId id="764"/>
            <p14:sldId id="767"/>
            <p14:sldId id="765"/>
            <p14:sldId id="769"/>
          </p14:sldIdLst>
        </p14:section>
        <p14:section name="Untitled Section" id="{FB2FF1BC-F3C2-2D4D-9630-918FFC3B2BA0}">
          <p14:sldIdLst>
            <p14:sldId id="768"/>
            <p14:sldId id="771"/>
            <p14:sldId id="717"/>
            <p14:sldId id="720"/>
            <p14:sldId id="7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94875"/>
    <a:srgbClr val="4E7601"/>
    <a:srgbClr val="00609C"/>
    <a:srgbClr val="17375E"/>
    <a:srgbClr val="7A1AC9"/>
    <a:srgbClr val="558ED5"/>
    <a:srgbClr val="005C98"/>
    <a:srgbClr val="920204"/>
    <a:srgbClr val="76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15" autoAdjust="0"/>
    <p:restoredTop sz="96101" autoAdjust="0"/>
  </p:normalViewPr>
  <p:slideViewPr>
    <p:cSldViewPr snapToGrid="0">
      <p:cViewPr varScale="1">
        <p:scale>
          <a:sx n="140" d="100"/>
          <a:sy n="140" d="100"/>
        </p:scale>
        <p:origin x="216" y="6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552"/>
    </p:cViewPr>
  </p:sorterViewPr>
  <p:notesViewPr>
    <p:cSldViewPr snapToGrid="0" snapToObjects="1">
      <p:cViewPr varScale="1">
        <p:scale>
          <a:sx n="92" d="100"/>
          <a:sy n="92" d="100"/>
        </p:scale>
        <p:origin x="4288" y="19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1876"/>
          </a:xfrm>
          <a:prstGeom prst="rect">
            <a:avLst/>
          </a:prstGeom>
        </p:spPr>
        <p:txBody>
          <a:bodyPr vert="horz" lIns="95553" tIns="47776" rIns="95553" bIns="47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1876"/>
          </a:xfrm>
          <a:prstGeom prst="rect">
            <a:avLst/>
          </a:prstGeom>
        </p:spPr>
        <p:txBody>
          <a:bodyPr vert="horz" lIns="95553" tIns="47776" rIns="95553" bIns="47776" rtlCol="0"/>
          <a:lstStyle>
            <a:lvl1pPr algn="r">
              <a:defRPr sz="1200"/>
            </a:lvl1pPr>
          </a:lstStyle>
          <a:p>
            <a:fld id="{B691EE03-8B86-4483-A61E-7F251E4A6480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4"/>
            <a:ext cx="3169698" cy="481876"/>
          </a:xfrm>
          <a:prstGeom prst="rect">
            <a:avLst/>
          </a:prstGeom>
        </p:spPr>
        <p:txBody>
          <a:bodyPr vert="horz" lIns="95553" tIns="47776" rIns="95553" bIns="47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4"/>
            <a:ext cx="3169698" cy="481876"/>
          </a:xfrm>
          <a:prstGeom prst="rect">
            <a:avLst/>
          </a:prstGeom>
        </p:spPr>
        <p:txBody>
          <a:bodyPr vert="horz" lIns="95553" tIns="47776" rIns="95553" bIns="47776" rtlCol="0" anchor="b"/>
          <a:lstStyle>
            <a:lvl1pPr algn="r">
              <a:defRPr sz="1200"/>
            </a:lvl1pPr>
          </a:lstStyle>
          <a:p>
            <a:fld id="{06B5E9DE-290D-4688-9E0B-EC76B129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6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6" tIns="48324" rIns="96646" bIns="483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6646" tIns="48324" rIns="96646" bIns="48324" rtlCol="0"/>
          <a:lstStyle>
            <a:lvl1pPr algn="r">
              <a:defRPr sz="1200"/>
            </a:lvl1pPr>
          </a:lstStyle>
          <a:p>
            <a:fld id="{1AF9D93D-2DCD-4941-9148-539F4B11DA5A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6" tIns="48324" rIns="96646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46" tIns="48324" rIns="96646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6" tIns="48324" rIns="96646" bIns="483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6646" tIns="48324" rIns="96646" bIns="48324" rtlCol="0" anchor="b"/>
          <a:lstStyle>
            <a:lvl1pPr algn="r">
              <a:defRPr sz="1200"/>
            </a:lvl1pPr>
          </a:lstStyle>
          <a:p>
            <a:fld id="{96257B74-7AA3-6D4E-A5F4-7C976DCE7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803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7B74-7AA3-6D4E-A5F4-7C976DCE7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4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930" y="1556203"/>
            <a:ext cx="9105492" cy="2745290"/>
          </a:xfrm>
          <a:solidFill>
            <a:srgbClr val="004165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4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4" y="504505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06116" y="6026787"/>
            <a:ext cx="7859323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3246" y="523876"/>
            <a:ext cx="1739197" cy="6714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B4F47D-D7A1-7147-A004-CC26D4AD5E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422" y="1552915"/>
            <a:ext cx="2748577" cy="274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2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77" y="65429"/>
            <a:ext cx="11572290" cy="8289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856" y="970124"/>
            <a:ext cx="11572290" cy="534275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573088" indent="-298450">
              <a:defRPr>
                <a:solidFill>
                  <a:srgbClr val="000000"/>
                </a:solidFill>
              </a:defRPr>
            </a:lvl2pPr>
            <a:lvl3pPr marL="519113" indent="217488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417300" y="6471466"/>
            <a:ext cx="609600" cy="182880"/>
          </a:xfrm>
          <a:ln/>
        </p:spPr>
        <p:txBody>
          <a:bodyPr/>
          <a:lstStyle>
            <a:lvl1pPr>
              <a:defRPr>
                <a:solidFill>
                  <a:srgbClr val="232425"/>
                </a:solidFill>
              </a:defRPr>
            </a:lvl1pPr>
          </a:lstStyle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1" y="6455188"/>
            <a:ext cx="9098844" cy="21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32425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431" y="6412792"/>
            <a:ext cx="11095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2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417300" y="6513801"/>
            <a:ext cx="609600" cy="182880"/>
          </a:xfrm>
        </p:spPr>
        <p:txBody>
          <a:bodyPr/>
          <a:lstStyle>
            <a:lvl1pPr>
              <a:defRPr>
                <a:solidFill>
                  <a:srgbClr val="232425"/>
                </a:solidFill>
              </a:defRPr>
            </a:lvl1pPr>
          </a:lstStyle>
          <a:p>
            <a:fld id="{AEFAAC5A-9C4F-4278-920D-DF2BAB595749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699996"/>
            <a:ext cx="5364480" cy="4422775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 marL="573088" indent="-298450">
              <a:spcBef>
                <a:spcPts val="0"/>
              </a:spcBef>
              <a:defRPr sz="2000">
                <a:solidFill>
                  <a:srgbClr val="000000"/>
                </a:solidFill>
              </a:defRPr>
            </a:lvl2pPr>
            <a:lvl3pPr marL="682625" indent="-184150">
              <a:defRPr sz="1800">
                <a:solidFill>
                  <a:srgbClr val="000000"/>
                </a:solidFill>
              </a:defRPr>
            </a:lvl3pPr>
            <a:lvl4pPr marL="865188" indent="-171450">
              <a:defRPr sz="1600">
                <a:solidFill>
                  <a:srgbClr val="000000"/>
                </a:solidFill>
              </a:defRPr>
            </a:lvl4pPr>
            <a:lvl5pPr marL="1084263" indent="-171450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67451" y="1685707"/>
            <a:ext cx="5364480" cy="4422775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 marL="573088" indent="-298450">
              <a:spcBef>
                <a:spcPts val="0"/>
              </a:spcBef>
              <a:defRPr sz="2000">
                <a:solidFill>
                  <a:srgbClr val="000000"/>
                </a:solidFill>
              </a:defRPr>
            </a:lvl2pPr>
            <a:lvl3pPr marL="682625" indent="-184150">
              <a:defRPr sz="1800">
                <a:solidFill>
                  <a:srgbClr val="000000"/>
                </a:solidFill>
              </a:defRPr>
            </a:lvl3pPr>
            <a:lvl4pPr marL="865188" indent="-171450">
              <a:defRPr sz="1600">
                <a:solidFill>
                  <a:srgbClr val="000000"/>
                </a:solidFill>
              </a:defRPr>
            </a:lvl4pPr>
            <a:lvl5pPr marL="1084263" indent="-171450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0996" y="6497523"/>
            <a:ext cx="6533281" cy="21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32425"/>
                </a:solidFill>
              </a:defRPr>
            </a:lvl1pPr>
          </a:lstStyle>
          <a:p>
            <a:r>
              <a:rPr lang="en-US"/>
              <a:t>DOE/SC CD-2 Review of the APS-U Project - October 10-12, 2018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431" y="6412792"/>
            <a:ext cx="11095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2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179725"/>
            <a:ext cx="11163868" cy="8289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Headline 32pt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081" y="1207516"/>
            <a:ext cx="11094260" cy="498736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7300" y="6489007"/>
            <a:ext cx="609600" cy="182880"/>
          </a:xfrm>
          <a:prstGeom prst="rect">
            <a:avLst/>
          </a:prstGeom>
          <a:ln>
            <a:noFill/>
          </a:ln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EFAAC5A-9C4F-4278-920D-DF2BAB595749}" type="slidenum">
              <a:rPr lang="en-US" smtClean="0"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Arial"/>
              <a:ea typeface="+mn-e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0"/>
            <a:ext cx="323709" cy="6858000"/>
          </a:xfrm>
          <a:prstGeom prst="rect">
            <a:avLst/>
          </a:prstGeom>
          <a:solidFill>
            <a:srgbClr val="094875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">
              <a:solidFill>
                <a:srgbClr val="7AB800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4267" y="6472729"/>
            <a:ext cx="9234311" cy="21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0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200" b="1" i="0" kern="1200" cap="none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Wingdings" charset="2"/>
        <a:buChar char="§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573088" indent="-298450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Lucida Grande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519113" indent="217488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569913" indent="237744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Clr>
          <a:schemeClr val="tx2">
            <a:lumMod val="75000"/>
          </a:schemeClr>
        </a:buClr>
        <a:buFont typeface="Wingdings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ccelconf.web.cern.ch/icalepcs2019/papers/tudpp02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C1C5B-C14E-114F-A994-1379C0615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Acquisition System at APS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21161-3B8B-9E4A-A5F0-7916EC6A23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6534" y="5045054"/>
            <a:ext cx="6324984" cy="9817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Elaine Chandler, Sinisa </a:t>
            </a:r>
            <a:r>
              <a:rPr lang="en-US" dirty="0" err="1"/>
              <a:t>Veseli</a:t>
            </a:r>
            <a:r>
              <a:rPr lang="en-US" dirty="0"/>
              <a:t>, Ned Arnold, Dan </a:t>
            </a:r>
            <a:r>
              <a:rPr lang="en-US" dirty="0" err="1"/>
              <a:t>Paskvan</a:t>
            </a:r>
            <a:r>
              <a:rPr lang="en-US" dirty="0"/>
              <a:t>, </a:t>
            </a:r>
            <a:r>
              <a:rPr lang="en-US" dirty="0" err="1"/>
              <a:t>Guobao</a:t>
            </a:r>
            <a:r>
              <a:rPr lang="en-US" dirty="0"/>
              <a:t> Shen, Steve </a:t>
            </a:r>
            <a:r>
              <a:rPr lang="en-US" dirty="0" err="1"/>
              <a:t>Shoaf</a:t>
            </a:r>
            <a:endParaRPr lang="en-US" dirty="0"/>
          </a:p>
          <a:p>
            <a:r>
              <a:rPr lang="en-US" dirty="0"/>
              <a:t>Controls Group / Accelerator Systems Division</a:t>
            </a:r>
          </a:p>
          <a:p>
            <a:r>
              <a:rPr lang="en-US" dirty="0"/>
              <a:t>Advanced Photon Source</a:t>
            </a:r>
          </a:p>
          <a:p>
            <a:r>
              <a:rPr lang="en-US" dirty="0"/>
              <a:t>Argonne National Laboratory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59C1-35EB-326E-EAC4-6F1615E7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technology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E4F90-46A4-00E6-76ED-9133350F5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856" y="970124"/>
            <a:ext cx="9106363" cy="534275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44182" indent="-285750">
              <a:buFont typeface="Arial" panose="020B0604020202020204" pitchFamily="34" charset="0"/>
              <a:buChar char="•"/>
            </a:pPr>
            <a:r>
              <a:rPr lang="en-US" b="1" dirty="0" err="1"/>
              <a:t>AreaDetector</a:t>
            </a:r>
            <a:r>
              <a:rPr lang="en-US" b="1" dirty="0"/>
              <a:t> framework</a:t>
            </a:r>
            <a:r>
              <a:rPr lang="en-US" dirty="0"/>
              <a:t>: flexible architecture that allows easy extensibility and scalability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plugins to support different user workflows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Achieve scalability running multiple plugins in parallel. ex. DAQTBT IOCs has 21 plugins</a:t>
            </a:r>
          </a:p>
          <a:p>
            <a:pPr marL="444182" indent="-285750">
              <a:buFont typeface="Arial" panose="020B0604020202020204" pitchFamily="34" charset="0"/>
              <a:buChar char="•"/>
            </a:pPr>
            <a:r>
              <a:rPr lang="en-US" b="1" dirty="0" err="1"/>
              <a:t>pvData</a:t>
            </a:r>
            <a:r>
              <a:rPr lang="en-US" b="1" dirty="0"/>
              <a:t> structures</a:t>
            </a:r>
            <a:r>
              <a:rPr lang="en-US" dirty="0"/>
              <a:t>: Internal implementation of DAQ objects. Self-describing structures, correlates multiple data sources with time and events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Ex: DAQTBT objects store waveforms for 28 BPMs, typically ~98MB per object</a:t>
            </a:r>
          </a:p>
          <a:p>
            <a:pPr marL="444182" indent="-285750">
              <a:buFont typeface="Arial" panose="020B0604020202020204" pitchFamily="34" charset="0"/>
              <a:buChar char="•"/>
            </a:pPr>
            <a:r>
              <a:rPr lang="en-US" b="1" dirty="0" err="1"/>
              <a:t>pvAccess</a:t>
            </a:r>
            <a:r>
              <a:rPr lang="en-US" b="1" dirty="0"/>
              <a:t> protocol</a:t>
            </a:r>
            <a:r>
              <a:rPr lang="en-US" dirty="0"/>
              <a:t>: network protocol allows easy access to data for other applications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855267-19B8-4D66-737A-50CC29363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66" r="11435"/>
          <a:stretch/>
        </p:blipFill>
        <p:spPr>
          <a:xfrm>
            <a:off x="10115159" y="285750"/>
            <a:ext cx="1926277" cy="6286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8525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165F50-AD53-EA99-4E5C-EB76CAFD6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interface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89EE5D-85EE-E6C8-32A3-04F31A53E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855" y="970124"/>
            <a:ext cx="11583811" cy="5342753"/>
          </a:xfrm>
        </p:spPr>
        <p:txBody>
          <a:bodyPr/>
          <a:lstStyle/>
          <a:p>
            <a:r>
              <a:rPr lang="en-US" dirty="0"/>
              <a:t>DAQ users use both EPICS tools and libraries to access </a:t>
            </a:r>
            <a:r>
              <a:rPr lang="en-US" dirty="0" err="1"/>
              <a:t>pvAccess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Custom python and C++ tools and applications using </a:t>
            </a:r>
            <a:r>
              <a:rPr lang="en-US" dirty="0" err="1"/>
              <a:t>pvapy</a:t>
            </a:r>
            <a:r>
              <a:rPr lang="en-US" dirty="0"/>
              <a:t> library and EPICS </a:t>
            </a:r>
            <a:r>
              <a:rPr lang="en-US" dirty="0" err="1"/>
              <a:t>pvaClient</a:t>
            </a:r>
            <a:r>
              <a:rPr lang="en-US" dirty="0"/>
              <a:t> module</a:t>
            </a:r>
          </a:p>
          <a:p>
            <a:pPr lvl="1"/>
            <a:r>
              <a:rPr lang="en-US" dirty="0"/>
              <a:t>Once consumed, uses applications like </a:t>
            </a:r>
            <a:r>
              <a:rPr lang="en-US" dirty="0" err="1"/>
              <a:t>Jupyterlab</a:t>
            </a:r>
            <a:r>
              <a:rPr lang="en-US" dirty="0"/>
              <a:t> to process or writes to SDDS files to be processed by SDDS applications </a:t>
            </a:r>
          </a:p>
          <a:p>
            <a:pPr lvl="1"/>
            <a:r>
              <a:rPr lang="en-US" dirty="0"/>
              <a:t>Use C2DataViewer, CSS </a:t>
            </a:r>
            <a:r>
              <a:rPr lang="en-US" dirty="0" err="1"/>
              <a:t>phoebus</a:t>
            </a:r>
            <a:r>
              <a:rPr lang="en-US" dirty="0"/>
              <a:t> to visualize live </a:t>
            </a:r>
            <a:r>
              <a:rPr lang="en-US" dirty="0" err="1"/>
              <a:t>pvAccess</a:t>
            </a:r>
            <a:r>
              <a:rPr lang="en-US" dirty="0"/>
              <a:t>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20984B3F-A2EF-2903-E5BB-122DD7644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9" y="2929735"/>
            <a:ext cx="4617634" cy="322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96AE318A-CFA2-F48F-D8C8-AAB90E63A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44"/>
          <a:stretch/>
        </p:blipFill>
        <p:spPr bwMode="auto">
          <a:xfrm>
            <a:off x="5400637" y="4010902"/>
            <a:ext cx="6579029" cy="269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70B283C-F5B2-C115-3928-794DC4D43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158" y="2319937"/>
            <a:ext cx="3642842" cy="259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3C3602-546C-CB8D-C2AF-25EF1060F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823" y="2853987"/>
            <a:ext cx="3170359" cy="315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9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52AB4ED8-104C-A072-23C7-1CEE0D18D6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670" t="33117" r="22769" b="37179"/>
          <a:stretch/>
        </p:blipFill>
        <p:spPr>
          <a:xfrm>
            <a:off x="643734" y="2233455"/>
            <a:ext cx="2584203" cy="20108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951B5E-2953-2B1B-8B4A-7B412B420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example: Injection Efficiency tuning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18C81-44D0-46EA-04DA-9E6FEEB45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tunes injection kickers and observes changes in storage ring beam sum after injection</a:t>
            </a:r>
          </a:p>
          <a:p>
            <a:r>
              <a:rPr lang="en-US" dirty="0"/>
              <a:t>Uses IOC’s subset plugin to capture 100 samples after injection event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C08DDF-504F-7EB6-63CF-918AE5ECBA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264"/>
          <a:stretch/>
        </p:blipFill>
        <p:spPr>
          <a:xfrm flipH="1">
            <a:off x="3748816" y="2376674"/>
            <a:ext cx="3752681" cy="9418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623DA2-BD6B-A576-E609-6E86E56FFBDF}"/>
              </a:ext>
            </a:extLst>
          </p:cNvPr>
          <p:cNvSpPr txBox="1"/>
          <p:nvPr/>
        </p:nvSpPr>
        <p:spPr>
          <a:xfrm>
            <a:off x="3555727" y="3362670"/>
            <a:ext cx="1710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27120 samples per object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9F8991-FB63-E68A-2C2A-825DCC1C64BA}"/>
              </a:ext>
            </a:extLst>
          </p:cNvPr>
          <p:cNvCxnSpPr>
            <a:cxnSpLocks/>
          </p:cNvCxnSpPr>
          <p:nvPr/>
        </p:nvCxnSpPr>
        <p:spPr>
          <a:xfrm flipV="1">
            <a:off x="5903153" y="3293625"/>
            <a:ext cx="0" cy="1979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DE094B-C5E4-A623-C262-CC31A94161DC}"/>
              </a:ext>
            </a:extLst>
          </p:cNvPr>
          <p:cNvSpPr txBox="1"/>
          <p:nvPr/>
        </p:nvSpPr>
        <p:spPr>
          <a:xfrm>
            <a:off x="5442333" y="3491596"/>
            <a:ext cx="969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Injection Event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9BDD26-7B70-7BF0-8A39-A081A7028FE7}"/>
              </a:ext>
            </a:extLst>
          </p:cNvPr>
          <p:cNvSpPr txBox="1"/>
          <p:nvPr/>
        </p:nvSpPr>
        <p:spPr>
          <a:xfrm>
            <a:off x="5906900" y="2379416"/>
            <a:ext cx="108308" cy="9142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C52C6D-9AF0-E309-2B34-A59543A81212}"/>
              </a:ext>
            </a:extLst>
          </p:cNvPr>
          <p:cNvSpPr txBox="1"/>
          <p:nvPr/>
        </p:nvSpPr>
        <p:spPr>
          <a:xfrm>
            <a:off x="395857" y="4450814"/>
            <a:ext cx="5399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Use DAQ Orbit tool to plot beam sum from all 20 double sectors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itchFamily="2" charset="2"/>
              <a:buChar char="§"/>
            </a:pPr>
            <a:endParaRPr lang="en-US" sz="24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1B7E3D9-5E7E-ABCD-5169-C0E74DCBE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5" r="25253"/>
          <a:stretch/>
        </p:blipFill>
        <p:spPr bwMode="auto">
          <a:xfrm>
            <a:off x="5442333" y="3713891"/>
            <a:ext cx="3375163" cy="31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7B47853-03D2-5986-A9FD-9B5AD1C3D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671" y="3769563"/>
            <a:ext cx="3271329" cy="287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624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FFDC2-F0EA-2025-B991-402D0E82C0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D7001-75B9-464F-1B68-B16469F7E6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820" y="1008673"/>
            <a:ext cx="4696542" cy="4422775"/>
          </a:xfrm>
        </p:spPr>
        <p:txBody>
          <a:bodyPr/>
          <a:lstStyle/>
          <a:p>
            <a:r>
              <a:rPr lang="en-US" dirty="0"/>
              <a:t>Observed in TBTDAQ data 1hz oscillation several BPMs</a:t>
            </a:r>
          </a:p>
          <a:p>
            <a:r>
              <a:rPr lang="en-US" dirty="0"/>
              <a:t>Captured ~10s correlated BPM data and power supply data from PSDAQ using Subset plugin triggered by the same event</a:t>
            </a:r>
          </a:p>
          <a:p>
            <a:r>
              <a:rPr lang="en-US" dirty="0"/>
              <a:t> Found 1hz pattern in some correctors</a:t>
            </a:r>
          </a:p>
          <a:p>
            <a:r>
              <a:rPr lang="en-US" dirty="0"/>
              <a:t>Narrowed down family of correctors that was causing the 1hz noise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DBA8EA-5F41-78E3-053E-30DBD2EFBA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FF759-8B08-757E-7E75-5E89B83E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example: 1hz noise troubleshooting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70781-627A-14D7-DF28-459DD3F12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826165"/>
            <a:ext cx="3810160" cy="2927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A8FC84-5C93-FC09-C404-8B1AF78F6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229" y="3680513"/>
            <a:ext cx="4080693" cy="2427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57F314-5D85-05AA-91B0-9E2DD0248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528" y="3479236"/>
            <a:ext cx="3137040" cy="29977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C54919-81AA-ADF9-B8C1-280EDABD234A}"/>
              </a:ext>
            </a:extLst>
          </p:cNvPr>
          <p:cNvSpPr txBox="1"/>
          <p:nvPr/>
        </p:nvSpPr>
        <p:spPr>
          <a:xfrm>
            <a:off x="8949691" y="892008"/>
            <a:ext cx="163378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TBTDAQ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A2B4E2-5A40-19CD-4547-54F1C52E509B}"/>
              </a:ext>
            </a:extLst>
          </p:cNvPr>
          <p:cNvSpPr txBox="1"/>
          <p:nvPr/>
        </p:nvSpPr>
        <p:spPr>
          <a:xfrm>
            <a:off x="8061101" y="3709492"/>
            <a:ext cx="150554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PSDAQ data</a:t>
            </a:r>
          </a:p>
        </p:txBody>
      </p:sp>
    </p:spTree>
    <p:extLst>
      <p:ext uri="{BB962C8B-B14F-4D97-AF65-F5344CB8AC3E}">
        <p14:creationId xmlns:p14="http://schemas.microsoft.com/office/powerpoint/2010/main" val="95843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AC958D-3486-2681-A3FB-DB01D6BC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use case examples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983488-E763-52C4-7F91-993BE5C22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Post-mortem: Beam dump event triggers capturing data range (ex. 0.5s before, 2 seconds after) for all 20 double sectors.  SDDS files written to local disk</a:t>
            </a:r>
          </a:p>
          <a:p>
            <a:r>
              <a:rPr lang="en-US" dirty="0"/>
              <a:t>Power supply glitch detection:  Use PS statistics PVA channel to detect high current readback. Trigger capture of power supply data to disk when condition is detected.</a:t>
            </a:r>
          </a:p>
          <a:p>
            <a:r>
              <a:rPr lang="en-US" dirty="0"/>
              <a:t>Beam motion (compensation with MOFB)</a:t>
            </a:r>
          </a:p>
          <a:p>
            <a:r>
              <a:rPr lang="en-US" dirty="0"/>
              <a:t>Beam sum (finding loss locations for beam abort commissioning, lifetime server)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13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3B1B8-DFFB-4B52-D962-734963999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AB8BC-763C-6EC1-2EB7-89A3EB707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like the flexibility of acquiring data</a:t>
            </a:r>
          </a:p>
          <a:p>
            <a:pPr lvl="1"/>
            <a:r>
              <a:rPr lang="en-US" dirty="0"/>
              <a:t>Collect data from any machine using </a:t>
            </a:r>
            <a:r>
              <a:rPr lang="en-US" dirty="0" err="1"/>
              <a:t>pvAccess</a:t>
            </a:r>
            <a:endParaRPr lang="en-US" dirty="0"/>
          </a:p>
          <a:p>
            <a:pPr lvl="1"/>
            <a:r>
              <a:rPr lang="en-US" dirty="0"/>
              <a:t>Change data capture range on the fly</a:t>
            </a:r>
          </a:p>
          <a:p>
            <a:pPr lvl="1"/>
            <a:r>
              <a:rPr lang="en-US" dirty="0"/>
              <a:t>Collect large amounts of data </a:t>
            </a:r>
          </a:p>
          <a:p>
            <a:pPr marL="318770" indent="-342900"/>
            <a:r>
              <a:rPr lang="en-US" dirty="0"/>
              <a:t>Users want larger amount of data collected then expected</a:t>
            </a:r>
          </a:p>
          <a:p>
            <a:pPr marL="617538" lvl="1" indent="-342900"/>
            <a:r>
              <a:rPr lang="en-US" dirty="0"/>
              <a:t>Expected only a few thousand samples around event.  They want 2+ million samples at a time</a:t>
            </a:r>
          </a:p>
          <a:p>
            <a:pPr marL="318770" indent="-342900"/>
            <a:r>
              <a:rPr lang="en-US" dirty="0"/>
              <a:t>Users want faster data rates then 10hz</a:t>
            </a:r>
          </a:p>
          <a:p>
            <a:pPr marL="617538" lvl="1" indent="-342900"/>
            <a:r>
              <a:rPr lang="en-US" dirty="0"/>
              <a:t>Faster reaction time</a:t>
            </a:r>
          </a:p>
          <a:p>
            <a:r>
              <a:rPr lang="en-US" dirty="0"/>
              <a:t>Users want more plugin workflow options</a:t>
            </a:r>
          </a:p>
          <a:p>
            <a:pPr lvl="1"/>
            <a:r>
              <a:rPr lang="en-US" dirty="0"/>
              <a:t>Expand number of plugins on IOCs</a:t>
            </a:r>
          </a:p>
          <a:p>
            <a:pPr marL="318770" indent="-3429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36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931B-B78A-A6EB-FA66-0C1C66A0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FA111-1C2A-435C-C5B6-439610D74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Questions, Comments?</a:t>
            </a:r>
          </a:p>
        </p:txBody>
      </p:sp>
    </p:spTree>
    <p:extLst>
      <p:ext uri="{BB962C8B-B14F-4D97-AF65-F5344CB8AC3E}">
        <p14:creationId xmlns:p14="http://schemas.microsoft.com/office/powerpoint/2010/main" val="3003670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7CBA3-775A-D98F-F866-BF88BBE69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7FFA0-3416-2E3B-413C-0F8B3D3E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47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9BD6E-38FB-CAD9-3A81-80BD4D2F4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9ABCC-61BE-83D9-A11B-451A18324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resilience </a:t>
            </a:r>
          </a:p>
          <a:p>
            <a:r>
              <a:rPr lang="en-US" dirty="0"/>
              <a:t>Switch to use PVXS</a:t>
            </a:r>
          </a:p>
          <a:p>
            <a:r>
              <a:rPr lang="en-US" dirty="0"/>
              <a:t>Open source generic DAQ epics modules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22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D6F2B-F4B5-AB42-A2C3-705947226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7" y="65429"/>
            <a:ext cx="11572290" cy="466199"/>
          </a:xfrm>
        </p:spPr>
        <p:txBody>
          <a:bodyPr/>
          <a:lstStyle/>
          <a:p>
            <a:r>
              <a:rPr lang="en-US" dirty="0"/>
              <a:t>APS-U Data Acquisition System : Software Architecture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61CC4E-D7DD-754A-8DE5-5E096FE0F8B8}"/>
              </a:ext>
            </a:extLst>
          </p:cNvPr>
          <p:cNvSpPr/>
          <p:nvPr/>
        </p:nvSpPr>
        <p:spPr>
          <a:xfrm>
            <a:off x="407377" y="6326372"/>
            <a:ext cx="1376818" cy="4661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BEB955E-EB54-0A45-9435-4B86EF99A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54" y="572249"/>
            <a:ext cx="8937345" cy="6220322"/>
          </a:xfrm>
          <a:prstGeom prst="rect">
            <a:avLst/>
          </a:prstGeom>
        </p:spPr>
      </p:pic>
      <p:pic>
        <p:nvPicPr>
          <p:cNvPr id="20" name="Picture 19" descr="A picture containing table&#10;&#10;Description automatically generated">
            <a:extLst>
              <a:ext uri="{FF2B5EF4-FFF2-40B4-BE49-F238E27FC236}">
                <a16:creationId xmlns:a16="http://schemas.microsoft.com/office/drawing/2014/main" id="{7CE42058-496D-2443-AF31-276FF2A34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930" y="531628"/>
            <a:ext cx="2159000" cy="6326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310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9355B-6248-76B8-217D-330B17C2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5EB58-414B-5EB5-F5FB-317523334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Designed new data acquisition system for the Advanced Photon Source Upgrade (APS-U) project to provide time-correlated data for statistics, diagnostics, monitoring, and fault recording </a:t>
            </a:r>
          </a:p>
          <a:p>
            <a:pPr>
              <a:spcAft>
                <a:spcPts val="1200"/>
              </a:spcAft>
            </a:pPr>
            <a:r>
              <a:rPr lang="en-US" dirty="0"/>
              <a:t>Need and specifications for system are driven by the technical system implementations that use state-of-the-art FPGAs and high bandwidth communication links that capture data at high rates that must be consumed by the control system.</a:t>
            </a:r>
          </a:p>
          <a:p>
            <a:pPr>
              <a:spcAft>
                <a:spcPts val="1200"/>
              </a:spcAft>
            </a:pPr>
            <a:r>
              <a:rPr lang="en-US" dirty="0"/>
              <a:t>Design paper: </a:t>
            </a:r>
            <a:r>
              <a:rPr lang="en-US" dirty="0">
                <a:hlinkClick r:id="rId2"/>
              </a:rPr>
              <a:t>“Data Acquisition System for Advanced Photon Source Upgrade” (</a:t>
            </a:r>
            <a:r>
              <a:rPr lang="en-US" dirty="0" err="1">
                <a:hlinkClick r:id="rId2"/>
              </a:rPr>
              <a:t>S.Veseli</a:t>
            </a:r>
            <a:r>
              <a:rPr lang="en-US" dirty="0">
                <a:hlinkClick r:id="rId2"/>
              </a:rPr>
              <a:t>, ICALEPCS2019)</a:t>
            </a:r>
            <a:endParaRPr lang="en-US" dirty="0"/>
          </a:p>
          <a:p>
            <a:r>
              <a:rPr lang="en-US" dirty="0"/>
              <a:t>In production since April 2024</a:t>
            </a:r>
          </a:p>
        </p:txBody>
      </p:sp>
    </p:spTree>
    <p:extLst>
      <p:ext uri="{BB962C8B-B14F-4D97-AF65-F5344CB8AC3E}">
        <p14:creationId xmlns:p14="http://schemas.microsoft.com/office/powerpoint/2010/main" val="3027506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8533E-AC83-6F48-BAD0-F0A13031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4875"/>
                </a:solidFill>
              </a:rPr>
              <a:t>DAQ Interfaces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492F8B9-FADC-6841-986F-BBB0B09D30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673216"/>
              </p:ext>
            </p:extLst>
          </p:nvPr>
        </p:nvGraphicFramePr>
        <p:xfrm>
          <a:off x="399288" y="787083"/>
          <a:ext cx="11572876" cy="54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532">
                  <a:extLst>
                    <a:ext uri="{9D8B030D-6E8A-4147-A177-3AD203B41FA5}">
                      <a16:colId xmlns:a16="http://schemas.microsoft.com/office/drawing/2014/main" val="17359559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3486794006"/>
                    </a:ext>
                  </a:extLst>
                </a:gridCol>
                <a:gridCol w="2203541">
                  <a:extLst>
                    <a:ext uri="{9D8B030D-6E8A-4147-A177-3AD203B41FA5}">
                      <a16:colId xmlns:a16="http://schemas.microsoft.com/office/drawing/2014/main" val="3714577258"/>
                    </a:ext>
                  </a:extLst>
                </a:gridCol>
                <a:gridCol w="2932782">
                  <a:extLst>
                    <a:ext uri="{9D8B030D-6E8A-4147-A177-3AD203B41FA5}">
                      <a16:colId xmlns:a16="http://schemas.microsoft.com/office/drawing/2014/main" val="3075160858"/>
                    </a:ext>
                  </a:extLst>
                </a:gridCol>
                <a:gridCol w="2275271">
                  <a:extLst>
                    <a:ext uri="{9D8B030D-6E8A-4147-A177-3AD203B41FA5}">
                      <a16:colId xmlns:a16="http://schemas.microsoft.com/office/drawing/2014/main" val="63232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65784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BPM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Turn-by-turn DAQ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BPM Data Links (x7)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Libera Brilliance+ (x7)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BPM Aggregator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Fiber aurora link (x7)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8535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APS-U Fast Event Link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Double-sector VME crate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BPM Aggregator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MRF Event Link Fiber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18886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Connection to DAQ Double-sector Server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Server 10Gb ethernet 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BPM Aggregator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10Gb Ethernet Fiber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88077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PS Fast Data DAQ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FOFB/PS Network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Cut-through Switch 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PS Fast Data Aggregator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1Gb Ethernet Fiber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33124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Connection to DAQ Double-sector Server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Server 1Gb ethernet 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PS Fast Data Aggregator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1Gb Ethernet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391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FOFB DAQ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Connection to DAQ Double-sector Server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Server 1Gb ethernet 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FOFB Controller via µTCA Chassis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1Gb Ethernet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102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IX/EX DAQ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Connection to server running the DAQ IOC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Server 1Gb ethernet 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IX/EX Waveform Capture Chassis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1Gb Ethernet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23227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Bunch Lengthening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DAQ IOC integrated within LLRF Controller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Server 10Gb ethernet 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BLS LLRF Controller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10Gb Ethernet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4760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APS-U Fast Event Link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Double-sector VME crate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BPM Aggregator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MRF Event Link Fiber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282112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Longitudinal Feedback (x1), Transverse Feedback (x2)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iGp12 (COTS) Network 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Server 1Gb ethernet NIC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(already required)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iGp12 (COTS)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1Gb Ethernet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3689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iGp12 (COTS) Triggers (x2)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EVR in Local VME crate (already required)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iGp12 (COTS) Trigger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TTL; 50 Ohm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3089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175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8533E-AC83-6F48-BAD0-F0A13031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DAQ Hardware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492F8B9-FADC-6841-986F-BBB0B09D30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024827"/>
              </p:ext>
            </p:extLst>
          </p:nvPr>
        </p:nvGraphicFramePr>
        <p:xfrm>
          <a:off x="399288" y="787083"/>
          <a:ext cx="11572875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412">
                  <a:extLst>
                    <a:ext uri="{9D8B030D-6E8A-4147-A177-3AD203B41FA5}">
                      <a16:colId xmlns:a16="http://schemas.microsoft.com/office/drawing/2014/main" val="3486794006"/>
                    </a:ext>
                  </a:extLst>
                </a:gridCol>
                <a:gridCol w="1177290">
                  <a:extLst>
                    <a:ext uri="{9D8B030D-6E8A-4147-A177-3AD203B41FA5}">
                      <a16:colId xmlns:a16="http://schemas.microsoft.com/office/drawing/2014/main" val="3714577258"/>
                    </a:ext>
                  </a:extLst>
                </a:gridCol>
                <a:gridCol w="4583430">
                  <a:extLst>
                    <a:ext uri="{9D8B030D-6E8A-4147-A177-3AD203B41FA5}">
                      <a16:colId xmlns:a16="http://schemas.microsoft.com/office/drawing/2014/main" val="3075160858"/>
                    </a:ext>
                  </a:extLst>
                </a:gridCol>
                <a:gridCol w="2896743">
                  <a:extLst>
                    <a:ext uri="{9D8B030D-6E8A-4147-A177-3AD203B41FA5}">
                      <a16:colId xmlns:a16="http://schemas.microsoft.com/office/drawing/2014/main" val="63232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 of Timestamp/Events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657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BPM Turn-by-turn Aggregator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FPGA Chassis to receive data streams from 28 BPMs (7 Libera Brilliance+ units) and pass them on the DAQ TBT IOC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Fast Event Link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853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PS Fast Data Aggregator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FPGA card (PCIe) in double-sector controller to receive data streams from 20 Power Supply Controllers and pass them on to the PS Fast readback DAQ IOC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Embedded in the data from the Power Supply Controllers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1888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DAQ Double-sector Servers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Mid-range </a:t>
                      </a:r>
                      <a:r>
                        <a:rPr lang="en-US" sz="1600" dirty="0" err="1"/>
                        <a:t>linux</a:t>
                      </a:r>
                      <a:r>
                        <a:rPr lang="en-US" sz="1600" dirty="0"/>
                        <a:t> servers to run DAQ IOCs and double-sector services</a:t>
                      </a:r>
                    </a:p>
                    <a:p>
                      <a:r>
                        <a:rPr lang="en-US" sz="1600" dirty="0"/>
                        <a:t>Intel Xeon CPU @ 2.20GHz</a:t>
                      </a:r>
                    </a:p>
                    <a:p>
                      <a:r>
                        <a:rPr lang="en-US" sz="1600" dirty="0"/>
                        <a:t>40 cores, 32GB RAM, 3TB SSD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Embedded in the data received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880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DAQ Central Servers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Mid-range </a:t>
                      </a:r>
                      <a:r>
                        <a:rPr lang="en-US" sz="1600" dirty="0" err="1"/>
                        <a:t>linux</a:t>
                      </a:r>
                      <a:r>
                        <a:rPr lang="en-US" sz="1600" dirty="0"/>
                        <a:t> servers for integrating all DAQ data or support “one-of” systems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Embedded in the data received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3312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Fast Orbit Feedback, LFB, TFB, BLS, IX/EX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Integrated with the technical system hardware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Fast Event Link or obtained from the IOC that provides the triggers to the LFB/TFB controllers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102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38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CA34F-D00C-C182-D9F6-AC1C36AB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36F5E-9E3C-257F-4100-E9904F30F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2"/>
            <a:r>
              <a:rPr lang="en-US" sz="2400" dirty="0"/>
              <a:t>Key Features</a:t>
            </a:r>
          </a:p>
          <a:p>
            <a:pPr lvl="2"/>
            <a:r>
              <a:rPr lang="en-US" sz="2400" dirty="0"/>
              <a:t>System Architecture</a:t>
            </a:r>
          </a:p>
          <a:p>
            <a:pPr lvl="2"/>
            <a:r>
              <a:rPr lang="en-US" sz="2200" dirty="0"/>
              <a:t>IOC Design and EPICS technology used</a:t>
            </a:r>
          </a:p>
          <a:p>
            <a:pPr lvl="2"/>
            <a:r>
              <a:rPr lang="en-US" sz="2400" dirty="0"/>
              <a:t>Use case examples</a:t>
            </a:r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7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D6F2B-F4B5-AB42-A2C3-705947226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of APS Data Acquisition System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B49813-8FCE-F846-B6F0-96C996AFE00E}"/>
              </a:ext>
            </a:extLst>
          </p:cNvPr>
          <p:cNvSpPr txBox="1">
            <a:spLocks/>
          </p:cNvSpPr>
          <p:nvPr/>
        </p:nvSpPr>
        <p:spPr>
          <a:xfrm>
            <a:off x="327367" y="3522165"/>
            <a:ext cx="6004944" cy="284453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3088" indent="-2984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19113" indent="2174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237744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6E3F1-C290-D149-BF99-33F9D0605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76" y="937300"/>
            <a:ext cx="11144048" cy="2990533"/>
          </a:xfrm>
        </p:spPr>
        <p:txBody>
          <a:bodyPr/>
          <a:lstStyle/>
          <a:p>
            <a:pPr lvl="1"/>
            <a:r>
              <a:rPr lang="en-US" dirty="0"/>
              <a:t>Acquires time-correlated synchronously sampled data from several subsystems at various sample rates </a:t>
            </a:r>
          </a:p>
          <a:p>
            <a:pPr lvl="4"/>
            <a:r>
              <a:rPr lang="en-US" dirty="0"/>
              <a:t>Storage ring (SR): turn-by-turn beam position monitor (TBT BPM) data at 271kHz, unipolar and bipolar power supply (PS) data 22kHz</a:t>
            </a:r>
          </a:p>
          <a:p>
            <a:pPr lvl="4"/>
            <a:r>
              <a:rPr lang="en-US" dirty="0"/>
              <a:t>Other systems: IETS, RF, etc..</a:t>
            </a:r>
          </a:p>
          <a:p>
            <a:pPr lvl="1"/>
            <a:r>
              <a:rPr lang="en-US" dirty="0"/>
              <a:t>Supports continuous acquisition and triggered acquisition.</a:t>
            </a:r>
          </a:p>
          <a:p>
            <a:pPr lvl="1"/>
            <a:r>
              <a:rPr lang="en-US" dirty="0"/>
              <a:t>Can route data to any number of applications</a:t>
            </a:r>
          </a:p>
          <a:p>
            <a:pPr lvl="1"/>
            <a:r>
              <a:rPr lang="en-US" dirty="0"/>
              <a:t>Use of </a:t>
            </a:r>
            <a:r>
              <a:rPr lang="en-US" dirty="0" err="1"/>
              <a:t>pvAccess</a:t>
            </a:r>
            <a:r>
              <a:rPr lang="en-US" dirty="0"/>
              <a:t> PV objects to encapsulate numerous signals and events in an atomic data packet (ensures data synchronicity to the same event)</a:t>
            </a:r>
          </a:p>
          <a:p>
            <a:pPr lvl="1"/>
            <a:r>
              <a:rPr lang="en-US" dirty="0"/>
              <a:t>Provide a “standard solution” for technical system DAQ implementations for code reuse and </a:t>
            </a:r>
            <a:r>
              <a:rPr lang="en-US"/>
              <a:t>consistent interfaces for clients</a:t>
            </a:r>
            <a:endParaRPr lang="en-US" dirty="0"/>
          </a:p>
          <a:p>
            <a:pPr marL="274638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16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D6F2B-F4B5-AB42-A2C3-705947226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7" y="31977"/>
            <a:ext cx="11572290" cy="455566"/>
          </a:xfrm>
        </p:spPr>
        <p:txBody>
          <a:bodyPr/>
          <a:lstStyle/>
          <a:p>
            <a:r>
              <a:rPr lang="en-US" dirty="0"/>
              <a:t>DAQ Systems</a:t>
            </a:r>
            <a:endParaRPr lang="en-US" dirty="0">
              <a:solidFill>
                <a:srgbClr val="094875"/>
              </a:solidFill>
            </a:endParaRP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74B7B325-0FDB-8B4B-A31C-7F303BC21E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141066"/>
              </p:ext>
            </p:extLst>
          </p:nvPr>
        </p:nvGraphicFramePr>
        <p:xfrm>
          <a:off x="531627" y="486807"/>
          <a:ext cx="11448039" cy="5512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160">
                  <a:extLst>
                    <a:ext uri="{9D8B030D-6E8A-4147-A177-3AD203B41FA5}">
                      <a16:colId xmlns:a16="http://schemas.microsoft.com/office/drawing/2014/main" val="3486794006"/>
                    </a:ext>
                  </a:extLst>
                </a:gridCol>
                <a:gridCol w="1419745">
                  <a:extLst>
                    <a:ext uri="{9D8B030D-6E8A-4147-A177-3AD203B41FA5}">
                      <a16:colId xmlns:a16="http://schemas.microsoft.com/office/drawing/2014/main" val="3714577258"/>
                    </a:ext>
                  </a:extLst>
                </a:gridCol>
                <a:gridCol w="2449514">
                  <a:extLst>
                    <a:ext uri="{9D8B030D-6E8A-4147-A177-3AD203B41FA5}">
                      <a16:colId xmlns:a16="http://schemas.microsoft.com/office/drawing/2014/main" val="3105109484"/>
                    </a:ext>
                  </a:extLst>
                </a:gridCol>
                <a:gridCol w="1266089">
                  <a:extLst>
                    <a:ext uri="{9D8B030D-6E8A-4147-A177-3AD203B41FA5}">
                      <a16:colId xmlns:a16="http://schemas.microsoft.com/office/drawing/2014/main" val="3283294785"/>
                    </a:ext>
                  </a:extLst>
                </a:gridCol>
                <a:gridCol w="1348916">
                  <a:extLst>
                    <a:ext uri="{9D8B030D-6E8A-4147-A177-3AD203B41FA5}">
                      <a16:colId xmlns:a16="http://schemas.microsoft.com/office/drawing/2014/main" val="3651139449"/>
                    </a:ext>
                  </a:extLst>
                </a:gridCol>
                <a:gridCol w="2967615">
                  <a:extLst>
                    <a:ext uri="{9D8B030D-6E8A-4147-A177-3AD203B41FA5}">
                      <a16:colId xmlns:a16="http://schemas.microsoft.com/office/drawing/2014/main" val="1867027387"/>
                    </a:ext>
                  </a:extLst>
                </a:gridCol>
              </a:tblGrid>
              <a:tr h="5779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Technical System DAQ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Channels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Signals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Sample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Repeat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Anticipated Data Rate </a:t>
                      </a:r>
                    </a:p>
                    <a:p>
                      <a:pPr algn="ctr"/>
                      <a:r>
                        <a:rPr lang="en-US" sz="1600" dirty="0"/>
                        <a:t>(Per IOC)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8657841"/>
                  </a:ext>
                </a:extLst>
              </a:tr>
              <a:tr h="471822">
                <a:tc>
                  <a:txBody>
                    <a:bodyPr/>
                    <a:lstStyle/>
                    <a:p>
                      <a:r>
                        <a:rPr lang="en-US" sz="1400" i="1" dirty="0"/>
                        <a:t>Fast Orbit Feedback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256 (x 20)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 BPMs: </a:t>
                      </a:r>
                      <a:r>
                        <a:rPr lang="en-US" sz="1200" dirty="0" err="1"/>
                        <a:t>x,xError,y,yError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32 Correctors: </a:t>
                      </a:r>
                      <a:r>
                        <a:rPr lang="en-US" sz="1200" dirty="0" err="1"/>
                        <a:t>error,delta,drive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22.6 </a:t>
                      </a:r>
                      <a:r>
                        <a:rPr lang="en-US" sz="1400" dirty="0" err="1"/>
                        <a:t>kSPS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Continuous</a:t>
                      </a:r>
                    </a:p>
                    <a:p>
                      <a:pPr algn="ctr"/>
                      <a:r>
                        <a:rPr lang="en-US" sz="1200" dirty="0"/>
                        <a:t>(2,260/</a:t>
                      </a:r>
                      <a:r>
                        <a:rPr lang="en-US" sz="1200" dirty="0" err="1"/>
                        <a:t>daq</a:t>
                      </a:r>
                      <a:r>
                        <a:rPr lang="en-US" sz="1200" dirty="0"/>
                        <a:t> obj.)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24MB/s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853554"/>
                  </a:ext>
                </a:extLst>
              </a:tr>
              <a:tr h="530799">
                <a:tc>
                  <a:txBody>
                    <a:bodyPr/>
                    <a:lstStyle/>
                    <a:p>
                      <a:r>
                        <a:rPr lang="en-US" sz="1400" dirty="0"/>
                        <a:t>Power Supply Fast Monitoring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354 (x 20)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118 PSs: setpoint, </a:t>
                      </a:r>
                      <a:r>
                        <a:rPr lang="en-US" sz="1200" dirty="0" err="1"/>
                        <a:t>extCurRdbk</a:t>
                      </a:r>
                      <a:r>
                        <a:rPr lang="en-US" sz="1200" dirty="0"/>
                        <a:t>, 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22.6 </a:t>
                      </a:r>
                      <a:r>
                        <a:rPr lang="en-US" sz="1400" dirty="0" err="1"/>
                        <a:t>kSPS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Continuous</a:t>
                      </a:r>
                    </a:p>
                    <a:p>
                      <a:pPr algn="ctr"/>
                      <a:r>
                        <a:rPr lang="en-US" sz="1200" dirty="0"/>
                        <a:t>(2,260/</a:t>
                      </a:r>
                      <a:r>
                        <a:rPr lang="en-US" sz="1200" dirty="0" err="1"/>
                        <a:t>daq</a:t>
                      </a:r>
                      <a:r>
                        <a:rPr lang="en-US" sz="1200" dirty="0"/>
                        <a:t> obj.)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32.3MB/s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1888672"/>
                  </a:ext>
                </a:extLst>
              </a:tr>
              <a:tr h="471822">
                <a:tc>
                  <a:txBody>
                    <a:bodyPr/>
                    <a:lstStyle/>
                    <a:p>
                      <a:r>
                        <a:rPr lang="en-US" sz="1400" dirty="0"/>
                        <a:t>BPM Turn-by-turn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84-224 (x 20)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 BPMs: x, y, sum </a:t>
                      </a:r>
                    </a:p>
                    <a:p>
                      <a:pPr algn="ctr"/>
                      <a:r>
                        <a:rPr lang="en-US" sz="1200" dirty="0"/>
                        <a:t>(5 other optional)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271 </a:t>
                      </a:r>
                      <a:r>
                        <a:rPr lang="en-US" sz="1400" dirty="0" err="1"/>
                        <a:t>kSPS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Continuous</a:t>
                      </a:r>
                    </a:p>
                    <a:p>
                      <a:pPr algn="ctr"/>
                      <a:r>
                        <a:rPr lang="en-US" sz="1200" dirty="0"/>
                        <a:t>(27,120/</a:t>
                      </a:r>
                      <a:r>
                        <a:rPr lang="en-US" sz="1200" dirty="0" err="1"/>
                        <a:t>daq</a:t>
                      </a:r>
                      <a:r>
                        <a:rPr lang="en-US" sz="1200" dirty="0"/>
                        <a:t> obj.)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94MB/s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000" dirty="0"/>
                        <a:t>(~2.5 </a:t>
                      </a:r>
                      <a:r>
                        <a:rPr lang="en-US" sz="1000" dirty="0" err="1"/>
                        <a:t>hrs</a:t>
                      </a:r>
                      <a:r>
                        <a:rPr lang="en-US" sz="1000" dirty="0"/>
                        <a:t> per TB)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880777"/>
                  </a:ext>
                </a:extLst>
              </a:tr>
              <a:tr h="306684">
                <a:tc>
                  <a:txBody>
                    <a:bodyPr/>
                    <a:lstStyle/>
                    <a:p>
                      <a:r>
                        <a:rPr lang="en-US" sz="1400" dirty="0"/>
                        <a:t>Single Bunch BPMs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 BPMs: x, y, 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271 </a:t>
                      </a:r>
                      <a:r>
                        <a:rPr lang="en-US" sz="1400" dirty="0" err="1"/>
                        <a:t>kSPS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aperiodic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0108080"/>
                  </a:ext>
                </a:extLst>
              </a:tr>
              <a:tr h="530799">
                <a:tc>
                  <a:txBody>
                    <a:bodyPr/>
                    <a:lstStyle/>
                    <a:p>
                      <a:r>
                        <a:rPr lang="en-US" sz="1400" dirty="0"/>
                        <a:t>IX/EX Waveforms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 (x 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 captured waveforms</a:t>
                      </a:r>
                    </a:p>
                    <a:p>
                      <a:pPr algn="ctr"/>
                      <a:r>
                        <a:rPr lang="en-US" sz="1200" dirty="0"/>
                        <a:t>8 reference waveforms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4GSPS for 50ns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1Hz max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2.7MB/s (aperiodic)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391707"/>
                  </a:ext>
                </a:extLst>
              </a:tr>
              <a:tr h="3302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IETS </a:t>
                      </a:r>
                      <a:r>
                        <a:rPr lang="en-US" sz="1100" dirty="0"/>
                        <a:t>(Booster Timing </a:t>
                      </a:r>
                      <a:r>
                        <a:rPr lang="en-US" sz="1100" dirty="0" err="1"/>
                        <a:t>Ctlr</a:t>
                      </a:r>
                      <a:r>
                        <a:rPr lang="en-US" sz="11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/>
                        <a:t>tuning word, frequency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3kSPS for 0.5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 dirty="0">
                          <a:latin typeface="Arial"/>
                        </a:rPr>
                        <a:t>1Hz max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1Hz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3711279"/>
                  </a:ext>
                </a:extLst>
              </a:tr>
              <a:tr h="719529">
                <a:tc>
                  <a:txBody>
                    <a:bodyPr/>
                    <a:lstStyle/>
                    <a:p>
                      <a:r>
                        <a:rPr lang="en-US" sz="1400" i="1" dirty="0"/>
                        <a:t>Longitudinal Feedback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1" u="none" strike="noStrike" noProof="0" dirty="0">
                          <a:latin typeface="Arial"/>
                        </a:rPr>
                        <a:t>Transverse Feedback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(x3)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Phase, x, y (bunch-by-bunch)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352 MSPS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48MB/s per acquisition (~34ms or 9.3K turns) (2 acquisitions/s max)</a:t>
                      </a:r>
                    </a:p>
                    <a:p>
                      <a:pPr algn="ctr"/>
                      <a:r>
                        <a:rPr lang="en-US" sz="1050" dirty="0"/>
                        <a:t>Plan to provide turn-by-turn correlation with other DAQ 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0310167"/>
                  </a:ext>
                </a:extLst>
              </a:tr>
              <a:tr h="44823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Bunch Lengthening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latin typeface="Arial"/>
                        </a:rPr>
                        <a:t>8 RF ADC’s (</a:t>
                      </a:r>
                      <a:r>
                        <a:rPr lang="en-US" sz="1200" b="0" i="0" u="none" strike="noStrike" noProof="0" dirty="0" err="1">
                          <a:latin typeface="Arial"/>
                        </a:rPr>
                        <a:t>I,Q,mag</a:t>
                      </a:r>
                      <a:r>
                        <a:rPr lang="en-US" sz="1200" b="0" i="0" u="none" strike="noStrike" noProof="0" dirty="0">
                          <a:latin typeface="Arial"/>
                        </a:rPr>
                        <a:t>/</a:t>
                      </a:r>
                      <a:r>
                        <a:rPr lang="en-US" sz="1200" b="0" i="0" u="none" strike="noStrike" noProof="0" dirty="0" err="1">
                          <a:latin typeface="Arial"/>
                        </a:rPr>
                        <a:t>pwr,phs</a:t>
                      </a:r>
                      <a:r>
                        <a:rPr lang="en-US" sz="1200" b="0" i="0" u="none" strike="noStrike" noProof="0" dirty="0">
                          <a:latin typeface="Arial"/>
                        </a:rPr>
                        <a:t>)</a:t>
                      </a:r>
                      <a:endParaRPr lang="en-US" dirty="0"/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latin typeface="Arial"/>
                        </a:rPr>
                        <a:t>+ internal control signals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latin typeface="Arial"/>
                        </a:rPr>
                        <a:t>variable</a:t>
                      </a:r>
                      <a:endParaRPr lang="en-US" sz="1200" dirty="0"/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latin typeface="Arial"/>
                        </a:rPr>
                        <a:t>19 to 305kSPS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continuous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latin typeface="Arial"/>
                        </a:rPr>
                        <a:t>&lt;100MB/s (variable)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1680081"/>
                  </a:ext>
                </a:extLst>
              </a:tr>
              <a:tr h="448231">
                <a:tc>
                  <a:txBody>
                    <a:bodyPr/>
                    <a:lstStyle/>
                    <a:p>
                      <a:r>
                        <a:rPr lang="en-US" sz="1400" strike="noStrike" dirty="0">
                          <a:solidFill>
                            <a:srgbClr val="C00000"/>
                          </a:solidFill>
                        </a:rPr>
                        <a:t>Booster RF (5)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64 (x 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latin typeface="Arial"/>
                        </a:rPr>
                        <a:t>8 RF ADC’s (</a:t>
                      </a:r>
                      <a:r>
                        <a:rPr lang="en-US" sz="1200" b="0" i="0" u="none" strike="noStrike" noProof="0" dirty="0" err="1">
                          <a:latin typeface="Arial"/>
                        </a:rPr>
                        <a:t>I,Q,mag</a:t>
                      </a:r>
                      <a:r>
                        <a:rPr lang="en-US" sz="1200" b="0" i="0" u="none" strike="noStrike" noProof="0" dirty="0">
                          <a:latin typeface="Arial"/>
                        </a:rPr>
                        <a:t>/</a:t>
                      </a:r>
                      <a:r>
                        <a:rPr lang="en-US" sz="1200" b="0" i="0" u="none" strike="noStrike" noProof="0" dirty="0" err="1">
                          <a:latin typeface="Arial"/>
                        </a:rPr>
                        <a:t>pwr,phs</a:t>
                      </a:r>
                      <a:r>
                        <a:rPr lang="en-US" sz="1200" b="0" i="0" u="none" strike="noStrike" noProof="0" dirty="0">
                          <a:latin typeface="Arial"/>
                        </a:rPr>
                        <a:t>)</a:t>
                      </a:r>
                      <a:endParaRPr lang="en-US" dirty="0"/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latin typeface="Arial"/>
                        </a:rPr>
                        <a:t>+ internal control signals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latin typeface="Arial"/>
                        </a:rPr>
                        <a:t>variable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latin typeface="Arial"/>
                        </a:rPr>
                        <a:t>19 to 305kSPS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continuous</a:t>
                      </a:r>
                      <a:endParaRPr lang="en-US" sz="1400" strike="sng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 dirty="0">
                          <a:latin typeface="Arial"/>
                        </a:rPr>
                        <a:t>&lt;100MB/s (variable)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2733822"/>
                  </a:ext>
                </a:extLst>
              </a:tr>
              <a:tr h="448231">
                <a:tc>
                  <a:txBody>
                    <a:bodyPr/>
                    <a:lstStyle/>
                    <a:p>
                      <a:r>
                        <a:rPr lang="en-US" sz="1400" strike="noStrike" dirty="0">
                          <a:solidFill>
                            <a:srgbClr val="C00000"/>
                          </a:solidFill>
                        </a:rPr>
                        <a:t>PAR RF (3)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64 (x 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latin typeface="Arial"/>
                        </a:rPr>
                        <a:t>8 RF ADC’s (</a:t>
                      </a:r>
                      <a:r>
                        <a:rPr lang="en-US" sz="1200" b="0" i="0" u="none" strike="noStrike" noProof="0" dirty="0" err="1">
                          <a:latin typeface="Arial"/>
                        </a:rPr>
                        <a:t>I,Q,mag</a:t>
                      </a:r>
                      <a:r>
                        <a:rPr lang="en-US" sz="1200" b="0" i="0" u="none" strike="noStrike" noProof="0" dirty="0">
                          <a:latin typeface="Arial"/>
                        </a:rPr>
                        <a:t>/</a:t>
                      </a:r>
                      <a:r>
                        <a:rPr lang="en-US" sz="1200" b="0" i="0" u="none" strike="noStrike" noProof="0" dirty="0" err="1">
                          <a:latin typeface="Arial"/>
                        </a:rPr>
                        <a:t>pwr,phs</a:t>
                      </a:r>
                      <a:r>
                        <a:rPr lang="en-US" sz="1200" b="0" i="0" u="none" strike="noStrike" noProof="0" dirty="0">
                          <a:latin typeface="Arial"/>
                        </a:rPr>
                        <a:t>)</a:t>
                      </a:r>
                      <a:endParaRPr lang="en-US" dirty="0"/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latin typeface="Arial"/>
                        </a:rPr>
                        <a:t>+ internal control signals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latin typeface="Arial"/>
                        </a:rPr>
                        <a:t>variable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latin typeface="Arial"/>
                        </a:rPr>
                        <a:t>19 to 305kSPS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continuous</a:t>
                      </a:r>
                      <a:endParaRPr lang="en-US" sz="1400" strike="sng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 dirty="0">
                          <a:latin typeface="Arial"/>
                        </a:rPr>
                        <a:t>&lt;100MB/s (variable)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210007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D8A5838-ED46-0011-4328-B97E2534F426}"/>
              </a:ext>
            </a:extLst>
          </p:cNvPr>
          <p:cNvSpPr txBox="1"/>
          <p:nvPr/>
        </p:nvSpPr>
        <p:spPr>
          <a:xfrm>
            <a:off x="1508760" y="6113653"/>
            <a:ext cx="25667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Systems not in production yet are in italics</a:t>
            </a:r>
          </a:p>
        </p:txBody>
      </p:sp>
    </p:spTree>
    <p:extLst>
      <p:ext uri="{BB962C8B-B14F-4D97-AF65-F5344CB8AC3E}">
        <p14:creationId xmlns:p14="http://schemas.microsoft.com/office/powerpoint/2010/main" val="243405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9B9DA87-1B32-6F43-A3CD-3C6E58036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7" y="65429"/>
            <a:ext cx="11572290" cy="503468"/>
          </a:xfrm>
        </p:spPr>
        <p:txBody>
          <a:bodyPr/>
          <a:lstStyle/>
          <a:p>
            <a:r>
              <a:rPr lang="en-US" dirty="0"/>
              <a:t>APS-U Data Acquisition System : Hardware Architecture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F6802-8ECD-6346-8FBF-59E92E135C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676"/>
          <a:stretch/>
        </p:blipFill>
        <p:spPr>
          <a:xfrm>
            <a:off x="426286" y="547631"/>
            <a:ext cx="9788009" cy="39472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9F8FAC-A920-9E44-BCA0-F7E72765D0D7}"/>
              </a:ext>
            </a:extLst>
          </p:cNvPr>
          <p:cNvSpPr/>
          <p:nvPr/>
        </p:nvSpPr>
        <p:spPr>
          <a:xfrm>
            <a:off x="6751674" y="2254103"/>
            <a:ext cx="850605" cy="20201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DAQ Server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D1EE26-5930-2C44-A760-93EBD39C6837}"/>
              </a:ext>
            </a:extLst>
          </p:cNvPr>
          <p:cNvSpPr/>
          <p:nvPr/>
        </p:nvSpPr>
        <p:spPr>
          <a:xfrm>
            <a:off x="5728659" y="3012559"/>
            <a:ext cx="861238" cy="19138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DAQ Server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FF3FB-9F71-414A-9144-2353E5C4484D}"/>
              </a:ext>
            </a:extLst>
          </p:cNvPr>
          <p:cNvSpPr/>
          <p:nvPr/>
        </p:nvSpPr>
        <p:spPr>
          <a:xfrm>
            <a:off x="2714846" y="2895600"/>
            <a:ext cx="861238" cy="19138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DAQ Server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40974D-ECDC-D749-A6FD-694F018FD909}"/>
              </a:ext>
            </a:extLst>
          </p:cNvPr>
          <p:cNvSpPr/>
          <p:nvPr/>
        </p:nvSpPr>
        <p:spPr>
          <a:xfrm>
            <a:off x="8742472" y="2894566"/>
            <a:ext cx="861238" cy="19138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DAQ Server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458B9B-285B-BEB0-B963-F27902AC3F43}"/>
              </a:ext>
            </a:extLst>
          </p:cNvPr>
          <p:cNvSpPr txBox="1"/>
          <p:nvPr/>
        </p:nvSpPr>
        <p:spPr>
          <a:xfrm>
            <a:off x="1268946" y="5067948"/>
            <a:ext cx="10190371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DSDAQ servers connected to TBT, PS and FOFB systems for 20 Double Sectors around storage 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Operates on separate VLAN to isolate from regular operations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6710B6-FE47-5C03-7EBE-DFC8D1991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124" y="2873356"/>
            <a:ext cx="1821208" cy="22198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94CB99-A273-9945-199D-3B33ADAE9AF4}"/>
              </a:ext>
            </a:extLst>
          </p:cNvPr>
          <p:cNvSpPr txBox="1"/>
          <p:nvPr/>
        </p:nvSpPr>
        <p:spPr>
          <a:xfrm>
            <a:off x="10381246" y="2609600"/>
            <a:ext cx="1431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DSDAQ server</a:t>
            </a:r>
          </a:p>
        </p:txBody>
      </p:sp>
    </p:spTree>
    <p:extLst>
      <p:ext uri="{BB962C8B-B14F-4D97-AF65-F5344CB8AC3E}">
        <p14:creationId xmlns:p14="http://schemas.microsoft.com/office/powerpoint/2010/main" val="373300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75D3-8C80-720A-44DB-FD855D01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EFAC532-0C93-3A23-1C72-FFFAE4C808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26" y="969963"/>
            <a:ext cx="10671065" cy="505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0151FE-F92C-BDA5-2AC9-3BB066869000}"/>
              </a:ext>
            </a:extLst>
          </p:cNvPr>
          <p:cNvSpPr txBox="1"/>
          <p:nvPr/>
        </p:nvSpPr>
        <p:spPr>
          <a:xfrm>
            <a:off x="614524" y="2116432"/>
            <a:ext cx="3272302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DAQ front-ends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FPGA hardware connected to technical 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when direct IOC connection is impractical or impossible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Collects timestamp and event data and sends along with sample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standardized DAQ message format to send data packets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storage ring data correlated within one beam revolution or better (3.6us)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CF1E5D-BDE6-2F1A-56AC-383C78C82C31}"/>
              </a:ext>
            </a:extLst>
          </p:cNvPr>
          <p:cNvSpPr txBox="1"/>
          <p:nvPr/>
        </p:nvSpPr>
        <p:spPr>
          <a:xfrm>
            <a:off x="4277005" y="2084190"/>
            <a:ext cx="4139881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DAQ IOCs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Collects data from technical systems or front 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Time-correlates events with sample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Encapsulates data into atomic objects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Contains collection of plugins to further process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exposed via </a:t>
            </a:r>
            <a:r>
              <a:rPr lang="en-US" dirty="0" err="1"/>
              <a:t>PvAccess</a:t>
            </a:r>
            <a:r>
              <a:rPr lang="en-US" dirty="0"/>
              <a:t>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10E7B-9CCE-E819-C7B1-20D9F673D8B0}"/>
              </a:ext>
            </a:extLst>
          </p:cNvPr>
          <p:cNvSpPr txBox="1"/>
          <p:nvPr/>
        </p:nvSpPr>
        <p:spPr>
          <a:xfrm>
            <a:off x="8707365" y="2124037"/>
            <a:ext cx="3272302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DAQ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Services that process data from DAQ IOCs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collector/Data Manager services writes data to common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Aggregator/Orbit services aggregate data across double sectors and publish via </a:t>
            </a:r>
            <a:r>
              <a:rPr lang="en-US" dirty="0" err="1"/>
              <a:t>PvAccess</a:t>
            </a:r>
            <a:r>
              <a:rPr lang="en-US" dirty="0"/>
              <a:t>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5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C9CCB-E07A-EB58-156C-0DBBBB3E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 IOC design</a:t>
            </a:r>
          </a:p>
        </p:txBody>
      </p:sp>
      <p:pic>
        <p:nvPicPr>
          <p:cNvPr id="4" name="Content Placeholder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233D5E6-5C1D-C71F-E718-FBBF4C6724B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50978" t="15382" r="153" b="11476"/>
          <a:stretch/>
        </p:blipFill>
        <p:spPr>
          <a:xfrm>
            <a:off x="7119462" y="1690967"/>
            <a:ext cx="4698019" cy="48925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660997-0EA6-3648-1CDB-FDDB4F3596C1}"/>
              </a:ext>
            </a:extLst>
          </p:cNvPr>
          <p:cNvSpPr txBox="1"/>
          <p:nvPr/>
        </p:nvSpPr>
        <p:spPr>
          <a:xfrm>
            <a:off x="374519" y="1521119"/>
            <a:ext cx="626955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IOC driver data writes fast and slow data into “DAQ objects”, </a:t>
            </a:r>
            <a:r>
              <a:rPr lang="en-US" sz="2000" dirty="0" err="1"/>
              <a:t>pvData</a:t>
            </a:r>
            <a:r>
              <a:rPr lang="en-US" sz="2000" dirty="0"/>
              <a:t> structures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Streaming data from double sectors split into 100ms chunks synchronized by 10hz DAQ acquisition clock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Data objects streamed to various data processing plugins using the </a:t>
            </a:r>
            <a:r>
              <a:rPr lang="en-US" sz="2000" dirty="0" err="1"/>
              <a:t>AreaDetector</a:t>
            </a:r>
            <a:r>
              <a:rPr lang="en-US" sz="2000" dirty="0"/>
              <a:t> framework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B9FB2641-80FE-EDC5-031D-F04C35AF9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4039821"/>
            <a:ext cx="5938101" cy="221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3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3DCF62-8FA0-C436-B8B6-9BB5F22C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IOC data processing plugins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23387A-B2B2-4E72-8298-A13A2FC5C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856" y="970124"/>
            <a:ext cx="7937439" cy="5342753"/>
          </a:xfrm>
        </p:spPr>
        <p:txBody>
          <a:bodyPr/>
          <a:lstStyle/>
          <a:p>
            <a:r>
              <a:rPr lang="en-US" dirty="0"/>
              <a:t>Raw plugin –publishes raw data from technical systems to </a:t>
            </a:r>
            <a:r>
              <a:rPr lang="en-US" dirty="0" err="1"/>
              <a:t>pvAccess</a:t>
            </a:r>
            <a:r>
              <a:rPr lang="en-US" dirty="0"/>
              <a:t> channel. Traffic from high-volume channels isolated to specific VLANs</a:t>
            </a:r>
          </a:p>
          <a:p>
            <a:r>
              <a:rPr lang="en-US" dirty="0"/>
              <a:t>Decimation Plugin – averaged or sampled data to reduce data size, publishes data to </a:t>
            </a:r>
            <a:r>
              <a:rPr lang="en-US" dirty="0" err="1"/>
              <a:t>pvAccess</a:t>
            </a:r>
            <a:r>
              <a:rPr lang="en-US" dirty="0"/>
              <a:t>.  Can be chained in front of other plugins</a:t>
            </a:r>
          </a:p>
          <a:p>
            <a:r>
              <a:rPr lang="en-US" dirty="0"/>
              <a:t>Subset plugin – Publish samples before and after event to </a:t>
            </a:r>
            <a:r>
              <a:rPr lang="en-US" dirty="0" err="1"/>
              <a:t>pvAccess</a:t>
            </a:r>
            <a:r>
              <a:rPr lang="en-US" dirty="0"/>
              <a:t> channel</a:t>
            </a:r>
          </a:p>
          <a:p>
            <a:r>
              <a:rPr lang="en-US" dirty="0"/>
              <a:t>Stream plugin – Store a range of DAQ objects to disk. Triggered by event or manually</a:t>
            </a:r>
          </a:p>
          <a:p>
            <a:r>
              <a:rPr lang="en-US" dirty="0"/>
              <a:t>History plugin – Store DAQ objects before and after event trigger to disk.  Used for post-mortem.</a:t>
            </a:r>
          </a:p>
          <a:p>
            <a:r>
              <a:rPr lang="en-US" dirty="0"/>
              <a:t>Statistics plugin – Publishes statistics to </a:t>
            </a:r>
            <a:r>
              <a:rPr lang="en-US" dirty="0" err="1"/>
              <a:t>pvAccess</a:t>
            </a:r>
            <a:r>
              <a:rPr lang="en-US" dirty="0"/>
              <a:t> channel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06400DF-5982-190E-1EA3-2C3DC3D7A10F}"/>
              </a:ext>
            </a:extLst>
          </p:cNvPr>
          <p:cNvSpPr/>
          <p:nvPr/>
        </p:nvSpPr>
        <p:spPr>
          <a:xfrm>
            <a:off x="9907571" y="2677216"/>
            <a:ext cx="1282045" cy="556181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08A8BC8-5CDC-1997-FFC7-78AC2A14C478}"/>
              </a:ext>
            </a:extLst>
          </p:cNvPr>
          <p:cNvSpPr/>
          <p:nvPr/>
        </p:nvSpPr>
        <p:spPr>
          <a:xfrm>
            <a:off x="9907570" y="3530900"/>
            <a:ext cx="1282045" cy="556181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05206D-FD07-938C-6E25-E195423BA69C}"/>
              </a:ext>
            </a:extLst>
          </p:cNvPr>
          <p:cNvSpPr/>
          <p:nvPr/>
        </p:nvSpPr>
        <p:spPr>
          <a:xfrm>
            <a:off x="8333294" y="4327259"/>
            <a:ext cx="1282045" cy="556181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56C7BF9-9345-4408-86E4-14243837F47F}"/>
              </a:ext>
            </a:extLst>
          </p:cNvPr>
          <p:cNvSpPr/>
          <p:nvPr/>
        </p:nvSpPr>
        <p:spPr>
          <a:xfrm>
            <a:off x="8333294" y="5187102"/>
            <a:ext cx="1282045" cy="556181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Subset1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8BEACE8-B6E9-BA46-CB84-9E703AB1D136}"/>
              </a:ext>
            </a:extLst>
          </p:cNvPr>
          <p:cNvSpPr/>
          <p:nvPr/>
        </p:nvSpPr>
        <p:spPr>
          <a:xfrm>
            <a:off x="9907570" y="5161576"/>
            <a:ext cx="1282045" cy="556181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Subset2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6591928-FB9F-E87B-ED6D-E6D1A6498C08}"/>
              </a:ext>
            </a:extLst>
          </p:cNvPr>
          <p:cNvSpPr/>
          <p:nvPr/>
        </p:nvSpPr>
        <p:spPr>
          <a:xfrm>
            <a:off x="10697622" y="4346238"/>
            <a:ext cx="1282045" cy="556181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History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1C652E-F832-BD08-E368-DB7FCCFA9E0C}"/>
              </a:ext>
            </a:extLst>
          </p:cNvPr>
          <p:cNvCxnSpPr>
            <a:stCxn id="2" idx="2"/>
            <a:endCxn id="3" idx="0"/>
          </p:cNvCxnSpPr>
          <p:nvPr/>
        </p:nvCxnSpPr>
        <p:spPr>
          <a:xfrm flipH="1">
            <a:off x="10548593" y="3233397"/>
            <a:ext cx="1" cy="2975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C466E4-C4F4-BB58-B3EF-8D3A75C2FDB4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8974318" y="4087081"/>
            <a:ext cx="1574275" cy="1999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975A7E-0DF9-5439-F944-D66D55532962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8974317" y="4883440"/>
            <a:ext cx="0" cy="303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F5F3C5-749B-7F69-2F8D-56198A326427}"/>
              </a:ext>
            </a:extLst>
          </p:cNvPr>
          <p:cNvCxnSpPr>
            <a:stCxn id="3" idx="2"/>
            <a:endCxn id="9" idx="0"/>
          </p:cNvCxnSpPr>
          <p:nvPr/>
        </p:nvCxnSpPr>
        <p:spPr>
          <a:xfrm>
            <a:off x="10548593" y="4087081"/>
            <a:ext cx="790052" cy="2591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575845-152C-ED00-4BE6-50CB7D869E30}"/>
              </a:ext>
            </a:extLst>
          </p:cNvPr>
          <p:cNvCxnSpPr>
            <a:stCxn id="3" idx="2"/>
            <a:endCxn id="8" idx="0"/>
          </p:cNvCxnSpPr>
          <p:nvPr/>
        </p:nvCxnSpPr>
        <p:spPr>
          <a:xfrm>
            <a:off x="10548593" y="4087081"/>
            <a:ext cx="0" cy="10744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CD51916-5B37-3FB0-6422-8B02C88D3D4E}"/>
              </a:ext>
            </a:extLst>
          </p:cNvPr>
          <p:cNvSpPr txBox="1"/>
          <p:nvPr/>
        </p:nvSpPr>
        <p:spPr>
          <a:xfrm>
            <a:off x="9313682" y="2188888"/>
            <a:ext cx="230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workflow</a:t>
            </a:r>
          </a:p>
        </p:txBody>
      </p:sp>
    </p:spTree>
    <p:extLst>
      <p:ext uri="{BB962C8B-B14F-4D97-AF65-F5344CB8AC3E}">
        <p14:creationId xmlns:p14="http://schemas.microsoft.com/office/powerpoint/2010/main" val="326284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PS-U Template" id="{433111D9-2A57-9346-A2A0-B96F97F2244D}" vid="{A6C12A2C-212F-1449-9424-9B39FE6214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Review Document" ma:contentTypeID="0x0101002B7518C7231E97499E1F1C54B0F5901D1300E16F27C8C05A344F8383B17425EB4081" ma:contentTypeVersion="" ma:contentTypeDescription="" ma:contentTypeScope="" ma:versionID="514d623af77de37ab32e854cdeaf67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17bd159687fd4e0b52f7220829539b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c2502a80-7d28-4222-8cca-c624a41b2055" ContentTypeId="0x0101002B7518C7231E97499E1F1C54B0F5901D13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0D0C73-1D92-412D-8800-9C1E033764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D4D933-1519-4A0F-9FC3-B92A5BE403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F1B386F-F1E4-4753-806D-725BFDB3875C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8EE60D92-EC7B-437A-AF37-55618E86DE1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1_presentation_4x3</Template>
  <TotalTime>43044</TotalTime>
  <Words>1766</Words>
  <Application>Microsoft Macintosh PowerPoint</Application>
  <PresentationFormat>Widescreen</PresentationFormat>
  <Paragraphs>298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Lucida Grande</vt:lpstr>
      <vt:lpstr>Wingdings</vt:lpstr>
      <vt:lpstr>1_presentation_4x3</vt:lpstr>
      <vt:lpstr>Data Acquisition System at APS</vt:lpstr>
      <vt:lpstr>Overview</vt:lpstr>
      <vt:lpstr>Overview </vt:lpstr>
      <vt:lpstr>Key Features of APS Data Acquisition System</vt:lpstr>
      <vt:lpstr>DAQ Systems</vt:lpstr>
      <vt:lpstr>APS-U Data Acquisition System : Hardware Architecture</vt:lpstr>
      <vt:lpstr>System Architecture</vt:lpstr>
      <vt:lpstr>DAQ IOC design</vt:lpstr>
      <vt:lpstr>IOC data processing plugins</vt:lpstr>
      <vt:lpstr>EPICS technology used</vt:lpstr>
      <vt:lpstr>Client interface</vt:lpstr>
      <vt:lpstr>Use case example: Injection Efficiency tuning </vt:lpstr>
      <vt:lpstr>Use case example: 1hz noise troubleshooting</vt:lpstr>
      <vt:lpstr>Other use case examples</vt:lpstr>
      <vt:lpstr>User feedback</vt:lpstr>
      <vt:lpstr>The End</vt:lpstr>
      <vt:lpstr>EXTRA SLIDES</vt:lpstr>
      <vt:lpstr>Next steps</vt:lpstr>
      <vt:lpstr>APS-U Data Acquisition System : Software Architecture</vt:lpstr>
      <vt:lpstr>DAQ Interfaces</vt:lpstr>
      <vt:lpstr>List of DAQ Hardware</vt:lpstr>
    </vt:vector>
  </TitlesOfParts>
  <Manager>Diane Wilkinson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DOE Review Template</dc:subject>
  <dc:creator>Arnold, Ned D.</dc:creator>
  <cp:keywords/>
  <dc:description/>
  <cp:lastModifiedBy>Chandler, Elaine</cp:lastModifiedBy>
  <cp:revision>535</cp:revision>
  <cp:lastPrinted>2019-07-05T20:24:16Z</cp:lastPrinted>
  <dcterms:created xsi:type="dcterms:W3CDTF">2020-07-23T13:11:31Z</dcterms:created>
  <dcterms:modified xsi:type="dcterms:W3CDTF">2024-09-19T02:21:36Z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0x0101002B7518C7231E97499E1F1C54B0F5901D1300E16F27C8C05A344F8383B17425EB4081</vt:lpwstr>
  </property>
  <property fmtid="{D5CDD505-2E9C-101B-9397-08002B2CF9AE}" pid="3" name="_dlc_DocIdItemGuid">
    <vt:lpwstr>0ebea776-800a-4904-b74b-1b90fefb1191</vt:lpwstr>
  </property>
  <property fmtid="{D5CDD505-2E9C-101B-9397-08002B2CF9AE}" pid="4" name="ItemRetentionFormula">
    <vt:lpwstr>&lt;formula id="Microsoft.Office.RecordsManagement.PolicyFeatures.Expiration.Formula.BuiltIn"&gt;&lt;number&gt;2&lt;/number&gt;&lt;property&gt;Created&lt;/property&gt;&lt;propertyId&gt;8c06beca-0777-48f7-91c7-6da68bc07b69&lt;/propertyId&gt;&lt;period&gt;years&lt;/period&gt;&lt;/formula&gt;</vt:lpwstr>
  </property>
  <property fmtid="{D5CDD505-2E9C-101B-9397-08002B2CF9AE}" pid="5" name="_dlc_policyId">
    <vt:lpwstr>0x010100D47E88405A4D2842882AAFEF0D9A40A8|-708745469</vt:lpwstr>
  </property>
</Properties>
</file>