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283" r:id="rId3"/>
    <p:sldId id="361" r:id="rId4"/>
    <p:sldId id="371" r:id="rId5"/>
    <p:sldId id="347" r:id="rId6"/>
    <p:sldId id="372" r:id="rId7"/>
    <p:sldId id="355" r:id="rId8"/>
    <p:sldId id="353" r:id="rId9"/>
    <p:sldId id="363" r:id="rId10"/>
    <p:sldId id="370" r:id="rId11"/>
    <p:sldId id="339" r:id="rId12"/>
    <p:sldId id="350" r:id="rId13"/>
    <p:sldId id="374" r:id="rId14"/>
    <p:sldId id="375" r:id="rId15"/>
    <p:sldId id="362" r:id="rId16"/>
    <p:sldId id="367" r:id="rId17"/>
    <p:sldId id="369" r:id="rId18"/>
    <p:sldId id="366" r:id="rId19"/>
    <p:sldId id="365" r:id="rId20"/>
    <p:sldId id="349" r:id="rId21"/>
    <p:sldId id="261" r:id="rId22"/>
    <p:sldId id="336" r:id="rId23"/>
    <p:sldId id="340" r:id="rId24"/>
    <p:sldId id="344" r:id="rId25"/>
    <p:sldId id="356" r:id="rId26"/>
    <p:sldId id="357" r:id="rId27"/>
    <p:sldId id="373" r:id="rId28"/>
    <p:sldId id="358" r:id="rId29"/>
    <p:sldId id="359" r:id="rId30"/>
    <p:sldId id="34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2" autoAdjust="0"/>
    <p:restoredTop sz="84000" autoAdjust="0"/>
  </p:normalViewPr>
  <p:slideViewPr>
    <p:cSldViewPr snapToGrid="0">
      <p:cViewPr varScale="1">
        <p:scale>
          <a:sx n="70" d="100"/>
          <a:sy n="70" d="100"/>
        </p:scale>
        <p:origin x="11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7B05A-8D4E-49A5-A41D-E1F23A24007A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E2EA8-1492-4777-AA08-93293972F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87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40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Symbols display an image, a glyph or a text depending on the value of their PVs.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267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name: mcf8_camera_optics # Used as file name. Must contain no spaces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type: motors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config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tab_name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MCF8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Cam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Optics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title: MCF8 Camera Optics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header_title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"[mcf8:10.66.210.111 - xf27id1-ioc1:5011] Camera Optics, Sample Tower Ry1, Rx1, Rz1"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directory: motors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margin_top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20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margin_bottom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20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margin_left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15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margin_right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15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axes_all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controller: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PowerPMAC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widget_desc_width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200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widget_val_width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150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show_home_status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true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Sys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"XF:27IDF-OP:1"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CntlSys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"XF:27IDF-CT"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"MC:08"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Mtr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</a:t>
            </a:r>
            <a:r>
              <a:rPr lang="en-US" sz="1800" u="sng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Mtr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axes: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"{OPT:1-Ax:CamRot}"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CntlAxis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"{OPT:1-Ax:ObjSel}"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CntlAxis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"{OPT:1-Ax:Focus2}"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CntlAxis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"{OPT:1-Ax:Focus1}"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CntlAxis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"{OPT:2-Ax:Focus}"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CntlAxis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5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"{OPT:2-Ax:CamRot}"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CntlAxis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6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 macros: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Dev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"{SMPL:1-Ax:Ry1}"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CntlAxis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 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1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Symbols display an image, a glyph or a text depending on the value of their PVs.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60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1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6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2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Manifest Reality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the idea that you can make your dreams and goals a reality by believing you can achieve them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02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Manifest Reality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the idea that you can make your dreams and goals a reality by believing you can achieve them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.</a:t>
            </a:r>
          </a:p>
          <a:p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49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26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2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60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3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Note that several methods return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CompletableFuture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* This has been done because at this time the Futures used internally are indeed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CompletableFutures</a:t>
            </a:r>
            <a:endParaRPr lang="en-US" sz="180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* and this type offers an extensive API for composition and chaining of futures.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* But note that user code must never call 'complete(..)' nor '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completeExceptionally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()'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 * on the provided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CompletableFutures</a:t>
            </a:r>
            <a:r>
              <a:rPr lang="en-US" sz="18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94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69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23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1" dirty="0" err="1">
                <a:effectLst/>
                <a:latin typeface="Roboto" panose="02000000000000000000" pitchFamily="2" charset="0"/>
              </a:rPr>
              <a:t>Testcontainers</a:t>
            </a:r>
            <a:r>
              <a:rPr lang="en-US" b="0" i="1" dirty="0">
                <a:effectLst/>
                <a:latin typeface="Roboto" panose="02000000000000000000" pitchFamily="2" charset="0"/>
              </a:rPr>
              <a:t> for Java</a:t>
            </a:r>
            <a:r>
              <a:rPr lang="en-US" b="0" i="0" dirty="0">
                <a:effectLst/>
                <a:latin typeface="Roboto" panose="02000000000000000000" pitchFamily="2" charset="0"/>
              </a:rPr>
              <a:t> is a Java library that supports JUnit tests, providing lightweight, throwaway instances of common databases, Selenium web browsers, or anything else that can run in a Docker container.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8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69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BE2EA8-1492-4777-AA08-93293972FF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1C93-EEB5-475C-9CF5-CEAB9B4EC3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0D4931-398B-4D46-8C23-7754DB34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AE62F-1EDB-439D-B5B4-9CFE55D20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7F3F0-97A8-4DE5-806E-5771F3A53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A3AE1-8AFA-43A7-8F68-7979F4F0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2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77C6E-63D7-487B-8C47-0191CC196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C0E5B-ADAF-4A93-9BF6-45692D7ED1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72273-EF0E-4692-8AF5-E3CA8DD4E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CCA18-4044-4098-9426-B524166C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5F884-4CED-4170-AD97-8EDE7D6C4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5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2F78E-5327-4393-AE22-EDA09E821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8852AD-0382-4BB9-B5A7-9F8BA5193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22539-9712-4333-A201-E0A6896E4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16DB7-37BC-491C-ACF0-462A6DBD8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D8A63-0FEA-4F9E-8444-B08A733A0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4A8CC6-DB5F-42B3-BC10-29A16689A80D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 flip="none" rotWithShape="1"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5DECB-EF48-4824-B85B-AAB0F0823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D75EBF-15A3-47D8-B637-64E3AE7261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6092957"/>
            <a:ext cx="848861" cy="346074"/>
          </a:xfrm>
          <a:prstGeom prst="rect">
            <a:avLst/>
          </a:prstGeom>
        </p:spPr>
      </p:pic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Main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0000" y="2198687"/>
            <a:ext cx="5696411" cy="392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i="0" spc="100" baseline="0">
                <a:latin typeface="Helvetica" pitchFamily="2" charset="0"/>
                <a:ea typeface="Source Sans Pro Semibold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MAIN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63A666-797C-DD4F-876D-7D5A69B722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00772" y="2729509"/>
            <a:ext cx="2125639" cy="328433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100" b="0" i="0">
                <a:latin typeface="Helvetica" pitchFamily="2" charset="0"/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Click Edit Version - Date</a:t>
            </a:r>
          </a:p>
        </p:txBody>
      </p:sp>
    </p:spTree>
    <p:extLst>
      <p:ext uri="{BB962C8B-B14F-4D97-AF65-F5344CB8AC3E}">
        <p14:creationId xmlns:p14="http://schemas.microsoft.com/office/powerpoint/2010/main" val="47705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9C8F-1674-4DA0-9BB5-4A0308F9F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7CD3E-ED1E-4B87-BFC6-9DE37D3E8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A5332-BDF1-40DF-B8A1-CB822D42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DF558-B7A8-4DE3-927D-9C9532D7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1956A-6410-4478-A175-26B037809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7582-804D-421E-B4A3-D204CC046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AA3A4-7588-4D0E-9704-F4E32340C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14C8A-8DFE-4DCB-9F90-B420A3711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C8164-D3BC-4F6F-9646-C6352323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389CC-6C5C-4D13-9BE8-5261C0855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5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2965-B617-47D4-8EEE-32EB25610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1AEC4-FC2E-4B78-8304-267342D0EA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E9315-7288-4380-A67D-AB5BA994A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7406C2-89E9-40FF-8F7D-24E40AD0E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A6916-AA26-464B-A53E-0E768A41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77F1F-546F-4A01-901E-53E547BF1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8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4EDF-D2EF-48BD-B7BD-15A51791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86AD0-2248-4F57-AAB8-84A4F681A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9EDABF-4A64-4540-9A89-D614D8C18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9D37-295B-461D-9C54-D91D68708F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397EDB-9480-40C4-B564-46C2460227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B4A617-103F-4BF9-9278-D3DB43EC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E56654-2887-4A7F-9CEA-2473B57E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70C8F-EA32-48C2-9770-BCC2AFB2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0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9950-22DC-453C-9518-0ED20347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554EAF-08E7-433E-BBDB-464CF5811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8DF2C-E10E-46AB-BDFA-BFBA9324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D40A2-5172-49D3-8154-646F7B4A0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6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540B9-461E-4141-BC2D-05C8F3C2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759BE2-6449-4E17-9D3E-4EBB3586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6B211-C5B1-4C5E-87E5-2E94F0087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73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50C13-C0FD-421F-8BB6-94E4BDA0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93C1-00F5-40B7-90D1-1B6A1806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B41F2-07B0-459A-91F2-FBED98A62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7C01F-A6A9-4934-97A8-5B0C73601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BAB8B-F1A0-45DE-B38D-C752F163E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9FCC5-B953-4354-8EB1-96042F06A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49F6-8C72-40C0-9A39-32540562E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CE543-D869-40FA-84ED-371C709A22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997717-36A1-40FC-8859-CCF08BF12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21A987-FE36-4213-A9AE-24E78661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F378B-1D6A-4481-9512-057040CF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86EF7-471D-49BB-A765-C03562C0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3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AE98BC-84BB-4D29-AB9B-3BF9C9241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C8D47-CC3D-470F-9561-FF4D06388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59B1E-08B1-4D28-B0C2-AA2946785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A8251-F6EC-434B-9F5D-0E808DACB643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88809-684A-435A-A9DF-D19455AABE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EB774-9F85-40DC-BA32-6F4E45C63E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FA7E-5B35-4444-91A5-DE239055A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04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5" Type="http://schemas.openxmlformats.org/officeDocument/2006/relationships/package" Target="../embeddings/Microsoft_Excel_Macro-Enabled_Worksheet.xlsm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github.com/ControlSystemStudi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xxEj9GrqsRTpeL7fVXWmHWZMffRYQBHmnH9rtVDcTM0/edit?usp=shari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ControlSystemStudio/phoebus/tree/master/services" TargetMode="External"/><Relationship Id="rId3" Type="http://schemas.openxmlformats.org/officeDocument/2006/relationships/hyperlink" Target="https://controlsystemstudio.org/" TargetMode="External"/><Relationship Id="rId7" Type="http://schemas.openxmlformats.org/officeDocument/2006/relationships/hyperlink" Target="https://github.com/Olo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annelfinder.github.io/" TargetMode="External"/><Relationship Id="rId5" Type="http://schemas.openxmlformats.org/officeDocument/2006/relationships/hyperlink" Target="https://github.com/ControlSystemStudio" TargetMode="External"/><Relationship Id="rId4" Type="http://schemas.openxmlformats.org/officeDocument/2006/relationships/hyperlink" Target="http://phoebu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15367-ECE2-4B7F-AB33-D801B1789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919" y="440143"/>
            <a:ext cx="7522073" cy="695321"/>
          </a:xfrm>
        </p:spPr>
        <p:txBody>
          <a:bodyPr/>
          <a:lstStyle/>
          <a:p>
            <a:r>
              <a:rPr lang="en-US" sz="4000" dirty="0"/>
              <a:t>Phoebus Tools and Services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08B44-BC81-4CEE-9651-4A35008596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2919" y="1312007"/>
            <a:ext cx="6561573" cy="2677190"/>
          </a:xfrm>
        </p:spPr>
        <p:txBody>
          <a:bodyPr>
            <a:no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Kunal Shroff, </a:t>
            </a:r>
            <a:r>
              <a:rPr lang="en-US" sz="900">
                <a:solidFill>
                  <a:schemeClr val="bg1"/>
                </a:solidFill>
              </a:rPr>
              <a:t>Dimitri Gavrilov </a:t>
            </a:r>
            <a:r>
              <a:rPr lang="en-US" sz="900" dirty="0">
                <a:solidFill>
                  <a:schemeClr val="bg1"/>
                </a:solidFill>
              </a:rPr>
              <a:t>– NSLS2</a:t>
            </a:r>
          </a:p>
          <a:p>
            <a:r>
              <a:rPr lang="en-US" sz="900" dirty="0">
                <a:solidFill>
                  <a:schemeClr val="bg1"/>
                </a:solidFill>
              </a:rPr>
              <a:t>Kay </a:t>
            </a:r>
            <a:r>
              <a:rPr lang="en-US" sz="900" dirty="0" err="1">
                <a:solidFill>
                  <a:schemeClr val="bg1"/>
                </a:solidFill>
              </a:rPr>
              <a:t>Kasemir</a:t>
            </a:r>
            <a:r>
              <a:rPr lang="en-US" sz="900" dirty="0">
                <a:solidFill>
                  <a:schemeClr val="bg1"/>
                </a:solidFill>
              </a:rPr>
              <a:t> – SNS</a:t>
            </a:r>
          </a:p>
          <a:p>
            <a:r>
              <a:rPr lang="en-US" sz="900" dirty="0">
                <a:solidFill>
                  <a:schemeClr val="bg1"/>
                </a:solidFill>
              </a:rPr>
              <a:t>Georg Weiss, Sky Brewer, Lars Johansson – ESS</a:t>
            </a:r>
          </a:p>
          <a:p>
            <a:r>
              <a:rPr lang="en-US" sz="900" dirty="0">
                <a:solidFill>
                  <a:schemeClr val="bg1"/>
                </a:solidFill>
              </a:rPr>
              <a:t>Ivan Finch - ISIS</a:t>
            </a:r>
          </a:p>
          <a:p>
            <a:r>
              <a:rPr lang="en-US" sz="900" dirty="0">
                <a:solidFill>
                  <a:schemeClr val="bg1"/>
                </a:solidFill>
              </a:rPr>
              <a:t>Martin </a:t>
            </a:r>
            <a:r>
              <a:rPr lang="en-US" sz="900" dirty="0" err="1">
                <a:solidFill>
                  <a:schemeClr val="bg1"/>
                </a:solidFill>
              </a:rPr>
              <a:t>Gaughran</a:t>
            </a:r>
            <a:r>
              <a:rPr lang="en-US" sz="900" dirty="0">
                <a:solidFill>
                  <a:schemeClr val="bg1"/>
                </a:solidFill>
              </a:rPr>
              <a:t> – DLS</a:t>
            </a:r>
          </a:p>
          <a:p>
            <a:r>
              <a:rPr lang="en-US" sz="900" dirty="0">
                <a:solidFill>
                  <a:schemeClr val="bg1"/>
                </a:solidFill>
              </a:rPr>
              <a:t>Katy </a:t>
            </a:r>
            <a:r>
              <a:rPr lang="en-US" sz="900" dirty="0" err="1">
                <a:solidFill>
                  <a:schemeClr val="bg1"/>
                </a:solidFill>
              </a:rPr>
              <a:t>Saintin</a:t>
            </a:r>
            <a:r>
              <a:rPr lang="en-US" sz="900" dirty="0">
                <a:solidFill>
                  <a:schemeClr val="bg1"/>
                </a:solidFill>
              </a:rPr>
              <a:t>, CAOUEN </a:t>
            </a:r>
            <a:r>
              <a:rPr lang="en-US" sz="900" dirty="0" err="1">
                <a:solidFill>
                  <a:schemeClr val="bg1"/>
                </a:solidFill>
              </a:rPr>
              <a:t>Loïc</a:t>
            </a:r>
            <a:r>
              <a:rPr lang="en-US" sz="900" dirty="0">
                <a:solidFill>
                  <a:schemeClr val="bg1"/>
                </a:solidFill>
              </a:rPr>
              <a:t> - CEA</a:t>
            </a:r>
          </a:p>
          <a:p>
            <a:r>
              <a:rPr lang="en-US" sz="900" dirty="0">
                <a:solidFill>
                  <a:schemeClr val="bg1"/>
                </a:solidFill>
              </a:rPr>
              <a:t>Tynan Ford – ALS</a:t>
            </a:r>
          </a:p>
          <a:p>
            <a:r>
              <a:rPr lang="en-US" sz="900" dirty="0">
                <a:solidFill>
                  <a:schemeClr val="bg1"/>
                </a:solidFill>
              </a:rPr>
              <a:t>Evan Daykin – FRIB</a:t>
            </a:r>
          </a:p>
          <a:p>
            <a:r>
              <a:rPr lang="en-US" sz="900" dirty="0">
                <a:solidFill>
                  <a:schemeClr val="bg1"/>
                </a:solidFill>
              </a:rPr>
              <a:t>Jacqueline </a:t>
            </a:r>
            <a:r>
              <a:rPr lang="en-US" sz="900" dirty="0" err="1">
                <a:solidFill>
                  <a:schemeClr val="bg1"/>
                </a:solidFill>
              </a:rPr>
              <a:t>Garrahan</a:t>
            </a:r>
            <a:r>
              <a:rPr lang="en-US" sz="900" dirty="0">
                <a:solidFill>
                  <a:schemeClr val="bg1"/>
                </a:solidFill>
              </a:rPr>
              <a:t> – SLAC</a:t>
            </a:r>
          </a:p>
          <a:p>
            <a:r>
              <a:rPr lang="en-US" sz="900" dirty="0">
                <a:solidFill>
                  <a:schemeClr val="bg1"/>
                </a:solidFill>
              </a:rPr>
              <a:t>Ralph Lange – ITER</a:t>
            </a:r>
          </a:p>
          <a:p>
            <a:r>
              <a:rPr lang="en-US" sz="900" dirty="0">
                <a:solidFill>
                  <a:schemeClr val="bg1"/>
                </a:solidFill>
              </a:rPr>
              <a:t>Dariusz Jarosz – APS</a:t>
            </a:r>
          </a:p>
        </p:txBody>
      </p:sp>
    </p:spTree>
    <p:extLst>
      <p:ext uri="{BB962C8B-B14F-4D97-AF65-F5344CB8AC3E}">
        <p14:creationId xmlns:p14="http://schemas.microsoft.com/office/powerpoint/2010/main" val="1871061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0018" y="4901183"/>
            <a:ext cx="4293781" cy="1591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CS-Studio &amp; Phoebus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8634A06-A1CD-36ED-040B-968E32D6B585}"/>
              </a:ext>
            </a:extLst>
          </p:cNvPr>
          <p:cNvSpPr/>
          <p:nvPr/>
        </p:nvSpPr>
        <p:spPr>
          <a:xfrm>
            <a:off x="0" y="2055119"/>
            <a:ext cx="3096768" cy="47133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21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EAE831-1F31-435F-C1A6-83607ABEF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screens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0990C4D-BDB3-7723-7E41-0249323727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58154"/>
            <a:ext cx="5181600" cy="44188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Vast majority of facilities have moved to Phoebus </a:t>
            </a:r>
            <a:br>
              <a:rPr lang="en-US" dirty="0"/>
            </a:br>
            <a:r>
              <a:rPr lang="en-US" dirty="0"/>
              <a:t>(SNS, ESS, ISIS, ALS, CEA, HZB, …)</a:t>
            </a:r>
          </a:p>
          <a:p>
            <a:endParaRPr lang="en-US" dirty="0"/>
          </a:p>
          <a:p>
            <a:r>
              <a:rPr lang="en-US" dirty="0"/>
              <a:t>NSLS2</a:t>
            </a:r>
          </a:p>
          <a:p>
            <a:pPr lvl="1"/>
            <a:r>
              <a:rPr lang="en-US" dirty="0"/>
              <a:t>All the beamlines and Accelerator will be moving to Phoebus by 2025</a:t>
            </a:r>
          </a:p>
          <a:p>
            <a:pPr lvl="1"/>
            <a:r>
              <a:rPr lang="en-US" dirty="0"/>
              <a:t>25k screens</a:t>
            </a:r>
          </a:p>
          <a:p>
            <a:r>
              <a:rPr lang="en-US" dirty="0"/>
              <a:t>Expand the Phoebus Converter functionality </a:t>
            </a:r>
          </a:p>
          <a:p>
            <a:pPr lvl="1"/>
            <a:r>
              <a:rPr lang="en-US" dirty="0"/>
              <a:t>to pre- and post-process the display files</a:t>
            </a:r>
          </a:p>
          <a:p>
            <a:pPr lvl="1"/>
            <a:r>
              <a:rPr lang="en-US" dirty="0"/>
              <a:t>handle conversion of scripts by fixing the imports</a:t>
            </a:r>
            <a:br>
              <a:rPr lang="en-US" dirty="0"/>
            </a:br>
            <a:r>
              <a:rPr lang="en-US" dirty="0"/>
              <a:t>import "</a:t>
            </a:r>
            <a:r>
              <a:rPr lang="en-US" dirty="0" err="1"/>
              <a:t>org.csstudio.display.builder</a:t>
            </a:r>
            <a:r>
              <a:rPr lang="en-US" dirty="0"/>
              <a:t>" instead of "</a:t>
            </a:r>
            <a:r>
              <a:rPr lang="en-US" dirty="0" err="1"/>
              <a:t>org.csstudio.opibuilder</a:t>
            </a:r>
            <a:r>
              <a:rPr lang="en-US" dirty="0"/>
              <a:t>"</a:t>
            </a:r>
          </a:p>
          <a:p>
            <a:pPr lvl="1"/>
            <a:r>
              <a:rPr lang="en-US" dirty="0"/>
              <a:t>recursive conversion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A902FA-266D-A2CE-D636-A093E65DF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086" y="169067"/>
            <a:ext cx="1356623" cy="33131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D57BFC-791C-4875-E82F-13C8C6C27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299" y="153913"/>
            <a:ext cx="1356623" cy="3313113"/>
          </a:xfrm>
          <a:prstGeom prst="rect">
            <a:avLst/>
          </a:prstGeo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7278CD4F-9E76-7741-C408-D98DC0D0A79E}"/>
              </a:ext>
            </a:extLst>
          </p:cNvPr>
          <p:cNvSpPr/>
          <p:nvPr/>
        </p:nvSpPr>
        <p:spPr>
          <a:xfrm>
            <a:off x="7898296" y="1758154"/>
            <a:ext cx="395416" cy="1349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2225347-4982-4C22-2BE5-FDEF202BF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096004" y="3297474"/>
            <a:ext cx="3906079" cy="3406613"/>
          </a:xfrm>
        </p:spPr>
      </p:pic>
    </p:spTree>
    <p:extLst>
      <p:ext uri="{BB962C8B-B14F-4D97-AF65-F5344CB8AC3E}">
        <p14:creationId xmlns:p14="http://schemas.microsoft.com/office/powerpoint/2010/main" val="3153282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085CD0-4F8B-5977-D6CE-99B488CD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Converted screens…but better</a:t>
            </a:r>
            <a:br>
              <a:rPr lang="en-US" dirty="0"/>
            </a:br>
            <a:r>
              <a:rPr lang="en-US" dirty="0"/>
              <a:t>ITER icons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787CF2-73A2-4576-BF13-25992B01AF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group of engineering </a:t>
            </a:r>
            <a:r>
              <a:rPr lang="en-US" dirty="0" err="1"/>
              <a:t>sysmbols</a:t>
            </a:r>
            <a:endParaRPr lang="en-US" dirty="0"/>
          </a:p>
          <a:p>
            <a:pPr lvl="1"/>
            <a:r>
              <a:rPr lang="en-US" dirty="0"/>
              <a:t>Electrical, Fluid, Electronics, Civil Engineering, Integration and Controls</a:t>
            </a:r>
          </a:p>
          <a:p>
            <a:pPr lvl="1"/>
            <a:endParaRPr lang="en-US" dirty="0"/>
          </a:p>
          <a:p>
            <a:r>
              <a:rPr lang="en-US" dirty="0"/>
              <a:t>ISIS and NSLS2 adopting these symbols in conjunction with the Phoebus </a:t>
            </a:r>
            <a:br>
              <a:rPr lang="en-US" dirty="0"/>
            </a:br>
            <a:r>
              <a:rPr lang="en-US" i="1" dirty="0"/>
              <a:t>Symbol</a:t>
            </a:r>
            <a:r>
              <a:rPr lang="en-US" dirty="0"/>
              <a:t> &amp; </a:t>
            </a:r>
            <a:r>
              <a:rPr lang="en-US" i="1" dirty="0"/>
              <a:t>Text Symbol</a:t>
            </a:r>
            <a:r>
              <a:rPr lang="en-US" dirty="0"/>
              <a:t> Widgets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5063F6E-B79A-E05F-67AB-8D22334515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64" y="4329808"/>
            <a:ext cx="647700" cy="647700"/>
          </a:xfr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A74CA8-E2ED-BBB0-636B-7292B2A6A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16" y="5156956"/>
            <a:ext cx="647700" cy="6477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EC3D8F-9711-9D98-F99C-5CF4C7562C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55" y="5594666"/>
            <a:ext cx="647700" cy="647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C261F8-33F2-8B71-822C-4D6A543862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753" y="5887712"/>
            <a:ext cx="647700" cy="6477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5CD31D4-95A1-9897-E326-6857497125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727" y="3502179"/>
            <a:ext cx="600075" cy="6000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039987-DAF9-7446-D214-4FE4C4E512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71" y="1782173"/>
            <a:ext cx="600075" cy="6000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C3A8F18-42CF-EB3B-B1F5-9E45FA98E8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231" y="2036476"/>
            <a:ext cx="600075" cy="6000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A928A0D-97D5-3471-6C2D-3D94DA15F5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592" y="2931644"/>
            <a:ext cx="600075" cy="6000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4EE346-B49B-5EBF-96A2-3E7020B4B8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45" y="1782174"/>
            <a:ext cx="600075" cy="60007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35D39E-B492-9663-9225-A112B331A0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09" y="2036802"/>
            <a:ext cx="600075" cy="6000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8FBEB67-9849-8840-1B83-650CA88662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06" y="3166313"/>
            <a:ext cx="600075" cy="6000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E22EA2-2030-0B12-AC40-A487C8F26AF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844" y="2758461"/>
            <a:ext cx="600075" cy="60007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718FB6-AA83-0C9D-18EF-1FFF944263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541" y="4535214"/>
            <a:ext cx="600075" cy="6000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16DA42D-1FAF-DB02-2868-34B4AC5850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34" y="4102254"/>
            <a:ext cx="600075" cy="60007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92E06CB-CFDC-6088-D775-1B4DCAB2C06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191" y="3862490"/>
            <a:ext cx="600075" cy="6000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A50B0CB-EBDC-52A8-C1C7-FAF91502C5C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42" y="5879007"/>
            <a:ext cx="419100" cy="419100"/>
          </a:xfrm>
          <a:prstGeom prst="rect">
            <a:avLst/>
          </a:prstGeom>
        </p:spPr>
      </p:pic>
      <p:pic>
        <p:nvPicPr>
          <p:cNvPr id="46" name="Picture 45" descr="A black and white rectangular object with a dotted line&#10;&#10;Description automatically generated with medium confidence">
            <a:extLst>
              <a:ext uri="{FF2B5EF4-FFF2-40B4-BE49-F238E27FC236}">
                <a16:creationId xmlns:a16="http://schemas.microsoft.com/office/drawing/2014/main" id="{16B8F1D5-7046-A7B1-681B-370C091533B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885" y="1595930"/>
            <a:ext cx="782238" cy="1539242"/>
          </a:xfrm>
          <a:prstGeom prst="rect">
            <a:avLst/>
          </a:prstGeom>
        </p:spPr>
      </p:pic>
      <p:pic>
        <p:nvPicPr>
          <p:cNvPr id="48" name="Picture 47" descr="A black and white square with lines&#10;&#10;Description automatically generated">
            <a:extLst>
              <a:ext uri="{FF2B5EF4-FFF2-40B4-BE49-F238E27FC236}">
                <a16:creationId xmlns:a16="http://schemas.microsoft.com/office/drawing/2014/main" id="{A9AB0692-C2FA-483C-6B59-052981AA12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17" y="3531719"/>
            <a:ext cx="600075" cy="600075"/>
          </a:xfrm>
          <a:prstGeom prst="rect">
            <a:avLst/>
          </a:prstGeom>
        </p:spPr>
      </p:pic>
      <p:pic>
        <p:nvPicPr>
          <p:cNvPr id="50" name="Picture 49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350E12E8-8CA6-F1E0-E0B2-DCE8D0F01F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12" y="4684153"/>
            <a:ext cx="366186" cy="70948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78D0E44-A5AF-D736-6F78-9A1F5A122ED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530" y="4994593"/>
            <a:ext cx="600074" cy="600074"/>
          </a:xfrm>
          <a:prstGeom prst="rect">
            <a:avLst/>
          </a:prstGeom>
        </p:spPr>
      </p:pic>
      <p:pic>
        <p:nvPicPr>
          <p:cNvPr id="54" name="Picture 5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D755E3B-B0D0-92A9-51DA-CB8DE331325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945" y="2551632"/>
            <a:ext cx="809625" cy="809625"/>
          </a:xfrm>
          <a:prstGeom prst="rect">
            <a:avLst/>
          </a:prstGeom>
        </p:spPr>
      </p:pic>
      <p:pic>
        <p:nvPicPr>
          <p:cNvPr id="56" name="Picture 5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EBFEB2FB-2AA8-019D-EFAF-1C8C1D1F2C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58" y="3629230"/>
            <a:ext cx="609600" cy="800100"/>
          </a:xfrm>
          <a:prstGeom prst="rect">
            <a:avLst/>
          </a:prstGeom>
        </p:spPr>
      </p:pic>
      <p:pic>
        <p:nvPicPr>
          <p:cNvPr id="58" name="Picture 57" descr="A black and white logo&#10;&#10;Description automatically generated">
            <a:extLst>
              <a:ext uri="{FF2B5EF4-FFF2-40B4-BE49-F238E27FC236}">
                <a16:creationId xmlns:a16="http://schemas.microsoft.com/office/drawing/2014/main" id="{9F0E25C6-9E34-F42E-6C29-065B14C8CCE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847" y="2600369"/>
            <a:ext cx="600075" cy="600075"/>
          </a:xfrm>
          <a:prstGeom prst="rect">
            <a:avLst/>
          </a:prstGeom>
        </p:spPr>
      </p:pic>
      <p:pic>
        <p:nvPicPr>
          <p:cNvPr id="62" name="Picture 6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7C4A772-6C04-8B11-C65A-23021A441C42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269" y="4985506"/>
            <a:ext cx="771525" cy="990600"/>
          </a:xfrm>
          <a:prstGeom prst="rect">
            <a:avLst/>
          </a:prstGeom>
        </p:spPr>
      </p:pic>
      <p:pic>
        <p:nvPicPr>
          <p:cNvPr id="64" name="Picture 63" descr="A white lip on a black background&#10;&#10;Description automatically generated">
            <a:extLst>
              <a:ext uri="{FF2B5EF4-FFF2-40B4-BE49-F238E27FC236}">
                <a16:creationId xmlns:a16="http://schemas.microsoft.com/office/drawing/2014/main" id="{05456421-7F0E-2031-AE7D-26F01DDCCC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45" y="4448622"/>
            <a:ext cx="7715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085CD0-4F8B-5977-D6CE-99B488CD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Converted screens…but better</a:t>
            </a:r>
            <a:br>
              <a:rPr lang="en-US" dirty="0"/>
            </a:br>
            <a:r>
              <a:rPr lang="en-US" dirty="0"/>
              <a:t>ALS </a:t>
            </a:r>
            <a:r>
              <a:rPr lang="en-US" dirty="0" err="1"/>
              <a:t>Phoebusgen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BA05D8-F017-DBC1-C589-629AE8730C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38200" y="3652780"/>
            <a:ext cx="10515598" cy="25241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99DFEF-03B5-885F-667B-DCD9B5E7B561}"/>
              </a:ext>
            </a:extLst>
          </p:cNvPr>
          <p:cNvSpPr/>
          <p:nvPr/>
        </p:nvSpPr>
        <p:spPr>
          <a:xfrm>
            <a:off x="4244340" y="1882140"/>
            <a:ext cx="3185160" cy="15468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autogen.py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F6599-FD95-55AC-F9FA-C4B230B30231}"/>
              </a:ext>
            </a:extLst>
          </p:cNvPr>
          <p:cNvSpPr/>
          <p:nvPr/>
        </p:nvSpPr>
        <p:spPr>
          <a:xfrm>
            <a:off x="4530090" y="2491740"/>
            <a:ext cx="2613660" cy="8153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phoebusgen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6E6A78-C785-E522-153D-EA450C01F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960" y="1153420"/>
            <a:ext cx="2828925" cy="2514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82BA8FB-3F91-2C42-ED81-005686B54A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897" y="2037361"/>
            <a:ext cx="1677352" cy="1615419"/>
          </a:xfrm>
          <a:prstGeom prst="rect">
            <a:avLst/>
          </a:prstGeom>
        </p:spPr>
      </p:pic>
      <p:pic>
        <p:nvPicPr>
          <p:cNvPr id="1026" name="Picture 2" descr="File, format, yaml icon - Download on Iconfinder">
            <a:extLst>
              <a:ext uri="{FF2B5EF4-FFF2-40B4-BE49-F238E27FC236}">
                <a16:creationId xmlns:a16="http://schemas.microsoft.com/office/drawing/2014/main" id="{2270A600-0BD1-C92A-4276-F4C15EE55A0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13" y="1542210"/>
            <a:ext cx="1134367" cy="1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62428E2-A78A-4567-F4A3-623663C753B4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3431249" y="2655570"/>
            <a:ext cx="813091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796F588-49B7-EA0D-2B10-F91DFC012177}"/>
              </a:ext>
            </a:extLst>
          </p:cNvPr>
          <p:cNvCxnSpPr>
            <a:cxnSpLocks/>
          </p:cNvCxnSpPr>
          <p:nvPr/>
        </p:nvCxnSpPr>
        <p:spPr>
          <a:xfrm>
            <a:off x="7429500" y="2606040"/>
            <a:ext cx="813091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86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5085CD0-4F8B-5977-D6CE-99B488CDE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Converted screens…but better</a:t>
            </a:r>
            <a:br>
              <a:rPr lang="en-US" dirty="0"/>
            </a:br>
            <a:r>
              <a:rPr lang="en-US" dirty="0"/>
              <a:t>.bcf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787CF2-73A2-4576-BF13-25992B01A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Use Widget classes</a:t>
            </a:r>
          </a:p>
          <a:p>
            <a:pPr lvl="1"/>
            <a:r>
              <a:rPr lang="en-US" dirty="0"/>
              <a:t>Maintain a consistent look</a:t>
            </a:r>
          </a:p>
          <a:p>
            <a:pPr lvl="1"/>
            <a:r>
              <a:rPr lang="en-US" dirty="0"/>
              <a:t>Reduce duplication of effort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DD859C-D94B-252E-76A4-DC586B9926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022771" y="475796"/>
            <a:ext cx="3754401" cy="5646461"/>
          </a:xfrm>
        </p:spPr>
      </p:pic>
    </p:spTree>
    <p:extLst>
      <p:ext uri="{BB962C8B-B14F-4D97-AF65-F5344CB8AC3E}">
        <p14:creationId xmlns:p14="http://schemas.microsoft.com/office/powerpoint/2010/main" val="133492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F8F95-5B03-ADDE-B7E0-D9F1A92C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</a:t>
            </a:r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8C356-736A-FB24-BA85-AE9B0704E0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1" dirty="0"/>
              <a:t>archive://</a:t>
            </a:r>
          </a:p>
          <a:p>
            <a:r>
              <a:rPr lang="en-US" dirty="0"/>
              <a:t>Retrieves a single archived value at a particular instant of time.</a:t>
            </a:r>
          </a:p>
          <a:p>
            <a:endParaRPr lang="en-US" dirty="0"/>
          </a:p>
          <a:p>
            <a:r>
              <a:rPr lang="en-US" b="1" i="1" dirty="0"/>
              <a:t>archive://pv_name</a:t>
            </a:r>
          </a:p>
          <a:p>
            <a:pPr lvl="1"/>
            <a:r>
              <a:rPr lang="en-US" dirty="0"/>
              <a:t> Retrieves the latest value in the archiver.</a:t>
            </a:r>
          </a:p>
          <a:p>
            <a:r>
              <a:rPr lang="en-US" b="1" i="1" dirty="0"/>
              <a:t>archive://pv_name(time)</a:t>
            </a:r>
          </a:p>
          <a:p>
            <a:pPr lvl="1"/>
            <a:r>
              <a:rPr lang="en-US" dirty="0"/>
              <a:t> Retrieves the last value at or before the specified "time".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1DACFB-7356-42F8-1711-84CEB5792F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7003"/>
          <a:stretch/>
        </p:blipFill>
        <p:spPr>
          <a:xfrm>
            <a:off x="6019800" y="681037"/>
            <a:ext cx="5578913" cy="5428962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2D0DB9-21D5-C014-5D95-0D6EBE7D60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711" b="25281"/>
          <a:stretch/>
        </p:blipFill>
        <p:spPr>
          <a:xfrm>
            <a:off x="6613087" y="3200400"/>
            <a:ext cx="5578913" cy="3657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47FB72F-8FA3-AE80-52D1-75D8A80DDBB6}"/>
              </a:ext>
            </a:extLst>
          </p:cNvPr>
          <p:cNvSpPr/>
          <p:nvPr/>
        </p:nvSpPr>
        <p:spPr>
          <a:xfrm>
            <a:off x="7846087" y="5129685"/>
            <a:ext cx="2286000" cy="39188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8937FA-05AB-E3E3-244A-017FE47ABD20}"/>
              </a:ext>
            </a:extLst>
          </p:cNvPr>
          <p:cNvCxnSpPr/>
          <p:nvPr/>
        </p:nvCxnSpPr>
        <p:spPr>
          <a:xfrm>
            <a:off x="9978013" y="3828422"/>
            <a:ext cx="12560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72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F8F95-5B03-ADDE-B7E0-D9F1A92C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</a:t>
            </a:r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D8C356-736A-FB24-BA85-AE9B0704E0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500" b="1" i="1" dirty="0"/>
              <a:t>replay://</a:t>
            </a:r>
          </a:p>
          <a:p>
            <a:r>
              <a:rPr lang="en-US" dirty="0"/>
              <a:t>Creates a PV that recreates changes in values based on data from the archive.</a:t>
            </a:r>
          </a:p>
          <a:p>
            <a:endParaRPr lang="en-US" dirty="0"/>
          </a:p>
          <a:p>
            <a:r>
              <a:rPr lang="en-US" b="1" i="1" dirty="0"/>
              <a:t>replay://pv_name</a:t>
            </a:r>
            <a:br>
              <a:rPr lang="en-US" b="1" i="1" dirty="0"/>
            </a:br>
            <a:r>
              <a:rPr lang="en-US" b="1" i="1" dirty="0"/>
              <a:t>(start, end, </a:t>
            </a:r>
            <a:r>
              <a:rPr lang="en-US" b="1" i="1" dirty="0" err="1"/>
              <a:t>update_rate</a:t>
            </a:r>
            <a:r>
              <a:rPr lang="en-US" b="1" i="1" dirty="0"/>
              <a:t>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Recreates the PV value changes using the data from the archiver between the specified start and end times. Updates occur at the rate specified by `</a:t>
            </a:r>
            <a:r>
              <a:rPr lang="en-US" dirty="0" err="1"/>
              <a:t>update_rate</a:t>
            </a:r>
            <a:r>
              <a:rPr lang="en-US" dirty="0"/>
              <a:t>` (a value defined in seconds).</a:t>
            </a:r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71FC1E98-4802-7707-BF47-480FF08E5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321975"/>
            <a:ext cx="5735791" cy="4214050"/>
          </a:xfrm>
        </p:spPr>
      </p:pic>
    </p:spTree>
    <p:extLst>
      <p:ext uri="{BB962C8B-B14F-4D97-AF65-F5344CB8AC3E}">
        <p14:creationId xmlns:p14="http://schemas.microsoft.com/office/powerpoint/2010/main" val="2066935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CDDC75-D17B-175D-8C35-0742C35E4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</a:t>
            </a:r>
            <a:r>
              <a:rPr lang="en-US" dirty="0" err="1"/>
              <a:t>DataSource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47643-2B24-8370-DD73-4B1E46D2D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Cases</a:t>
            </a:r>
          </a:p>
          <a:p>
            <a:r>
              <a:rPr lang="en-US" dirty="0"/>
              <a:t>archive://pv_name(time)</a:t>
            </a:r>
          </a:p>
          <a:p>
            <a:pPr lvl="1"/>
            <a:r>
              <a:rPr lang="en-US" dirty="0"/>
              <a:t>Creating Save and Restore Snapshots</a:t>
            </a:r>
          </a:p>
          <a:p>
            <a:pPr lvl="1"/>
            <a:r>
              <a:rPr lang="en-US" dirty="0"/>
              <a:t>*Recreate Phoebus application states at a specific point of time (OPI’s, …)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replay://pv_name(start, end, </a:t>
            </a:r>
            <a:r>
              <a:rPr lang="en-US" dirty="0" err="1"/>
              <a:t>update_rate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*Recreate the behavior of Phoebus applications</a:t>
            </a:r>
          </a:p>
          <a:p>
            <a:pPr lvl="1"/>
            <a:r>
              <a:rPr lang="en-US" dirty="0"/>
              <a:t>*Simulate controls channels using real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3775948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F8F95-5B03-ADDE-B7E0-D9F1A92C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Pluggable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27FB-8E9E-8780-1A8D-0181DCEB6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4143" y="1825625"/>
            <a:ext cx="6509657" cy="4351338"/>
          </a:xfrm>
        </p:spPr>
        <p:txBody>
          <a:bodyPr>
            <a:normAutofit/>
          </a:bodyPr>
          <a:lstStyle/>
          <a:p>
            <a:r>
              <a:rPr lang="en-US" dirty="0"/>
              <a:t>Expand the list of Display Builder Actions</a:t>
            </a:r>
          </a:p>
          <a:p>
            <a:pPr lvl="1"/>
            <a:r>
              <a:rPr lang="en-US" dirty="0"/>
              <a:t>Interface for contributing an Action Operations</a:t>
            </a:r>
          </a:p>
          <a:p>
            <a:pPr lvl="1"/>
            <a:r>
              <a:rPr lang="en-US" dirty="0"/>
              <a:t>Interface for contributing an Action Editor </a:t>
            </a:r>
          </a:p>
          <a:p>
            <a:pPr lvl="1"/>
            <a:endParaRPr lang="en-US" dirty="0"/>
          </a:p>
          <a:p>
            <a:r>
              <a:rPr lang="en-US" dirty="0"/>
              <a:t>e.g. </a:t>
            </a:r>
          </a:p>
          <a:p>
            <a:pPr lvl="1"/>
            <a:r>
              <a:rPr lang="en-US" dirty="0"/>
              <a:t>Dedicated actions for Save and Restore operations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E7DB75-3A6E-B980-3D2A-41C6BB9589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581838" cy="435133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97CC22-4420-520C-70CA-1F6BEAE29168}"/>
              </a:ext>
            </a:extLst>
          </p:cNvPr>
          <p:cNvSpPr/>
          <p:nvPr/>
        </p:nvSpPr>
        <p:spPr>
          <a:xfrm>
            <a:off x="2522135" y="4697606"/>
            <a:ext cx="1547447" cy="54763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8F8F95-5B03-ADDE-B7E0-D9F1A92CE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Pluggable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27FB-8E9E-8780-1A8D-0181DCEB61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4143" y="1825625"/>
            <a:ext cx="650965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Benefits</a:t>
            </a:r>
          </a:p>
          <a:p>
            <a:r>
              <a:rPr lang="en-US" dirty="0"/>
              <a:t>Much easier to use</a:t>
            </a:r>
          </a:p>
          <a:p>
            <a:pPr lvl="1"/>
            <a:r>
              <a:rPr lang="en-US" dirty="0"/>
              <a:t>Custom-made editor interface</a:t>
            </a:r>
          </a:p>
          <a:p>
            <a:r>
              <a:rPr lang="en-US" dirty="0"/>
              <a:t>More Efficient</a:t>
            </a:r>
          </a:p>
          <a:p>
            <a:pPr lvl="1"/>
            <a:r>
              <a:rPr lang="en-US" dirty="0"/>
              <a:t>Use the features and functionality provided by the Phoebus framework</a:t>
            </a:r>
          </a:p>
          <a:p>
            <a:pPr lvl="2"/>
            <a:r>
              <a:rPr lang="en-US" dirty="0"/>
              <a:t>Scheduling and Concurrency support - Jobs</a:t>
            </a:r>
          </a:p>
          <a:p>
            <a:pPr lvl="2"/>
            <a:r>
              <a:rPr lang="en-US" dirty="0"/>
              <a:t>Credential management</a:t>
            </a:r>
          </a:p>
          <a:p>
            <a:pPr lvl="2"/>
            <a:r>
              <a:rPr lang="en-US" dirty="0"/>
              <a:t>Connection pools</a:t>
            </a:r>
          </a:p>
          <a:p>
            <a:pPr lvl="3"/>
            <a:r>
              <a:rPr lang="en-US" dirty="0"/>
              <a:t>PV’s</a:t>
            </a:r>
          </a:p>
          <a:p>
            <a:pPr lvl="3"/>
            <a:r>
              <a:rPr lang="en-US" dirty="0"/>
              <a:t>rest clients</a:t>
            </a:r>
          </a:p>
          <a:p>
            <a:pPr lvl="2"/>
            <a:r>
              <a:rPr lang="en-US" dirty="0"/>
              <a:t>Type definitions</a:t>
            </a:r>
          </a:p>
          <a:p>
            <a:r>
              <a:rPr lang="en-US" dirty="0"/>
              <a:t>Safer</a:t>
            </a:r>
          </a:p>
          <a:p>
            <a:pPr lvl="1"/>
            <a:r>
              <a:rPr lang="en-US" dirty="0"/>
              <a:t>OPI screen developers don’t have to add manage thread, connection,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EE7DB75-3A6E-B980-3D2A-41C6BB9589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825625"/>
            <a:ext cx="35818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7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Slide Background">
            <a:extLst>
              <a:ext uri="{FF2B5EF4-FFF2-40B4-BE49-F238E27FC236}">
                <a16:creationId xmlns:a16="http://schemas.microsoft.com/office/drawing/2014/main" id="{649C91A9-84E7-4BF0-9026-62F01380D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1802" y="762001"/>
            <a:ext cx="4080362" cy="170824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Phoebus /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CS-Studio Collaboration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61803" y="2470244"/>
            <a:ext cx="4080361" cy="37698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700" i="1"/>
              <a:t>17+ sites actively packing a site-specific CS-Studio products or Participating in the development of one or more of the EPICS services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700" i="1"/>
              <a:t>(NSLS2, SNS, ESS, FRIB, ALS, ITER, DLS, ISIS, CEA, NSRCC, KEK, FZB, DESY, CSNS, LNLS, ROAN, JLAB,…)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700" i="1"/>
              <a:t>12+ sites/labs/institutions using prepackaged products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/>
              <a:t>Additionally, many users who do not create their own products.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47378D-AD27-45D0-8C1C-5B1098DCC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0"/>
            <a:ext cx="6781799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77800" dist="215900" dir="8520000" sx="94000" sy="94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screenshot of a group of email&#10;&#10;Description automatically generated">
            <a:extLst>
              <a:ext uri="{FF2B5EF4-FFF2-40B4-BE49-F238E27FC236}">
                <a16:creationId xmlns:a16="http://schemas.microsoft.com/office/drawing/2014/main" id="{07274187-0691-197B-0EE4-4E115F944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55174" y="490555"/>
            <a:ext cx="5803426" cy="587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5605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7549595-A896-93D9-96C6-1497EA641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961" y="4711700"/>
            <a:ext cx="8427047" cy="1722249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E05519-BD20-4CC3-8406-FF2DF13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-5875"/>
            <a:ext cx="8257032" cy="5890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Phoebus</a:t>
            </a:r>
            <a:r>
              <a:rPr lang="en-US" dirty="0"/>
              <a:t> Tools and Services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768" y="689116"/>
            <a:ext cx="8257032" cy="5803759"/>
          </a:xfrm>
        </p:spPr>
        <p:txBody>
          <a:bodyPr>
            <a:normAutofit/>
          </a:bodyPr>
          <a:lstStyle/>
          <a:p>
            <a:r>
              <a:rPr lang="en-US" dirty="0"/>
              <a:t>EPICS tools:</a:t>
            </a:r>
            <a:br>
              <a:rPr lang="en-US" dirty="0"/>
            </a:br>
            <a:r>
              <a:rPr lang="en-US" dirty="0"/>
              <a:t>CS-Studio &amp; Phoebus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8634A06-A1CD-36ED-040B-968E32D6B585}"/>
              </a:ext>
            </a:extLst>
          </p:cNvPr>
          <p:cNvSpPr/>
          <p:nvPr/>
        </p:nvSpPr>
        <p:spPr>
          <a:xfrm>
            <a:off x="0" y="2055119"/>
            <a:ext cx="3096768" cy="47133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3A38A57-D606-B98E-C8A5-5440F507B4C3}"/>
              </a:ext>
            </a:extLst>
          </p:cNvPr>
          <p:cNvCxnSpPr>
            <a:cxnSpLocks/>
          </p:cNvCxnSpPr>
          <p:nvPr/>
        </p:nvCxnSpPr>
        <p:spPr>
          <a:xfrm flipV="1">
            <a:off x="10311465" y="4392140"/>
            <a:ext cx="1326089" cy="196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6C5611-FD97-4049-DE7E-A9C250AB3DE5}"/>
              </a:ext>
            </a:extLst>
          </p:cNvPr>
          <p:cNvCxnSpPr>
            <a:cxnSpLocks/>
          </p:cNvCxnSpPr>
          <p:nvPr/>
        </p:nvCxnSpPr>
        <p:spPr>
          <a:xfrm flipH="1">
            <a:off x="3619893" y="4411782"/>
            <a:ext cx="6711884" cy="1302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A585A1-4C49-0B68-FF4F-113FEC7668E7}"/>
              </a:ext>
            </a:extLst>
          </p:cNvPr>
          <p:cNvCxnSpPr>
            <a:cxnSpLocks/>
          </p:cNvCxnSpPr>
          <p:nvPr/>
        </p:nvCxnSpPr>
        <p:spPr>
          <a:xfrm>
            <a:off x="11637554" y="4392140"/>
            <a:ext cx="33238" cy="13048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43E8481-8D73-557D-4238-5E899E400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634365"/>
              </p:ext>
            </p:extLst>
          </p:nvPr>
        </p:nvGraphicFramePr>
        <p:xfrm>
          <a:off x="11979788" y="9471119"/>
          <a:ext cx="92075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-Enabled Worksheet" r:id="rId5" imgW="1228710" imgH="72399501" progId="Excel.SheetMacroEnabled.12">
                  <p:embed/>
                </p:oleObj>
              </mc:Choice>
              <mc:Fallback>
                <p:oleObj name="Macro-Enabled Worksheet" r:id="rId5" imgW="1228710" imgH="72399501" progId="Excel.SheetMacroEnabled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79788" y="9471119"/>
                        <a:ext cx="92075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A graph of blue lines&#10;&#10;Description automatically generated">
            <a:extLst>
              <a:ext uri="{FF2B5EF4-FFF2-40B4-BE49-F238E27FC236}">
                <a16:creationId xmlns:a16="http://schemas.microsoft.com/office/drawing/2014/main" id="{01E48A18-49A8-07C1-A102-EA9EF33E53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98" y="1482515"/>
            <a:ext cx="8223794" cy="287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0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5519-BD20-4CC3-8406-FF2DF13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-5875"/>
            <a:ext cx="8257032" cy="5890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Phoebus</a:t>
            </a:r>
            <a:r>
              <a:rPr lang="en-US" dirty="0"/>
              <a:t> Tools and Services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768" y="689116"/>
            <a:ext cx="8257032" cy="58037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EPICS tools:</a:t>
            </a:r>
            <a:br>
              <a:rPr lang="en-US" dirty="0"/>
            </a:br>
            <a:r>
              <a:rPr lang="en-US" dirty="0"/>
              <a:t>CS-Studio &amp; Phoebus</a:t>
            </a:r>
          </a:p>
          <a:p>
            <a:endParaRPr lang="en-US" dirty="0"/>
          </a:p>
          <a:p>
            <a:r>
              <a:rPr lang="en-US" dirty="0"/>
              <a:t>Phoebus is in production at multiple sites</a:t>
            </a:r>
          </a:p>
          <a:p>
            <a:endParaRPr lang="en-US" dirty="0"/>
          </a:p>
          <a:p>
            <a:r>
              <a:rPr lang="en-US" dirty="0"/>
              <a:t>Drinks for contributors!!</a:t>
            </a:r>
          </a:p>
          <a:p>
            <a:pPr lvl="1"/>
            <a:r>
              <a:rPr lang="en-US" dirty="0" err="1"/>
              <a:t>XavSPM</a:t>
            </a:r>
            <a:endParaRPr lang="en-US" dirty="0"/>
          </a:p>
          <a:p>
            <a:pPr lvl="1"/>
            <a:r>
              <a:rPr lang="en-US" dirty="0"/>
              <a:t>Mathis-Hu</a:t>
            </a:r>
          </a:p>
          <a:p>
            <a:pPr lvl="1"/>
            <a:r>
              <a:rPr lang="en-US" dirty="0" err="1"/>
              <a:t>Smarsching</a:t>
            </a:r>
            <a:endParaRPr lang="en-US" dirty="0"/>
          </a:p>
          <a:p>
            <a:pPr lvl="1"/>
            <a:r>
              <a:rPr lang="en-US" dirty="0" err="1"/>
              <a:t>mgotz</a:t>
            </a:r>
            <a:endParaRPr lang="en-US" dirty="0"/>
          </a:p>
          <a:p>
            <a:pPr lvl="1"/>
            <a:r>
              <a:rPr lang="en-US" dirty="0"/>
              <a:t>Daykin</a:t>
            </a:r>
          </a:p>
          <a:p>
            <a:pPr lvl="1"/>
            <a:r>
              <a:rPr lang="en-US" dirty="0" err="1"/>
              <a:t>jbellister-slac</a:t>
            </a:r>
            <a:endParaRPr lang="en-US" dirty="0"/>
          </a:p>
          <a:p>
            <a:pPr lvl="1"/>
            <a:r>
              <a:rPr lang="en-US" dirty="0" err="1"/>
              <a:t>hboutemy</a:t>
            </a:r>
            <a:endParaRPr lang="en-US" dirty="0"/>
          </a:p>
          <a:p>
            <a:pPr lvl="1"/>
            <a:r>
              <a:rPr lang="en-US" dirty="0" err="1"/>
              <a:t>ptsOSL</a:t>
            </a:r>
            <a:endParaRPr lang="en-US" dirty="0"/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8634A06-A1CD-36ED-040B-968E32D6B585}"/>
              </a:ext>
            </a:extLst>
          </p:cNvPr>
          <p:cNvSpPr/>
          <p:nvPr/>
        </p:nvSpPr>
        <p:spPr>
          <a:xfrm>
            <a:off x="0" y="2055119"/>
            <a:ext cx="3096768" cy="47133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65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4EF83-9CBF-C7B3-714C-5A10BDC7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 Status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5D6E2D3-4335-4A12-780A-DF9FA5B98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8858" cy="3858738"/>
          </a:xfrm>
        </p:spPr>
        <p:txBody>
          <a:bodyPr/>
          <a:lstStyle/>
          <a:p>
            <a:r>
              <a:rPr lang="en-US" dirty="0"/>
              <a:t>Phoebus</a:t>
            </a:r>
          </a:p>
          <a:p>
            <a:pPr lvl="1"/>
            <a:r>
              <a:rPr lang="en-US" dirty="0"/>
              <a:t>~200 PR’s</a:t>
            </a:r>
          </a:p>
          <a:p>
            <a:pPr lvl="1"/>
            <a:r>
              <a:rPr lang="en-US" dirty="0"/>
              <a:t>~100 Issues with 80% closed in 2 weeks</a:t>
            </a:r>
          </a:p>
          <a:p>
            <a:pPr lvl="1"/>
            <a:endParaRPr lang="en-US" dirty="0"/>
          </a:p>
          <a:p>
            <a:r>
              <a:rPr lang="en-US" dirty="0" err="1"/>
              <a:t>ChannelFinder</a:t>
            </a:r>
            <a:r>
              <a:rPr lang="en-US" dirty="0"/>
              <a:t>, Phoebus-</a:t>
            </a:r>
            <a:r>
              <a:rPr lang="en-US" dirty="0" err="1"/>
              <a:t>Olog</a:t>
            </a:r>
            <a:r>
              <a:rPr lang="en-US" dirty="0"/>
              <a:t>, 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E0AC1B-6F26-C544-29CF-35C44F53D001}"/>
              </a:ext>
            </a:extLst>
          </p:cNvPr>
          <p:cNvSpPr txBox="1"/>
          <p:nvPr/>
        </p:nvSpPr>
        <p:spPr>
          <a:xfrm>
            <a:off x="652807" y="5859991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https://github.com/ControlSystemStudio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A1847-FE0E-052B-E9EF-70F1CB555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307" y="365125"/>
            <a:ext cx="4635099" cy="41187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B5D747-7566-96F0-B8D8-6C7A97B8E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411" y="1949824"/>
            <a:ext cx="5064703" cy="470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47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04CF0A-B6CD-BA29-294E-83B06021C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6BE4E7-8597-0784-F224-45FE40FE6D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Eclipse based CS-Studio supported till Oct, 2025</a:t>
            </a:r>
          </a:p>
          <a:p>
            <a:r>
              <a:rPr lang="en-US" dirty="0"/>
              <a:t>Preparing release 4.7.4 </a:t>
            </a:r>
          </a:p>
          <a:p>
            <a:r>
              <a:rPr lang="en-US" dirty="0"/>
              <a:t>JavaFX 22 and JDK 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65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55331-2680-455B-9D3E-FA49B6295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EA5B-2823-4915-AF35-063A7732D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GitHub Issues</a:t>
            </a:r>
          </a:p>
          <a:p>
            <a:endParaRPr lang="en-US" dirty="0"/>
          </a:p>
          <a:p>
            <a:r>
              <a:rPr lang="en-US" dirty="0"/>
              <a:t>Monthly meetings on the 2</a:t>
            </a:r>
            <a:r>
              <a:rPr lang="en-US" baseline="30000" dirty="0"/>
              <a:t>nd</a:t>
            </a:r>
            <a:r>
              <a:rPr lang="en-US" dirty="0"/>
              <a:t> Wednesday of each month.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03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00EB-4EE4-C736-C8A4-424CAC98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AD3B-E17E-4226-A4E2-45BDB9F84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274106"/>
          </a:xfrm>
        </p:spPr>
        <p:txBody>
          <a:bodyPr/>
          <a:lstStyle/>
          <a:p>
            <a:r>
              <a:rPr lang="en-US" dirty="0"/>
              <a:t>June 2024</a:t>
            </a:r>
          </a:p>
          <a:p>
            <a:r>
              <a:rPr lang="en-US" dirty="0"/>
              <a:t>26 in person + 2-3 remote participants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FFDCDFA-6DBC-64B8-1786-21A2F778A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154" y="5218769"/>
            <a:ext cx="2162872" cy="127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5368520-7D9C-3FAF-E51D-A6154C1F0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50" y="4005422"/>
            <a:ext cx="1204680" cy="12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C308AA-153B-557F-0785-B9125885C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930" y="3121025"/>
            <a:ext cx="4778124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29CBDC-2922-D580-A7DD-CE9FD5525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53" y="3100426"/>
            <a:ext cx="5370997" cy="33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574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00EB-4EE4-C736-C8A4-424CAC98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AD3B-E17E-4226-A4E2-45BDB9F8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Epics core session</a:t>
            </a:r>
          </a:p>
          <a:p>
            <a:r>
              <a:rPr lang="en-US" dirty="0"/>
              <a:t>Phoebus tools and services session</a:t>
            </a:r>
          </a:p>
          <a:p>
            <a:endParaRPr lang="en-US" dirty="0"/>
          </a:p>
          <a:p>
            <a:r>
              <a:rPr lang="en-US" dirty="0"/>
              <a:t>Common Session</a:t>
            </a:r>
          </a:p>
          <a:p>
            <a:pPr lvl="1"/>
            <a:r>
              <a:rPr lang="en-US" dirty="0"/>
              <a:t>Documentation</a:t>
            </a:r>
          </a:p>
          <a:p>
            <a:pPr lvl="1"/>
            <a:r>
              <a:rPr lang="en-US" dirty="0"/>
              <a:t>Protocol related topics</a:t>
            </a:r>
          </a:p>
          <a:p>
            <a:pPr lvl="2"/>
            <a:r>
              <a:rPr lang="en-US" dirty="0"/>
              <a:t>Security, Types,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2"/>
            <a:endParaRPr lang="en-US" dirty="0"/>
          </a:p>
          <a:p>
            <a:r>
              <a:rPr lang="en-US" dirty="0">
                <a:hlinkClick r:id="rId3"/>
              </a:rPr>
              <a:t>Complete Meeting Minutes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59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00EB-4EE4-C736-C8A4-424CAC98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AD3B-E17E-4226-A4E2-45BDB9F8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Anything we can do to increase the longevity of Phoebus?</a:t>
            </a:r>
          </a:p>
          <a:p>
            <a:pPr lvl="1"/>
            <a:r>
              <a:rPr lang="en-US" dirty="0"/>
              <a:t>We cannot control graphics libraries (X, Motif, SWT, JFX, …)</a:t>
            </a:r>
          </a:p>
          <a:p>
            <a:r>
              <a:rPr lang="en-US" dirty="0"/>
              <a:t>We can try to limit dependencies</a:t>
            </a:r>
          </a:p>
          <a:p>
            <a:r>
              <a:rPr lang="en-US" dirty="0"/>
              <a:t>Well-structured code</a:t>
            </a:r>
          </a:p>
          <a:p>
            <a:pPr lvl="1"/>
            <a:r>
              <a:rPr lang="en-US" dirty="0"/>
              <a:t>Shared development allowed moving from Eclipse to Phoebus in a few years. Harder for site-specific additions</a:t>
            </a:r>
          </a:p>
          <a:p>
            <a:r>
              <a:rPr lang="en-US" dirty="0"/>
              <a:t>Modular architecture</a:t>
            </a:r>
          </a:p>
          <a:p>
            <a:pPr lvl="1"/>
            <a:r>
              <a:rPr lang="en-US" dirty="0"/>
              <a:t>Pluggable Action Button</a:t>
            </a:r>
          </a:p>
          <a:p>
            <a:pPr lvl="1"/>
            <a:r>
              <a:rPr lang="en-US" dirty="0"/>
              <a:t>CEA proposed additional customization of automated actions for alarms.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A plan for community owned and maintained training infrastructure and resources</a:t>
            </a:r>
          </a:p>
          <a:p>
            <a:endParaRPr lang="en-US" dirty="0"/>
          </a:p>
          <a:p>
            <a:r>
              <a:rPr lang="en-US" dirty="0"/>
              <a:t>Fix controls system studio website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177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00EB-4EE4-C736-C8A4-424CAC98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AD3B-E17E-4226-A4E2-45BDB9F8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ChannelFinder</a:t>
            </a:r>
            <a:endParaRPr lang="en-US" dirty="0"/>
          </a:p>
          <a:p>
            <a:pPr lvl="1"/>
            <a:r>
              <a:rPr lang="en-US" dirty="0"/>
              <a:t>Completed the changes to </a:t>
            </a:r>
            <a:r>
              <a:rPr lang="en-US" dirty="0" err="1"/>
              <a:t>recsync</a:t>
            </a:r>
            <a:r>
              <a:rPr lang="en-US" dirty="0"/>
              <a:t> + </a:t>
            </a:r>
            <a:r>
              <a:rPr lang="en-US" dirty="0" err="1"/>
              <a:t>ChannelFinder</a:t>
            </a:r>
            <a:r>
              <a:rPr lang="en-US" dirty="0"/>
              <a:t> to have a Name server based on </a:t>
            </a:r>
            <a:r>
              <a:rPr lang="en-US" dirty="0" err="1"/>
              <a:t>ChannelFinder</a:t>
            </a:r>
            <a:r>
              <a:rPr lang="en-US" dirty="0"/>
              <a:t>: </a:t>
            </a:r>
            <a:r>
              <a:rPr lang="en-US" dirty="0" err="1"/>
              <a:t>PVAccess</a:t>
            </a:r>
            <a:r>
              <a:rPr lang="en-US" dirty="0"/>
              <a:t> Name server prototype ( work on Channel Access name server is on going )</a:t>
            </a:r>
            <a:br>
              <a:rPr lang="en-US" dirty="0"/>
            </a:br>
            <a:endParaRPr lang="en-US" dirty="0"/>
          </a:p>
          <a:p>
            <a:r>
              <a:rPr lang="en-US" dirty="0"/>
              <a:t>Epics Archiver Appliance</a:t>
            </a:r>
          </a:p>
          <a:p>
            <a:pPr lvl="1"/>
            <a:r>
              <a:rPr lang="en-US" dirty="0"/>
              <a:t>Converted Epics Archiver Appliance documentation to readthedocs.org (Pull request #243)</a:t>
            </a:r>
          </a:p>
          <a:p>
            <a:pPr lvl="1"/>
            <a:r>
              <a:rPr lang="en-US" dirty="0"/>
              <a:t>Closed all open PR’s and fixed some small regression bugs in the Epics Archiver Appliance; it is significantly closer to being beta. Should be able to release a beta version in a couple of weeks.</a:t>
            </a:r>
          </a:p>
          <a:p>
            <a:pPr lvl="1"/>
            <a:r>
              <a:rPr lang="en-US" dirty="0"/>
              <a:t>Moved all the python2 scripts to python3 ( sample scripts - done, policies.py - ongoing)</a:t>
            </a:r>
          </a:p>
        </p:txBody>
      </p:sp>
    </p:spTree>
    <p:extLst>
      <p:ext uri="{BB962C8B-B14F-4D97-AF65-F5344CB8AC3E}">
        <p14:creationId xmlns:p14="http://schemas.microsoft.com/office/powerpoint/2010/main" val="270968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600EB-4EE4-C736-C8A4-424CAC98B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AD3B-E17E-4226-A4E2-45BDB9F84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 on introduction to the technology stack</a:t>
            </a:r>
          </a:p>
          <a:p>
            <a:pPr lvl="1"/>
            <a:r>
              <a:rPr lang="en-US" dirty="0"/>
              <a:t>Shout out to Tynan, Max, </a:t>
            </a:r>
            <a:r>
              <a:rPr lang="en-US" dirty="0" err="1"/>
              <a:t>Loïc</a:t>
            </a:r>
            <a:r>
              <a:rPr lang="en-US" dirty="0"/>
              <a:t>, Katy, for mentoring new members</a:t>
            </a:r>
          </a:p>
          <a:p>
            <a:pPr lvl="1"/>
            <a:r>
              <a:rPr lang="en-US" dirty="0"/>
              <a:t>Timo for helping us learn how write things nice</a:t>
            </a:r>
          </a:p>
          <a:p>
            <a:pPr lvl="1"/>
            <a:endParaRPr lang="en-US" dirty="0"/>
          </a:p>
          <a:p>
            <a:r>
              <a:rPr lang="en-US" dirty="0"/>
              <a:t>Upcoming </a:t>
            </a:r>
            <a:r>
              <a:rPr lang="en-US" dirty="0" err="1"/>
              <a:t>Codeathon</a:t>
            </a:r>
            <a:r>
              <a:rPr lang="en-US" dirty="0"/>
              <a:t> Hosted by Diamond Light Source, </a:t>
            </a:r>
            <a:br>
              <a:rPr lang="en-US" dirty="0"/>
            </a:br>
            <a:r>
              <a:rPr lang="en-US" dirty="0"/>
              <a:t>February 24-28, 2025</a:t>
            </a:r>
          </a:p>
        </p:txBody>
      </p:sp>
    </p:spTree>
    <p:extLst>
      <p:ext uri="{BB962C8B-B14F-4D97-AF65-F5344CB8AC3E}">
        <p14:creationId xmlns:p14="http://schemas.microsoft.com/office/powerpoint/2010/main" val="133683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5519-BD20-4CC3-8406-FF2DF13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365125"/>
            <a:ext cx="8257032" cy="1325563"/>
          </a:xfrm>
        </p:spPr>
        <p:txBody>
          <a:bodyPr>
            <a:normAutofit/>
          </a:bodyPr>
          <a:lstStyle/>
          <a:p>
            <a:r>
              <a:rPr lang="en-US" dirty="0"/>
              <a:t>Phoebus Tools and Services</a:t>
            </a:r>
            <a:br>
              <a:rPr lang="en-US" dirty="0"/>
            </a:br>
            <a:r>
              <a:rPr lang="en-US" b="1" i="1" dirty="0"/>
              <a:t>The Ecosystem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768" y="1825625"/>
            <a:ext cx="8257032" cy="4667250"/>
          </a:xfrm>
        </p:spPr>
        <p:txBody>
          <a:bodyPr>
            <a:normAutofit/>
          </a:bodyPr>
          <a:lstStyle/>
          <a:p>
            <a:r>
              <a:rPr lang="en-US" dirty="0"/>
              <a:t>EPICS core java: </a:t>
            </a:r>
            <a:br>
              <a:rPr lang="en-US" dirty="0"/>
            </a:br>
            <a:r>
              <a:rPr lang="en-US" dirty="0"/>
              <a:t>Consists of Channel Access and </a:t>
            </a:r>
            <a:r>
              <a:rPr lang="en-US" dirty="0" err="1"/>
              <a:t>PVAccess</a:t>
            </a:r>
            <a:r>
              <a:rPr lang="en-US" dirty="0"/>
              <a:t> client libraries, utility libraries (epics-util, </a:t>
            </a:r>
            <a:r>
              <a:rPr lang="en-US" dirty="0" err="1"/>
              <a:t>VType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EPICS middle layer Services:</a:t>
            </a:r>
            <a:br>
              <a:rPr lang="en-US" dirty="0"/>
            </a:br>
            <a:r>
              <a:rPr lang="en-US" dirty="0"/>
              <a:t>Archiver, Alarm, Save Restore, Channel Finder, </a:t>
            </a:r>
            <a:r>
              <a:rPr lang="en-US" dirty="0" err="1"/>
              <a:t>Olog</a:t>
            </a:r>
            <a:r>
              <a:rPr lang="en-US" dirty="0"/>
              <a:t>, …</a:t>
            </a:r>
          </a:p>
          <a:p>
            <a:endParaRPr lang="en-US" dirty="0"/>
          </a:p>
          <a:p>
            <a:r>
              <a:rPr lang="en-US" dirty="0"/>
              <a:t>EPICS tools:</a:t>
            </a:r>
            <a:br>
              <a:rPr lang="en-US" dirty="0"/>
            </a:br>
            <a:r>
              <a:rPr lang="en-US" dirty="0"/>
              <a:t>CS-Studio &amp; Phoebus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7222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CA0D3-CD37-445E-B512-71BCF846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26F8-577B-4B85-91B6-E44064964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514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hlinkClick r:id="rId3"/>
              </a:rPr>
              <a:t>https://controlsystemstudio.org/</a:t>
            </a:r>
            <a:br>
              <a:rPr lang="en-US" dirty="0"/>
            </a:br>
            <a:r>
              <a:rPr lang="en-US" dirty="0">
                <a:hlinkClick r:id="rId4"/>
              </a:rPr>
              <a:t>http://phoebus.org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Fork us on </a:t>
            </a:r>
            <a:r>
              <a:rPr lang="en-US" dirty="0" err="1"/>
              <a:t>github</a:t>
            </a:r>
            <a:br>
              <a:rPr lang="en-US" dirty="0"/>
            </a:br>
            <a:r>
              <a:rPr lang="en-US" dirty="0">
                <a:hlinkClick r:id="rId5"/>
              </a:rPr>
              <a:t>https://github.com/ControlSystemStudio</a:t>
            </a:r>
            <a:endParaRPr lang="en-US" dirty="0"/>
          </a:p>
          <a:p>
            <a:r>
              <a:rPr lang="en-US" dirty="0" err="1"/>
              <a:t>ChannelFinder</a:t>
            </a:r>
            <a:br>
              <a:rPr lang="en-US" dirty="0"/>
            </a:br>
            <a:r>
              <a:rPr lang="en-US" dirty="0">
                <a:hlinkClick r:id="rId6"/>
              </a:rPr>
              <a:t>http://channelfinder.github.io/</a:t>
            </a:r>
            <a:endParaRPr lang="en-US" dirty="0"/>
          </a:p>
          <a:p>
            <a:r>
              <a:rPr lang="en-US" dirty="0" err="1"/>
              <a:t>Olog</a:t>
            </a:r>
            <a:br>
              <a:rPr lang="en-US" dirty="0"/>
            </a:br>
            <a:r>
              <a:rPr lang="en-US" dirty="0">
                <a:hlinkClick r:id="rId7"/>
              </a:rPr>
              <a:t>https://github.com/Olog</a:t>
            </a:r>
            <a:endParaRPr lang="en-US" dirty="0"/>
          </a:p>
          <a:p>
            <a:r>
              <a:rPr lang="en-US" dirty="0" err="1"/>
              <a:t>SaveRestore</a:t>
            </a:r>
            <a:r>
              <a:rPr lang="en-US" dirty="0"/>
              <a:t>, Alarm Services, Scan Server</a:t>
            </a:r>
            <a:br>
              <a:rPr lang="en-US" dirty="0"/>
            </a:br>
            <a:r>
              <a:rPr lang="en-US" dirty="0">
                <a:hlinkClick r:id="rId8"/>
              </a:rPr>
              <a:t>https://github.com/ControlSystemStudio/phoebus/tree/master/services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6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0018" y="4901183"/>
            <a:ext cx="4293781" cy="1591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EPICS Core Java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8634A06-A1CD-36ED-040B-968E32D6B585}"/>
              </a:ext>
            </a:extLst>
          </p:cNvPr>
          <p:cNvSpPr/>
          <p:nvPr/>
        </p:nvSpPr>
        <p:spPr>
          <a:xfrm>
            <a:off x="0" y="28444"/>
            <a:ext cx="3096768" cy="471332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9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5519-BD20-4CC3-8406-FF2DF13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-5875"/>
            <a:ext cx="8257032" cy="5890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Phoebus</a:t>
            </a:r>
            <a:r>
              <a:rPr lang="en-US" dirty="0"/>
              <a:t> Tools and Services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768" y="689116"/>
            <a:ext cx="8257032" cy="580375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ChannelAccess</a:t>
            </a:r>
            <a:r>
              <a:rPr lang="en-US" dirty="0"/>
              <a:t> libraries are stable</a:t>
            </a:r>
          </a:p>
          <a:p>
            <a:pPr lvl="1"/>
            <a:r>
              <a:rPr lang="en-US" dirty="0"/>
              <a:t>Minor fixes</a:t>
            </a:r>
          </a:p>
          <a:p>
            <a:pPr lvl="2"/>
            <a:r>
              <a:rPr lang="en-US" dirty="0"/>
              <a:t>Parsing tables, etc..</a:t>
            </a:r>
          </a:p>
          <a:p>
            <a:r>
              <a:rPr lang="en-US" dirty="0" err="1"/>
              <a:t>PVAccess</a:t>
            </a:r>
            <a:r>
              <a:rPr lang="en-US" dirty="0"/>
              <a:t> libraries </a:t>
            </a:r>
          </a:p>
          <a:p>
            <a:pPr lvl="1"/>
            <a:r>
              <a:rPr lang="en-US" dirty="0"/>
              <a:t>SNS   Added Security</a:t>
            </a:r>
          </a:p>
          <a:p>
            <a:pPr lvl="1"/>
            <a:r>
              <a:rPr lang="en-US" dirty="0"/>
              <a:t>ESS    Expanded support for handling Tables</a:t>
            </a:r>
          </a:p>
          <a:p>
            <a:pPr lvl="1"/>
            <a:r>
              <a:rPr lang="en-US" dirty="0"/>
              <a:t>STFC  Included the use of `</a:t>
            </a:r>
            <a:r>
              <a:rPr lang="en-US" dirty="0" err="1"/>
              <a:t>CompletableFuture</a:t>
            </a:r>
            <a:r>
              <a:rPr lang="en-US" dirty="0"/>
              <a:t>`</a:t>
            </a:r>
          </a:p>
          <a:p>
            <a:endParaRPr lang="en-US" dirty="0"/>
          </a:p>
          <a:p>
            <a:r>
              <a:rPr lang="en-US" dirty="0"/>
              <a:t>Phoebus core-</a:t>
            </a:r>
            <a:r>
              <a:rPr lang="en-US" dirty="0" err="1"/>
              <a:t>pv</a:t>
            </a:r>
            <a:r>
              <a:rPr lang="en-US" dirty="0"/>
              <a:t> has 2 implementations of channel access connections</a:t>
            </a:r>
          </a:p>
          <a:p>
            <a:pPr lvl="1"/>
            <a:r>
              <a:rPr lang="en-US" dirty="0" err="1"/>
              <a:t>jca</a:t>
            </a:r>
            <a:r>
              <a:rPr lang="en-US" dirty="0"/>
              <a:t> &amp; Jackie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Validated our modular / pluggable claims</a:t>
            </a:r>
          </a:p>
          <a:p>
            <a:pPr lvl="1"/>
            <a:r>
              <a:rPr lang="en-US" dirty="0"/>
              <a:t>This is a useful debugging and diagnostic option now</a:t>
            </a:r>
          </a:p>
          <a:p>
            <a:endParaRPr lang="en-US" dirty="0"/>
          </a:p>
          <a:p>
            <a:r>
              <a:rPr lang="en-US" dirty="0"/>
              <a:t>Future Plans </a:t>
            </a:r>
          </a:p>
          <a:p>
            <a:pPr lvl="1"/>
            <a:r>
              <a:rPr lang="en-US" dirty="0"/>
              <a:t>deprecate </a:t>
            </a:r>
            <a:r>
              <a:rPr lang="en-US" dirty="0" err="1"/>
              <a:t>PVAccessJava</a:t>
            </a:r>
            <a:r>
              <a:rPr lang="en-US" dirty="0"/>
              <a:t>, </a:t>
            </a:r>
            <a:r>
              <a:rPr lang="en-US" dirty="0" err="1"/>
              <a:t>PVDataJava</a:t>
            </a:r>
            <a:r>
              <a:rPr lang="en-US" dirty="0"/>
              <a:t>, </a:t>
            </a:r>
            <a:r>
              <a:rPr lang="en-US" dirty="0" err="1"/>
              <a:t>normativeTypesJava</a:t>
            </a:r>
            <a:endParaRPr lang="en-US" dirty="0"/>
          </a:p>
          <a:p>
            <a:pPr lvl="1"/>
            <a:r>
              <a:rPr lang="en-US" dirty="0" err="1"/>
              <a:t>ChannelAccess</a:t>
            </a:r>
            <a:r>
              <a:rPr lang="en-US" dirty="0"/>
              <a:t> Name Server using </a:t>
            </a:r>
            <a:r>
              <a:rPr lang="en-US" dirty="0" err="1"/>
              <a:t>ChannelFinder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F89D5FDE-02F3-E37A-10DF-939CEECD8548}"/>
              </a:ext>
            </a:extLst>
          </p:cNvPr>
          <p:cNvSpPr/>
          <p:nvPr/>
        </p:nvSpPr>
        <p:spPr>
          <a:xfrm>
            <a:off x="0" y="0"/>
            <a:ext cx="3096768" cy="474168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A9B2C1-AB73-4044-3099-CA87CF8E4A65}"/>
              </a:ext>
            </a:extLst>
          </p:cNvPr>
          <p:cNvSpPr/>
          <p:nvPr/>
        </p:nvSpPr>
        <p:spPr>
          <a:xfrm>
            <a:off x="0" y="0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0DADC-1127-87BC-CB5F-B287AC7D2CCA}"/>
              </a:ext>
            </a:extLst>
          </p:cNvPr>
          <p:cNvSpPr/>
          <p:nvPr/>
        </p:nvSpPr>
        <p:spPr>
          <a:xfrm>
            <a:off x="36576" y="4752267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C4FDD3EF-AE09-8BEA-0D49-C7FC43D643A5}"/>
              </a:ext>
            </a:extLst>
          </p:cNvPr>
          <p:cNvSpPr txBox="1">
            <a:spLocks/>
          </p:cNvSpPr>
          <p:nvPr/>
        </p:nvSpPr>
        <p:spPr>
          <a:xfrm>
            <a:off x="6464596" y="4901183"/>
            <a:ext cx="4889204" cy="1591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Phoebus Middle Layer Services</a:t>
            </a:r>
          </a:p>
        </p:txBody>
      </p:sp>
    </p:spTree>
    <p:extLst>
      <p:ext uri="{BB962C8B-B14F-4D97-AF65-F5344CB8AC3E}">
        <p14:creationId xmlns:p14="http://schemas.microsoft.com/office/powerpoint/2010/main" val="279793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5519-BD20-4CC3-8406-FF2DF13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-5875"/>
            <a:ext cx="8257032" cy="5890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Phoebus</a:t>
            </a:r>
            <a:r>
              <a:rPr lang="en-US" dirty="0"/>
              <a:t> Tools and Services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768" y="689116"/>
            <a:ext cx="8257032" cy="5803759"/>
          </a:xfrm>
        </p:spPr>
        <p:txBody>
          <a:bodyPr>
            <a:normAutofit/>
          </a:bodyPr>
          <a:lstStyle/>
          <a:p>
            <a:r>
              <a:rPr lang="en-US" dirty="0"/>
              <a:t>Standardization of middle layer services</a:t>
            </a:r>
          </a:p>
          <a:p>
            <a:endParaRPr lang="en-US" dirty="0"/>
          </a:p>
          <a:p>
            <a:r>
              <a:rPr lang="en-US" dirty="0"/>
              <a:t>Standardization Authentication Authorization</a:t>
            </a:r>
          </a:p>
          <a:p>
            <a:pPr lvl="1"/>
            <a:r>
              <a:rPr lang="en-US" dirty="0"/>
              <a:t>spring-security (</a:t>
            </a:r>
            <a:r>
              <a:rPr lang="en-US" dirty="0" err="1"/>
              <a:t>ldap</a:t>
            </a:r>
            <a:r>
              <a:rPr lang="en-US" dirty="0"/>
              <a:t>, </a:t>
            </a:r>
            <a:r>
              <a:rPr lang="en-US" dirty="0" err="1"/>
              <a:t>ActiveDirectory</a:t>
            </a:r>
            <a:r>
              <a:rPr lang="en-US" dirty="0"/>
              <a:t>,…)</a:t>
            </a:r>
          </a:p>
          <a:p>
            <a:pPr lvl="1"/>
            <a:r>
              <a:rPr lang="en-US" dirty="0" err="1"/>
              <a:t>ChannelFinder</a:t>
            </a:r>
            <a:r>
              <a:rPr lang="en-US" dirty="0"/>
              <a:t>, Phoebus-</a:t>
            </a:r>
            <a:r>
              <a:rPr lang="en-US" dirty="0" err="1"/>
              <a:t>Olog</a:t>
            </a:r>
            <a:r>
              <a:rPr lang="en-US" dirty="0"/>
              <a:t>, Save and Restore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Standardization Documentation</a:t>
            </a:r>
          </a:p>
          <a:p>
            <a:pPr lvl="1"/>
            <a:r>
              <a:rPr lang="en-US" dirty="0" err="1"/>
              <a:t>readthedocs</a:t>
            </a:r>
            <a:endParaRPr lang="en-US" dirty="0"/>
          </a:p>
          <a:p>
            <a:pPr lvl="1"/>
            <a:r>
              <a:rPr lang="en-US" dirty="0"/>
              <a:t>Use swagger to generate REST API documentation</a:t>
            </a:r>
          </a:p>
          <a:p>
            <a:pPr lvl="1"/>
            <a:r>
              <a:rPr lang="en-US" dirty="0"/>
              <a:t>Generate python clients using swagger</a:t>
            </a:r>
            <a:br>
              <a:rPr lang="en-US" dirty="0"/>
            </a:br>
            <a:r>
              <a:rPr lang="en-US" dirty="0"/>
              <a:t>https://github.com/mrakitin/pychannelfinder/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A9B2C1-AB73-4044-3099-CA87CF8E4A65}"/>
              </a:ext>
            </a:extLst>
          </p:cNvPr>
          <p:cNvSpPr/>
          <p:nvPr/>
        </p:nvSpPr>
        <p:spPr>
          <a:xfrm>
            <a:off x="0" y="0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0DADC-1127-87BC-CB5F-B287AC7D2CCA}"/>
              </a:ext>
            </a:extLst>
          </p:cNvPr>
          <p:cNvSpPr/>
          <p:nvPr/>
        </p:nvSpPr>
        <p:spPr>
          <a:xfrm>
            <a:off x="36576" y="4752267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7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5519-BD20-4CC3-8406-FF2DF13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-5875"/>
            <a:ext cx="8257032" cy="5890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Phoebus</a:t>
            </a:r>
            <a:r>
              <a:rPr lang="en-US" dirty="0"/>
              <a:t> Tools and Services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768" y="689116"/>
            <a:ext cx="8257032" cy="5803759"/>
          </a:xfrm>
        </p:spPr>
        <p:txBody>
          <a:bodyPr>
            <a:normAutofit/>
          </a:bodyPr>
          <a:lstStyle/>
          <a:p>
            <a:r>
              <a:rPr lang="en-US" dirty="0"/>
              <a:t>Integration tests with Docker containers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Junit5 + </a:t>
            </a:r>
            <a:r>
              <a:rPr lang="en-US" i="1" dirty="0" err="1"/>
              <a:t>Testcontainers</a:t>
            </a:r>
            <a:endParaRPr lang="en-US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A9B2C1-AB73-4044-3099-CA87CF8E4A65}"/>
              </a:ext>
            </a:extLst>
          </p:cNvPr>
          <p:cNvSpPr/>
          <p:nvPr/>
        </p:nvSpPr>
        <p:spPr>
          <a:xfrm>
            <a:off x="0" y="0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0DADC-1127-87BC-CB5F-B287AC7D2CCA}"/>
              </a:ext>
            </a:extLst>
          </p:cNvPr>
          <p:cNvSpPr/>
          <p:nvPr/>
        </p:nvSpPr>
        <p:spPr>
          <a:xfrm>
            <a:off x="36576" y="4752267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14118-7D30-E9D2-708F-E179400F2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8246" y="1223772"/>
            <a:ext cx="451975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8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05519-BD20-4CC3-8406-FF2DF139A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768" y="-5875"/>
            <a:ext cx="8257032" cy="58903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Phoebus</a:t>
            </a:r>
            <a:r>
              <a:rPr lang="en-US" dirty="0"/>
              <a:t> Tools and Services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28F506-126B-4D86-BF2D-58877F2A4B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6768" y="689116"/>
            <a:ext cx="8257032" cy="580375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Alarm Annunciator</a:t>
            </a:r>
          </a:p>
          <a:p>
            <a:pPr lvl="1"/>
            <a:r>
              <a:rPr lang="en-US" dirty="0"/>
              <a:t>Pluggable annunciator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rgbClr val="C00000"/>
                </a:solidFill>
              </a:rPr>
              <a:t>@Override</a:t>
            </a:r>
          </a:p>
          <a:p>
            <a:pPr marL="457200" lvl="1" indent="0">
              <a:buNone/>
            </a:pPr>
            <a:r>
              <a:rPr lang="en-US" i="1" dirty="0">
                <a:solidFill>
                  <a:srgbClr val="C00000"/>
                </a:solidFill>
              </a:rPr>
              <a:t>    public void speak(final </a:t>
            </a:r>
            <a:r>
              <a:rPr lang="en-US" i="1" dirty="0" err="1">
                <a:solidFill>
                  <a:srgbClr val="C00000"/>
                </a:solidFill>
              </a:rPr>
              <a:t>AnnunciatorMessage</a:t>
            </a:r>
            <a:r>
              <a:rPr lang="en-US" i="1" dirty="0">
                <a:solidFill>
                  <a:srgbClr val="C00000"/>
                </a:solidFill>
              </a:rPr>
              <a:t> message)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The </a:t>
            </a:r>
            <a:r>
              <a:rPr lang="en-US" b="1" i="1" dirty="0"/>
              <a:t>audio annunciator</a:t>
            </a:r>
            <a:r>
              <a:rPr lang="en-US" dirty="0"/>
              <a:t> will play the audio files specified for the associated alarm severity levels. Currently supported formats are AIFF and WAV files.</a:t>
            </a:r>
          </a:p>
          <a:p>
            <a:endParaRPr lang="en-US" dirty="0"/>
          </a:p>
          <a:p>
            <a:r>
              <a:rPr lang="en-US" dirty="0" err="1"/>
              <a:t>Olog</a:t>
            </a:r>
            <a:r>
              <a:rPr lang="en-US" dirty="0"/>
              <a:t> actions</a:t>
            </a:r>
          </a:p>
          <a:p>
            <a:pPr lvl="1"/>
            <a:r>
              <a:rPr lang="en-US" dirty="0"/>
              <a:t>A pluggable interface allows adding specific operations to be performed when a Log entry is created</a:t>
            </a:r>
          </a:p>
          <a:p>
            <a:pPr lvl="1"/>
            <a:r>
              <a:rPr lang="en-US" dirty="0"/>
              <a:t>e.g. send an email to </a:t>
            </a:r>
            <a:r>
              <a:rPr lang="en-US" dirty="0" err="1"/>
              <a:t>xyz</a:t>
            </a:r>
            <a:r>
              <a:rPr lang="en-US" dirty="0"/>
              <a:t> when a new log entry is created with a specific tag.</a:t>
            </a:r>
          </a:p>
          <a:p>
            <a:pPr lvl="1"/>
            <a:endParaRPr lang="en-US" dirty="0"/>
          </a:p>
          <a:p>
            <a:r>
              <a:rPr lang="en-US" dirty="0"/>
              <a:t>Save and Restore</a:t>
            </a:r>
          </a:p>
          <a:p>
            <a:pPr lvl="1"/>
            <a:r>
              <a:rPr lang="en-US" dirty="0"/>
              <a:t>Check out Georg’s talk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1B3A2-CC48-4DF6-921D-66CA2C34A688}"/>
              </a:ext>
            </a:extLst>
          </p:cNvPr>
          <p:cNvSpPr/>
          <p:nvPr/>
        </p:nvSpPr>
        <p:spPr>
          <a:xfrm>
            <a:off x="316992" y="4901184"/>
            <a:ext cx="2535936" cy="159169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5DF51-5175-4104-9C91-A67A7F38BE58}"/>
              </a:ext>
            </a:extLst>
          </p:cNvPr>
          <p:cNvSpPr/>
          <p:nvPr/>
        </p:nvSpPr>
        <p:spPr>
          <a:xfrm>
            <a:off x="316992" y="2633154"/>
            <a:ext cx="2535936" cy="15916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Service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Archiver, </a:t>
            </a:r>
            <a:r>
              <a:rPr lang="en-US" i="1" dirty="0" err="1">
                <a:solidFill>
                  <a:schemeClr val="tx1"/>
                </a:solidFill>
              </a:rPr>
              <a:t>ChannelFinder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Save Restore, </a:t>
            </a:r>
            <a:r>
              <a:rPr lang="en-US" i="1" dirty="0" err="1">
                <a:solidFill>
                  <a:schemeClr val="tx1"/>
                </a:solidFill>
              </a:rPr>
              <a:t>Olog</a:t>
            </a:r>
            <a:r>
              <a:rPr lang="en-US" i="1" dirty="0">
                <a:solidFill>
                  <a:schemeClr val="tx1"/>
                </a:solidFill>
              </a:rPr>
              <a:t>,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Alarm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4CAE0-B97B-482A-BD0F-950CB23E94BC}"/>
              </a:ext>
            </a:extLst>
          </p:cNvPr>
          <p:cNvSpPr/>
          <p:nvPr/>
        </p:nvSpPr>
        <p:spPr>
          <a:xfrm>
            <a:off x="316992" y="365125"/>
            <a:ext cx="2535936" cy="1591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EPICS Tools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Phoebus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CS-Studio</a:t>
            </a:r>
          </a:p>
        </p:txBody>
      </p:sp>
      <p:pic>
        <p:nvPicPr>
          <p:cNvPr id="13" name="Grafik 8">
            <a:extLst>
              <a:ext uri="{FF2B5EF4-FFF2-40B4-BE49-F238E27FC236}">
                <a16:creationId xmlns:a16="http://schemas.microsoft.com/office/drawing/2014/main" id="{39600A33-AB43-418F-B9FF-B031EE875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59" y="5309654"/>
            <a:ext cx="1465602" cy="774749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3B2C3FB-9EA9-4A21-B77D-B6CE55A3CCDB}"/>
              </a:ext>
            </a:extLst>
          </p:cNvPr>
          <p:cNvCxnSpPr>
            <a:cxnSpLocks/>
          </p:cNvCxnSpPr>
          <p:nvPr/>
        </p:nvCxnSpPr>
        <p:spPr>
          <a:xfrm>
            <a:off x="0" y="2290437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049CC7-56F5-44CC-8144-B540EF31226E}"/>
              </a:ext>
            </a:extLst>
          </p:cNvPr>
          <p:cNvCxnSpPr>
            <a:cxnSpLocks/>
          </p:cNvCxnSpPr>
          <p:nvPr/>
        </p:nvCxnSpPr>
        <p:spPr>
          <a:xfrm>
            <a:off x="0" y="4582355"/>
            <a:ext cx="3096768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869E66D-19F7-4967-80D5-9A8506EB99FC}"/>
              </a:ext>
            </a:extLst>
          </p:cNvPr>
          <p:cNvCxnSpPr>
            <a:cxnSpLocks/>
          </p:cNvCxnSpPr>
          <p:nvPr/>
        </p:nvCxnSpPr>
        <p:spPr>
          <a:xfrm>
            <a:off x="35512" y="2290437"/>
            <a:ext cx="0" cy="227712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73A9B2C1-AB73-4044-3099-CA87CF8E4A65}"/>
              </a:ext>
            </a:extLst>
          </p:cNvPr>
          <p:cNvSpPr/>
          <p:nvPr/>
        </p:nvSpPr>
        <p:spPr>
          <a:xfrm>
            <a:off x="0" y="0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0DADC-1127-87BC-CB5F-B287AC7D2CCA}"/>
              </a:ext>
            </a:extLst>
          </p:cNvPr>
          <p:cNvSpPr/>
          <p:nvPr/>
        </p:nvSpPr>
        <p:spPr>
          <a:xfrm>
            <a:off x="36576" y="4752267"/>
            <a:ext cx="3096768" cy="208332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23899</TotalTime>
  <Words>2016</Words>
  <Application>Microsoft Office PowerPoint</Application>
  <PresentationFormat>Widescreen</PresentationFormat>
  <Paragraphs>326</Paragraphs>
  <Slides>30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Google Sans</vt:lpstr>
      <vt:lpstr>Helvetica</vt:lpstr>
      <vt:lpstr>Roboto</vt:lpstr>
      <vt:lpstr>Office Theme</vt:lpstr>
      <vt:lpstr>Macro-Enabled Worksheet</vt:lpstr>
      <vt:lpstr>Phoebus Tools and Services</vt:lpstr>
      <vt:lpstr>Phoebus / CS-Studio Collaboration</vt:lpstr>
      <vt:lpstr>Phoebus Tools and Services The Ecosystem</vt:lpstr>
      <vt:lpstr>PowerPoint Presentation</vt:lpstr>
      <vt:lpstr>Phoebus Tools and Services</vt:lpstr>
      <vt:lpstr>PowerPoint Presentation</vt:lpstr>
      <vt:lpstr>Phoebus Tools and Services</vt:lpstr>
      <vt:lpstr>Phoebus Tools and Services</vt:lpstr>
      <vt:lpstr>Phoebus Tools and Services</vt:lpstr>
      <vt:lpstr>PowerPoint Presentation</vt:lpstr>
      <vt:lpstr>Converting screens</vt:lpstr>
      <vt:lpstr>Converted screens…but better ITER icons</vt:lpstr>
      <vt:lpstr>Converted screens…but better ALS Phoebusgen</vt:lpstr>
      <vt:lpstr>Converted screens…but better .bcf</vt:lpstr>
      <vt:lpstr>Archive DataSource</vt:lpstr>
      <vt:lpstr>Archive DataSource</vt:lpstr>
      <vt:lpstr>Archive DataSource</vt:lpstr>
      <vt:lpstr>Pluggable actions</vt:lpstr>
      <vt:lpstr>Pluggable actions</vt:lpstr>
      <vt:lpstr>Phoebus Tools and Services</vt:lpstr>
      <vt:lpstr>Phoebus Tools and Services</vt:lpstr>
      <vt:lpstr>Collaboration Status</vt:lpstr>
      <vt:lpstr>Next Steps</vt:lpstr>
      <vt:lpstr>How to contribute</vt:lpstr>
      <vt:lpstr>Developers Meeting</vt:lpstr>
      <vt:lpstr>Developers Meeting</vt:lpstr>
      <vt:lpstr>Developers Meeting</vt:lpstr>
      <vt:lpstr>Developers Meeting</vt:lpstr>
      <vt:lpstr>Developers Meeting</vt:lpstr>
      <vt:lpstr>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Phoebus  &amp; CS-Studio</dc:title>
  <dc:creator>Shroff, Kunal</dc:creator>
  <cp:lastModifiedBy>Shroff, Kunal</cp:lastModifiedBy>
  <cp:revision>325</cp:revision>
  <dcterms:created xsi:type="dcterms:W3CDTF">2021-06-30T18:40:38Z</dcterms:created>
  <dcterms:modified xsi:type="dcterms:W3CDTF">2024-09-18T11:42:09Z</dcterms:modified>
</cp:coreProperties>
</file>