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7" r:id="rId4"/>
    <p:sldId id="278" r:id="rId5"/>
    <p:sldId id="279" r:id="rId6"/>
    <p:sldId id="257" r:id="rId7"/>
    <p:sldId id="2837" r:id="rId8"/>
    <p:sldId id="5754" r:id="rId9"/>
    <p:sldId id="870" r:id="rId10"/>
    <p:sldId id="1011" r:id="rId11"/>
    <p:sldId id="5755" r:id="rId12"/>
    <p:sldId id="555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F64"/>
    <a:srgbClr val="1D395F"/>
    <a:srgbClr val="2F5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304"/>
  </p:normalViewPr>
  <p:slideViewPr>
    <p:cSldViewPr snapToGrid="0">
      <p:cViewPr>
        <p:scale>
          <a:sx n="120" d="100"/>
          <a:sy n="120" d="100"/>
        </p:scale>
        <p:origin x="1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73D8D-BBFF-B74C-B0D9-ACC1B61BFE3B}" type="doc">
      <dgm:prSet loTypeId="urn:microsoft.com/office/officeart/2005/8/layout/chevron2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633A3-8BEF-8C46-823B-7168013408A0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1500" dirty="0"/>
            <a:t>Early</a:t>
          </a:r>
        </a:p>
        <a:p>
          <a:r>
            <a:rPr lang="en-US" sz="1500" dirty="0"/>
            <a:t>2000s</a:t>
          </a:r>
        </a:p>
      </dgm:t>
    </dgm:pt>
    <dgm:pt modelId="{BA1B304F-9C95-9847-848A-7F82EED51BC3}" type="parTrans" cxnId="{1BE6A963-9A36-C742-B821-8B26090C8841}">
      <dgm:prSet/>
      <dgm:spPr/>
      <dgm:t>
        <a:bodyPr/>
        <a:lstStyle/>
        <a:p>
          <a:endParaRPr lang="en-US"/>
        </a:p>
      </dgm:t>
    </dgm:pt>
    <dgm:pt modelId="{9A6DC2C3-7E67-8540-8DFC-354174DE1B8B}" type="sibTrans" cxnId="{1BE6A963-9A36-C742-B821-8B26090C8841}">
      <dgm:prSet/>
      <dgm:spPr/>
      <dgm:t>
        <a:bodyPr/>
        <a:lstStyle/>
        <a:p>
          <a:endParaRPr lang="en-US"/>
        </a:p>
      </dgm:t>
    </dgm:pt>
    <dgm:pt modelId="{B38C2176-84F9-8746-A79D-E57F77A0180D}">
      <dgm:prSet phldrT="[Text]"/>
      <dgm:spPr/>
      <dgm:t>
        <a:bodyPr/>
        <a:lstStyle/>
        <a:p>
          <a:r>
            <a:rPr lang="en-US" dirty="0"/>
            <a:t>EPICS is selected for SNS machine during early design phase</a:t>
          </a:r>
        </a:p>
      </dgm:t>
    </dgm:pt>
    <dgm:pt modelId="{8FF40DBF-AEBE-5B4F-85C0-D2C9A507D0B5}" type="parTrans" cxnId="{3FEB37C2-E769-ED48-B81A-76BE95CB61F9}">
      <dgm:prSet/>
      <dgm:spPr/>
      <dgm:t>
        <a:bodyPr/>
        <a:lstStyle/>
        <a:p>
          <a:endParaRPr lang="en-US"/>
        </a:p>
      </dgm:t>
    </dgm:pt>
    <dgm:pt modelId="{8A6BE0CD-47D5-0942-98A8-E277579C93ED}" type="sibTrans" cxnId="{3FEB37C2-E769-ED48-B81A-76BE95CB61F9}">
      <dgm:prSet/>
      <dgm:spPr/>
      <dgm:t>
        <a:bodyPr/>
        <a:lstStyle/>
        <a:p>
          <a:endParaRPr lang="en-US"/>
        </a:p>
      </dgm:t>
    </dgm:pt>
    <dgm:pt modelId="{2237FFFC-4A3D-E14B-817B-506E8C10238D}">
      <dgm:prSet phldrT="[Text]"/>
      <dgm:spPr/>
      <dgm:t>
        <a:bodyPr/>
        <a:lstStyle/>
        <a:p>
          <a:r>
            <a:rPr lang="en-US" dirty="0"/>
            <a:t>Also selected for SNS beamlines, but this changed</a:t>
          </a:r>
        </a:p>
      </dgm:t>
    </dgm:pt>
    <dgm:pt modelId="{D4E4BCA6-DE0E-AD43-B717-AB41F7BA484F}" type="parTrans" cxnId="{5262352F-30A3-574C-A906-B360A5AD2DFE}">
      <dgm:prSet/>
      <dgm:spPr/>
      <dgm:t>
        <a:bodyPr/>
        <a:lstStyle/>
        <a:p>
          <a:endParaRPr lang="en-US"/>
        </a:p>
      </dgm:t>
    </dgm:pt>
    <dgm:pt modelId="{DE9F98BB-16FA-EF4E-B49A-034EC6A5CAE1}" type="sibTrans" cxnId="{5262352F-30A3-574C-A906-B360A5AD2DFE}">
      <dgm:prSet/>
      <dgm:spPr/>
      <dgm:t>
        <a:bodyPr/>
        <a:lstStyle/>
        <a:p>
          <a:endParaRPr lang="en-US"/>
        </a:p>
      </dgm:t>
    </dgm:pt>
    <dgm:pt modelId="{2DB9A691-9CA6-F74A-B9A6-BE1375DABC7F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1500" dirty="0"/>
            <a:t>2006</a:t>
          </a:r>
        </a:p>
      </dgm:t>
    </dgm:pt>
    <dgm:pt modelId="{2FFF2C76-A26E-CA49-AE67-B54290C61365}" type="parTrans" cxnId="{1FA24DBC-D08D-424A-811F-C24AA8A40EB8}">
      <dgm:prSet/>
      <dgm:spPr/>
      <dgm:t>
        <a:bodyPr/>
        <a:lstStyle/>
        <a:p>
          <a:endParaRPr lang="en-US"/>
        </a:p>
      </dgm:t>
    </dgm:pt>
    <dgm:pt modelId="{312D3215-A4CE-D147-99EA-3565454963A9}" type="sibTrans" cxnId="{1FA24DBC-D08D-424A-811F-C24AA8A40EB8}">
      <dgm:prSet/>
      <dgm:spPr/>
      <dgm:t>
        <a:bodyPr/>
        <a:lstStyle/>
        <a:p>
          <a:endParaRPr lang="en-US"/>
        </a:p>
      </dgm:t>
    </dgm:pt>
    <dgm:pt modelId="{07D52A22-7C57-C74E-8B8B-6C81DA51145F}">
      <dgm:prSet phldrT="[Text]"/>
      <dgm:spPr/>
      <dgm:t>
        <a:bodyPr/>
        <a:lstStyle/>
        <a:p>
          <a:r>
            <a:rPr lang="en-US" dirty="0"/>
            <a:t>SNS machine commissioned with EPICS </a:t>
          </a:r>
        </a:p>
      </dgm:t>
    </dgm:pt>
    <dgm:pt modelId="{27B13FDD-C1C8-0F40-A16C-CC46150E5E2B}" type="parTrans" cxnId="{4F4FD782-8D62-F840-BEC0-0B4FA3CED27A}">
      <dgm:prSet/>
      <dgm:spPr/>
      <dgm:t>
        <a:bodyPr/>
        <a:lstStyle/>
        <a:p>
          <a:endParaRPr lang="en-US"/>
        </a:p>
      </dgm:t>
    </dgm:pt>
    <dgm:pt modelId="{78D80DFF-5828-364F-AB28-1CBA7FB30CAE}" type="sibTrans" cxnId="{4F4FD782-8D62-F840-BEC0-0B4FA3CED27A}">
      <dgm:prSet/>
      <dgm:spPr/>
      <dgm:t>
        <a:bodyPr/>
        <a:lstStyle/>
        <a:p>
          <a:endParaRPr lang="en-US"/>
        </a:p>
      </dgm:t>
    </dgm:pt>
    <dgm:pt modelId="{ACE16E2C-542A-2E4A-8080-30D7171B2085}">
      <dgm:prSet phldrT="[Text]"/>
      <dgm:spPr/>
      <dgm:t>
        <a:bodyPr/>
        <a:lstStyle/>
        <a:p>
          <a:r>
            <a:rPr lang="en-US" dirty="0"/>
            <a:t>Reliability improvements</a:t>
          </a:r>
        </a:p>
      </dgm:t>
    </dgm:pt>
    <dgm:pt modelId="{CDAABD38-1D01-434F-B937-619A94C2F997}" type="parTrans" cxnId="{7C819936-B380-A840-AABD-F8E59519772C}">
      <dgm:prSet/>
      <dgm:spPr/>
      <dgm:t>
        <a:bodyPr/>
        <a:lstStyle/>
        <a:p>
          <a:endParaRPr lang="en-US"/>
        </a:p>
      </dgm:t>
    </dgm:pt>
    <dgm:pt modelId="{380D6261-0A77-504B-8C52-37A1C6EA50F1}" type="sibTrans" cxnId="{7C819936-B380-A840-AABD-F8E59519772C}">
      <dgm:prSet/>
      <dgm:spPr/>
      <dgm:t>
        <a:bodyPr/>
        <a:lstStyle/>
        <a:p>
          <a:endParaRPr lang="en-US"/>
        </a:p>
      </dgm:t>
    </dgm:pt>
    <dgm:pt modelId="{BA2DE074-6D28-E542-9007-A8DDF2B0F066}">
      <dgm:prSet phldrT="[Text]" custT="1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1500" dirty="0"/>
            <a:t>2013-2019</a:t>
          </a:r>
        </a:p>
        <a:p>
          <a:r>
            <a:rPr lang="en-US" sz="1500" dirty="0"/>
            <a:t>2018 - now</a:t>
          </a:r>
        </a:p>
      </dgm:t>
    </dgm:pt>
    <dgm:pt modelId="{9C9861F2-71A3-CC43-A1F4-D14FF28AEFFF}" type="parTrans" cxnId="{EF49B93D-CD2D-334A-AC31-2BED18DC3820}">
      <dgm:prSet/>
      <dgm:spPr/>
      <dgm:t>
        <a:bodyPr/>
        <a:lstStyle/>
        <a:p>
          <a:endParaRPr lang="en-US"/>
        </a:p>
      </dgm:t>
    </dgm:pt>
    <dgm:pt modelId="{E884CFBE-5488-1548-8901-BAD3F0A7F6CF}" type="sibTrans" cxnId="{EF49B93D-CD2D-334A-AC31-2BED18DC3820}">
      <dgm:prSet/>
      <dgm:spPr/>
      <dgm:t>
        <a:bodyPr/>
        <a:lstStyle/>
        <a:p>
          <a:endParaRPr lang="en-US"/>
        </a:p>
      </dgm:t>
    </dgm:pt>
    <dgm:pt modelId="{3EC7010E-4B95-F441-B9F8-BB490A9896E1}">
      <dgm:prSet phldrT="[Text]"/>
      <dgm:spPr/>
      <dgm:t>
        <a:bodyPr/>
        <a:lstStyle/>
        <a:p>
          <a:r>
            <a:rPr lang="en-US" dirty="0"/>
            <a:t>Conversion of beamline controls to EPICS</a:t>
          </a:r>
        </a:p>
      </dgm:t>
    </dgm:pt>
    <dgm:pt modelId="{763386B4-4325-5F44-A2B3-9262F34FA8E6}" type="parTrans" cxnId="{EBBF25E8-345C-134F-8FCD-668A964A2762}">
      <dgm:prSet/>
      <dgm:spPr/>
      <dgm:t>
        <a:bodyPr/>
        <a:lstStyle/>
        <a:p>
          <a:endParaRPr lang="en-US"/>
        </a:p>
      </dgm:t>
    </dgm:pt>
    <dgm:pt modelId="{01FB551C-612D-124B-879F-C62AB7E21432}" type="sibTrans" cxnId="{EBBF25E8-345C-134F-8FCD-668A964A2762}">
      <dgm:prSet/>
      <dgm:spPr/>
      <dgm:t>
        <a:bodyPr/>
        <a:lstStyle/>
        <a:p>
          <a:endParaRPr lang="en-US"/>
        </a:p>
      </dgm:t>
    </dgm:pt>
    <dgm:pt modelId="{1FCE4342-134C-B747-8272-533BB0B8B4AD}">
      <dgm:prSet phldrT="[Text]"/>
      <dgm:spPr/>
      <dgm:t>
        <a:bodyPr/>
        <a:lstStyle/>
        <a:p>
          <a:r>
            <a:rPr lang="en-US" dirty="0"/>
            <a:t>Conversion of HFIR beamlines to EPICS </a:t>
          </a:r>
        </a:p>
      </dgm:t>
    </dgm:pt>
    <dgm:pt modelId="{8DCCFD27-2582-4B4E-BC43-8A701779FF3A}" type="parTrans" cxnId="{BA5BB5F1-8B48-3742-A4BB-2935ACDCB795}">
      <dgm:prSet/>
      <dgm:spPr/>
      <dgm:t>
        <a:bodyPr/>
        <a:lstStyle/>
        <a:p>
          <a:endParaRPr lang="en-US"/>
        </a:p>
      </dgm:t>
    </dgm:pt>
    <dgm:pt modelId="{B42B6BE1-5942-3841-A748-667E3A215916}" type="sibTrans" cxnId="{BA5BB5F1-8B48-3742-A4BB-2935ACDCB795}">
      <dgm:prSet/>
      <dgm:spPr/>
      <dgm:t>
        <a:bodyPr/>
        <a:lstStyle/>
        <a:p>
          <a:endParaRPr lang="en-US"/>
        </a:p>
      </dgm:t>
    </dgm:pt>
    <dgm:pt modelId="{35700343-F4B9-0F4E-9E66-D2E89663C6FF}" type="pres">
      <dgm:prSet presAssocID="{E7D73D8D-BBFF-B74C-B0D9-ACC1B61BFE3B}" presName="linearFlow" presStyleCnt="0">
        <dgm:presLayoutVars>
          <dgm:dir/>
          <dgm:animLvl val="lvl"/>
          <dgm:resizeHandles val="exact"/>
        </dgm:presLayoutVars>
      </dgm:prSet>
      <dgm:spPr/>
    </dgm:pt>
    <dgm:pt modelId="{FAC81E30-F74A-A84B-9371-9A71BA1078C3}" type="pres">
      <dgm:prSet presAssocID="{3F3633A3-8BEF-8C46-823B-7168013408A0}" presName="composite" presStyleCnt="0"/>
      <dgm:spPr/>
    </dgm:pt>
    <dgm:pt modelId="{DF0394A8-D00C-2547-8E08-4459E66D0EBC}" type="pres">
      <dgm:prSet presAssocID="{3F3633A3-8BEF-8C46-823B-7168013408A0}" presName="parentText" presStyleLbl="alignNode1" presStyleIdx="0" presStyleCnt="3" custLinFactNeighborY="-2752">
        <dgm:presLayoutVars>
          <dgm:chMax val="1"/>
          <dgm:bulletEnabled val="1"/>
        </dgm:presLayoutVars>
      </dgm:prSet>
      <dgm:spPr/>
    </dgm:pt>
    <dgm:pt modelId="{28C8F553-381B-6B49-83E8-702F128170A8}" type="pres">
      <dgm:prSet presAssocID="{3F3633A3-8BEF-8C46-823B-7168013408A0}" presName="descendantText" presStyleLbl="alignAcc1" presStyleIdx="0" presStyleCnt="3" custLinFactNeighborY="-1169">
        <dgm:presLayoutVars>
          <dgm:bulletEnabled val="1"/>
        </dgm:presLayoutVars>
      </dgm:prSet>
      <dgm:spPr/>
    </dgm:pt>
    <dgm:pt modelId="{D4CB4934-EE3A-4145-AEA1-0BB9336175E1}" type="pres">
      <dgm:prSet presAssocID="{9A6DC2C3-7E67-8540-8DFC-354174DE1B8B}" presName="sp" presStyleCnt="0"/>
      <dgm:spPr/>
    </dgm:pt>
    <dgm:pt modelId="{AA4342E4-4475-CB47-8531-8E6B7B0D2C4A}" type="pres">
      <dgm:prSet presAssocID="{2DB9A691-9CA6-F74A-B9A6-BE1375DABC7F}" presName="composite" presStyleCnt="0"/>
      <dgm:spPr/>
    </dgm:pt>
    <dgm:pt modelId="{288A324B-DC23-9545-8319-EE5F55E9AC80}" type="pres">
      <dgm:prSet presAssocID="{2DB9A691-9CA6-F74A-B9A6-BE1375DABC7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E2328B5-289B-D845-A5A3-59217AB56756}" type="pres">
      <dgm:prSet presAssocID="{2DB9A691-9CA6-F74A-B9A6-BE1375DABC7F}" presName="descendantText" presStyleLbl="alignAcc1" presStyleIdx="1" presStyleCnt="3">
        <dgm:presLayoutVars>
          <dgm:bulletEnabled val="1"/>
        </dgm:presLayoutVars>
      </dgm:prSet>
      <dgm:spPr/>
    </dgm:pt>
    <dgm:pt modelId="{77A3358D-1AFC-F046-A77E-4962A95ED7C2}" type="pres">
      <dgm:prSet presAssocID="{312D3215-A4CE-D147-99EA-3565454963A9}" presName="sp" presStyleCnt="0"/>
      <dgm:spPr/>
    </dgm:pt>
    <dgm:pt modelId="{C8F64181-948C-154C-8900-C8C74B05D6AA}" type="pres">
      <dgm:prSet presAssocID="{BA2DE074-6D28-E542-9007-A8DDF2B0F066}" presName="composite" presStyleCnt="0"/>
      <dgm:spPr/>
    </dgm:pt>
    <dgm:pt modelId="{5A358441-6B9A-8346-8C96-1430920A4BD8}" type="pres">
      <dgm:prSet presAssocID="{BA2DE074-6D28-E542-9007-A8DDF2B0F06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C05980-09B5-654B-A1C4-4726709953E4}" type="pres">
      <dgm:prSet presAssocID="{BA2DE074-6D28-E542-9007-A8DDF2B0F06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262352F-30A3-574C-A906-B360A5AD2DFE}" srcId="{3F3633A3-8BEF-8C46-823B-7168013408A0}" destId="{2237FFFC-4A3D-E14B-817B-506E8C10238D}" srcOrd="1" destOrd="0" parTransId="{D4E4BCA6-DE0E-AD43-B717-AB41F7BA484F}" sibTransId="{DE9F98BB-16FA-EF4E-B49A-034EC6A5CAE1}"/>
    <dgm:cxn modelId="{7C819936-B380-A840-AABD-F8E59519772C}" srcId="{2DB9A691-9CA6-F74A-B9A6-BE1375DABC7F}" destId="{ACE16E2C-542A-2E4A-8080-30D7171B2085}" srcOrd="1" destOrd="0" parTransId="{CDAABD38-1D01-434F-B937-619A94C2F997}" sibTransId="{380D6261-0A77-504B-8C52-37A1C6EA50F1}"/>
    <dgm:cxn modelId="{88639138-B0C4-E943-88D6-596730CB9BC5}" type="presOf" srcId="{3EC7010E-4B95-F441-B9F8-BB490A9896E1}" destId="{6CC05980-09B5-654B-A1C4-4726709953E4}" srcOrd="0" destOrd="0" presId="urn:microsoft.com/office/officeart/2005/8/layout/chevron2"/>
    <dgm:cxn modelId="{EF49B93D-CD2D-334A-AC31-2BED18DC3820}" srcId="{E7D73D8D-BBFF-B74C-B0D9-ACC1B61BFE3B}" destId="{BA2DE074-6D28-E542-9007-A8DDF2B0F066}" srcOrd="2" destOrd="0" parTransId="{9C9861F2-71A3-CC43-A1F4-D14FF28AEFFF}" sibTransId="{E884CFBE-5488-1548-8901-BAD3F0A7F6CF}"/>
    <dgm:cxn modelId="{7135FB47-48E1-A845-B3DF-612633C1C9E1}" type="presOf" srcId="{3F3633A3-8BEF-8C46-823B-7168013408A0}" destId="{DF0394A8-D00C-2547-8E08-4459E66D0EBC}" srcOrd="0" destOrd="0" presId="urn:microsoft.com/office/officeart/2005/8/layout/chevron2"/>
    <dgm:cxn modelId="{1BE6A963-9A36-C742-B821-8B26090C8841}" srcId="{E7D73D8D-BBFF-B74C-B0D9-ACC1B61BFE3B}" destId="{3F3633A3-8BEF-8C46-823B-7168013408A0}" srcOrd="0" destOrd="0" parTransId="{BA1B304F-9C95-9847-848A-7F82EED51BC3}" sibTransId="{9A6DC2C3-7E67-8540-8DFC-354174DE1B8B}"/>
    <dgm:cxn modelId="{0551476A-C55E-4542-AF1C-02A725AC4FBE}" type="presOf" srcId="{07D52A22-7C57-C74E-8B8B-6C81DA51145F}" destId="{FE2328B5-289B-D845-A5A3-59217AB56756}" srcOrd="0" destOrd="0" presId="urn:microsoft.com/office/officeart/2005/8/layout/chevron2"/>
    <dgm:cxn modelId="{FC3EBB6B-38F7-5242-ABB9-BB88DB9DD38C}" type="presOf" srcId="{2237FFFC-4A3D-E14B-817B-506E8C10238D}" destId="{28C8F553-381B-6B49-83E8-702F128170A8}" srcOrd="0" destOrd="1" presId="urn:microsoft.com/office/officeart/2005/8/layout/chevron2"/>
    <dgm:cxn modelId="{8BDECB7B-43F1-224A-8F7E-8AE48A7D4AE0}" type="presOf" srcId="{BA2DE074-6D28-E542-9007-A8DDF2B0F066}" destId="{5A358441-6B9A-8346-8C96-1430920A4BD8}" srcOrd="0" destOrd="0" presId="urn:microsoft.com/office/officeart/2005/8/layout/chevron2"/>
    <dgm:cxn modelId="{A347337C-379A-9C45-AB5D-3E4F5654FFA5}" type="presOf" srcId="{2DB9A691-9CA6-F74A-B9A6-BE1375DABC7F}" destId="{288A324B-DC23-9545-8319-EE5F55E9AC80}" srcOrd="0" destOrd="0" presId="urn:microsoft.com/office/officeart/2005/8/layout/chevron2"/>
    <dgm:cxn modelId="{4F4FD782-8D62-F840-BEC0-0B4FA3CED27A}" srcId="{2DB9A691-9CA6-F74A-B9A6-BE1375DABC7F}" destId="{07D52A22-7C57-C74E-8B8B-6C81DA51145F}" srcOrd="0" destOrd="0" parTransId="{27B13FDD-C1C8-0F40-A16C-CC46150E5E2B}" sibTransId="{78D80DFF-5828-364F-AB28-1CBA7FB30CAE}"/>
    <dgm:cxn modelId="{23C5028A-76C4-FC46-9B7E-6D5E91773B7E}" type="presOf" srcId="{1FCE4342-134C-B747-8272-533BB0B8B4AD}" destId="{6CC05980-09B5-654B-A1C4-4726709953E4}" srcOrd="0" destOrd="1" presId="urn:microsoft.com/office/officeart/2005/8/layout/chevron2"/>
    <dgm:cxn modelId="{C78AF298-AE80-8F4B-A17B-CBEC15F320C4}" type="presOf" srcId="{B38C2176-84F9-8746-A79D-E57F77A0180D}" destId="{28C8F553-381B-6B49-83E8-702F128170A8}" srcOrd="0" destOrd="0" presId="urn:microsoft.com/office/officeart/2005/8/layout/chevron2"/>
    <dgm:cxn modelId="{480926A9-346B-9649-BFB5-FA9C6EDB3CCB}" type="presOf" srcId="{ACE16E2C-542A-2E4A-8080-30D7171B2085}" destId="{FE2328B5-289B-D845-A5A3-59217AB56756}" srcOrd="0" destOrd="1" presId="urn:microsoft.com/office/officeart/2005/8/layout/chevron2"/>
    <dgm:cxn modelId="{1FA24DBC-D08D-424A-811F-C24AA8A40EB8}" srcId="{E7D73D8D-BBFF-B74C-B0D9-ACC1B61BFE3B}" destId="{2DB9A691-9CA6-F74A-B9A6-BE1375DABC7F}" srcOrd="1" destOrd="0" parTransId="{2FFF2C76-A26E-CA49-AE67-B54290C61365}" sibTransId="{312D3215-A4CE-D147-99EA-3565454963A9}"/>
    <dgm:cxn modelId="{3FEB37C2-E769-ED48-B81A-76BE95CB61F9}" srcId="{3F3633A3-8BEF-8C46-823B-7168013408A0}" destId="{B38C2176-84F9-8746-A79D-E57F77A0180D}" srcOrd="0" destOrd="0" parTransId="{8FF40DBF-AEBE-5B4F-85C0-D2C9A507D0B5}" sibTransId="{8A6BE0CD-47D5-0942-98A8-E277579C93ED}"/>
    <dgm:cxn modelId="{EBBF25E8-345C-134F-8FCD-668A964A2762}" srcId="{BA2DE074-6D28-E542-9007-A8DDF2B0F066}" destId="{3EC7010E-4B95-F441-B9F8-BB490A9896E1}" srcOrd="0" destOrd="0" parTransId="{763386B4-4325-5F44-A2B3-9262F34FA8E6}" sibTransId="{01FB551C-612D-124B-879F-C62AB7E21432}"/>
    <dgm:cxn modelId="{6E4876EF-4270-0045-A575-224C0DE504B0}" type="presOf" srcId="{E7D73D8D-BBFF-B74C-B0D9-ACC1B61BFE3B}" destId="{35700343-F4B9-0F4E-9E66-D2E89663C6FF}" srcOrd="0" destOrd="0" presId="urn:microsoft.com/office/officeart/2005/8/layout/chevron2"/>
    <dgm:cxn modelId="{BA5BB5F1-8B48-3742-A4BB-2935ACDCB795}" srcId="{BA2DE074-6D28-E542-9007-A8DDF2B0F066}" destId="{1FCE4342-134C-B747-8272-533BB0B8B4AD}" srcOrd="1" destOrd="0" parTransId="{8DCCFD27-2582-4B4E-BC43-8A701779FF3A}" sibTransId="{B42B6BE1-5942-3841-A748-667E3A215916}"/>
    <dgm:cxn modelId="{6839033D-DC37-0542-8AAC-3A62361741AB}" type="presParOf" srcId="{35700343-F4B9-0F4E-9E66-D2E89663C6FF}" destId="{FAC81E30-F74A-A84B-9371-9A71BA1078C3}" srcOrd="0" destOrd="0" presId="urn:microsoft.com/office/officeart/2005/8/layout/chevron2"/>
    <dgm:cxn modelId="{D05BBD17-BD92-D14B-9EA2-9F6D1FADE86D}" type="presParOf" srcId="{FAC81E30-F74A-A84B-9371-9A71BA1078C3}" destId="{DF0394A8-D00C-2547-8E08-4459E66D0EBC}" srcOrd="0" destOrd="0" presId="urn:microsoft.com/office/officeart/2005/8/layout/chevron2"/>
    <dgm:cxn modelId="{0488AFC0-BB27-9E46-BB32-6CFFD1E1F6E0}" type="presParOf" srcId="{FAC81E30-F74A-A84B-9371-9A71BA1078C3}" destId="{28C8F553-381B-6B49-83E8-702F128170A8}" srcOrd="1" destOrd="0" presId="urn:microsoft.com/office/officeart/2005/8/layout/chevron2"/>
    <dgm:cxn modelId="{F91DB84E-2E58-F549-A5CD-D964122A65C8}" type="presParOf" srcId="{35700343-F4B9-0F4E-9E66-D2E89663C6FF}" destId="{D4CB4934-EE3A-4145-AEA1-0BB9336175E1}" srcOrd="1" destOrd="0" presId="urn:microsoft.com/office/officeart/2005/8/layout/chevron2"/>
    <dgm:cxn modelId="{E31A35B6-5B5C-4148-841D-7CEF178A8024}" type="presParOf" srcId="{35700343-F4B9-0F4E-9E66-D2E89663C6FF}" destId="{AA4342E4-4475-CB47-8531-8E6B7B0D2C4A}" srcOrd="2" destOrd="0" presId="urn:microsoft.com/office/officeart/2005/8/layout/chevron2"/>
    <dgm:cxn modelId="{ABF482D9-B71B-9645-B155-64D5B75501C5}" type="presParOf" srcId="{AA4342E4-4475-CB47-8531-8E6B7B0D2C4A}" destId="{288A324B-DC23-9545-8319-EE5F55E9AC80}" srcOrd="0" destOrd="0" presId="urn:microsoft.com/office/officeart/2005/8/layout/chevron2"/>
    <dgm:cxn modelId="{A1554E0B-C377-6243-B314-86998563FB41}" type="presParOf" srcId="{AA4342E4-4475-CB47-8531-8E6B7B0D2C4A}" destId="{FE2328B5-289B-D845-A5A3-59217AB56756}" srcOrd="1" destOrd="0" presId="urn:microsoft.com/office/officeart/2005/8/layout/chevron2"/>
    <dgm:cxn modelId="{1A8E13D2-F92F-FA4C-9679-C0FBBA34E29D}" type="presParOf" srcId="{35700343-F4B9-0F4E-9E66-D2E89663C6FF}" destId="{77A3358D-1AFC-F046-A77E-4962A95ED7C2}" srcOrd="3" destOrd="0" presId="urn:microsoft.com/office/officeart/2005/8/layout/chevron2"/>
    <dgm:cxn modelId="{B85C09B3-1A9C-C142-B261-E8E0EC77A15E}" type="presParOf" srcId="{35700343-F4B9-0F4E-9E66-D2E89663C6FF}" destId="{C8F64181-948C-154C-8900-C8C74B05D6AA}" srcOrd="4" destOrd="0" presId="urn:microsoft.com/office/officeart/2005/8/layout/chevron2"/>
    <dgm:cxn modelId="{299A1B4D-5A8C-1C4E-9BB7-A9617D02DDB6}" type="presParOf" srcId="{C8F64181-948C-154C-8900-C8C74B05D6AA}" destId="{5A358441-6B9A-8346-8C96-1430920A4BD8}" srcOrd="0" destOrd="0" presId="urn:microsoft.com/office/officeart/2005/8/layout/chevron2"/>
    <dgm:cxn modelId="{3171846A-A827-1F45-9543-E61E1F8D91D6}" type="presParOf" srcId="{C8F64181-948C-154C-8900-C8C74B05D6AA}" destId="{6CC05980-09B5-654B-A1C4-4726709953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BC1CC-DB5C-5043-B2B6-F7CD4D81B846}" type="doc">
      <dgm:prSet loTypeId="urn:microsoft.com/office/officeart/2005/8/layout/venn2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AA510-A0F5-2A4B-8576-42365E1F9B45}" type="pres">
      <dgm:prSet presAssocID="{205BC1CC-DB5C-5043-B2B6-F7CD4D81B846}" presName="Name0" presStyleCnt="0">
        <dgm:presLayoutVars>
          <dgm:chMax val="7"/>
          <dgm:resizeHandles val="exact"/>
        </dgm:presLayoutVars>
      </dgm:prSet>
      <dgm:spPr/>
    </dgm:pt>
  </dgm:ptLst>
  <dgm:cxnLst>
    <dgm:cxn modelId="{8B331479-5DCC-5F4A-A765-E8DB2CF992E3}" type="presOf" srcId="{205BC1CC-DB5C-5043-B2B6-F7CD4D81B846}" destId="{6D6AA510-A0F5-2A4B-8576-42365E1F9B45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6C7460-7D1B-2D43-B56E-4C0A0ED237F3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3E990-C746-3245-9026-30AAD245654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EPICS for other projects at ORNL</a:t>
          </a:r>
        </a:p>
      </dgm:t>
    </dgm:pt>
    <dgm:pt modelId="{63751988-06F4-5145-B094-844B9B619B36}" type="parTrans" cxnId="{23AF7628-BE56-4544-A9FF-68A9A6E2F47B}">
      <dgm:prSet/>
      <dgm:spPr/>
      <dgm:t>
        <a:bodyPr/>
        <a:lstStyle/>
        <a:p>
          <a:endParaRPr lang="en-US"/>
        </a:p>
      </dgm:t>
    </dgm:pt>
    <dgm:pt modelId="{5C3FDBF9-CCBE-2646-AEA5-CBDE3D5CE909}" type="sibTrans" cxnId="{23AF7628-BE56-4544-A9FF-68A9A6E2F47B}">
      <dgm:prSet/>
      <dgm:spPr/>
      <dgm:t>
        <a:bodyPr/>
        <a:lstStyle/>
        <a:p>
          <a:endParaRPr lang="en-US"/>
        </a:p>
      </dgm:t>
    </dgm:pt>
    <dgm:pt modelId="{1E98F532-8A17-5E46-B70D-6DB58D0EB5A4}">
      <dgm:prSet phldrT="[Text]"/>
      <dgm:spPr/>
      <dgm:t>
        <a:bodyPr/>
        <a:lstStyle/>
        <a:p>
          <a:r>
            <a:rPr lang="en-US" dirty="0"/>
            <a:t>STS new target station for SNS</a:t>
          </a:r>
        </a:p>
      </dgm:t>
    </dgm:pt>
    <dgm:pt modelId="{4926DEF1-76E1-C14E-A726-E40C1866E436}" type="parTrans" cxnId="{04F5E57B-597B-9E41-A3CC-F76934BE6C83}">
      <dgm:prSet/>
      <dgm:spPr/>
      <dgm:t>
        <a:bodyPr/>
        <a:lstStyle/>
        <a:p>
          <a:endParaRPr lang="en-US"/>
        </a:p>
      </dgm:t>
    </dgm:pt>
    <dgm:pt modelId="{4CA5C05D-3331-4048-9963-39B9834A2184}" type="sibTrans" cxnId="{04F5E57B-597B-9E41-A3CC-F76934BE6C83}">
      <dgm:prSet/>
      <dgm:spPr/>
      <dgm:t>
        <a:bodyPr/>
        <a:lstStyle/>
        <a:p>
          <a:endParaRPr lang="en-US"/>
        </a:p>
      </dgm:t>
    </dgm:pt>
    <dgm:pt modelId="{D9E45862-3054-BF40-8FE7-B976028D183D}">
      <dgm:prSet phldrT="[Text]"/>
      <dgm:spPr/>
      <dgm:t>
        <a:bodyPr/>
        <a:lstStyle/>
        <a:p>
          <a:r>
            <a:rPr lang="en-US" dirty="0"/>
            <a:t>MPEX fusion project</a:t>
          </a:r>
        </a:p>
      </dgm:t>
    </dgm:pt>
    <dgm:pt modelId="{4B4FD2E9-3393-FA47-996F-4A29976DEAA8}" type="parTrans" cxnId="{FA652D61-C02E-C949-A545-08325C67ECDD}">
      <dgm:prSet/>
      <dgm:spPr/>
      <dgm:t>
        <a:bodyPr/>
        <a:lstStyle/>
        <a:p>
          <a:endParaRPr lang="en-US"/>
        </a:p>
      </dgm:t>
    </dgm:pt>
    <dgm:pt modelId="{D79BF178-ED65-F04B-AD92-0DA8A6BBD30D}" type="sibTrans" cxnId="{FA652D61-C02E-C949-A545-08325C67ECDD}">
      <dgm:prSet/>
      <dgm:spPr/>
      <dgm:t>
        <a:bodyPr/>
        <a:lstStyle/>
        <a:p>
          <a:endParaRPr lang="en-US"/>
        </a:p>
      </dgm:t>
    </dgm:pt>
    <dgm:pt modelId="{EB7FC6F3-447E-6E4A-9FA5-713EF3CE5ADA}">
      <dgm:prSet phldrT="[Text]"/>
      <dgm:spPr/>
      <dgm:t>
        <a:bodyPr/>
        <a:lstStyle/>
        <a:p>
          <a:r>
            <a:rPr lang="en-US" dirty="0"/>
            <a:t>US-ITER (to follow ITER standards)</a:t>
          </a:r>
        </a:p>
      </dgm:t>
    </dgm:pt>
    <dgm:pt modelId="{EC34ADF3-17E5-834C-BCF6-5BA00290784F}" type="parTrans" cxnId="{AF3B89CE-9B52-C647-AA17-7C6E8151B984}">
      <dgm:prSet/>
      <dgm:spPr/>
      <dgm:t>
        <a:bodyPr/>
        <a:lstStyle/>
        <a:p>
          <a:endParaRPr lang="en-US"/>
        </a:p>
      </dgm:t>
    </dgm:pt>
    <dgm:pt modelId="{34328C02-C73A-2443-92A7-AA820723141C}" type="sibTrans" cxnId="{AF3B89CE-9B52-C647-AA17-7C6E8151B984}">
      <dgm:prSet/>
      <dgm:spPr/>
      <dgm:t>
        <a:bodyPr/>
        <a:lstStyle/>
        <a:p>
          <a:endParaRPr lang="en-US"/>
        </a:p>
      </dgm:t>
    </dgm:pt>
    <dgm:pt modelId="{92455D5B-7DB0-4C47-AF58-D1B89699297B}" type="pres">
      <dgm:prSet presAssocID="{F66C7460-7D1B-2D43-B56E-4C0A0ED237F3}" presName="Name0" presStyleCnt="0">
        <dgm:presLayoutVars>
          <dgm:dir/>
          <dgm:animLvl val="lvl"/>
          <dgm:resizeHandles val="exact"/>
        </dgm:presLayoutVars>
      </dgm:prSet>
      <dgm:spPr/>
    </dgm:pt>
    <dgm:pt modelId="{09D01FE4-ABC9-7F44-BE58-8FE0F2706863}" type="pres">
      <dgm:prSet presAssocID="{2CC3E990-C746-3245-9026-30AAD2456545}" presName="composite" presStyleCnt="0"/>
      <dgm:spPr/>
    </dgm:pt>
    <dgm:pt modelId="{9FC07E8E-6AFD-854F-ABE4-111DD532EAB6}" type="pres">
      <dgm:prSet presAssocID="{2CC3E990-C746-3245-9026-30AAD245654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1657CB3-6578-DF48-8F1F-F96AF7E000C2}" type="pres">
      <dgm:prSet presAssocID="{2CC3E990-C746-3245-9026-30AAD245654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00D4104-B5D7-EF4C-814E-B89E6A0BEDF8}" type="presOf" srcId="{F66C7460-7D1B-2D43-B56E-4C0A0ED237F3}" destId="{92455D5B-7DB0-4C47-AF58-D1B89699297B}" srcOrd="0" destOrd="0" presId="urn:microsoft.com/office/officeart/2005/8/layout/hList1"/>
    <dgm:cxn modelId="{9F395020-06D6-5244-BBFA-0744A123AE11}" type="presOf" srcId="{1E98F532-8A17-5E46-B70D-6DB58D0EB5A4}" destId="{11657CB3-6578-DF48-8F1F-F96AF7E000C2}" srcOrd="0" destOrd="0" presId="urn:microsoft.com/office/officeart/2005/8/layout/hList1"/>
    <dgm:cxn modelId="{23AF7628-BE56-4544-A9FF-68A9A6E2F47B}" srcId="{F66C7460-7D1B-2D43-B56E-4C0A0ED237F3}" destId="{2CC3E990-C746-3245-9026-30AAD2456545}" srcOrd="0" destOrd="0" parTransId="{63751988-06F4-5145-B094-844B9B619B36}" sibTransId="{5C3FDBF9-CCBE-2646-AEA5-CBDE3D5CE909}"/>
    <dgm:cxn modelId="{FA652D61-C02E-C949-A545-08325C67ECDD}" srcId="{2CC3E990-C746-3245-9026-30AAD2456545}" destId="{D9E45862-3054-BF40-8FE7-B976028D183D}" srcOrd="1" destOrd="0" parTransId="{4B4FD2E9-3393-FA47-996F-4A29976DEAA8}" sibTransId="{D79BF178-ED65-F04B-AD92-0DA8A6BBD30D}"/>
    <dgm:cxn modelId="{04F5E57B-597B-9E41-A3CC-F76934BE6C83}" srcId="{2CC3E990-C746-3245-9026-30AAD2456545}" destId="{1E98F532-8A17-5E46-B70D-6DB58D0EB5A4}" srcOrd="0" destOrd="0" parTransId="{4926DEF1-76E1-C14E-A726-E40C1866E436}" sibTransId="{4CA5C05D-3331-4048-9963-39B9834A2184}"/>
    <dgm:cxn modelId="{9A6965AB-8ADA-9E48-9E8F-E2B2B7641632}" type="presOf" srcId="{D9E45862-3054-BF40-8FE7-B976028D183D}" destId="{11657CB3-6578-DF48-8F1F-F96AF7E000C2}" srcOrd="0" destOrd="1" presId="urn:microsoft.com/office/officeart/2005/8/layout/hList1"/>
    <dgm:cxn modelId="{AF3B89CE-9B52-C647-AA17-7C6E8151B984}" srcId="{2CC3E990-C746-3245-9026-30AAD2456545}" destId="{EB7FC6F3-447E-6E4A-9FA5-713EF3CE5ADA}" srcOrd="2" destOrd="0" parTransId="{EC34ADF3-17E5-834C-BCF6-5BA00290784F}" sibTransId="{34328C02-C73A-2443-92A7-AA820723141C}"/>
    <dgm:cxn modelId="{5D2A95DB-B760-AB4A-949D-ECFBD1FDB69F}" type="presOf" srcId="{2CC3E990-C746-3245-9026-30AAD2456545}" destId="{9FC07E8E-6AFD-854F-ABE4-111DD532EAB6}" srcOrd="0" destOrd="0" presId="urn:microsoft.com/office/officeart/2005/8/layout/hList1"/>
    <dgm:cxn modelId="{1A0E38E2-F9D7-6C4B-B1DE-4543F2C32BD0}" type="presOf" srcId="{EB7FC6F3-447E-6E4A-9FA5-713EF3CE5ADA}" destId="{11657CB3-6578-DF48-8F1F-F96AF7E000C2}" srcOrd="0" destOrd="2" presId="urn:microsoft.com/office/officeart/2005/8/layout/hList1"/>
    <dgm:cxn modelId="{F364FDE8-45FA-194F-88F4-B1B9A80A0C72}" type="presParOf" srcId="{92455D5B-7DB0-4C47-AF58-D1B89699297B}" destId="{09D01FE4-ABC9-7F44-BE58-8FE0F2706863}" srcOrd="0" destOrd="0" presId="urn:microsoft.com/office/officeart/2005/8/layout/hList1"/>
    <dgm:cxn modelId="{354EE755-FB1B-6745-9171-2CD25459A9BC}" type="presParOf" srcId="{09D01FE4-ABC9-7F44-BE58-8FE0F2706863}" destId="{9FC07E8E-6AFD-854F-ABE4-111DD532EAB6}" srcOrd="0" destOrd="0" presId="urn:microsoft.com/office/officeart/2005/8/layout/hList1"/>
    <dgm:cxn modelId="{38A4A5CA-F007-F64C-82BC-590DC00897B7}" type="presParOf" srcId="{09D01FE4-ABC9-7F44-BE58-8FE0F2706863}" destId="{11657CB3-6578-DF48-8F1F-F96AF7E000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394A8-D00C-2547-8E08-4459E66D0EBC}">
      <dsp:nvSpPr>
        <dsp:cNvPr id="0" name=""/>
        <dsp:cNvSpPr/>
      </dsp:nvSpPr>
      <dsp:spPr>
        <a:xfrm rot="5400000">
          <a:off x="-236563" y="236563"/>
          <a:ext cx="1577093" cy="1103965"/>
        </a:xfrm>
        <a:prstGeom prst="chevron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Early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2000s</a:t>
          </a:r>
        </a:p>
      </dsp:txBody>
      <dsp:txXfrm rot="-5400000">
        <a:off x="2" y="551982"/>
        <a:ext cx="1103965" cy="473128"/>
      </dsp:txXfrm>
    </dsp:sp>
    <dsp:sp modelId="{28C8F553-381B-6B49-83E8-702F128170A8}">
      <dsp:nvSpPr>
        <dsp:cNvPr id="0" name=""/>
        <dsp:cNvSpPr/>
      </dsp:nvSpPr>
      <dsp:spPr>
        <a:xfrm rot="5400000">
          <a:off x="5296957" y="-4192992"/>
          <a:ext cx="1025649" cy="9411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EPICS is selected for SNS machine during early design phase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Also selected for SNS beamlines, but this changed</a:t>
          </a:r>
        </a:p>
      </dsp:txBody>
      <dsp:txXfrm rot="-5400000">
        <a:off x="1103965" y="50068"/>
        <a:ext cx="9361566" cy="925513"/>
      </dsp:txXfrm>
    </dsp:sp>
    <dsp:sp modelId="{288A324B-DC23-9545-8319-EE5F55E9AC80}">
      <dsp:nvSpPr>
        <dsp:cNvPr id="0" name=""/>
        <dsp:cNvSpPr/>
      </dsp:nvSpPr>
      <dsp:spPr>
        <a:xfrm rot="5400000">
          <a:off x="-236563" y="1623686"/>
          <a:ext cx="1577093" cy="1103965"/>
        </a:xfrm>
        <a:prstGeom prst="chevron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2006</a:t>
          </a:r>
        </a:p>
      </dsp:txBody>
      <dsp:txXfrm rot="-5400000">
        <a:off x="2" y="1939105"/>
        <a:ext cx="1103965" cy="473128"/>
      </dsp:txXfrm>
    </dsp:sp>
    <dsp:sp modelId="{FE2328B5-289B-D845-A5A3-59217AB56756}">
      <dsp:nvSpPr>
        <dsp:cNvPr id="0" name=""/>
        <dsp:cNvSpPr/>
      </dsp:nvSpPr>
      <dsp:spPr>
        <a:xfrm rot="5400000">
          <a:off x="5297227" y="-2806139"/>
          <a:ext cx="1025110" cy="9411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SNS machine commissioned with EPICS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Reliability improvements</a:t>
          </a:r>
        </a:p>
      </dsp:txBody>
      <dsp:txXfrm rot="-5400000">
        <a:off x="1103965" y="1437165"/>
        <a:ext cx="9361592" cy="925026"/>
      </dsp:txXfrm>
    </dsp:sp>
    <dsp:sp modelId="{5A358441-6B9A-8346-8C96-1430920A4BD8}">
      <dsp:nvSpPr>
        <dsp:cNvPr id="0" name=""/>
        <dsp:cNvSpPr/>
      </dsp:nvSpPr>
      <dsp:spPr>
        <a:xfrm rot="5400000">
          <a:off x="-236563" y="3006628"/>
          <a:ext cx="1577093" cy="1103965"/>
        </a:xfrm>
        <a:prstGeom prst="chevron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2013-2019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2018 - now</a:t>
          </a:r>
        </a:p>
      </dsp:txBody>
      <dsp:txXfrm rot="-5400000">
        <a:off x="2" y="3322047"/>
        <a:ext cx="1103965" cy="473128"/>
      </dsp:txXfrm>
    </dsp:sp>
    <dsp:sp modelId="{6CC05980-09B5-654B-A1C4-4726709953E4}">
      <dsp:nvSpPr>
        <dsp:cNvPr id="0" name=""/>
        <dsp:cNvSpPr/>
      </dsp:nvSpPr>
      <dsp:spPr>
        <a:xfrm rot="5400000">
          <a:off x="5297227" y="-1423197"/>
          <a:ext cx="1025110" cy="9411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Conversion of beamline controls to EPICS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Conversion of HFIR beamlines to EPICS </a:t>
          </a:r>
        </a:p>
      </dsp:txBody>
      <dsp:txXfrm rot="-5400000">
        <a:off x="1103965" y="2820107"/>
        <a:ext cx="9361592" cy="925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7E8E-6AFD-854F-ABE4-111DD532EAB6}">
      <dsp:nvSpPr>
        <dsp:cNvPr id="0" name=""/>
        <dsp:cNvSpPr/>
      </dsp:nvSpPr>
      <dsp:spPr>
        <a:xfrm>
          <a:off x="0" y="218160"/>
          <a:ext cx="8128000" cy="118080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EPICS for other projects at ORNL</a:t>
          </a:r>
        </a:p>
      </dsp:txBody>
      <dsp:txXfrm>
        <a:off x="0" y="218160"/>
        <a:ext cx="8128000" cy="1180800"/>
      </dsp:txXfrm>
    </dsp:sp>
    <dsp:sp modelId="{11657CB3-6578-DF48-8F1F-F96AF7E000C2}">
      <dsp:nvSpPr>
        <dsp:cNvPr id="0" name=""/>
        <dsp:cNvSpPr/>
      </dsp:nvSpPr>
      <dsp:spPr>
        <a:xfrm>
          <a:off x="0" y="1398960"/>
          <a:ext cx="8128000" cy="2475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 dirty="0"/>
            <a:t>STS new target station for SNS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 dirty="0"/>
            <a:t>MPEX fusion project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 dirty="0"/>
            <a:t>US-ITER (to follow ITER standards)</a:t>
          </a:r>
        </a:p>
      </dsp:txBody>
      <dsp:txXfrm>
        <a:off x="0" y="1398960"/>
        <a:ext cx="8128000" cy="2475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252C0-CC04-9C43-B2E5-92405FD67383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B58E-FC29-BB41-B8D6-A6D42CB7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ITER burning plasma in 2035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1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1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4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8485-816D-99D9-8A5F-999205697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3E6F-7C6E-7EE7-D656-49B9CD27E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F0326-149B-22DE-CBB7-89C0D169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9B63C-6E17-B348-6F10-0D920102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42140-DDF6-B1CD-848C-2272E0E7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9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1CE9-6E59-895C-BBD8-EFA08BFB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B6B1F-4024-7FD6-3A27-BC6AB967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23EB3-C27B-3356-4EEC-19AF6307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D1EB6-13BC-0871-C6FE-53B153D8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87B39-B4C2-E2C1-D4B5-AC618067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C9039-96C6-DD09-9E9B-C59EEB786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71AAF-DA79-DD40-0C39-71775ABA3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4797E-25CE-AF15-BEE8-5B13E198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5FC10-085E-6B60-5BB4-9EA55BB6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C16DA-DA7C-01C4-679C-EA9A9F2E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8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194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title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381931" cy="401956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67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FDC1888-59C8-C265-920C-94A25C194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933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5F7BACE-D778-B4CF-BE03-A4A6F73058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C84050D-0C5B-4C81-B1C5-BDB068585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3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5B56-B476-C30D-4C04-13971D2A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DCA42-8B0F-F5D1-3325-D4F5AC22A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79ABD-5169-2AA3-9C68-A204ABAF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74CE-3A33-10B7-A9DE-868F6CC8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B9423-7250-C2FC-8C0F-3439B4E3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3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6ADD-8CAD-B555-6D56-E0123D6D8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851C2-F850-9EEB-2BB0-FB75EA1ED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C2134-8035-9011-A3AA-2157B1AE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CFB60-8808-D4A5-F8A1-0D5FD491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9A83A-5775-8929-A5CF-6789708F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2983-CBFD-723F-BBC6-10278F97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71E73-32C4-65CC-8A73-7C071EFDC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F199B-685F-D45A-CA46-46B74C442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636E4-3AE3-ACB2-3555-CAA0CCFD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813BC-776D-33AA-36F2-D342A3DAB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9D02E-F4CC-756A-3F9F-CAA1C5D6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8FC2-14FB-6963-6F89-DC3F50F0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FBE4-EC16-876C-7D05-E8E6056B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C9949-3251-7EF8-1853-D5FB1583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76061-7DC5-A421-EEF6-A740B074A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D7552-D264-8397-00D9-738631F52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1DDA7-4276-5C67-3B5F-CF0EDF66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62E65-7151-2912-EB65-BC35E89C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78986-3D53-6FB6-C6F9-42ED5332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911B-7C24-B781-CD0E-EAB1C1B7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DDE63-2331-D0FF-C438-50D93C7C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19F4F-88EF-ACBA-4F2C-344AAE19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032AB-07C7-4C00-3528-0F17EA01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4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DDBCC-2C6E-A0AE-02D4-C241ABCE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3956F-5D11-388F-1E11-BF6A9722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BA6E5-1B21-88F7-6285-27A588AD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1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B817-068C-B360-F596-0E1661DCA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DF32-B839-D996-767E-B5C91982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52F3-BB57-166F-7F54-00A9E4F4C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D096A-89C9-BC28-2322-227796BB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4885F-50FE-1050-DD86-F62875ED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6D626-A83B-C15B-8A37-028B354F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4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2056-A34F-3BAB-CFA2-80B2125F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EB463-C7FB-0F52-34C8-31F38EE65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FB3F1-00D0-E668-702D-AEA0880C0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AF8E-3409-119E-F2E5-3E4BC3CA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300CD-E5B3-D1AE-F87C-0371EB3B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18F19-CDEC-060B-8073-E29D8353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F9ADA-A692-8779-B809-B9EB0430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914CD-9197-878A-0AFF-3FC423E96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A121A-7B29-E125-9E00-0DCEE1966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1CD3C-E7B4-A749-A043-1B8061D162D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CF4A0-C24E-02DB-E969-E78F66555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FA99F-6C3F-D51E-9EC3-50730525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6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D5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A0CE57-8DCC-AFF3-439B-252B17FF6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990487"/>
            <a:ext cx="9966960" cy="1560320"/>
          </a:xfrm>
        </p:spPr>
        <p:txBody>
          <a:bodyPr>
            <a:normAutofit fontScale="90000"/>
          </a:bodyPr>
          <a:lstStyle/>
          <a:p>
            <a:r>
              <a:rPr lang="en-US" sz="5800" b="1" dirty="0">
                <a:solidFill>
                  <a:schemeClr val="accent1">
                    <a:lumMod val="50000"/>
                  </a:schemeClr>
                </a:solidFill>
              </a:rPr>
              <a:t>EPICS at ORNL</a:t>
            </a:r>
            <a:br>
              <a:rPr lang="en-US" sz="5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</a:rPr>
              <a:t>Karen S. White</a:t>
            </a:r>
            <a:br>
              <a:rPr lang="en-US" sz="31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</a:rPr>
              <a:t>Doug Curry, Steven Hartman, Claudell Harvey, Kay Kasemir, Rob Knudson, Bogdan Vacaliuc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61FA3-31CE-2F3A-371F-19CEF3AE7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D544E"/>
                </a:solidFill>
              </a:rPr>
              <a:t>September 17,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17049-7879-ABA9-398C-FD3E50DFB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11" r="30119"/>
          <a:stretch/>
        </p:blipFill>
        <p:spPr>
          <a:xfrm>
            <a:off x="243840" y="256540"/>
            <a:ext cx="11704320" cy="317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5B6E-EE66-A949-A6B6-A9F4E158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19"/>
            <a:ext cx="11381931" cy="535531"/>
          </a:xfrm>
        </p:spPr>
        <p:txBody>
          <a:bodyPr>
            <a:noAutofit/>
          </a:bodyPr>
          <a:lstStyle/>
          <a:p>
            <a:r>
              <a:rPr lang="en-US" sz="3800" dirty="0"/>
              <a:t>MPEX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C62A4-58EB-8848-9C52-DA7B16D8E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42" y="1327150"/>
            <a:ext cx="11696700" cy="4203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0C3D13-DD46-6E4E-B1A6-3A81E7D8AC2E}"/>
              </a:ext>
            </a:extLst>
          </p:cNvPr>
          <p:cNvSpPr txBox="1"/>
          <p:nvPr/>
        </p:nvSpPr>
        <p:spPr>
          <a:xfrm>
            <a:off x="1082408" y="5527246"/>
            <a:ext cx="298334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Room temperature coils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5D169-D5A4-0D45-94EA-E679170DFBFB}"/>
              </a:ext>
            </a:extLst>
          </p:cNvPr>
          <p:cNvSpPr txBox="1"/>
          <p:nvPr/>
        </p:nvSpPr>
        <p:spPr>
          <a:xfrm>
            <a:off x="5057508" y="5527246"/>
            <a:ext cx="298334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Superconducting coils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D2EBF-DED9-C847-A86E-5F63DC8C4B46}"/>
              </a:ext>
            </a:extLst>
          </p:cNvPr>
          <p:cNvSpPr txBox="1"/>
          <p:nvPr/>
        </p:nvSpPr>
        <p:spPr>
          <a:xfrm>
            <a:off x="9194804" y="5527246"/>
            <a:ext cx="265495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Target Exchange Cart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83BB4E-373B-4643-AFC3-69245A70DFF7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10514594" y="5115910"/>
            <a:ext cx="7687" cy="411336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D569B8-B481-054E-906F-868038BAA1BA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1728958" y="4290410"/>
            <a:ext cx="4820225" cy="1236836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2F1799-0C92-3A48-8E15-05C28CDB16A2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628633" y="4379310"/>
            <a:ext cx="2920550" cy="1147936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6AA30F-3E2F-5844-809C-68D345A66E3A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4370558" y="4290410"/>
            <a:ext cx="2178625" cy="1236836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8F40A3-61CC-A143-A60B-4786A8C5E3C4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5617066" y="4379310"/>
            <a:ext cx="932117" cy="1147936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0BF122-FE4C-A240-9C77-F7F14A394C8A}"/>
              </a:ext>
            </a:extLst>
          </p:cNvPr>
          <p:cNvCxnSpPr>
            <a:stCxn id="5" idx="0"/>
          </p:cNvCxnSpPr>
          <p:nvPr/>
        </p:nvCxnSpPr>
        <p:spPr>
          <a:xfrm flipV="1">
            <a:off x="6549183" y="4620610"/>
            <a:ext cx="471785" cy="906636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29F621-C30F-A648-B9D8-35DEAEE5F1C5}"/>
              </a:ext>
            </a:extLst>
          </p:cNvPr>
          <p:cNvCxnSpPr>
            <a:stCxn id="5" idx="0"/>
          </p:cNvCxnSpPr>
          <p:nvPr/>
        </p:nvCxnSpPr>
        <p:spPr>
          <a:xfrm flipV="1">
            <a:off x="6549183" y="4582510"/>
            <a:ext cx="1481985" cy="944736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4B9E7A-EE61-6A4A-9AD7-39E995D55F44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2574082" y="4138010"/>
            <a:ext cx="1" cy="1389236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F2FCE23-610B-B846-8215-E35A8A06D304}"/>
              </a:ext>
            </a:extLst>
          </p:cNvPr>
          <p:cNvSpPr txBox="1"/>
          <p:nvPr/>
        </p:nvSpPr>
        <p:spPr>
          <a:xfrm>
            <a:off x="1698618" y="1565890"/>
            <a:ext cx="190953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175 kW plasma source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61E1C3-C410-A74B-B0AA-38A09A5BB936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653386" y="2156821"/>
            <a:ext cx="1" cy="795101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54FE65-463E-C949-85CF-16E1BCFC6ABC}"/>
              </a:ext>
            </a:extLst>
          </p:cNvPr>
          <p:cNvSpPr txBox="1"/>
          <p:nvPr/>
        </p:nvSpPr>
        <p:spPr>
          <a:xfrm>
            <a:off x="7731337" y="563950"/>
            <a:ext cx="314659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Main vacuum Pumping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C39DE0-8305-A74D-8AF5-68E329CB64CF}"/>
              </a:ext>
            </a:extLst>
          </p:cNvPr>
          <p:cNvCxnSpPr>
            <a:stCxn id="22" idx="2"/>
          </p:cNvCxnSpPr>
          <p:nvPr/>
        </p:nvCxnSpPr>
        <p:spPr>
          <a:xfrm>
            <a:off x="9304632" y="905582"/>
            <a:ext cx="0" cy="816170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3F0B0B6-B520-8BB4-2441-FE8D65F1ACA6}"/>
              </a:ext>
            </a:extLst>
          </p:cNvPr>
          <p:cNvSpPr txBox="1"/>
          <p:nvPr/>
        </p:nvSpPr>
        <p:spPr>
          <a:xfrm>
            <a:off x="3699071" y="1129345"/>
            <a:ext cx="198756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400 kW electron heating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7ACB0F-D798-74D5-294A-C5C50C5C0174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692856" y="1720276"/>
            <a:ext cx="0" cy="577371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AF71423-DF8A-2379-4948-9A548EF90AA0}"/>
              </a:ext>
            </a:extLst>
          </p:cNvPr>
          <p:cNvSpPr txBox="1"/>
          <p:nvPr/>
        </p:nvSpPr>
        <p:spPr>
          <a:xfrm>
            <a:off x="4783773" y="1706716"/>
            <a:ext cx="198756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310 kW ion heating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66FF7E6-F21D-F8C1-A7AE-79AFB400FFF8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5777558" y="2297647"/>
            <a:ext cx="0" cy="577371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57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2BE6-B3D1-ED95-7149-99E91201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MPEX I&amp;C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DE79-24FA-FA72-1C22-F0E2660D7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81" y="1045527"/>
            <a:ext cx="7291833" cy="5538153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+mn-lt"/>
                <a:cs typeface="Arial" panose="020B0604020202020204" pitchFamily="34" charset="0"/>
              </a:rPr>
              <a:t>The MPEX I&amp;C central operating station provides for the unified operation of MPEX from a central location.</a:t>
            </a:r>
          </a:p>
          <a:p>
            <a:pPr lvl="1"/>
            <a:r>
              <a:rPr lang="en-US" sz="2000" dirty="0"/>
              <a:t>Distributed control system</a:t>
            </a:r>
          </a:p>
          <a:p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There will be alarm and response systems.</a:t>
            </a:r>
          </a:p>
          <a:p>
            <a:pPr lvl="1"/>
            <a:r>
              <a:rPr lang="en-US" sz="2000" dirty="0"/>
              <a:t>Alarm Manager</a:t>
            </a:r>
          </a:p>
          <a:p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Record all system control actions.</a:t>
            </a:r>
          </a:p>
          <a:p>
            <a:pPr lvl="1"/>
            <a:r>
              <a:rPr lang="en-US" sz="2000" dirty="0">
                <a:ea typeface="Calibri" panose="020F0502020204030204" pitchFamily="34" charset="0"/>
              </a:rPr>
              <a:t>Archive Appliance </a:t>
            </a:r>
          </a:p>
          <a:p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control shall monitor and control </a:t>
            </a:r>
            <a:r>
              <a:rPr lang="en-US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MPEX vacuum system, RF systems, cooling systems, gas fueling, magnet assemblies, and cryogenics systems. </a:t>
            </a:r>
          </a:p>
          <a:p>
            <a:pPr lvl="1"/>
            <a:r>
              <a:rPr lang="en-US" sz="2200" dirty="0">
                <a:ea typeface="Calibri" panose="020F0502020204030204" pitchFamily="34" charset="0"/>
              </a:rPr>
              <a:t>Synoptic displays</a:t>
            </a:r>
          </a:p>
          <a:p>
            <a:r>
              <a:rPr lang="en-US" sz="2200" dirty="0">
                <a:latin typeface="+mn-lt"/>
                <a:cs typeface="Arial" panose="020B0604020202020204" pitchFamily="34" charset="0"/>
              </a:rPr>
              <a:t>The MPEX data storage systems comprise databases which store the operational and scientific data.</a:t>
            </a:r>
            <a:endParaRPr lang="en-US" sz="2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/>
              <a:t>Save and restore </a:t>
            </a:r>
          </a:p>
          <a:p>
            <a:pPr lvl="1"/>
            <a:r>
              <a:rPr lang="en-US" sz="2000" dirty="0"/>
              <a:t>Synchronous acquisition </a:t>
            </a:r>
          </a:p>
          <a:p>
            <a:endParaRPr lang="en-US" sz="2000" dirty="0"/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4B610C9-A781-6085-FA57-9D2494A6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8" y="508000"/>
            <a:ext cx="5302479" cy="283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6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DE17-E5FD-432D-4317-54D5EFA9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89" y="136525"/>
            <a:ext cx="11549222" cy="160791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US-ITER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500" dirty="0"/>
              <a:t>WBS 1.09.03.02 I&amp;C VAS Technical Progress to Date on Authorized Hardware Deliverables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3AB7E1-EE9C-B82B-69BF-BE1E4270DE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C84050D-0C5B-4C81-B1C5-BDB0685851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B5A0A-574B-DAC4-F16E-A6C0120F237C}"/>
              </a:ext>
            </a:extLst>
          </p:cNvPr>
          <p:cNvSpPr txBox="1"/>
          <p:nvPr/>
        </p:nvSpPr>
        <p:spPr>
          <a:xfrm>
            <a:off x="321389" y="1297203"/>
            <a:ext cx="9483371" cy="410433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r>
              <a:rPr lang="en-US" sz="1867" b="1">
                <a:latin typeface="Arial"/>
                <a:cs typeface="Arial"/>
              </a:rPr>
              <a:t>VAS.02 CGVS Software Development with Cosylab, Inc., Ljubljana, Slovenia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BADB1E-043C-A65E-A316-EC16C7D2A0DB}"/>
              </a:ext>
            </a:extLst>
          </p:cNvPr>
          <p:cNvGrpSpPr/>
          <p:nvPr/>
        </p:nvGrpSpPr>
        <p:grpSpPr>
          <a:xfrm>
            <a:off x="70664" y="1905000"/>
            <a:ext cx="5966069" cy="3782253"/>
            <a:chOff x="260902" y="1642614"/>
            <a:chExt cx="3179653" cy="189173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3D87581-F43F-FEDF-1A03-31CD772CA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902" y="1642614"/>
              <a:ext cx="3179653" cy="171042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65D4C8-F586-9EBA-0CEE-CE3DC7535045}"/>
                </a:ext>
              </a:extLst>
            </p:cNvPr>
            <p:cNvSpPr txBox="1"/>
            <p:nvPr/>
          </p:nvSpPr>
          <p:spPr>
            <a:xfrm>
              <a:off x="1117930" y="3365015"/>
              <a:ext cx="1379727" cy="169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CGVS Overview Screen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E5D3B6-25BE-71E0-2FF5-CF6AE8A8A924}"/>
              </a:ext>
            </a:extLst>
          </p:cNvPr>
          <p:cNvGrpSpPr/>
          <p:nvPr/>
        </p:nvGrpSpPr>
        <p:grpSpPr>
          <a:xfrm>
            <a:off x="6121401" y="2726519"/>
            <a:ext cx="5997839" cy="3906158"/>
            <a:chOff x="3166225" y="3206940"/>
            <a:chExt cx="3074207" cy="180114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1CD078-E155-4914-3693-A0A023B4E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6225" y="3206940"/>
              <a:ext cx="3074207" cy="1663825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942B24-6932-D439-C723-B18B11B0A50C}"/>
                </a:ext>
              </a:extLst>
            </p:cNvPr>
            <p:cNvSpPr txBox="1"/>
            <p:nvPr/>
          </p:nvSpPr>
          <p:spPr>
            <a:xfrm>
              <a:off x="3536229" y="4851973"/>
              <a:ext cx="2335712" cy="156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CGVS Level 3 (L3) Clients Overview Screen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347E1B-2C31-7DA0-A0AE-5D326F87B2C8}"/>
              </a:ext>
            </a:extLst>
          </p:cNvPr>
          <p:cNvSpPr txBox="1"/>
          <p:nvPr/>
        </p:nvSpPr>
        <p:spPr>
          <a:xfrm>
            <a:off x="6096000" y="2268545"/>
            <a:ext cx="544199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6478" indent="-226478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1467" i="1">
                <a:solidFill>
                  <a:srgbClr val="00B050"/>
                </a:solidFill>
                <a:latin typeface="Arial"/>
                <a:cs typeface="Arial"/>
              </a:rPr>
              <a:t>Software development complete, preparing for FAT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11A39-203F-E4BD-CEE5-C0C45A228B2D}"/>
              </a:ext>
            </a:extLst>
          </p:cNvPr>
          <p:cNvSpPr txBox="1"/>
          <p:nvPr/>
        </p:nvSpPr>
        <p:spPr>
          <a:xfrm>
            <a:off x="70664" y="584781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ORNL project for the US contributions to ITER follows ITER established control systems standards including the use of EPICS</a:t>
            </a:r>
          </a:p>
        </p:txBody>
      </p:sp>
    </p:spTree>
    <p:extLst>
      <p:ext uri="{BB962C8B-B14F-4D97-AF65-F5344CB8AC3E}">
        <p14:creationId xmlns:p14="http://schemas.microsoft.com/office/powerpoint/2010/main" val="404529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D45-D58A-2610-B4EB-051B0F2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39" y="221953"/>
            <a:ext cx="10515600" cy="95402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A269-A220-A47D-0DD8-56291516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39" y="1191552"/>
            <a:ext cx="10515600" cy="4398099"/>
          </a:xfrm>
        </p:spPr>
        <p:txBody>
          <a:bodyPr>
            <a:noAutofit/>
          </a:bodyPr>
          <a:lstStyle/>
          <a:p>
            <a:r>
              <a:rPr lang="en-US" sz="2600" dirty="0"/>
              <a:t>SNS built by a collaboration of six partner labs; all delivered their components with EPICS controls</a:t>
            </a:r>
          </a:p>
          <a:p>
            <a:r>
              <a:rPr lang="en-US" sz="2600" dirty="0"/>
              <a:t>ORNL is effectively leveraging EPICS success at SNS to build new projects</a:t>
            </a:r>
          </a:p>
          <a:p>
            <a:r>
              <a:rPr lang="en-US" sz="2600" dirty="0"/>
              <a:t>All groups benefit from the accumulated staff experience and the EPICS collaboration</a:t>
            </a:r>
          </a:p>
          <a:p>
            <a:r>
              <a:rPr lang="en-US" sz="2600" dirty="0"/>
              <a:t>Contributing to CS-Studio development</a:t>
            </a:r>
          </a:p>
          <a:p>
            <a:r>
              <a:rPr lang="en-US" sz="2600" dirty="0"/>
              <a:t>Communication between groups helps to prevent duplication of effort </a:t>
            </a:r>
          </a:p>
          <a:p>
            <a:r>
              <a:rPr lang="en-US" sz="2600" dirty="0"/>
              <a:t>Having expertise in eight groups also helps to staff peak loading on projects</a:t>
            </a:r>
          </a:p>
          <a:p>
            <a:r>
              <a:rPr lang="en-US" sz="2600" dirty="0"/>
              <a:t>What’s </a:t>
            </a:r>
            <a:r>
              <a:rPr lang="en-US" sz="2600"/>
              <a:t>next?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BBED-A225-F0B7-1EB8-2D0CE6DA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9651"/>
            <a:ext cx="12161520" cy="1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D45-D58A-2610-B4EB-051B0F2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84"/>
            <a:ext cx="10515600" cy="95402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Progression of EPICS in Neutron Sciences at ORNL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01BB584-5EFA-9ABE-FB5B-99313FA73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503440"/>
              </p:ext>
            </p:extLst>
          </p:nvPr>
        </p:nvGraphicFramePr>
        <p:xfrm>
          <a:off x="838200" y="117169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1A4BBED-A225-F0B7-1EB8-2D0CE6DA6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21886"/>
            <a:ext cx="12161520" cy="1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0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D45-D58A-2610-B4EB-051B0F2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023"/>
          </a:xfrm>
        </p:spPr>
        <p:txBody>
          <a:bodyPr/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EPICS expands beyond Neutron Sciences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D4B56E7-71A5-A6DB-D341-2430D83D7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791258"/>
              </p:ext>
            </p:extLst>
          </p:nvPr>
        </p:nvGraphicFramePr>
        <p:xfrm>
          <a:off x="838200" y="1319148"/>
          <a:ext cx="10515600" cy="399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1A4BBED-A225-F0B7-1EB8-2D0CE6DA6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99590"/>
            <a:ext cx="12161520" cy="125888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1498AB-6F68-AB47-6E99-B61C7C698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496497"/>
              </p:ext>
            </p:extLst>
          </p:nvPr>
        </p:nvGraphicFramePr>
        <p:xfrm>
          <a:off x="2032000" y="1319148"/>
          <a:ext cx="8128000" cy="4093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4218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D45-D58A-2610-B4EB-051B0F2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133022"/>
            <a:ext cx="10515600" cy="95402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SNS Machine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BBED-A225-F0B7-1EB8-2D0CE6DA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9590"/>
            <a:ext cx="12161520" cy="1258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0B9797-8291-35A8-08BF-551517A67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594872"/>
            <a:ext cx="7772400" cy="5004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5EA1D4-BCCE-21C1-F81D-A18261669371}"/>
              </a:ext>
            </a:extLst>
          </p:cNvPr>
          <p:cNvSpPr txBox="1"/>
          <p:nvPr/>
        </p:nvSpPr>
        <p:spPr>
          <a:xfrm>
            <a:off x="2132730" y="2689311"/>
            <a:ext cx="198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Add PV Access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824D46-9661-51B8-316B-2DB6C5ACD34D}"/>
              </a:ext>
            </a:extLst>
          </p:cNvPr>
          <p:cNvSpPr txBox="1"/>
          <p:nvPr/>
        </p:nvSpPr>
        <p:spPr>
          <a:xfrm>
            <a:off x="1553854" y="4422203"/>
            <a:ext cx="256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Upgrade to EPICS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480682-4597-F841-C487-03D40A686511}"/>
              </a:ext>
            </a:extLst>
          </p:cNvPr>
          <p:cNvSpPr txBox="1"/>
          <p:nvPr/>
        </p:nvSpPr>
        <p:spPr>
          <a:xfrm>
            <a:off x="1211067" y="1110834"/>
            <a:ext cx="290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Converting to CSS DM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611827-A1A6-17F2-6DF1-AD76F5D5F0E3}"/>
              </a:ext>
            </a:extLst>
          </p:cNvPr>
          <p:cNvCxnSpPr>
            <a:cxnSpLocks/>
          </p:cNvCxnSpPr>
          <p:nvPr/>
        </p:nvCxnSpPr>
        <p:spPr>
          <a:xfrm>
            <a:off x="148281" y="1523996"/>
            <a:ext cx="4170813" cy="0"/>
          </a:xfrm>
          <a:prstGeom prst="straightConnector1">
            <a:avLst/>
          </a:prstGeom>
          <a:ln w="635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847EFF-89C8-D9AC-C043-CDCA73200F48}"/>
              </a:ext>
            </a:extLst>
          </p:cNvPr>
          <p:cNvCxnSpPr>
            <a:cxnSpLocks/>
          </p:cNvCxnSpPr>
          <p:nvPr/>
        </p:nvCxnSpPr>
        <p:spPr>
          <a:xfrm>
            <a:off x="218307" y="3245705"/>
            <a:ext cx="4170813" cy="0"/>
          </a:xfrm>
          <a:prstGeom prst="straightConnector1">
            <a:avLst/>
          </a:prstGeom>
          <a:ln w="635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8340E7-C995-1757-8275-7762CB447FB7}"/>
              </a:ext>
            </a:extLst>
          </p:cNvPr>
          <p:cNvCxnSpPr>
            <a:cxnSpLocks/>
          </p:cNvCxnSpPr>
          <p:nvPr/>
        </p:nvCxnSpPr>
        <p:spPr>
          <a:xfrm>
            <a:off x="148280" y="4930342"/>
            <a:ext cx="4170813" cy="0"/>
          </a:xfrm>
          <a:prstGeom prst="straightConnector1">
            <a:avLst/>
          </a:prstGeom>
          <a:ln w="635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0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D45-D58A-2610-B4EB-051B0F2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02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SNS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A269-A220-A47D-0DD8-56291516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852"/>
            <a:ext cx="10515600" cy="3984159"/>
          </a:xfrm>
        </p:spPr>
        <p:txBody>
          <a:bodyPr>
            <a:noAutofit/>
          </a:bodyPr>
          <a:lstStyle/>
          <a:p>
            <a:r>
              <a:rPr lang="en-US" dirty="0"/>
              <a:t>Recently completed controls for Power Upgrade Project</a:t>
            </a:r>
          </a:p>
          <a:p>
            <a:r>
              <a:rPr lang="en-US" dirty="0"/>
              <a:t>Keep up with growth (size of system is more than double original)</a:t>
            </a:r>
          </a:p>
          <a:p>
            <a:r>
              <a:rPr lang="en-US" dirty="0"/>
              <a:t>Continuing modernization efforts</a:t>
            </a:r>
          </a:p>
          <a:p>
            <a:pPr lvl="1"/>
            <a:r>
              <a:rPr lang="en-US" dirty="0"/>
              <a:t>Replaced timing and MPS systems</a:t>
            </a:r>
          </a:p>
          <a:p>
            <a:pPr lvl="1"/>
            <a:r>
              <a:rPr lang="en-US" dirty="0"/>
              <a:t>Renewed infrastructure</a:t>
            </a:r>
          </a:p>
          <a:p>
            <a:pPr lvl="1"/>
            <a:r>
              <a:rPr lang="en-US" dirty="0"/>
              <a:t>Virtualization, added storage </a:t>
            </a:r>
          </a:p>
          <a:p>
            <a:pPr lvl="1"/>
            <a:r>
              <a:rPr lang="en-US" dirty="0"/>
              <a:t>Working on growing cybersecurity challenges</a:t>
            </a:r>
          </a:p>
          <a:p>
            <a:r>
              <a:rPr lang="en-US" dirty="0"/>
              <a:t>Phasing out VME =&gt; soft IOCs, PLCs, µTCA</a:t>
            </a:r>
          </a:p>
          <a:p>
            <a:r>
              <a:rPr lang="en-US" dirty="0"/>
              <a:t>Replacing 15-year-old PLC hardware and communications modules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BBED-A225-F0B7-1EB8-2D0CE6DA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9590"/>
            <a:ext cx="12161520" cy="1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8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82C8-7928-57C2-6298-462AA19B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0801"/>
            <a:ext cx="11430000" cy="539496"/>
          </a:xfrm>
        </p:spPr>
        <p:txBody>
          <a:bodyPr>
            <a:noAutofit/>
          </a:bodyPr>
          <a:lstStyle/>
          <a:p>
            <a:r>
              <a:rPr lang="en-US" sz="4800" dirty="0"/>
              <a:t>Display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DC586-DA85-4BA4-ECA9-8418BE7FB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51808"/>
            <a:ext cx="5848749" cy="5746173"/>
          </a:xfrm>
        </p:spPr>
        <p:txBody>
          <a:bodyPr>
            <a:normAutofit/>
          </a:bodyPr>
          <a:lstStyle/>
          <a:p>
            <a:r>
              <a:rPr lang="en-US" sz="2200" dirty="0"/>
              <a:t>Early SNS contributions used MEDM</a:t>
            </a:r>
          </a:p>
          <a:p>
            <a:r>
              <a:rPr lang="en-US" sz="2200" dirty="0"/>
              <a:t>Accelerator was built with EDM</a:t>
            </a:r>
          </a:p>
          <a:p>
            <a:r>
              <a:rPr lang="en-US" sz="2200" dirty="0"/>
              <a:t>Instruments, adopting EPICS later,</a:t>
            </a:r>
            <a:br>
              <a:rPr lang="en-US" sz="2200" dirty="0"/>
            </a:br>
            <a:r>
              <a:rPr lang="en-US" sz="2200" dirty="0"/>
              <a:t>used CS-Studio/Eclipse</a:t>
            </a:r>
          </a:p>
          <a:p>
            <a:r>
              <a:rPr lang="en-US" sz="2200" dirty="0"/>
              <a:t>All now use CS-Studio/Phoebus for alarms, archive, and new displays</a:t>
            </a:r>
          </a:p>
          <a:p>
            <a:pPr lvl="1"/>
            <a:r>
              <a:rPr lang="en-US" sz="2200" dirty="0"/>
              <a:t>Phoebus can open most EDM displays,</a:t>
            </a:r>
            <a:br>
              <a:rPr lang="en-US" sz="2200" dirty="0"/>
            </a:br>
            <a:r>
              <a:rPr lang="en-US" sz="2200" dirty="0"/>
              <a:t>but EDM still prevalent</a:t>
            </a:r>
          </a:p>
          <a:p>
            <a:r>
              <a:rPr lang="en-US" sz="2200" dirty="0"/>
              <a:t>Remote EDM viewing via Web-EDM (Ryan </a:t>
            </a:r>
            <a:r>
              <a:rPr lang="en-US" sz="2200" dirty="0" err="1"/>
              <a:t>Slominski</a:t>
            </a:r>
            <a:r>
              <a:rPr lang="en-US" sz="2200" dirty="0"/>
              <a:t>, </a:t>
            </a:r>
            <a:r>
              <a:rPr lang="en-US" sz="2200" dirty="0" err="1"/>
              <a:t>JLab</a:t>
            </a:r>
            <a:r>
              <a:rPr lang="en-US" sz="2200" dirty="0"/>
              <a:t>)</a:t>
            </a:r>
          </a:p>
          <a:p>
            <a:r>
              <a:rPr lang="en-US" sz="2200" dirty="0"/>
              <a:t>Remote CS-Studio displays via</a:t>
            </a:r>
            <a:br>
              <a:rPr lang="en-US" sz="2200" dirty="0"/>
            </a:br>
            <a:r>
              <a:rPr lang="en-US" sz="2200" dirty="0"/>
              <a:t>Display Builder Web Runtime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D65D0F8-4B22-0E39-0BA1-ECB6221F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80" t="26735" r="13209" b="35182"/>
          <a:stretch/>
        </p:blipFill>
        <p:spPr>
          <a:xfrm>
            <a:off x="6114084" y="508097"/>
            <a:ext cx="2592675" cy="1492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65F9B29-B7F7-C696-D636-D156DF5938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450" r="31083" b="21324"/>
          <a:stretch/>
        </p:blipFill>
        <p:spPr>
          <a:xfrm>
            <a:off x="9302980" y="571827"/>
            <a:ext cx="2592675" cy="153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9719F41-7E68-8EB0-AA5A-15E9F2E9B0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916" t="33452" r="2577" b="20344"/>
          <a:stretch/>
        </p:blipFill>
        <p:spPr>
          <a:xfrm>
            <a:off x="8102144" y="2675224"/>
            <a:ext cx="2592674" cy="157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29FD69-0B99-82B1-04AF-E87C67B7E78D}"/>
              </a:ext>
            </a:extLst>
          </p:cNvPr>
          <p:cNvSpPr txBox="1"/>
          <p:nvPr/>
        </p:nvSpPr>
        <p:spPr>
          <a:xfrm>
            <a:off x="6866405" y="108917"/>
            <a:ext cx="73609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>
                <a:latin typeface="+mn-lt"/>
              </a:rPr>
              <a:t>EDM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3386E-4CDE-E1DC-1332-03619919D07F}"/>
              </a:ext>
            </a:extLst>
          </p:cNvPr>
          <p:cNvSpPr txBox="1"/>
          <p:nvPr/>
        </p:nvSpPr>
        <p:spPr>
          <a:xfrm>
            <a:off x="10012459" y="108917"/>
            <a:ext cx="117371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>
                <a:latin typeface="+mn-lt"/>
              </a:rPr>
              <a:t>Phoebus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07BA2-7599-93BF-E74C-C9162EDB3DF1}"/>
              </a:ext>
            </a:extLst>
          </p:cNvPr>
          <p:cNvSpPr txBox="1"/>
          <p:nvPr/>
        </p:nvSpPr>
        <p:spPr>
          <a:xfrm>
            <a:off x="7367155" y="4399846"/>
            <a:ext cx="444384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Phoebus (or Display Builder Web Runtime?)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2DBF021E-7783-046E-5495-195E8454E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355" y="4915211"/>
            <a:ext cx="5663997" cy="158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9D4D99-02C5-DDC6-B5E5-7ADFF95E187F}"/>
              </a:ext>
            </a:extLst>
          </p:cNvPr>
          <p:cNvSpPr txBox="1"/>
          <p:nvPr/>
        </p:nvSpPr>
        <p:spPr>
          <a:xfrm>
            <a:off x="8617480" y="2240316"/>
            <a:ext cx="1352550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>
                <a:latin typeface="+mn-lt"/>
              </a:rPr>
              <a:t>Web-EDM</a:t>
            </a:r>
          </a:p>
        </p:txBody>
      </p:sp>
    </p:spTree>
    <p:extLst>
      <p:ext uri="{BB962C8B-B14F-4D97-AF65-F5344CB8AC3E}">
        <p14:creationId xmlns:p14="http://schemas.microsoft.com/office/powerpoint/2010/main" val="225136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D73CE7B-4423-CE4B-B179-3D394A393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4" t="6279" r="6731" b="3809"/>
          <a:stretch/>
        </p:blipFill>
        <p:spPr>
          <a:xfrm>
            <a:off x="405243" y="1562782"/>
            <a:ext cx="5106357" cy="4136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E4389-B0AE-9B49-99D1-A9D06DC2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6" y="274320"/>
            <a:ext cx="11762233" cy="1311128"/>
          </a:xfrm>
        </p:spPr>
        <p:txBody>
          <a:bodyPr/>
          <a:lstStyle/>
          <a:p>
            <a:r>
              <a:rPr lang="en-US">
                <a:latin typeface="Century Gothic"/>
              </a:rPr>
              <a:t>The STS Project will deliver the brightest source of cold neutrons with an initial suite of 8 instruments </a:t>
            </a:r>
            <a:br>
              <a:rPr lang="en-US"/>
            </a:br>
            <a:endParaRPr lang="en-US" sz="240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83D7299-6E73-AC46-804D-B18ACAC52F67}"/>
              </a:ext>
            </a:extLst>
          </p:cNvPr>
          <p:cNvSpPr txBox="1">
            <a:spLocks/>
          </p:cNvSpPr>
          <p:nvPr/>
        </p:nvSpPr>
        <p:spPr bwMode="auto">
          <a:xfrm>
            <a:off x="5876204" y="1581370"/>
            <a:ext cx="5888718" cy="372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Century Gothic"/>
              </a:rPr>
              <a:t>Integrated Control Systems</a:t>
            </a:r>
            <a:br>
              <a:rPr lang="en-US">
                <a:latin typeface="Century Gothic"/>
              </a:rPr>
            </a:br>
            <a:r>
              <a:rPr lang="en-US">
                <a:latin typeface="Century Gothic"/>
              </a:rPr>
              <a:t>provide the control systems, data acquisition, computing, and safety systems across accelerator, target, neutron instrument systems, and conventional facilities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29338-2CCC-22CB-DAD8-C473AC075E96}"/>
              </a:ext>
            </a:extLst>
          </p:cNvPr>
          <p:cNvSpPr txBox="1"/>
          <p:nvPr/>
        </p:nvSpPr>
        <p:spPr>
          <a:xfrm>
            <a:off x="429766" y="5943599"/>
            <a:ext cx="11550951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i="1">
                <a:latin typeface="+mn-lt"/>
                <a:cs typeface="Arial"/>
              </a:rPr>
              <a:t>The STS control systems must retain interoperability </a:t>
            </a:r>
            <a:br>
              <a:rPr lang="en-US" sz="2400" i="1">
                <a:latin typeface="+mn-lt"/>
              </a:rPr>
            </a:br>
            <a:r>
              <a:rPr lang="en-US" sz="2400" i="1">
                <a:latin typeface="+mn-lt"/>
                <a:cs typeface="Arial"/>
              </a:rPr>
              <a:t>with the existing EPICS based control systems at SNS</a:t>
            </a:r>
          </a:p>
        </p:txBody>
      </p:sp>
    </p:spTree>
    <p:extLst>
      <p:ext uri="{BB962C8B-B14F-4D97-AF65-F5344CB8AC3E}">
        <p14:creationId xmlns:p14="http://schemas.microsoft.com/office/powerpoint/2010/main" val="273728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A7FAE66-C82E-1120-658C-9678FE5A0178}"/>
              </a:ext>
            </a:extLst>
          </p:cNvPr>
          <p:cNvGrpSpPr/>
          <p:nvPr/>
        </p:nvGrpSpPr>
        <p:grpSpPr>
          <a:xfrm>
            <a:off x="2756925" y="1006240"/>
            <a:ext cx="9435074" cy="4619845"/>
            <a:chOff x="2756925" y="1006240"/>
            <a:chExt cx="9435074" cy="46198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ECD5CC-21E9-D202-C77E-877377397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711687" y="1570128"/>
              <a:ext cx="6480312" cy="3645176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187497-9D14-5A1A-169B-5F08DB494F31}"/>
                </a:ext>
              </a:extLst>
            </p:cNvPr>
            <p:cNvSpPr/>
            <p:nvPr/>
          </p:nvSpPr>
          <p:spPr>
            <a:xfrm>
              <a:off x="2756925" y="1006240"/>
              <a:ext cx="4619845" cy="4619845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4F4AA8-462F-F8D2-7D1D-6D5007FF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/>
              <a:t>The $2B STS Project anticipates initial operations ~2033 with project completion by 2039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0D65D-7BD0-9BCA-7068-DEC3E6869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42" y="1574214"/>
            <a:ext cx="6951228" cy="36726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Given the long project duration, a major focus for controls is addressing obsolescence and ensuring continued viability for the EPICS toolkit</a:t>
            </a:r>
          </a:p>
          <a:p>
            <a:pPr marL="687070" lvl="1"/>
            <a:r>
              <a:rPr lang="en-US">
                <a:cs typeface="Arial"/>
              </a:rPr>
              <a:t>Timing System and Run Permit System</a:t>
            </a:r>
          </a:p>
          <a:p>
            <a:pPr marL="687070" lvl="1">
              <a:buClr>
                <a:srgbClr val="000000"/>
              </a:buClr>
            </a:pPr>
            <a:r>
              <a:rPr lang="en-US">
                <a:cs typeface="Arial"/>
              </a:rPr>
              <a:t>Port IOCs from VME/</a:t>
            </a:r>
            <a:r>
              <a:rPr lang="en-US" err="1">
                <a:cs typeface="Arial"/>
              </a:rPr>
              <a:t>vxWorks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to µTCA, "Real Time" Linux</a:t>
            </a:r>
          </a:p>
          <a:p>
            <a:pPr marL="687070" lvl="1"/>
            <a:r>
              <a:rPr lang="en-US">
                <a:cs typeface="Arial"/>
              </a:rPr>
              <a:t>PVA, Java implementation</a:t>
            </a:r>
          </a:p>
          <a:p>
            <a:pPr lvl="2">
              <a:buClr>
                <a:srgbClr val="000000"/>
              </a:buClr>
            </a:pPr>
            <a:r>
              <a:rPr lang="en-US">
                <a:cs typeface="Arial"/>
              </a:rPr>
              <a:t>Complete library update (</a:t>
            </a:r>
            <a:r>
              <a:rPr lang="en-US" err="1">
                <a:cs typeface="Arial"/>
              </a:rPr>
              <a:t>core.pva</a:t>
            </a:r>
            <a:r>
              <a:rPr lang="en-US">
                <a:cs typeface="Arial"/>
              </a:rPr>
              <a:t>)</a:t>
            </a:r>
            <a:endParaRPr lang="en-US"/>
          </a:p>
          <a:p>
            <a:pPr lvl="2">
              <a:buClr>
                <a:srgbClr val="000000"/>
              </a:buClr>
            </a:pPr>
            <a:r>
              <a:rPr lang="en-US">
                <a:cs typeface="Arial"/>
              </a:rPr>
              <a:t>IPv6 capability</a:t>
            </a:r>
            <a:endParaRPr lang="en-US"/>
          </a:p>
          <a:p>
            <a:pPr lvl="2"/>
            <a:r>
              <a:rPr lang="en-US">
                <a:cs typeface="Arial"/>
              </a:rPr>
              <a:t>TLS encryption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7F5D7-B8C8-D2DC-CF62-7B95C177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4165"/>
            <a:ext cx="12161520" cy="1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6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2D80-C55C-4528-8BF0-3D75BC09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11683217" cy="867930"/>
          </a:xfrm>
        </p:spPr>
        <p:txBody>
          <a:bodyPr/>
          <a:lstStyle/>
          <a:p>
            <a:r>
              <a:rPr lang="en-US" sz="2800" dirty="0">
                <a:latin typeface="Century Gothic"/>
              </a:rPr>
              <a:t>MPEX -  Material Plasma Exposure eXperiment; tool for understanding challenges for divertor plasma facing components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CEAF99A-3E3E-4158-8153-A581579FC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817" y="1259849"/>
            <a:ext cx="10059573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en-GB" altLang="ja-JP" b="1" dirty="0">
                <a:latin typeface="Arial" charset="0"/>
                <a:ea typeface="MS PGothic" charset="0"/>
                <a:cs typeface="MS PGothic" charset="0"/>
              </a:rPr>
              <a:t>      </a:t>
            </a:r>
            <a:r>
              <a:rPr kumimoji="1" lang="en-GB" altLang="ja-JP" b="1" dirty="0">
                <a:ea typeface="MS PGothic" charset="0"/>
                <a:cs typeface="MS PGothic" charset="0"/>
              </a:rPr>
              <a:t> </a:t>
            </a:r>
            <a:r>
              <a:rPr kumimoji="1" lang="en-GB" altLang="ja-JP" b="1" dirty="0">
                <a:latin typeface="Arial" charset="0"/>
                <a:ea typeface="MS PGothic" charset="0"/>
                <a:cs typeface="MS PGothic" charset="0"/>
              </a:rPr>
              <a:t>JET                        	   	               ITER                      	            </a:t>
            </a:r>
            <a:r>
              <a:rPr kumimoji="1" lang="en-GB" altLang="ja-JP" b="1" dirty="0">
                <a:ea typeface="MS PGothic" charset="0"/>
                <a:cs typeface="MS PGothic" charset="0"/>
              </a:rPr>
              <a:t>Fusion Reactor</a:t>
            </a:r>
            <a:endParaRPr kumimoji="1" lang="en-GB" altLang="ja-JP" b="1" dirty="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AE4F2C4-6616-4112-9022-05A1806230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866" y="1474141"/>
            <a:ext cx="2256524" cy="222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he JET Machine">
            <a:extLst>
              <a:ext uri="{FF2B5EF4-FFF2-40B4-BE49-F238E27FC236}">
                <a16:creationId xmlns:a16="http://schemas.microsoft.com/office/drawing/2014/main" id="{42699E70-AA80-4C46-B093-8D310B6F7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6" y="1544091"/>
            <a:ext cx="2535033" cy="20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C5866AF-6920-494C-A528-FB19359FB7AF}"/>
              </a:ext>
            </a:extLst>
          </p:cNvPr>
          <p:cNvSpPr/>
          <p:nvPr/>
        </p:nvSpPr>
        <p:spPr>
          <a:xfrm>
            <a:off x="3807654" y="2233742"/>
            <a:ext cx="609600" cy="396444"/>
          </a:xfrm>
          <a:prstGeom prst="righ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D124013-7877-4A47-AF88-9A09C8729459}"/>
              </a:ext>
            </a:extLst>
          </p:cNvPr>
          <p:cNvSpPr/>
          <p:nvPr/>
        </p:nvSpPr>
        <p:spPr>
          <a:xfrm>
            <a:off x="7940124" y="2178277"/>
            <a:ext cx="609600" cy="396444"/>
          </a:xfrm>
          <a:prstGeom prst="righ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6xl\Pictures\INTER___Proyecto_integral.jpg">
            <a:extLst>
              <a:ext uri="{FF2B5EF4-FFF2-40B4-BE49-F238E27FC236}">
                <a16:creationId xmlns:a16="http://schemas.microsoft.com/office/drawing/2014/main" id="{F3B6956D-B78B-451B-A7F2-D9631A37D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37" y="1544091"/>
            <a:ext cx="2151325" cy="207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5A5CD4-1F7F-4836-9890-CF0616EE22A4}"/>
              </a:ext>
            </a:extLst>
          </p:cNvPr>
          <p:cNvSpPr txBox="1"/>
          <p:nvPr/>
        </p:nvSpPr>
        <p:spPr>
          <a:xfrm>
            <a:off x="3251901" y="2630186"/>
            <a:ext cx="182293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5000x ion fluence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10</a:t>
            </a:r>
            <a:r>
              <a:rPr lang="en-US" sz="1400" baseline="30000" dirty="0"/>
              <a:t>6</a:t>
            </a:r>
            <a:r>
              <a:rPr lang="en-US" sz="1400" dirty="0"/>
              <a:t>x neutron fluence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E585FE-4CD6-46FA-A9BA-E672AF206E91}"/>
              </a:ext>
            </a:extLst>
          </p:cNvPr>
          <p:cNvSpPr txBox="1"/>
          <p:nvPr/>
        </p:nvSpPr>
        <p:spPr>
          <a:xfrm>
            <a:off x="7231099" y="2630186"/>
            <a:ext cx="185499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5x ion fluence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100x neutron fluence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CB76564-F22A-4FCB-879E-19D0E62AB9BD}"/>
              </a:ext>
            </a:extLst>
          </p:cNvPr>
          <p:cNvSpPr txBox="1">
            <a:spLocks/>
          </p:cNvSpPr>
          <p:nvPr/>
        </p:nvSpPr>
        <p:spPr>
          <a:xfrm>
            <a:off x="1278295" y="6196337"/>
            <a:ext cx="9519665" cy="486119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</a:pPr>
            <a:r>
              <a:rPr lang="en-US" sz="2000" dirty="0">
                <a:solidFill>
                  <a:srgbClr val="006C3A"/>
                </a:solidFill>
                <a:latin typeface="+mn-lt"/>
                <a:cs typeface="Arial Narrow"/>
              </a:rPr>
              <a:t>MPEX will advance plasma facing materials up to end of lifetime studies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07990E-E2C7-48DE-952E-5970520CB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313" y="3670207"/>
            <a:ext cx="423537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84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720</Words>
  <Application>Microsoft Macintosh PowerPoint</Application>
  <PresentationFormat>Widescreen</PresentationFormat>
  <Paragraphs>102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Aptos</vt:lpstr>
      <vt:lpstr>Arial</vt:lpstr>
      <vt:lpstr>Calibri</vt:lpstr>
      <vt:lpstr>Calibri Light</vt:lpstr>
      <vt:lpstr>Century Gothic</vt:lpstr>
      <vt:lpstr>Wingdings</vt:lpstr>
      <vt:lpstr>Office Theme</vt:lpstr>
      <vt:lpstr>EPICS at ORNL Karen S. White Doug Curry, Steven Hartman, Claudell Harvey, Kay Kasemir, Rob Knudson, Bogdan Vacaliuc</vt:lpstr>
      <vt:lpstr>Progression of EPICS in Neutron Sciences at ORNL</vt:lpstr>
      <vt:lpstr>EPICS expands beyond Neutron Sciences</vt:lpstr>
      <vt:lpstr>SNS Machine</vt:lpstr>
      <vt:lpstr>SNS Machine</vt:lpstr>
      <vt:lpstr>Display Evolution</vt:lpstr>
      <vt:lpstr>The STS Project will deliver the brightest source of cold neutrons with an initial suite of 8 instruments  </vt:lpstr>
      <vt:lpstr>The $2B STS Project anticipates initial operations ~2033 with project completion by 2039</vt:lpstr>
      <vt:lpstr>MPEX -  Material Plasma Exposure eXperiment; tool for understanding challenges for divertor plasma facing components</vt:lpstr>
      <vt:lpstr>MPEX Overview</vt:lpstr>
      <vt:lpstr>MPEX I&amp;C Requirements</vt:lpstr>
      <vt:lpstr>US-ITER WBS 1.09.03.02 I&amp;C VAS Technical Progress to Date on Authorized Hardware Deliverables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EPICS Council</dc:title>
  <dc:creator>White, Karen S.</dc:creator>
  <cp:lastModifiedBy>White, Karen S.</cp:lastModifiedBy>
  <cp:revision>32</cp:revision>
  <dcterms:created xsi:type="dcterms:W3CDTF">2022-09-20T12:13:27Z</dcterms:created>
  <dcterms:modified xsi:type="dcterms:W3CDTF">2024-09-17T03:37:24Z</dcterms:modified>
</cp:coreProperties>
</file>