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3" r:id="rId6"/>
    <p:sldId id="258" r:id="rId7"/>
    <p:sldId id="260" r:id="rId8"/>
    <p:sldId id="272" r:id="rId9"/>
    <p:sldId id="259" r:id="rId10"/>
    <p:sldId id="271" r:id="rId11"/>
    <p:sldId id="270" r:id="rId12"/>
    <p:sldId id="269" r:id="rId13"/>
    <p:sldId id="268" r:id="rId14"/>
    <p:sldId id="267" r:id="rId15"/>
    <p:sldId id="266" r:id="rId16"/>
    <p:sldId id="261" r:id="rId17"/>
    <p:sldId id="262" r:id="rId18"/>
    <p:sldId id="263" r:id="rId19"/>
    <p:sldId id="265" r:id="rId20"/>
    <p:sldId id="264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B4DA2-62F9-FB4C-B54E-33F382D66CB1}" v="1" dt="2024-09-05T13:00:00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26" autoAdjust="0"/>
  </p:normalViewPr>
  <p:slideViewPr>
    <p:cSldViewPr snapToGrid="0" showGuides="1">
      <p:cViewPr varScale="1">
        <p:scale>
          <a:sx n="116" d="100"/>
          <a:sy n="116" d="100"/>
        </p:scale>
        <p:origin x="88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9/13/24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1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4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freeipmi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EPICS-IPMI Device Support Module</a:t>
            </a:r>
            <a:br>
              <a:rPr lang="en-US" dirty="0"/>
            </a:br>
            <a:r>
              <a:rPr lang="en-US" u="sng" dirty="0"/>
              <a:t>I</a:t>
            </a:r>
            <a:r>
              <a:rPr lang="en-US" sz="2000" dirty="0"/>
              <a:t>ntelligent </a:t>
            </a:r>
            <a:r>
              <a:rPr lang="en-US" u="sng" dirty="0"/>
              <a:t>P</a:t>
            </a:r>
            <a:r>
              <a:rPr lang="en-US" sz="2000" dirty="0"/>
              <a:t>latform </a:t>
            </a:r>
            <a:r>
              <a:rPr lang="en-US" u="sng" dirty="0"/>
              <a:t>M</a:t>
            </a:r>
            <a:r>
              <a:rPr lang="en-US" sz="2000" dirty="0"/>
              <a:t>anagement </a:t>
            </a:r>
            <a:r>
              <a:rPr lang="en-US" u="sng" dirty="0"/>
              <a:t>I</a:t>
            </a:r>
            <a:r>
              <a:rPr lang="en-US" sz="2000" dirty="0"/>
              <a:t>nterface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3013455"/>
            <a:ext cx="5876202" cy="2028101"/>
          </a:xfrm>
        </p:spPr>
        <p:txBody>
          <a:bodyPr/>
          <a:lstStyle/>
          <a:p>
            <a:r>
              <a:rPr lang="en-US" dirty="0"/>
              <a:t>Operational experience and difficulties at SNS</a:t>
            </a:r>
          </a:p>
          <a:p>
            <a:r>
              <a:rPr lang="en-US"/>
              <a:t>Brad Webb</a:t>
            </a:r>
            <a:br>
              <a:rPr lang="en-US" dirty="0"/>
            </a:br>
            <a:r>
              <a:rPr lang="en-US" dirty="0" err="1"/>
              <a:t>Klemen</a:t>
            </a:r>
            <a:r>
              <a:rPr lang="en-US" dirty="0"/>
              <a:t> </a:t>
            </a:r>
            <a:r>
              <a:rPr lang="en-US" dirty="0" err="1"/>
              <a:t>Vodopivec</a:t>
            </a:r>
            <a:endParaRPr lang="en-US" dirty="0"/>
          </a:p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2254-177F-1413-6261-457EF8AF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Master MCH Module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21F9AFF-51F9-C5ED-6D86-14E5CC145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852" y="813816"/>
            <a:ext cx="6147830" cy="5852160"/>
          </a:xfrm>
        </p:spPr>
      </p:pic>
    </p:spTree>
    <p:extLst>
      <p:ext uri="{BB962C8B-B14F-4D97-AF65-F5344CB8AC3E}">
        <p14:creationId xmlns:p14="http://schemas.microsoft.com/office/powerpoint/2010/main" val="86808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38E1-76CF-19E1-5F74-20C639EB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Master CPU Module</a:t>
            </a:r>
          </a:p>
        </p:txBody>
      </p:sp>
      <p:pic>
        <p:nvPicPr>
          <p:cNvPr id="5" name="Content Placeholder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65E49C4D-1013-42EF-CD3E-C2ED8DB40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852" y="813816"/>
            <a:ext cx="6147830" cy="5852160"/>
          </a:xfrm>
        </p:spPr>
      </p:pic>
    </p:spTree>
    <p:extLst>
      <p:ext uri="{BB962C8B-B14F-4D97-AF65-F5344CB8AC3E}">
        <p14:creationId xmlns:p14="http://schemas.microsoft.com/office/powerpoint/2010/main" val="273221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4C06-8EC0-C7B6-4B87-3C1EB302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Field Node Chassis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A64EB50-AB7A-DFFE-B325-D4DA32F83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327" y="813816"/>
            <a:ext cx="5794879" cy="5852160"/>
          </a:xfrm>
        </p:spPr>
      </p:pic>
    </p:spTree>
    <p:extLst>
      <p:ext uri="{BB962C8B-B14F-4D97-AF65-F5344CB8AC3E}">
        <p14:creationId xmlns:p14="http://schemas.microsoft.com/office/powerpoint/2010/main" val="4693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C0AD-D22D-286D-210F-281DA1F3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Under the Hood?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94C5CA-BBFE-E827-C54A-6370AF9481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67" y="140493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7AFF6A-2FB1-D352-7BC1-248B6A9E8661}"/>
              </a:ext>
            </a:extLst>
          </p:cNvPr>
          <p:cNvSpPr txBox="1">
            <a:spLocks/>
          </p:cNvSpPr>
          <p:nvPr/>
        </p:nvSpPr>
        <p:spPr bwMode="auto">
          <a:xfrm>
            <a:off x="429767" y="1404937"/>
            <a:ext cx="7501882" cy="480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lt"/>
              </a:rPr>
              <a:t>EPICS uses the GNU Free IPMI Library</a:t>
            </a:r>
          </a:p>
          <a:p>
            <a:r>
              <a:rPr lang="en-US" sz="2800" dirty="0">
                <a:latin typeface="+mn-lt"/>
                <a:hlinkClick r:id="rId3"/>
              </a:rPr>
              <a:t>https://www.gnu.org/software/freeipmi/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A complete IPMI API to:</a:t>
            </a:r>
          </a:p>
          <a:p>
            <a:pPr lvl="1"/>
            <a:r>
              <a:rPr lang="en-US" dirty="0"/>
              <a:t>Connect to an IPMI device</a:t>
            </a:r>
          </a:p>
          <a:p>
            <a:pPr lvl="1"/>
            <a:r>
              <a:rPr lang="en-US" dirty="0"/>
              <a:t>Read the SDR</a:t>
            </a:r>
          </a:p>
          <a:p>
            <a:pPr lvl="1"/>
            <a:r>
              <a:rPr lang="en-US" dirty="0">
                <a:latin typeface="+mn-lt"/>
              </a:rPr>
              <a:t>Get Sensor Readings</a:t>
            </a:r>
          </a:p>
          <a:p>
            <a:pPr lvl="1"/>
            <a:r>
              <a:rPr lang="en-US" dirty="0"/>
              <a:t>Access FRU data</a:t>
            </a:r>
          </a:p>
          <a:p>
            <a:pPr lvl="1"/>
            <a:r>
              <a:rPr lang="en-US" dirty="0"/>
              <a:t>Build packets</a:t>
            </a:r>
          </a:p>
          <a:p>
            <a:pPr lvl="1"/>
            <a:r>
              <a:rPr lang="en-US" dirty="0">
                <a:latin typeface="+mn-lt"/>
              </a:rPr>
              <a:t>Send raw commands</a:t>
            </a:r>
          </a:p>
          <a:p>
            <a:pPr lvl="1"/>
            <a:r>
              <a:rPr lang="en-US" dirty="0"/>
              <a:t>And more…</a:t>
            </a:r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6D9A-BB8E-C72D-FE0F-280DA2D0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using Free IPMI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CC8EC6-8C6B-6298-6276-0918D58F04F3}"/>
              </a:ext>
            </a:extLst>
          </p:cNvPr>
          <p:cNvSpPr txBox="1">
            <a:spLocks/>
          </p:cNvSpPr>
          <p:nvPr/>
        </p:nvSpPr>
        <p:spPr bwMode="auto">
          <a:xfrm>
            <a:off x="429767" y="1602768"/>
            <a:ext cx="5395680" cy="39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Pros</a:t>
            </a:r>
            <a:r>
              <a:rPr lang="en-US" dirty="0"/>
              <a:t>:</a:t>
            </a:r>
          </a:p>
          <a:p>
            <a:r>
              <a:rPr lang="en-US" dirty="0"/>
              <a:t>Reliable</a:t>
            </a:r>
          </a:p>
          <a:p>
            <a:r>
              <a:rPr lang="en-US" dirty="0"/>
              <a:t>Stable</a:t>
            </a:r>
          </a:p>
          <a:p>
            <a:r>
              <a:rPr lang="en-US" dirty="0"/>
              <a:t>Built-in workarounds</a:t>
            </a:r>
          </a:p>
          <a:p>
            <a:pPr lvl="1"/>
            <a:r>
              <a:rPr lang="en-US" dirty="0"/>
              <a:t>Essential for vendor compliance issues.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761F4A-24BE-E3A0-8B79-FC662E3D97C4}"/>
              </a:ext>
            </a:extLst>
          </p:cNvPr>
          <p:cNvSpPr txBox="1">
            <a:spLocks/>
          </p:cNvSpPr>
          <p:nvPr/>
        </p:nvSpPr>
        <p:spPr bwMode="auto">
          <a:xfrm>
            <a:off x="6366555" y="1602768"/>
            <a:ext cx="5395678" cy="39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Cons</a:t>
            </a:r>
            <a:r>
              <a:rPr lang="en-US" dirty="0"/>
              <a:t>:</a:t>
            </a:r>
          </a:p>
          <a:p>
            <a:r>
              <a:rPr lang="en-US" dirty="0"/>
              <a:t>High CPU</a:t>
            </a:r>
          </a:p>
          <a:p>
            <a:pPr lvl="1"/>
            <a:r>
              <a:rPr lang="en-US" dirty="0"/>
              <a:t>47 devices (51 PVs per)</a:t>
            </a:r>
          </a:p>
          <a:p>
            <a:pPr lvl="1"/>
            <a:r>
              <a:rPr lang="en-US" dirty="0"/>
              <a:t>2400 ai PVs</a:t>
            </a:r>
          </a:p>
          <a:p>
            <a:pPr lvl="1"/>
            <a:r>
              <a:rPr lang="en-US" dirty="0"/>
              <a:t>Scanning @1s</a:t>
            </a:r>
          </a:p>
          <a:p>
            <a:pPr lvl="1"/>
            <a:r>
              <a:rPr lang="en-US" dirty="0"/>
              <a:t>Consumes 100% CPU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CCD3-C24E-B65C-C5A4-A2424417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tool in device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4808-064D-8DC9-3DEF-D29176A52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00699"/>
            <a:ext cx="11430000" cy="54785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Usage: report-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[-H hostname 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address] [-u username] [-p password]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[--auth-type [none, plain, md2, md5]] [--privilege-level [admin, operator, user]]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[--create-report-file [FILE NAME]] [--create-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-file [FILE NAME]]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Read the SDR (Sensor Device Repository) and display the sensor records.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Options: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-H Hostname or IP address (DNS name or 123.456.789.123)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-u Username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-p Password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--auth-type Authentication Type (none, plain, md2, md5)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--privilege-level Privilege Level (admin, operator, user)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--create-report-file Create a file that contains the SDR data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--create-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-file Create an EPICS database file from the SDR data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Examples: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 print the SDR to the console: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./report-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-H 192.168.201.205 -u "ADMIN" -p "Password0" --auth-type md5 --privilege-level admin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 create an EPICS database from the SDR: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./report-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-H 192.168.201.205 -u "ADMIN" -p "Password0" --auth-type md5 --privilege-level admin --create-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-file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server.db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7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2E26-7F09-3D68-50D8-B080DE63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report-</a:t>
            </a:r>
            <a:r>
              <a:rPr lang="en-US" dirty="0" err="1"/>
              <a:t>sdr</a:t>
            </a:r>
            <a:r>
              <a:rPr lang="en-US" dirty="0"/>
              <a:t>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C4F5-731D-12F3-227A-1E87A8EC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55185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FRU 40 'VT VT103' [65, 0, 0, 1, 0, 30, 97]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Sensors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attched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(32)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[40:1]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ID-String: 'CU TEMP1’,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Record-Id: 179,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Sensor-Owner-Id-Type: 'IPMB_SLAVE_ADDRESS' (0),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Sensor-Owner-Id: 65,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Sensor-Owner-LUN: 1,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Channel Number: 0,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 Number: 2,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Entity-Id: 'Cooling Unit' (30),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Entity Instance: 97,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 Type: 'Temperature' (1)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Event/Reading Type Code: 'Threshold' (1)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[40:2]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ID-String: 'FAN6’,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Record-Id: 184,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Sensor-Owner-Id-Type: 'IPMB_SLAVE_ADDRESS' (0),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Sensor-Owner-Id: 65,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Sensor-Owner-LUN: 1,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Channel Number: 0,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 Number: 7,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Entity-Id: 'Fan' (29),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Entity Instance: 97,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Sensor Type: 'Fan' (4)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Event/Reading Type Code: 'Threshold' (1)</a:t>
            </a:r>
          </a:p>
        </p:txBody>
      </p:sp>
    </p:spTree>
    <p:extLst>
      <p:ext uri="{BB962C8B-B14F-4D97-AF65-F5344CB8AC3E}">
        <p14:creationId xmlns:p14="http://schemas.microsoft.com/office/powerpoint/2010/main" val="5868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EE99-FDDA-4956-32A5-7A70D041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report-</a:t>
            </a:r>
            <a:r>
              <a:rPr lang="en-US" dirty="0" err="1"/>
              <a:t>sdr</a:t>
            </a:r>
            <a:r>
              <a:rPr lang="en-US" dirty="0"/>
              <a:t> Tool to build </a:t>
            </a:r>
            <a:r>
              <a:rPr lang="en-US"/>
              <a:t>EPICS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1083-B7AF-121F-9A63-4C71D762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./report-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-H 172.31.138.1 -u "" -p "" --privilege-level admin --create-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-file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/dev1.db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record(ai, "$(P):FRU40_CU_TEMP1")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field(DTYP, "ipmi")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field(INP, "@&lt;dev&gt; sensor 30:97 'CU TEMP1’”)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field(SCAN, "1 second")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field(EGU, "C")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field(PREC, "1")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record(ai, "$(P):FRU40_FAN6")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field(DTYP, "ipmi")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field(INP, "@&lt;dev&gt; sensor 29:97 'FAN6’”)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field(SCAN, "1 second")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field(EGU, "RPM")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field(PREC, "1")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856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F65A-AD22-079D-C6FE-DFC6BEA20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24F1-97BB-A998-639D-1527A06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IPMI Sensors Overview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486504-F3F6-9D6B-B74F-287B001A833B}"/>
              </a:ext>
            </a:extLst>
          </p:cNvPr>
          <p:cNvSpPr txBox="1"/>
          <p:nvPr/>
        </p:nvSpPr>
        <p:spPr>
          <a:xfrm>
            <a:off x="429767" y="933488"/>
            <a:ext cx="4728273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IPMI uses a sensor model:</a:t>
            </a:r>
          </a:p>
          <a:p>
            <a:pPr marL="8001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Arial"/>
              </a:rPr>
              <a:t>To provide access to monitored information: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  <a:cs typeface="Arial"/>
              </a:rPr>
              <a:t>Temperatures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  <a:cs typeface="Arial"/>
              </a:rPr>
              <a:t>Voltages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  <a:cs typeface="Arial"/>
              </a:rPr>
              <a:t>Fan statuses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  <a:cs typeface="Arial"/>
              </a:rPr>
              <a:t>Etc.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Sensor data types:</a:t>
            </a:r>
          </a:p>
          <a:p>
            <a:pPr marL="8001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Analog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Temperature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Voltage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Fan RPM</a:t>
            </a:r>
          </a:p>
          <a:p>
            <a:pPr marL="8001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Discrete (Multiple States)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Hot Swap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Redundancy</a:t>
            </a:r>
            <a:endParaRPr lang="en-US" sz="2000" dirty="0">
              <a:latin typeface="+mn-lt"/>
            </a:endParaRP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Presence</a:t>
            </a:r>
          </a:p>
          <a:p>
            <a:pPr marL="1200150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Fault</a:t>
            </a:r>
            <a:endParaRPr lang="en-US" sz="2000" dirty="0">
              <a:latin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128F49-C8E5-250E-D275-3D7D789A62BE}"/>
              </a:ext>
            </a:extLst>
          </p:cNvPr>
          <p:cNvGrpSpPr/>
          <p:nvPr/>
        </p:nvGrpSpPr>
        <p:grpSpPr>
          <a:xfrm>
            <a:off x="5158040" y="1584327"/>
            <a:ext cx="6898935" cy="4999353"/>
            <a:chOff x="5181846" y="929323"/>
            <a:chExt cx="6898935" cy="499935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DCDE736-BF78-6612-7678-D3AE9D842641}"/>
                </a:ext>
              </a:extLst>
            </p:cNvPr>
            <p:cNvSpPr/>
            <p:nvPr/>
          </p:nvSpPr>
          <p:spPr>
            <a:xfrm>
              <a:off x="9370031" y="1596218"/>
              <a:ext cx="914400" cy="90368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BMC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E8AF1CB-B4E6-6656-7CF1-CD3EBA05E3E5}"/>
                </a:ext>
              </a:extLst>
            </p:cNvPr>
            <p:cNvSpPr/>
            <p:nvPr/>
          </p:nvSpPr>
          <p:spPr>
            <a:xfrm>
              <a:off x="5320299" y="3416868"/>
              <a:ext cx="1912707" cy="142390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/>
                  </a:solidFill>
                </a:rPr>
                <a:t>Power Module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Voltage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Current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Temperature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Fault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Presence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391B029-6F51-C63A-B136-332A11476FEA}"/>
                </a:ext>
              </a:extLst>
            </p:cNvPr>
            <p:cNvSpPr/>
            <p:nvPr/>
          </p:nvSpPr>
          <p:spPr>
            <a:xfrm>
              <a:off x="7674961" y="3416868"/>
              <a:ext cx="1912707" cy="142390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/>
                  </a:solidFill>
                </a:rPr>
                <a:t>Cooling Unit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Temperature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Current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Fan Speed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Presence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69E638-6694-A19E-4C5A-EB04712BD37E}"/>
                </a:ext>
              </a:extLst>
            </p:cNvPr>
            <p:cNvCxnSpPr>
              <a:cxnSpLocks/>
            </p:cNvCxnSpPr>
            <p:nvPr/>
          </p:nvCxnSpPr>
          <p:spPr>
            <a:xfrm>
              <a:off x="6266378" y="2956244"/>
              <a:ext cx="4709324" cy="0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E20B72-48CF-F53E-A41C-FD764B6899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652" y="2956244"/>
              <a:ext cx="0" cy="460624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140248-EEB9-FFDA-BC23-477561AB4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8196" y="2956244"/>
              <a:ext cx="0" cy="460624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1D36E0-1039-D10A-8618-365B00966B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7231" y="2499902"/>
              <a:ext cx="0" cy="460624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32D08A9-71ED-7879-0A28-2FF595EC0998}"/>
                </a:ext>
              </a:extLst>
            </p:cNvPr>
            <p:cNvSpPr/>
            <p:nvPr/>
          </p:nvSpPr>
          <p:spPr>
            <a:xfrm>
              <a:off x="10029623" y="3416868"/>
              <a:ext cx="1912707" cy="142390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/>
                  </a:solidFill>
                </a:rPr>
                <a:t>Other FRUs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Sensor 1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Sensor 2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Sensor &lt;n&gt;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7FCCA1-5D88-E734-0A6C-F1755317E6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2168" y="2956244"/>
              <a:ext cx="0" cy="460624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794C51-7BB2-9C0C-C0D9-ECB96A4D2F50}"/>
                </a:ext>
              </a:extLst>
            </p:cNvPr>
            <p:cNvSpPr txBox="1"/>
            <p:nvPr/>
          </p:nvSpPr>
          <p:spPr>
            <a:xfrm>
              <a:off x="6624167" y="2693431"/>
              <a:ext cx="170551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latin typeface="+mn-lt"/>
                </a:rPr>
                <a:t>Local IPMI Bus, IPMB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96F42E8-14DC-219A-F9A4-E780EC8E329C}"/>
                </a:ext>
              </a:extLst>
            </p:cNvPr>
            <p:cNvSpPr/>
            <p:nvPr/>
          </p:nvSpPr>
          <p:spPr>
            <a:xfrm>
              <a:off x="5181846" y="1150591"/>
              <a:ext cx="6898935" cy="4778085"/>
            </a:xfrm>
            <a:prstGeom prst="round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FB9FEB-C1B8-19FD-769D-712143CCCC81}"/>
                </a:ext>
              </a:extLst>
            </p:cNvPr>
            <p:cNvSpPr txBox="1"/>
            <p:nvPr/>
          </p:nvSpPr>
          <p:spPr>
            <a:xfrm>
              <a:off x="5980413" y="929323"/>
              <a:ext cx="170551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latin typeface="+mn-lt"/>
                </a:rPr>
                <a:t>Hardware Chassis</a:t>
              </a:r>
            </a:p>
          </p:txBody>
        </p:sp>
      </p:grpSp>
      <p:pic>
        <p:nvPicPr>
          <p:cNvPr id="3" name="Content Placeholder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09B4CBC9-9021-F4D9-C424-6BB62D978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497" t="22372" r="39894" b="34678"/>
          <a:stretch/>
        </p:blipFill>
        <p:spPr>
          <a:xfrm>
            <a:off x="5615240" y="465387"/>
            <a:ext cx="3287898" cy="2709807"/>
          </a:xfrm>
        </p:spPr>
      </p:pic>
    </p:spTree>
    <p:extLst>
      <p:ext uri="{BB962C8B-B14F-4D97-AF65-F5344CB8AC3E}">
        <p14:creationId xmlns:p14="http://schemas.microsoft.com/office/powerpoint/2010/main" val="22120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0478-11CE-CF54-4816-B78DC7331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B2A2-8FE3-1BEC-C96E-DE83C9F5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IPMI SDR Repository Overview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D4388A-E67D-229D-D00C-1F59A152253B}"/>
              </a:ext>
            </a:extLst>
          </p:cNvPr>
          <p:cNvGrpSpPr/>
          <p:nvPr/>
        </p:nvGrpSpPr>
        <p:grpSpPr>
          <a:xfrm>
            <a:off x="429767" y="3879060"/>
            <a:ext cx="11056832" cy="2741609"/>
            <a:chOff x="577553" y="1066473"/>
            <a:chExt cx="11056832" cy="2741609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AAA5E3-8D6A-EB81-07C2-FFA999F48E46}"/>
                </a:ext>
              </a:extLst>
            </p:cNvPr>
            <p:cNvSpPr txBox="1">
              <a:spLocks/>
            </p:cNvSpPr>
            <p:nvPr/>
          </p:nvSpPr>
          <p:spPr>
            <a:xfrm>
              <a:off x="577553" y="1066473"/>
              <a:ext cx="11056832" cy="2493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n-US" sz="1200" b="1" dirty="0">
                  <a:latin typeface="Courier New"/>
                  <a:cs typeface="Courier New"/>
                </a:rPr>
                <a:t>freeipmi-1.6.14/</a:t>
              </a:r>
              <a:r>
                <a:rPr lang="en-US" sz="1200" b="1" dirty="0" err="1">
                  <a:latin typeface="Courier New"/>
                  <a:cs typeface="Courier New"/>
                </a:rPr>
                <a:t>sbin</a:t>
              </a:r>
              <a:r>
                <a:rPr lang="en-US" sz="1200" b="1" dirty="0">
                  <a:latin typeface="Courier New"/>
                  <a:cs typeface="Courier New"/>
                </a:rPr>
                <a:t>/</a:t>
              </a:r>
              <a:r>
                <a:rPr lang="en-US" sz="1200" b="1" dirty="0" err="1">
                  <a:latin typeface="Courier New"/>
                  <a:cs typeface="Courier New"/>
                </a:rPr>
                <a:t>ipmi</a:t>
              </a:r>
              <a:r>
                <a:rPr lang="en-US" sz="1200" b="1" dirty="0">
                  <a:latin typeface="Courier New"/>
                  <a:cs typeface="Courier New"/>
                </a:rPr>
                <a:t>-sensors -D LAN -h 172.31.138.1 -u "" -p "" -W </a:t>
              </a:r>
              <a:r>
                <a:rPr lang="en-US" sz="1200" b="1" dirty="0" err="1">
                  <a:latin typeface="Courier New"/>
                  <a:cs typeface="Courier New"/>
                </a:rPr>
                <a:t>authcap</a:t>
              </a:r>
              <a:r>
                <a:rPr lang="en-US" sz="1200" b="1" dirty="0">
                  <a:latin typeface="Courier New"/>
                  <a:cs typeface="Courier New"/>
                </a:rPr>
                <a:t> --bridge-sensors -r 194 -v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0" indent="0">
                <a:buNone/>
              </a:pPr>
              <a:endParaRPr lang="en-US" sz="1100" b="1" dirty="0">
                <a:latin typeface="Courier New"/>
                <a:cs typeface="Courier New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E7BA2F-241B-897F-4C0C-31261FC1DF62}"/>
                </a:ext>
              </a:extLst>
            </p:cNvPr>
            <p:cNvSpPr txBox="1"/>
            <p:nvPr/>
          </p:nvSpPr>
          <p:spPr>
            <a:xfrm>
              <a:off x="577553" y="1315092"/>
              <a:ext cx="44487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Record ID: 194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ID String: CU TEMP2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Type: Temperature (1h)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Number: 17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IPMB Slave Address: 41h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Owner ID: 82h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Owner LUN: 1h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Channel Number: 0h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Entity ID: cooling unit/cooling domain (30)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Entity Instance: 97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Entity Instance Type: Physical Entity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Event/Reading Type Code: 1h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1FFBAF-F6D5-28FB-ED53-4DF629B9F0A3}"/>
                </a:ext>
              </a:extLst>
            </p:cNvPr>
            <p:cNvSpPr txBox="1"/>
            <p:nvPr/>
          </p:nvSpPr>
          <p:spPr>
            <a:xfrm>
              <a:off x="5026264" y="1315092"/>
              <a:ext cx="444871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Lower Critical Threshold: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Upper Critical Threshold: 80.000000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Lower Non-Critical Threshold: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Upper Non-Critical Threshold: 65.000000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Lower Non-Recoverable Threshold: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Upper Non-Recoverable Threshold: 81.000000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Min. Reading: -64.000000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Max. Reading: 191.000000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Normal Min.: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Normal Max.: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Nominal Reading: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Reading: 32.000000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Event: 'OK'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29DCD0-D7A1-C745-EF79-EFBDEB544D2C}"/>
              </a:ext>
            </a:extLst>
          </p:cNvPr>
          <p:cNvSpPr txBox="1"/>
          <p:nvPr/>
        </p:nvSpPr>
        <p:spPr>
          <a:xfrm>
            <a:off x="429767" y="976371"/>
            <a:ext cx="11056832" cy="2419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Arial"/>
              </a:rPr>
              <a:t>Every IPMI device keeps a repository of its sensors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Arial"/>
              </a:rPr>
              <a:t>Stored in the format of a Sensor Data Record (SDR)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Arial"/>
              </a:rPr>
              <a:t>Each record contains information about the sensor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Arial"/>
              </a:rPr>
              <a:t>Name, type, owner, etc.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Each record is uniquely identified by a record ID number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Arial"/>
              </a:rPr>
              <a:t>Inform software what is supposed to be installed/present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6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7FB2-6198-C673-D5F0-F36304AE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IPMI </a:t>
            </a:r>
            <a:r>
              <a:rPr lang="en-US"/>
              <a:t>SDR repository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095FF-BBFE-A160-34BE-93FBBB18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 names are not unique</a:t>
            </a:r>
          </a:p>
          <a:p>
            <a:r>
              <a:rPr lang="en-US" dirty="0"/>
              <a:t>Sensor numbers are not unique</a:t>
            </a:r>
          </a:p>
          <a:p>
            <a:r>
              <a:rPr lang="en-US" dirty="0"/>
              <a:t>SDR rebuilds itself dynamically</a:t>
            </a:r>
          </a:p>
          <a:p>
            <a:pPr lvl="1"/>
            <a:r>
              <a:rPr lang="en-US" dirty="0"/>
              <a:t>Reindexes sensor numbers</a:t>
            </a:r>
          </a:p>
          <a:p>
            <a:pPr lvl="1"/>
            <a:r>
              <a:rPr lang="en-US" dirty="0"/>
              <a:t>Reindexes record-IDs</a:t>
            </a:r>
          </a:p>
          <a:p>
            <a:r>
              <a:rPr lang="en-US" dirty="0"/>
              <a:t>This makes addressing sensors difficult</a:t>
            </a:r>
          </a:p>
          <a:p>
            <a:r>
              <a:rPr lang="en-US" dirty="0"/>
              <a:t>Even </a:t>
            </a:r>
            <a:r>
              <a:rPr lang="en-US" dirty="0" err="1"/>
              <a:t>ipmitool</a:t>
            </a:r>
            <a:r>
              <a:rPr lang="en-US" dirty="0"/>
              <a:t> has an issue with duplicate names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2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188D-A289-EB90-89AE-D4B38F8B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IPMI Entities…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CAE0F2-06D8-39CE-C3BE-E367FC33757A}"/>
              </a:ext>
            </a:extLst>
          </p:cNvPr>
          <p:cNvGrpSpPr/>
          <p:nvPr/>
        </p:nvGrpSpPr>
        <p:grpSpPr>
          <a:xfrm>
            <a:off x="634639" y="3833460"/>
            <a:ext cx="11056832" cy="2741609"/>
            <a:chOff x="577553" y="1066473"/>
            <a:chExt cx="11056832" cy="2741609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90B99568-8B4B-8FFF-4E9F-3A78F10DF3F1}"/>
                </a:ext>
              </a:extLst>
            </p:cNvPr>
            <p:cNvSpPr txBox="1">
              <a:spLocks/>
            </p:cNvSpPr>
            <p:nvPr/>
          </p:nvSpPr>
          <p:spPr>
            <a:xfrm>
              <a:off x="577553" y="1066473"/>
              <a:ext cx="11056832" cy="2493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n-US" sz="1200" b="1" dirty="0">
                  <a:latin typeface="Courier New"/>
                  <a:cs typeface="Courier New"/>
                </a:rPr>
                <a:t>freeipmi-1.6.14/</a:t>
              </a:r>
              <a:r>
                <a:rPr lang="en-US" sz="1200" b="1" dirty="0" err="1">
                  <a:latin typeface="Courier New"/>
                  <a:cs typeface="Courier New"/>
                </a:rPr>
                <a:t>sbin</a:t>
              </a:r>
              <a:r>
                <a:rPr lang="en-US" sz="1200" b="1" dirty="0">
                  <a:latin typeface="Courier New"/>
                  <a:cs typeface="Courier New"/>
                </a:rPr>
                <a:t>/</a:t>
              </a:r>
              <a:r>
                <a:rPr lang="en-US" sz="1200" b="1" dirty="0" err="1">
                  <a:latin typeface="Courier New"/>
                  <a:cs typeface="Courier New"/>
                </a:rPr>
                <a:t>ipmi</a:t>
              </a:r>
              <a:r>
                <a:rPr lang="en-US" sz="1200" b="1" dirty="0">
                  <a:latin typeface="Courier New"/>
                  <a:cs typeface="Courier New"/>
                </a:rPr>
                <a:t>-sensors -D LAN -h 172.31.138.1 -u "" -p "" -W </a:t>
              </a:r>
              <a:r>
                <a:rPr lang="en-US" sz="1200" b="1" dirty="0" err="1">
                  <a:latin typeface="Courier New"/>
                  <a:cs typeface="Courier New"/>
                </a:rPr>
                <a:t>authcap</a:t>
              </a:r>
              <a:r>
                <a:rPr lang="en-US" sz="1200" b="1" dirty="0">
                  <a:latin typeface="Courier New"/>
                  <a:cs typeface="Courier New"/>
                </a:rPr>
                <a:t> --bridge-sensors -r 194 -v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0" indent="0">
                <a:buNone/>
              </a:pPr>
              <a:endParaRPr lang="en-US" sz="1100" b="1" dirty="0">
                <a:latin typeface="Courier New"/>
                <a:cs typeface="Courier New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7149B5-98AD-D0D8-9BF1-68B20A121F23}"/>
                </a:ext>
              </a:extLst>
            </p:cNvPr>
            <p:cNvSpPr txBox="1"/>
            <p:nvPr/>
          </p:nvSpPr>
          <p:spPr>
            <a:xfrm>
              <a:off x="577553" y="1315092"/>
              <a:ext cx="44487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Record ID: 194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ID String: CU TEMP2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Type: Temperature (1h)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Number: 17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IPMB Slave Address: 41h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Owner ID: 82h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Owner LUN: 1h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Channel Number: 0h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Entity ID: cooling unit/cooling domain (30)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Entity Instance: 97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Entity Instance Type: Physical Entity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Event/Reading Type Code: 1h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92CD24-B30D-312A-507F-E7DEB7B92153}"/>
                </a:ext>
              </a:extLst>
            </p:cNvPr>
            <p:cNvSpPr txBox="1"/>
            <p:nvPr/>
          </p:nvSpPr>
          <p:spPr>
            <a:xfrm>
              <a:off x="5026264" y="1315092"/>
              <a:ext cx="444871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Lower Critical Threshold: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Upper Critical Threshold: 80.000000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Lower Non-Critical Threshold: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Upper Non-Critical Threshold: 65.000000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Lower Non-Recoverable Threshold: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Upper Non-Recoverable Threshold: 81.000000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Min. Reading: -64.000000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Max. Reading: 191.000000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Normal Min.: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Normal Max.: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Nominal Reading: N/A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Reading: 32.000000 C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ourier New"/>
                  <a:cs typeface="Courier New"/>
                </a:rPr>
                <a:t>Sensor Event: 'OK'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F4064F5-6F42-2D2B-8641-597F19EE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39" y="813816"/>
            <a:ext cx="10230792" cy="640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AEE10-D24A-F73C-D939-91B9FB87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9" y="1702515"/>
            <a:ext cx="10783240" cy="45720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CB07296-4CE4-3B56-0813-E13235FD5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729068"/>
              </p:ext>
            </p:extLst>
          </p:nvPr>
        </p:nvGraphicFramePr>
        <p:xfrm>
          <a:off x="634639" y="2337551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163">
                  <a:extLst>
                    <a:ext uri="{9D8B030D-6E8A-4147-A177-3AD203B41FA5}">
                      <a16:colId xmlns:a16="http://schemas.microsoft.com/office/drawing/2014/main" val="2097035555"/>
                    </a:ext>
                  </a:extLst>
                </a:gridCol>
                <a:gridCol w="1368450">
                  <a:extLst>
                    <a:ext uri="{9D8B030D-6E8A-4147-A177-3AD203B41FA5}">
                      <a16:colId xmlns:a16="http://schemas.microsoft.com/office/drawing/2014/main" val="900133726"/>
                    </a:ext>
                  </a:extLst>
                </a:gridCol>
                <a:gridCol w="5210386">
                  <a:extLst>
                    <a:ext uri="{9D8B030D-6E8A-4147-A177-3AD203B41FA5}">
                      <a16:colId xmlns:a16="http://schemas.microsoft.com/office/drawing/2014/main" val="1826123610"/>
                    </a:ext>
                  </a:extLst>
                </a:gridCol>
              </a:tblGrid>
              <a:tr h="28296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61347"/>
                  </a:ext>
                </a:extLst>
              </a:tr>
              <a:tr h="2593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Power Supply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24190"/>
                  </a:ext>
                </a:extLst>
              </a:tr>
              <a:tr h="2593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Fan / Cooling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626814"/>
                  </a:ext>
                </a:extLst>
              </a:tr>
              <a:tr h="2593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Cooling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10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88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3A69-F272-5B79-36EE-F9F50950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EPICS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45052-7C5C-9A1A-1739-AD6BED0782CA}"/>
              </a:ext>
            </a:extLst>
          </p:cNvPr>
          <p:cNvSpPr txBox="1"/>
          <p:nvPr/>
        </p:nvSpPr>
        <p:spPr>
          <a:xfrm>
            <a:off x="429238" y="931008"/>
            <a:ext cx="11333524" cy="55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ipmiConnect “dev1” “1.2.3.4” “user” “password” “auth-type”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Courier New" panose="02070309020205020404" pitchFamily="49" charset="0"/>
              </a:rPr>
              <a:t>Map Records to sensors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xxx.db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Record(ai, “Dev1:CU1_TEMP2”)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field(DTYP, “ipmi”)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field(INP, “@dev1 sensor 30:97 ‘CU TEMP2’”)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Record(ai, “Dev1:CU2_TEMP2”)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field(DTYP, “ipmi”)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field(INP, “@dev1 sensor 30:98 ‘CU TEMP2’”)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6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53EA-45F8-710D-5ECD-C633BD80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Master Chassis</a:t>
            </a:r>
          </a:p>
        </p:txBody>
      </p:sp>
      <p:pic>
        <p:nvPicPr>
          <p:cNvPr id="5" name="Content Placeholder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5B7DC2BD-FCCF-0508-7EEE-E3D9F20FF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2332" y="274320"/>
            <a:ext cx="6627577" cy="6309360"/>
          </a:xfrm>
        </p:spPr>
      </p:pic>
    </p:spTree>
    <p:extLst>
      <p:ext uri="{BB962C8B-B14F-4D97-AF65-F5344CB8AC3E}">
        <p14:creationId xmlns:p14="http://schemas.microsoft.com/office/powerpoint/2010/main" val="307243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A2E3-ACE5-FF02-17B7-40BFB7E5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Master Cooling Unit 1</a:t>
            </a:r>
          </a:p>
        </p:txBody>
      </p:sp>
      <p:pic>
        <p:nvPicPr>
          <p:cNvPr id="5" name="Content Placeholder 4" descr="A computer screen shot of a cooling unit&#10;&#10;Description automatically generated">
            <a:extLst>
              <a:ext uri="{FF2B5EF4-FFF2-40B4-BE49-F238E27FC236}">
                <a16:creationId xmlns:a16="http://schemas.microsoft.com/office/drawing/2014/main" id="{6713636C-3D45-B3F1-D2FE-ED5DCFA0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942" y="813816"/>
            <a:ext cx="6147830" cy="5852160"/>
          </a:xfrm>
        </p:spPr>
      </p:pic>
    </p:spTree>
    <p:extLst>
      <p:ext uri="{BB962C8B-B14F-4D97-AF65-F5344CB8AC3E}">
        <p14:creationId xmlns:p14="http://schemas.microsoft.com/office/powerpoint/2010/main" val="162721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B891-0A1A-012B-CA6E-0E5091D0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Master Power Module 1</a:t>
            </a:r>
          </a:p>
        </p:txBody>
      </p:sp>
      <p:pic>
        <p:nvPicPr>
          <p:cNvPr id="5" name="Content Placeholder 4" descr="A computer screen shot of a power module&#10;&#10;Description automatically generated">
            <a:extLst>
              <a:ext uri="{FF2B5EF4-FFF2-40B4-BE49-F238E27FC236}">
                <a16:creationId xmlns:a16="http://schemas.microsoft.com/office/drawing/2014/main" id="{A3AA47D4-69E8-9A7C-6C14-D681D88DF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990" y="813816"/>
            <a:ext cx="6158020" cy="5852160"/>
          </a:xfrm>
        </p:spPr>
      </p:pic>
    </p:spTree>
    <p:extLst>
      <p:ext uri="{BB962C8B-B14F-4D97-AF65-F5344CB8AC3E}">
        <p14:creationId xmlns:p14="http://schemas.microsoft.com/office/powerpoint/2010/main" val="139565304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38e4deb0-de08-4adb-aafc-d8ff02544178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2412</TotalTime>
  <Words>1392</Words>
  <Application>Microsoft Macintosh PowerPoint</Application>
  <PresentationFormat>Widescreen</PresentationFormat>
  <Paragraphs>180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Century Gothic</vt:lpstr>
      <vt:lpstr>Courier New</vt:lpstr>
      <vt:lpstr>Wingdings</vt:lpstr>
      <vt:lpstr>ORNL</vt:lpstr>
      <vt:lpstr>EPICS-IPMI Device Support Module Intelligent Platform Management Interface</vt:lpstr>
      <vt:lpstr>IPMI Sensors Overview</vt:lpstr>
      <vt:lpstr>IPMI SDR Repository Overview</vt:lpstr>
      <vt:lpstr>Problems with the IPMI SDR repository</vt:lpstr>
      <vt:lpstr>IPMI Entities…</vt:lpstr>
      <vt:lpstr>The EPICS Interface</vt:lpstr>
      <vt:lpstr>MPS Master Chassis</vt:lpstr>
      <vt:lpstr>MPS Master Cooling Unit 1</vt:lpstr>
      <vt:lpstr>MPS Master Power Module 1</vt:lpstr>
      <vt:lpstr>MPS Master MCH Module</vt:lpstr>
      <vt:lpstr>MPS Master CPU Module</vt:lpstr>
      <vt:lpstr>MPS Field Node Chassis</vt:lpstr>
      <vt:lpstr>What’s Under the Hood?</vt:lpstr>
      <vt:lpstr>Pros and Cons to using Free IPMI</vt:lpstr>
      <vt:lpstr>Database tool in device support</vt:lpstr>
      <vt:lpstr>report-sdr Tool</vt:lpstr>
      <vt:lpstr>report-sdr Tool to build EPICS database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epicsipmi</dc:title>
  <dc:subject/>
  <dc:creator>Webb, Brad</dc:creator>
  <cp:keywords/>
  <dc:description/>
  <cp:lastModifiedBy>Webb, Brad</cp:lastModifiedBy>
  <cp:revision>2</cp:revision>
  <dcterms:created xsi:type="dcterms:W3CDTF">2024-08-26T13:41:09Z</dcterms:created>
  <dcterms:modified xsi:type="dcterms:W3CDTF">2024-09-13T16:29:03Z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