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2" r:id="rId11"/>
    <p:sldId id="281" r:id="rId12"/>
    <p:sldId id="283" r:id="rId13"/>
    <p:sldId id="284" r:id="rId14"/>
    <p:sldId id="286" r:id="rId15"/>
    <p:sldId id="285" r:id="rId16"/>
    <p:sldId id="288" r:id="rId17"/>
    <p:sldId id="289" r:id="rId18"/>
    <p:sldId id="291" r:id="rId19"/>
    <p:sldId id="292" r:id="rId20"/>
    <p:sldId id="293" r:id="rId21"/>
    <p:sldId id="294" r:id="rId22"/>
    <p:sldId id="295" r:id="rId23"/>
    <p:sldId id="296" r:id="rId24"/>
    <p:sldId id="258" r:id="rId25"/>
    <p:sldId id="297" r:id="rId26"/>
    <p:sldId id="290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5583264-9E9D-4D41-AA0A-41A728C722DB}">
          <p14:sldIdLst>
            <p14:sldId id="256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2"/>
            <p14:sldId id="281"/>
            <p14:sldId id="283"/>
            <p14:sldId id="284"/>
            <p14:sldId id="286"/>
            <p14:sldId id="285"/>
            <p14:sldId id="288"/>
            <p14:sldId id="289"/>
            <p14:sldId id="291"/>
            <p14:sldId id="292"/>
            <p14:sldId id="293"/>
            <p14:sldId id="294"/>
            <p14:sldId id="295"/>
            <p14:sldId id="296"/>
            <p14:sldId id="258"/>
            <p14:sldId id="297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pos="396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9855BD-9B17-4896-ADBA-30D81ABEE850}" v="20" dt="2024-09-06T20:55:26.536"/>
    <p1510:client id="{5E600B8B-6739-4EB1-9CE2-C1C30FACD622}" v="27" dt="2024-09-06T20:56:51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72640"/>
  </p:normalViewPr>
  <p:slideViewPr>
    <p:cSldViewPr snapToGrid="0" showGuides="1">
      <p:cViewPr varScale="1">
        <p:scale>
          <a:sx n="214" d="100"/>
          <a:sy n="214" d="100"/>
        </p:scale>
        <p:origin x="360" y="168"/>
      </p:cViewPr>
      <p:guideLst>
        <p:guide pos="39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osz, Dariusz P." userId="V/fkcrZWq23H6hVLaCY5cLDC0uO80OFbepWLCPe0RXY=" providerId="None" clId="Web-{5E600B8B-6739-4EB1-9CE2-C1C30FACD622}"/>
    <pc:docChg chg="modSld">
      <pc:chgData name="Jarosz, Dariusz P." userId="V/fkcrZWq23H6hVLaCY5cLDC0uO80OFbepWLCPe0RXY=" providerId="None" clId="Web-{5E600B8B-6739-4EB1-9CE2-C1C30FACD622}" dt="2024-09-06T20:56:51.507" v="26" actId="20577"/>
      <pc:docMkLst>
        <pc:docMk/>
      </pc:docMkLst>
      <pc:sldChg chg="modSp">
        <pc:chgData name="Jarosz, Dariusz P." userId="V/fkcrZWq23H6hVLaCY5cLDC0uO80OFbepWLCPe0RXY=" providerId="None" clId="Web-{5E600B8B-6739-4EB1-9CE2-C1C30FACD622}" dt="2024-09-06T20:56:51.507" v="26" actId="20577"/>
        <pc:sldMkLst>
          <pc:docMk/>
          <pc:sldMk cId="1779062293" sldId="256"/>
        </pc:sldMkLst>
        <pc:spChg chg="mod">
          <ac:chgData name="Jarosz, Dariusz P." userId="V/fkcrZWq23H6hVLaCY5cLDC0uO80OFbepWLCPe0RXY=" providerId="None" clId="Web-{5E600B8B-6739-4EB1-9CE2-C1C30FACD622}" dt="2024-09-06T20:56:51.507" v="26" actId="20577"/>
          <ac:spMkLst>
            <pc:docMk/>
            <pc:sldMk cId="1779062293" sldId="256"/>
            <ac:spMk id="19" creationId="{530A2F86-ECD1-A581-DFF3-C87E5E834BF8}"/>
          </ac:spMkLst>
        </pc:spChg>
      </pc:sldChg>
    </pc:docChg>
  </pc:docChgLst>
  <pc:docChgLst>
    <pc:chgData name="Jarosz, Dariusz P." userId="V/fkcrZWq23H6hVLaCY5cLDC0uO80OFbepWLCPe0RXY=" providerId="None" clId="Web-{159855BD-9B17-4896-ADBA-30D81ABEE850}"/>
    <pc:docChg chg="modSld">
      <pc:chgData name="Jarosz, Dariusz P." userId="V/fkcrZWq23H6hVLaCY5cLDC0uO80OFbepWLCPe0RXY=" providerId="None" clId="Web-{159855BD-9B17-4896-ADBA-30D81ABEE850}" dt="2024-09-06T20:55:26.536" v="19" actId="20577"/>
      <pc:docMkLst>
        <pc:docMk/>
      </pc:docMkLst>
      <pc:sldChg chg="modSp">
        <pc:chgData name="Jarosz, Dariusz P." userId="V/fkcrZWq23H6hVLaCY5cLDC0uO80OFbepWLCPe0RXY=" providerId="None" clId="Web-{159855BD-9B17-4896-ADBA-30D81ABEE850}" dt="2024-09-06T20:55:26.536" v="19" actId="20577"/>
        <pc:sldMkLst>
          <pc:docMk/>
          <pc:sldMk cId="1779062293" sldId="256"/>
        </pc:sldMkLst>
        <pc:spChg chg="mod">
          <ac:chgData name="Jarosz, Dariusz P." userId="V/fkcrZWq23H6hVLaCY5cLDC0uO80OFbepWLCPe0RXY=" providerId="None" clId="Web-{159855BD-9B17-4896-ADBA-30D81ABEE850}" dt="2024-09-06T20:55:26.536" v="19" actId="20577"/>
          <ac:spMkLst>
            <pc:docMk/>
            <pc:sldMk cId="1779062293" sldId="256"/>
            <ac:spMk id="19" creationId="{530A2F86-ECD1-A581-DFF3-C87E5E834B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66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88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Uptime Kuma provides a metrics endpoint. Prometheus consumes the metrics endpoint and stores time series metrics about uptime </a:t>
            </a:r>
            <a:r>
              <a:rPr lang="en-US" dirty="0" err="1"/>
              <a:t>kuma</a:t>
            </a:r>
            <a:r>
              <a:rPr lang="en-US" dirty="0"/>
              <a:t> monitors. Grafana uses </a:t>
            </a:r>
            <a:r>
              <a:rPr lang="en-US" dirty="0" err="1"/>
              <a:t>promoethus</a:t>
            </a:r>
            <a:r>
              <a:rPr lang="en-US" dirty="0"/>
              <a:t> as a database and allows for building of custom dashboards as well as analysis of data over time.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9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51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85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61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61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01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43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19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6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91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80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43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12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29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24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81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60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05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45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1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6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requires external service to send it status updates.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Supports interval so will go down when IMS service is not sending updates for a certain period.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Supports response-time graph.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20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IOC Discovery service discovers active IOCs. Reads </a:t>
            </a:r>
            <a:r>
              <a:rPr lang="en-US" dirty="0" err="1"/>
              <a:t>iocinfo</a:t>
            </a:r>
            <a:r>
              <a:rPr lang="en-US" dirty="0"/>
              <a:t>/</a:t>
            </a:r>
            <a:r>
              <a:rPr lang="en-US"/>
              <a:t>bootparams </a:t>
            </a:r>
            <a:r>
              <a:rPr lang="en-US" dirty="0"/>
              <a:t>directories. Publishes the list of active </a:t>
            </a:r>
            <a:r>
              <a:rPr lang="en-US" dirty="0" err="1"/>
              <a:t>iocs</a:t>
            </a:r>
            <a:r>
              <a:rPr lang="en-US" dirty="0"/>
              <a:t> to </a:t>
            </a:r>
            <a:r>
              <a:rPr lang="en-US" dirty="0" err="1"/>
              <a:t>mqtt</a:t>
            </a:r>
            <a:r>
              <a:rPr lang="en-US" dirty="0"/>
              <a:t> broker. </a:t>
            </a:r>
          </a:p>
          <a:p>
            <a:r>
              <a:rPr lang="en-US" dirty="0"/>
              <a:t>The heartbeat monitor uses the list of active IOCs published by discovery service and start monitoring </a:t>
            </a:r>
            <a:r>
              <a:rPr lang="en-US" dirty="0" err="1"/>
              <a:t>ioc</a:t>
            </a:r>
            <a:r>
              <a:rPr lang="en-US" dirty="0"/>
              <a:t> heartbeat </a:t>
            </a:r>
            <a:r>
              <a:rPr lang="en-US" dirty="0" err="1"/>
              <a:t>pvs</a:t>
            </a:r>
            <a:r>
              <a:rPr lang="en-US" dirty="0"/>
              <a:t> as well as compares </a:t>
            </a:r>
            <a:r>
              <a:rPr lang="en-US" dirty="0" err="1"/>
              <a:t>ioc</a:t>
            </a:r>
            <a:r>
              <a:rPr lang="en-US" dirty="0"/>
              <a:t> timestamp to real service host time. </a:t>
            </a:r>
          </a:p>
          <a:p>
            <a:r>
              <a:rPr lang="en-US" dirty="0"/>
              <a:t>It publishes this </a:t>
            </a:r>
            <a:r>
              <a:rPr lang="en-US" dirty="0" err="1"/>
              <a:t>ioc</a:t>
            </a:r>
            <a:r>
              <a:rPr lang="en-US" dirty="0"/>
              <a:t> status data into </a:t>
            </a:r>
            <a:r>
              <a:rPr lang="en-US" dirty="0" err="1"/>
              <a:t>mqtt</a:t>
            </a:r>
            <a:r>
              <a:rPr lang="en-US" dirty="0"/>
              <a:t> broker. </a:t>
            </a:r>
          </a:p>
          <a:p>
            <a:endParaRPr lang="en-US" dirty="0"/>
          </a:p>
          <a:p>
            <a:r>
              <a:rPr lang="en-US" dirty="0"/>
              <a:t>IMS reporter listens for IOC status updates and reports them to uptime-</a:t>
            </a:r>
            <a:r>
              <a:rPr lang="en-US" dirty="0" err="1"/>
              <a:t>kuma</a:t>
            </a:r>
            <a:r>
              <a:rPr lang="en-US" dirty="0"/>
              <a:t>. It is also aware of the existing monitors and will automatically create new ones in uptime-</a:t>
            </a:r>
            <a:r>
              <a:rPr lang="en-US" dirty="0" err="1"/>
              <a:t>kuma</a:t>
            </a:r>
            <a:r>
              <a:rPr lang="en-US" dirty="0"/>
              <a:t> whenever needed. It also assigns the hostname tag to the new monitor.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80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Kuma agent provides functionality that allows for monitoring hardware as well as system statistics monitoring.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has a plugin architecture that currently supports monitoring hardware stats such as CPU, disk , load average, memory, health, network.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also allows monitoring other system stats such as process identified by its name and the count of process.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running plugin is represented in uptime </a:t>
            </a:r>
            <a:r>
              <a:rPr lang="en-US" dirty="0" err="1"/>
              <a:t>kuma</a:t>
            </a:r>
            <a:r>
              <a:rPr lang="en-US" dirty="0"/>
              <a:t> as a monitor. Each monitor has a ”response time” graph, this can be used to represent CPU usage percentage for example. Or a network utilization.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Deployment of </a:t>
            </a:r>
            <a:r>
              <a:rPr lang="en-US" dirty="0" err="1"/>
              <a:t>KumaAgent</a:t>
            </a:r>
            <a:r>
              <a:rPr lang="en-US" dirty="0"/>
              <a:t> is quite easy.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The binaries and configuration files are stored on a shared NFS mount.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A common system file can be used with an env file that defines a template configuration file and a hostname specific configuration file.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The template configuration file includes the default configurations for each host such as all the hardware stats for the system.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Once the service is started for the first time a template file is copied into a host specific configuration file where additional plugins can be configured. 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US" dirty="0"/>
              <a:t>Also once started </a:t>
            </a:r>
            <a:r>
              <a:rPr lang="en-US" dirty="0" err="1"/>
              <a:t>KumaAgent</a:t>
            </a:r>
            <a:r>
              <a:rPr lang="en-US" dirty="0"/>
              <a:t> creates all the necessary monitors and saves its push keys in the configuration file. These keys are used to later reference the monitor with updated data from </a:t>
            </a:r>
            <a:r>
              <a:rPr lang="en-US" dirty="0" err="1"/>
              <a:t>kumaAgent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7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" r="28"/>
          <a:stretch/>
        </p:blipFill>
        <p:spPr>
          <a:xfrm>
            <a:off x="7348785" y="4566547"/>
            <a:ext cx="1581735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" r="22"/>
          <a:stretch/>
        </p:blipFill>
        <p:spPr>
          <a:xfrm>
            <a:off x="7348785" y="236900"/>
            <a:ext cx="1581914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</p:spTree>
    <p:extLst>
      <p:ext uri="{BB962C8B-B14F-4D97-AF65-F5344CB8AC3E}">
        <p14:creationId xmlns:p14="http://schemas.microsoft.com/office/powerpoint/2010/main" val="18417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836F8CE-690E-37F4-56F1-3C2595389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1" y="0"/>
            <a:ext cx="8840471" cy="4488688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FB3E30E-2B22-CE97-1F6D-EFD55575A7C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2" r="22"/>
          <a:stretch/>
        </p:blipFill>
        <p:spPr>
          <a:xfrm>
            <a:off x="7348785" y="4566547"/>
            <a:ext cx="158191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14"/>
          <a:stretch>
            <a:fillRect/>
          </a:stretch>
        </p:blipFill>
        <p:spPr>
          <a:xfrm>
            <a:off x="463554" y="4835139"/>
            <a:ext cx="1438065" cy="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0" r:id="rId3"/>
    <p:sldLayoutId id="2147483662" r:id="rId4"/>
    <p:sldLayoutId id="2147483668" r:id="rId5"/>
    <p:sldLayoutId id="2147483671" r:id="rId6"/>
    <p:sldLayoutId id="2147483678" r:id="rId7"/>
    <p:sldLayoutId id="2147483682" r:id="rId8"/>
    <p:sldLayoutId id="2147483679" r:id="rId9"/>
    <p:sldLayoutId id="2147483683" r:id="rId10"/>
    <p:sldLayoutId id="2147483680" r:id="rId11"/>
    <p:sldLayoutId id="2147483681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C35EA4"/>
          </p15:clr>
        </p15:guide>
        <p15:guide id="2" orient="horz" pos="1620">
          <p15:clr>
            <a:srgbClr val="C35EA4"/>
          </p15:clr>
        </p15:guide>
        <p15:guide id="3" pos="144">
          <p15:clr>
            <a:srgbClr val="C35EA4"/>
          </p15:clr>
        </p15:guide>
        <p15:guide id="4" pos="288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2964">
          <p15:clr>
            <a:srgbClr val="C35EA4"/>
          </p15:clr>
        </p15:guide>
        <p15:guide id="7" pos="5568">
          <p15:clr>
            <a:srgbClr val="C35EA4"/>
          </p15:clr>
        </p15:guide>
        <p15:guide id="8" orient="horz" pos="902">
          <p15:clr>
            <a:srgbClr val="C35EA4"/>
          </p15:clr>
        </p15:guide>
        <p15:guide id="9" orient="horz" pos="780">
          <p15:clr>
            <a:srgbClr val="C35EA4"/>
          </p15:clr>
        </p15:guide>
        <p15:guide id="10" orient="horz" pos="150">
          <p15:clr>
            <a:srgbClr val="C35EA4"/>
          </p15:clr>
        </p15:guide>
        <p15:guide id="11" orient="horz" pos="3132">
          <p15:clr>
            <a:srgbClr val="C35EA4"/>
          </p15:clr>
        </p15:guide>
        <p15:guide id="12" orient="horz" pos="104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9.svg"/><Relationship Id="rId9" Type="http://schemas.openxmlformats.org/officeDocument/2006/relationships/hyperlink" Target="https://uptime-kuma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ptime-kuma/api/push/push_key?status=up&amp;msg=&amp;ping=" TargetMode="External"/><Relationship Id="rId5" Type="http://schemas.openxmlformats.org/officeDocument/2006/relationships/hyperlink" Target="https://uptime-kuma/api/push/push_key?status=" TargetMode="Externa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30A2F86-ECD1-A581-DFF3-C87E5E834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APS Controls Infrastructure</a:t>
            </a:r>
            <a:r>
              <a:rPr lang="en-US" sz="3200" dirty="0">
                <a:latin typeface="Arial"/>
                <a:cs typeface="Arial"/>
              </a:rPr>
              <a:t> Monitoring System</a:t>
            </a:r>
            <a:endParaRPr lang="en-US" sz="3200">
              <a:cs typeface="Arial"/>
            </a:endParaRP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864DD5D9-1D69-E1F5-63C4-F56D131C6B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2024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E6B250-A288-0132-5CC6-85AFB8956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Dariusz Jarosz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4415896-6F7A-888C-2DEC-6A3C70CB7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Software Engineer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C941AE2-346F-A931-44FF-64C2A31256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C238505-E495-0BEA-CCF2-067347E4B40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C0FD6B1-500F-253F-690F-E77CE62039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18671" y="3229520"/>
            <a:ext cx="2692871" cy="99005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Andrew N. Johnson 	(ANL)</a:t>
            </a:r>
          </a:p>
          <a:p>
            <a:r>
              <a:rPr lang="en-US" dirty="0"/>
              <a:t>Elaine Chandler 		(ANL)</a:t>
            </a:r>
          </a:p>
          <a:p>
            <a:r>
              <a:rPr lang="en-US" dirty="0" err="1"/>
              <a:t>Lingran</a:t>
            </a:r>
            <a:r>
              <a:rPr lang="en-US" dirty="0"/>
              <a:t> Xiao 		(ANL)</a:t>
            </a:r>
          </a:p>
          <a:p>
            <a:r>
              <a:rPr lang="en-US" dirty="0"/>
              <a:t>David Wallis		(ANL)</a:t>
            </a:r>
          </a:p>
          <a:p>
            <a:r>
              <a:rPr lang="en-US" dirty="0" err="1"/>
              <a:t>Guobao</a:t>
            </a:r>
            <a:r>
              <a:rPr lang="en-US" dirty="0"/>
              <a:t> Shen 		(ANL)</a:t>
            </a:r>
          </a:p>
          <a:p>
            <a:r>
              <a:rPr lang="en-US" dirty="0"/>
              <a:t>Ned D. Arnold 		(ANL)</a:t>
            </a:r>
          </a:p>
        </p:txBody>
      </p:sp>
    </p:spTree>
    <p:extLst>
      <p:ext uri="{BB962C8B-B14F-4D97-AF65-F5344CB8AC3E}">
        <p14:creationId xmlns:p14="http://schemas.microsoft.com/office/powerpoint/2010/main" val="1779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EEA85-1D1C-9753-E786-ADE9BFF6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Pages in uptime </a:t>
            </a:r>
            <a:r>
              <a:rPr lang="en-US" dirty="0" err="1"/>
              <a:t>kuma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C47EF-08CB-8C18-1FE0-43EC312E7F6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Title + Slug</a:t>
            </a:r>
          </a:p>
          <a:p>
            <a:r>
              <a:rPr lang="en-US" dirty="0"/>
              <a:t>Description (text at top) + Footer</a:t>
            </a:r>
          </a:p>
          <a:p>
            <a:pPr lvl="1"/>
            <a:r>
              <a:rPr lang="en-US" dirty="0"/>
              <a:t>Support Markdown</a:t>
            </a:r>
          </a:p>
          <a:p>
            <a:pPr lvl="1"/>
            <a:r>
              <a:rPr lang="en-US" dirty="0"/>
              <a:t>Status page navigation</a:t>
            </a:r>
          </a:p>
          <a:p>
            <a:r>
              <a:rPr lang="en-US" dirty="0"/>
              <a:t>Sections/Groups</a:t>
            </a:r>
          </a:p>
          <a:p>
            <a:r>
              <a:rPr lang="en-US" dirty="0"/>
              <a:t>Monitors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BCC80-1C2C-38D3-782B-D64A74DD0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94172"/>
            <a:ext cx="3825919" cy="38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22C2-7818-2810-9F46-FF8044BC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Grafana Integration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C23169-77A3-F016-132D-D12FF0F6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1752515"/>
            <a:ext cx="1785916" cy="17859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7B8877E-878E-C84D-B087-04E48E003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3215" y="1752515"/>
            <a:ext cx="1720498" cy="178591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5812BF8-E2BC-9E6F-36EF-7F8402FCB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6930" y="1762898"/>
            <a:ext cx="1785916" cy="1765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1EBC99-B8BD-D466-0454-414FEEE1AFC4}"/>
              </a:ext>
            </a:extLst>
          </p:cNvPr>
          <p:cNvSpPr txBox="1"/>
          <p:nvPr/>
        </p:nvSpPr>
        <p:spPr>
          <a:xfrm>
            <a:off x="2152600" y="2399251"/>
            <a:ext cx="1774845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 i="0" u="sng" dirty="0">
                <a:solidFill>
                  <a:srgbClr val="5CDD8B"/>
                </a:solidFill>
                <a:effectLst/>
                <a:latin typeface="system-ui"/>
                <a:hlinkClick r:id="rId9"/>
              </a:rPr>
              <a:t>https://uptime-kuma/</a:t>
            </a:r>
            <a:r>
              <a:rPr lang="en-US" sz="1000" b="1" i="0" u="sng" dirty="0">
                <a:effectLst/>
                <a:latin typeface="system-ui"/>
              </a:rPr>
              <a:t>metrics</a:t>
            </a:r>
            <a:endParaRPr lang="en-US" sz="1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C61D26-2BED-CCA9-9A8D-73C29B4962B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243116" y="2645473"/>
            <a:ext cx="1535508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CE190A-C3AC-4016-B7C4-9E29D3388CAA}"/>
              </a:ext>
            </a:extLst>
          </p:cNvPr>
          <p:cNvCxnSpPr>
            <a:cxnSpLocks/>
            <a:stCxn id="17" idx="3"/>
            <a:endCxn id="6" idx="1"/>
          </p:cNvCxnSpPr>
          <p:nvPr/>
        </p:nvCxnSpPr>
        <p:spPr>
          <a:xfrm>
            <a:off x="5622846" y="2645473"/>
            <a:ext cx="1310369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1AEE320-07E9-46AA-F2A0-DA857A5FCF0F}"/>
              </a:ext>
            </a:extLst>
          </p:cNvPr>
          <p:cNvSpPr txBox="1"/>
          <p:nvPr/>
        </p:nvSpPr>
        <p:spPr>
          <a:xfrm>
            <a:off x="5865898" y="2415258"/>
            <a:ext cx="824265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 i="0" dirty="0">
                <a:effectLst/>
                <a:latin typeface="system-ui"/>
              </a:rPr>
              <a:t>Data Source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2C198-65C4-5443-3BF2-DA404E2A610E}"/>
              </a:ext>
            </a:extLst>
          </p:cNvPr>
          <p:cNvSpPr txBox="1"/>
          <p:nvPr/>
        </p:nvSpPr>
        <p:spPr>
          <a:xfrm>
            <a:off x="3836930" y="3606819"/>
            <a:ext cx="17859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Prometheus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Database for time series metrics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D8DDB7-AC40-3C9E-56BC-99165B1375A3}"/>
              </a:ext>
            </a:extLst>
          </p:cNvPr>
          <p:cNvSpPr txBox="1"/>
          <p:nvPr/>
        </p:nvSpPr>
        <p:spPr>
          <a:xfrm>
            <a:off x="6933216" y="3606819"/>
            <a:ext cx="17204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Grafana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rgbClr val="000000"/>
                </a:solidFill>
                <a:latin typeface="system-ui"/>
              </a:rPr>
              <a:t>Custom dashboards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b="1" dirty="0">
                <a:solidFill>
                  <a:srgbClr val="000000"/>
                </a:solidFill>
                <a:latin typeface="system-ui"/>
              </a:rPr>
              <a:t>Visualizes data over time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0B057B-A784-40D6-DAE4-DBCF37417526}"/>
              </a:ext>
            </a:extLst>
          </p:cNvPr>
          <p:cNvSpPr txBox="1"/>
          <p:nvPr/>
        </p:nvSpPr>
        <p:spPr>
          <a:xfrm>
            <a:off x="457200" y="3525768"/>
            <a:ext cx="1785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Uptime Kuma</a:t>
            </a:r>
          </a:p>
        </p:txBody>
      </p:sp>
    </p:spTree>
    <p:extLst>
      <p:ext uri="{BB962C8B-B14F-4D97-AF65-F5344CB8AC3E}">
        <p14:creationId xmlns:p14="http://schemas.microsoft.com/office/powerpoint/2010/main" val="24498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70838-15A7-4756-A9AD-63C96770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Grafana Dashboards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51BB5-8ACD-23AF-D088-17ADE1697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9A686-5F2D-B5BF-2B32-74801573912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Home Overview</a:t>
            </a:r>
          </a:p>
          <a:p>
            <a:r>
              <a:rPr lang="en-US" dirty="0"/>
              <a:t>All Services</a:t>
            </a:r>
          </a:p>
          <a:p>
            <a:r>
              <a:rPr lang="en-US" dirty="0"/>
              <a:t>Hardware Monitoring</a:t>
            </a:r>
          </a:p>
          <a:p>
            <a:r>
              <a:rPr lang="en-US" dirty="0"/>
              <a:t>SSL </a:t>
            </a:r>
          </a:p>
          <a:p>
            <a:r>
              <a:rPr lang="en-US" dirty="0"/>
              <a:t>IOC </a:t>
            </a:r>
          </a:p>
        </p:txBody>
      </p:sp>
    </p:spTree>
    <p:extLst>
      <p:ext uri="{BB962C8B-B14F-4D97-AF65-F5344CB8AC3E}">
        <p14:creationId xmlns:p14="http://schemas.microsoft.com/office/powerpoint/2010/main" val="37082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4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70838-15A7-4756-A9AD-63C96770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3" cy="558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Grafana Dashboards - Home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60D293-C1E0-3B06-0B1C-EF6F9D940A0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428497" y="1041227"/>
            <a:ext cx="6287006" cy="41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4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70838-15A7-4756-A9AD-63C96770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3" cy="558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Grafana Dashboards – All Services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0D74F8E-46A5-956C-8846-F951E914E46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020248" y="1041227"/>
            <a:ext cx="7103503" cy="41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4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70838-15A7-4756-A9AD-63C96770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3" cy="558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Grafana DashboardS - Hardware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E1FAD61-0BF0-4E80-64C5-81A349E0721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445723" y="1019085"/>
            <a:ext cx="6252554" cy="41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4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70838-15A7-4756-A9AD-63C96770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3" cy="558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Grafana Dashboards - SSL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10123A-8248-3EFB-CE8C-79C5EC881D6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28600" y="1041227"/>
            <a:ext cx="8915400" cy="343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8814"/>
            <a:ext cx="9144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70838-15A7-4756-A9AD-63C96770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3" cy="558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Grafana Dashboards -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IOC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26578D-DF8B-D552-4BA4-7F66EF6738D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732870" y="1041227"/>
            <a:ext cx="5678259" cy="41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6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0B037-FD2A-DD38-EDB5-89653A93E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Uptime Kuma Notifications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B8A93-D010-0AEC-C335-82E7164316F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Supports many notification types</a:t>
            </a:r>
          </a:p>
          <a:p>
            <a:pPr lvl="1"/>
            <a:r>
              <a:rPr lang="en-US" dirty="0"/>
              <a:t>Email (SMTP)</a:t>
            </a:r>
          </a:p>
          <a:p>
            <a:pPr lvl="1"/>
            <a:r>
              <a:rPr lang="en-US" dirty="0"/>
              <a:t>MS Teams</a:t>
            </a:r>
          </a:p>
          <a:p>
            <a:pPr lvl="1"/>
            <a:r>
              <a:rPr lang="en-US" dirty="0"/>
              <a:t>Slack</a:t>
            </a:r>
          </a:p>
          <a:p>
            <a:pPr lvl="1"/>
            <a:r>
              <a:rPr lang="en-US" dirty="0"/>
              <a:t>Apprise (78+)</a:t>
            </a:r>
          </a:p>
          <a:p>
            <a:pPr lvl="1"/>
            <a:r>
              <a:rPr lang="en-US" dirty="0"/>
              <a:t>Many others.  </a:t>
            </a:r>
          </a:p>
          <a:p>
            <a:r>
              <a:rPr lang="en-US" dirty="0"/>
              <a:t>Send for status changes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67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0B037-FD2A-DD38-EDB5-89653A93E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Uptime Kuma Notifications At APS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6E5DFC-7EF4-54C4-2CA9-349DC20938F8}"/>
              </a:ext>
            </a:extLst>
          </p:cNvPr>
          <p:cNvGrpSpPr/>
          <p:nvPr/>
        </p:nvGrpSpPr>
        <p:grpSpPr>
          <a:xfrm>
            <a:off x="457200" y="994172"/>
            <a:ext cx="4453757" cy="3287853"/>
            <a:chOff x="833717" y="1552188"/>
            <a:chExt cx="3637430" cy="2552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04FAD7-E7F0-620D-A3ED-5482BCCB5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717" y="1552188"/>
              <a:ext cx="3637429" cy="127428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4FFA7A-6FD8-42CB-FCB6-E0D6E12F1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718" y="2826471"/>
              <a:ext cx="3637429" cy="127822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179F65-8259-A101-C089-74F257BA3FE9}"/>
              </a:ext>
            </a:extLst>
          </p:cNvPr>
          <p:cNvGrpSpPr/>
          <p:nvPr/>
        </p:nvGrpSpPr>
        <p:grpSpPr>
          <a:xfrm>
            <a:off x="3169271" y="3161872"/>
            <a:ext cx="4910557" cy="1974912"/>
            <a:chOff x="4648200" y="2044655"/>
            <a:chExt cx="3964223" cy="16696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5AC603B-B1EB-05FD-2E9A-8C5891322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8200" y="2044655"/>
              <a:ext cx="3964223" cy="8523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F2621F-3AA4-622E-A7EE-D947D0C4F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8200" y="2905014"/>
              <a:ext cx="3964223" cy="809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7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029A1E-D357-6470-8AFA-CC473449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7E2886-7BA3-8252-8EFA-CA8A426C6B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089329"/>
            <a:ext cx="7315200" cy="3616022"/>
          </a:xfrm>
        </p:spPr>
        <p:txBody>
          <a:bodyPr>
            <a:normAutofit/>
          </a:bodyPr>
          <a:lstStyle/>
          <a:p>
            <a:r>
              <a:rPr lang="en-US" dirty="0"/>
              <a:t>Monitoring Requirements</a:t>
            </a:r>
          </a:p>
          <a:p>
            <a:r>
              <a:rPr lang="en-US" dirty="0"/>
              <a:t>Uptime Kuma </a:t>
            </a:r>
          </a:p>
          <a:p>
            <a:r>
              <a:rPr lang="en-US" dirty="0"/>
              <a:t>IOC Status Services + Kuma Agent</a:t>
            </a:r>
          </a:p>
          <a:p>
            <a:r>
              <a:rPr lang="en-US" dirty="0"/>
              <a:t>Uptime Kuma Status Pages </a:t>
            </a:r>
          </a:p>
          <a:p>
            <a:r>
              <a:rPr lang="en-US" dirty="0"/>
              <a:t>Grafana Integration + Dashboards</a:t>
            </a:r>
          </a:p>
          <a:p>
            <a:r>
              <a:rPr lang="en-US" dirty="0"/>
              <a:t>Notifications </a:t>
            </a:r>
          </a:p>
          <a:p>
            <a:r>
              <a:rPr lang="en-US" dirty="0"/>
              <a:t>Usage Stories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3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39835-FA51-185D-69EE-050EAE9DF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Stories – Restore Services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1D3E-74C6-FE7D-4CCC-63F368F4968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Server reboot after updates</a:t>
            </a:r>
          </a:p>
          <a:p>
            <a:r>
              <a:rPr lang="en-US" dirty="0"/>
              <a:t>Checklist to restore services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5F9E0-C70A-D737-6C3E-F1CF02D7D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062" y="934839"/>
            <a:ext cx="5011738" cy="396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E6B3-41EB-BA0B-DED7-07779CEF9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Stories – Disk Usage Increasing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0392A1-7D89-D82D-235C-79731AA1CC3F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66" y="994172"/>
            <a:ext cx="5429234" cy="33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07ADF-C430-BB3C-4C5B-4A36D5563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95" y="1431925"/>
            <a:ext cx="2951013" cy="327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5F71-9A87-2C4F-2453-021E75F7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Investigating Network Latency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ABABA-CD81-2AD8-EA2F-9CCD054BAA8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Finding times of latency issues</a:t>
            </a:r>
          </a:p>
          <a:p>
            <a:r>
              <a:rPr lang="en-US" dirty="0"/>
              <a:t>Comparing it to other stats such as CPU</a:t>
            </a:r>
          </a:p>
          <a:p>
            <a:r>
              <a:rPr lang="en-US" dirty="0"/>
              <a:t>Working with IT and the timestamps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0E8D2-6E5D-CADB-E96A-6EB5D29F1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186" y="994172"/>
            <a:ext cx="4164724" cy="415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05CB5-F774-1C1A-4DF9-AFDF7CE1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IOC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4E2D2-98FB-8E4D-133B-9D64D7A32A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75FA0-5D1C-EE36-F520-96D37678A1B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Monitoring performance as PV writes increases. </a:t>
            </a:r>
          </a:p>
          <a:p>
            <a:r>
              <a:rPr lang="en-US" dirty="0"/>
              <a:t>At ~18:00 100Hz setpoints start. </a:t>
            </a:r>
          </a:p>
          <a:p>
            <a:r>
              <a:rPr lang="en-US" dirty="0"/>
              <a:t>Normal vs under load. </a:t>
            </a:r>
          </a:p>
          <a:p>
            <a:r>
              <a:rPr lang="en-US" dirty="0"/>
              <a:t>Other tools were used to further investigate.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1B73EB-9FB7-D625-120E-3327E6B8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898004"/>
            <a:ext cx="8633179" cy="18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1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2982-8E48-D44D-BDD4-851E8D16F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667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2982-8E48-D44D-BDD4-851E8D16F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78503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A4F9-7D5B-56CC-8CCB-38CA84C2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Uptime Kuma Configuration CLI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A79FD-51D8-06C9-257A-F83FA542F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CB190-02FC-38F2-B966-97E1686B609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Help manage 1000s of monitors. </a:t>
            </a:r>
          </a:p>
          <a:p>
            <a:r>
              <a:rPr lang="en-US" dirty="0"/>
              <a:t>CLI functionality</a:t>
            </a:r>
          </a:p>
          <a:p>
            <a:pPr lvl="1"/>
            <a:r>
              <a:rPr lang="en-US" dirty="0"/>
              <a:t>Dynamically define status pages</a:t>
            </a:r>
          </a:p>
          <a:p>
            <a:pPr lvl="2"/>
            <a:r>
              <a:rPr lang="en-US" dirty="0"/>
              <a:t>IOC System</a:t>
            </a:r>
          </a:p>
          <a:p>
            <a:pPr lvl="2"/>
            <a:r>
              <a:rPr lang="en-US" dirty="0"/>
              <a:t>Services + Hardware health </a:t>
            </a:r>
          </a:p>
          <a:p>
            <a:pPr lvl="2"/>
            <a:r>
              <a:rPr lang="en-US" dirty="0"/>
              <a:t>”description” markdown </a:t>
            </a:r>
          </a:p>
          <a:p>
            <a:pPr lvl="1"/>
            <a:r>
              <a:rPr lang="en-US" dirty="0"/>
              <a:t>Grouping </a:t>
            </a:r>
          </a:p>
          <a:p>
            <a:pPr lvl="2"/>
            <a:r>
              <a:rPr lang="en-US" dirty="0"/>
              <a:t>Hardware monitors into a single hostname. </a:t>
            </a:r>
          </a:p>
          <a:p>
            <a:pPr lvl="1"/>
            <a:r>
              <a:rPr lang="en-US" dirty="0"/>
              <a:t>Mass assign notifications </a:t>
            </a:r>
          </a:p>
          <a:p>
            <a:pPr lvl="1"/>
            <a:r>
              <a:rPr lang="en-US" dirty="0"/>
              <a:t>Clean up deprecated IOCs</a:t>
            </a:r>
          </a:p>
          <a:p>
            <a:pPr lvl="1"/>
            <a:r>
              <a:rPr lang="en-US" dirty="0"/>
              <a:t>Backup Grafana dashboards</a:t>
            </a:r>
          </a:p>
          <a:p>
            <a:pPr lvl="1"/>
            <a:r>
              <a:rPr lang="en-US" dirty="0"/>
              <a:t>And many more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3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3BBA1-CE22-BD30-5AE8-7E923490A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C2803-948E-EF92-4E73-9E435A688BC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057523"/>
            <a:ext cx="7315200" cy="36478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Over 1000 IOCs </a:t>
            </a:r>
          </a:p>
          <a:p>
            <a:pPr lvl="1"/>
            <a:r>
              <a:rPr lang="en-US" dirty="0"/>
              <a:t>Heartbeat + time check</a:t>
            </a:r>
          </a:p>
          <a:p>
            <a:pPr lvl="1"/>
            <a:r>
              <a:rPr lang="en-US" dirty="0"/>
              <a:t>PV value + alarm state</a:t>
            </a:r>
          </a:p>
          <a:p>
            <a:r>
              <a:rPr lang="en-US" dirty="0"/>
              <a:t>Web Applications + Services</a:t>
            </a:r>
          </a:p>
          <a:p>
            <a:pPr lvl="1"/>
            <a:r>
              <a:rPr lang="en-US" dirty="0"/>
              <a:t>Component Database </a:t>
            </a:r>
          </a:p>
          <a:p>
            <a:pPr lvl="1"/>
            <a:r>
              <a:rPr lang="en-US" dirty="0"/>
              <a:t>ELK</a:t>
            </a:r>
          </a:p>
          <a:p>
            <a:pPr lvl="1"/>
            <a:r>
              <a:rPr lang="en-US" dirty="0" err="1"/>
              <a:t>systemd</a:t>
            </a:r>
            <a:r>
              <a:rPr lang="en-US" dirty="0"/>
              <a:t> service status</a:t>
            </a:r>
          </a:p>
          <a:p>
            <a:pPr lvl="1"/>
            <a:r>
              <a:rPr lang="en-US" dirty="0"/>
              <a:t>etc. </a:t>
            </a:r>
          </a:p>
          <a:p>
            <a:r>
              <a:rPr lang="en-US" dirty="0"/>
              <a:t>Hardware Monitoring</a:t>
            </a:r>
          </a:p>
          <a:p>
            <a:pPr lvl="1"/>
            <a:r>
              <a:rPr lang="en-US" dirty="0"/>
              <a:t>Local FS </a:t>
            </a:r>
          </a:p>
          <a:p>
            <a:pPr lvl="1"/>
            <a:r>
              <a:rPr lang="en-US" dirty="0"/>
              <a:t>NFS Mounts </a:t>
            </a:r>
          </a:p>
          <a:p>
            <a:pPr lvl="1"/>
            <a:r>
              <a:rPr lang="en-US" dirty="0"/>
              <a:t>CPU, memory, swap, temps, etc. </a:t>
            </a:r>
          </a:p>
        </p:txBody>
      </p:sp>
    </p:spTree>
    <p:extLst>
      <p:ext uri="{BB962C8B-B14F-4D97-AF65-F5344CB8AC3E}">
        <p14:creationId xmlns:p14="http://schemas.microsoft.com/office/powerpoint/2010/main" val="15572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22C2-7818-2810-9F46-FF8044BC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Uptime Kuma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6DF8F-50DD-BB3B-4F9F-DFA82222E82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Open source, self hosted monitoring tool.</a:t>
            </a:r>
          </a:p>
          <a:p>
            <a:r>
              <a:rPr lang="en-US" dirty="0"/>
              <a:t>Actively developed.</a:t>
            </a:r>
          </a:p>
          <a:p>
            <a:r>
              <a:rPr lang="en-US" dirty="0"/>
              <a:t>Features:</a:t>
            </a:r>
          </a:p>
          <a:p>
            <a:pPr lvl="1"/>
            <a:r>
              <a:rPr lang="en-US" dirty="0"/>
              <a:t>Monitors </a:t>
            </a:r>
          </a:p>
          <a:p>
            <a:pPr lvl="1"/>
            <a:r>
              <a:rPr lang="en-US" dirty="0"/>
              <a:t>Monitor groups </a:t>
            </a:r>
          </a:p>
          <a:p>
            <a:pPr lvl="1"/>
            <a:r>
              <a:rPr lang="en-US" dirty="0"/>
              <a:t>Status pages</a:t>
            </a:r>
          </a:p>
          <a:p>
            <a:pPr lvl="1"/>
            <a:r>
              <a:rPr lang="en-US" dirty="0"/>
              <a:t>Notifications</a:t>
            </a:r>
          </a:p>
          <a:p>
            <a:pPr lvl="1"/>
            <a:r>
              <a:rPr lang="en-US" dirty="0"/>
              <a:t>Metrics endpoint</a:t>
            </a:r>
          </a:p>
          <a:p>
            <a:r>
              <a:rPr lang="en-US" dirty="0"/>
              <a:t>WebSocket Dashboard UI</a:t>
            </a:r>
          </a:p>
          <a:p>
            <a:pPr lvl="1"/>
            <a:r>
              <a:rPr lang="en-US" dirty="0"/>
              <a:t>Live updates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2B633-2569-60E2-5890-2188039E6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729" y="1757547"/>
            <a:ext cx="4786271" cy="33859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0D2F94E-CB83-35F0-5F15-C7441A49B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9377" y="130113"/>
            <a:ext cx="1464623" cy="14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22C2-7818-2810-9F46-FF8044BC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Uptime Kuma Monitor Types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6DF8F-50DD-BB3B-4F9F-DFA82222E82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</a:t>
            </a:r>
          </a:p>
          <a:p>
            <a:pPr lvl="1"/>
            <a:r>
              <a:rPr lang="en-US" dirty="0"/>
              <a:t>Various web apps and REST APIs.</a:t>
            </a:r>
          </a:p>
          <a:p>
            <a:r>
              <a:rPr lang="en-US" dirty="0"/>
              <a:t>TCP Ping</a:t>
            </a:r>
          </a:p>
          <a:p>
            <a:pPr lvl="1"/>
            <a:r>
              <a:rPr lang="en-US" dirty="0"/>
              <a:t>Services such as DBs, MQTT, etc. </a:t>
            </a:r>
          </a:p>
          <a:p>
            <a:r>
              <a:rPr lang="en-US" dirty="0"/>
              <a:t>Push Monitors</a:t>
            </a:r>
          </a:p>
          <a:p>
            <a:pPr lvl="1"/>
            <a:r>
              <a:rPr lang="en-US" dirty="0"/>
              <a:t>Everything else. </a:t>
            </a:r>
          </a:p>
          <a:p>
            <a:r>
              <a:rPr lang="en-US" dirty="0"/>
              <a:t>Many others: Ping, </a:t>
            </a:r>
            <a:r>
              <a:rPr lang="en-US" dirty="0" err="1"/>
              <a:t>gRPC</a:t>
            </a:r>
            <a:r>
              <a:rPr lang="en-US" dirty="0"/>
              <a:t>, DNS, etc. </a:t>
            </a:r>
          </a:p>
          <a:p>
            <a:r>
              <a:rPr lang="en-US" dirty="0"/>
              <a:t>Service specific ones: </a:t>
            </a:r>
            <a:r>
              <a:rPr lang="en-US" dirty="0" err="1"/>
              <a:t>mqtt</a:t>
            </a:r>
            <a:r>
              <a:rPr lang="en-US" dirty="0"/>
              <a:t>, </a:t>
            </a:r>
            <a:r>
              <a:rPr lang="en-US" dirty="0" err="1"/>
              <a:t>mongodb</a:t>
            </a:r>
            <a:r>
              <a:rPr lang="en-US" dirty="0"/>
              <a:t>, </a:t>
            </a:r>
            <a:r>
              <a:rPr lang="en-US" dirty="0" err="1"/>
              <a:t>mariadb</a:t>
            </a:r>
            <a:r>
              <a:rPr lang="en-US" dirty="0"/>
              <a:t>, etc.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4153A-0968-0338-3068-AC075830D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527" y="993774"/>
            <a:ext cx="2888673" cy="371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97D922-D581-D50B-67A5-56C3E473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665" y="1524772"/>
            <a:ext cx="2679535" cy="1247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FF22C2-7818-2810-9F46-FF8044BC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Uptime Kuma Monitor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0DBE4-5B01-C0C4-1534-B95668D3DF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6DF8F-50DD-BB3B-4F9F-DFA82222E82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Status</a:t>
            </a:r>
          </a:p>
          <a:p>
            <a:pPr lvl="1"/>
            <a:r>
              <a:rPr lang="en-US" dirty="0"/>
              <a:t>Up/down or pending</a:t>
            </a:r>
          </a:p>
          <a:p>
            <a:pPr lvl="1"/>
            <a:r>
              <a:rPr lang="en-US" dirty="0"/>
              <a:t>“Response time” graph</a:t>
            </a:r>
          </a:p>
          <a:p>
            <a:r>
              <a:rPr lang="en-US" dirty="0"/>
              <a:t>Configuration</a:t>
            </a:r>
          </a:p>
          <a:p>
            <a:pPr lvl="1"/>
            <a:r>
              <a:rPr lang="en-US" dirty="0"/>
              <a:t>Monitor group</a:t>
            </a:r>
          </a:p>
          <a:p>
            <a:pPr lvl="1"/>
            <a:r>
              <a:rPr lang="en-US" dirty="0"/>
              <a:t>Notifications</a:t>
            </a:r>
          </a:p>
          <a:p>
            <a:pPr lvl="1"/>
            <a:r>
              <a:rPr lang="en-US" dirty="0"/>
              <a:t>Heartbeat interval + retries</a:t>
            </a:r>
          </a:p>
          <a:p>
            <a:pPr lvl="1"/>
            <a:r>
              <a:rPr lang="en-US" dirty="0"/>
              <a:t>Name, description, tags</a:t>
            </a:r>
          </a:p>
          <a:p>
            <a:pPr lvl="1"/>
            <a:r>
              <a:rPr lang="en-US" dirty="0"/>
              <a:t>Monitor type specific configuration: port, </a:t>
            </a:r>
            <a:r>
              <a:rPr lang="en-US" dirty="0" err="1"/>
              <a:t>db</a:t>
            </a:r>
            <a:r>
              <a:rPr lang="en-US" dirty="0"/>
              <a:t> name, user, password, etc.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59D3E-6C4C-0484-240F-34F530EF2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930" y="1524771"/>
            <a:ext cx="3620821" cy="445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D16223-C804-73DC-818A-7C6085A1B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845" y="2267465"/>
            <a:ext cx="1790205" cy="801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FD114-BDA2-B3BD-5C68-1A95521AD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131" y="2845662"/>
            <a:ext cx="1332840" cy="44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3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22C2-7818-2810-9F46-FF8044BC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Push Monitor Type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0DBE4-5B01-C0C4-1534-B95668D3DF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6DF8F-50DD-BB3B-4F9F-DFA82222E82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Passive monitor type</a:t>
            </a:r>
          </a:p>
          <a:p>
            <a:r>
              <a:rPr lang="en-US" dirty="0"/>
              <a:t>Supports interval</a:t>
            </a:r>
          </a:p>
          <a:p>
            <a:r>
              <a:rPr lang="en-US" dirty="0"/>
              <a:t>Supports “response time” graph. </a:t>
            </a:r>
          </a:p>
          <a:p>
            <a:r>
              <a:rPr lang="en-US" dirty="0"/>
              <a:t>Push URL</a:t>
            </a:r>
          </a:p>
          <a:p>
            <a:pPr lvl="1"/>
            <a:r>
              <a:rPr lang="en-US" dirty="0"/>
              <a:t>push key</a:t>
            </a:r>
          </a:p>
          <a:p>
            <a:pPr lvl="1"/>
            <a:r>
              <a:rPr lang="en-US" dirty="0"/>
              <a:t>params: status, message, ping</a:t>
            </a:r>
          </a:p>
          <a:p>
            <a:pPr lvl="1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A097FC-7DE0-26B9-27F2-E3198C665905}"/>
              </a:ext>
            </a:extLst>
          </p:cNvPr>
          <p:cNvSpPr/>
          <p:nvPr/>
        </p:nvSpPr>
        <p:spPr>
          <a:xfrm>
            <a:off x="298126" y="3737865"/>
            <a:ext cx="1822976" cy="10192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IMS Service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C23169-77A3-F016-132D-D12FF0F6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3897" y="2178050"/>
            <a:ext cx="1995154" cy="199515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B4C789-2193-92FC-F0A2-DB47F08FEB2E}"/>
              </a:ext>
            </a:extLst>
          </p:cNvPr>
          <p:cNvCxnSpPr>
            <a:cxnSpLocks/>
            <a:stCxn id="5" idx="6"/>
            <a:endCxn id="7" idx="1"/>
          </p:cNvCxnSpPr>
          <p:nvPr/>
        </p:nvCxnSpPr>
        <p:spPr>
          <a:xfrm flipV="1">
            <a:off x="2121102" y="3175627"/>
            <a:ext cx="4812795" cy="107185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E3A21AD-8825-64DE-4BA5-5A8F8677B861}"/>
              </a:ext>
            </a:extLst>
          </p:cNvPr>
          <p:cNvSpPr txBox="1"/>
          <p:nvPr/>
        </p:nvSpPr>
        <p:spPr>
          <a:xfrm rot="20860828">
            <a:off x="2013029" y="3659394"/>
            <a:ext cx="50289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0" u="sng" dirty="0">
                <a:solidFill>
                  <a:srgbClr val="5CDD8B"/>
                </a:solidFill>
                <a:effectLst/>
                <a:latin typeface="system-ui"/>
                <a:hlinkClick r:id="rId5"/>
              </a:rPr>
              <a:t>https://uptime-kuma/api/push/push_key?status=</a:t>
            </a:r>
            <a:r>
              <a:rPr lang="en-US" sz="1000" b="1" i="0" u="sng" dirty="0" err="1">
                <a:solidFill>
                  <a:srgbClr val="5CDD8B"/>
                </a:solidFill>
                <a:effectLst/>
                <a:latin typeface="system-ui"/>
              </a:rPr>
              <a:t>up</a:t>
            </a:r>
            <a:r>
              <a:rPr lang="en-US" sz="1000" b="1" i="0" u="sng" dirty="0" err="1">
                <a:solidFill>
                  <a:srgbClr val="5CDD8B"/>
                </a:solidFill>
                <a:effectLst/>
                <a:latin typeface="system-ui"/>
                <a:hlinkClick r:id="rId6"/>
              </a:rPr>
              <a:t>&amp;msg</a:t>
            </a:r>
            <a:r>
              <a:rPr lang="en-US" sz="1000" b="1" i="0" u="sng" dirty="0">
                <a:solidFill>
                  <a:srgbClr val="5CDD8B"/>
                </a:solidFill>
                <a:effectLst/>
                <a:latin typeface="system-ui"/>
                <a:hlinkClick r:id="rId6"/>
              </a:rPr>
              <a:t>=</a:t>
            </a:r>
            <a:r>
              <a:rPr lang="en-US" sz="1000" b="1" i="0" u="sng" dirty="0">
                <a:solidFill>
                  <a:srgbClr val="5CDD8B"/>
                </a:solidFill>
                <a:effectLst/>
                <a:latin typeface="system-ui"/>
              </a:rPr>
              <a:t>123 </a:t>
            </a:r>
            <a:r>
              <a:rPr lang="en-US" sz="1000" b="1" i="0" u="sng" dirty="0" err="1">
                <a:solidFill>
                  <a:srgbClr val="5CDD8B"/>
                </a:solidFill>
                <a:effectLst/>
                <a:latin typeface="system-ui"/>
              </a:rPr>
              <a:t>status_message</a:t>
            </a:r>
            <a:r>
              <a:rPr lang="en-US" sz="1000" b="1" i="0" u="sng" dirty="0" err="1">
                <a:solidFill>
                  <a:srgbClr val="5CDD8B"/>
                </a:solidFill>
                <a:effectLst/>
                <a:latin typeface="system-ui"/>
                <a:hlinkClick r:id="rId6"/>
              </a:rPr>
              <a:t>&amp;ping</a:t>
            </a:r>
            <a:r>
              <a:rPr lang="en-US" sz="1000" b="1" i="0" u="sng" dirty="0">
                <a:solidFill>
                  <a:srgbClr val="5CDD8B"/>
                </a:solidFill>
                <a:effectLst/>
                <a:latin typeface="system-ui"/>
                <a:hlinkClick r:id="rId6"/>
              </a:rPr>
              <a:t>=</a:t>
            </a:r>
            <a:r>
              <a:rPr lang="en-US" sz="1000" b="1" i="0" u="sng" dirty="0">
                <a:solidFill>
                  <a:srgbClr val="5CDD8B"/>
                </a:solidFill>
                <a:effectLst/>
                <a:latin typeface="system-ui"/>
              </a:rPr>
              <a:t>123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8067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22C2-7818-2810-9F46-FF8044BC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IOC Status Services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A097FC-7DE0-26B9-27F2-E3198C665905}"/>
              </a:ext>
            </a:extLst>
          </p:cNvPr>
          <p:cNvSpPr/>
          <p:nvPr/>
        </p:nvSpPr>
        <p:spPr>
          <a:xfrm>
            <a:off x="5234616" y="1104218"/>
            <a:ext cx="1784040" cy="10230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IMS Reporter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C23169-77A3-F016-132D-D12FF0F6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3284" y="2259226"/>
            <a:ext cx="1785916" cy="17859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060CC44-D95C-D263-A230-8928C8F73666}"/>
              </a:ext>
            </a:extLst>
          </p:cNvPr>
          <p:cNvSpPr/>
          <p:nvPr/>
        </p:nvSpPr>
        <p:spPr>
          <a:xfrm>
            <a:off x="2845908" y="1104218"/>
            <a:ext cx="1785916" cy="10230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MQTT Broker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CC5DCE1-6C21-37CA-E2B2-7435D923EBA2}"/>
              </a:ext>
            </a:extLst>
          </p:cNvPr>
          <p:cNvSpPr/>
          <p:nvPr/>
        </p:nvSpPr>
        <p:spPr>
          <a:xfrm>
            <a:off x="457200" y="1107155"/>
            <a:ext cx="1785916" cy="10230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IOC Discovery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2226D8C-21B3-078F-A244-E21184191DBF}"/>
              </a:ext>
            </a:extLst>
          </p:cNvPr>
          <p:cNvSpPr/>
          <p:nvPr/>
        </p:nvSpPr>
        <p:spPr>
          <a:xfrm>
            <a:off x="2845908" y="2571976"/>
            <a:ext cx="1785916" cy="10230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Heartbeat Monitor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6DA74B-BBCA-8668-05A2-75B10B9EF664}"/>
              </a:ext>
            </a:extLst>
          </p:cNvPr>
          <p:cNvCxnSpPr>
            <a:cxnSpLocks/>
            <a:stCxn id="20" idx="6"/>
            <a:endCxn id="16" idx="2"/>
          </p:cNvCxnSpPr>
          <p:nvPr/>
        </p:nvCxnSpPr>
        <p:spPr>
          <a:xfrm flipV="1">
            <a:off x="2243116" y="1615752"/>
            <a:ext cx="602792" cy="293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C8ADFD-ADBA-496C-C60A-B083F743146D}"/>
              </a:ext>
            </a:extLst>
          </p:cNvPr>
          <p:cNvCxnSpPr>
            <a:cxnSpLocks/>
            <a:stCxn id="5" idx="2"/>
            <a:endCxn id="16" idx="6"/>
          </p:cNvCxnSpPr>
          <p:nvPr/>
        </p:nvCxnSpPr>
        <p:spPr>
          <a:xfrm flipH="1">
            <a:off x="4631824" y="1615752"/>
            <a:ext cx="602792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9CD23B-04BE-2A3B-E70C-050D824CDEA7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6757389" y="1977461"/>
            <a:ext cx="633834" cy="537139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75593395-91DE-61C1-27E8-A872E4D9DC03}"/>
              </a:ext>
            </a:extLst>
          </p:cNvPr>
          <p:cNvSpPr/>
          <p:nvPr/>
        </p:nvSpPr>
        <p:spPr>
          <a:xfrm>
            <a:off x="457200" y="2514600"/>
            <a:ext cx="1785916" cy="10230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PV Monitor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2DA91D7-1028-65C6-CBE8-C623CE169E5C}"/>
              </a:ext>
            </a:extLst>
          </p:cNvPr>
          <p:cNvGrpSpPr/>
          <p:nvPr/>
        </p:nvGrpSpPr>
        <p:grpSpPr>
          <a:xfrm>
            <a:off x="1961529" y="3536510"/>
            <a:ext cx="1165965" cy="1375257"/>
            <a:chOff x="2939276" y="3456299"/>
            <a:chExt cx="1165965" cy="13752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E134DEF-47F3-7E64-25AA-D0E43305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9276" y="3456299"/>
              <a:ext cx="1165965" cy="11659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EC1E754-9519-ABED-AE1F-F693C225430F}"/>
                </a:ext>
              </a:extLst>
            </p:cNvPr>
            <p:cNvSpPr txBox="1"/>
            <p:nvPr/>
          </p:nvSpPr>
          <p:spPr>
            <a:xfrm>
              <a:off x="3065241" y="4246781"/>
              <a:ext cx="9140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IOC</a:t>
              </a: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7B1CCD8-AE01-55C1-0457-FB3A75CCC128}"/>
              </a:ext>
            </a:extLst>
          </p:cNvPr>
          <p:cNvCxnSpPr>
            <a:cxnSpLocks/>
            <a:stCxn id="21" idx="0"/>
            <a:endCxn id="16" idx="4"/>
          </p:cNvCxnSpPr>
          <p:nvPr/>
        </p:nvCxnSpPr>
        <p:spPr>
          <a:xfrm flipV="1">
            <a:off x="3738866" y="2127286"/>
            <a:ext cx="0" cy="44469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5D09269-DA62-2679-2146-F3448F3C27AE}"/>
              </a:ext>
            </a:extLst>
          </p:cNvPr>
          <p:cNvCxnSpPr>
            <a:cxnSpLocks/>
            <a:endCxn id="21" idx="4"/>
          </p:cNvCxnSpPr>
          <p:nvPr/>
        </p:nvCxnSpPr>
        <p:spPr>
          <a:xfrm flipV="1">
            <a:off x="3143013" y="3595044"/>
            <a:ext cx="595853" cy="619769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AF97046-260A-5AF9-1866-DFC62DFB61E8}"/>
              </a:ext>
            </a:extLst>
          </p:cNvPr>
          <p:cNvCxnSpPr>
            <a:cxnSpLocks/>
            <a:stCxn id="34" idx="4"/>
          </p:cNvCxnSpPr>
          <p:nvPr/>
        </p:nvCxnSpPr>
        <p:spPr>
          <a:xfrm>
            <a:off x="1350158" y="3537668"/>
            <a:ext cx="595852" cy="677145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B267B0C-987B-9B57-B7D1-940E68485CD0}"/>
              </a:ext>
            </a:extLst>
          </p:cNvPr>
          <p:cNvCxnSpPr>
            <a:cxnSpLocks/>
            <a:stCxn id="34" idx="7"/>
            <a:endCxn id="16" idx="3"/>
          </p:cNvCxnSpPr>
          <p:nvPr/>
        </p:nvCxnSpPr>
        <p:spPr>
          <a:xfrm flipV="1">
            <a:off x="1981575" y="1977461"/>
            <a:ext cx="1125874" cy="68696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0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7244C0A-F16F-64F9-F8F4-4C7893B3E0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431925"/>
            <a:ext cx="7315200" cy="32734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Service used for hardware/system monitoring using plugins. </a:t>
            </a:r>
          </a:p>
          <a:p>
            <a:pPr lvl="1"/>
            <a:r>
              <a:rPr lang="en-US" dirty="0"/>
              <a:t>CPU, disk, </a:t>
            </a:r>
            <a:r>
              <a:rPr lang="en-US" dirty="0" err="1"/>
              <a:t>loadavg</a:t>
            </a:r>
            <a:r>
              <a:rPr lang="en-US" dirty="0"/>
              <a:t>, memory, health, net. </a:t>
            </a:r>
          </a:p>
          <a:p>
            <a:pPr lvl="1"/>
            <a:r>
              <a:rPr lang="en-US" dirty="0"/>
              <a:t>process, </a:t>
            </a:r>
            <a:r>
              <a:rPr lang="en-US" dirty="0" err="1"/>
              <a:t>systemd</a:t>
            </a:r>
            <a:r>
              <a:rPr lang="en-US" dirty="0"/>
              <a:t> service status.</a:t>
            </a:r>
          </a:p>
          <a:p>
            <a:pPr lvl="1"/>
            <a:r>
              <a:rPr lang="en-US" dirty="0"/>
              <a:t>Represented as UK monitor with optional graph. </a:t>
            </a:r>
          </a:p>
          <a:p>
            <a:r>
              <a:rPr lang="en-US" dirty="0"/>
              <a:t>Easy deployment on new systems</a:t>
            </a:r>
          </a:p>
          <a:p>
            <a:pPr lvl="1"/>
            <a:r>
              <a:rPr lang="en-US" dirty="0"/>
              <a:t>NFS</a:t>
            </a:r>
          </a:p>
          <a:p>
            <a:pPr lvl="1"/>
            <a:r>
              <a:rPr lang="en-US" dirty="0" err="1"/>
              <a:t>Systemd</a:t>
            </a:r>
            <a:endParaRPr lang="en-US" dirty="0"/>
          </a:p>
          <a:p>
            <a:pPr lvl="1"/>
            <a:r>
              <a:rPr lang="en-US" dirty="0"/>
              <a:t>Env file </a:t>
            </a:r>
          </a:p>
          <a:p>
            <a:pPr lvl="1"/>
            <a:r>
              <a:rPr lang="en-US" dirty="0"/>
              <a:t>Template configuration file</a:t>
            </a:r>
          </a:p>
          <a:p>
            <a:pPr lvl="1"/>
            <a:r>
              <a:rPr lang="en-US" dirty="0"/>
              <a:t>Hostname configuration file </a:t>
            </a:r>
          </a:p>
          <a:p>
            <a:pPr lvl="1"/>
            <a:r>
              <a:rPr lang="en-US" dirty="0"/>
              <a:t>Automatic creation of Uptime-Kuma monitor.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F22C2-7818-2810-9F46-FF8044BC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Kuma Agent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C23169-77A3-F016-132D-D12FF0F6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3430" y="2673038"/>
            <a:ext cx="1785916" cy="17859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8CC1AC9-78D9-7B38-EA87-D9FA5EB874A4}"/>
              </a:ext>
            </a:extLst>
          </p:cNvPr>
          <p:cNvSpPr/>
          <p:nvPr/>
        </p:nvSpPr>
        <p:spPr>
          <a:xfrm>
            <a:off x="4508173" y="3054462"/>
            <a:ext cx="1532872" cy="10230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Kuma Agent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9E1A4C-C217-049A-431E-F0E6AD87C119}"/>
              </a:ext>
            </a:extLst>
          </p:cNvPr>
          <p:cNvCxnSpPr>
            <a:cxnSpLocks/>
            <a:stCxn id="7" idx="1"/>
            <a:endCxn id="4" idx="6"/>
          </p:cNvCxnSpPr>
          <p:nvPr/>
        </p:nvCxnSpPr>
        <p:spPr>
          <a:xfrm flipH="1">
            <a:off x="6041045" y="3565996"/>
            <a:ext cx="582385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4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7953</TotalTime>
  <Words>1043</Words>
  <Application>Microsoft Macintosh PowerPoint</Application>
  <PresentationFormat>On-screen Show (16:9)</PresentationFormat>
  <Paragraphs>200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System Font Regular</vt:lpstr>
      <vt:lpstr>system-ui</vt:lpstr>
      <vt:lpstr>Wingdings</vt:lpstr>
      <vt:lpstr>Office Theme</vt:lpstr>
      <vt:lpstr>APS Controls Infrastructure Monitoring System</vt:lpstr>
      <vt:lpstr>Overview</vt:lpstr>
      <vt:lpstr>Monitoring requirements</vt:lpstr>
      <vt:lpstr>Uptime Kuma Overview</vt:lpstr>
      <vt:lpstr>Uptime Kuma Monitor Types</vt:lpstr>
      <vt:lpstr>Uptime Kuma Monitor Data</vt:lpstr>
      <vt:lpstr>Using Push Monitor Type</vt:lpstr>
      <vt:lpstr>IOC Status Services</vt:lpstr>
      <vt:lpstr>Kuma Agent</vt:lpstr>
      <vt:lpstr>Status Pages in uptime kuma</vt:lpstr>
      <vt:lpstr>Grafana Integration </vt:lpstr>
      <vt:lpstr>Grafana Dashboards Overview</vt:lpstr>
      <vt:lpstr>Grafana Dashboards - Home</vt:lpstr>
      <vt:lpstr>Grafana Dashboards – All Services</vt:lpstr>
      <vt:lpstr>Grafana DashboardS - Hardware</vt:lpstr>
      <vt:lpstr>Grafana Dashboards - SSL</vt:lpstr>
      <vt:lpstr>Grafana Dashboards - IOC</vt:lpstr>
      <vt:lpstr>Uptime Kuma Notifications </vt:lpstr>
      <vt:lpstr>Uptime Kuma Notifications At APS</vt:lpstr>
      <vt:lpstr>Usage Stories – Restore Services </vt:lpstr>
      <vt:lpstr>Usage Stories – Disk Usage Increasing</vt:lpstr>
      <vt:lpstr>Investigating Network Latency Issues</vt:lpstr>
      <vt:lpstr>Troubleshooting IOC performance</vt:lpstr>
      <vt:lpstr>Questions?</vt:lpstr>
      <vt:lpstr>Backup Slides</vt:lpstr>
      <vt:lpstr>Uptime Kuma Configuration CLI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Soroko, Sonya</dc:creator>
  <cp:lastModifiedBy>Jarosz, Dariusz Piotr</cp:lastModifiedBy>
  <cp:revision>253</cp:revision>
  <dcterms:created xsi:type="dcterms:W3CDTF">2024-02-05T17:42:20Z</dcterms:created>
  <dcterms:modified xsi:type="dcterms:W3CDTF">2024-09-10T16:38:34Z</dcterms:modified>
</cp:coreProperties>
</file>