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5"/>
  </p:sldMasterIdLst>
  <p:notesMasterIdLst>
    <p:notesMasterId r:id="rId27"/>
  </p:notesMasterIdLst>
  <p:handoutMasterIdLst>
    <p:handoutMasterId r:id="rId28"/>
  </p:handoutMasterIdLst>
  <p:sldIdLst>
    <p:sldId id="256" r:id="rId6"/>
    <p:sldId id="735" r:id="rId7"/>
    <p:sldId id="791" r:id="rId8"/>
    <p:sldId id="792" r:id="rId9"/>
    <p:sldId id="798" r:id="rId10"/>
    <p:sldId id="796" r:id="rId11"/>
    <p:sldId id="797" r:id="rId12"/>
    <p:sldId id="799" r:id="rId13"/>
    <p:sldId id="800" r:id="rId14"/>
    <p:sldId id="803" r:id="rId15"/>
    <p:sldId id="804" r:id="rId16"/>
    <p:sldId id="805" r:id="rId17"/>
    <p:sldId id="807" r:id="rId18"/>
    <p:sldId id="810" r:id="rId19"/>
    <p:sldId id="811" r:id="rId20"/>
    <p:sldId id="809" r:id="rId21"/>
    <p:sldId id="739" r:id="rId22"/>
    <p:sldId id="711" r:id="rId23"/>
    <p:sldId id="794" r:id="rId24"/>
    <p:sldId id="795" r:id="rId25"/>
    <p:sldId id="801" r:id="rId2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ryla, Anthony F." initials="PAF" lastIdx="1" clrIdx="0">
    <p:extLst>
      <p:ext uri="{19B8F6BF-5375-455C-9EA6-DF929625EA0E}">
        <p15:presenceInfo xmlns:p15="http://schemas.microsoft.com/office/powerpoint/2012/main" userId="S::afp@anl.gov::806d0f00-5fa8-4748-a4b9-112b0b805a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5B"/>
    <a:srgbClr val="7A1AC9"/>
    <a:srgbClr val="558ED5"/>
    <a:srgbClr val="000000"/>
    <a:srgbClr val="4E7601"/>
    <a:srgbClr val="00609C"/>
    <a:srgbClr val="094875"/>
    <a:srgbClr val="17375E"/>
    <a:srgbClr val="005C98"/>
    <a:srgbClr val="92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6" autoAdjust="0"/>
    <p:restoredTop sz="95736" autoAdjust="0"/>
  </p:normalViewPr>
  <p:slideViewPr>
    <p:cSldViewPr snapToGrid="0">
      <p:cViewPr varScale="1">
        <p:scale>
          <a:sx n="123" d="100"/>
          <a:sy n="123" d="100"/>
        </p:scale>
        <p:origin x="2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52"/>
    </p:cViewPr>
  </p:sorterViewPr>
  <p:notesViewPr>
    <p:cSldViewPr snapToGrid="0" snapToObjects="1">
      <p:cViewPr varScale="1">
        <p:scale>
          <a:sx n="92" d="100"/>
          <a:sy n="92" d="100"/>
        </p:scale>
        <p:origin x="4288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200"/>
            </a:lvl1pPr>
          </a:lstStyle>
          <a:p>
            <a:fld id="{B691EE03-8B86-4483-A61E-7F251E4A648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4"/>
            <a:ext cx="3169698" cy="481876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200"/>
            </a:lvl1pPr>
          </a:lstStyle>
          <a:p>
            <a:fld id="{06B5E9DE-290D-4688-9E0B-EC76B1290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/>
          <a:lstStyle>
            <a:lvl1pPr algn="r">
              <a:defRPr sz="1200"/>
            </a:lvl1pPr>
          </a:lstStyle>
          <a:p>
            <a:fld id="{1AF9D93D-2DCD-4941-9148-539F4B11DA5A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4" rIns="96646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6" tIns="48324" rIns="96646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6" tIns="48324" rIns="96646" bIns="48324" rtlCol="0" anchor="b"/>
          <a:lstStyle>
            <a:lvl1pPr algn="r">
              <a:defRPr sz="1200"/>
            </a:lvl1pPr>
          </a:lstStyle>
          <a:p>
            <a:fld id="{96257B74-7AA3-6D4E-A5F4-7C976DCE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57B74-7AA3-6D4E-A5F4-7C976DCE7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5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ver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930" y="1556203"/>
            <a:ext cx="9105492" cy="2745290"/>
          </a:xfrm>
          <a:solidFill>
            <a:srgbClr val="004165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04505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06116" y="6026787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3246" y="523876"/>
            <a:ext cx="1739197" cy="671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B4F47D-D7A1-7147-A004-CC26D4AD5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22" y="1552915"/>
            <a:ext cx="2748577" cy="27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856" y="970124"/>
            <a:ext cx="11572290" cy="534275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573088" indent="-298450">
              <a:defRPr>
                <a:solidFill>
                  <a:srgbClr val="000000"/>
                </a:solidFill>
              </a:defRPr>
            </a:lvl2pPr>
            <a:lvl3pPr marL="519113" indent="217488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2425"/>
                </a:solidFill>
              </a:defRPr>
            </a:lvl1pPr>
          </a:lstStyle>
          <a:p>
            <a:r>
              <a:rPr lang="en-US" dirty="0"/>
              <a:t>Ran Hong, rhong@anl.gov, Argonne National Lab, EPICS Collaboration Meeting 2024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31" y="6412792"/>
            <a:ext cx="11095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79725"/>
            <a:ext cx="11163868" cy="82894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Headline 32pt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081" y="1207516"/>
            <a:ext cx="11094260" cy="498736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7300" y="6489007"/>
            <a:ext cx="609600" cy="182880"/>
          </a:xfrm>
          <a:prstGeom prst="rect">
            <a:avLst/>
          </a:prstGeom>
          <a:ln>
            <a:noFill/>
          </a:ln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FAAC5A-9C4F-4278-920D-DF2BAB595749}" type="slidenum">
              <a:rPr lang="en-US" smtClean="0"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ea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323709" cy="6858000"/>
          </a:xfrm>
          <a:prstGeom prst="rect">
            <a:avLst/>
          </a:prstGeom>
          <a:solidFill>
            <a:srgbClr val="094875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>
              <a:solidFill>
                <a:srgbClr val="7AB800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4267" y="6472729"/>
            <a:ext cx="9234311" cy="215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Ran Hong, rhong@anl.gov, Argonne National Lab, EPICS Collaboration Meeting 2024</a:t>
            </a:r>
          </a:p>
        </p:txBody>
      </p:sp>
    </p:spTree>
    <p:extLst>
      <p:ext uri="{BB962C8B-B14F-4D97-AF65-F5344CB8AC3E}">
        <p14:creationId xmlns:p14="http://schemas.microsoft.com/office/powerpoint/2010/main" val="32428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Wingdings" charset="2"/>
        <a:buChar char="§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573088" indent="-298450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Lucida Grande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519113" indent="217488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569913" indent="237744" algn="l" defTabSz="457200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Clr>
          <a:schemeClr val="tx2">
            <a:lumMod val="75000"/>
          </a:schemeClr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1C5B-C14E-114F-A994-1379C061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Software Development of the Fast Event System for APS-U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9A8E-5E37-AB48-8E19-7530489271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Ran Hong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1161-3B8B-9E4A-A5F0-7916EC6A23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Controls Engineer</a:t>
            </a:r>
          </a:p>
          <a:p>
            <a:r>
              <a:rPr lang="en-US" dirty="0"/>
              <a:t>Advanced Photon Source</a:t>
            </a:r>
          </a:p>
          <a:p>
            <a:r>
              <a:rPr lang="en-US" dirty="0"/>
              <a:t>Argonne National Laboratory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7C9DC-4C2E-5D4C-B863-FC32F19651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Sep 16, 2024</a:t>
            </a:r>
          </a:p>
        </p:txBody>
      </p:sp>
    </p:spTree>
    <p:extLst>
      <p:ext uri="{BB962C8B-B14F-4D97-AF65-F5344CB8AC3E}">
        <p14:creationId xmlns:p14="http://schemas.microsoft.com/office/powerpoint/2010/main" val="17906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06B6C-00B1-77FD-AA6C-E85618B3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System Integration at APS: User-interface PVs and GUI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7269F-9662-D272-CC09-DAFF86FB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BE642-C678-2407-9FE4-E6D3846D5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2550C-EE4C-F952-3336-E21F6D6A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61" y="1317483"/>
            <a:ext cx="6176123" cy="4714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498E2A-E4E7-7029-D8CD-44FF463CFC3C}"/>
              </a:ext>
            </a:extLst>
          </p:cNvPr>
          <p:cNvSpPr txBox="1"/>
          <p:nvPr/>
        </p:nvSpPr>
        <p:spPr>
          <a:xfrm>
            <a:off x="648586" y="2166772"/>
            <a:ext cx="2236863" cy="923330"/>
          </a:xfrm>
          <a:prstGeom prst="rect">
            <a:avLst/>
          </a:prstGeom>
          <a:noFill/>
          <a:ln>
            <a:solidFill>
              <a:srgbClr val="7A1AC9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Relevant PVs are grouped together for pulse set up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33595-C687-7044-03D8-5B46FEFE6612}"/>
              </a:ext>
            </a:extLst>
          </p:cNvPr>
          <p:cNvSpPr/>
          <p:nvPr/>
        </p:nvSpPr>
        <p:spPr>
          <a:xfrm>
            <a:off x="3296450" y="2328262"/>
            <a:ext cx="5885970" cy="600351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2E4C55-A107-5D2C-A1C0-7C217CB2F23D}"/>
              </a:ext>
            </a:extLst>
          </p:cNvPr>
          <p:cNvCxnSpPr>
            <a:cxnSpLocks/>
          </p:cNvCxnSpPr>
          <p:nvPr/>
        </p:nvCxnSpPr>
        <p:spPr>
          <a:xfrm>
            <a:off x="2933105" y="2700639"/>
            <a:ext cx="3633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F728887-88DA-ED04-FD2D-BD2980CFC6B9}"/>
              </a:ext>
            </a:extLst>
          </p:cNvPr>
          <p:cNvSpPr/>
          <p:nvPr/>
        </p:nvSpPr>
        <p:spPr>
          <a:xfrm>
            <a:off x="7244763" y="2493792"/>
            <a:ext cx="907997" cy="364669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73996-D152-C347-2077-9E310FB3992E}"/>
              </a:ext>
            </a:extLst>
          </p:cNvPr>
          <p:cNvSpPr txBox="1"/>
          <p:nvPr/>
        </p:nvSpPr>
        <p:spPr>
          <a:xfrm>
            <a:off x="9688732" y="2676126"/>
            <a:ext cx="2444357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Coarse and fine delays calculated in software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1FFD4D-8C96-3461-20E3-94D5E8231308}"/>
              </a:ext>
            </a:extLst>
          </p:cNvPr>
          <p:cNvCxnSpPr>
            <a:cxnSpLocks/>
          </p:cNvCxnSpPr>
          <p:nvPr/>
        </p:nvCxnSpPr>
        <p:spPr>
          <a:xfrm>
            <a:off x="8152760" y="2768515"/>
            <a:ext cx="1535972" cy="0"/>
          </a:xfrm>
          <a:prstGeom prst="straightConnector1">
            <a:avLst/>
          </a:prstGeom>
          <a:ln>
            <a:solidFill>
              <a:srgbClr val="FFD15B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114C44A-F2ED-9248-593B-76CFDAB0378F}"/>
              </a:ext>
            </a:extLst>
          </p:cNvPr>
          <p:cNvSpPr txBox="1"/>
          <p:nvPr/>
        </p:nvSpPr>
        <p:spPr>
          <a:xfrm>
            <a:off x="347449" y="3513209"/>
            <a:ext cx="2923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PVs for user interface are published and accessible to the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Device-interface PVs from the device support are protected by access security.</a:t>
            </a:r>
          </a:p>
        </p:txBody>
      </p:sp>
    </p:spTree>
    <p:extLst>
      <p:ext uri="{BB962C8B-B14F-4D97-AF65-F5344CB8AC3E}">
        <p14:creationId xmlns:p14="http://schemas.microsoft.com/office/powerpoint/2010/main" val="396063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394C-5A4C-85CE-ED9E-007F0ABD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System Integration at APS: User-interface PVs and GUI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4ABAE-49CC-2253-6036-D020C005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2005-3323-2760-2FF6-FD34CDDFB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E8FFFC-F46C-8E47-DED6-B92E6B181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77" y="894377"/>
            <a:ext cx="6268365" cy="5343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BA3F0-26E6-B33B-8999-C2BB4F8DA774}"/>
              </a:ext>
            </a:extLst>
          </p:cNvPr>
          <p:cNvSpPr txBox="1"/>
          <p:nvPr/>
        </p:nvSpPr>
        <p:spPr>
          <a:xfrm>
            <a:off x="8406332" y="111166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B3D4F3-4BFE-F7F2-7875-C503593D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170" y="1751464"/>
            <a:ext cx="5198497" cy="38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394C-5A4C-85CE-ED9E-007F0ABD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System Integration at APS: User-interface PVs and GUI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4ABAE-49CC-2253-6036-D020C005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2005-3323-2760-2FF6-FD34CDDFB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E8FFFC-F46C-8E47-DED6-B92E6B181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77" y="894377"/>
            <a:ext cx="6268365" cy="5343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ACC88-2223-D2DC-7A63-9FA783DC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199" y="1604426"/>
            <a:ext cx="5194701" cy="4093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BA3F0-26E6-B33B-8999-C2BB4F8DA774}"/>
              </a:ext>
            </a:extLst>
          </p:cNvPr>
          <p:cNvSpPr txBox="1"/>
          <p:nvPr/>
        </p:nvSpPr>
        <p:spPr>
          <a:xfrm>
            <a:off x="8406332" y="111166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 Local Station</a:t>
            </a:r>
          </a:p>
        </p:txBody>
      </p:sp>
    </p:spTree>
    <p:extLst>
      <p:ext uri="{BB962C8B-B14F-4D97-AF65-F5344CB8AC3E}">
        <p14:creationId xmlns:p14="http://schemas.microsoft.com/office/powerpoint/2010/main" val="169626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394C-5A4C-85CE-ED9E-007F0ABD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System Integration at APS: User-interface PVs and GUI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4ABAE-49CC-2253-6036-D020C005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2005-3323-2760-2FF6-FD34CDDFB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E8FFFC-F46C-8E47-DED6-B92E6B181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77" y="894377"/>
            <a:ext cx="6268365" cy="5343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BA3F0-26E6-B33B-8999-C2BB4F8DA774}"/>
              </a:ext>
            </a:extLst>
          </p:cNvPr>
          <p:cNvSpPr txBox="1"/>
          <p:nvPr/>
        </p:nvSpPr>
        <p:spPr>
          <a:xfrm>
            <a:off x="9389887" y="1117039"/>
            <a:ext cx="2589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Linac</a:t>
            </a:r>
            <a:r>
              <a:rPr lang="en-US" dirty="0"/>
              <a:t> Timing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PVs from old timing system are hosted in a soft IOC, and linked to the PVs of the new timing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Minimized the changes on the client IOC and GUI.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790F2-9200-9F32-C968-EE10FDF76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84" y="768403"/>
            <a:ext cx="2103090" cy="51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F904-1B72-526B-602D-505769EE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 dirty="0"/>
              <a:t>Current Status at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EB32-F1B3-D6C8-5536-013D368FA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11572290" cy="5342753"/>
          </a:xfrm>
        </p:spPr>
        <p:txBody>
          <a:bodyPr/>
          <a:lstStyle/>
          <a:p>
            <a:r>
              <a:rPr lang="en-US" dirty="0"/>
              <a:t>Finished recently</a:t>
            </a:r>
          </a:p>
          <a:p>
            <a:pPr lvl="1"/>
            <a:r>
              <a:rPr lang="en-US" dirty="0"/>
              <a:t>EVM-300 and EVR-300 initialization and configuration</a:t>
            </a:r>
          </a:p>
          <a:p>
            <a:pPr lvl="1"/>
            <a:r>
              <a:rPr lang="en-US" dirty="0"/>
              <a:t>PLL Bandwidth selection</a:t>
            </a:r>
          </a:p>
          <a:p>
            <a:pPr lvl="1"/>
            <a:r>
              <a:rPr lang="en-US" dirty="0"/>
              <a:t>More options for the AC main trigger Synchronization source</a:t>
            </a:r>
          </a:p>
          <a:p>
            <a:pPr lvl="1"/>
            <a:r>
              <a:rPr lang="en-US" dirty="0"/>
              <a:t>EVR event clock mode selection</a:t>
            </a:r>
          </a:p>
          <a:p>
            <a:pPr lvl="1"/>
            <a:r>
              <a:rPr lang="en-US" dirty="0"/>
              <a:t>Flash I/O support</a:t>
            </a:r>
          </a:p>
          <a:p>
            <a:pPr lvl="1"/>
            <a:r>
              <a:rPr lang="en-US" dirty="0"/>
              <a:t>EVM delay compensation action</a:t>
            </a:r>
          </a:p>
          <a:p>
            <a:pPr lvl="1"/>
            <a:r>
              <a:rPr lang="en-US" dirty="0"/>
              <a:t>Multiplexed counter external reset</a:t>
            </a:r>
          </a:p>
          <a:p>
            <a:pPr lvl="1"/>
            <a:r>
              <a:rPr lang="en-US" dirty="0"/>
              <a:t>Hardware timestamp generation</a:t>
            </a:r>
          </a:p>
          <a:p>
            <a:pPr lvl="1"/>
            <a:r>
              <a:rPr lang="en-US" dirty="0"/>
              <a:t>Database substitution files for EVM-VME-300</a:t>
            </a:r>
          </a:p>
          <a:p>
            <a:endParaRPr lang="en-US" dirty="0"/>
          </a:p>
          <a:p>
            <a:r>
              <a:rPr lang="en-US" dirty="0"/>
              <a:t>Functions merged to upstream repo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F0CA3-FF2B-C9DA-201A-345A0C9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</p:spPr>
        <p:txBody>
          <a:bodyPr/>
          <a:lstStyle/>
          <a:p>
            <a:fld id="{D8294B01-9356-4A99-BF43-1EB6DE2E19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3D05-9B05-15F2-416C-94B2DE5E1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</p:spPr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F904-1B72-526B-602D-505769EE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 dirty="0"/>
              <a:t>Current Status at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EB32-F1B3-D6C8-5536-013D368FA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11572290" cy="5342753"/>
          </a:xfrm>
        </p:spPr>
        <p:txBody>
          <a:bodyPr/>
          <a:lstStyle/>
          <a:p>
            <a:r>
              <a:rPr lang="en-US" dirty="0"/>
              <a:t>Work in progress</a:t>
            </a:r>
          </a:p>
          <a:p>
            <a:pPr lvl="1"/>
            <a:r>
              <a:rPr lang="en-US" dirty="0"/>
              <a:t>Making the database template file compatible with both </a:t>
            </a:r>
            <a:r>
              <a:rPr lang="en-US" dirty="0" err="1"/>
              <a:t>mTCA</a:t>
            </a:r>
            <a:r>
              <a:rPr lang="en-US" dirty="0"/>
              <a:t> and VME cards</a:t>
            </a:r>
          </a:p>
          <a:p>
            <a:pPr lvl="1"/>
            <a:r>
              <a:rPr lang="en-US" dirty="0"/>
              <a:t>EVR-VME-300 CML/GTX mode word order fix: waiting for ESS to verify that the </a:t>
            </a:r>
            <a:r>
              <a:rPr lang="en-US" dirty="0" err="1"/>
              <a:t>mTCA</a:t>
            </a:r>
            <a:r>
              <a:rPr lang="en-US" dirty="0"/>
              <a:t> systems are not affected.</a:t>
            </a:r>
          </a:p>
          <a:p>
            <a:pPr lvl="1"/>
            <a:r>
              <a:rPr lang="en-US" dirty="0"/>
              <a:t>EVM reset button</a:t>
            </a:r>
          </a:p>
          <a:p>
            <a:pPr lvl="1"/>
            <a:r>
              <a:rPr lang="en-US" dirty="0"/>
              <a:t>EVR rear transition board fine delay</a:t>
            </a:r>
          </a:p>
          <a:p>
            <a:pPr lvl="1"/>
            <a:r>
              <a:rPr lang="en-US" dirty="0"/>
              <a:t>CSS/Phoebus screens for VME-300-series hardware</a:t>
            </a:r>
          </a:p>
          <a:p>
            <a:endParaRPr lang="en-US" dirty="0"/>
          </a:p>
          <a:p>
            <a:r>
              <a:rPr lang="en-US" dirty="0"/>
              <a:t>Merging to upstream repo ongoing</a:t>
            </a:r>
          </a:p>
          <a:p>
            <a:pPr lvl="1"/>
            <a:r>
              <a:rPr lang="en-US" dirty="0"/>
              <a:t>Merge requests submitted for the first 2 and under review</a:t>
            </a:r>
          </a:p>
          <a:p>
            <a:pPr lvl="1"/>
            <a:r>
              <a:rPr lang="en-US" dirty="0"/>
              <a:t>The rest on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F0CA3-FF2B-C9DA-201A-345A0C91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</p:spPr>
        <p:txBody>
          <a:bodyPr/>
          <a:lstStyle/>
          <a:p>
            <a:fld id="{D8294B01-9356-4A99-BF43-1EB6DE2E19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3D05-9B05-15F2-416C-94B2DE5E1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</p:spPr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1BFD-C67E-1287-3556-8FA876BF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BB13-6548-06B2-2605-4B4F54488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07F0B-4E3A-3EFB-1FB9-E833FCBD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1D6EB-512C-C308-D28B-4916C5D78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1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455-EAC0-D602-7BB3-F0D24891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MRF event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54904-6A6B-E4E0-0D2C-B26C3FB36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936396"/>
            <a:ext cx="6971810" cy="2790188"/>
          </a:xfrm>
        </p:spPr>
        <p:txBody>
          <a:bodyPr/>
          <a:lstStyle/>
          <a:p>
            <a:r>
              <a:rPr lang="en-US" sz="2000" dirty="0"/>
              <a:t>Event system components by Micro-Research Finland Oy</a:t>
            </a:r>
            <a:r>
              <a:rPr lang="en-US" dirty="0"/>
              <a:t> </a:t>
            </a:r>
          </a:p>
          <a:p>
            <a:pPr lvl="1"/>
            <a:r>
              <a:rPr lang="en-US" sz="1600" dirty="0"/>
              <a:t>MRF Event master (EVM-VME-300): event generation and fan-out and concentration</a:t>
            </a:r>
            <a:endParaRPr lang="en-US" sz="1400" dirty="0"/>
          </a:p>
          <a:p>
            <a:pPr lvl="1"/>
            <a:r>
              <a:rPr lang="en-US" sz="1600" dirty="0"/>
              <a:t>MRF Event Receiver (EVR-VME-300)</a:t>
            </a:r>
          </a:p>
          <a:p>
            <a:pPr lvl="1"/>
            <a:r>
              <a:rPr lang="en-US" sz="1600" dirty="0"/>
              <a:t>FOUT-12 event fan-out card (EVF): 12 way-event fan-out, 1 receiver port, 11 transmitter ports.</a:t>
            </a:r>
          </a:p>
          <a:p>
            <a:pPr lvl="1"/>
            <a:r>
              <a:rPr lang="en-US" sz="1600" dirty="0"/>
              <a:t>Universal I/O transition board: more I/O slots for EVM and EVR</a:t>
            </a:r>
          </a:p>
          <a:p>
            <a:pPr lvl="1"/>
            <a:r>
              <a:rPr lang="en-US" sz="1600" dirty="0"/>
              <a:t>MRF also provides components in other form factors (</a:t>
            </a:r>
            <a:r>
              <a:rPr lang="en-US" sz="1600" dirty="0" err="1"/>
              <a:t>mTCA</a:t>
            </a:r>
            <a:r>
              <a:rPr lang="en-US" sz="1600" dirty="0"/>
              <a:t>, PCIe,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47F7C-6878-0FB9-4780-B475173D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08406-9072-4ADB-F036-1D6EDB053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pic>
        <p:nvPicPr>
          <p:cNvPr id="6" name="Picture Placeholder 24">
            <a:extLst>
              <a:ext uri="{FF2B5EF4-FFF2-40B4-BE49-F238E27FC236}">
                <a16:creationId xmlns:a16="http://schemas.microsoft.com/office/drawing/2014/main" id="{F6231B95-4BA6-B1E8-1FB2-C9F7220CA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20862" y="936396"/>
            <a:ext cx="4264738" cy="2398915"/>
          </a:xfrm>
          <a:prstGeom prst="rect">
            <a:avLst/>
          </a:prstGeom>
        </p:spPr>
      </p:pic>
      <p:pic>
        <p:nvPicPr>
          <p:cNvPr id="7" name="Picture Placeholder 26">
            <a:extLst>
              <a:ext uri="{FF2B5EF4-FFF2-40B4-BE49-F238E27FC236}">
                <a16:creationId xmlns:a16="http://schemas.microsoft.com/office/drawing/2014/main" id="{CF51100E-15E9-973F-2E9F-9E6FF3338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862" y="3705570"/>
            <a:ext cx="4260358" cy="1941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D3F6C-45A5-B2B6-7F6D-8C09A37104CB}"/>
              </a:ext>
            </a:extLst>
          </p:cNvPr>
          <p:cNvSpPr txBox="1"/>
          <p:nvPr/>
        </p:nvSpPr>
        <p:spPr>
          <a:xfrm>
            <a:off x="8679305" y="331358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MRF EVM-VME-300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F5597-BF9B-87E9-0D8E-714B08D448EC}"/>
              </a:ext>
            </a:extLst>
          </p:cNvPr>
          <p:cNvSpPr txBox="1"/>
          <p:nvPr/>
        </p:nvSpPr>
        <p:spPr>
          <a:xfrm>
            <a:off x="8507138" y="573693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MRF EVR-VME-300</a:t>
            </a:r>
          </a:p>
        </p:txBody>
      </p:sp>
      <p:pic>
        <p:nvPicPr>
          <p:cNvPr id="14" name="Picture Placeholder 11">
            <a:extLst>
              <a:ext uri="{FF2B5EF4-FFF2-40B4-BE49-F238E27FC236}">
                <a16:creationId xmlns:a16="http://schemas.microsoft.com/office/drawing/2014/main" id="{E0CA1A9D-0C66-B388-A19F-F2A2160BD7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3" t="19349" r="61274" b="59962"/>
          <a:stretch/>
        </p:blipFill>
        <p:spPr>
          <a:xfrm>
            <a:off x="4743058" y="3638439"/>
            <a:ext cx="2705884" cy="2008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0A3CB2-B090-7335-9481-B3409B2F170E}"/>
              </a:ext>
            </a:extLst>
          </p:cNvPr>
          <p:cNvSpPr txBox="1"/>
          <p:nvPr/>
        </p:nvSpPr>
        <p:spPr>
          <a:xfrm>
            <a:off x="5181232" y="5681659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MRF FOUT-12</a:t>
            </a:r>
          </a:p>
        </p:txBody>
      </p:sp>
      <p:pic>
        <p:nvPicPr>
          <p:cNvPr id="16" name="Picture Placeholder 9">
            <a:extLst>
              <a:ext uri="{FF2B5EF4-FFF2-40B4-BE49-F238E27FC236}">
                <a16:creationId xmlns:a16="http://schemas.microsoft.com/office/drawing/2014/main" id="{467A99D4-387B-5757-40D0-2BB349F951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73" t="22211" r="53732" b="62228"/>
          <a:stretch/>
        </p:blipFill>
        <p:spPr>
          <a:xfrm>
            <a:off x="448498" y="3717274"/>
            <a:ext cx="4081721" cy="19388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53E24B-82D6-FEBC-4765-E5C9EE0359FF}"/>
              </a:ext>
            </a:extLst>
          </p:cNvPr>
          <p:cNvSpPr txBox="1"/>
          <p:nvPr/>
        </p:nvSpPr>
        <p:spPr>
          <a:xfrm>
            <a:off x="931962" y="5736938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Universal I/O Transition Board</a:t>
            </a:r>
          </a:p>
        </p:txBody>
      </p:sp>
    </p:spTree>
    <p:extLst>
      <p:ext uri="{BB962C8B-B14F-4D97-AF65-F5344CB8AC3E}">
        <p14:creationId xmlns:p14="http://schemas.microsoft.com/office/powerpoint/2010/main" val="35915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6F2B-F4B5-AB42-A2C3-70594722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MRF Event System at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6E3F1-C290-D149-BF99-33F9D060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3158836"/>
            <a:ext cx="11572290" cy="3154041"/>
          </a:xfrm>
        </p:spPr>
        <p:txBody>
          <a:bodyPr/>
          <a:lstStyle/>
          <a:p>
            <a:r>
              <a:rPr lang="en-US" sz="2000" dirty="0"/>
              <a:t>The Fast Event System is a distributed timing and trigger system. </a:t>
            </a:r>
          </a:p>
          <a:p>
            <a:pPr lvl="1"/>
            <a:r>
              <a:rPr lang="en-US" sz="1800" dirty="0"/>
              <a:t>Synchronized clocks</a:t>
            </a:r>
          </a:p>
          <a:p>
            <a:pPr lvl="1"/>
            <a:r>
              <a:rPr lang="en-US" sz="1800" dirty="0"/>
              <a:t>Codes and data encoded in the clock signal for trigger distribution and synchronous frequency generation</a:t>
            </a:r>
          </a:p>
          <a:p>
            <a:r>
              <a:rPr lang="en-US" sz="2000" dirty="0"/>
              <a:t>The event system acts as a global </a:t>
            </a:r>
            <a:r>
              <a:rPr lang="en-US" sz="2000" dirty="0" err="1"/>
              <a:t>timebase</a:t>
            </a:r>
            <a:r>
              <a:rPr lang="en-US" sz="2000" dirty="0"/>
              <a:t> for applying timestamps to collected data and performed actions.</a:t>
            </a:r>
          </a:p>
          <a:p>
            <a:r>
              <a:rPr lang="en-US" sz="2000" dirty="0"/>
              <a:t>Some major components used at APS (VME64x based):</a:t>
            </a:r>
          </a:p>
          <a:p>
            <a:pPr lvl="1"/>
            <a:r>
              <a:rPr lang="en-US" sz="1800" dirty="0"/>
              <a:t>Event generator (EVM-300): generates event codes, programmable, can be daisy-chained</a:t>
            </a:r>
          </a:p>
          <a:p>
            <a:pPr lvl="1"/>
            <a:r>
              <a:rPr lang="en-US" sz="1800" dirty="0"/>
              <a:t>Event receiver (EVR-300): receives event codes and perform actions, programmable</a:t>
            </a:r>
          </a:p>
          <a:p>
            <a:pPr lvl="1"/>
            <a:r>
              <a:rPr lang="en-US" sz="1800" dirty="0"/>
              <a:t>Event fan-out module: duplicates event links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273D5-EC77-8740-9F6B-EE808E1C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58C0D-FB2B-7047-9468-A01E74C0C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01F5BE-73CA-60F2-58BB-878D45874E2E}"/>
              </a:ext>
            </a:extLst>
          </p:cNvPr>
          <p:cNvGrpSpPr/>
          <p:nvPr/>
        </p:nvGrpSpPr>
        <p:grpSpPr>
          <a:xfrm>
            <a:off x="647168" y="1234632"/>
            <a:ext cx="5999522" cy="1299418"/>
            <a:chOff x="1930401" y="996427"/>
            <a:chExt cx="7936527" cy="17189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F11494-C969-8B46-D68D-2082A8291E34}"/>
                </a:ext>
              </a:extLst>
            </p:cNvPr>
            <p:cNvSpPr/>
            <p:nvPr/>
          </p:nvSpPr>
          <p:spPr>
            <a:xfrm>
              <a:off x="1930401" y="1860351"/>
              <a:ext cx="1607124" cy="855024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Event Generator</a:t>
              </a:r>
            </a:p>
            <a:p>
              <a:pPr algn="ctr"/>
              <a:r>
                <a:rPr lang="en-US" sz="1200" dirty="0"/>
                <a:t>(EVG)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DD8A76-C968-3D95-90C7-4140249996A9}"/>
                </a:ext>
              </a:extLst>
            </p:cNvPr>
            <p:cNvSpPr/>
            <p:nvPr/>
          </p:nvSpPr>
          <p:spPr>
            <a:xfrm>
              <a:off x="8259804" y="1860351"/>
              <a:ext cx="1607124" cy="855024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Event Receiver</a:t>
              </a:r>
            </a:p>
            <a:p>
              <a:pPr algn="ctr"/>
              <a:r>
                <a:rPr lang="en-US" sz="1200" dirty="0"/>
                <a:t>(EVR)</a:t>
              </a:r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7B282B8-40E0-2F7C-1D5A-19ADE06B1A20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>
              <a:off x="3537525" y="2287863"/>
              <a:ext cx="4722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AD980D-90D3-AF4D-E15C-C0456CDD7E07}"/>
                </a:ext>
              </a:extLst>
            </p:cNvPr>
            <p:cNvSpPr txBox="1"/>
            <p:nvPr/>
          </p:nvSpPr>
          <p:spPr>
            <a:xfrm>
              <a:off x="5089591" y="2346043"/>
              <a:ext cx="1192173" cy="366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Event Link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3F228D-B7A8-E60B-0DF2-39F3D0ED8848}"/>
                </a:ext>
              </a:extLst>
            </p:cNvPr>
            <p:cNvGrpSpPr/>
            <p:nvPr/>
          </p:nvGrpSpPr>
          <p:grpSpPr>
            <a:xfrm>
              <a:off x="3621974" y="1685425"/>
              <a:ext cx="1678963" cy="502029"/>
              <a:chOff x="4263242" y="2532694"/>
              <a:chExt cx="1678963" cy="502029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665B1F5-7574-62CD-C5ED-FFC0D052A622}"/>
                  </a:ext>
                </a:extLst>
              </p:cNvPr>
              <p:cNvCxnSpPr/>
              <p:nvPr/>
            </p:nvCxnSpPr>
            <p:spPr>
              <a:xfrm>
                <a:off x="4263242" y="3016525"/>
                <a:ext cx="296883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2C65C32-F168-56EA-0569-0C53C7372B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0125" y="2543299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33C1987-56A7-C964-541C-16E849D53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0125" y="2553388"/>
                <a:ext cx="148441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4A5CAE9-9A36-354D-F8EC-4DDA5DA416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8566" y="2542406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813E8E7-4F25-946B-107D-532AC88C033D}"/>
                  </a:ext>
                </a:extLst>
              </p:cNvPr>
              <p:cNvCxnSpPr/>
              <p:nvPr/>
            </p:nvCxnSpPr>
            <p:spPr>
              <a:xfrm>
                <a:off x="4837216" y="2554281"/>
                <a:ext cx="296883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F2D4561-5066-BFE5-D40C-4F4A76F694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0650" y="3014546"/>
                <a:ext cx="148441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4C5EE0D-F873-517F-D9EF-4B09A59044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8205" y="2541320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CC8F32A-7E0E-B300-46E9-110C05275F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4099" y="2553388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A6F6958-D7BA-90B2-F432-D4514B905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4099" y="3026614"/>
                <a:ext cx="186046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8FFF421-B4F1-A3B4-3581-1A073F0878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1677" y="2554281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E6DB3AA-C37E-E653-3B5E-F119DF0C0B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1677" y="2564370"/>
                <a:ext cx="148441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55F1685-5F94-3139-2442-4388DF06D3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0118" y="2553388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E81FBE-C9FE-FBF7-89EB-932E4ACAE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6159" y="3034723"/>
                <a:ext cx="186046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3FC522C-2251-7F41-9B22-CE3392A70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3544" y="3032747"/>
                <a:ext cx="186046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C28848-5741-82C7-CA00-B2265E5B10D6}"/>
                  </a:ext>
                </a:extLst>
              </p:cNvPr>
              <p:cNvSpPr txBox="1"/>
              <p:nvPr/>
            </p:nvSpPr>
            <p:spPr>
              <a:xfrm>
                <a:off x="5183942" y="253269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0D0D9FE-F06E-0B35-F180-D8EA16E0CBF6}"/>
                </a:ext>
              </a:extLst>
            </p:cNvPr>
            <p:cNvGrpSpPr/>
            <p:nvPr/>
          </p:nvGrpSpPr>
          <p:grpSpPr>
            <a:xfrm>
              <a:off x="5294090" y="1703592"/>
              <a:ext cx="1678963" cy="502029"/>
              <a:chOff x="4263242" y="2532694"/>
              <a:chExt cx="1678963" cy="50202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53DA4DF-1C27-2E9B-DFF8-0AB113D3FFF9}"/>
                  </a:ext>
                </a:extLst>
              </p:cNvPr>
              <p:cNvCxnSpPr/>
              <p:nvPr/>
            </p:nvCxnSpPr>
            <p:spPr>
              <a:xfrm>
                <a:off x="4263242" y="3016525"/>
                <a:ext cx="296883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56642E9-F8B2-0C2F-2839-C9869C8937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0125" y="2543299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E891F2-B332-B682-9A7D-EE6145ED7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0125" y="2553388"/>
                <a:ext cx="148441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C78B830-5B9F-B089-6E3B-11DF333547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8566" y="2542406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7B373A7-6BCB-DAB0-56C3-56674E5F5BB4}"/>
                  </a:ext>
                </a:extLst>
              </p:cNvPr>
              <p:cNvCxnSpPr/>
              <p:nvPr/>
            </p:nvCxnSpPr>
            <p:spPr>
              <a:xfrm>
                <a:off x="4837216" y="2554281"/>
                <a:ext cx="296883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EBA243F-9739-31BD-26EA-E94DC96C8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0650" y="3014546"/>
                <a:ext cx="148441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F987604-7022-64F2-D6D9-0E5A837BF4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8205" y="2541320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6F4F0F2-7A3A-D271-AF76-862C89E7D9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4099" y="2553388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193128B-DF1A-F0C7-6CD2-50B9BBC0DD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4099" y="3026614"/>
                <a:ext cx="186046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3E21A9D-2C49-5FA2-45D1-44552BADCE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1677" y="2554281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CB872D7-1739-AA59-06B2-645E66995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1677" y="2564370"/>
                <a:ext cx="148441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898264A-77AC-72FA-529B-E5873CA3F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0118" y="2553388"/>
                <a:ext cx="0" cy="473226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E5E845E-2726-7601-9F64-E8EC71669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6159" y="3034723"/>
                <a:ext cx="186046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E23645B-CF26-BC3D-01F5-7655337B2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3544" y="3032747"/>
                <a:ext cx="186046" cy="0"/>
              </a:xfrm>
              <a:prstGeom prst="line">
                <a:avLst/>
              </a:prstGeom>
              <a:ln w="28575"/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A453A7-5853-E5C6-F8EF-CAC0A216FD68}"/>
                  </a:ext>
                </a:extLst>
              </p:cNvPr>
              <p:cNvSpPr txBox="1"/>
              <p:nvPr/>
            </p:nvSpPr>
            <p:spPr>
              <a:xfrm>
                <a:off x="5183942" y="253269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5D43EE-71F1-FC62-C506-CEF9F327EBE5}"/>
                </a:ext>
              </a:extLst>
            </p:cNvPr>
            <p:cNvSpPr txBox="1"/>
            <p:nvPr/>
          </p:nvSpPr>
          <p:spPr>
            <a:xfrm>
              <a:off x="7125671" y="169680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CB06882-0AD3-D307-F5A8-1129CDA1E1FB}"/>
                </a:ext>
              </a:extLst>
            </p:cNvPr>
            <p:cNvCxnSpPr>
              <a:cxnSpLocks/>
            </p:cNvCxnSpPr>
            <p:nvPr/>
          </p:nvCxnSpPr>
          <p:spPr>
            <a:xfrm>
              <a:off x="3883814" y="1436914"/>
              <a:ext cx="1231077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BF7AD68-A180-11F2-8E48-160B539A6F0D}"/>
                </a:ext>
              </a:extLst>
            </p:cNvPr>
            <p:cNvCxnSpPr>
              <a:cxnSpLocks/>
            </p:cNvCxnSpPr>
            <p:nvPr/>
          </p:nvCxnSpPr>
          <p:spPr>
            <a:xfrm>
              <a:off x="3883814" y="1436914"/>
              <a:ext cx="11293" cy="52398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C06C2B-CF5D-E689-83A6-9DDAA370AE64}"/>
                </a:ext>
              </a:extLst>
            </p:cNvPr>
            <p:cNvCxnSpPr>
              <a:cxnSpLocks/>
            </p:cNvCxnSpPr>
            <p:nvPr/>
          </p:nvCxnSpPr>
          <p:spPr>
            <a:xfrm>
              <a:off x="5089592" y="1436914"/>
              <a:ext cx="25299" cy="53236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979C6E-3D46-3B73-08D3-9FC32B42886E}"/>
                </a:ext>
              </a:extLst>
            </p:cNvPr>
            <p:cNvSpPr txBox="1"/>
            <p:nvPr/>
          </p:nvSpPr>
          <p:spPr>
            <a:xfrm>
              <a:off x="3123017" y="996427"/>
              <a:ext cx="2763498" cy="366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Event clock tick, 16-bit word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CBF6480-416F-10EA-15DE-FE5AFC488F66}"/>
              </a:ext>
            </a:extLst>
          </p:cNvPr>
          <p:cNvSpPr/>
          <p:nvPr/>
        </p:nvSpPr>
        <p:spPr>
          <a:xfrm>
            <a:off x="6978528" y="1696338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2B3E1-8B6C-D7AB-1F9F-B12B912396E5}"/>
              </a:ext>
            </a:extLst>
          </p:cNvPr>
          <p:cNvSpPr/>
          <p:nvPr/>
        </p:nvSpPr>
        <p:spPr>
          <a:xfrm>
            <a:off x="7826071" y="1696338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188FED-5231-C6F0-9F28-6E72706A2226}"/>
              </a:ext>
            </a:extLst>
          </p:cNvPr>
          <p:cNvSpPr/>
          <p:nvPr/>
        </p:nvSpPr>
        <p:spPr>
          <a:xfrm>
            <a:off x="8672988" y="1580556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A55F57-E3FF-3CE4-CA52-505F0755CB3E}"/>
              </a:ext>
            </a:extLst>
          </p:cNvPr>
          <p:cNvSpPr/>
          <p:nvPr/>
        </p:nvSpPr>
        <p:spPr>
          <a:xfrm>
            <a:off x="10034725" y="994211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A74317-C439-312F-ACFF-4E2C4C9C5DEA}"/>
              </a:ext>
            </a:extLst>
          </p:cNvPr>
          <p:cNvSpPr/>
          <p:nvPr/>
        </p:nvSpPr>
        <p:spPr>
          <a:xfrm>
            <a:off x="10034725" y="1578752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584AE0-BE36-49ED-B8FA-1047027FA16D}"/>
              </a:ext>
            </a:extLst>
          </p:cNvPr>
          <p:cNvSpPr/>
          <p:nvPr/>
        </p:nvSpPr>
        <p:spPr>
          <a:xfrm>
            <a:off x="10034725" y="2182877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71DF7B-F7F1-3E03-FCDE-FF0E71A37B07}"/>
              </a:ext>
            </a:extLst>
          </p:cNvPr>
          <p:cNvSpPr/>
          <p:nvPr/>
        </p:nvSpPr>
        <p:spPr>
          <a:xfrm>
            <a:off x="11285541" y="682338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F9959F-6A7B-2E91-BC49-D2D3BCD4E2BE}"/>
              </a:ext>
            </a:extLst>
          </p:cNvPr>
          <p:cNvSpPr/>
          <p:nvPr/>
        </p:nvSpPr>
        <p:spPr>
          <a:xfrm>
            <a:off x="11285541" y="1101624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38764D-FB9A-9C3F-B7CE-E8B9E3B54520}"/>
              </a:ext>
            </a:extLst>
          </p:cNvPr>
          <p:cNvSpPr/>
          <p:nvPr/>
        </p:nvSpPr>
        <p:spPr>
          <a:xfrm>
            <a:off x="11285541" y="1523277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A25688-C541-A210-ABD1-CE01152013FE}"/>
              </a:ext>
            </a:extLst>
          </p:cNvPr>
          <p:cNvSpPr/>
          <p:nvPr/>
        </p:nvSpPr>
        <p:spPr>
          <a:xfrm>
            <a:off x="11285541" y="1942563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339ADB-F9D1-14A8-BED3-405513E95042}"/>
              </a:ext>
            </a:extLst>
          </p:cNvPr>
          <p:cNvSpPr/>
          <p:nvPr/>
        </p:nvSpPr>
        <p:spPr>
          <a:xfrm>
            <a:off x="11285540" y="2378568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CB0D1E9-6A4F-B644-C513-8696DFE0ECF7}"/>
              </a:ext>
            </a:extLst>
          </p:cNvPr>
          <p:cNvCxnSpPr>
            <a:cxnSpLocks/>
          </p:cNvCxnSpPr>
          <p:nvPr/>
        </p:nvCxnSpPr>
        <p:spPr>
          <a:xfrm flipV="1">
            <a:off x="7604392" y="1869398"/>
            <a:ext cx="22167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3BE91B-406A-16FC-37F6-4E6C0E1EE801}"/>
              </a:ext>
            </a:extLst>
          </p:cNvPr>
          <p:cNvCxnSpPr>
            <a:cxnSpLocks/>
          </p:cNvCxnSpPr>
          <p:nvPr/>
        </p:nvCxnSpPr>
        <p:spPr>
          <a:xfrm flipV="1">
            <a:off x="8451935" y="1869398"/>
            <a:ext cx="22167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6A21B8-AB39-FF36-A6E2-82F241496855}"/>
              </a:ext>
            </a:extLst>
          </p:cNvPr>
          <p:cNvCxnSpPr>
            <a:cxnSpLocks/>
          </p:cNvCxnSpPr>
          <p:nvPr/>
        </p:nvCxnSpPr>
        <p:spPr>
          <a:xfrm>
            <a:off x="9570116" y="1840531"/>
            <a:ext cx="29213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CA726C3-BE0F-22FB-1E5E-FAD78152F39B}"/>
              </a:ext>
            </a:extLst>
          </p:cNvPr>
          <p:cNvCxnSpPr>
            <a:cxnSpLocks/>
          </p:cNvCxnSpPr>
          <p:nvPr/>
        </p:nvCxnSpPr>
        <p:spPr>
          <a:xfrm>
            <a:off x="9865433" y="1248371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8E0C425-9FF0-2B9D-712E-894639B7B457}"/>
              </a:ext>
            </a:extLst>
          </p:cNvPr>
          <p:cNvCxnSpPr>
            <a:cxnSpLocks/>
          </p:cNvCxnSpPr>
          <p:nvPr/>
        </p:nvCxnSpPr>
        <p:spPr>
          <a:xfrm>
            <a:off x="9865433" y="1840531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E08DD1F-B132-2C55-F6B1-0D05D2116025}"/>
              </a:ext>
            </a:extLst>
          </p:cNvPr>
          <p:cNvCxnSpPr>
            <a:cxnSpLocks/>
          </p:cNvCxnSpPr>
          <p:nvPr/>
        </p:nvCxnSpPr>
        <p:spPr>
          <a:xfrm>
            <a:off x="9862250" y="2444656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22B0C56-91D6-8451-1524-C4338AD3041C}"/>
              </a:ext>
            </a:extLst>
          </p:cNvPr>
          <p:cNvCxnSpPr>
            <a:cxnSpLocks/>
          </p:cNvCxnSpPr>
          <p:nvPr/>
        </p:nvCxnSpPr>
        <p:spPr>
          <a:xfrm>
            <a:off x="9862250" y="1241268"/>
            <a:ext cx="0" cy="1203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931CEF7-8A9F-AAA0-9BA9-1E72436C7137}"/>
              </a:ext>
            </a:extLst>
          </p:cNvPr>
          <p:cNvCxnSpPr>
            <a:cxnSpLocks/>
          </p:cNvCxnSpPr>
          <p:nvPr/>
        </p:nvCxnSpPr>
        <p:spPr>
          <a:xfrm>
            <a:off x="10938631" y="1236406"/>
            <a:ext cx="17443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00CE74E-3489-1F3F-E4BF-15DDE17A7262}"/>
              </a:ext>
            </a:extLst>
          </p:cNvPr>
          <p:cNvCxnSpPr>
            <a:cxnSpLocks/>
          </p:cNvCxnSpPr>
          <p:nvPr/>
        </p:nvCxnSpPr>
        <p:spPr>
          <a:xfrm>
            <a:off x="11116248" y="845305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832B0C1-0C76-7BFB-18CD-C54EFE4B1D2D}"/>
              </a:ext>
            </a:extLst>
          </p:cNvPr>
          <p:cNvCxnSpPr>
            <a:cxnSpLocks/>
          </p:cNvCxnSpPr>
          <p:nvPr/>
        </p:nvCxnSpPr>
        <p:spPr>
          <a:xfrm>
            <a:off x="11113066" y="1268027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197C0CF-9A3B-8420-734F-DB1874BDE306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10938631" y="2551630"/>
            <a:ext cx="3469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A765744-74FC-819C-8462-29743A31CF6A}"/>
              </a:ext>
            </a:extLst>
          </p:cNvPr>
          <p:cNvCxnSpPr>
            <a:cxnSpLocks/>
          </p:cNvCxnSpPr>
          <p:nvPr/>
        </p:nvCxnSpPr>
        <p:spPr>
          <a:xfrm>
            <a:off x="11113066" y="855399"/>
            <a:ext cx="0" cy="419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93CD00F-58F4-5E2B-B8C6-AE8A4DCA0937}"/>
              </a:ext>
            </a:extLst>
          </p:cNvPr>
          <p:cNvCxnSpPr>
            <a:cxnSpLocks/>
          </p:cNvCxnSpPr>
          <p:nvPr/>
        </p:nvCxnSpPr>
        <p:spPr>
          <a:xfrm>
            <a:off x="11116248" y="1679588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E324CFE-2CBC-3F6C-0D67-340F038DB30B}"/>
              </a:ext>
            </a:extLst>
          </p:cNvPr>
          <p:cNvCxnSpPr>
            <a:cxnSpLocks/>
          </p:cNvCxnSpPr>
          <p:nvPr/>
        </p:nvCxnSpPr>
        <p:spPr>
          <a:xfrm>
            <a:off x="11113066" y="2102310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0D62095-5355-DBAD-ACDF-5B306082B70C}"/>
              </a:ext>
            </a:extLst>
          </p:cNvPr>
          <p:cNvCxnSpPr>
            <a:cxnSpLocks/>
          </p:cNvCxnSpPr>
          <p:nvPr/>
        </p:nvCxnSpPr>
        <p:spPr>
          <a:xfrm>
            <a:off x="11113066" y="1689682"/>
            <a:ext cx="0" cy="4192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74BDAA2-7F7A-4815-0D66-B076D1DD63A5}"/>
              </a:ext>
            </a:extLst>
          </p:cNvPr>
          <p:cNvCxnSpPr>
            <a:cxnSpLocks/>
          </p:cNvCxnSpPr>
          <p:nvPr/>
        </p:nvCxnSpPr>
        <p:spPr>
          <a:xfrm>
            <a:off x="10938631" y="1869398"/>
            <a:ext cx="163096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F67212-78F7-4A04-B224-9149C185B4E0}"/>
              </a:ext>
            </a:extLst>
          </p:cNvPr>
          <p:cNvSpPr txBox="1"/>
          <p:nvPr/>
        </p:nvSpPr>
        <p:spPr>
          <a:xfrm>
            <a:off x="2272464" y="261329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Signals in the event link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AE74357-4846-77CF-AEBA-CE02CAD2BBD2}"/>
              </a:ext>
            </a:extLst>
          </p:cNvPr>
          <p:cNvSpPr txBox="1"/>
          <p:nvPr/>
        </p:nvSpPr>
        <p:spPr>
          <a:xfrm>
            <a:off x="8034209" y="2783548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event system</a:t>
            </a:r>
          </a:p>
        </p:txBody>
      </p:sp>
    </p:spTree>
    <p:extLst>
      <p:ext uri="{BB962C8B-B14F-4D97-AF65-F5344CB8AC3E}">
        <p14:creationId xmlns:p14="http://schemas.microsoft.com/office/powerpoint/2010/main" val="4081484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0B95-83C4-6CDA-1E0D-0029646A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 dirty="0"/>
              <a:t>Delay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9165-EA06-4FDF-8FBC-249419424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11572290" cy="5342753"/>
          </a:xfrm>
        </p:spPr>
        <p:txBody>
          <a:bodyPr/>
          <a:lstStyle/>
          <a:p>
            <a:r>
              <a:rPr lang="en-US" dirty="0"/>
              <a:t>Code compatibility</a:t>
            </a:r>
          </a:p>
          <a:p>
            <a:pPr lvl="1"/>
            <a:r>
              <a:rPr lang="en-US" dirty="0"/>
              <a:t>Shared across VME, </a:t>
            </a:r>
            <a:r>
              <a:rPr lang="en-US" dirty="0" err="1"/>
              <a:t>mTCA</a:t>
            </a:r>
            <a:r>
              <a:rPr lang="en-US" dirty="0"/>
              <a:t>, PCIe, </a:t>
            </a:r>
            <a:r>
              <a:rPr lang="en-US" dirty="0" err="1"/>
              <a:t>etc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Registry addresses: shared register map</a:t>
            </a:r>
          </a:p>
          <a:p>
            <a:pPr lvl="2"/>
            <a:r>
              <a:rPr lang="en-US" dirty="0"/>
              <a:t>EPICS record interface mechanism: object + function</a:t>
            </a:r>
          </a:p>
          <a:p>
            <a:pPr lvl="2"/>
            <a:r>
              <a:rPr lang="en-US" dirty="0"/>
              <a:t>Low-level API (event generation, pulser configuration, delay compensation,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lvl="4"/>
            <a:r>
              <a:rPr lang="en-US" dirty="0"/>
              <a:t>Shared database template</a:t>
            </a:r>
          </a:p>
          <a:p>
            <a:pPr lvl="1"/>
            <a:r>
              <a:rPr lang="en-US" dirty="0"/>
              <a:t>Unique features of each platform: </a:t>
            </a:r>
          </a:p>
          <a:p>
            <a:pPr lvl="2"/>
            <a:r>
              <a:rPr lang="en-US" dirty="0"/>
              <a:t>Initialization functions</a:t>
            </a:r>
          </a:p>
          <a:p>
            <a:pPr lvl="2"/>
            <a:r>
              <a:rPr lang="en-US" dirty="0"/>
              <a:t>Number of I/O ports, available bits for delay and pulse width, etc.</a:t>
            </a:r>
          </a:p>
          <a:p>
            <a:pPr lvl="4"/>
            <a:r>
              <a:rPr lang="en-US" dirty="0"/>
              <a:t>Different substitution files for each platform/hardware variance</a:t>
            </a:r>
          </a:p>
          <a:p>
            <a:pPr lvl="4"/>
            <a:r>
              <a:rPr lang="en-US" dirty="0"/>
              <a:t>Valid PV value ranges are different</a:t>
            </a:r>
          </a:p>
          <a:p>
            <a:pPr lvl="1"/>
            <a:r>
              <a:rPr lang="en-US" dirty="0"/>
              <a:t>User interfaces on different sites</a:t>
            </a:r>
          </a:p>
          <a:p>
            <a:pPr lvl="2"/>
            <a:r>
              <a:rPr lang="en-US" dirty="0"/>
              <a:t>The main repository development makes sure the existing systems are not broken upon updates</a:t>
            </a:r>
          </a:p>
          <a:p>
            <a:pPr lvl="2"/>
            <a:r>
              <a:rPr lang="en-US" dirty="0"/>
              <a:t>Site-specific records are maintained locally</a:t>
            </a:r>
          </a:p>
          <a:p>
            <a:pPr lvl="4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5698B-1375-E7E5-CD71-9FF45956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</p:spPr>
        <p:txBody>
          <a:bodyPr/>
          <a:lstStyle/>
          <a:p>
            <a:fld id="{D8294B01-9356-4A99-BF43-1EB6DE2E19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24165-E265-9E73-34BF-B407D2018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</p:spPr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1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0316-0A50-6649-B12C-71CCA1AA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5099A-26EC-7C47-B881-75A5DCF7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11572290" cy="5342753"/>
          </a:xfrm>
        </p:spPr>
        <p:txBody>
          <a:bodyPr/>
          <a:lstStyle/>
          <a:p>
            <a:r>
              <a:rPr lang="en-US" dirty="0"/>
              <a:t>Fast Event System for SR and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Device support development for the MRF VME-300 series cards</a:t>
            </a:r>
          </a:p>
          <a:p>
            <a:pPr lvl="1"/>
            <a:r>
              <a:rPr lang="en-US" dirty="0"/>
              <a:t>Delay compensation</a:t>
            </a:r>
          </a:p>
          <a:p>
            <a:pPr lvl="1"/>
            <a:r>
              <a:rPr lang="en-US" dirty="0"/>
              <a:t>Virtual gate generation</a:t>
            </a:r>
          </a:p>
          <a:p>
            <a:pPr lvl="1"/>
            <a:r>
              <a:rPr lang="en-US" dirty="0"/>
              <a:t>Timestamp generation</a:t>
            </a:r>
          </a:p>
          <a:p>
            <a:r>
              <a:rPr lang="en-US" dirty="0"/>
              <a:t>System Integration at APS: </a:t>
            </a:r>
          </a:p>
          <a:p>
            <a:pPr lvl="1"/>
            <a:r>
              <a:rPr lang="en-US" dirty="0"/>
              <a:t>User interface PVs and Legacy PVs</a:t>
            </a:r>
          </a:p>
          <a:p>
            <a:pPr lvl="1"/>
            <a:r>
              <a:rPr lang="en-US" dirty="0"/>
              <a:t>GUI development</a:t>
            </a:r>
          </a:p>
          <a:p>
            <a:r>
              <a:rPr lang="en-US" dirty="0"/>
              <a:t>On-going development</a:t>
            </a:r>
          </a:p>
          <a:p>
            <a:pPr lvl="1"/>
            <a:r>
              <a:rPr lang="en-US" dirty="0"/>
              <a:t>Merging with the main repository</a:t>
            </a:r>
          </a:p>
          <a:p>
            <a:pPr lvl="1"/>
            <a:r>
              <a:rPr lang="en-US" dirty="0"/>
              <a:t>Run the EPICS IOCs on RTEMS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0F2D1-174E-E24C-BD91-5CA44D1A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</p:spPr>
        <p:txBody>
          <a:bodyPr/>
          <a:lstStyle/>
          <a:p>
            <a:fld id="{D8294B01-9356-4A99-BF43-1EB6DE2E19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58D2-6566-AC45-988A-F75F6E005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</p:spPr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</p:spTree>
    <p:extLst>
      <p:ext uri="{BB962C8B-B14F-4D97-AF65-F5344CB8AC3E}">
        <p14:creationId xmlns:p14="http://schemas.microsoft.com/office/powerpoint/2010/main" val="299524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88B4-548D-FD54-5B3C-4ABBB252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 dirty="0"/>
              <a:t>Device Support Development: Delay Compensation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D9B71C9-0545-E01B-A9EB-BD5D33BA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55" y="3355580"/>
            <a:ext cx="11572875" cy="3646382"/>
          </a:xfrm>
        </p:spPr>
        <p:txBody>
          <a:bodyPr/>
          <a:lstStyle/>
          <a:p>
            <a:r>
              <a:rPr lang="en-US" sz="2000" dirty="0"/>
              <a:t>Delay compensation mechanism</a:t>
            </a:r>
          </a:p>
          <a:p>
            <a:pPr lvl="1"/>
            <a:r>
              <a:rPr lang="en-US" sz="1800" dirty="0"/>
              <a:t>Upstream EVM measures the delay to each downstream components using beacon event time difference</a:t>
            </a:r>
          </a:p>
          <a:p>
            <a:pPr lvl="1"/>
            <a:r>
              <a:rPr lang="en-US" sz="1800" dirty="0"/>
              <a:t>Measured delay values are sent to the downstream components via the data transfer channel in the event link (8 bits every 2 clock cycles)</a:t>
            </a:r>
          </a:p>
          <a:p>
            <a:pPr lvl="1"/>
            <a:r>
              <a:rPr lang="en-US" sz="1800" dirty="0"/>
              <a:t>EVM/EVRs measure their own delays</a:t>
            </a:r>
          </a:p>
          <a:p>
            <a:pPr lvl="1"/>
            <a:r>
              <a:rPr lang="en-US" sz="1800" dirty="0"/>
              <a:t>Additional delays are introduced by adjusting the FIFO depth</a:t>
            </a:r>
          </a:p>
          <a:p>
            <a:pPr lvl="1"/>
            <a:r>
              <a:rPr lang="en-US" sz="1800" dirty="0"/>
              <a:t>Operation modes</a:t>
            </a:r>
          </a:p>
          <a:p>
            <a:pPr lvl="2"/>
            <a:r>
              <a:rPr lang="en-US" sz="1600" dirty="0"/>
              <a:t>Static: Fix the delay introduced by an EVM/EVR</a:t>
            </a:r>
          </a:p>
          <a:p>
            <a:pPr lvl="2"/>
            <a:r>
              <a:rPr lang="en-US" sz="1600" dirty="0"/>
              <a:t>Dynamic: Set a delay target for EVM/EVR and let it adjust its own delay to reach the target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625A7-F856-4399-349B-0A8180E4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</p:spPr>
        <p:txBody>
          <a:bodyPr/>
          <a:lstStyle/>
          <a:p>
            <a:fld id="{D8294B01-9356-4A99-BF43-1EB6DE2E19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6E1D-193D-A49F-B71D-2CAC3A2A1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</p:spPr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BDFFD65-A719-6576-FEC2-EB85086B8A7F}"/>
              </a:ext>
            </a:extLst>
          </p:cNvPr>
          <p:cNvSpPr/>
          <p:nvPr/>
        </p:nvSpPr>
        <p:spPr>
          <a:xfrm>
            <a:off x="1741335" y="787180"/>
            <a:ext cx="1844703" cy="2536466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A0F703-41E6-4EBB-16AA-763D71F7E49C}"/>
              </a:ext>
            </a:extLst>
          </p:cNvPr>
          <p:cNvSpPr txBox="1"/>
          <p:nvPr/>
        </p:nvSpPr>
        <p:spPr>
          <a:xfrm>
            <a:off x="1834985" y="787180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Top-level EVM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8BF947-7C70-8CC2-1C4A-2C0DE270FDE5}"/>
              </a:ext>
            </a:extLst>
          </p:cNvPr>
          <p:cNvSpPr txBox="1"/>
          <p:nvPr/>
        </p:nvSpPr>
        <p:spPr>
          <a:xfrm>
            <a:off x="1834985" y="1156512"/>
            <a:ext cx="184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Generating Beacon event 0x7e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CE082DB-37E3-F90A-79BF-E6876FFF32E4}"/>
              </a:ext>
            </a:extLst>
          </p:cNvPr>
          <p:cNvCxnSpPr/>
          <p:nvPr/>
        </p:nvCxnSpPr>
        <p:spPr>
          <a:xfrm>
            <a:off x="3586038" y="2055413"/>
            <a:ext cx="17413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DDA1A9FA-80CF-EAE1-64AE-ECC946375678}"/>
              </a:ext>
            </a:extLst>
          </p:cNvPr>
          <p:cNvSpPr/>
          <p:nvPr/>
        </p:nvSpPr>
        <p:spPr>
          <a:xfrm>
            <a:off x="2321780" y="1693628"/>
            <a:ext cx="1264258" cy="4134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ch1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CC19280-FEEE-AB3C-47B4-52642B6EBB5F}"/>
              </a:ext>
            </a:extLst>
          </p:cNvPr>
          <p:cNvSpPr/>
          <p:nvPr/>
        </p:nvSpPr>
        <p:spPr>
          <a:xfrm>
            <a:off x="2321780" y="2152980"/>
            <a:ext cx="1264258" cy="4134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ch2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B7B241-BB02-B674-6FA9-FD54A81AC1EC}"/>
              </a:ext>
            </a:extLst>
          </p:cNvPr>
          <p:cNvSpPr/>
          <p:nvPr/>
        </p:nvSpPr>
        <p:spPr>
          <a:xfrm>
            <a:off x="2321780" y="2839401"/>
            <a:ext cx="1264258" cy="4134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ch8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6F52C8-8A57-8971-84F3-914CD8FC486D}"/>
              </a:ext>
            </a:extLst>
          </p:cNvPr>
          <p:cNvCxnSpPr>
            <a:cxnSpLocks/>
            <a:endCxn id="87" idx="3"/>
          </p:cNvCxnSpPr>
          <p:nvPr/>
        </p:nvCxnSpPr>
        <p:spPr>
          <a:xfrm flipH="1">
            <a:off x="3586038" y="1900362"/>
            <a:ext cx="17413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87B5AD2-B093-DD98-D9AE-856807CE3966}"/>
              </a:ext>
            </a:extLst>
          </p:cNvPr>
          <p:cNvSpPr txBox="1"/>
          <p:nvPr/>
        </p:nvSpPr>
        <p:spPr>
          <a:xfrm>
            <a:off x="3679688" y="1595669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Beacon back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CC2829-C409-50F7-376E-068B23F2A276}"/>
              </a:ext>
            </a:extLst>
          </p:cNvPr>
          <p:cNvSpPr txBox="1"/>
          <p:nvPr/>
        </p:nvSpPr>
        <p:spPr>
          <a:xfrm>
            <a:off x="3670157" y="2120171"/>
            <a:ext cx="15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Beacon out, delay value out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3B28093-3B4C-AFFE-CA00-AA4E151418A9}"/>
              </a:ext>
            </a:extLst>
          </p:cNvPr>
          <p:cNvSpPr/>
          <p:nvPr/>
        </p:nvSpPr>
        <p:spPr>
          <a:xfrm>
            <a:off x="5327374" y="783704"/>
            <a:ext cx="1844703" cy="2536466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CFF6E44-CAD0-276B-D9B3-40E0AFC5EA94}"/>
              </a:ext>
            </a:extLst>
          </p:cNvPr>
          <p:cNvSpPr txBox="1"/>
          <p:nvPr/>
        </p:nvSpPr>
        <p:spPr>
          <a:xfrm>
            <a:off x="5834492" y="81911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8F61E1F-5B0B-63B0-FE56-D5EF5C0ED3FB}"/>
              </a:ext>
            </a:extLst>
          </p:cNvPr>
          <p:cNvSpPr/>
          <p:nvPr/>
        </p:nvSpPr>
        <p:spPr>
          <a:xfrm>
            <a:off x="8913132" y="1006027"/>
            <a:ext cx="1844703" cy="2536466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C985867-C05B-F5FE-B8EB-95B3F415CCAC}"/>
              </a:ext>
            </a:extLst>
          </p:cNvPr>
          <p:cNvSpPr txBox="1"/>
          <p:nvPr/>
        </p:nvSpPr>
        <p:spPr>
          <a:xfrm>
            <a:off x="9145849" y="104879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EVM or EVR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D552381-C4B8-D11D-0956-7119B2C3E05E}"/>
              </a:ext>
            </a:extLst>
          </p:cNvPr>
          <p:cNvSpPr/>
          <p:nvPr/>
        </p:nvSpPr>
        <p:spPr>
          <a:xfrm>
            <a:off x="5907819" y="2205825"/>
            <a:ext cx="1264258" cy="4134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ch1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4394BAD-8D22-B48F-5744-193BAE5A5E5A}"/>
              </a:ext>
            </a:extLst>
          </p:cNvPr>
          <p:cNvSpPr/>
          <p:nvPr/>
        </p:nvSpPr>
        <p:spPr>
          <a:xfrm>
            <a:off x="5907819" y="2859198"/>
            <a:ext cx="1264258" cy="4134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ch8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F30C20-2D2E-DE8B-03B4-5584E36A5062}"/>
              </a:ext>
            </a:extLst>
          </p:cNvPr>
          <p:cNvSpPr txBox="1"/>
          <p:nvPr/>
        </p:nvSpPr>
        <p:spPr>
          <a:xfrm>
            <a:off x="2740777" y="24276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E778C00-6AFA-B6A1-2E23-B46ACA40313A}"/>
              </a:ext>
            </a:extLst>
          </p:cNvPr>
          <p:cNvSpPr txBox="1"/>
          <p:nvPr/>
        </p:nvSpPr>
        <p:spPr>
          <a:xfrm>
            <a:off x="6249725" y="25039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088FF0-8665-AF4D-F791-676828445F72}"/>
              </a:ext>
            </a:extLst>
          </p:cNvPr>
          <p:cNvSpPr/>
          <p:nvPr/>
        </p:nvSpPr>
        <p:spPr>
          <a:xfrm>
            <a:off x="5327093" y="1778286"/>
            <a:ext cx="924848" cy="3752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Uplink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7EECAA0-393C-B6E9-553E-C3EA9A1A88AD}"/>
              </a:ext>
            </a:extLst>
          </p:cNvPr>
          <p:cNvCxnSpPr/>
          <p:nvPr/>
        </p:nvCxnSpPr>
        <p:spPr>
          <a:xfrm>
            <a:off x="7172076" y="2486571"/>
            <a:ext cx="17413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F543BB0-4159-7627-557B-0C19E86EFE1F}"/>
              </a:ext>
            </a:extLst>
          </p:cNvPr>
          <p:cNvCxnSpPr>
            <a:cxnSpLocks/>
          </p:cNvCxnSpPr>
          <p:nvPr/>
        </p:nvCxnSpPr>
        <p:spPr>
          <a:xfrm flipH="1">
            <a:off x="7172076" y="2331520"/>
            <a:ext cx="17413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8C37620-3307-2B18-396D-B6CAC832A6A1}"/>
              </a:ext>
            </a:extLst>
          </p:cNvPr>
          <p:cNvSpPr/>
          <p:nvPr/>
        </p:nvSpPr>
        <p:spPr>
          <a:xfrm>
            <a:off x="8913132" y="2224925"/>
            <a:ext cx="924848" cy="3752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Uplink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FFAF4DE-8C18-655B-4965-F187705313E0}"/>
              </a:ext>
            </a:extLst>
          </p:cNvPr>
          <p:cNvSpPr txBox="1"/>
          <p:nvPr/>
        </p:nvSpPr>
        <p:spPr>
          <a:xfrm>
            <a:off x="7179981" y="2008775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Beacon back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C001EB1-B599-0615-65E7-0DC3FCF2D066}"/>
              </a:ext>
            </a:extLst>
          </p:cNvPr>
          <p:cNvSpPr txBox="1"/>
          <p:nvPr/>
        </p:nvSpPr>
        <p:spPr>
          <a:xfrm>
            <a:off x="7170450" y="2533277"/>
            <a:ext cx="155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Beacon out, delay value out</a:t>
            </a:r>
          </a:p>
        </p:txBody>
      </p:sp>
    </p:spTree>
    <p:extLst>
      <p:ext uri="{BB962C8B-B14F-4D97-AF65-F5344CB8AC3E}">
        <p14:creationId xmlns:p14="http://schemas.microsoft.com/office/powerpoint/2010/main" val="211973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6A47-78A7-CB59-BC3D-0805CEB1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Device Support Development: Timestamp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7241-6B7F-A27F-D820-2E07CE1E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Timestamp construction at EVR</a:t>
            </a:r>
          </a:p>
          <a:p>
            <a:pPr lvl="1"/>
            <a:r>
              <a:rPr lang="en-US" dirty="0"/>
              <a:t>Use 0x70 and 0x71 events to construct the next second value in the buffer</a:t>
            </a:r>
          </a:p>
          <a:p>
            <a:pPr lvl="1"/>
            <a:r>
              <a:rPr lang="en-US" dirty="0"/>
              <a:t>Upon event 0x7d, the buffer value is loaded as the current second value</a:t>
            </a:r>
          </a:p>
          <a:p>
            <a:pPr lvl="1"/>
            <a:r>
              <a:rPr lang="en-US" dirty="0"/>
              <a:t>Fast timestamp (nanosecond counter)</a:t>
            </a:r>
          </a:p>
          <a:p>
            <a:pPr lvl="2"/>
            <a:r>
              <a:rPr lang="en-US" dirty="0"/>
              <a:t>Nanosecond counter choices: </a:t>
            </a:r>
          </a:p>
          <a:p>
            <a:pPr lvl="4"/>
            <a:r>
              <a:rPr lang="en-US" dirty="0"/>
              <a:t>Event clock tick: fastest, but affected by reference frequency change (e.g. RF ramping studies)</a:t>
            </a:r>
          </a:p>
          <a:p>
            <a:pPr lvl="4"/>
            <a:r>
              <a:rPr lang="en-US" dirty="0"/>
              <a:t>Dbus4 (10MHz): constant frequency locked to GPS</a:t>
            </a:r>
          </a:p>
          <a:p>
            <a:pPr lvl="4"/>
            <a:r>
              <a:rPr lang="en-US" dirty="0"/>
              <a:t>Event 0x7c: older style, may introduced more event collisions</a:t>
            </a:r>
          </a:p>
          <a:p>
            <a:pPr lvl="3"/>
            <a:r>
              <a:rPr lang="en-US" dirty="0"/>
              <a:t>The clock tick frequency value can be set via an EPICS PV. </a:t>
            </a:r>
          </a:p>
          <a:p>
            <a:pPr lvl="4"/>
            <a:r>
              <a:rPr lang="en-US" dirty="0"/>
              <a:t>If too high: timestamp gap upon whole-second increment</a:t>
            </a:r>
          </a:p>
          <a:p>
            <a:pPr lvl="4"/>
            <a:r>
              <a:rPr lang="en-US" dirty="0"/>
              <a:t>If too low: overflow upon whole-second increment</a:t>
            </a:r>
          </a:p>
          <a:p>
            <a:pPr lvl="3"/>
            <a:r>
              <a:rPr lang="en-US" dirty="0"/>
              <a:t>RF Frequency are measured, and the TS clock tick frequency is updated</a:t>
            </a:r>
          </a:p>
          <a:p>
            <a:pPr lvl="1"/>
            <a:r>
              <a:rPr lang="en-US" dirty="0"/>
              <a:t>Event timestamp </a:t>
            </a:r>
          </a:p>
          <a:p>
            <a:pPr lvl="2"/>
            <a:r>
              <a:rPr lang="en-US" dirty="0"/>
              <a:t>Only events registered as FIFO events have timestamps recorded</a:t>
            </a:r>
          </a:p>
          <a:p>
            <a:pPr lvl="2"/>
            <a:r>
              <a:rPr lang="en-US" dirty="0"/>
              <a:t>For an EPICs record, to use the event time, the TSE should be set as the event code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50450-8894-4480-FB0F-EFDB4D90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9121C-95C4-231E-97D2-3F743C0F4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</p:spTree>
    <p:extLst>
      <p:ext uri="{BB962C8B-B14F-4D97-AF65-F5344CB8AC3E}">
        <p14:creationId xmlns:p14="http://schemas.microsoft.com/office/powerpoint/2010/main" val="279444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5DD9-3D6B-EA1E-7F96-F88B5D96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and Event Systems for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E807-743E-7C37-23F5-27A2F8F3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3EB-13E3-4115-8BB4-D904E662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73AA93-24AE-6511-DA6A-521C3566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5" y="1313970"/>
            <a:ext cx="4947559" cy="4998907"/>
          </a:xfrm>
        </p:spPr>
        <p:txBody>
          <a:bodyPr/>
          <a:lstStyle/>
          <a:p>
            <a:r>
              <a:rPr lang="en-US" sz="1800" dirty="0"/>
              <a:t>Fast event system for the new storage ring</a:t>
            </a:r>
          </a:p>
          <a:p>
            <a:pPr lvl="1"/>
            <a:r>
              <a:rPr lang="en-US" sz="1600" dirty="0"/>
              <a:t>Providing timing signals to event-based devices: BPMs, DAQ aggregators, …</a:t>
            </a:r>
          </a:p>
          <a:p>
            <a:pPr lvl="1"/>
            <a:r>
              <a:rPr lang="en-US" sz="1600" dirty="0"/>
              <a:t>Providing edge triggers to conventional devices</a:t>
            </a:r>
          </a:p>
          <a:p>
            <a:pPr lvl="1"/>
            <a:r>
              <a:rPr lang="en-US" sz="1600" dirty="0"/>
              <a:t>Hardware components made by Micro-Research Finland (MRF) (VME based 300-series)</a:t>
            </a:r>
          </a:p>
          <a:p>
            <a:r>
              <a:rPr lang="en-US" sz="1800" dirty="0"/>
              <a:t>Legacy timing and event system for the injection complex</a:t>
            </a:r>
          </a:p>
          <a:p>
            <a:pPr lvl="1"/>
            <a:r>
              <a:rPr lang="en-US" sz="1600" dirty="0"/>
              <a:t>Booster, Particle Accumulation Ring (PAR) and part of the </a:t>
            </a:r>
            <a:r>
              <a:rPr lang="en-US" sz="1600" dirty="0" err="1"/>
              <a:t>Linac</a:t>
            </a:r>
            <a:endParaRPr lang="en-US" sz="1600" dirty="0"/>
          </a:p>
          <a:p>
            <a:pPr lvl="1"/>
            <a:r>
              <a:rPr lang="en-US" sz="1600" dirty="0"/>
              <a:t>Providing edge triggers and events (legacy APS Event system components)</a:t>
            </a:r>
          </a:p>
          <a:p>
            <a:r>
              <a:rPr lang="en-US" sz="1800" dirty="0"/>
              <a:t>Refurbished timing system for the </a:t>
            </a:r>
            <a:r>
              <a:rPr lang="en-US" sz="1800" dirty="0" err="1"/>
              <a:t>Linac</a:t>
            </a:r>
            <a:endParaRPr lang="en-US" sz="1800" dirty="0"/>
          </a:p>
          <a:p>
            <a:pPr lvl="1"/>
            <a:r>
              <a:rPr lang="en-US" sz="1600" dirty="0"/>
              <a:t>Providing edge triggers to existing devices</a:t>
            </a:r>
          </a:p>
          <a:p>
            <a:pPr lvl="1"/>
            <a:r>
              <a:rPr lang="en-US" sz="1600" dirty="0"/>
              <a:t>MRF event system components (VME based 300-series)</a:t>
            </a:r>
          </a:p>
          <a:p>
            <a:pPr marL="274638" lvl="1" indent="0">
              <a:buNone/>
            </a:pPr>
            <a:endParaRPr lang="en-US" sz="18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115D9E3-6A10-6993-F17F-E319BB1E6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7190" r="6958" b="2409"/>
          <a:stretch/>
        </p:blipFill>
        <p:spPr bwMode="auto">
          <a:xfrm>
            <a:off x="5617288" y="1406177"/>
            <a:ext cx="6362379" cy="37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42D516D-D809-8BE8-54E0-F70C21A3E950}"/>
              </a:ext>
            </a:extLst>
          </p:cNvPr>
          <p:cNvSpPr/>
          <p:nvPr/>
        </p:nvSpPr>
        <p:spPr>
          <a:xfrm>
            <a:off x="6564985" y="2745448"/>
            <a:ext cx="4108397" cy="1327417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6353939-C6C1-4C09-9602-7FF5D254F412}"/>
              </a:ext>
            </a:extLst>
          </p:cNvPr>
          <p:cNvSpPr/>
          <p:nvPr/>
        </p:nvSpPr>
        <p:spPr>
          <a:xfrm>
            <a:off x="7216847" y="2853625"/>
            <a:ext cx="1212797" cy="484054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C2AFFA-6B19-9DAF-98F3-C3B153F352C4}"/>
              </a:ext>
            </a:extLst>
          </p:cNvPr>
          <p:cNvSpPr/>
          <p:nvPr/>
        </p:nvSpPr>
        <p:spPr>
          <a:xfrm>
            <a:off x="8429644" y="3095652"/>
            <a:ext cx="238205" cy="190260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A5AC4A-F16A-A70F-ED5E-CCFA7C8D3455}"/>
              </a:ext>
            </a:extLst>
          </p:cNvPr>
          <p:cNvCxnSpPr>
            <a:cxnSpLocks/>
          </p:cNvCxnSpPr>
          <p:nvPr/>
        </p:nvCxnSpPr>
        <p:spPr>
          <a:xfrm flipV="1">
            <a:off x="8619183" y="2957853"/>
            <a:ext cx="578864" cy="1209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0D4415-E58D-3AFC-B111-E58388CD6FED}"/>
              </a:ext>
            </a:extLst>
          </p:cNvPr>
          <p:cNvSpPr txBox="1"/>
          <p:nvPr/>
        </p:nvSpPr>
        <p:spPr>
          <a:xfrm>
            <a:off x="6367219" y="242693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APS-U Storage 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1B997-ED49-6650-599B-526EC5191F80}"/>
              </a:ext>
            </a:extLst>
          </p:cNvPr>
          <p:cNvSpPr txBox="1"/>
          <p:nvPr/>
        </p:nvSpPr>
        <p:spPr>
          <a:xfrm>
            <a:off x="7002273" y="32777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Booster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EC017E-BC38-E623-ED76-C52D6D3AFF95}"/>
              </a:ext>
            </a:extLst>
          </p:cNvPr>
          <p:cNvSpPr txBox="1"/>
          <p:nvPr/>
        </p:nvSpPr>
        <p:spPr>
          <a:xfrm>
            <a:off x="8429644" y="3275419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D0D0E-7D9E-05D9-D7B5-36AB8BA96938}"/>
              </a:ext>
            </a:extLst>
          </p:cNvPr>
          <p:cNvSpPr txBox="1"/>
          <p:nvPr/>
        </p:nvSpPr>
        <p:spPr>
          <a:xfrm>
            <a:off x="8970411" y="300087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Linac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7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F83C-9FCC-62EB-F5E3-D505834F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Event System for SR and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005B9-0B95-8783-3A47-933A0B09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D7B11-9505-EB9B-29D2-BF64AC66E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C23DD-0A64-B96A-EA23-3069C2187531}"/>
              </a:ext>
            </a:extLst>
          </p:cNvPr>
          <p:cNvSpPr/>
          <p:nvPr/>
        </p:nvSpPr>
        <p:spPr>
          <a:xfrm>
            <a:off x="616148" y="1773179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7AFC4-E46C-2AB9-1C25-FAA1E0EADEFC}"/>
              </a:ext>
            </a:extLst>
          </p:cNvPr>
          <p:cNvSpPr/>
          <p:nvPr/>
        </p:nvSpPr>
        <p:spPr>
          <a:xfrm>
            <a:off x="1463691" y="1773179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787450-BE21-D05B-977F-C3DD9AF2EFFC}"/>
              </a:ext>
            </a:extLst>
          </p:cNvPr>
          <p:cNvCxnSpPr>
            <a:cxnSpLocks/>
          </p:cNvCxnSpPr>
          <p:nvPr/>
        </p:nvCxnSpPr>
        <p:spPr>
          <a:xfrm flipV="1">
            <a:off x="1242012" y="1946239"/>
            <a:ext cx="22167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19DAF3-DE52-8AAA-190C-445F23277536}"/>
              </a:ext>
            </a:extLst>
          </p:cNvPr>
          <p:cNvCxnSpPr>
            <a:cxnSpLocks/>
          </p:cNvCxnSpPr>
          <p:nvPr/>
        </p:nvCxnSpPr>
        <p:spPr>
          <a:xfrm flipV="1">
            <a:off x="2089555" y="1946239"/>
            <a:ext cx="22167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04BBE9-AB86-2450-244E-EB6C3F097036}"/>
              </a:ext>
            </a:extLst>
          </p:cNvPr>
          <p:cNvCxnSpPr/>
          <p:nvPr/>
        </p:nvCxnSpPr>
        <p:spPr>
          <a:xfrm>
            <a:off x="722299" y="1541276"/>
            <a:ext cx="0" cy="215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2069C0F-6ADC-6000-1D94-A5CFE1F0D5B7}"/>
              </a:ext>
            </a:extLst>
          </p:cNvPr>
          <p:cNvSpPr txBox="1"/>
          <p:nvPr/>
        </p:nvSpPr>
        <p:spPr>
          <a:xfrm>
            <a:off x="392957" y="1030401"/>
            <a:ext cx="94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SR RF/3, ~117MHz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5AAD3-3643-998D-8FC0-E50F1403CEE5}"/>
              </a:ext>
            </a:extLst>
          </p:cNvPr>
          <p:cNvSpPr/>
          <p:nvPr/>
        </p:nvSpPr>
        <p:spPr>
          <a:xfrm>
            <a:off x="2318416" y="1773177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D2C650-1D90-FE9A-A7B6-86EB0F8F1945}"/>
              </a:ext>
            </a:extLst>
          </p:cNvPr>
          <p:cNvSpPr/>
          <p:nvPr/>
        </p:nvSpPr>
        <p:spPr>
          <a:xfrm>
            <a:off x="3214811" y="1202941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830468-ABB3-64AF-D24A-093DC25380EB}"/>
              </a:ext>
            </a:extLst>
          </p:cNvPr>
          <p:cNvSpPr/>
          <p:nvPr/>
        </p:nvSpPr>
        <p:spPr>
          <a:xfrm>
            <a:off x="3214811" y="1629907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29B7DD-CA8B-3015-05EC-AD3F7355758D}"/>
              </a:ext>
            </a:extLst>
          </p:cNvPr>
          <p:cNvSpPr/>
          <p:nvPr/>
        </p:nvSpPr>
        <p:spPr>
          <a:xfrm>
            <a:off x="3214811" y="2029199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33CB11-DC51-5406-6827-F7C40EF74851}"/>
              </a:ext>
            </a:extLst>
          </p:cNvPr>
          <p:cNvSpPr/>
          <p:nvPr/>
        </p:nvSpPr>
        <p:spPr>
          <a:xfrm>
            <a:off x="3214811" y="2456165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70BA9F-4A49-6F08-DA70-88556C2D0B4C}"/>
              </a:ext>
            </a:extLst>
          </p:cNvPr>
          <p:cNvCxnSpPr>
            <a:cxnSpLocks/>
          </p:cNvCxnSpPr>
          <p:nvPr/>
        </p:nvCxnSpPr>
        <p:spPr>
          <a:xfrm>
            <a:off x="2950957" y="1964017"/>
            <a:ext cx="10993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0175B4-CF87-1DD3-29D5-C3B3FE40A754}"/>
              </a:ext>
            </a:extLst>
          </p:cNvPr>
          <p:cNvCxnSpPr>
            <a:cxnSpLocks/>
          </p:cNvCxnSpPr>
          <p:nvPr/>
        </p:nvCxnSpPr>
        <p:spPr>
          <a:xfrm>
            <a:off x="3064070" y="1371857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44B60B-0706-9C3D-3BD7-9F714472EBF8}"/>
              </a:ext>
            </a:extLst>
          </p:cNvPr>
          <p:cNvCxnSpPr>
            <a:cxnSpLocks/>
          </p:cNvCxnSpPr>
          <p:nvPr/>
        </p:nvCxnSpPr>
        <p:spPr>
          <a:xfrm>
            <a:off x="3064070" y="1802653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8CD683-9C65-7414-974E-EE196190DF21}"/>
              </a:ext>
            </a:extLst>
          </p:cNvPr>
          <p:cNvCxnSpPr>
            <a:cxnSpLocks/>
          </p:cNvCxnSpPr>
          <p:nvPr/>
        </p:nvCxnSpPr>
        <p:spPr>
          <a:xfrm>
            <a:off x="3060887" y="2568142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F2B606-090A-E61D-27CE-DBA4B3205558}"/>
              </a:ext>
            </a:extLst>
          </p:cNvPr>
          <p:cNvCxnSpPr>
            <a:cxnSpLocks/>
          </p:cNvCxnSpPr>
          <p:nvPr/>
        </p:nvCxnSpPr>
        <p:spPr>
          <a:xfrm>
            <a:off x="3060887" y="1364754"/>
            <a:ext cx="0" cy="1203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2FBD61E-26FB-9F82-A715-9D96951B0FB1}"/>
              </a:ext>
            </a:extLst>
          </p:cNvPr>
          <p:cNvCxnSpPr>
            <a:cxnSpLocks/>
          </p:cNvCxnSpPr>
          <p:nvPr/>
        </p:nvCxnSpPr>
        <p:spPr>
          <a:xfrm>
            <a:off x="3060887" y="2186916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5521039-D75C-3D8F-CBFC-3428D590AF8F}"/>
              </a:ext>
            </a:extLst>
          </p:cNvPr>
          <p:cNvGrpSpPr/>
          <p:nvPr/>
        </p:nvGrpSpPr>
        <p:grpSpPr>
          <a:xfrm>
            <a:off x="3855676" y="1302687"/>
            <a:ext cx="777796" cy="1282"/>
            <a:chOff x="3855676" y="1356489"/>
            <a:chExt cx="777796" cy="128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BFDAC70-8C32-620F-347E-DFF17A13DB17}"/>
                </a:ext>
              </a:extLst>
            </p:cNvPr>
            <p:cNvCxnSpPr>
              <a:cxnSpLocks/>
            </p:cNvCxnSpPr>
            <p:nvPr/>
          </p:nvCxnSpPr>
          <p:spPr>
            <a:xfrm>
              <a:off x="4395267" y="1357771"/>
              <a:ext cx="238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B21BA99-53B8-A04C-3630-5811BA7DEF80}"/>
                </a:ext>
              </a:extLst>
            </p:cNvPr>
            <p:cNvCxnSpPr>
              <a:cxnSpLocks/>
            </p:cNvCxnSpPr>
            <p:nvPr/>
          </p:nvCxnSpPr>
          <p:spPr>
            <a:xfrm>
              <a:off x="3855676" y="1357771"/>
              <a:ext cx="2219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BE5128A-0560-D9C4-94FC-7756B42E7AC7}"/>
                </a:ext>
              </a:extLst>
            </p:cNvPr>
            <p:cNvCxnSpPr>
              <a:cxnSpLocks/>
            </p:cNvCxnSpPr>
            <p:nvPr/>
          </p:nvCxnSpPr>
          <p:spPr>
            <a:xfrm>
              <a:off x="4077658" y="1356489"/>
              <a:ext cx="317609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D6DE2F4-8BAD-114C-1C4E-1DA883A44AC9}"/>
              </a:ext>
            </a:extLst>
          </p:cNvPr>
          <p:cNvGrpSpPr/>
          <p:nvPr/>
        </p:nvGrpSpPr>
        <p:grpSpPr>
          <a:xfrm>
            <a:off x="3859672" y="1383531"/>
            <a:ext cx="777796" cy="1282"/>
            <a:chOff x="3855676" y="1356489"/>
            <a:chExt cx="777796" cy="1282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8A34B27-83B0-EC52-D899-77F5C58D9787}"/>
                </a:ext>
              </a:extLst>
            </p:cNvPr>
            <p:cNvCxnSpPr>
              <a:cxnSpLocks/>
            </p:cNvCxnSpPr>
            <p:nvPr/>
          </p:nvCxnSpPr>
          <p:spPr>
            <a:xfrm>
              <a:off x="4395267" y="1357771"/>
              <a:ext cx="238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36387FEF-1F47-097A-C38F-8B5EA4999869}"/>
                </a:ext>
              </a:extLst>
            </p:cNvPr>
            <p:cNvCxnSpPr>
              <a:cxnSpLocks/>
            </p:cNvCxnSpPr>
            <p:nvPr/>
          </p:nvCxnSpPr>
          <p:spPr>
            <a:xfrm>
              <a:off x="3855676" y="1357771"/>
              <a:ext cx="2219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7DCDE43-05D8-5A9E-5714-AA6057450481}"/>
                </a:ext>
              </a:extLst>
            </p:cNvPr>
            <p:cNvCxnSpPr>
              <a:cxnSpLocks/>
            </p:cNvCxnSpPr>
            <p:nvPr/>
          </p:nvCxnSpPr>
          <p:spPr>
            <a:xfrm>
              <a:off x="4077658" y="1356489"/>
              <a:ext cx="317609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1F1FA49-D150-36FC-E268-ECA048BA8293}"/>
              </a:ext>
            </a:extLst>
          </p:cNvPr>
          <p:cNvGrpSpPr/>
          <p:nvPr/>
        </p:nvGrpSpPr>
        <p:grpSpPr>
          <a:xfrm>
            <a:off x="3855676" y="1456236"/>
            <a:ext cx="777796" cy="1282"/>
            <a:chOff x="3855676" y="1356489"/>
            <a:chExt cx="777796" cy="128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358A8B8-2B73-FF92-651C-AAC46FC740EF}"/>
                </a:ext>
              </a:extLst>
            </p:cNvPr>
            <p:cNvCxnSpPr>
              <a:cxnSpLocks/>
            </p:cNvCxnSpPr>
            <p:nvPr/>
          </p:nvCxnSpPr>
          <p:spPr>
            <a:xfrm>
              <a:off x="4395267" y="1357771"/>
              <a:ext cx="2382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BC612B7-8D97-5229-7630-5F91FCA7AD10}"/>
                </a:ext>
              </a:extLst>
            </p:cNvPr>
            <p:cNvCxnSpPr>
              <a:cxnSpLocks/>
            </p:cNvCxnSpPr>
            <p:nvPr/>
          </p:nvCxnSpPr>
          <p:spPr>
            <a:xfrm>
              <a:off x="3855676" y="1357771"/>
              <a:ext cx="22198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A932E94-A14D-BF24-C7FC-D850487FBA59}"/>
                </a:ext>
              </a:extLst>
            </p:cNvPr>
            <p:cNvCxnSpPr>
              <a:cxnSpLocks/>
            </p:cNvCxnSpPr>
            <p:nvPr/>
          </p:nvCxnSpPr>
          <p:spPr>
            <a:xfrm>
              <a:off x="4077658" y="1356489"/>
              <a:ext cx="317609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0852E4C-36D1-3D5B-C826-7F51D555DCF6}"/>
              </a:ext>
            </a:extLst>
          </p:cNvPr>
          <p:cNvSpPr txBox="1"/>
          <p:nvPr/>
        </p:nvSpPr>
        <p:spPr>
          <a:xfrm>
            <a:off x="3945613" y="19197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8D0D819-3149-5CCC-6096-C7E2589C4239}"/>
              </a:ext>
            </a:extLst>
          </p:cNvPr>
          <p:cNvSpPr txBox="1"/>
          <p:nvPr/>
        </p:nvSpPr>
        <p:spPr>
          <a:xfrm>
            <a:off x="4697182" y="1156322"/>
            <a:ext cx="15147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SR Double-sectors</a:t>
            </a:r>
          </a:p>
          <a:p>
            <a:r>
              <a:rPr lang="en-US" sz="1200" dirty="0"/>
              <a:t>BTS</a:t>
            </a:r>
          </a:p>
          <a:p>
            <a:r>
              <a:rPr lang="en-US" sz="1200" dirty="0"/>
              <a:t>…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43AF6FA-5074-3CD1-EC46-C4F0A210E822}"/>
              </a:ext>
            </a:extLst>
          </p:cNvPr>
          <p:cNvSpPr/>
          <p:nvPr/>
        </p:nvSpPr>
        <p:spPr>
          <a:xfrm>
            <a:off x="412719" y="830316"/>
            <a:ext cx="3797030" cy="219964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E0929E3-6D87-1882-5BEE-5A90B013640B}"/>
              </a:ext>
            </a:extLst>
          </p:cNvPr>
          <p:cNvSpPr txBox="1"/>
          <p:nvPr/>
        </p:nvSpPr>
        <p:spPr>
          <a:xfrm>
            <a:off x="1146433" y="261762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0902245-E8D0-83BA-7726-EC7DEED65BC0}"/>
              </a:ext>
            </a:extLst>
          </p:cNvPr>
          <p:cNvSpPr/>
          <p:nvPr/>
        </p:nvSpPr>
        <p:spPr>
          <a:xfrm>
            <a:off x="7411838" y="1991380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6ECFA0F-0A75-9B19-6A0C-992436D94D0B}"/>
              </a:ext>
            </a:extLst>
          </p:cNvPr>
          <p:cNvSpPr/>
          <p:nvPr/>
        </p:nvSpPr>
        <p:spPr>
          <a:xfrm>
            <a:off x="8316500" y="1395330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98FE40D-06AC-F314-B9F8-0AA67ABCDFA8}"/>
              </a:ext>
            </a:extLst>
          </p:cNvPr>
          <p:cNvSpPr/>
          <p:nvPr/>
        </p:nvSpPr>
        <p:spPr>
          <a:xfrm>
            <a:off x="8316500" y="1979871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05814C7-0DAC-5EB7-6E02-EAC23A493A46}"/>
              </a:ext>
            </a:extLst>
          </p:cNvPr>
          <p:cNvSpPr/>
          <p:nvPr/>
        </p:nvSpPr>
        <p:spPr>
          <a:xfrm>
            <a:off x="8316500" y="2639991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2386759-6606-1CD0-3218-65EE2A348C2A}"/>
              </a:ext>
            </a:extLst>
          </p:cNvPr>
          <p:cNvCxnSpPr>
            <a:cxnSpLocks/>
          </p:cNvCxnSpPr>
          <p:nvPr/>
        </p:nvCxnSpPr>
        <p:spPr>
          <a:xfrm>
            <a:off x="6775567" y="2164441"/>
            <a:ext cx="6362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F617CD5-8E38-A019-A177-3128DDE72E50}"/>
              </a:ext>
            </a:extLst>
          </p:cNvPr>
          <p:cNvCxnSpPr>
            <a:cxnSpLocks/>
          </p:cNvCxnSpPr>
          <p:nvPr/>
        </p:nvCxnSpPr>
        <p:spPr>
          <a:xfrm>
            <a:off x="8058801" y="2165786"/>
            <a:ext cx="8840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703DA9E-1983-FFD7-3F80-994988BA7899}"/>
              </a:ext>
            </a:extLst>
          </p:cNvPr>
          <p:cNvCxnSpPr>
            <a:cxnSpLocks/>
          </p:cNvCxnSpPr>
          <p:nvPr/>
        </p:nvCxnSpPr>
        <p:spPr>
          <a:xfrm>
            <a:off x="8150391" y="1573626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0C63D48-C1C8-D2B7-BC10-DF1C869B9E1C}"/>
              </a:ext>
            </a:extLst>
          </p:cNvPr>
          <p:cNvCxnSpPr>
            <a:cxnSpLocks/>
          </p:cNvCxnSpPr>
          <p:nvPr/>
        </p:nvCxnSpPr>
        <p:spPr>
          <a:xfrm>
            <a:off x="8150391" y="2165786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87D5076-2B14-791C-7D53-C1396A0633C5}"/>
              </a:ext>
            </a:extLst>
          </p:cNvPr>
          <p:cNvCxnSpPr>
            <a:cxnSpLocks/>
          </p:cNvCxnSpPr>
          <p:nvPr/>
        </p:nvCxnSpPr>
        <p:spPr>
          <a:xfrm>
            <a:off x="8147208" y="2769911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70B4406-75D3-CBA9-8B1D-A1667E3F1F1A}"/>
              </a:ext>
            </a:extLst>
          </p:cNvPr>
          <p:cNvCxnSpPr>
            <a:cxnSpLocks/>
          </p:cNvCxnSpPr>
          <p:nvPr/>
        </p:nvCxnSpPr>
        <p:spPr>
          <a:xfrm>
            <a:off x="8147208" y="1566523"/>
            <a:ext cx="0" cy="1203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28E99B3-396C-0EBF-1529-F0EF6151F1BE}"/>
              </a:ext>
            </a:extLst>
          </p:cNvPr>
          <p:cNvSpPr txBox="1"/>
          <p:nvPr/>
        </p:nvSpPr>
        <p:spPr>
          <a:xfrm>
            <a:off x="9515079" y="1150112"/>
            <a:ext cx="2216446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Embedded EVRs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LB+ BPMs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MPS BPLD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TBT DAQ Aggregator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PS DAQ Aggregator</a:t>
            </a:r>
          </a:p>
          <a:p>
            <a:r>
              <a:rPr lang="en-US" sz="1200" dirty="0"/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A85580-AB82-59F1-721D-7D2F383B5D6D}"/>
              </a:ext>
            </a:extLst>
          </p:cNvPr>
          <p:cNvSpPr txBox="1"/>
          <p:nvPr/>
        </p:nvSpPr>
        <p:spPr>
          <a:xfrm>
            <a:off x="9449610" y="2723188"/>
            <a:ext cx="2216446" cy="2769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Edge-triggered devices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49F7DD2-7A8A-5F38-0C30-37D30467DFAA}"/>
              </a:ext>
            </a:extLst>
          </p:cNvPr>
          <p:cNvCxnSpPr>
            <a:cxnSpLocks/>
          </p:cNvCxnSpPr>
          <p:nvPr/>
        </p:nvCxnSpPr>
        <p:spPr>
          <a:xfrm>
            <a:off x="8957365" y="2834487"/>
            <a:ext cx="49224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1A6FFCA-3A8C-2DA5-860D-CBB940F6AD16}"/>
              </a:ext>
            </a:extLst>
          </p:cNvPr>
          <p:cNvCxnSpPr>
            <a:cxnSpLocks/>
          </p:cNvCxnSpPr>
          <p:nvPr/>
        </p:nvCxnSpPr>
        <p:spPr>
          <a:xfrm>
            <a:off x="9213628" y="1596233"/>
            <a:ext cx="3014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5921003-7912-46DA-4F92-C89201A2140B}"/>
              </a:ext>
            </a:extLst>
          </p:cNvPr>
          <p:cNvCxnSpPr>
            <a:cxnSpLocks/>
          </p:cNvCxnSpPr>
          <p:nvPr/>
        </p:nvCxnSpPr>
        <p:spPr>
          <a:xfrm>
            <a:off x="9213628" y="2182614"/>
            <a:ext cx="3014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EC2917-D137-21DD-95B7-509B9DD9D20E}"/>
              </a:ext>
            </a:extLst>
          </p:cNvPr>
          <p:cNvSpPr/>
          <p:nvPr/>
        </p:nvSpPr>
        <p:spPr>
          <a:xfrm>
            <a:off x="6565655" y="918360"/>
            <a:ext cx="5461241" cy="278769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F54035B-6279-25E0-DF0B-E988D15747D6}"/>
              </a:ext>
            </a:extLst>
          </p:cNvPr>
          <p:cNvSpPr txBox="1"/>
          <p:nvPr/>
        </p:nvSpPr>
        <p:spPr>
          <a:xfrm>
            <a:off x="7169850" y="3252789"/>
            <a:ext cx="34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Double-sector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9729D56-AD36-FF51-47A8-36C74923CDE1}"/>
              </a:ext>
            </a:extLst>
          </p:cNvPr>
          <p:cNvSpPr txBox="1"/>
          <p:nvPr/>
        </p:nvSpPr>
        <p:spPr>
          <a:xfrm>
            <a:off x="6524156" y="1743946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MCR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BC5AEDB-A49F-F503-EE21-127F173AB0C7}"/>
              </a:ext>
            </a:extLst>
          </p:cNvPr>
          <p:cNvSpPr/>
          <p:nvPr/>
        </p:nvSpPr>
        <p:spPr>
          <a:xfrm>
            <a:off x="819644" y="4487248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7D4F77A-1F0A-36C1-0CD5-17BA2AFB8578}"/>
              </a:ext>
            </a:extLst>
          </p:cNvPr>
          <p:cNvSpPr/>
          <p:nvPr/>
        </p:nvSpPr>
        <p:spPr>
          <a:xfrm>
            <a:off x="1890562" y="3917072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1B550AC-552C-5641-7ED0-3BF7DE6FA9E3}"/>
              </a:ext>
            </a:extLst>
          </p:cNvPr>
          <p:cNvSpPr/>
          <p:nvPr/>
        </p:nvSpPr>
        <p:spPr>
          <a:xfrm>
            <a:off x="1890562" y="5435770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62D89D4-B4E5-8D50-6294-B46D56EE2D68}"/>
              </a:ext>
            </a:extLst>
          </p:cNvPr>
          <p:cNvCxnSpPr>
            <a:cxnSpLocks/>
          </p:cNvCxnSpPr>
          <p:nvPr/>
        </p:nvCxnSpPr>
        <p:spPr>
          <a:xfrm>
            <a:off x="1463691" y="4687528"/>
            <a:ext cx="257579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08CED6B-6780-DC02-5652-F435D00A0374}"/>
              </a:ext>
            </a:extLst>
          </p:cNvPr>
          <p:cNvCxnSpPr>
            <a:cxnSpLocks/>
          </p:cNvCxnSpPr>
          <p:nvPr/>
        </p:nvCxnSpPr>
        <p:spPr>
          <a:xfrm>
            <a:off x="1724453" y="4095368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8B36A2DC-16EF-D006-C63E-88B1224334E0}"/>
              </a:ext>
            </a:extLst>
          </p:cNvPr>
          <p:cNvCxnSpPr>
            <a:cxnSpLocks/>
          </p:cNvCxnSpPr>
          <p:nvPr/>
        </p:nvCxnSpPr>
        <p:spPr>
          <a:xfrm>
            <a:off x="1724453" y="4687528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DBBC95-4E8B-BEE3-AEED-1532535FCE7D}"/>
              </a:ext>
            </a:extLst>
          </p:cNvPr>
          <p:cNvCxnSpPr>
            <a:cxnSpLocks/>
          </p:cNvCxnSpPr>
          <p:nvPr/>
        </p:nvCxnSpPr>
        <p:spPr>
          <a:xfrm>
            <a:off x="1721270" y="5608831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319ED4A-9E6C-44E8-2FC9-8A3EA959D569}"/>
              </a:ext>
            </a:extLst>
          </p:cNvPr>
          <p:cNvCxnSpPr>
            <a:cxnSpLocks/>
          </p:cNvCxnSpPr>
          <p:nvPr/>
        </p:nvCxnSpPr>
        <p:spPr>
          <a:xfrm>
            <a:off x="1721270" y="4088265"/>
            <a:ext cx="0" cy="1520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6288D7B1-5B56-825B-2760-1472C5B6C27E}"/>
              </a:ext>
            </a:extLst>
          </p:cNvPr>
          <p:cNvSpPr txBox="1"/>
          <p:nvPr/>
        </p:nvSpPr>
        <p:spPr>
          <a:xfrm>
            <a:off x="3022632" y="4545302"/>
            <a:ext cx="1749647" cy="2769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Edge-triggered devices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0B17C63-C2F3-77BC-8767-3185776CAF1B}"/>
              </a:ext>
            </a:extLst>
          </p:cNvPr>
          <p:cNvCxnSpPr>
            <a:cxnSpLocks/>
          </p:cNvCxnSpPr>
          <p:nvPr/>
        </p:nvCxnSpPr>
        <p:spPr>
          <a:xfrm>
            <a:off x="2530387" y="4687528"/>
            <a:ext cx="49224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DE4D9C3-F89C-2AA4-DE4A-6D74DF5F8B9B}"/>
              </a:ext>
            </a:extLst>
          </p:cNvPr>
          <p:cNvSpPr/>
          <p:nvPr/>
        </p:nvSpPr>
        <p:spPr>
          <a:xfrm>
            <a:off x="662327" y="3414780"/>
            <a:ext cx="5461241" cy="278769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86ED314-AB87-4BF3-2ED2-12A0DBD04D2C}"/>
              </a:ext>
            </a:extLst>
          </p:cNvPr>
          <p:cNvSpPr txBox="1"/>
          <p:nvPr/>
        </p:nvSpPr>
        <p:spPr>
          <a:xfrm>
            <a:off x="1266522" y="5749209"/>
            <a:ext cx="349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Linac</a:t>
            </a:r>
            <a:endParaRPr lang="en-US" dirty="0"/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CCD2D4C7-0C3E-8D69-F9FC-F2AF14A4757F}"/>
              </a:ext>
            </a:extLst>
          </p:cNvPr>
          <p:cNvCxnSpPr/>
          <p:nvPr/>
        </p:nvCxnSpPr>
        <p:spPr>
          <a:xfrm>
            <a:off x="916667" y="4237011"/>
            <a:ext cx="0" cy="215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7A00F-DA65-7575-C6EB-93ED0B78431E}"/>
              </a:ext>
            </a:extLst>
          </p:cNvPr>
          <p:cNvSpPr txBox="1"/>
          <p:nvPr/>
        </p:nvSpPr>
        <p:spPr>
          <a:xfrm>
            <a:off x="657080" y="3532063"/>
            <a:ext cx="1136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Linac</a:t>
            </a:r>
            <a:r>
              <a:rPr lang="en-US" sz="1400" dirty="0"/>
              <a:t> RF/24, ~119 MHz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25C38E1-1CD5-07FB-EA83-152EB871D681}"/>
              </a:ext>
            </a:extLst>
          </p:cNvPr>
          <p:cNvSpPr/>
          <p:nvPr/>
        </p:nvSpPr>
        <p:spPr>
          <a:xfrm>
            <a:off x="1890561" y="4970749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4D98510-1F21-A1B9-482D-8B257BE05543}"/>
              </a:ext>
            </a:extLst>
          </p:cNvPr>
          <p:cNvSpPr/>
          <p:nvPr/>
        </p:nvSpPr>
        <p:spPr>
          <a:xfrm>
            <a:off x="1889522" y="4546846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6B4F773-4D17-66C6-8914-95BF551428B6}"/>
              </a:ext>
            </a:extLst>
          </p:cNvPr>
          <p:cNvCxnSpPr>
            <a:cxnSpLocks/>
          </p:cNvCxnSpPr>
          <p:nvPr/>
        </p:nvCxnSpPr>
        <p:spPr>
          <a:xfrm>
            <a:off x="1721270" y="5142797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24FE650-7D43-2F56-8A4A-0558AAFAC902}"/>
              </a:ext>
            </a:extLst>
          </p:cNvPr>
          <p:cNvCxnSpPr>
            <a:cxnSpLocks/>
          </p:cNvCxnSpPr>
          <p:nvPr/>
        </p:nvCxnSpPr>
        <p:spPr>
          <a:xfrm>
            <a:off x="2789989" y="4155906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AFFE9C5-9419-6046-302E-BBFA224F455B}"/>
              </a:ext>
            </a:extLst>
          </p:cNvPr>
          <p:cNvSpPr/>
          <p:nvPr/>
        </p:nvSpPr>
        <p:spPr>
          <a:xfrm>
            <a:off x="2961121" y="3976378"/>
            <a:ext cx="89455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 x6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4733835-D9BA-BEC2-95D4-097583463BFC}"/>
              </a:ext>
            </a:extLst>
          </p:cNvPr>
          <p:cNvCxnSpPr>
            <a:cxnSpLocks/>
          </p:cNvCxnSpPr>
          <p:nvPr/>
        </p:nvCxnSpPr>
        <p:spPr>
          <a:xfrm>
            <a:off x="2530387" y="5141784"/>
            <a:ext cx="49224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AF9EEB43-C816-729C-2D5D-BDE16B7F8B12}"/>
              </a:ext>
            </a:extLst>
          </p:cNvPr>
          <p:cNvCxnSpPr>
            <a:cxnSpLocks/>
          </p:cNvCxnSpPr>
          <p:nvPr/>
        </p:nvCxnSpPr>
        <p:spPr>
          <a:xfrm>
            <a:off x="2530387" y="5608831"/>
            <a:ext cx="492245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C396FFB8-B30B-2FFC-99CF-DED99677504E}"/>
              </a:ext>
            </a:extLst>
          </p:cNvPr>
          <p:cNvSpPr txBox="1"/>
          <p:nvPr/>
        </p:nvSpPr>
        <p:spPr>
          <a:xfrm>
            <a:off x="3014315" y="5020843"/>
            <a:ext cx="1757964" cy="2769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Edge-triggered devices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04C80B5-529A-F5AC-4E02-67DB7882D1DB}"/>
              </a:ext>
            </a:extLst>
          </p:cNvPr>
          <p:cNvSpPr txBox="1"/>
          <p:nvPr/>
        </p:nvSpPr>
        <p:spPr>
          <a:xfrm>
            <a:off x="3022632" y="5472781"/>
            <a:ext cx="1757964" cy="2769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Edge-triggered devices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B22F30A-DA84-E5D4-92DE-6B449BFE1B74}"/>
              </a:ext>
            </a:extLst>
          </p:cNvPr>
          <p:cNvSpPr txBox="1"/>
          <p:nvPr/>
        </p:nvSpPr>
        <p:spPr>
          <a:xfrm>
            <a:off x="4209749" y="4017406"/>
            <a:ext cx="1749648" cy="2769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Edge-triggered devices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A011BD0-4C07-92D8-E65B-B45E08AE3AA7}"/>
              </a:ext>
            </a:extLst>
          </p:cNvPr>
          <p:cNvCxnSpPr>
            <a:cxnSpLocks/>
          </p:cNvCxnSpPr>
          <p:nvPr/>
        </p:nvCxnSpPr>
        <p:spPr>
          <a:xfrm>
            <a:off x="3868866" y="4155906"/>
            <a:ext cx="34088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933AE6B1-3B73-9852-6B91-451311D3308B}"/>
              </a:ext>
            </a:extLst>
          </p:cNvPr>
          <p:cNvSpPr txBox="1"/>
          <p:nvPr/>
        </p:nvSpPr>
        <p:spPr>
          <a:xfrm>
            <a:off x="6696877" y="3840306"/>
            <a:ext cx="49616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triggers from the legacy timing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frequency divider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command</a:t>
            </a:r>
          </a:p>
          <a:p>
            <a:r>
              <a:rPr lang="en-US" dirty="0"/>
              <a:t>Edge trigger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Pulsed septum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Cerenkov Beam Loss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BPMs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497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E495-D2D1-39F5-C8E5-95311D23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Device Support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D297-E70C-C0D5-0A2A-82B35D212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repository: https://github.com/epics-modules/mrfioc2</a:t>
            </a:r>
          </a:p>
          <a:p>
            <a:pPr lvl="1"/>
            <a:r>
              <a:rPr lang="en-US" dirty="0"/>
              <a:t>Evolved from the device supports of the 230-series hardware</a:t>
            </a:r>
          </a:p>
          <a:p>
            <a:pPr lvl="1"/>
            <a:r>
              <a:rPr lang="en-US" dirty="0"/>
              <a:t>Leverage some developments from mTCA-300-series EVM/EVR by ESS to VME64x platform</a:t>
            </a:r>
          </a:p>
          <a:p>
            <a:pPr lvl="1"/>
            <a:r>
              <a:rPr lang="en-US" dirty="0"/>
              <a:t>Providing the API functions, database template, CSS/Phoebus screens</a:t>
            </a:r>
          </a:p>
          <a:p>
            <a:endParaRPr lang="en-US" dirty="0"/>
          </a:p>
          <a:p>
            <a:r>
              <a:rPr lang="en-US" dirty="0"/>
              <a:t>APS Local repository</a:t>
            </a:r>
          </a:p>
          <a:p>
            <a:pPr lvl="1"/>
            <a:r>
              <a:rPr lang="en-US" dirty="0"/>
              <a:t>Forked from the main repository </a:t>
            </a:r>
          </a:p>
          <a:p>
            <a:pPr lvl="1"/>
            <a:r>
              <a:rPr lang="en-US" dirty="0"/>
              <a:t>Adapted to VME-300-series EVM and EVR</a:t>
            </a:r>
          </a:p>
          <a:p>
            <a:pPr lvl="1"/>
            <a:r>
              <a:rPr lang="en-US" dirty="0"/>
              <a:t>Features in recent firmware releases are supported</a:t>
            </a:r>
          </a:p>
          <a:p>
            <a:pPr lvl="1"/>
            <a:r>
              <a:rPr lang="en-US" dirty="0"/>
              <a:t>Merging to the main repository in progress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943B8-6378-FF53-1296-A5D482092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0A2AB-321F-77B0-26AF-7BE3016B5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9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88B4-548D-FD54-5B3C-4ABBB252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Device Support Development: Delay Compensation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625A7-F856-4399-349B-0A8180E4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6E1D-193D-A49F-B71D-2CAC3A2A1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D9B71C9-0545-E01B-A9EB-BD5D33BA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3426232"/>
            <a:ext cx="11572290" cy="2727621"/>
          </a:xfrm>
        </p:spPr>
        <p:txBody>
          <a:bodyPr/>
          <a:lstStyle/>
          <a:p>
            <a:r>
              <a:rPr lang="en-US" sz="2000" dirty="0"/>
              <a:t>Delay compensation development</a:t>
            </a:r>
          </a:p>
          <a:p>
            <a:pPr lvl="1"/>
            <a:r>
              <a:rPr lang="en-US" sz="1800" dirty="0"/>
              <a:t>Previously, EVMs only measure the delay, but not able to adjust its FIFO to introduce delay</a:t>
            </a:r>
          </a:p>
          <a:p>
            <a:pPr lvl="1"/>
            <a:r>
              <a:rPr lang="en-US" sz="1800" dirty="0"/>
              <a:t>Delays introduced by EVMs are crucial for embedded EVRs not having the delay compensation support</a:t>
            </a:r>
          </a:p>
          <a:p>
            <a:pPr lvl="1"/>
            <a:r>
              <a:rPr lang="en-US" sz="1800" dirty="0"/>
              <a:t>Firmware updated to allow EVMs to adjust FIFO depth to introduce delay</a:t>
            </a:r>
          </a:p>
          <a:p>
            <a:pPr lvl="2"/>
            <a:r>
              <a:rPr lang="en-US" sz="1600" dirty="0"/>
              <a:t>Supports both static delay or dynamic delay</a:t>
            </a:r>
          </a:p>
          <a:p>
            <a:pPr lvl="1"/>
            <a:r>
              <a:rPr lang="en-US" sz="1800" dirty="0"/>
              <a:t>APS Configuration</a:t>
            </a:r>
          </a:p>
          <a:p>
            <a:pPr lvl="2"/>
            <a:r>
              <a:rPr lang="en-US" sz="1600" dirty="0"/>
              <a:t>Static delays for EVMs in local stations</a:t>
            </a:r>
          </a:p>
          <a:p>
            <a:pPr lvl="2"/>
            <a:r>
              <a:rPr lang="en-US" sz="1600" dirty="0"/>
              <a:t>Delays to local stations are measured by MRF EVRs</a:t>
            </a:r>
          </a:p>
          <a:p>
            <a:pPr lvl="2"/>
            <a:r>
              <a:rPr lang="en-US" sz="1600" dirty="0"/>
              <a:t>Delay variance among local stations: 300ps, 3 months after the initial configuration.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5540A6-8E67-33B0-7B48-F509FE0F0885}"/>
              </a:ext>
            </a:extLst>
          </p:cNvPr>
          <p:cNvSpPr/>
          <p:nvPr/>
        </p:nvSpPr>
        <p:spPr>
          <a:xfrm>
            <a:off x="1545603" y="2461577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18800-178F-012F-DBFA-C769F24D83CA}"/>
              </a:ext>
            </a:extLst>
          </p:cNvPr>
          <p:cNvSpPr/>
          <p:nvPr/>
        </p:nvSpPr>
        <p:spPr>
          <a:xfrm>
            <a:off x="2393146" y="2461577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BFBA1B-437D-92A2-2C70-B0D02D2F0108}"/>
              </a:ext>
            </a:extLst>
          </p:cNvPr>
          <p:cNvSpPr/>
          <p:nvPr/>
        </p:nvSpPr>
        <p:spPr>
          <a:xfrm>
            <a:off x="5319722" y="1893990"/>
            <a:ext cx="897128" cy="523558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Fan-out module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1DBEA-02E2-BFBF-AECF-5A59361018F9}"/>
              </a:ext>
            </a:extLst>
          </p:cNvPr>
          <p:cNvSpPr/>
          <p:nvPr/>
        </p:nvSpPr>
        <p:spPr>
          <a:xfrm>
            <a:off x="5319721" y="2500137"/>
            <a:ext cx="1326651" cy="523558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 EVR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8D1612-F1DB-7C2B-7429-BE9B132571CE}"/>
              </a:ext>
            </a:extLst>
          </p:cNvPr>
          <p:cNvSpPr/>
          <p:nvPr/>
        </p:nvSpPr>
        <p:spPr>
          <a:xfrm>
            <a:off x="5319723" y="1470300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09FE1A-DE1F-4E6B-CAB8-063FDA3E27DA}"/>
              </a:ext>
            </a:extLst>
          </p:cNvPr>
          <p:cNvCxnSpPr>
            <a:cxnSpLocks/>
          </p:cNvCxnSpPr>
          <p:nvPr/>
        </p:nvCxnSpPr>
        <p:spPr>
          <a:xfrm flipV="1">
            <a:off x="2171467" y="2634637"/>
            <a:ext cx="22167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DEA2A0-A006-2476-F7A6-A34DA9EC5946}"/>
              </a:ext>
            </a:extLst>
          </p:cNvPr>
          <p:cNvCxnSpPr>
            <a:cxnSpLocks/>
          </p:cNvCxnSpPr>
          <p:nvPr/>
        </p:nvCxnSpPr>
        <p:spPr>
          <a:xfrm flipV="1">
            <a:off x="3019010" y="2634637"/>
            <a:ext cx="22167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E2DA7DE-B3FE-C1B4-5509-23887A82D61E}"/>
              </a:ext>
            </a:extLst>
          </p:cNvPr>
          <p:cNvCxnSpPr>
            <a:cxnSpLocks/>
          </p:cNvCxnSpPr>
          <p:nvPr/>
        </p:nvCxnSpPr>
        <p:spPr>
          <a:xfrm>
            <a:off x="3880425" y="2634637"/>
            <a:ext cx="29213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60971E-99DF-C496-6190-4D9F94027223}"/>
              </a:ext>
            </a:extLst>
          </p:cNvPr>
          <p:cNvCxnSpPr>
            <a:cxnSpLocks/>
          </p:cNvCxnSpPr>
          <p:nvPr/>
        </p:nvCxnSpPr>
        <p:spPr>
          <a:xfrm>
            <a:off x="4175742" y="2042477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CDC63E-0F60-5E3E-2980-91EA6998812F}"/>
              </a:ext>
            </a:extLst>
          </p:cNvPr>
          <p:cNvCxnSpPr>
            <a:cxnSpLocks/>
          </p:cNvCxnSpPr>
          <p:nvPr/>
        </p:nvCxnSpPr>
        <p:spPr>
          <a:xfrm>
            <a:off x="4175742" y="2634637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DE5956-B2D8-7EE4-725E-67731C1429F1}"/>
              </a:ext>
            </a:extLst>
          </p:cNvPr>
          <p:cNvCxnSpPr>
            <a:cxnSpLocks/>
          </p:cNvCxnSpPr>
          <p:nvPr/>
        </p:nvCxnSpPr>
        <p:spPr>
          <a:xfrm>
            <a:off x="4172559" y="3238762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C933C6E-A066-2BB0-B73B-4D17392E0003}"/>
              </a:ext>
            </a:extLst>
          </p:cNvPr>
          <p:cNvCxnSpPr>
            <a:cxnSpLocks/>
          </p:cNvCxnSpPr>
          <p:nvPr/>
        </p:nvCxnSpPr>
        <p:spPr>
          <a:xfrm>
            <a:off x="4172559" y="2035374"/>
            <a:ext cx="0" cy="1203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D743A0-1885-D961-8884-778F8712B99D}"/>
              </a:ext>
            </a:extLst>
          </p:cNvPr>
          <p:cNvCxnSpPr>
            <a:cxnSpLocks/>
          </p:cNvCxnSpPr>
          <p:nvPr/>
        </p:nvCxnSpPr>
        <p:spPr>
          <a:xfrm>
            <a:off x="4972813" y="2024368"/>
            <a:ext cx="17443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D6A20AB-C423-DD51-6BEA-5A328E39A146}"/>
              </a:ext>
            </a:extLst>
          </p:cNvPr>
          <p:cNvCxnSpPr>
            <a:cxnSpLocks/>
          </p:cNvCxnSpPr>
          <p:nvPr/>
        </p:nvCxnSpPr>
        <p:spPr>
          <a:xfrm>
            <a:off x="5150430" y="1633267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2D66033-F38F-2084-68AB-DA5620C58112}"/>
              </a:ext>
            </a:extLst>
          </p:cNvPr>
          <p:cNvCxnSpPr>
            <a:cxnSpLocks/>
          </p:cNvCxnSpPr>
          <p:nvPr/>
        </p:nvCxnSpPr>
        <p:spPr>
          <a:xfrm>
            <a:off x="5147248" y="2025253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B6621E-F77E-A819-B0FA-F60835AB53EF}"/>
              </a:ext>
            </a:extLst>
          </p:cNvPr>
          <p:cNvCxnSpPr>
            <a:cxnSpLocks/>
          </p:cNvCxnSpPr>
          <p:nvPr/>
        </p:nvCxnSpPr>
        <p:spPr>
          <a:xfrm>
            <a:off x="5147248" y="1643361"/>
            <a:ext cx="0" cy="939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94228076-13F5-CC35-7620-521EB6C14F53}"/>
              </a:ext>
            </a:extLst>
          </p:cNvPr>
          <p:cNvSpPr/>
          <p:nvPr/>
        </p:nvSpPr>
        <p:spPr>
          <a:xfrm>
            <a:off x="3239560" y="2461575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502793C-ED80-5C0B-E1B4-008E4BE2F4CE}"/>
              </a:ext>
            </a:extLst>
          </p:cNvPr>
          <p:cNvSpPr/>
          <p:nvPr/>
        </p:nvSpPr>
        <p:spPr>
          <a:xfrm>
            <a:off x="4341851" y="1882483"/>
            <a:ext cx="640865" cy="34612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1C6EA08-932D-24CB-75C2-277073CD07A5}"/>
              </a:ext>
            </a:extLst>
          </p:cNvPr>
          <p:cNvSpPr/>
          <p:nvPr/>
        </p:nvSpPr>
        <p:spPr>
          <a:xfrm>
            <a:off x="4341851" y="2463204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8284829-8707-9B45-D863-978926253D3C}"/>
              </a:ext>
            </a:extLst>
          </p:cNvPr>
          <p:cNvSpPr/>
          <p:nvPr/>
        </p:nvSpPr>
        <p:spPr>
          <a:xfrm>
            <a:off x="4343897" y="3061298"/>
            <a:ext cx="640865" cy="34612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EVM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D4A9718-1006-7739-5D91-9E227A228C34}"/>
              </a:ext>
            </a:extLst>
          </p:cNvPr>
          <p:cNvCxnSpPr>
            <a:cxnSpLocks/>
          </p:cNvCxnSpPr>
          <p:nvPr/>
        </p:nvCxnSpPr>
        <p:spPr>
          <a:xfrm>
            <a:off x="5147248" y="2574180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D4CBB121-55DA-197F-C4C8-4F830D489414}"/>
              </a:ext>
            </a:extLst>
          </p:cNvPr>
          <p:cNvSpPr/>
          <p:nvPr/>
        </p:nvSpPr>
        <p:spPr>
          <a:xfrm>
            <a:off x="7089916" y="1447577"/>
            <a:ext cx="1326651" cy="523558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 EVR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B95919A-48B0-698A-DB23-23D17F8A0DA2}"/>
              </a:ext>
            </a:extLst>
          </p:cNvPr>
          <p:cNvCxnSpPr>
            <a:cxnSpLocks/>
          </p:cNvCxnSpPr>
          <p:nvPr/>
        </p:nvCxnSpPr>
        <p:spPr>
          <a:xfrm>
            <a:off x="6224283" y="2201550"/>
            <a:ext cx="710567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E651AF1-9050-B196-8183-D0089101EB4A}"/>
              </a:ext>
            </a:extLst>
          </p:cNvPr>
          <p:cNvCxnSpPr>
            <a:cxnSpLocks/>
          </p:cNvCxnSpPr>
          <p:nvPr/>
        </p:nvCxnSpPr>
        <p:spPr>
          <a:xfrm>
            <a:off x="6908793" y="1809689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39E312-1AA8-5E1C-6946-F486B3F6C3EF}"/>
              </a:ext>
            </a:extLst>
          </p:cNvPr>
          <p:cNvCxnSpPr>
            <a:cxnSpLocks/>
          </p:cNvCxnSpPr>
          <p:nvPr/>
        </p:nvCxnSpPr>
        <p:spPr>
          <a:xfrm>
            <a:off x="6905611" y="2201675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1AF15B-D519-096F-540D-1DB0B95F8A2F}"/>
              </a:ext>
            </a:extLst>
          </p:cNvPr>
          <p:cNvCxnSpPr>
            <a:cxnSpLocks/>
          </p:cNvCxnSpPr>
          <p:nvPr/>
        </p:nvCxnSpPr>
        <p:spPr>
          <a:xfrm>
            <a:off x="6905611" y="1819783"/>
            <a:ext cx="0" cy="939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786420-22AD-1B6B-1A03-9E3F839DF87E}"/>
              </a:ext>
            </a:extLst>
          </p:cNvPr>
          <p:cNvCxnSpPr>
            <a:cxnSpLocks/>
          </p:cNvCxnSpPr>
          <p:nvPr/>
        </p:nvCxnSpPr>
        <p:spPr>
          <a:xfrm>
            <a:off x="6905611" y="2750602"/>
            <a:ext cx="1692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FA4E1-2CB3-05FB-591A-BF043DA1A270}"/>
              </a:ext>
            </a:extLst>
          </p:cNvPr>
          <p:cNvSpPr/>
          <p:nvPr/>
        </p:nvSpPr>
        <p:spPr>
          <a:xfrm>
            <a:off x="7074903" y="2043786"/>
            <a:ext cx="1326651" cy="523558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 EVR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E467E3-5FD7-B4B3-52F2-CF4415183573}"/>
              </a:ext>
            </a:extLst>
          </p:cNvPr>
          <p:cNvSpPr/>
          <p:nvPr/>
        </p:nvSpPr>
        <p:spPr>
          <a:xfrm>
            <a:off x="7070082" y="2608541"/>
            <a:ext cx="1326651" cy="523558"/>
          </a:xfrm>
          <a:prstGeom prst="rect">
            <a:avLst/>
          </a:prstGeom>
          <a:solidFill>
            <a:srgbClr val="FFC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Embedded EVR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8DF0AE-56AC-223F-9824-133260A93F84}"/>
              </a:ext>
            </a:extLst>
          </p:cNvPr>
          <p:cNvSpPr txBox="1"/>
          <p:nvPr/>
        </p:nvSpPr>
        <p:spPr>
          <a:xfrm>
            <a:off x="8848279" y="1943467"/>
            <a:ext cx="268126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Most of the embedded EVRs do not support delay compensation yet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B1FB38-1451-9044-2C43-6E9CFEA03628}"/>
              </a:ext>
            </a:extLst>
          </p:cNvPr>
          <p:cNvCxnSpPr>
            <a:cxnSpLocks/>
          </p:cNvCxnSpPr>
          <p:nvPr/>
        </p:nvCxnSpPr>
        <p:spPr>
          <a:xfrm>
            <a:off x="4069507" y="1746960"/>
            <a:ext cx="302011" cy="102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28EE3CB-ABD0-3FBA-EB64-3FC0E0E639B4}"/>
              </a:ext>
            </a:extLst>
          </p:cNvPr>
          <p:cNvSpPr txBox="1"/>
          <p:nvPr/>
        </p:nvSpPr>
        <p:spPr>
          <a:xfrm>
            <a:off x="390903" y="821118"/>
            <a:ext cx="4258752" cy="923330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Must be able to adjust its delay to cover the major delay for the end-component not supporting delay compensation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3C30F9-2603-7510-9941-08B9E3D761CD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8419839" y="2322006"/>
            <a:ext cx="428440" cy="831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0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8052-97D8-A8F6-4697-152C0843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Screen Enhancement for Delay Compensation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4EC03-C7C4-8736-CB4D-3526C3A8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3550-FA3F-153E-B491-92B4752AA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1EE0C-AFA3-57C8-427C-E4C186F9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77" y="1280554"/>
            <a:ext cx="3790912" cy="3402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23CE0-1BA0-FFE4-1542-72BC3F633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92" y="1280554"/>
            <a:ext cx="3761225" cy="3402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CDFAA-678C-7B43-D820-DD414A81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319" y="1280554"/>
            <a:ext cx="3595781" cy="3402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DF06BD-A820-8D7E-5A59-E2972E90D8AF}"/>
              </a:ext>
            </a:extLst>
          </p:cNvPr>
          <p:cNvSpPr txBox="1"/>
          <p:nvPr/>
        </p:nvSpPr>
        <p:spPr>
          <a:xfrm>
            <a:off x="1466674" y="4699974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Top-level EVM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40F2C-6439-4C74-C1CD-746EA979DEB5}"/>
              </a:ext>
            </a:extLst>
          </p:cNvPr>
          <p:cNvSpPr txBox="1"/>
          <p:nvPr/>
        </p:nvSpPr>
        <p:spPr>
          <a:xfrm>
            <a:off x="5109697" y="469997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Leaf-level EVM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0A9A5F-AAC6-B536-57F9-E2DD950A1368}"/>
              </a:ext>
            </a:extLst>
          </p:cNvPr>
          <p:cNvSpPr txBox="1"/>
          <p:nvPr/>
        </p:nvSpPr>
        <p:spPr>
          <a:xfrm>
            <a:off x="9053011" y="468312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A1791A-3561-2D1B-BCCC-DA57247A282A}"/>
              </a:ext>
            </a:extLst>
          </p:cNvPr>
          <p:cNvSpPr/>
          <p:nvPr/>
        </p:nvSpPr>
        <p:spPr>
          <a:xfrm>
            <a:off x="3370881" y="2200968"/>
            <a:ext cx="792609" cy="37175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2848C-01A8-3799-61B5-2B1C40C8392D}"/>
              </a:ext>
            </a:extLst>
          </p:cNvPr>
          <p:cNvSpPr/>
          <p:nvPr/>
        </p:nvSpPr>
        <p:spPr>
          <a:xfrm>
            <a:off x="3370880" y="2901121"/>
            <a:ext cx="792609" cy="123692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A4720-EAA6-9B09-EAD5-EA002C396091}"/>
              </a:ext>
            </a:extLst>
          </p:cNvPr>
          <p:cNvSpPr/>
          <p:nvPr/>
        </p:nvSpPr>
        <p:spPr>
          <a:xfrm>
            <a:off x="7210481" y="2864664"/>
            <a:ext cx="792609" cy="1236926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B7D39-746E-CA0D-3515-BEEA878EE4E3}"/>
              </a:ext>
            </a:extLst>
          </p:cNvPr>
          <p:cNvSpPr/>
          <p:nvPr/>
        </p:nvSpPr>
        <p:spPr>
          <a:xfrm>
            <a:off x="9606365" y="2503331"/>
            <a:ext cx="1095215" cy="1347998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3D94-FCEB-B17C-6329-89FA8628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Device Support Development: Virtual Gate Generation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54F2-8F1A-B1D1-6E01-EDD03787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56" y="970124"/>
            <a:ext cx="5528534" cy="5342753"/>
          </a:xfrm>
        </p:spPr>
        <p:txBody>
          <a:bodyPr/>
          <a:lstStyle/>
          <a:p>
            <a:r>
              <a:rPr lang="en-US" sz="2000" dirty="0"/>
              <a:t>Virtual gates: pulse generator (ID = 28 – 31) in MRF EVR dedicated to enable-gates or masks for other pulse generators.</a:t>
            </a:r>
          </a:p>
          <a:p>
            <a:endParaRPr lang="en-US" sz="2000" dirty="0"/>
          </a:p>
          <a:p>
            <a:r>
              <a:rPr lang="en-US" sz="2000" dirty="0"/>
              <a:t>Before: virtual gates configured with the set and reset function. </a:t>
            </a:r>
          </a:p>
          <a:p>
            <a:endParaRPr lang="en-US" sz="2000" dirty="0"/>
          </a:p>
          <a:p>
            <a:r>
              <a:rPr lang="en-US" sz="2000" dirty="0"/>
              <a:t>Firmware update: virtual gates can also be generated as a triggered pulse with specified delay and width after the trigger event</a:t>
            </a:r>
          </a:p>
          <a:p>
            <a:pPr lvl="1"/>
            <a:r>
              <a:rPr lang="en-US" sz="1800" dirty="0"/>
              <a:t>Only for EVR-VME-300, not the embedded EVRs in EVM boards.</a:t>
            </a:r>
          </a:p>
          <a:p>
            <a:pPr lvl="1"/>
            <a:endParaRPr lang="en-US" sz="1800" dirty="0"/>
          </a:p>
          <a:p>
            <a:r>
              <a:rPr lang="en-US" sz="2200" dirty="0"/>
              <a:t>Example usage: </a:t>
            </a:r>
          </a:p>
          <a:p>
            <a:pPr lvl="1"/>
            <a:r>
              <a:rPr lang="en-US" sz="1800" dirty="0"/>
              <a:t>For SR, a typical use is to gate the P0 signals upon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46D91-42E2-6D49-2C9F-3F338F6B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B3C64-413D-2BAE-9D49-18179A1B8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Ran Hong, rhong@anl.gov, Argonne National Lab, EPICS Collaboration Meeting 2024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894B2-7FBF-FF80-0DD4-2AD7F99A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522" y="1220603"/>
            <a:ext cx="5970894" cy="2462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E25FDD-5CE2-CEBB-0EFE-CB2D3F9468B5}"/>
              </a:ext>
            </a:extLst>
          </p:cNvPr>
          <p:cNvSpPr/>
          <p:nvPr/>
        </p:nvSpPr>
        <p:spPr>
          <a:xfrm>
            <a:off x="7084678" y="2005533"/>
            <a:ext cx="3027509" cy="1819699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F921C-32BC-CA08-21B8-27F8F654AA8F}"/>
              </a:ext>
            </a:extLst>
          </p:cNvPr>
          <p:cNvSpPr txBox="1"/>
          <p:nvPr/>
        </p:nvSpPr>
        <p:spPr>
          <a:xfrm>
            <a:off x="6347010" y="3967543"/>
            <a:ext cx="4595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Registries, API functions and GUI are available for setting a triggered pulse for the virtual gates, but previous firmware does not support this feature. </a:t>
            </a:r>
          </a:p>
        </p:txBody>
      </p:sp>
    </p:spTree>
    <p:extLst>
      <p:ext uri="{BB962C8B-B14F-4D97-AF65-F5344CB8AC3E}">
        <p14:creationId xmlns:p14="http://schemas.microsoft.com/office/powerpoint/2010/main" val="118293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0F94-BFD2-32E9-2DAD-1DE60BE20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65429"/>
            <a:ext cx="11572290" cy="828948"/>
          </a:xfrm>
        </p:spPr>
        <p:txBody>
          <a:bodyPr/>
          <a:lstStyle/>
          <a:p>
            <a:r>
              <a:rPr lang="en-US" dirty="0"/>
              <a:t>Device Support Development: Timestamp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E9BD8-6F98-4A29-14F9-A772B6C1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9" y="969963"/>
            <a:ext cx="6067504" cy="5343525"/>
          </a:xfrm>
        </p:spPr>
        <p:txBody>
          <a:bodyPr/>
          <a:lstStyle/>
          <a:p>
            <a:r>
              <a:rPr lang="en-US" sz="2000" dirty="0"/>
              <a:t>Timestamp configuration for EVG-230</a:t>
            </a:r>
          </a:p>
          <a:p>
            <a:pPr lvl="1"/>
            <a:r>
              <a:rPr lang="en-US" sz="1800" dirty="0"/>
              <a:t>1 PPS source (interrupt source): second increment input (1 PPS GPS)</a:t>
            </a:r>
          </a:p>
          <a:p>
            <a:pPr lvl="1"/>
            <a:r>
              <a:rPr lang="en-US" sz="1800" dirty="0"/>
              <a:t>One trigger event configured for code 0x7d upon the 1PPS source</a:t>
            </a:r>
          </a:p>
          <a:p>
            <a:pPr lvl="1"/>
            <a:r>
              <a:rPr lang="en-US" sz="1800" dirty="0"/>
              <a:t>Event 0x70 and 0x71 generated by software</a:t>
            </a:r>
          </a:p>
          <a:p>
            <a:r>
              <a:rPr lang="en-US" sz="2000" dirty="0"/>
              <a:t>Timestamp configuration for EVM-300</a:t>
            </a:r>
          </a:p>
          <a:p>
            <a:pPr lvl="1"/>
            <a:r>
              <a:rPr lang="en-US" sz="1800" dirty="0"/>
              <a:t>DBus5: second increment input (1 PPS GPS)</a:t>
            </a:r>
          </a:p>
          <a:p>
            <a:pPr lvl="1"/>
            <a:r>
              <a:rPr lang="en-US" sz="1800" dirty="0"/>
              <a:t>DBus4: fast timestamp clock input (10MHz the GPS)</a:t>
            </a:r>
          </a:p>
          <a:p>
            <a:pPr lvl="1"/>
            <a:r>
              <a:rPr lang="en-US" sz="1800" dirty="0"/>
              <a:t>1 PPS source (interrupt source): same as DBus5</a:t>
            </a:r>
          </a:p>
          <a:p>
            <a:pPr lvl="1"/>
            <a:r>
              <a:rPr lang="en-US" sz="1800" dirty="0"/>
              <a:t>Event 0x7d, 0x70 and 0x71 generated by hardware automatically</a:t>
            </a:r>
          </a:p>
          <a:p>
            <a:r>
              <a:rPr lang="en-US" sz="2000" dirty="0"/>
              <a:t>Device support update</a:t>
            </a:r>
          </a:p>
          <a:p>
            <a:pPr lvl="1"/>
            <a:r>
              <a:rPr lang="en-US" sz="1800" dirty="0"/>
              <a:t>User can select either modes above</a:t>
            </a:r>
          </a:p>
          <a:p>
            <a:pPr lvl="1"/>
            <a:r>
              <a:rPr lang="en-US" sz="1800" dirty="0"/>
              <a:t>When the EVM-300 mode is chosen, software stops generating 0x70 and 0x71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82043-EC41-5092-2630-51DB19B0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</p:spPr>
        <p:txBody>
          <a:bodyPr/>
          <a:lstStyle/>
          <a:p>
            <a:fld id="{D8294B01-9356-4A99-BF43-1EB6DE2E19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BAAA8-4B2A-B547-62E3-80567FCAB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1" y="6455188"/>
            <a:ext cx="9098844" cy="215436"/>
          </a:xfrm>
        </p:spPr>
        <p:txBody>
          <a:bodyPr/>
          <a:lstStyle/>
          <a:p>
            <a:r>
              <a:rPr lang="en-US" dirty="0"/>
              <a:t>Ran Hong, rhong@anl.gov, Argonne National Lab, EPICS Collaboration Meeting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E566F-691B-F47A-338F-C0D47BF3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766" y="1036077"/>
            <a:ext cx="5464736" cy="49049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1EA845-0F93-EA31-ECEA-1BAE1F9BBD95}"/>
              </a:ext>
            </a:extLst>
          </p:cNvPr>
          <p:cNvSpPr/>
          <p:nvPr/>
        </p:nvSpPr>
        <p:spPr>
          <a:xfrm>
            <a:off x="6718515" y="2828649"/>
            <a:ext cx="1363852" cy="600351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3A7A6-60F1-AA41-5F86-A63E8EF6BB2B}"/>
              </a:ext>
            </a:extLst>
          </p:cNvPr>
          <p:cNvSpPr/>
          <p:nvPr/>
        </p:nvSpPr>
        <p:spPr>
          <a:xfrm>
            <a:off x="8258013" y="5221573"/>
            <a:ext cx="2536556" cy="31907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4489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S-U Template" id="{433111D9-2A57-9346-A2A0-B96F97F2244D}" vid="{A6C12A2C-212F-1449-9424-9B39FE6214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Review Document" ma:contentTypeID="0x0101002B7518C7231E97499E1F1C54B0F5901D1300E16F27C8C05A344F8383B17425EB4081" ma:contentTypeVersion="" ma:contentTypeDescription="" ma:contentTypeScope="" ma:versionID="514d623af77de37ab32e854cdeaf67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7bd159687fd4e0b52f7220829539b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2502a80-7d28-4222-8cca-c624a41b2055" ContentTypeId="0x0101002B7518C7231E97499E1F1C54B0F5901D13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E60D92-EC7B-437A-AF37-55618E86DE1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D4D933-1519-4A0F-9FC3-B92A5BE40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1B386F-F1E4-4753-806D-725BFDB3875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D0D0C73-1D92-412D-8800-9C1E033764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1_presentation_4x3</Template>
  <TotalTime>20057</TotalTime>
  <Words>1999</Words>
  <Application>Microsoft Office PowerPoint</Application>
  <PresentationFormat>Widescreen</PresentationFormat>
  <Paragraphs>324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Grande</vt:lpstr>
      <vt:lpstr>Wingdings</vt:lpstr>
      <vt:lpstr>1_presentation_4x3</vt:lpstr>
      <vt:lpstr>EPICS Software Development of the Fast Event System for APS-U</vt:lpstr>
      <vt:lpstr>Outline</vt:lpstr>
      <vt:lpstr>Timing and Event Systems for APS</vt:lpstr>
      <vt:lpstr>Fast Event System for SR and Linac</vt:lpstr>
      <vt:lpstr>EPICS Device Support Development</vt:lpstr>
      <vt:lpstr>Device Support Development: Delay Compensation</vt:lpstr>
      <vt:lpstr>Screen Enhancement for Delay Compensation</vt:lpstr>
      <vt:lpstr>Device Support Development: Virtual Gate Generation</vt:lpstr>
      <vt:lpstr>Device Support Development: Timestamp Configuration</vt:lpstr>
      <vt:lpstr>System Integration at APS: User-interface PVs and GUI</vt:lpstr>
      <vt:lpstr>System Integration at APS: User-interface PVs and GUI</vt:lpstr>
      <vt:lpstr>System Integration at APS: User-interface PVs and GUI</vt:lpstr>
      <vt:lpstr>System Integration at APS: User-interface PVs and GUI</vt:lpstr>
      <vt:lpstr>Current Status at APS</vt:lpstr>
      <vt:lpstr>Current Status at APS</vt:lpstr>
      <vt:lpstr>Backups</vt:lpstr>
      <vt:lpstr>MRF event system components</vt:lpstr>
      <vt:lpstr>MRF Event System at APS</vt:lpstr>
      <vt:lpstr>Delay Compensation</vt:lpstr>
      <vt:lpstr>Device Support Development: Delay Compensation</vt:lpstr>
      <vt:lpstr>Device Support Development: Timestamp Configuration</vt:lpstr>
    </vt:vector>
  </TitlesOfParts>
  <Manager>Diane Wilkinson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Design Review – Timing 03AC-CNHW-2620</dc:title>
  <dc:subject>DOE Review Template</dc:subject>
  <dc:creator>Pietryla, Anthony F.</dc:creator>
  <cp:lastModifiedBy>Hong, Ran</cp:lastModifiedBy>
  <cp:revision>208</cp:revision>
  <cp:lastPrinted>2019-07-05T20:24:16Z</cp:lastPrinted>
  <dcterms:created xsi:type="dcterms:W3CDTF">2020-07-21T19:37:29Z</dcterms:created>
  <dcterms:modified xsi:type="dcterms:W3CDTF">2024-09-10T18:33:47Z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0x0101002B7518C7231E97499E1F1C54B0F5901D1300E16F27C8C05A344F8383B17425EB4081</vt:lpwstr>
  </property>
  <property fmtid="{D5CDD505-2E9C-101B-9397-08002B2CF9AE}" pid="3" name="_dlc_DocIdItemGuid">
    <vt:lpwstr>0ebea776-800a-4904-b74b-1b90fefb1191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policyId">
    <vt:lpwstr>0x010100D47E88405A4D2842882AAFEF0D9A40A8|-708745469</vt:lpwstr>
  </property>
</Properties>
</file>