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slide" Target="slides/slide2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</p:txBody>
      </p:sp>
      <p:sp>
        <p:nvSpPr>
          <p:cNvPr id="75" name="Google Shape;75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58626d41d_0_2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58626d41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858626d41d_0_1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858626d41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58626d41d_0_26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58626d41d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58626d41d_0_2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858626d41d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73ad411ba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73ad411b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73ad411ba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73ad411ba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873ad411ba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873ad411b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873ad411ba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873ad411ba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fcba65b22e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fcba65b22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2a382400e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a2a382400e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855fa1b15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855fa1b1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a62d8ab9af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a62d8ab9a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Both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cba65b22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cba65b22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58626d41d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58626d41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55 Gallons or about 200 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6e5d1c9ca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6e5d1c9ca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855fa1b15c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855fa1b15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58626d41d_0_1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58626d41d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ededaf315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ededaf31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Austin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307a02545_0_2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307a02545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Aidan / Austin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307a02545_0_2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307a02545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Aidan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066800" y="2295091"/>
            <a:ext cx="100584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066800" y="4350327"/>
            <a:ext cx="10058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/>
        </p:nvSpPr>
        <p:spPr>
          <a:xfrm>
            <a:off x="0" y="6223332"/>
            <a:ext cx="1219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©</a:t>
            </a:r>
            <a:r>
              <a:rPr lang="en-US" sz="1100">
                <a:solidFill>
                  <a:srgbClr val="222222"/>
                </a:solidFill>
                <a:highlight>
                  <a:srgbClr val="FFFFFF"/>
                </a:highlight>
              </a:rPr>
              <a:t> 2024 Abilene Christian University</a:t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4" name="Google Shape;64;p11"/>
          <p:cNvSpPr txBox="1"/>
          <p:nvPr>
            <p:ph idx="2" type="body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2"/>
          <p:cNvSpPr txBox="1"/>
          <p:nvPr>
            <p:ph hasCustomPrompt="1" type="title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ctr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ctr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10058400" y="6356350"/>
            <a:ext cx="15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1850" y="1132765"/>
            <a:ext cx="10515600" cy="29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1850" y="4264925"/>
            <a:ext cx="10515600" cy="18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2000"/>
              <a:buNone/>
              <a:defRPr sz="2000">
                <a:solidFill>
                  <a:srgbClr val="8D8D8D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900"/>
              <a:buNone/>
              <a:defRPr sz="1900">
                <a:solidFill>
                  <a:srgbClr val="8D8D8D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D8D"/>
              </a:buClr>
              <a:buSzPts val="1600"/>
              <a:buNone/>
              <a:defRPr sz="1600">
                <a:solidFill>
                  <a:srgbClr val="8D8D8D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10058400" y="6356350"/>
            <a:ext cx="15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rgbClr val="222222"/>
                </a:solidFill>
              </a:defRPr>
            </a:lvl1pPr>
            <a:lvl2pPr lvl="1" rtl="0">
              <a:buNone/>
              <a:defRPr>
                <a:solidFill>
                  <a:srgbClr val="222222"/>
                </a:solidFill>
              </a:defRPr>
            </a:lvl2pPr>
            <a:lvl3pPr lvl="2" rtl="0">
              <a:buNone/>
              <a:defRPr>
                <a:solidFill>
                  <a:srgbClr val="222222"/>
                </a:solidFill>
              </a:defRPr>
            </a:lvl3pPr>
            <a:lvl4pPr lvl="3" rtl="0">
              <a:buNone/>
              <a:defRPr>
                <a:solidFill>
                  <a:srgbClr val="222222"/>
                </a:solidFill>
              </a:defRPr>
            </a:lvl4pPr>
            <a:lvl5pPr lvl="4" rtl="0">
              <a:buNone/>
              <a:defRPr>
                <a:solidFill>
                  <a:srgbClr val="222222"/>
                </a:solidFill>
              </a:defRPr>
            </a:lvl5pPr>
            <a:lvl6pPr lvl="5" rtl="0">
              <a:buNone/>
              <a:defRPr>
                <a:solidFill>
                  <a:srgbClr val="222222"/>
                </a:solidFill>
              </a:defRPr>
            </a:lvl6pPr>
            <a:lvl7pPr lvl="6" rtl="0">
              <a:buNone/>
              <a:defRPr>
                <a:solidFill>
                  <a:srgbClr val="222222"/>
                </a:solidFill>
              </a:defRPr>
            </a:lvl7pPr>
            <a:lvl8pPr lvl="7" rtl="0">
              <a:buNone/>
              <a:defRPr>
                <a:solidFill>
                  <a:srgbClr val="222222"/>
                </a:solidFill>
              </a:defRPr>
            </a:lvl8pPr>
            <a:lvl9pPr lvl="8" rtl="0">
              <a:buNone/>
              <a:defRPr>
                <a:solidFill>
                  <a:srgbClr val="22222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10058400" y="6356350"/>
            <a:ext cx="15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/>
        </p:nvSpPr>
        <p:spPr>
          <a:xfrm>
            <a:off x="0" y="6223332"/>
            <a:ext cx="1219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372405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2196317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5789612" y="1372405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5789612" y="2196317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10058400" y="6356350"/>
            <a:ext cx="15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0" y="6223332"/>
            <a:ext cx="1219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10058400" y="6356350"/>
            <a:ext cx="15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/>
        </p:nvSpPr>
        <p:spPr>
          <a:xfrm>
            <a:off x="0" y="6223332"/>
            <a:ext cx="1219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46" name="Google Shape;46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FFFFF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>
            <p:ph idx="2" type="pic"/>
          </p:nvPr>
        </p:nvSpPr>
        <p:spPr>
          <a:xfrm>
            <a:off x="456609" y="457200"/>
            <a:ext cx="9834300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10058400" y="6356350"/>
            <a:ext cx="1599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0" y="6223332"/>
            <a:ext cx="1219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idx="1" type="body"/>
          </p:nvPr>
        </p:nvSpPr>
        <p:spPr>
          <a:xfrm>
            <a:off x="1493838" y="4702175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 sz="32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/>
        </p:nvSpPr>
        <p:spPr>
          <a:xfrm>
            <a:off x="0" y="6223332"/>
            <a:ext cx="1219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sz="1500"/>
          </a:p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0"/>
          <p:cNvSpPr txBox="1"/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" type="body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 sz="1400"/>
            </a:lvl1pPr>
            <a:lvl2pPr lvl="1" rtl="0">
              <a:buNone/>
              <a:defRPr sz="1400"/>
            </a:lvl2pPr>
            <a:lvl3pPr lvl="2" rtl="0">
              <a:buNone/>
              <a:defRPr sz="1400"/>
            </a:lvl3pPr>
            <a:lvl4pPr lvl="3" rtl="0">
              <a:buNone/>
              <a:defRPr sz="1400"/>
            </a:lvl4pPr>
            <a:lvl5pPr lvl="4" rtl="0">
              <a:buNone/>
              <a:defRPr sz="1400"/>
            </a:lvl5pPr>
            <a:lvl6pPr lvl="5" rtl="0">
              <a:buNone/>
              <a:defRPr sz="1400"/>
            </a:lvl6pPr>
            <a:lvl7pPr lvl="6" rtl="0">
              <a:buNone/>
              <a:defRPr sz="1400"/>
            </a:lvl7pPr>
            <a:lvl8pPr lvl="7" rtl="0">
              <a:buNone/>
              <a:defRPr sz="1400"/>
            </a:lvl8pPr>
            <a:lvl9pPr lvl="8" rtl="0"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/>
        </p:nvSpPr>
        <p:spPr>
          <a:xfrm>
            <a:off x="0" y="6223332"/>
            <a:ext cx="12192000" cy="5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202</a:t>
            </a:r>
            <a:r>
              <a:rPr lang="en-US" sz="900">
                <a:solidFill>
                  <a:schemeClr val="dk1"/>
                </a:solidFill>
              </a:rPr>
              <a:t>4</a:t>
            </a: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Abilene Christian University</a:t>
            </a:r>
            <a:endParaRPr sz="1500"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/>
        </p:nvSpPr>
        <p:spPr>
          <a:xfrm>
            <a:off x="457200" y="6356349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8D8D8D"/>
                </a:solidFill>
              </a:rPr>
              <a:t>Deploying EPICS IOCs using Buildroot and Docker</a:t>
            </a:r>
            <a:endParaRPr sz="1200">
              <a:solidFill>
                <a:srgbClr val="8D8D8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D8D8D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8D8D8D"/>
              </a:solidFill>
            </a:endParaRPr>
          </a:p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>
                <a:solidFill>
                  <a:schemeClr val="dk1"/>
                </a:solidFill>
              </a:defRPr>
            </a:lvl1pPr>
            <a:lvl2pPr lvl="1" rtl="0" algn="r">
              <a:buNone/>
              <a:defRPr>
                <a:solidFill>
                  <a:schemeClr val="dk1"/>
                </a:solidFill>
              </a:defRPr>
            </a:lvl2pPr>
            <a:lvl3pPr lvl="2" rtl="0" algn="r">
              <a:buNone/>
              <a:defRPr>
                <a:solidFill>
                  <a:schemeClr val="dk1"/>
                </a:solidFill>
              </a:defRPr>
            </a:lvl3pPr>
            <a:lvl4pPr lvl="3" rtl="0" algn="r">
              <a:buNone/>
              <a:defRPr>
                <a:solidFill>
                  <a:schemeClr val="dk1"/>
                </a:solidFill>
              </a:defRPr>
            </a:lvl4pPr>
            <a:lvl5pPr lvl="4" rtl="0" algn="r">
              <a:buNone/>
              <a:defRPr>
                <a:solidFill>
                  <a:schemeClr val="dk1"/>
                </a:solidFill>
              </a:defRPr>
            </a:lvl5pPr>
            <a:lvl6pPr lvl="5" rtl="0" algn="r">
              <a:buNone/>
              <a:defRPr>
                <a:solidFill>
                  <a:schemeClr val="dk1"/>
                </a:solidFill>
              </a:defRPr>
            </a:lvl6pPr>
            <a:lvl7pPr lvl="6" rtl="0" algn="r">
              <a:buNone/>
              <a:defRPr>
                <a:solidFill>
                  <a:schemeClr val="dk1"/>
                </a:solidFill>
              </a:defRPr>
            </a:lvl7pPr>
            <a:lvl8pPr lvl="7" rtl="0" algn="r">
              <a:buNone/>
              <a:defRPr>
                <a:solidFill>
                  <a:schemeClr val="dk1"/>
                </a:solidFill>
              </a:defRPr>
            </a:lvl8pPr>
            <a:lvl9pPr lvl="8" rtl="0" algn="r">
              <a:buNone/>
              <a:defRPr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naturaresources.com/" TargetMode="External"/><Relationship Id="rId4" Type="http://schemas.openxmlformats.org/officeDocument/2006/relationships/hyperlink" Target="https://acu.edu/research/next-lab/" TargetMode="External"/><Relationship Id="rId5" Type="http://schemas.openxmlformats.org/officeDocument/2006/relationships/hyperlink" Target="https://buildroot.org/downloads/manual/manual.html" TargetMode="External"/><Relationship Id="rId6" Type="http://schemas.openxmlformats.org/officeDocument/2006/relationships/hyperlink" Target="https://rauc.readthedocs.io/en/latest/" TargetMode="External"/><Relationship Id="rId7" Type="http://schemas.openxmlformats.org/officeDocument/2006/relationships/hyperlink" Target="https://www.waveshare.com/img/devkit/Compute-Module-4-PoE-Board-B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ctrTitle"/>
          </p:nvPr>
        </p:nvSpPr>
        <p:spPr>
          <a:xfrm>
            <a:off x="1066800" y="2295091"/>
            <a:ext cx="10058400" cy="205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Deploying EPICS IOCs using Buildroot and Docker</a:t>
            </a:r>
            <a:endParaRPr sz="4800"/>
          </a:p>
        </p:txBody>
      </p:sp>
      <p:sp>
        <p:nvSpPr>
          <p:cNvPr id="78" name="Google Shape;78;p14"/>
          <p:cNvSpPr txBox="1"/>
          <p:nvPr>
            <p:ph idx="1" type="subTitle"/>
          </p:nvPr>
        </p:nvSpPr>
        <p:spPr>
          <a:xfrm>
            <a:off x="1066800" y="4350327"/>
            <a:ext cx="10058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rPr lang="en-US"/>
              <a:t>Austin Geisert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23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Cross Compile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342950" y="1570075"/>
            <a:ext cx="11066100" cy="42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# epics-base/configure/CONFIG_SITE.local</a:t>
            </a:r>
            <a:endParaRPr b="1" sz="2600">
              <a:solidFill>
                <a:srgbClr val="000000"/>
              </a:solidFill>
              <a:highlight>
                <a:srgbClr val="F3F3F3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CROSS_COMPILER_TARGET_ARCHS= linux-arm linux-aarch64</a:t>
            </a:r>
            <a:endParaRPr b="1" sz="2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CROSS_COMPILER_HOST_ARCHS=linux-x86_64</a:t>
            </a:r>
            <a:endParaRPr b="1" sz="2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24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Static Build</a:t>
            </a:r>
            <a:endParaRPr/>
          </a:p>
        </p:txBody>
      </p:sp>
      <p:sp>
        <p:nvSpPr>
          <p:cNvPr id="214" name="Google Shape;214;p24"/>
          <p:cNvSpPr txBox="1"/>
          <p:nvPr>
            <p:ph idx="1" type="body"/>
          </p:nvPr>
        </p:nvSpPr>
        <p:spPr>
          <a:xfrm>
            <a:off x="342950" y="1570075"/>
            <a:ext cx="11066100" cy="426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# </a:t>
            </a:r>
            <a:r>
              <a:rPr b="1" lang="en-US" sz="1800">
                <a:solidFill>
                  <a:srgbClr val="000000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epics-base/configure/os/</a:t>
            </a:r>
            <a:r>
              <a:rPr b="1" lang="en-US" sz="1800">
                <a:solidFill>
                  <a:srgbClr val="000000"/>
                </a:solidFill>
                <a:highlight>
                  <a:srgbClr val="F3F3F3"/>
                </a:highlight>
                <a:latin typeface="Courier New"/>
                <a:ea typeface="Courier New"/>
                <a:cs typeface="Courier New"/>
                <a:sym typeface="Courier New"/>
              </a:rPr>
              <a:t>CONFIG_SITE.linux-x86_64.linux-aarch64</a:t>
            </a:r>
            <a:endParaRPr b="1" sz="1800">
              <a:solidFill>
                <a:srgbClr val="000000"/>
              </a:solidFill>
              <a:highlight>
                <a:srgbClr val="F3F3F3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Set GN</a:t>
            </a: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 cross compiler target name</a:t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GNU_TARGET = aarch64-linux-gnu</a:t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 Set GNU tools install path</a:t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GNU_DIR = /usr</a:t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#Setup for Static builds</a:t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STATIC_BUILD=YES</a:t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SHARED_LIBRARIES=NO</a:t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9144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Dockerfile Overview</a:t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Copy EPICS base somewhere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Configure environment variables </a:t>
            </a:r>
            <a:r>
              <a:rPr b="1" lang="en-US"/>
              <a:t>EPICS_BASE</a:t>
            </a:r>
            <a:r>
              <a:rPr lang="en-US"/>
              <a:t>, </a:t>
            </a:r>
            <a:r>
              <a:rPr b="1" lang="en-US"/>
              <a:t>EPICS_SUPPORT</a:t>
            </a:r>
            <a:r>
              <a:rPr lang="en-US"/>
              <a:t>, </a:t>
            </a:r>
            <a:r>
              <a:rPr b="1" lang="en-US"/>
              <a:t>EPICS_HOST_ARCH</a:t>
            </a:r>
            <a:r>
              <a:rPr lang="en-US"/>
              <a:t> so they are exposed in the container properly.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Build EPICS inside the container.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AutoNum type="arabicPeriod"/>
            </a:pPr>
            <a:r>
              <a:rPr lang="en-US"/>
              <a:t>Upload to gitlab container registry to be used by IOC build runners.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6"/>
          <p:cNvSpPr/>
          <p:nvPr/>
        </p:nvSpPr>
        <p:spPr>
          <a:xfrm>
            <a:off x="6419762" y="1679287"/>
            <a:ext cx="2279100" cy="449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6"/>
          <p:cNvSpPr/>
          <p:nvPr/>
        </p:nvSpPr>
        <p:spPr>
          <a:xfrm>
            <a:off x="2752624" y="1677000"/>
            <a:ext cx="2728200" cy="449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6"/>
          <p:cNvSpPr/>
          <p:nvPr/>
        </p:nvSpPr>
        <p:spPr>
          <a:xfrm>
            <a:off x="3408789" y="2083138"/>
            <a:ext cx="809400" cy="6318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IOC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cxnSp>
        <p:nvCxnSpPr>
          <p:cNvPr id="229" name="Google Shape;229;p26"/>
          <p:cNvCxnSpPr/>
          <p:nvPr/>
        </p:nvCxnSpPr>
        <p:spPr>
          <a:xfrm>
            <a:off x="3899014" y="2795011"/>
            <a:ext cx="0" cy="4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0" name="Google Shape;230;p26"/>
          <p:cNvSpPr/>
          <p:nvPr/>
        </p:nvSpPr>
        <p:spPr>
          <a:xfrm>
            <a:off x="3418042" y="3248974"/>
            <a:ext cx="809400" cy="7266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1" name="Google Shape;231;p26"/>
          <p:cNvCxnSpPr/>
          <p:nvPr/>
        </p:nvCxnSpPr>
        <p:spPr>
          <a:xfrm flipH="1">
            <a:off x="3823016" y="4558100"/>
            <a:ext cx="2100" cy="53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2" name="Google Shape;232;p26"/>
          <p:cNvSpPr/>
          <p:nvPr/>
        </p:nvSpPr>
        <p:spPr>
          <a:xfrm>
            <a:off x="3485987" y="4082806"/>
            <a:ext cx="673800" cy="3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</a:t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3408789" y="5223184"/>
            <a:ext cx="809544" cy="827666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Docker Runner</a:t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4355525" y="5029425"/>
            <a:ext cx="1022100" cy="35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IOC Binary</a:t>
            </a:r>
            <a:endParaRPr sz="1200"/>
          </a:p>
        </p:txBody>
      </p:sp>
      <p:cxnSp>
        <p:nvCxnSpPr>
          <p:cNvPr id="235" name="Google Shape;235;p26"/>
          <p:cNvCxnSpPr>
            <a:stCxn id="234" idx="0"/>
            <a:endCxn id="230" idx="4"/>
          </p:cNvCxnSpPr>
          <p:nvPr/>
        </p:nvCxnSpPr>
        <p:spPr>
          <a:xfrm flipH="1" rot="5400000">
            <a:off x="3838475" y="4001325"/>
            <a:ext cx="1417200" cy="639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36" name="Google Shape;23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2163700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6"/>
          <p:cNvSpPr/>
          <p:nvPr/>
        </p:nvSpPr>
        <p:spPr>
          <a:xfrm>
            <a:off x="5657397" y="3065554"/>
            <a:ext cx="533643" cy="631678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RG</a:t>
            </a:r>
            <a:endParaRPr/>
          </a:p>
        </p:txBody>
      </p:sp>
      <p:cxnSp>
        <p:nvCxnSpPr>
          <p:cNvPr id="238" name="Google Shape;238;p26"/>
          <p:cNvCxnSpPr>
            <a:stCxn id="233" idx="4"/>
            <a:endCxn id="234" idx="2"/>
          </p:cNvCxnSpPr>
          <p:nvPr/>
        </p:nvCxnSpPr>
        <p:spPr>
          <a:xfrm flipH="1" rot="10800000">
            <a:off x="4218333" y="5382917"/>
            <a:ext cx="648300" cy="254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9" name="Google Shape;239;p26"/>
          <p:cNvCxnSpPr>
            <a:stCxn id="236" idx="1"/>
            <a:endCxn id="237" idx="4"/>
          </p:cNvCxnSpPr>
          <p:nvPr/>
        </p:nvCxnSpPr>
        <p:spPr>
          <a:xfrm flipH="1">
            <a:off x="6191162" y="2506909"/>
            <a:ext cx="866100" cy="8745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40" name="Google Shape;240;p26"/>
          <p:cNvCxnSpPr>
            <a:stCxn id="241" idx="1"/>
            <a:endCxn id="237" idx="4"/>
          </p:cNvCxnSpPr>
          <p:nvPr/>
        </p:nvCxnSpPr>
        <p:spPr>
          <a:xfrm rot="10800000">
            <a:off x="6191162" y="3381483"/>
            <a:ext cx="866100" cy="798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42" name="Google Shape;242;p26"/>
          <p:cNvSpPr/>
          <p:nvPr/>
        </p:nvSpPr>
        <p:spPr>
          <a:xfrm>
            <a:off x="3126737" y="1237502"/>
            <a:ext cx="1571400" cy="7266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 Net</a:t>
            </a:r>
            <a:endParaRPr/>
          </a:p>
        </p:txBody>
      </p:sp>
      <p:cxnSp>
        <p:nvCxnSpPr>
          <p:cNvPr id="243" name="Google Shape;243;p26"/>
          <p:cNvCxnSpPr>
            <a:stCxn id="230" idx="4"/>
            <a:endCxn id="237" idx="2"/>
          </p:cNvCxnSpPr>
          <p:nvPr/>
        </p:nvCxnSpPr>
        <p:spPr>
          <a:xfrm flipH="1" rot="10800000">
            <a:off x="4227442" y="3381274"/>
            <a:ext cx="1430100" cy="2310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4" name="Google Shape;244;p26"/>
          <p:cNvSpPr/>
          <p:nvPr/>
        </p:nvSpPr>
        <p:spPr>
          <a:xfrm>
            <a:off x="6793862" y="1315988"/>
            <a:ext cx="1571400" cy="7266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MSTS Net</a:t>
            </a:r>
            <a:endParaRPr/>
          </a:p>
        </p:txBody>
      </p:sp>
      <p:sp>
        <p:nvSpPr>
          <p:cNvPr id="245" name="Google Shape;245;p26"/>
          <p:cNvSpPr txBox="1"/>
          <p:nvPr/>
        </p:nvSpPr>
        <p:spPr>
          <a:xfrm>
            <a:off x="6804349" y="2784375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Gas Control</a:t>
            </a:r>
            <a:endParaRPr/>
          </a:p>
        </p:txBody>
      </p:sp>
      <p:pic>
        <p:nvPicPr>
          <p:cNvPr id="241" name="Google Shape;2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3118074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6"/>
          <p:cNvSpPr txBox="1"/>
          <p:nvPr/>
        </p:nvSpPr>
        <p:spPr>
          <a:xfrm>
            <a:off x="6804349" y="3738749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 Control</a:t>
            </a:r>
            <a:endParaRPr/>
          </a:p>
        </p:txBody>
      </p:sp>
      <p:pic>
        <p:nvPicPr>
          <p:cNvPr id="247" name="Google Shape;2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4184874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6"/>
          <p:cNvSpPr txBox="1"/>
          <p:nvPr/>
        </p:nvSpPr>
        <p:spPr>
          <a:xfrm>
            <a:off x="6804349" y="4805549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Pump Control</a:t>
            </a:r>
            <a:endParaRPr/>
          </a:p>
        </p:txBody>
      </p:sp>
      <p:cxnSp>
        <p:nvCxnSpPr>
          <p:cNvPr id="249" name="Google Shape;249;p26"/>
          <p:cNvCxnSpPr>
            <a:stCxn id="247" idx="1"/>
            <a:endCxn id="237" idx="4"/>
          </p:cNvCxnSpPr>
          <p:nvPr/>
        </p:nvCxnSpPr>
        <p:spPr>
          <a:xfrm rot="10800000">
            <a:off x="6191162" y="3381483"/>
            <a:ext cx="866100" cy="11466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0" name="Google Shape;250;p2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1" name="Google Shape;2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474" y="3438900"/>
            <a:ext cx="1084050" cy="4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/>
          <p:nvPr/>
        </p:nvSpPr>
        <p:spPr>
          <a:xfrm>
            <a:off x="3356225" y="5093895"/>
            <a:ext cx="935700" cy="10110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"/>
          <p:cNvSpPr/>
          <p:nvPr/>
        </p:nvSpPr>
        <p:spPr>
          <a:xfrm>
            <a:off x="6419762" y="1679287"/>
            <a:ext cx="2279100" cy="449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7"/>
          <p:cNvSpPr/>
          <p:nvPr/>
        </p:nvSpPr>
        <p:spPr>
          <a:xfrm>
            <a:off x="2752624" y="1677000"/>
            <a:ext cx="2728200" cy="449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7"/>
          <p:cNvSpPr/>
          <p:nvPr/>
        </p:nvSpPr>
        <p:spPr>
          <a:xfrm>
            <a:off x="3408789" y="2083138"/>
            <a:ext cx="809400" cy="6318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IOC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cxnSp>
        <p:nvCxnSpPr>
          <p:cNvPr id="260" name="Google Shape;260;p27"/>
          <p:cNvCxnSpPr/>
          <p:nvPr/>
        </p:nvCxnSpPr>
        <p:spPr>
          <a:xfrm>
            <a:off x="3899014" y="2795011"/>
            <a:ext cx="0" cy="4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1" name="Google Shape;261;p27"/>
          <p:cNvSpPr/>
          <p:nvPr/>
        </p:nvSpPr>
        <p:spPr>
          <a:xfrm>
            <a:off x="3418042" y="3248974"/>
            <a:ext cx="809400" cy="7266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2" name="Google Shape;262;p27"/>
          <p:cNvCxnSpPr/>
          <p:nvPr/>
        </p:nvCxnSpPr>
        <p:spPr>
          <a:xfrm flipH="1">
            <a:off x="3823016" y="4558100"/>
            <a:ext cx="2100" cy="53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Google Shape;263;p27"/>
          <p:cNvSpPr/>
          <p:nvPr/>
        </p:nvSpPr>
        <p:spPr>
          <a:xfrm>
            <a:off x="3485987" y="4082806"/>
            <a:ext cx="673800" cy="3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</a:t>
            </a:r>
            <a:endParaRPr/>
          </a:p>
        </p:txBody>
      </p:sp>
      <p:sp>
        <p:nvSpPr>
          <p:cNvPr id="264" name="Google Shape;264;p27"/>
          <p:cNvSpPr/>
          <p:nvPr/>
        </p:nvSpPr>
        <p:spPr>
          <a:xfrm>
            <a:off x="3408789" y="5223184"/>
            <a:ext cx="809544" cy="827666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Docker Runner</a:t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4355525" y="5029425"/>
            <a:ext cx="1022100" cy="35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IOC Binary</a:t>
            </a:r>
            <a:endParaRPr sz="1200"/>
          </a:p>
        </p:txBody>
      </p:sp>
      <p:cxnSp>
        <p:nvCxnSpPr>
          <p:cNvPr id="266" name="Google Shape;266;p27"/>
          <p:cNvCxnSpPr>
            <a:stCxn id="265" idx="0"/>
            <a:endCxn id="261" idx="4"/>
          </p:cNvCxnSpPr>
          <p:nvPr/>
        </p:nvCxnSpPr>
        <p:spPr>
          <a:xfrm flipH="1" rot="5400000">
            <a:off x="3838475" y="4001325"/>
            <a:ext cx="1417200" cy="639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67" name="Google Shape;2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2163700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/>
          <p:nvPr/>
        </p:nvSpPr>
        <p:spPr>
          <a:xfrm>
            <a:off x="5657397" y="3065554"/>
            <a:ext cx="533643" cy="631678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RG</a:t>
            </a:r>
            <a:endParaRPr/>
          </a:p>
        </p:txBody>
      </p:sp>
      <p:cxnSp>
        <p:nvCxnSpPr>
          <p:cNvPr id="269" name="Google Shape;269;p27"/>
          <p:cNvCxnSpPr>
            <a:stCxn id="264" idx="4"/>
            <a:endCxn id="265" idx="2"/>
          </p:cNvCxnSpPr>
          <p:nvPr/>
        </p:nvCxnSpPr>
        <p:spPr>
          <a:xfrm flipH="1" rot="10800000">
            <a:off x="4218333" y="5382917"/>
            <a:ext cx="648300" cy="254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0" name="Google Shape;270;p27"/>
          <p:cNvCxnSpPr>
            <a:stCxn id="267" idx="1"/>
            <a:endCxn id="268" idx="4"/>
          </p:cNvCxnSpPr>
          <p:nvPr/>
        </p:nvCxnSpPr>
        <p:spPr>
          <a:xfrm flipH="1">
            <a:off x="6191162" y="2506909"/>
            <a:ext cx="866100" cy="8745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271" name="Google Shape;271;p27"/>
          <p:cNvCxnSpPr>
            <a:stCxn id="272" idx="1"/>
            <a:endCxn id="268" idx="4"/>
          </p:cNvCxnSpPr>
          <p:nvPr/>
        </p:nvCxnSpPr>
        <p:spPr>
          <a:xfrm rot="10800000">
            <a:off x="6191162" y="3381483"/>
            <a:ext cx="866100" cy="798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73" name="Google Shape;273;p27"/>
          <p:cNvSpPr/>
          <p:nvPr/>
        </p:nvSpPr>
        <p:spPr>
          <a:xfrm>
            <a:off x="3126737" y="1237502"/>
            <a:ext cx="1571400" cy="7266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 Net</a:t>
            </a:r>
            <a:endParaRPr/>
          </a:p>
        </p:txBody>
      </p:sp>
      <p:cxnSp>
        <p:nvCxnSpPr>
          <p:cNvPr id="274" name="Google Shape;274;p27"/>
          <p:cNvCxnSpPr>
            <a:stCxn id="261" idx="4"/>
            <a:endCxn id="268" idx="2"/>
          </p:cNvCxnSpPr>
          <p:nvPr/>
        </p:nvCxnSpPr>
        <p:spPr>
          <a:xfrm flipH="1" rot="10800000">
            <a:off x="4227442" y="3381274"/>
            <a:ext cx="1430100" cy="2310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27"/>
          <p:cNvSpPr/>
          <p:nvPr/>
        </p:nvSpPr>
        <p:spPr>
          <a:xfrm>
            <a:off x="6793862" y="1315988"/>
            <a:ext cx="1571400" cy="7266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MSTS Net</a:t>
            </a:r>
            <a:endParaRPr/>
          </a:p>
        </p:txBody>
      </p:sp>
      <p:sp>
        <p:nvSpPr>
          <p:cNvPr id="276" name="Google Shape;276;p27"/>
          <p:cNvSpPr txBox="1"/>
          <p:nvPr/>
        </p:nvSpPr>
        <p:spPr>
          <a:xfrm>
            <a:off x="6804349" y="2784375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Gas Control</a:t>
            </a:r>
            <a:endParaRPr/>
          </a:p>
        </p:txBody>
      </p:sp>
      <p:pic>
        <p:nvPicPr>
          <p:cNvPr id="272" name="Google Shape;27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3118074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7"/>
          <p:cNvSpPr txBox="1"/>
          <p:nvPr/>
        </p:nvSpPr>
        <p:spPr>
          <a:xfrm>
            <a:off x="6804349" y="3738749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 Control</a:t>
            </a:r>
            <a:endParaRPr/>
          </a:p>
        </p:txBody>
      </p:sp>
      <p:pic>
        <p:nvPicPr>
          <p:cNvPr id="278" name="Google Shape;2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4184874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7"/>
          <p:cNvSpPr txBox="1"/>
          <p:nvPr/>
        </p:nvSpPr>
        <p:spPr>
          <a:xfrm>
            <a:off x="6804349" y="4805549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Pump Control</a:t>
            </a:r>
            <a:endParaRPr/>
          </a:p>
        </p:txBody>
      </p:sp>
      <p:cxnSp>
        <p:nvCxnSpPr>
          <p:cNvPr id="280" name="Google Shape;280;p27"/>
          <p:cNvCxnSpPr>
            <a:stCxn id="278" idx="1"/>
            <a:endCxn id="268" idx="4"/>
          </p:cNvCxnSpPr>
          <p:nvPr/>
        </p:nvCxnSpPr>
        <p:spPr>
          <a:xfrm rot="10800000">
            <a:off x="6191162" y="3381483"/>
            <a:ext cx="866100" cy="11466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81" name="Google Shape;281;p2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2" name="Google Shape;28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474" y="3438900"/>
            <a:ext cx="1084050" cy="42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7"/>
          <p:cNvSpPr/>
          <p:nvPr/>
        </p:nvSpPr>
        <p:spPr>
          <a:xfrm>
            <a:off x="6981875" y="2074850"/>
            <a:ext cx="1226700" cy="30819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Linux by Buildroot</a:t>
            </a:r>
            <a:endParaRPr/>
          </a:p>
        </p:txBody>
      </p:sp>
      <p:sp>
        <p:nvSpPr>
          <p:cNvPr id="289" name="Google Shape;289;p2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28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Some standard linux distributions include lots of good stuff like </a:t>
            </a:r>
            <a:r>
              <a:rPr b="1" lang="en-US"/>
              <a:t>compilers</a:t>
            </a:r>
            <a:r>
              <a:rPr lang="en-US"/>
              <a:t>, </a:t>
            </a:r>
            <a:r>
              <a:rPr b="1" lang="en-US"/>
              <a:t>system </a:t>
            </a:r>
            <a:r>
              <a:rPr b="1" lang="en-US"/>
              <a:t>management</a:t>
            </a:r>
            <a:r>
              <a:rPr lang="en-US"/>
              <a:t> (systemd) and </a:t>
            </a:r>
            <a:r>
              <a:rPr b="1" lang="en-US"/>
              <a:t>package managers</a:t>
            </a:r>
            <a:r>
              <a:rPr lang="en-US"/>
              <a:t>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However to run EPICS we don’t need all of these things especially if we know details of our networking and resource requirements ahead of time. 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/>
              <a:t>Bottom up</a:t>
            </a:r>
            <a:r>
              <a:rPr lang="en-US"/>
              <a:t> vs </a:t>
            </a:r>
            <a:r>
              <a:rPr b="1" lang="en-US"/>
              <a:t>Top down</a:t>
            </a:r>
            <a:r>
              <a:rPr lang="en-US"/>
              <a:t> </a:t>
            </a:r>
            <a:r>
              <a:rPr lang="en-US"/>
              <a:t>environments. 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Buildroot allows for a bottom up approach with less hassle. 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Helps avoid vender lock in for embedded sbcs. 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Package management considered harmful for embedded systems.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Quick: How to Buildroot</a:t>
            </a:r>
            <a:endParaRPr/>
          </a:p>
        </p:txBody>
      </p:sp>
      <p:sp>
        <p:nvSpPr>
          <p:cNvPr id="296" name="Google Shape;296;p2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29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1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Install required packages (Linux only)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Get Buildroot sources 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en-US"/>
              <a:t>Source code tarballs are released monthly or clone with git.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Run </a:t>
            </a: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make menuconfig</a:t>
            </a:r>
            <a:r>
              <a:rPr lang="en-US" sz="2400"/>
              <a:t> in the Buildroot source directory to configure the system.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Run </a:t>
            </a: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make</a:t>
            </a:r>
            <a:r>
              <a:rPr lang="en-US" sz="2400"/>
              <a:t> to build an image.</a:t>
            </a:r>
            <a:endParaRPr sz="24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2400"/>
              <a:t>Useful Commands:</a:t>
            </a:r>
            <a:endParaRPr sz="2400"/>
          </a:p>
          <a:p>
            <a:pPr indent="-381000" lvl="0" marL="457200" rtl="0" algn="l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make list-defconfigs</a:t>
            </a:r>
            <a:r>
              <a:rPr b="1" lang="en-US" sz="2400"/>
              <a:t> </a:t>
            </a:r>
            <a:endParaRPr b="1"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make BR2_EXTERNAL=&lt;outOfTreePath&gt; myboard_defconfig 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urier New"/>
              <a:buChar char="●"/>
            </a:pPr>
            <a:r>
              <a:rPr b="1" lang="en-US" sz="2400">
                <a:latin typeface="Courier New"/>
                <a:ea typeface="Courier New"/>
                <a:cs typeface="Courier New"/>
                <a:sym typeface="Courier New"/>
              </a:rPr>
              <a:t>make savedefconfig</a:t>
            </a:r>
            <a:endParaRPr b="1" sz="24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0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other cool things</a:t>
            </a:r>
            <a:endParaRPr/>
          </a:p>
        </p:txBody>
      </p:sp>
      <p:sp>
        <p:nvSpPr>
          <p:cNvPr id="303" name="Google Shape;303;p30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Update the system with </a:t>
            </a:r>
            <a:r>
              <a:rPr b="1" lang="en-US"/>
              <a:t>RAUC:</a:t>
            </a:r>
            <a:endParaRPr b="1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b="1" lang="en-US"/>
              <a:t>Atomic Updates.</a:t>
            </a:r>
            <a:endParaRPr b="1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Cryptographic signing and verification.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HTTP Streaming updates.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USB Stick Update.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Extremely </a:t>
            </a:r>
            <a:r>
              <a:rPr lang="en-US"/>
              <a:t>Configurable. </a:t>
            </a:r>
            <a:endParaRPr/>
          </a:p>
          <a:p>
            <a:pPr indent="0" lvl="0" marL="9144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5" name="Google Shape;30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513" y="3797075"/>
            <a:ext cx="9904975" cy="19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30"/>
          <p:cNvSpPr txBox="1"/>
          <p:nvPr/>
        </p:nvSpPr>
        <p:spPr>
          <a:xfrm>
            <a:off x="1164800" y="5754575"/>
            <a:ext cx="4232700" cy="3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Image from RAUC </a:t>
            </a:r>
            <a:r>
              <a:rPr lang="en-US" sz="1000">
                <a:solidFill>
                  <a:schemeClr val="dk1"/>
                </a:solidFill>
              </a:rPr>
              <a:t>Documentation 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Some other cool things (cont.)</a:t>
            </a:r>
            <a:endParaRPr/>
          </a:p>
        </p:txBody>
      </p:sp>
      <p:sp>
        <p:nvSpPr>
          <p:cNvPr id="312" name="Google Shape;312;p31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Out of tree packages are supported using </a:t>
            </a:r>
            <a:r>
              <a:rPr b="1" lang="en-US">
                <a:latin typeface="Courier New"/>
                <a:ea typeface="Courier New"/>
                <a:cs typeface="Courier New"/>
                <a:sym typeface="Courier New"/>
              </a:rPr>
              <a:t>.mk</a:t>
            </a:r>
            <a:r>
              <a:rPr lang="en-US"/>
              <a:t> files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Autotools, Cmake, Python, Go, Rust, and others are supported out of the box!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Offline builds are possible by </a:t>
            </a:r>
            <a:r>
              <a:rPr lang="en-US"/>
              <a:t>downloading</a:t>
            </a:r>
            <a:r>
              <a:rPr lang="en-US"/>
              <a:t> sources using </a:t>
            </a:r>
            <a:r>
              <a:rPr lang="en-US">
                <a:latin typeface="Courier New"/>
                <a:ea typeface="Courier New"/>
                <a:cs typeface="Courier New"/>
                <a:sym typeface="Courier New"/>
              </a:rPr>
              <a:t>make source</a:t>
            </a:r>
            <a:r>
              <a:rPr lang="en-US"/>
              <a:t> command.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Kernel</a:t>
            </a:r>
            <a:r>
              <a:rPr lang="en-US"/>
              <a:t> configuration via </a:t>
            </a:r>
            <a:r>
              <a:rPr b="1" lang="en-US"/>
              <a:t>kconfig.</a:t>
            </a:r>
            <a:endParaRPr b="1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Thousands of popular packages</a:t>
            </a:r>
            <a:r>
              <a:rPr lang="en-US"/>
              <a:t> as long as it’s not a compiler!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Target different boards with the same root filesystem structure. 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b="1" lang="en-US"/>
              <a:t>N</a:t>
            </a:r>
            <a:r>
              <a:rPr b="1" lang="en-US"/>
              <a:t>FS Boot, Live CD, QEMU</a:t>
            </a:r>
            <a:r>
              <a:rPr lang="en-US"/>
              <a:t> are also possible targets for buildroot filesystems.</a:t>
            </a:r>
            <a:endParaRPr baseline="30000"/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2"/>
          <p:cNvSpPr txBox="1"/>
          <p:nvPr>
            <p:ph type="title"/>
          </p:nvPr>
        </p:nvSpPr>
        <p:spPr>
          <a:xfrm>
            <a:off x="831850" y="1132765"/>
            <a:ext cx="10515600" cy="297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319" name="Google Shape;319;p3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p32"/>
          <p:cNvSpPr txBox="1"/>
          <p:nvPr>
            <p:ph idx="1" type="body"/>
          </p:nvPr>
        </p:nvSpPr>
        <p:spPr>
          <a:xfrm>
            <a:off x="831850" y="4264925"/>
            <a:ext cx="10515600" cy="182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NEXT Lab?</a:t>
            </a:r>
            <a:endParaRPr/>
          </a:p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1" type="body"/>
          </p:nvPr>
        </p:nvSpPr>
        <p:spPr>
          <a:xfrm>
            <a:off x="457200" y="1375350"/>
            <a:ext cx="55866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Abilene Christian University </a:t>
            </a:r>
            <a:r>
              <a:rPr b="1" lang="en-US"/>
              <a:t>N</a:t>
            </a:r>
            <a:r>
              <a:rPr lang="en-US"/>
              <a:t>uclear </a:t>
            </a:r>
            <a:r>
              <a:rPr b="1" lang="en-US"/>
              <a:t>E</a:t>
            </a:r>
            <a:r>
              <a:rPr lang="en-US"/>
              <a:t>nergy e</a:t>
            </a:r>
            <a:r>
              <a:rPr b="1" lang="en-US"/>
              <a:t>X</a:t>
            </a:r>
            <a:r>
              <a:rPr lang="en-US"/>
              <a:t>perimental </a:t>
            </a:r>
            <a:r>
              <a:rPr b="1" lang="en-US"/>
              <a:t>T</a:t>
            </a:r>
            <a:r>
              <a:rPr lang="en-US"/>
              <a:t>esting Laboratory funded by Natura Resources.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Mission: Solve the the world's most critical needs for </a:t>
            </a:r>
            <a:r>
              <a:rPr b="1" lang="en-US"/>
              <a:t>Energy, Water, and Medical Isotopes.</a:t>
            </a:r>
            <a:endParaRPr b="1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How: Build the </a:t>
            </a:r>
            <a:r>
              <a:rPr b="1" lang="en-US"/>
              <a:t>Natura MSR-1</a:t>
            </a:r>
            <a:r>
              <a:rPr lang="en-US"/>
              <a:t> Molten Salt Research Reactor as a pathway for </a:t>
            </a:r>
            <a:r>
              <a:rPr lang="en-US"/>
              <a:t>commercial</a:t>
            </a:r>
            <a:r>
              <a:rPr lang="en-US"/>
              <a:t> deployment.</a:t>
            </a:r>
            <a:endParaRPr/>
          </a:p>
        </p:txBody>
      </p:sp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b="0" l="0" r="0" t="5105"/>
          <a:stretch/>
        </p:blipFill>
        <p:spPr>
          <a:xfrm>
            <a:off x="6698475" y="1375350"/>
            <a:ext cx="4370099" cy="4957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Acknowledgements</a:t>
            </a:r>
            <a:endParaRPr/>
          </a:p>
        </p:txBody>
      </p:sp>
      <p:sp>
        <p:nvSpPr>
          <p:cNvPr id="326" name="Google Shape;326;p33"/>
          <p:cNvSpPr txBox="1"/>
          <p:nvPr>
            <p:ph idx="4294967295" type="body"/>
          </p:nvPr>
        </p:nvSpPr>
        <p:spPr>
          <a:xfrm>
            <a:off x="457200" y="1375350"/>
            <a:ext cx="11169300" cy="488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Special Thanks to: Dale Cox, Jared Barker, Akram Idriss, Luis Ibarra, Kris Emmert , Sean Rolan, Walter Phillips</a:t>
            </a:r>
            <a:endParaRPr/>
          </a:p>
          <a:p>
            <a:pPr indent="45720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Natura Resources and ACU NEXT Lab</a:t>
            </a:r>
            <a:endParaRPr/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EPICS Contributors and Argonne National Lab </a:t>
            </a:r>
            <a:endParaRPr/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Buildroot Contributors, Linux Kernel Contributors</a:t>
            </a:r>
            <a:endParaRPr/>
          </a:p>
        </p:txBody>
      </p:sp>
      <p:sp>
        <p:nvSpPr>
          <p:cNvPr id="327" name="Google Shape;327;p3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Sources and </a:t>
            </a:r>
            <a:r>
              <a:rPr lang="en-US"/>
              <a:t>Reference</a:t>
            </a:r>
            <a:endParaRPr/>
          </a:p>
        </p:txBody>
      </p:sp>
      <p:sp>
        <p:nvSpPr>
          <p:cNvPr id="333" name="Google Shape;333;p3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4" name="Google Shape;334;p34"/>
          <p:cNvSpPr txBox="1"/>
          <p:nvPr>
            <p:ph idx="1" type="body"/>
          </p:nvPr>
        </p:nvSpPr>
        <p:spPr>
          <a:xfrm>
            <a:off x="457200" y="1375353"/>
            <a:ext cx="112011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/>
              <a:t>Natura Resources: </a:t>
            </a:r>
            <a:r>
              <a:rPr lang="en-US" sz="17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https://www.naturaresources.com/</a:t>
            </a:r>
            <a:endParaRPr sz="17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/>
              <a:t>NEXT Lab:</a:t>
            </a:r>
            <a:r>
              <a:rPr lang="en-US" sz="1700">
                <a:solidFill>
                  <a:schemeClr val="dk2"/>
                </a:solidFill>
              </a:rPr>
              <a:t> </a:t>
            </a:r>
            <a:r>
              <a:rPr lang="en-US" sz="1700" u="sng">
                <a:solidFill>
                  <a:schemeClr val="dk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https://acu.edu/research/next-lab/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/>
              <a:t>Buildroot Manual:</a:t>
            </a:r>
            <a:r>
              <a:rPr lang="en-US" sz="1700">
                <a:solidFill>
                  <a:schemeClr val="dk2"/>
                </a:solidFill>
              </a:rPr>
              <a:t> </a:t>
            </a:r>
            <a:r>
              <a:rPr lang="en-US" sz="1700" u="sng">
                <a:solidFill>
                  <a:schemeClr val="dk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https://buildroot.org/downloads/manual/manual.html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/>
              <a:t>RAUC:</a:t>
            </a:r>
            <a:r>
              <a:rPr lang="en-US" sz="1700">
                <a:solidFill>
                  <a:schemeClr val="dk2"/>
                </a:solidFill>
              </a:rPr>
              <a:t> </a:t>
            </a:r>
            <a:r>
              <a:rPr lang="en-US" sz="1700" u="sng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https://rauc.readthedocs.io/en/latest/</a:t>
            </a:r>
            <a:endParaRPr sz="17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/>
              <a:t>Waveshare IO Board:</a:t>
            </a:r>
            <a:r>
              <a:rPr lang="en-US" sz="1700">
                <a:solidFill>
                  <a:schemeClr val="dk2"/>
                </a:solidFill>
              </a:rPr>
              <a:t> </a:t>
            </a:r>
            <a:r>
              <a:rPr lang="en-US" sz="1700" u="sng">
                <a:solidFill>
                  <a:schemeClr val="dk2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https://www.waveshare.com/img/devkit/Compute-Module-4-PoE-Board-B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accent5"/>
                </a:solidFill>
              </a:rPr>
              <a:t> </a:t>
            </a:r>
            <a:endParaRPr sz="17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8184" l="0" r="0" t="3624"/>
          <a:stretch/>
        </p:blipFill>
        <p:spPr>
          <a:xfrm>
            <a:off x="1164175" y="0"/>
            <a:ext cx="10361815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MSTS to MSR-1</a:t>
            </a:r>
            <a:endParaRPr sz="3300"/>
          </a:p>
        </p:txBody>
      </p:sp>
      <p:sp>
        <p:nvSpPr>
          <p:cNvPr id="99" name="Google Shape;99;p17"/>
          <p:cNvSpPr txBox="1"/>
          <p:nvPr>
            <p:ph idx="4294967295" type="body"/>
          </p:nvPr>
        </p:nvSpPr>
        <p:spPr>
          <a:xfrm>
            <a:off x="457200" y="1375375"/>
            <a:ext cx="5586600" cy="488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spcBef>
                <a:spcPts val="1100"/>
              </a:spcBef>
              <a:spcAft>
                <a:spcPts val="0"/>
              </a:spcAft>
              <a:buSzPts val="2800"/>
              <a:buChar char="●"/>
            </a:pPr>
            <a:r>
              <a:rPr b="1" lang="en-US"/>
              <a:t>M</a:t>
            </a:r>
            <a:r>
              <a:rPr lang="en-US"/>
              <a:t>olten </a:t>
            </a:r>
            <a:r>
              <a:rPr b="1" lang="en-US"/>
              <a:t>S</a:t>
            </a:r>
            <a:r>
              <a:rPr lang="en-US"/>
              <a:t>alt </a:t>
            </a:r>
            <a:r>
              <a:rPr b="1" lang="en-US"/>
              <a:t>T</a:t>
            </a:r>
            <a:r>
              <a:rPr lang="en-US"/>
              <a:t>est </a:t>
            </a:r>
            <a:r>
              <a:rPr b="1" lang="en-US"/>
              <a:t>S</a:t>
            </a:r>
            <a:r>
              <a:rPr lang="en-US"/>
              <a:t>ystem (MSTS) is a stepping stone to MSR-1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For molten salt loops like </a:t>
            </a:r>
            <a:r>
              <a:rPr b="1" lang="en-US"/>
              <a:t>MSTS</a:t>
            </a:r>
            <a:r>
              <a:rPr lang="en-US"/>
              <a:t> and </a:t>
            </a:r>
            <a:r>
              <a:rPr b="1" lang="en-US"/>
              <a:t>MSR-1</a:t>
            </a:r>
            <a:r>
              <a:rPr lang="en-US"/>
              <a:t> we have 3 main control concerns: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Temperature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Pressure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/>
              <a:t>Pump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/>
              <a:t>EPICS’ Distributed Model is useful for </a:t>
            </a:r>
            <a:r>
              <a:rPr lang="en-US"/>
              <a:t>separating</a:t>
            </a:r>
            <a:r>
              <a:rPr lang="en-US"/>
              <a:t> concerns.</a:t>
            </a:r>
            <a:endParaRPr/>
          </a:p>
          <a:p>
            <a:pPr indent="0" lvl="0" marL="4572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8184" l="12408" r="11748" t="3624"/>
          <a:stretch/>
        </p:blipFill>
        <p:spPr>
          <a:xfrm>
            <a:off x="6255275" y="1438100"/>
            <a:ext cx="5144074" cy="448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 txBox="1"/>
          <p:nvPr/>
        </p:nvSpPr>
        <p:spPr>
          <a:xfrm>
            <a:off x="6278250" y="5929350"/>
            <a:ext cx="29139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Why use Embedded Linux on SBCs?</a:t>
            </a:r>
            <a:endParaRPr sz="4000"/>
          </a:p>
        </p:txBody>
      </p:sp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>
            <a:off x="457200" y="1375350"/>
            <a:ext cx="5918400" cy="488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Low Cost. 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Wide range of </a:t>
            </a:r>
            <a:r>
              <a:rPr lang="en-US"/>
              <a:t>Peripherals: </a:t>
            </a:r>
            <a:r>
              <a:rPr lang="en-US"/>
              <a:t> </a:t>
            </a:r>
            <a:endParaRPr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-US"/>
              <a:t>Example: </a:t>
            </a:r>
            <a:r>
              <a:rPr b="1" lang="en-US"/>
              <a:t>RS-485 </a:t>
            </a:r>
            <a:r>
              <a:rPr lang="en-US"/>
              <a:t>and </a:t>
            </a:r>
            <a:r>
              <a:rPr b="1" lang="en-US"/>
              <a:t>RS-232</a:t>
            </a:r>
            <a:r>
              <a:rPr lang="en-US"/>
              <a:t> are </a:t>
            </a:r>
            <a:r>
              <a:rPr lang="en-US"/>
              <a:t>available</a:t>
            </a:r>
            <a:r>
              <a:rPr lang="en-US"/>
              <a:t> on Raspberry Pi Compute module compatible boards.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Simple to deploy and use for applications that don’t require </a:t>
            </a:r>
            <a:r>
              <a:rPr i="1" lang="en-US"/>
              <a:t>quick</a:t>
            </a:r>
            <a:r>
              <a:rPr lang="en-US"/>
              <a:t> sensors</a:t>
            </a:r>
            <a:r>
              <a:rPr lang="en-US"/>
              <a:t>.</a:t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/>
              <a:t>Capabilities</a:t>
            </a:r>
            <a:r>
              <a:rPr lang="en-US"/>
              <a:t> and cost vary depending on use case.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9046" y="1678100"/>
            <a:ext cx="5124650" cy="42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 txBox="1"/>
          <p:nvPr/>
        </p:nvSpPr>
        <p:spPr>
          <a:xfrm>
            <a:off x="6519050" y="5959300"/>
            <a:ext cx="562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https://www.waveshare.com/img/devkit/Compute-Module-4-PoE-Board-B</a:t>
            </a: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/>
              <a:t>‹#›</a:t>
            </a:fld>
            <a:endParaRPr sz="1400"/>
          </a:p>
        </p:txBody>
      </p:sp>
      <p:sp>
        <p:nvSpPr>
          <p:cNvPr id="117" name="Google Shape;117;p19"/>
          <p:cNvSpPr txBox="1"/>
          <p:nvPr/>
        </p:nvSpPr>
        <p:spPr>
          <a:xfrm>
            <a:off x="677400" y="2659350"/>
            <a:ext cx="108372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</a:rPr>
              <a:t>We want to deploy a complete IOC to an Embedded Device automatically. 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118" name="Google Shape;118;p19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6419762" y="1679287"/>
            <a:ext cx="2279100" cy="449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2752624" y="1677000"/>
            <a:ext cx="2728200" cy="4497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Big Picture</a:t>
            </a:r>
            <a:endParaRPr/>
          </a:p>
        </p:txBody>
      </p:sp>
      <p:sp>
        <p:nvSpPr>
          <p:cNvPr id="126" name="Google Shape;126;p20"/>
          <p:cNvSpPr/>
          <p:nvPr/>
        </p:nvSpPr>
        <p:spPr>
          <a:xfrm>
            <a:off x="3408789" y="2083138"/>
            <a:ext cx="809400" cy="631800"/>
          </a:xfrm>
          <a:prstGeom prst="foldedCorner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IOC</a:t>
            </a:r>
            <a:r>
              <a:rPr lang="en-US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Code</a:t>
            </a:r>
            <a:endParaRPr/>
          </a:p>
        </p:txBody>
      </p:sp>
      <p:cxnSp>
        <p:nvCxnSpPr>
          <p:cNvPr id="127" name="Google Shape;127;p20"/>
          <p:cNvCxnSpPr/>
          <p:nvPr/>
        </p:nvCxnSpPr>
        <p:spPr>
          <a:xfrm>
            <a:off x="3899014" y="2795011"/>
            <a:ext cx="0" cy="42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8" name="Google Shape;128;p20"/>
          <p:cNvSpPr/>
          <p:nvPr/>
        </p:nvSpPr>
        <p:spPr>
          <a:xfrm>
            <a:off x="3418042" y="3248974"/>
            <a:ext cx="809400" cy="726600"/>
          </a:xfrm>
          <a:prstGeom prst="can">
            <a:avLst>
              <a:gd fmla="val 25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" name="Google Shape;129;p20"/>
          <p:cNvCxnSpPr/>
          <p:nvPr/>
        </p:nvCxnSpPr>
        <p:spPr>
          <a:xfrm flipH="1">
            <a:off x="3823016" y="4558100"/>
            <a:ext cx="2100" cy="535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" name="Google Shape;130;p20"/>
          <p:cNvSpPr/>
          <p:nvPr/>
        </p:nvSpPr>
        <p:spPr>
          <a:xfrm>
            <a:off x="3485987" y="4082806"/>
            <a:ext cx="673800" cy="312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</a:t>
            </a:r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3408789" y="5223184"/>
            <a:ext cx="809544" cy="827666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Docker Runner</a:t>
            </a: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4355525" y="5029425"/>
            <a:ext cx="1022100" cy="35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IOC Binary</a:t>
            </a:r>
            <a:endParaRPr sz="1200"/>
          </a:p>
        </p:txBody>
      </p:sp>
      <p:cxnSp>
        <p:nvCxnSpPr>
          <p:cNvPr id="133" name="Google Shape;133;p20"/>
          <p:cNvCxnSpPr>
            <a:stCxn id="132" idx="0"/>
            <a:endCxn id="128" idx="4"/>
          </p:cNvCxnSpPr>
          <p:nvPr/>
        </p:nvCxnSpPr>
        <p:spPr>
          <a:xfrm flipH="1" rot="5400000">
            <a:off x="3838475" y="4001325"/>
            <a:ext cx="1417200" cy="6390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2163700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5657397" y="3065554"/>
            <a:ext cx="533643" cy="631678"/>
          </a:xfrm>
          <a:prstGeom prst="flowChartMagneticDisk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RG</a:t>
            </a:r>
            <a:endParaRPr/>
          </a:p>
        </p:txBody>
      </p:sp>
      <p:cxnSp>
        <p:nvCxnSpPr>
          <p:cNvPr id="136" name="Google Shape;136;p20"/>
          <p:cNvCxnSpPr>
            <a:stCxn id="131" idx="4"/>
            <a:endCxn id="132" idx="2"/>
          </p:cNvCxnSpPr>
          <p:nvPr/>
        </p:nvCxnSpPr>
        <p:spPr>
          <a:xfrm flipH="1" rot="10800000">
            <a:off x="4218333" y="5382917"/>
            <a:ext cx="648300" cy="2541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7" name="Google Shape;137;p20"/>
          <p:cNvCxnSpPr>
            <a:stCxn id="134" idx="1"/>
            <a:endCxn id="135" idx="4"/>
          </p:cNvCxnSpPr>
          <p:nvPr/>
        </p:nvCxnSpPr>
        <p:spPr>
          <a:xfrm flipH="1">
            <a:off x="6191162" y="2506909"/>
            <a:ext cx="866100" cy="8745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38" name="Google Shape;138;p20"/>
          <p:cNvCxnSpPr>
            <a:stCxn id="139" idx="1"/>
            <a:endCxn id="135" idx="4"/>
          </p:cNvCxnSpPr>
          <p:nvPr/>
        </p:nvCxnSpPr>
        <p:spPr>
          <a:xfrm rot="10800000">
            <a:off x="6191162" y="3381483"/>
            <a:ext cx="866100" cy="798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0" name="Google Shape;140;p20"/>
          <p:cNvSpPr/>
          <p:nvPr/>
        </p:nvSpPr>
        <p:spPr>
          <a:xfrm>
            <a:off x="3126737" y="1237502"/>
            <a:ext cx="1571400" cy="7266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DAQ Net</a:t>
            </a:r>
            <a:endParaRPr/>
          </a:p>
        </p:txBody>
      </p:sp>
      <p:cxnSp>
        <p:nvCxnSpPr>
          <p:cNvPr id="141" name="Google Shape;141;p20"/>
          <p:cNvCxnSpPr>
            <a:stCxn id="128" idx="4"/>
            <a:endCxn id="135" idx="2"/>
          </p:cNvCxnSpPr>
          <p:nvPr/>
        </p:nvCxnSpPr>
        <p:spPr>
          <a:xfrm flipH="1" rot="10800000">
            <a:off x="4227442" y="3381274"/>
            <a:ext cx="1430100" cy="231000"/>
          </a:xfrm>
          <a:prstGeom prst="curvedConnector3">
            <a:avLst>
              <a:gd fmla="val 4999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0"/>
          <p:cNvSpPr/>
          <p:nvPr/>
        </p:nvSpPr>
        <p:spPr>
          <a:xfrm>
            <a:off x="6793862" y="1315988"/>
            <a:ext cx="1571400" cy="726624"/>
          </a:xfrm>
          <a:prstGeom prst="clou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MSTS</a:t>
            </a:r>
            <a:r>
              <a:rPr lang="en-US"/>
              <a:t> Net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>
            <a:off x="6804349" y="2784375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Gas Control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3118074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 txBox="1"/>
          <p:nvPr/>
        </p:nvSpPr>
        <p:spPr>
          <a:xfrm>
            <a:off x="6804349" y="3738749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Temp</a:t>
            </a:r>
            <a:r>
              <a:rPr lang="en-US"/>
              <a:t> Control</a:t>
            </a:r>
            <a:endParaRPr/>
          </a:p>
        </p:txBody>
      </p:sp>
      <p:pic>
        <p:nvPicPr>
          <p:cNvPr id="145" name="Google Shape;14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7262" y="4184874"/>
            <a:ext cx="1065576" cy="68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6804349" y="4805549"/>
            <a:ext cx="1571400" cy="4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Pump</a:t>
            </a:r>
            <a:r>
              <a:rPr lang="en-US"/>
              <a:t> Control</a:t>
            </a:r>
            <a:endParaRPr/>
          </a:p>
        </p:txBody>
      </p:sp>
      <p:cxnSp>
        <p:nvCxnSpPr>
          <p:cNvPr id="147" name="Google Shape;147;p20"/>
          <p:cNvCxnSpPr>
            <a:stCxn id="145" idx="1"/>
            <a:endCxn id="135" idx="4"/>
          </p:cNvCxnSpPr>
          <p:nvPr/>
        </p:nvCxnSpPr>
        <p:spPr>
          <a:xfrm rot="10800000">
            <a:off x="6191162" y="3381483"/>
            <a:ext cx="866100" cy="1146600"/>
          </a:xfrm>
          <a:prstGeom prst="curvedConnector3">
            <a:avLst>
              <a:gd fmla="val 5000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9" name="Google Shape;14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1474" y="3438900"/>
            <a:ext cx="1084050" cy="42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/>
              <a:t>Standard </a:t>
            </a:r>
            <a:r>
              <a:rPr lang="en-US" sz="4300"/>
              <a:t>Build System</a:t>
            </a:r>
            <a:endParaRPr sz="4300"/>
          </a:p>
        </p:txBody>
      </p:sp>
      <p:sp>
        <p:nvSpPr>
          <p:cNvPr id="155" name="Google Shape;155;p21"/>
          <p:cNvSpPr txBox="1"/>
          <p:nvPr/>
        </p:nvSpPr>
        <p:spPr>
          <a:xfrm>
            <a:off x="426200" y="1491700"/>
            <a:ext cx="4998300" cy="46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Three Compilation Targets: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Intel x86_64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Arm64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Arm32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Three Runtime Environments: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Development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Testing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Deployment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6189625" y="1607950"/>
            <a:ext cx="1443300" cy="101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Input Output Controller</a:t>
            </a:r>
            <a:endParaRPr/>
          </a:p>
        </p:txBody>
      </p:sp>
      <p:sp>
        <p:nvSpPr>
          <p:cNvPr id="157" name="Google Shape;157;p21"/>
          <p:cNvSpPr/>
          <p:nvPr/>
        </p:nvSpPr>
        <p:spPr>
          <a:xfrm>
            <a:off x="8240575" y="1607950"/>
            <a:ext cx="1443300" cy="101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EPICS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Base</a:t>
            </a:r>
            <a:endParaRPr/>
          </a:p>
        </p:txBody>
      </p:sp>
      <p:sp>
        <p:nvSpPr>
          <p:cNvPr id="158" name="Google Shape;158;p21"/>
          <p:cNvSpPr/>
          <p:nvPr/>
        </p:nvSpPr>
        <p:spPr>
          <a:xfrm>
            <a:off x="9749075" y="1607950"/>
            <a:ext cx="1443300" cy="1017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Modules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(e.g. Modbus)</a:t>
            </a:r>
            <a:endParaRPr/>
          </a:p>
        </p:txBody>
      </p:sp>
      <p:sp>
        <p:nvSpPr>
          <p:cNvPr id="159" name="Google Shape;159;p21"/>
          <p:cNvSpPr/>
          <p:nvPr/>
        </p:nvSpPr>
        <p:spPr>
          <a:xfrm>
            <a:off x="8777225" y="3062300"/>
            <a:ext cx="1842300" cy="1017000"/>
          </a:xfrm>
          <a:prstGeom prst="roundRect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Environment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Container</a:t>
            </a:r>
            <a:endParaRPr/>
          </a:p>
        </p:txBody>
      </p:sp>
      <p:cxnSp>
        <p:nvCxnSpPr>
          <p:cNvPr id="160" name="Google Shape;160;p21"/>
          <p:cNvCxnSpPr>
            <a:stCxn id="158" idx="2"/>
            <a:endCxn id="159" idx="0"/>
          </p:cNvCxnSpPr>
          <p:nvPr/>
        </p:nvCxnSpPr>
        <p:spPr>
          <a:xfrm rot="5400000">
            <a:off x="9865925" y="2457550"/>
            <a:ext cx="437400" cy="7722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1" name="Google Shape;161;p21"/>
          <p:cNvCxnSpPr>
            <a:stCxn id="157" idx="2"/>
            <a:endCxn id="159" idx="0"/>
          </p:cNvCxnSpPr>
          <p:nvPr/>
        </p:nvCxnSpPr>
        <p:spPr>
          <a:xfrm flipH="1" rot="-5400000">
            <a:off x="9111625" y="2475550"/>
            <a:ext cx="437400" cy="736200"/>
          </a:xfrm>
          <a:prstGeom prst="curvedConnector3">
            <a:avLst>
              <a:gd fmla="val 49994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2" name="Google Shape;162;p21"/>
          <p:cNvSpPr/>
          <p:nvPr/>
        </p:nvSpPr>
        <p:spPr>
          <a:xfrm>
            <a:off x="7165550" y="3915825"/>
            <a:ext cx="1363375" cy="1017000"/>
          </a:xfrm>
          <a:prstGeom prst="flowChartOffpage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Compilation</a:t>
            </a:r>
            <a:endParaRPr/>
          </a:p>
        </p:txBody>
      </p:sp>
      <p:cxnSp>
        <p:nvCxnSpPr>
          <p:cNvPr id="163" name="Google Shape;163;p21"/>
          <p:cNvCxnSpPr>
            <a:stCxn id="156" idx="2"/>
          </p:cNvCxnSpPr>
          <p:nvPr/>
        </p:nvCxnSpPr>
        <p:spPr>
          <a:xfrm flipH="1" rot="-5400000">
            <a:off x="6585925" y="2950300"/>
            <a:ext cx="1284600" cy="633900"/>
          </a:xfrm>
          <a:prstGeom prst="curvedConnector3">
            <a:avLst>
              <a:gd fmla="val 50000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64" name="Google Shape;164;p21"/>
          <p:cNvCxnSpPr>
            <a:stCxn id="159" idx="1"/>
          </p:cNvCxnSpPr>
          <p:nvPr/>
        </p:nvCxnSpPr>
        <p:spPr>
          <a:xfrm flipH="1">
            <a:off x="8186525" y="3570800"/>
            <a:ext cx="590700" cy="338700"/>
          </a:xfrm>
          <a:prstGeom prst="curvedConnector3">
            <a:avLst>
              <a:gd fmla="val 90515" name="adj1"/>
            </a:avLst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65" name="Google Shape;165;p21"/>
          <p:cNvSpPr/>
          <p:nvPr/>
        </p:nvSpPr>
        <p:spPr>
          <a:xfrm>
            <a:off x="5740475" y="5183950"/>
            <a:ext cx="1220400" cy="12408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x86_64</a:t>
            </a:r>
            <a:endParaRPr b="1" sz="1000"/>
          </a:p>
        </p:txBody>
      </p:sp>
      <p:sp>
        <p:nvSpPr>
          <p:cNvPr id="166" name="Google Shape;166;p21"/>
          <p:cNvSpPr/>
          <p:nvPr/>
        </p:nvSpPr>
        <p:spPr>
          <a:xfrm>
            <a:off x="7237038" y="5190175"/>
            <a:ext cx="1220400" cy="12408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Arm64</a:t>
            </a:r>
            <a:endParaRPr b="1" sz="1000"/>
          </a:p>
        </p:txBody>
      </p:sp>
      <p:sp>
        <p:nvSpPr>
          <p:cNvPr id="167" name="Google Shape;167;p21"/>
          <p:cNvSpPr/>
          <p:nvPr/>
        </p:nvSpPr>
        <p:spPr>
          <a:xfrm>
            <a:off x="8733613" y="5183950"/>
            <a:ext cx="1220400" cy="1240800"/>
          </a:xfrm>
          <a:prstGeom prst="diamond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/>
              <a:t>Arm32</a:t>
            </a:r>
            <a:endParaRPr b="1" sz="1000"/>
          </a:p>
        </p:txBody>
      </p:sp>
      <p:cxnSp>
        <p:nvCxnSpPr>
          <p:cNvPr id="168" name="Google Shape;168;p21"/>
          <p:cNvCxnSpPr>
            <a:stCxn id="165" idx="0"/>
            <a:endCxn id="162" idx="2"/>
          </p:cNvCxnSpPr>
          <p:nvPr/>
        </p:nvCxnSpPr>
        <p:spPr>
          <a:xfrm rot="-5400000">
            <a:off x="6973475" y="4310050"/>
            <a:ext cx="251100" cy="1496700"/>
          </a:xfrm>
          <a:prstGeom prst="bentConnector3">
            <a:avLst>
              <a:gd fmla="val 50005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69" name="Google Shape;169;p21"/>
          <p:cNvCxnSpPr>
            <a:stCxn id="166" idx="0"/>
            <a:endCxn id="162" idx="2"/>
          </p:cNvCxnSpPr>
          <p:nvPr/>
        </p:nvCxnSpPr>
        <p:spPr>
          <a:xfrm rot="-5400000">
            <a:off x="7718838" y="5061175"/>
            <a:ext cx="257400" cy="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70" name="Google Shape;170;p21"/>
          <p:cNvCxnSpPr/>
          <p:nvPr/>
        </p:nvCxnSpPr>
        <p:spPr>
          <a:xfrm flipH="1" rot="-5400000">
            <a:off x="8470050" y="4316350"/>
            <a:ext cx="251100" cy="1496700"/>
          </a:xfrm>
          <a:prstGeom prst="bentConnector3">
            <a:avLst>
              <a:gd fmla="val 4865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2"/>
          <p:cNvSpPr txBox="1"/>
          <p:nvPr>
            <p:ph type="title"/>
          </p:nvPr>
        </p:nvSpPr>
        <p:spPr>
          <a:xfrm>
            <a:off x="457200" y="484188"/>
            <a:ext cx="9144000" cy="686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Build Environment</a:t>
            </a:r>
            <a:endParaRPr/>
          </a:p>
        </p:txBody>
      </p:sp>
      <p:sp>
        <p:nvSpPr>
          <p:cNvPr id="177" name="Google Shape;177;p22"/>
          <p:cNvSpPr/>
          <p:nvPr/>
        </p:nvSpPr>
        <p:spPr>
          <a:xfrm>
            <a:off x="4554150" y="1785875"/>
            <a:ext cx="12006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EPICS Build Template</a:t>
            </a:r>
            <a:endParaRPr/>
          </a:p>
        </p:txBody>
      </p:sp>
      <p:sp>
        <p:nvSpPr>
          <p:cNvPr id="178" name="Google Shape;178;p22"/>
          <p:cNvSpPr/>
          <p:nvPr/>
        </p:nvSpPr>
        <p:spPr>
          <a:xfrm>
            <a:off x="6394638" y="1795850"/>
            <a:ext cx="12006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System Libraries</a:t>
            </a:r>
            <a:endParaRPr/>
          </a:p>
        </p:txBody>
      </p:sp>
      <p:sp>
        <p:nvSpPr>
          <p:cNvPr id="179" name="Google Shape;179;p22"/>
          <p:cNvSpPr/>
          <p:nvPr/>
        </p:nvSpPr>
        <p:spPr>
          <a:xfrm>
            <a:off x="5495700" y="2864850"/>
            <a:ext cx="12006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Debian Linux</a:t>
            </a: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4845900" y="4415225"/>
            <a:ext cx="2500200" cy="992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Docker Image</a:t>
            </a:r>
            <a:endParaRPr sz="1700"/>
          </a:p>
        </p:txBody>
      </p:sp>
      <p:cxnSp>
        <p:nvCxnSpPr>
          <p:cNvPr id="181" name="Google Shape;181;p22"/>
          <p:cNvCxnSpPr>
            <a:stCxn id="177" idx="2"/>
          </p:cNvCxnSpPr>
          <p:nvPr/>
        </p:nvCxnSpPr>
        <p:spPr>
          <a:xfrm flipH="1" rot="-5400000">
            <a:off x="4442550" y="3321275"/>
            <a:ext cx="1785900" cy="362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182" name="Google Shape;182;p22"/>
          <p:cNvCxnSpPr/>
          <p:nvPr/>
        </p:nvCxnSpPr>
        <p:spPr>
          <a:xfrm rot="-5400000">
            <a:off x="5914925" y="3331250"/>
            <a:ext cx="1785900" cy="362100"/>
          </a:xfrm>
          <a:prstGeom prst="curved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83" name="Google Shape;183;p22"/>
          <p:cNvCxnSpPr>
            <a:stCxn id="179" idx="2"/>
            <a:endCxn id="180" idx="0"/>
          </p:cNvCxnSpPr>
          <p:nvPr/>
        </p:nvCxnSpPr>
        <p:spPr>
          <a:xfrm>
            <a:off x="6096000" y="3688350"/>
            <a:ext cx="0" cy="726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84" name="Google Shape;184;p22"/>
          <p:cNvSpPr/>
          <p:nvPr/>
        </p:nvSpPr>
        <p:spPr>
          <a:xfrm>
            <a:off x="1432500" y="1241150"/>
            <a:ext cx="12006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EPICS Base</a:t>
            </a:r>
            <a:endParaRPr/>
          </a:p>
        </p:txBody>
      </p:sp>
      <p:sp>
        <p:nvSpPr>
          <p:cNvPr id="185" name="Google Shape;185;p22"/>
          <p:cNvSpPr/>
          <p:nvPr/>
        </p:nvSpPr>
        <p:spPr>
          <a:xfrm>
            <a:off x="1432500" y="2304050"/>
            <a:ext cx="12006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Support Modules</a:t>
            </a:r>
            <a:endParaRPr/>
          </a:p>
        </p:txBody>
      </p:sp>
      <p:sp>
        <p:nvSpPr>
          <p:cNvPr id="186" name="Google Shape;186;p22"/>
          <p:cNvSpPr/>
          <p:nvPr/>
        </p:nvSpPr>
        <p:spPr>
          <a:xfrm>
            <a:off x="1432500" y="3366950"/>
            <a:ext cx="12006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Configs</a:t>
            </a:r>
            <a:endParaRPr/>
          </a:p>
        </p:txBody>
      </p:sp>
      <p:sp>
        <p:nvSpPr>
          <p:cNvPr id="187" name="Google Shape;187;p22"/>
          <p:cNvSpPr/>
          <p:nvPr/>
        </p:nvSpPr>
        <p:spPr>
          <a:xfrm>
            <a:off x="1432500" y="4651650"/>
            <a:ext cx="1200600" cy="823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Simulation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Tools</a:t>
            </a:r>
            <a:endParaRPr/>
          </a:p>
        </p:txBody>
      </p:sp>
      <p:cxnSp>
        <p:nvCxnSpPr>
          <p:cNvPr id="188" name="Google Shape;188;p22"/>
          <p:cNvCxnSpPr>
            <a:endCxn id="177" idx="1"/>
          </p:cNvCxnSpPr>
          <p:nvPr/>
        </p:nvCxnSpPr>
        <p:spPr>
          <a:xfrm>
            <a:off x="2633250" y="1642925"/>
            <a:ext cx="1920900" cy="554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2"/>
          <p:cNvCxnSpPr>
            <a:stCxn id="187" idx="3"/>
            <a:endCxn id="177" idx="1"/>
          </p:cNvCxnSpPr>
          <p:nvPr/>
        </p:nvCxnSpPr>
        <p:spPr>
          <a:xfrm flipH="1" rot="10800000">
            <a:off x="2633100" y="2197500"/>
            <a:ext cx="1921200" cy="28659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0" name="Google Shape;190;p22"/>
          <p:cNvCxnSpPr>
            <a:stCxn id="186" idx="3"/>
            <a:endCxn id="177" idx="1"/>
          </p:cNvCxnSpPr>
          <p:nvPr/>
        </p:nvCxnSpPr>
        <p:spPr>
          <a:xfrm flipH="1" rot="10800000">
            <a:off x="2633100" y="2197700"/>
            <a:ext cx="1921200" cy="1581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2"/>
          <p:cNvCxnSpPr>
            <a:stCxn id="185" idx="3"/>
            <a:endCxn id="177" idx="1"/>
          </p:cNvCxnSpPr>
          <p:nvPr/>
        </p:nvCxnSpPr>
        <p:spPr>
          <a:xfrm flipH="1" rot="10800000">
            <a:off x="2633100" y="2197700"/>
            <a:ext cx="1921200" cy="518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" name="Google Shape;192;p22"/>
          <p:cNvSpPr/>
          <p:nvPr/>
        </p:nvSpPr>
        <p:spPr>
          <a:xfrm>
            <a:off x="10267625" y="3481296"/>
            <a:ext cx="1787700" cy="1146816"/>
          </a:xfrm>
          <a:prstGeom prst="flowChartMagneticDisk">
            <a:avLst/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5882" y="3475487"/>
            <a:ext cx="1117885" cy="3776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2"/>
          <p:cNvSpPr/>
          <p:nvPr/>
        </p:nvSpPr>
        <p:spPr>
          <a:xfrm>
            <a:off x="8330350" y="2276325"/>
            <a:ext cx="1200600" cy="900825"/>
          </a:xfrm>
          <a:prstGeom prst="flowChartOffpage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GitLab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Runner</a:t>
            </a:r>
            <a:endParaRPr/>
          </a:p>
        </p:txBody>
      </p:sp>
      <p:sp>
        <p:nvSpPr>
          <p:cNvPr id="195" name="Google Shape;195;p22"/>
          <p:cNvSpPr/>
          <p:nvPr/>
        </p:nvSpPr>
        <p:spPr>
          <a:xfrm>
            <a:off x="8330350" y="5305550"/>
            <a:ext cx="1200600" cy="900825"/>
          </a:xfrm>
          <a:prstGeom prst="flowChartOffpage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Docker Container</a:t>
            </a:r>
            <a:endParaRPr/>
          </a:p>
        </p:txBody>
      </p:sp>
      <p:cxnSp>
        <p:nvCxnSpPr>
          <p:cNvPr id="196" name="Google Shape;196;p22"/>
          <p:cNvCxnSpPr>
            <a:stCxn id="180" idx="3"/>
            <a:endCxn id="194" idx="2"/>
          </p:cNvCxnSpPr>
          <p:nvPr/>
        </p:nvCxnSpPr>
        <p:spPr>
          <a:xfrm flipH="1" rot="10800000">
            <a:off x="7346100" y="3177275"/>
            <a:ext cx="1584600" cy="17340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97" name="Google Shape;197;p22"/>
          <p:cNvCxnSpPr>
            <a:stCxn id="195" idx="0"/>
            <a:endCxn id="180" idx="3"/>
          </p:cNvCxnSpPr>
          <p:nvPr/>
        </p:nvCxnSpPr>
        <p:spPr>
          <a:xfrm flipH="1" rot="5400000">
            <a:off x="7941250" y="4316150"/>
            <a:ext cx="394200" cy="1584600"/>
          </a:xfrm>
          <a:prstGeom prst="curved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98" name="Google Shape;198;p22"/>
          <p:cNvCxnSpPr>
            <a:stCxn id="192" idx="3"/>
            <a:endCxn id="195" idx="2"/>
          </p:cNvCxnSpPr>
          <p:nvPr/>
        </p:nvCxnSpPr>
        <p:spPr>
          <a:xfrm rot="5400000">
            <a:off x="9256925" y="4301862"/>
            <a:ext cx="1578300" cy="2230800"/>
          </a:xfrm>
          <a:prstGeom prst="curvedConnector3">
            <a:avLst>
              <a:gd fmla="val 115085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cxnSp>
        <p:nvCxnSpPr>
          <p:cNvPr id="199" name="Google Shape;199;p22"/>
          <p:cNvCxnSpPr>
            <a:stCxn id="194" idx="0"/>
            <a:endCxn id="193" idx="0"/>
          </p:cNvCxnSpPr>
          <p:nvPr/>
        </p:nvCxnSpPr>
        <p:spPr>
          <a:xfrm flipH="1" rot="-5400000">
            <a:off x="9428200" y="1778775"/>
            <a:ext cx="1199100" cy="2194200"/>
          </a:xfrm>
          <a:prstGeom prst="curvedConnector3">
            <a:avLst>
              <a:gd fmla="val -19859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stealth"/>
            <a:tailEnd len="med" w="med" type="none"/>
          </a:ln>
        </p:spPr>
      </p:cxnSp>
      <p:sp>
        <p:nvSpPr>
          <p:cNvPr id="200" name="Google Shape;200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Next Lab">
      <a:dk1>
        <a:srgbClr val="333333"/>
      </a:dk1>
      <a:lt1>
        <a:srgbClr val="FFFFFF"/>
      </a:lt1>
      <a:dk2>
        <a:srgbClr val="4F2070"/>
      </a:dk2>
      <a:lt2>
        <a:srgbClr val="DDDDDD"/>
      </a:lt2>
      <a:accent1>
        <a:srgbClr val="7CA3D6"/>
      </a:accent1>
      <a:accent2>
        <a:srgbClr val="ED9031"/>
      </a:accent2>
      <a:accent3>
        <a:srgbClr val="C0C0C0"/>
      </a:accent3>
      <a:accent4>
        <a:srgbClr val="929600"/>
      </a:accent4>
      <a:accent5>
        <a:srgbClr val="4F2070"/>
      </a:accent5>
      <a:accent6>
        <a:srgbClr val="FEFFFF"/>
      </a:accent6>
      <a:hlink>
        <a:srgbClr val="FEFF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