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21"/>
  </p:notesMasterIdLst>
  <p:handoutMasterIdLst>
    <p:handoutMasterId r:id="rId22"/>
  </p:handoutMasterIdLst>
  <p:sldIdLst>
    <p:sldId id="256" r:id="rId8"/>
    <p:sldId id="261" r:id="rId9"/>
    <p:sldId id="267" r:id="rId10"/>
    <p:sldId id="262" r:id="rId11"/>
    <p:sldId id="263" r:id="rId12"/>
    <p:sldId id="265" r:id="rId13"/>
    <p:sldId id="271" r:id="rId14"/>
    <p:sldId id="268" r:id="rId15"/>
    <p:sldId id="273" r:id="rId16"/>
    <p:sldId id="272" r:id="rId17"/>
    <p:sldId id="269" r:id="rId18"/>
    <p:sldId id="270" r:id="rId19"/>
    <p:sldId id="275" r:id="rId20"/>
  </p:sldIdLst>
  <p:sldSz cx="12192000" cy="6858000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1B"/>
    <a:srgbClr val="676767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1983E-C312-4213-819F-A64A62948A71}" v="3" dt="2024-09-17T03:47:57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79261" autoAdjust="0"/>
  </p:normalViewPr>
  <p:slideViewPr>
    <p:cSldViewPr snapToGrid="0">
      <p:cViewPr varScale="1">
        <p:scale>
          <a:sx n="105" d="100"/>
          <a:sy n="105" d="100"/>
        </p:scale>
        <p:origin x="82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nch, Ivan (STFC,RAL,ISIS)" userId="d5cd9bd6-da56-422f-b743-cea35b27e604" providerId="ADAL" clId="{4041983E-C312-4213-819F-A64A62948A71}"/>
    <pc:docChg chg="custSel modSld sldOrd">
      <pc:chgData name="Finch, Ivan (STFC,RAL,ISIS)" userId="d5cd9bd6-da56-422f-b743-cea35b27e604" providerId="ADAL" clId="{4041983E-C312-4213-819F-A64A62948A71}" dt="2024-09-17T03:48:40.558" v="1953" actId="20577"/>
      <pc:docMkLst>
        <pc:docMk/>
      </pc:docMkLst>
      <pc:sldChg chg="modSp mod">
        <pc:chgData name="Finch, Ivan (STFC,RAL,ISIS)" userId="d5cd9bd6-da56-422f-b743-cea35b27e604" providerId="ADAL" clId="{4041983E-C312-4213-819F-A64A62948A71}" dt="2024-09-17T02:59:21.656" v="14" actId="20577"/>
        <pc:sldMkLst>
          <pc:docMk/>
          <pc:sldMk cId="1481826788" sldId="256"/>
        </pc:sldMkLst>
        <pc:spChg chg="mod">
          <ac:chgData name="Finch, Ivan (STFC,RAL,ISIS)" userId="d5cd9bd6-da56-422f-b743-cea35b27e604" providerId="ADAL" clId="{4041983E-C312-4213-819F-A64A62948A71}" dt="2024-09-17T02:59:07.945" v="1" actId="20577"/>
          <ac:spMkLst>
            <pc:docMk/>
            <pc:sldMk cId="1481826788" sldId="256"/>
            <ac:spMk id="2" creationId="{B39B5CD0-94BB-02A9-D0D6-755513A2911E}"/>
          </ac:spMkLst>
        </pc:spChg>
        <pc:spChg chg="mod">
          <ac:chgData name="Finch, Ivan (STFC,RAL,ISIS)" userId="d5cd9bd6-da56-422f-b743-cea35b27e604" providerId="ADAL" clId="{4041983E-C312-4213-819F-A64A62948A71}" dt="2024-09-17T02:59:21.656" v="14" actId="20577"/>
          <ac:spMkLst>
            <pc:docMk/>
            <pc:sldMk cId="1481826788" sldId="256"/>
            <ac:spMk id="5" creationId="{F4CC80D5-0EB8-807C-B0E7-140CDCF28F4C}"/>
          </ac:spMkLst>
        </pc:spChg>
      </pc:sldChg>
      <pc:sldChg chg="addSp delSp modSp mod modNotesTx">
        <pc:chgData name="Finch, Ivan (STFC,RAL,ISIS)" userId="d5cd9bd6-da56-422f-b743-cea35b27e604" providerId="ADAL" clId="{4041983E-C312-4213-819F-A64A62948A71}" dt="2024-09-17T03:46:21.293" v="1758" actId="20577"/>
        <pc:sldMkLst>
          <pc:docMk/>
          <pc:sldMk cId="524154899" sldId="261"/>
        </pc:sldMkLst>
        <pc:spChg chg="mod">
          <ac:chgData name="Finch, Ivan (STFC,RAL,ISIS)" userId="d5cd9bd6-da56-422f-b743-cea35b27e604" providerId="ADAL" clId="{4041983E-C312-4213-819F-A64A62948A71}" dt="2024-09-17T03:46:21.293" v="1758" actId="20577"/>
          <ac:spMkLst>
            <pc:docMk/>
            <pc:sldMk cId="524154899" sldId="261"/>
            <ac:spMk id="4" creationId="{C1477D3E-6DED-FA6D-1606-2AF1378E05C5}"/>
          </ac:spMkLst>
        </pc:spChg>
        <pc:spChg chg="add mod">
          <ac:chgData name="Finch, Ivan (STFC,RAL,ISIS)" userId="d5cd9bd6-da56-422f-b743-cea35b27e604" providerId="ADAL" clId="{4041983E-C312-4213-819F-A64A62948A71}" dt="2024-09-17T03:15:32.036" v="593" actId="1038"/>
          <ac:spMkLst>
            <pc:docMk/>
            <pc:sldMk cId="524154899" sldId="261"/>
            <ac:spMk id="5" creationId="{247826F4-FE0F-D29D-8B14-B685EC07CF13}"/>
          </ac:spMkLst>
        </pc:spChg>
        <pc:picChg chg="add del mod">
          <ac:chgData name="Finch, Ivan (STFC,RAL,ISIS)" userId="d5cd9bd6-da56-422f-b743-cea35b27e604" providerId="ADAL" clId="{4041983E-C312-4213-819F-A64A62948A71}" dt="2024-09-17T03:14:44.566" v="555" actId="478"/>
          <ac:picMkLst>
            <pc:docMk/>
            <pc:sldMk cId="524154899" sldId="261"/>
            <ac:picMk id="3" creationId="{73A83D36-B523-3616-F977-01D9D27132CD}"/>
          </ac:picMkLst>
        </pc:picChg>
        <pc:picChg chg="add mod">
          <ac:chgData name="Finch, Ivan (STFC,RAL,ISIS)" userId="d5cd9bd6-da56-422f-b743-cea35b27e604" providerId="ADAL" clId="{4041983E-C312-4213-819F-A64A62948A71}" dt="2024-09-17T03:16:37.811" v="718" actId="1076"/>
          <ac:picMkLst>
            <pc:docMk/>
            <pc:sldMk cId="524154899" sldId="261"/>
            <ac:picMk id="7" creationId="{39BCD55F-A7FB-9EB3-A267-209031082D0B}"/>
          </ac:picMkLst>
        </pc:picChg>
      </pc:sldChg>
      <pc:sldChg chg="modSp mod">
        <pc:chgData name="Finch, Ivan (STFC,RAL,ISIS)" userId="d5cd9bd6-da56-422f-b743-cea35b27e604" providerId="ADAL" clId="{4041983E-C312-4213-819F-A64A62948A71}" dt="2024-09-17T03:46:42.899" v="1777" actId="20577"/>
        <pc:sldMkLst>
          <pc:docMk/>
          <pc:sldMk cId="826039871" sldId="262"/>
        </pc:sldMkLst>
        <pc:spChg chg="mod">
          <ac:chgData name="Finch, Ivan (STFC,RAL,ISIS)" userId="d5cd9bd6-da56-422f-b743-cea35b27e604" providerId="ADAL" clId="{4041983E-C312-4213-819F-A64A62948A71}" dt="2024-09-17T03:46:42.899" v="1777" actId="20577"/>
          <ac:spMkLst>
            <pc:docMk/>
            <pc:sldMk cId="826039871" sldId="262"/>
            <ac:spMk id="4" creationId="{10A12852-15C0-1EB8-4AD1-F61F8390C0B0}"/>
          </ac:spMkLst>
        </pc:spChg>
      </pc:sldChg>
      <pc:sldChg chg="addSp modSp mod">
        <pc:chgData name="Finch, Ivan (STFC,RAL,ISIS)" userId="d5cd9bd6-da56-422f-b743-cea35b27e604" providerId="ADAL" clId="{4041983E-C312-4213-819F-A64A62948A71}" dt="2024-09-17T03:19:10.327" v="1083" actId="20577"/>
        <pc:sldMkLst>
          <pc:docMk/>
          <pc:sldMk cId="2660359110" sldId="263"/>
        </pc:sldMkLst>
        <pc:spChg chg="mod">
          <ac:chgData name="Finch, Ivan (STFC,RAL,ISIS)" userId="d5cd9bd6-da56-422f-b743-cea35b27e604" providerId="ADAL" clId="{4041983E-C312-4213-819F-A64A62948A71}" dt="2024-09-17T03:17:00.894" v="719" actId="20577"/>
          <ac:spMkLst>
            <pc:docMk/>
            <pc:sldMk cId="2660359110" sldId="263"/>
            <ac:spMk id="2" creationId="{6C370460-27F0-5A2F-2F2A-2C8EEAE98A41}"/>
          </ac:spMkLst>
        </pc:spChg>
        <pc:spChg chg="add mod">
          <ac:chgData name="Finch, Ivan (STFC,RAL,ISIS)" userId="d5cd9bd6-da56-422f-b743-cea35b27e604" providerId="ADAL" clId="{4041983E-C312-4213-819F-A64A62948A71}" dt="2024-09-17T03:19:10.327" v="1083" actId="20577"/>
          <ac:spMkLst>
            <pc:docMk/>
            <pc:sldMk cId="2660359110" sldId="263"/>
            <ac:spMk id="3" creationId="{AA2B7EB9-56EF-CEB5-8B16-B0104052566B}"/>
          </ac:spMkLst>
        </pc:spChg>
      </pc:sldChg>
      <pc:sldChg chg="modSp mod modNotesTx">
        <pc:chgData name="Finch, Ivan (STFC,RAL,ISIS)" userId="d5cd9bd6-da56-422f-b743-cea35b27e604" providerId="ADAL" clId="{4041983E-C312-4213-819F-A64A62948A71}" dt="2024-09-17T03:48:40.558" v="1953" actId="20577"/>
        <pc:sldMkLst>
          <pc:docMk/>
          <pc:sldMk cId="138054605" sldId="265"/>
        </pc:sldMkLst>
        <pc:spChg chg="mod">
          <ac:chgData name="Finch, Ivan (STFC,RAL,ISIS)" userId="d5cd9bd6-da56-422f-b743-cea35b27e604" providerId="ADAL" clId="{4041983E-C312-4213-819F-A64A62948A71}" dt="2024-09-17T03:03:58.356" v="437" actId="20577"/>
          <ac:spMkLst>
            <pc:docMk/>
            <pc:sldMk cId="138054605" sldId="265"/>
            <ac:spMk id="6" creationId="{7CFC3882-0CA1-3FF7-B347-965D576BD5C1}"/>
          </ac:spMkLst>
        </pc:spChg>
      </pc:sldChg>
      <pc:sldChg chg="modSp mod modNotesTx">
        <pc:chgData name="Finch, Ivan (STFC,RAL,ISIS)" userId="d5cd9bd6-da56-422f-b743-cea35b27e604" providerId="ADAL" clId="{4041983E-C312-4213-819F-A64A62948A71}" dt="2024-09-17T03:48:01.523" v="1821"/>
        <pc:sldMkLst>
          <pc:docMk/>
          <pc:sldMk cId="1357812972" sldId="267"/>
        </pc:sldMkLst>
        <pc:spChg chg="mod">
          <ac:chgData name="Finch, Ivan (STFC,RAL,ISIS)" userId="d5cd9bd6-da56-422f-b743-cea35b27e604" providerId="ADAL" clId="{4041983E-C312-4213-819F-A64A62948A71}" dt="2024-09-17T03:46:04.882" v="1756" actId="14100"/>
          <ac:spMkLst>
            <pc:docMk/>
            <pc:sldMk cId="1357812972" sldId="267"/>
            <ac:spMk id="6" creationId="{DAE3C803-9FE8-1408-7138-43FA86DF3495}"/>
          </ac:spMkLst>
        </pc:spChg>
      </pc:sldChg>
      <pc:sldChg chg="modSp mod">
        <pc:chgData name="Finch, Ivan (STFC,RAL,ISIS)" userId="d5cd9bd6-da56-422f-b743-cea35b27e604" providerId="ADAL" clId="{4041983E-C312-4213-819F-A64A62948A71}" dt="2024-09-17T03:20:20.431" v="1090" actId="20577"/>
        <pc:sldMkLst>
          <pc:docMk/>
          <pc:sldMk cId="2967526559" sldId="268"/>
        </pc:sldMkLst>
        <pc:spChg chg="mod">
          <ac:chgData name="Finch, Ivan (STFC,RAL,ISIS)" userId="d5cd9bd6-da56-422f-b743-cea35b27e604" providerId="ADAL" clId="{4041983E-C312-4213-819F-A64A62948A71}" dt="2024-09-17T03:20:20.431" v="1090" actId="20577"/>
          <ac:spMkLst>
            <pc:docMk/>
            <pc:sldMk cId="2967526559" sldId="268"/>
            <ac:spMk id="2" creationId="{56B933D7-3ACC-ECAC-AF77-844D28F7373B}"/>
          </ac:spMkLst>
        </pc:spChg>
      </pc:sldChg>
      <pc:sldChg chg="ord">
        <pc:chgData name="Finch, Ivan (STFC,RAL,ISIS)" userId="d5cd9bd6-da56-422f-b743-cea35b27e604" providerId="ADAL" clId="{4041983E-C312-4213-819F-A64A62948A71}" dt="2024-09-17T03:28:34.539" v="1092"/>
        <pc:sldMkLst>
          <pc:docMk/>
          <pc:sldMk cId="3289208532" sldId="270"/>
        </pc:sldMkLst>
      </pc:sldChg>
      <pc:sldChg chg="modSp mod">
        <pc:chgData name="Finch, Ivan (STFC,RAL,ISIS)" userId="d5cd9bd6-da56-422f-b743-cea35b27e604" providerId="ADAL" clId="{4041983E-C312-4213-819F-A64A62948A71}" dt="2024-09-17T03:19:49.033" v="1086" actId="20577"/>
        <pc:sldMkLst>
          <pc:docMk/>
          <pc:sldMk cId="2705317925" sldId="271"/>
        </pc:sldMkLst>
        <pc:spChg chg="mod">
          <ac:chgData name="Finch, Ivan (STFC,RAL,ISIS)" userId="d5cd9bd6-da56-422f-b743-cea35b27e604" providerId="ADAL" clId="{4041983E-C312-4213-819F-A64A62948A71}" dt="2024-09-17T03:19:49.033" v="1086" actId="20577"/>
          <ac:spMkLst>
            <pc:docMk/>
            <pc:sldMk cId="2705317925" sldId="271"/>
            <ac:spMk id="3" creationId="{29CF37BB-539D-9646-8571-1B1F8F6E5A3B}"/>
          </ac:spMkLst>
        </pc:spChg>
      </pc:sldChg>
      <pc:sldChg chg="modNotesTx">
        <pc:chgData name="Finch, Ivan (STFC,RAL,ISIS)" userId="d5cd9bd6-da56-422f-b743-cea35b27e604" providerId="ADAL" clId="{4041983E-C312-4213-819F-A64A62948A71}" dt="2024-09-17T03:28:41.704" v="1107" actId="20577"/>
        <pc:sldMkLst>
          <pc:docMk/>
          <pc:sldMk cId="1207675553" sldId="272"/>
        </pc:sldMkLst>
      </pc:sldChg>
      <pc:sldChg chg="ord">
        <pc:chgData name="Finch, Ivan (STFC,RAL,ISIS)" userId="d5cd9bd6-da56-422f-b743-cea35b27e604" providerId="ADAL" clId="{4041983E-C312-4213-819F-A64A62948A71}" dt="2024-09-17T03:20:10.092" v="1088"/>
        <pc:sldMkLst>
          <pc:docMk/>
          <pc:sldMk cId="143366695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CD908-1531-4E7D-BCF6-45D382D4C46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1EFBC-6CE3-42B8-BF7E-44DA44296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60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I’m talking rather than Aqeel because Aqeel didn’t clear ORNL security in time</a:t>
            </a:r>
          </a:p>
          <a:p>
            <a:r>
              <a:rPr lang="en-GB" dirty="0"/>
              <a:t>I’ll be repeating the URL and QR code at the end of the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1EFBC-6CE3-42B8-BF7E-44DA442965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37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 that the Phoebus project has recently developed a Java implementation of </a:t>
            </a:r>
            <a:r>
              <a:rPr lang="en-GB" dirty="0" err="1"/>
              <a:t>RecCaster</a:t>
            </a:r>
            <a:r>
              <a:rPr lang="en-GB" dirty="0"/>
              <a:t> to test performance of the system?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1EFBC-6CE3-42B8-BF7E-44DA442965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5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PyO3 is Rust bindings for Python</a:t>
            </a:r>
          </a:p>
          <a:p>
            <a:r>
              <a:rPr lang="en-GB" dirty="0"/>
              <a:t>Although we have cross-compiled for ARM we haven’t  tested properly as we lack a test device.</a:t>
            </a:r>
          </a:p>
          <a:p>
            <a:r>
              <a:rPr lang="en-GB" dirty="0"/>
              <a:t>The implementation in Rust was in part motivated by the need not to lock the GIL when updating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1EFBC-6CE3-42B8-BF7E-44DA442965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505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demo here!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1EFBC-6CE3-42B8-BF7E-44DA4429657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8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hannelFinder/ChannelFinderService" TargetMode="External"/><Relationship Id="rId2" Type="http://schemas.openxmlformats.org/officeDocument/2006/relationships/hyperlink" Target="https://github.com/ChannelFinder/recsync" TargetMode="Externa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Recsync-rs</a:t>
            </a:r>
            <a:r>
              <a:rPr lang="en-GB" sz="4000" dirty="0"/>
              <a:t> / </a:t>
            </a:r>
            <a:r>
              <a:rPr lang="en-GB" sz="4000" dirty="0" err="1"/>
              <a:t>PyRecCaster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Aqeel </a:t>
            </a:r>
            <a:r>
              <a:rPr lang="en-US" dirty="0" err="1"/>
              <a:t>AlShafei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Oak Ridge National Laboratory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17 Sept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9933EBF2-BFA7-65E9-981A-6FFD17308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15" y="1260036"/>
            <a:ext cx="3865563" cy="38655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AE8764-5770-D3D4-5685-3825867A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092" y="4889417"/>
            <a:ext cx="6059807" cy="472363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github.com/</a:t>
            </a:r>
            <a:r>
              <a:rPr lang="en-US" dirty="0" err="1">
                <a:solidFill>
                  <a:schemeClr val="tx1"/>
                </a:solidFill>
              </a:rPr>
              <a:t>ISISNeutronMuon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recsync-rs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7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9642C4-5E29-6DA1-0871-2D73AECC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9ED46-654E-485F-EF00-B550414C8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https://github.com/ChannelFinder/recsync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https://github.com/ChannelFinder/ChannelFinderService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https://channelfinder.github.io</a:t>
            </a:r>
          </a:p>
          <a:p>
            <a:r>
              <a:rPr lang="en-GB" dirty="0">
                <a:solidFill>
                  <a:schemeClr val="tx1"/>
                </a:solidFill>
              </a:rPr>
              <a:t>https://github.com/ChannelFinder/pvinfo</a:t>
            </a:r>
          </a:p>
        </p:txBody>
      </p:sp>
    </p:spTree>
    <p:extLst>
      <p:ext uri="{BB962C8B-B14F-4D97-AF65-F5344CB8AC3E}">
        <p14:creationId xmlns:p14="http://schemas.microsoft.com/office/powerpoint/2010/main" val="3889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DA73-A424-F790-60DC-988842FB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Usage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492A9F-BA21-7C85-80E8-36CDE4499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160" y="837488"/>
            <a:ext cx="5750560" cy="4388355"/>
          </a:xfrm>
        </p:spPr>
      </p:pic>
    </p:spTree>
    <p:extLst>
      <p:ext uri="{BB962C8B-B14F-4D97-AF65-F5344CB8AC3E}">
        <p14:creationId xmlns:p14="http://schemas.microsoft.com/office/powerpoint/2010/main" val="328920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DA73-A424-F790-60DC-988842FB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Usage</a:t>
            </a:r>
            <a:endParaRPr lang="en-GB" dirty="0"/>
          </a:p>
        </p:txBody>
      </p:sp>
      <p:pic>
        <p:nvPicPr>
          <p:cNvPr id="11" name="Content Placeholder 10" descr="A black background with colorful lights&#10;&#10;Description automatically generated">
            <a:extLst>
              <a:ext uri="{FF2B5EF4-FFF2-40B4-BE49-F238E27FC236}">
                <a16:creationId xmlns:a16="http://schemas.microsoft.com/office/drawing/2014/main" id="{DBCE68EB-2AFD-0825-E6A3-F89FFCF03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94" y="1304925"/>
            <a:ext cx="10635237" cy="3865563"/>
          </a:xfrm>
        </p:spPr>
      </p:pic>
    </p:spTree>
    <p:extLst>
      <p:ext uri="{BB962C8B-B14F-4D97-AF65-F5344CB8AC3E}">
        <p14:creationId xmlns:p14="http://schemas.microsoft.com/office/powerpoint/2010/main" val="14336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3EA1-7D3F-AF1F-680D-D10AD351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77D3E-6DED-FA6D-1606-2AF1378E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18794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Problem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What is </a:t>
            </a:r>
            <a:r>
              <a:rPr lang="en-US" sz="3600" dirty="0" err="1">
                <a:solidFill>
                  <a:schemeClr val="tx1"/>
                </a:solidFill>
              </a:rPr>
              <a:t>RecSync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RecCaster</a:t>
            </a:r>
            <a:r>
              <a:rPr lang="en-US" sz="3600" dirty="0">
                <a:solidFill>
                  <a:schemeClr val="tx1"/>
                </a:solidFill>
              </a:rPr>
              <a:t>, and </a:t>
            </a:r>
            <a:r>
              <a:rPr lang="en-GB" sz="3600" dirty="0" err="1">
                <a:solidFill>
                  <a:schemeClr val="tx1"/>
                </a:solidFill>
              </a:rPr>
              <a:t>RecCeiver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</a:rPr>
              <a:t>Recsync-rs</a:t>
            </a:r>
            <a:r>
              <a:rPr lang="en-US" sz="3600" dirty="0">
                <a:solidFill>
                  <a:schemeClr val="tx1"/>
                </a:solidFill>
              </a:rPr>
              <a:t> and </a:t>
            </a:r>
            <a:r>
              <a:rPr lang="en-US" sz="3600" dirty="0" err="1">
                <a:solidFill>
                  <a:schemeClr val="tx1"/>
                </a:solidFill>
              </a:rPr>
              <a:t>PyRecCaster</a:t>
            </a:r>
            <a:r>
              <a:rPr lang="en-US" sz="3600" dirty="0">
                <a:solidFill>
                  <a:schemeClr val="tx1"/>
                </a:solidFill>
              </a:rPr>
              <a:t> Implementation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7826F4-FE0F-D29D-8B14-B685EC07CF13}"/>
              </a:ext>
            </a:extLst>
          </p:cNvPr>
          <p:cNvSpPr txBox="1">
            <a:spLocks/>
          </p:cNvSpPr>
          <p:nvPr/>
        </p:nvSpPr>
        <p:spPr>
          <a:xfrm>
            <a:off x="621540" y="5026121"/>
            <a:ext cx="6059807" cy="4723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github.com/</a:t>
            </a:r>
            <a:r>
              <a:rPr lang="en-US" dirty="0" err="1">
                <a:solidFill>
                  <a:schemeClr val="tx1"/>
                </a:solidFill>
              </a:rPr>
              <a:t>ISISNeutronMuon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recsync-rs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BCD55F-A7FB-9EB3-A267-209031082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574" y="3157883"/>
            <a:ext cx="3736476" cy="373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5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FE42E6-6C9B-59A3-38FC-4B129B08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Problem Statement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E3C803-9FE8-1408-7138-43FA86DF3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0656059" cy="3865591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 the ISIS Accelerators we have a number of tools developed in Python (</a:t>
            </a:r>
            <a:r>
              <a:rPr lang="en-GB" sz="24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pvapy</a:t>
            </a:r>
            <a:r>
              <a:rPr lang="en-GB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&amp; p4p) which create PVs. Currently it is not easy to track these PVs using standard tools such as </a:t>
            </a:r>
            <a:r>
              <a:rPr lang="en-GB" sz="24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ChannelFinder</a:t>
            </a:r>
            <a:r>
              <a:rPr lang="en-GB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GB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needed a Python library which would implement </a:t>
            </a:r>
            <a:r>
              <a:rPr lang="en-GB" sz="24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RecCaster</a:t>
            </a:r>
            <a:r>
              <a:rPr lang="en-GB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thus allow Python created PVs to interact with EPICS tools such as </a:t>
            </a:r>
            <a:r>
              <a:rPr lang="en-GB" sz="24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ChannelFinder</a:t>
            </a:r>
            <a:r>
              <a:rPr lang="en-GB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This library would ideally be able to seamlessly integrate with our existing infrastructure and archiving systems. However, there was no existing </a:t>
            </a:r>
            <a:r>
              <a:rPr lang="en-GB" sz="24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RecCaster</a:t>
            </a:r>
            <a:r>
              <a:rPr lang="en-GB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implementation available outside of the EPICS native IOC.</a:t>
            </a:r>
          </a:p>
        </p:txBody>
      </p:sp>
    </p:spTree>
    <p:extLst>
      <p:ext uri="{BB962C8B-B14F-4D97-AF65-F5344CB8AC3E}">
        <p14:creationId xmlns:p14="http://schemas.microsoft.com/office/powerpoint/2010/main" val="135781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E12C-97DC-1CE8-8DEF-C4DD07C8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Recsync</a:t>
            </a:r>
            <a:r>
              <a:rPr lang="en-US" dirty="0"/>
              <a:t>, </a:t>
            </a:r>
            <a:r>
              <a:rPr lang="en-US" dirty="0" err="1"/>
              <a:t>RecCaster</a:t>
            </a:r>
            <a:r>
              <a:rPr lang="en-US" dirty="0"/>
              <a:t>, and </a:t>
            </a:r>
            <a:r>
              <a:rPr lang="en-GB" dirty="0" err="1"/>
              <a:t>RecCeiver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2852-15C0-1EB8-4AD1-F61F8390C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9" y="1689244"/>
            <a:ext cx="10717171" cy="386559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Allow synchronisation of record information from EPICS IOCs into </a:t>
            </a:r>
            <a:r>
              <a:rPr lang="en-GB" sz="2000" dirty="0" err="1">
                <a:solidFill>
                  <a:schemeClr val="tx1"/>
                </a:solidFill>
              </a:rPr>
              <a:t>ChannelFinder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RecSync</a:t>
            </a:r>
            <a:r>
              <a:rPr lang="en-US" sz="2000" dirty="0">
                <a:solidFill>
                  <a:schemeClr val="tx1"/>
                </a:solidFill>
              </a:rPr>
              <a:t> is a project </a:t>
            </a:r>
            <a:r>
              <a:rPr lang="en-US" sz="2000" dirty="0" err="1">
                <a:solidFill>
                  <a:schemeClr val="tx1"/>
                </a:solidFill>
              </a:rPr>
              <a:t>orginating</a:t>
            </a:r>
            <a:r>
              <a:rPr lang="en-US" sz="2000" dirty="0">
                <a:solidFill>
                  <a:schemeClr val="tx1"/>
                </a:solidFill>
              </a:rPr>
              <a:t> in </a:t>
            </a:r>
            <a:r>
              <a:rPr lang="en-GB" sz="2000" dirty="0">
                <a:solidFill>
                  <a:schemeClr val="tx1"/>
                </a:solidFill>
              </a:rPr>
              <a:t>collaboration</a:t>
            </a:r>
            <a:r>
              <a:rPr lang="en-US" sz="2000" dirty="0">
                <a:solidFill>
                  <a:schemeClr val="tx1"/>
                </a:solidFill>
              </a:rPr>
              <a:t> between </a:t>
            </a:r>
            <a:r>
              <a:rPr lang="en-GB" sz="2000" dirty="0">
                <a:solidFill>
                  <a:schemeClr val="tx1"/>
                </a:solidFill>
              </a:rPr>
              <a:t>Brookhaven National Laboratory and </a:t>
            </a:r>
            <a:r>
              <a:rPr lang="de-DE" sz="2000" dirty="0">
                <a:solidFill>
                  <a:schemeClr val="tx1"/>
                </a:solidFill>
              </a:rPr>
              <a:t>Helmholtz-Zentrum Berlin für Materialien und Energie as a part of the ChannelFinder project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Zero-Configration protocol from the IOC side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RecCeiver is the server side and RecCaster is the IOC side – collectively RecSync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3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0460-27F0-5A2F-2F2A-2C8EEAE9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RecCaster</a:t>
            </a:r>
            <a:r>
              <a:rPr lang="en-US" dirty="0"/>
              <a:t> and </a:t>
            </a:r>
            <a:r>
              <a:rPr lang="en-GB" dirty="0" err="1"/>
              <a:t>RecCeiver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681798-B36A-0453-909F-37E997B59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8250" y="365125"/>
            <a:ext cx="5829300" cy="559361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7EB9-56EF-CEB5-8B16-B0104052566B}"/>
              </a:ext>
            </a:extLst>
          </p:cNvPr>
          <p:cNvSpPr txBox="1"/>
          <p:nvPr/>
        </p:nvSpPr>
        <p:spPr>
          <a:xfrm>
            <a:off x="418531" y="1273791"/>
            <a:ext cx="40852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Like EPICS protocols </a:t>
            </a:r>
            <a:r>
              <a:rPr lang="en-GB" dirty="0" err="1"/>
              <a:t>RecSync</a:t>
            </a:r>
            <a:r>
              <a:rPr lang="en-GB" dirty="0"/>
              <a:t> relies on UDP broadcast for service discovery and then switches to TCP.</a:t>
            </a:r>
          </a:p>
          <a:p>
            <a:endParaRPr lang="en-GB" dirty="0"/>
          </a:p>
          <a:p>
            <a:r>
              <a:rPr lang="en-GB" dirty="0"/>
              <a:t>Records are uploaded to a database, i.e. </a:t>
            </a:r>
            <a:r>
              <a:rPr lang="en-GB" dirty="0" err="1"/>
              <a:t>ChannelFinder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Connection is maintained through regular ping/pong messages which allow IOC out-of-service to be detected.</a:t>
            </a:r>
          </a:p>
        </p:txBody>
      </p:sp>
    </p:spTree>
    <p:extLst>
      <p:ext uri="{BB962C8B-B14F-4D97-AF65-F5344CB8AC3E}">
        <p14:creationId xmlns:p14="http://schemas.microsoft.com/office/powerpoint/2010/main" val="266035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B99CB1-A351-DB82-A2AE-ED85E5E1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err="1"/>
              <a:t>PyRecCaster</a:t>
            </a:r>
            <a:r>
              <a:rPr lang="en-GB" sz="2800" dirty="0"/>
              <a:t> Implementation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FC3882-0CA1-3FF7-B347-965D576BD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0868661" cy="386559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Implemented in Rust with Python wrapper using PyO3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Accessible from Rust and Python with potential support for other languages if needed.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Cross-Compilation with minimal configuration </a:t>
            </a:r>
            <a:r>
              <a:rPr lang="en-GB" dirty="0">
                <a:solidFill>
                  <a:schemeClr val="tx1"/>
                </a:solidFill>
              </a:rPr>
              <a:t>(Windows x86, Linux x86, ARM 64)</a:t>
            </a: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Uses Tokio for async 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Avoids the Global Interpreter Lock (GIL) so it does not affect p4p put operation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Potential </a:t>
            </a:r>
            <a:r>
              <a:rPr lang="en-GB" sz="2000" dirty="0" err="1">
                <a:solidFill>
                  <a:schemeClr val="tx1"/>
                </a:solidFill>
              </a:rPr>
              <a:t>RecCeiver</a:t>
            </a:r>
            <a:r>
              <a:rPr lang="en-GB" sz="2000" dirty="0">
                <a:solidFill>
                  <a:schemeClr val="tx1"/>
                </a:solidFill>
              </a:rPr>
              <a:t>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3805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A207-1A95-DF2D-A330-76CA3633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Structure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F37BB-539D-9646-8571-1B1F8F6E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Wire – internal library of the </a:t>
            </a:r>
            <a:r>
              <a:rPr lang="en-US" sz="2000" dirty="0" err="1">
                <a:solidFill>
                  <a:schemeClr val="tx1"/>
                </a:solidFill>
              </a:rPr>
              <a:t>RecSync</a:t>
            </a:r>
            <a:r>
              <a:rPr lang="en-US" sz="2000" dirty="0">
                <a:solidFill>
                  <a:schemeClr val="tx1"/>
                </a:solidFill>
              </a:rPr>
              <a:t> protocol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RecCaster-rs</a:t>
            </a:r>
            <a:r>
              <a:rPr lang="en-US" sz="2000" dirty="0">
                <a:solidFill>
                  <a:schemeClr val="tx1"/>
                </a:solidFill>
              </a:rPr>
              <a:t> – rust implementation of </a:t>
            </a:r>
            <a:r>
              <a:rPr lang="en-US" sz="2000" dirty="0" err="1">
                <a:solidFill>
                  <a:schemeClr val="tx1"/>
                </a:solidFill>
              </a:rPr>
              <a:t>RecCaster</a:t>
            </a:r>
            <a:r>
              <a:rPr lang="en-US" sz="2000" dirty="0">
                <a:solidFill>
                  <a:schemeClr val="tx1"/>
                </a:solidFill>
              </a:rPr>
              <a:t>, available as a rust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PyRecaster</a:t>
            </a:r>
            <a:r>
              <a:rPr lang="en-US" sz="2000" dirty="0">
                <a:solidFill>
                  <a:schemeClr val="tx1"/>
                </a:solidFill>
              </a:rPr>
              <a:t> – Python (pyo3) binding of </a:t>
            </a:r>
            <a:r>
              <a:rPr lang="en-US" sz="2000" dirty="0" err="1">
                <a:solidFill>
                  <a:schemeClr val="tx1"/>
                </a:solidFill>
              </a:rPr>
              <a:t>RecCaster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Note, the project is structured so reimplementation of </a:t>
            </a:r>
            <a:r>
              <a:rPr lang="en-US" sz="2000" dirty="0" err="1">
                <a:solidFill>
                  <a:schemeClr val="tx1"/>
                </a:solidFill>
              </a:rPr>
              <a:t>RecCeiver</a:t>
            </a:r>
            <a:r>
              <a:rPr lang="en-US" sz="2000" dirty="0">
                <a:solidFill>
                  <a:schemeClr val="tx1"/>
                </a:solidFill>
              </a:rPr>
              <a:t> is possible if needed.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However, we only needed a Python </a:t>
            </a:r>
            <a:r>
              <a:rPr lang="en-US" sz="2000" dirty="0" err="1">
                <a:solidFill>
                  <a:schemeClr val="tx1"/>
                </a:solidFill>
              </a:rPr>
              <a:t>RecCaster</a:t>
            </a:r>
            <a:r>
              <a:rPr lang="en-US" sz="2000" dirty="0">
                <a:solidFill>
                  <a:schemeClr val="tx1"/>
                </a:solidFill>
              </a:rPr>
              <a:t> implementation/wrapper for our p4p IOCs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1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33D7-3ACC-ECAC-AF77-844D28F7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Rust Usage</a:t>
            </a:r>
            <a:endParaRPr lang="en-GB" dirty="0"/>
          </a:p>
        </p:txBody>
      </p:sp>
      <p:pic>
        <p:nvPicPr>
          <p:cNvPr id="7" name="Content Placeholder 6" descr="A computer code with text&#10;&#10;Description automatically generated">
            <a:extLst>
              <a:ext uri="{FF2B5EF4-FFF2-40B4-BE49-F238E27FC236}">
                <a16:creationId xmlns:a16="http://schemas.microsoft.com/office/drawing/2014/main" id="{60C9D374-34E5-6E91-1481-BA21F91ED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1642269"/>
            <a:ext cx="8991600" cy="3190875"/>
          </a:xfrm>
        </p:spPr>
      </p:pic>
    </p:spTree>
    <p:extLst>
      <p:ext uri="{BB962C8B-B14F-4D97-AF65-F5344CB8AC3E}">
        <p14:creationId xmlns:p14="http://schemas.microsoft.com/office/powerpoint/2010/main" val="296752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DA73-A424-F790-60DC-988842FB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Usage</a:t>
            </a:r>
            <a:endParaRPr lang="en-GB" dirty="0"/>
          </a:p>
        </p:txBody>
      </p:sp>
      <p:pic>
        <p:nvPicPr>
          <p:cNvPr id="7" name="Content Placeholder 6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DB1071E7-0B16-748C-269E-02069CC4D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94" y="1304925"/>
            <a:ext cx="10635237" cy="3865563"/>
          </a:xfrm>
        </p:spPr>
      </p:pic>
    </p:spTree>
    <p:extLst>
      <p:ext uri="{BB962C8B-B14F-4D97-AF65-F5344CB8AC3E}">
        <p14:creationId xmlns:p14="http://schemas.microsoft.com/office/powerpoint/2010/main" val="4057839936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7" ma:contentTypeDescription="Create a new document." ma:contentTypeScope="" ma:versionID="a3dd40fe961babd590db7e6ab2b6c3cc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9c9a1b7cbcb1e6780652342e7736d883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CAF4C5-C546-4E53-8B48-77E78F83DE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5452-7205-4e2c-a322-0d36e47a4095"/>
    <ds:schemaRef ds:uri="4367b676-3231-4229-b246-27e36f6a6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9237DF-6E98-4AFD-A1AD-E1C9D616A3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DF670E-3DD2-40A0-8524-D0B4771A7312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4367b676-3231-4229-b246-27e36f6a6ea0"/>
    <ds:schemaRef ds:uri="7a6c5452-7205-4e2c-a322-0d36e47a409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5624</TotalTime>
  <Words>514</Words>
  <Application>Microsoft Office PowerPoint</Application>
  <PresentationFormat>Widescreen</PresentationFormat>
  <Paragraphs>60</Paragraphs>
  <Slides>13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Roboto</vt:lpstr>
      <vt:lpstr>Arial</vt:lpstr>
      <vt:lpstr>Calibri</vt:lpstr>
      <vt:lpstr>Aptos</vt:lpstr>
      <vt:lpstr>1_Title slide</vt:lpstr>
      <vt:lpstr>2_Triangles</vt:lpstr>
      <vt:lpstr>3_Pattern</vt:lpstr>
      <vt:lpstr>4_Blank Layouts</vt:lpstr>
      <vt:lpstr>Recsync-rs / PyRecCaster</vt:lpstr>
      <vt:lpstr>Table of Content</vt:lpstr>
      <vt:lpstr>Problem Statement</vt:lpstr>
      <vt:lpstr>Recsync, RecCaster, and RecCeiver</vt:lpstr>
      <vt:lpstr>RecCaster and RecCeiver</vt:lpstr>
      <vt:lpstr>PyRecCaster Implementation</vt:lpstr>
      <vt:lpstr>Project Structure </vt:lpstr>
      <vt:lpstr>Rust Usage</vt:lpstr>
      <vt:lpstr>Python Usage</vt:lpstr>
      <vt:lpstr>github.com/ISISNeutronMuon/recsync-rs</vt:lpstr>
      <vt:lpstr>Reference</vt:lpstr>
      <vt:lpstr>Python Usage</vt:lpstr>
      <vt:lpstr>Python Usage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Finch, Ivan (STFC,RAL,ISIS)</cp:lastModifiedBy>
  <cp:revision>56</cp:revision>
  <dcterms:created xsi:type="dcterms:W3CDTF">2023-01-10T12:41:06Z</dcterms:created>
  <dcterms:modified xsi:type="dcterms:W3CDTF">2024-09-17T03:48:45Z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  <property fmtid="{D5CDD505-2E9C-101B-9397-08002B2CF9AE}" pid="3" name="MediaServiceImageTags">
    <vt:lpwstr/>
  </property>
</Properties>
</file>