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y="6858000" cx="12192000"/>
  <p:notesSz cx="6858000" cy="9144000"/>
  <p:embeddedFontLst>
    <p:embeddedFont>
      <p:font typeface="Arial Narrow"/>
      <p:regular r:id="rId32"/>
      <p:bold r:id="rId33"/>
      <p:italic r:id="rId34"/>
      <p:boldItalic r:id="rId35"/>
    </p:embeddedFont>
    <p:embeddedFont>
      <p:font typeface="Corbel"/>
      <p:regular r:id="rId36"/>
      <p:bold r:id="rId37"/>
      <p:italic r:id="rId38"/>
      <p:boldItalic r:id="rId39"/>
    </p:embeddedFont>
    <p:embeddedFont>
      <p:font typeface="Candara"/>
      <p:regular r:id="rId40"/>
      <p:bold r:id="rId41"/>
      <p:italic r:id="rId42"/>
      <p:boldItalic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ndara-regular.fntdata"/><Relationship Id="rId20" Type="http://schemas.openxmlformats.org/officeDocument/2006/relationships/slide" Target="slides/slide16.xml"/><Relationship Id="rId42" Type="http://schemas.openxmlformats.org/officeDocument/2006/relationships/font" Target="fonts/Candara-italic.fntdata"/><Relationship Id="rId41" Type="http://schemas.openxmlformats.org/officeDocument/2006/relationships/font" Target="fonts/Candara-bold.fntdata"/><Relationship Id="rId22" Type="http://schemas.openxmlformats.org/officeDocument/2006/relationships/slide" Target="slides/slide18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7.xml"/><Relationship Id="rId43" Type="http://schemas.openxmlformats.org/officeDocument/2006/relationships/font" Target="fonts/Candara-boldItalic.fntdata"/><Relationship Id="rId24" Type="http://schemas.openxmlformats.org/officeDocument/2006/relationships/slide" Target="slides/slide20.xml"/><Relationship Id="rId46" Type="http://schemas.openxmlformats.org/officeDocument/2006/relationships/font" Target="fonts/OpenSans-italic.fntdata"/><Relationship Id="rId23" Type="http://schemas.openxmlformats.org/officeDocument/2006/relationships/slide" Target="slides/slide19.xml"/><Relationship Id="rId45" Type="http://schemas.openxmlformats.org/officeDocument/2006/relationships/font" Target="fonts/OpenSa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font" Target="fonts/ArialNarrow-bold.fntdata"/><Relationship Id="rId10" Type="http://schemas.openxmlformats.org/officeDocument/2006/relationships/slide" Target="slides/slide6.xml"/><Relationship Id="rId32" Type="http://schemas.openxmlformats.org/officeDocument/2006/relationships/font" Target="fonts/ArialNarrow-regular.fntdata"/><Relationship Id="rId13" Type="http://schemas.openxmlformats.org/officeDocument/2006/relationships/slide" Target="slides/slide9.xml"/><Relationship Id="rId35" Type="http://schemas.openxmlformats.org/officeDocument/2006/relationships/font" Target="fonts/ArialNarrow-boldItalic.fntdata"/><Relationship Id="rId12" Type="http://schemas.openxmlformats.org/officeDocument/2006/relationships/slide" Target="slides/slide8.xml"/><Relationship Id="rId34" Type="http://schemas.openxmlformats.org/officeDocument/2006/relationships/font" Target="fonts/ArialNarrow-italic.fntdata"/><Relationship Id="rId15" Type="http://schemas.openxmlformats.org/officeDocument/2006/relationships/slide" Target="slides/slide11.xml"/><Relationship Id="rId37" Type="http://schemas.openxmlformats.org/officeDocument/2006/relationships/font" Target="fonts/Corbel-bold.fntdata"/><Relationship Id="rId14" Type="http://schemas.openxmlformats.org/officeDocument/2006/relationships/slide" Target="slides/slide10.xml"/><Relationship Id="rId36" Type="http://schemas.openxmlformats.org/officeDocument/2006/relationships/font" Target="fonts/Corbel-regular.fntdata"/><Relationship Id="rId17" Type="http://schemas.openxmlformats.org/officeDocument/2006/relationships/slide" Target="slides/slide13.xml"/><Relationship Id="rId39" Type="http://schemas.openxmlformats.org/officeDocument/2006/relationships/font" Target="fonts/Corbel-boldItalic.fntdata"/><Relationship Id="rId16" Type="http://schemas.openxmlformats.org/officeDocument/2006/relationships/slide" Target="slides/slide12.xml"/><Relationship Id="rId38" Type="http://schemas.openxmlformats.org/officeDocument/2006/relationships/font" Target="fonts/Corbel-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Remember to introduce myself as a Software Engineer</a:t>
            </a:r>
            <a:endParaRPr/>
          </a:p>
        </p:txBody>
      </p:sp>
      <p:sp>
        <p:nvSpPr>
          <p:cNvPr id="244" name="Google Shape;24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01da186835_2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01da186835_2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CIDER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Everyone shares a base set of environment variables, allowing standardization</a:t>
            </a:r>
            <a:endParaRPr/>
          </a:p>
        </p:txBody>
      </p:sp>
      <p:sp>
        <p:nvSpPr>
          <p:cNvPr id="332" name="Google Shape;332;g301da186835_2_2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01da186835_2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01da186835_2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301da186835_2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75a617d51_0_1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75a617d51_0_1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875a617d51_0_1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75a617d51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875a617d51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Now everyone has access to the </a:t>
            </a:r>
            <a:endParaRPr/>
          </a:p>
        </p:txBody>
      </p:sp>
      <p:sp>
        <p:nvSpPr>
          <p:cNvPr id="397" name="Google Shape;397;g2875a617d51_0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875a617d51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875a617d51_0_1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2875a617d51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875a617d51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875a617d51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2875a617d51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75a617d51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875a617d51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g2875a617d51_0_1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2875a617d51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2875a617d51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2875a617d51_0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875a617d51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2875a617d51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2875a617d51_0_1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01da186835_2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301da186835_2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01da186835_2_2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bbf2f7616_0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6bbf2f7616_0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875a617d51_0_1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875a617d51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2875a617d51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1da186835_2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01da186835_2_2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301da186835_2_2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8aababd470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8aababd470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28aababd470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01da186835_2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g301da186835_2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01da186835_2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g301da186835_2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28aababd470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1" name="Google Shape;521;g28aababd470_0_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01da186835_2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9" name="Google Shape;529;g301da186835_2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875a617d51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875a617d51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2875a617d51_0_2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01da186835_2_2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01da186835_2_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01da186835_2_2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1da186835_2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01da186835_2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01da186835_2_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01da186835_2_1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01da186835_2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301da186835_2_1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01da186835_2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01da186835_2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01da186835_2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aab217f6f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8aab217f6f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 I went ahead and made it as confusing as possible for those types of users (please laugh).</a:t>
            </a:r>
            <a:endParaRPr/>
          </a:p>
        </p:txBody>
      </p:sp>
      <p:sp>
        <p:nvSpPr>
          <p:cNvPr id="297" name="Google Shape;297;g28aab217f6f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01da186835_2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01da186835_2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CIDER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Everyone shares a base set of environment variables, allowing standardization</a:t>
            </a:r>
            <a:endParaRPr/>
          </a:p>
        </p:txBody>
      </p:sp>
      <p:sp>
        <p:nvSpPr>
          <p:cNvPr id="308" name="Google Shape;308;g301da186835_2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01da186835_2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01da186835_2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CIDER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Everyone shares a base set of environment variables, allowing standardization</a:t>
            </a:r>
            <a:endParaRPr/>
          </a:p>
        </p:txBody>
      </p:sp>
      <p:sp>
        <p:nvSpPr>
          <p:cNvPr id="317" name="Google Shape;317;g301da186835_2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Image" showMasterSp="0">
  <p:cSld name="Title Slide with Image">
    <p:bg>
      <p:bgPr>
        <a:solidFill>
          <a:srgbClr val="F2F2F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326" y="800"/>
            <a:ext cx="9777777" cy="67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/>
          <p:nvPr>
            <p:ph type="ctrTitle"/>
          </p:nvPr>
        </p:nvSpPr>
        <p:spPr>
          <a:xfrm>
            <a:off x="3200400" y="692325"/>
            <a:ext cx="8991600" cy="126129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252000" wrap="square" tIns="1800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Open Sans"/>
              <a:buNone/>
              <a:defRPr b="1" sz="48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" type="subTitle"/>
          </p:nvPr>
        </p:nvSpPr>
        <p:spPr>
          <a:xfrm>
            <a:off x="3200400" y="1942311"/>
            <a:ext cx="6580188" cy="580921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9780588" y="579884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A black background with a black square&#10;&#10;Description automatically generated with medium confidence" id="29" name="Google Shape;2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39182" y="2122679"/>
            <a:ext cx="1262224" cy="231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with Subtitle">
  <p:cSld name="Comparison with Subtitl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>
            <p:ph idx="1" type="subTitle"/>
          </p:nvPr>
        </p:nvSpPr>
        <p:spPr>
          <a:xfrm>
            <a:off x="437550" y="2301350"/>
            <a:ext cx="54720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1" name="Google Shape;101;p11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1"/>
          <p:cNvSpPr txBox="1"/>
          <p:nvPr>
            <p:ph idx="2" type="body"/>
          </p:nvPr>
        </p:nvSpPr>
        <p:spPr>
          <a:xfrm>
            <a:off x="432000" y="2815037"/>
            <a:ext cx="5472000" cy="3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1"/>
          <p:cNvSpPr txBox="1"/>
          <p:nvPr>
            <p:ph idx="3" type="body"/>
          </p:nvPr>
        </p:nvSpPr>
        <p:spPr>
          <a:xfrm>
            <a:off x="6299887" y="2812214"/>
            <a:ext cx="5472113" cy="33790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11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Accent block left" id="105" name="Google Shape;105;p11"/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Accent bar right&#10;" id="106" name="Google Shape;106;p11"/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7" name="Google Shape;107;p11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" name="Google Shape;108;p11"/>
          <p:cNvSpPr txBox="1"/>
          <p:nvPr>
            <p:ph idx="4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109" name="Google Shape;109;p11"/>
          <p:cNvSpPr txBox="1"/>
          <p:nvPr>
            <p:ph idx="5" type="subTitle"/>
          </p:nvPr>
        </p:nvSpPr>
        <p:spPr>
          <a:xfrm>
            <a:off x="6299938" y="2301350"/>
            <a:ext cx="54720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vier Slide 2">
  <p:cSld name="2_Divier Slide 2">
    <p:bg>
      <p:bgPr>
        <a:solidFill>
          <a:srgbClr val="3F3F3F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2"/>
          <p:cNvSpPr/>
          <p:nvPr/>
        </p:nvSpPr>
        <p:spPr>
          <a:xfrm>
            <a:off x="2411412" y="0"/>
            <a:ext cx="9780588" cy="637135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2" name="Google Shape;112;p12"/>
          <p:cNvPicPr preferRelativeResize="0"/>
          <p:nvPr/>
        </p:nvPicPr>
        <p:blipFill rotWithShape="1">
          <a:blip r:embed="rId2">
            <a:alphaModFix/>
          </a:blip>
          <a:srcRect b="0" l="0" r="0" t="17559"/>
          <a:stretch/>
        </p:blipFill>
        <p:spPr>
          <a:xfrm>
            <a:off x="2411412" y="781875"/>
            <a:ext cx="9780104" cy="506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2"/>
          <p:cNvSpPr txBox="1"/>
          <p:nvPr>
            <p:ph type="title"/>
          </p:nvPr>
        </p:nvSpPr>
        <p:spPr>
          <a:xfrm>
            <a:off x="-1700" y="2655652"/>
            <a:ext cx="5958000" cy="14589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Open Sans"/>
              <a:buNone/>
              <a:defRPr b="1" sz="2400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2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5" name="Google Shape;115;p12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6" name="Google Shape;116;p12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7" name="Google Shape;117;p12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8" name="Google Shape;118;p12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12"/>
          <p:cNvSpPr txBox="1"/>
          <p:nvPr/>
        </p:nvSpPr>
        <p:spPr>
          <a:xfrm>
            <a:off x="8282763" y="234980"/>
            <a:ext cx="372139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7F7F7F"/>
                </a:solidFill>
                <a:latin typeface="Arial Narrow"/>
                <a:ea typeface="Arial Narrow"/>
                <a:cs typeface="Arial Narrow"/>
                <a:sym typeface="Arial Narrow"/>
              </a:rPr>
              <a:t>Component on Intact PCB imaged with Sigray Apex XCT at 1.5 micron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hoto">
  <p:cSld name="Large Photo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/>
          <p:nvPr>
            <p:ph idx="2" type="pic"/>
          </p:nvPr>
        </p:nvSpPr>
        <p:spPr>
          <a:xfrm>
            <a:off x="0" y="1"/>
            <a:ext cx="12192000" cy="6371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23" name="Google Shape;123;p13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4" name="Google Shape;124;p13"/>
          <p:cNvSpPr txBox="1"/>
          <p:nvPr>
            <p:ph type="title"/>
          </p:nvPr>
        </p:nvSpPr>
        <p:spPr>
          <a:xfrm>
            <a:off x="432000" y="432000"/>
            <a:ext cx="5232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6D8D"/>
              </a:buClr>
              <a:buSzPts val="3200"/>
              <a:buFont typeface="Open Sans"/>
              <a:buNone/>
              <a:defRPr>
                <a:solidFill>
                  <a:srgbClr val="186D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3"/>
          <p:cNvSpPr txBox="1"/>
          <p:nvPr>
            <p:ph idx="1" type="subTitle"/>
          </p:nvPr>
        </p:nvSpPr>
        <p:spPr>
          <a:xfrm>
            <a:off x="6508025" y="251400"/>
            <a:ext cx="5441700" cy="6126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Open Sans"/>
              <a:buNone/>
              <a:defRPr sz="1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26" name="Google Shape;126;p13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Thank You">
    <p:bg>
      <p:bgPr>
        <a:solidFill>
          <a:srgbClr val="F2F2F2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-up of a machine&#10;&#10;Description automatically generated" id="128" name="Google Shape;128;p14"/>
          <p:cNvPicPr preferRelativeResize="0"/>
          <p:nvPr/>
        </p:nvPicPr>
        <p:blipFill rotWithShape="1">
          <a:blip r:embed="rId2">
            <a:alphaModFix/>
          </a:blip>
          <a:srcRect b="9851" l="0" r="0" t="785"/>
          <a:stretch/>
        </p:blipFill>
        <p:spPr>
          <a:xfrm>
            <a:off x="-1" y="0"/>
            <a:ext cx="9780102" cy="68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>
            <p:ph type="ctrTitle"/>
          </p:nvPr>
        </p:nvSpPr>
        <p:spPr>
          <a:xfrm>
            <a:off x="8458200" y="2798354"/>
            <a:ext cx="3733800" cy="101368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180000" lIns="180000" spcFirstLastPara="1" rIns="252000" wrap="square" tIns="1800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Open Sans"/>
              <a:buNone/>
              <a:defRPr b="1"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4"/>
          <p:cNvSpPr txBox="1"/>
          <p:nvPr>
            <p:ph idx="1" type="body"/>
          </p:nvPr>
        </p:nvSpPr>
        <p:spPr>
          <a:xfrm>
            <a:off x="8458200" y="3957705"/>
            <a:ext cx="2910342" cy="3168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14"/>
          <p:cNvSpPr txBox="1"/>
          <p:nvPr>
            <p:ph idx="2" type="body"/>
          </p:nvPr>
        </p:nvSpPr>
        <p:spPr>
          <a:xfrm>
            <a:off x="8458200" y="4306722"/>
            <a:ext cx="2910342" cy="3168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2" name="Google Shape;132;p14"/>
          <p:cNvSpPr txBox="1"/>
          <p:nvPr>
            <p:ph idx="3" type="body"/>
          </p:nvPr>
        </p:nvSpPr>
        <p:spPr>
          <a:xfrm>
            <a:off x="8458200" y="4655739"/>
            <a:ext cx="2910342" cy="3168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4"/>
          <p:cNvSpPr txBox="1"/>
          <p:nvPr>
            <p:ph idx="4" type="body"/>
          </p:nvPr>
        </p:nvSpPr>
        <p:spPr>
          <a:xfrm>
            <a:off x="8458200" y="5004756"/>
            <a:ext cx="2910342" cy="3168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0" lIns="0" spcFirstLastPara="1" rIns="72000" wrap="square" tIns="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4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8458200" y="2685912"/>
            <a:ext cx="3733800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8" name="Google Shape;138;p14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255638" y="6449802"/>
            <a:ext cx="3165987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Interior of Vacuum version of Sigray QuantumLeap</a:t>
            </a:r>
            <a:endParaRPr b="0" i="0" sz="105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Image Layout 1">
  <p:cSld name="1_Text Image Layout 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uilding with a sign on the side&#10;&#10;Description automatically generated" id="141" name="Google Shape;141;p15"/>
          <p:cNvPicPr preferRelativeResize="0"/>
          <p:nvPr/>
        </p:nvPicPr>
        <p:blipFill rotWithShape="1">
          <a:blip r:embed="rId2">
            <a:alphaModFix/>
          </a:blip>
          <a:srcRect b="0" l="21594" r="0" t="0"/>
          <a:stretch/>
        </p:blipFill>
        <p:spPr>
          <a:xfrm rot="5400000">
            <a:off x="5957633" y="138366"/>
            <a:ext cx="6371351" cy="60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5"/>
          <p:cNvSpPr txBox="1"/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43" name="Google Shape;143;p15"/>
          <p:cNvSpPr txBox="1"/>
          <p:nvPr>
            <p:ph idx="1" type="body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15"/>
          <p:cNvSpPr txBox="1"/>
          <p:nvPr>
            <p:ph idx="2" type="body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mage Layout 2">
  <p:cSld name="Text Image Layout 2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6"/>
          <p:cNvPicPr preferRelativeResize="0"/>
          <p:nvPr/>
        </p:nvPicPr>
        <p:blipFill rotWithShape="1">
          <a:blip r:embed="rId2">
            <a:alphaModFix/>
          </a:blip>
          <a:srcRect b="0" l="3024" r="0" t="15640"/>
          <a:stretch/>
        </p:blipFill>
        <p:spPr>
          <a:xfrm>
            <a:off x="0" y="0"/>
            <a:ext cx="6137375" cy="637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 txBox="1"/>
          <p:nvPr>
            <p:ph type="title"/>
          </p:nvPr>
        </p:nvSpPr>
        <p:spPr>
          <a:xfrm>
            <a:off x="5118100" y="1869795"/>
            <a:ext cx="6641900" cy="11243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1" name="Google Shape;151;p16"/>
          <p:cNvSpPr txBox="1"/>
          <p:nvPr>
            <p:ph idx="1" type="body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16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16"/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54" name="Google Shape;154;p16"/>
          <p:cNvSpPr txBox="1"/>
          <p:nvPr/>
        </p:nvSpPr>
        <p:spPr>
          <a:xfrm>
            <a:off x="4193068" y="5776501"/>
            <a:ext cx="185006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Potassium distribution in flowers acquired on Sigray AttoMap</a:t>
            </a:r>
            <a:endParaRPr b="0" i="0" sz="105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5" name="Google Shape;155;p16"/>
          <p:cNvSpPr txBox="1"/>
          <p:nvPr>
            <p:ph idx="2" type="subTitle"/>
          </p:nvPr>
        </p:nvSpPr>
        <p:spPr>
          <a:xfrm>
            <a:off x="5118100" y="2994150"/>
            <a:ext cx="6642000" cy="690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2000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ext Image Layout 2">
  <p:cSld name="1_Text Image Layout 2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ell&#10;&#10;Description automatically generated" id="157" name="Google Shape;157;p17"/>
          <p:cNvPicPr preferRelativeResize="0"/>
          <p:nvPr/>
        </p:nvPicPr>
        <p:blipFill rotWithShape="1">
          <a:blip r:embed="rId2">
            <a:alphaModFix/>
          </a:blip>
          <a:srcRect b="0" l="3082" r="0" t="0"/>
          <a:stretch/>
        </p:blipFill>
        <p:spPr>
          <a:xfrm>
            <a:off x="0" y="0"/>
            <a:ext cx="6148870" cy="637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9" name="Google Shape;159;p17"/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60" name="Google Shape;160;p17"/>
          <p:cNvSpPr txBox="1"/>
          <p:nvPr/>
        </p:nvSpPr>
        <p:spPr>
          <a:xfrm>
            <a:off x="0" y="1370220"/>
            <a:ext cx="1850064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BFBFBF"/>
                </a:solidFill>
                <a:latin typeface="Arial Narrow"/>
                <a:ea typeface="Arial Narrow"/>
                <a:cs typeface="Arial Narrow"/>
                <a:sym typeface="Arial Narrow"/>
              </a:rPr>
              <a:t>Hepatocyte cells and myelin sheaths acquired with EclipseXRM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7"/>
          <p:cNvSpPr txBox="1"/>
          <p:nvPr>
            <p:ph idx="1" type="body"/>
          </p:nvPr>
        </p:nvSpPr>
        <p:spPr>
          <a:xfrm>
            <a:off x="6288000" y="3763648"/>
            <a:ext cx="5472000" cy="24283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7"/>
          <p:cNvSpPr txBox="1"/>
          <p:nvPr>
            <p:ph type="title"/>
          </p:nvPr>
        </p:nvSpPr>
        <p:spPr>
          <a:xfrm>
            <a:off x="5118100" y="1869795"/>
            <a:ext cx="6642000" cy="11244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63" name="Google Shape;163;p17"/>
          <p:cNvSpPr txBox="1"/>
          <p:nvPr>
            <p:ph idx="2" type="subTitle"/>
          </p:nvPr>
        </p:nvSpPr>
        <p:spPr>
          <a:xfrm>
            <a:off x="5118100" y="2994150"/>
            <a:ext cx="6642000" cy="690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2000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with Subtitle">
  <p:cSld name="Two Content with Subtitl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8"/>
          <p:cNvSpPr txBox="1"/>
          <p:nvPr>
            <p:ph idx="1" type="body"/>
          </p:nvPr>
        </p:nvSpPr>
        <p:spPr>
          <a:xfrm>
            <a:off x="432000" y="1512000"/>
            <a:ext cx="5472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18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18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169" name="Google Shape;169;p18"/>
          <p:cNvSpPr txBox="1"/>
          <p:nvPr>
            <p:ph idx="3" type="body"/>
          </p:nvPr>
        </p:nvSpPr>
        <p:spPr>
          <a:xfrm>
            <a:off x="6282450" y="1512000"/>
            <a:ext cx="5472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86D8D"/>
              </a:buClr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8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432000" y="1512000"/>
            <a:ext cx="3600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19"/>
          <p:cNvSpPr txBox="1"/>
          <p:nvPr>
            <p:ph idx="2" type="body"/>
          </p:nvPr>
        </p:nvSpPr>
        <p:spPr>
          <a:xfrm>
            <a:off x="4301550" y="1511476"/>
            <a:ext cx="3600450" cy="46792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19"/>
          <p:cNvSpPr txBox="1"/>
          <p:nvPr>
            <p:ph idx="3" type="body"/>
          </p:nvPr>
        </p:nvSpPr>
        <p:spPr>
          <a:xfrm>
            <a:off x="8171550" y="1511475"/>
            <a:ext cx="360045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19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" name="Google Shape;177;p19"/>
          <p:cNvSpPr txBox="1"/>
          <p:nvPr>
            <p:ph idx="4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178" name="Google Shape;178;p19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Column">
  <p:cSld name="5 Colum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20"/>
          <p:cNvSpPr txBox="1"/>
          <p:nvPr>
            <p:ph idx="1" type="body"/>
          </p:nvPr>
        </p:nvSpPr>
        <p:spPr>
          <a:xfrm>
            <a:off x="432000" y="1512000"/>
            <a:ext cx="2160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0"/>
          <p:cNvSpPr txBox="1"/>
          <p:nvPr>
            <p:ph idx="2" type="body"/>
          </p:nvPr>
        </p:nvSpPr>
        <p:spPr>
          <a:xfrm>
            <a:off x="2726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3" name="Google Shape;183;p20"/>
          <p:cNvSpPr txBox="1"/>
          <p:nvPr>
            <p:ph idx="3" type="body"/>
          </p:nvPr>
        </p:nvSpPr>
        <p:spPr>
          <a:xfrm>
            <a:off x="5021412" y="1512000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0"/>
          <p:cNvSpPr txBox="1"/>
          <p:nvPr>
            <p:ph idx="4" type="body"/>
          </p:nvPr>
        </p:nvSpPr>
        <p:spPr>
          <a:xfrm>
            <a:off x="7316412" y="1507535"/>
            <a:ext cx="2160588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20"/>
          <p:cNvSpPr txBox="1"/>
          <p:nvPr>
            <p:ph idx="5" type="body"/>
          </p:nvPr>
        </p:nvSpPr>
        <p:spPr>
          <a:xfrm>
            <a:off x="9611412" y="1507535"/>
            <a:ext cx="2160588" cy="4683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0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20"/>
          <p:cNvSpPr txBox="1"/>
          <p:nvPr>
            <p:ph idx="6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188" name="Google Shape;188;p20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Content">
  <p:cSld name="Title, Subtitle, and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"/>
          <p:cNvSpPr txBox="1"/>
          <p:nvPr>
            <p:ph idx="1" type="body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3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35" name="Google Shape;35;p3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rgbClr val="3F3F3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microscope&#10;&#10;Description automatically generated" id="190" name="Google Shape;190;p21"/>
          <p:cNvPicPr preferRelativeResize="0"/>
          <p:nvPr/>
        </p:nvPicPr>
        <p:blipFill rotWithShape="1">
          <a:blip r:embed="rId2">
            <a:alphaModFix/>
          </a:blip>
          <a:srcRect b="35981" l="0" r="0" t="11761"/>
          <a:stretch/>
        </p:blipFill>
        <p:spPr>
          <a:xfrm>
            <a:off x="0" y="0"/>
            <a:ext cx="12192000" cy="637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2" name="Google Shape;192;p21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3" name="Google Shape;193;p21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4" name="Google Shape;194;p21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5" name="Google Shape;195;p21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Google Shape;196;p21"/>
          <p:cNvSpPr txBox="1"/>
          <p:nvPr/>
        </p:nvSpPr>
        <p:spPr>
          <a:xfrm>
            <a:off x="9566787" y="144291"/>
            <a:ext cx="258588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Coin cell battery imaged with Sigray EclipseXRM</a:t>
            </a:r>
            <a:endParaRPr b="0" i="0" sz="1050" u="none" cap="none" strike="noStrik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7" name="Google Shape;197;p21"/>
          <p:cNvSpPr txBox="1"/>
          <p:nvPr>
            <p:ph type="title"/>
          </p:nvPr>
        </p:nvSpPr>
        <p:spPr>
          <a:xfrm>
            <a:off x="-1700" y="2655652"/>
            <a:ext cx="59580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 b="1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1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2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2"/>
          <p:cNvSpPr txBox="1"/>
          <p:nvPr>
            <p:ph idx="1" type="body"/>
          </p:nvPr>
        </p:nvSpPr>
        <p:spPr>
          <a:xfrm>
            <a:off x="432000" y="1008000"/>
            <a:ext cx="11328000" cy="5183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22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3" name="Google Shape;203;p22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23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23"/>
          <p:cNvSpPr txBox="1"/>
          <p:nvPr>
            <p:ph idx="1" type="body"/>
          </p:nvPr>
        </p:nvSpPr>
        <p:spPr>
          <a:xfrm>
            <a:off x="6311886" y="1007250"/>
            <a:ext cx="5460114" cy="5169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23"/>
          <p:cNvSpPr txBox="1"/>
          <p:nvPr>
            <p:ph idx="2" type="body"/>
          </p:nvPr>
        </p:nvSpPr>
        <p:spPr>
          <a:xfrm>
            <a:off x="431999" y="1007250"/>
            <a:ext cx="5448115" cy="51697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p23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24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Accent block left" id="213" name="Google Shape;213;p24"/>
          <p:cNvSpPr/>
          <p:nvPr/>
        </p:nvSpPr>
        <p:spPr>
          <a:xfrm>
            <a:off x="431800" y="1016231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descr="Accent bar right&#10;" id="214" name="Google Shape;214;p24"/>
          <p:cNvSpPr/>
          <p:nvPr/>
        </p:nvSpPr>
        <p:spPr>
          <a:xfrm>
            <a:off x="6299887" y="1016231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5" name="Google Shape;215;p24"/>
          <p:cNvSpPr txBox="1"/>
          <p:nvPr>
            <p:ph idx="1" type="body"/>
          </p:nvPr>
        </p:nvSpPr>
        <p:spPr>
          <a:xfrm>
            <a:off x="6299886" y="1955731"/>
            <a:ext cx="5447914" cy="42339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2" type="body"/>
          </p:nvPr>
        </p:nvSpPr>
        <p:spPr>
          <a:xfrm>
            <a:off x="431800" y="1943031"/>
            <a:ext cx="5448000" cy="42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17" name="Google Shape;217;p24"/>
          <p:cNvSpPr txBox="1"/>
          <p:nvPr>
            <p:ph idx="3" type="subTitle"/>
          </p:nvPr>
        </p:nvSpPr>
        <p:spPr>
          <a:xfrm>
            <a:off x="419800" y="1224113"/>
            <a:ext cx="54720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4" type="subTitle"/>
          </p:nvPr>
        </p:nvSpPr>
        <p:spPr>
          <a:xfrm>
            <a:off x="6358275" y="1224113"/>
            <a:ext cx="54720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19" name="Google Shape;219;p24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Accent block left" id="222" name="Google Shape;222;p25"/>
          <p:cNvSpPr/>
          <p:nvPr/>
        </p:nvSpPr>
        <p:spPr>
          <a:xfrm>
            <a:off x="431800" y="1892926"/>
            <a:ext cx="1984200" cy="1149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4788816" y="432001"/>
            <a:ext cx="6971100" cy="54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2" type="subTitle"/>
          </p:nvPr>
        </p:nvSpPr>
        <p:spPr>
          <a:xfrm>
            <a:off x="426625" y="2191975"/>
            <a:ext cx="3932100" cy="36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25" name="Google Shape;225;p25"/>
          <p:cNvSpPr txBox="1"/>
          <p:nvPr>
            <p:ph type="title"/>
          </p:nvPr>
        </p:nvSpPr>
        <p:spPr>
          <a:xfrm>
            <a:off x="432000" y="432000"/>
            <a:ext cx="3932100" cy="14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6" name="Google Shape;226;p25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type="title"/>
          </p:nvPr>
        </p:nvSpPr>
        <p:spPr>
          <a:xfrm>
            <a:off x="432000" y="432000"/>
            <a:ext cx="3932037" cy="141127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"/>
              <a:buNone/>
              <a:defRPr sz="32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29" name="Google Shape;229;p26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descr="Accent block left" id="230" name="Google Shape;230;p26"/>
          <p:cNvSpPr/>
          <p:nvPr/>
        </p:nvSpPr>
        <p:spPr>
          <a:xfrm>
            <a:off x="431800" y="1892926"/>
            <a:ext cx="1984175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1" name="Google Shape;231;p26"/>
          <p:cNvSpPr/>
          <p:nvPr>
            <p:ph idx="2" type="pic"/>
          </p:nvPr>
        </p:nvSpPr>
        <p:spPr>
          <a:xfrm>
            <a:off x="4788816" y="432001"/>
            <a:ext cx="6971184" cy="5429050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6"/>
          <p:cNvSpPr txBox="1"/>
          <p:nvPr>
            <p:ph idx="1" type="subTitle"/>
          </p:nvPr>
        </p:nvSpPr>
        <p:spPr>
          <a:xfrm>
            <a:off x="426625" y="2191975"/>
            <a:ext cx="3932100" cy="3696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33" name="Google Shape;233;p26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mage Layout 1 1">
  <p:cSld name="Text Image Layout 1_1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ircuit board&#10;&#10;Description automatically generated" id="235" name="Google Shape;235;p27"/>
          <p:cNvPicPr preferRelativeResize="0"/>
          <p:nvPr/>
        </p:nvPicPr>
        <p:blipFill rotWithShape="1">
          <a:blip r:embed="rId2">
            <a:alphaModFix/>
          </a:blip>
          <a:srcRect b="4347" l="-836" r="0" t="5652"/>
          <a:stretch/>
        </p:blipFill>
        <p:spPr>
          <a:xfrm rot="5400000">
            <a:off x="5937652" y="105286"/>
            <a:ext cx="6424412" cy="610771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>
            <p:ph type="title"/>
          </p:nvPr>
        </p:nvSpPr>
        <p:spPr>
          <a:xfrm>
            <a:off x="7111800" y="3802899"/>
            <a:ext cx="4648200" cy="9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Open Sans"/>
              <a:buNone/>
              <a:defRPr b="1" sz="48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>
            <a:lvl1pPr indent="-228600" lvl="0" marL="4572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7"/>
          <p:cNvSpPr txBox="1"/>
          <p:nvPr>
            <p:ph idx="2" type="body"/>
          </p:nvPr>
        </p:nvSpPr>
        <p:spPr>
          <a:xfrm>
            <a:off x="432000" y="2668686"/>
            <a:ext cx="5472000" cy="299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7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p27"/>
          <p:cNvSpPr/>
          <p:nvPr/>
        </p:nvSpPr>
        <p:spPr>
          <a:xfrm>
            <a:off x="9348588" y="3700775"/>
            <a:ext cx="2411400" cy="1149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6245688" y="5056406"/>
            <a:ext cx="8448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Large intact PCB imaged on Apex XCT at multiple FOVs and voxels down to 1 μm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ubtitle, and Content - Upper Right Hand">
  <p:cSld name="Title, Subtitle, and Content_1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4320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42" name="Google Shape;42;p4"/>
          <p:cNvSpPr/>
          <p:nvPr/>
        </p:nvSpPr>
        <p:spPr>
          <a:xfrm>
            <a:off x="0" y="6331950"/>
            <a:ext cx="12192000" cy="52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black background with a black square&#10;&#10;Description automatically generated with medium confidence" id="43" name="Google Shape;4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374088" y="100257"/>
            <a:ext cx="1262225" cy="231494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4"/>
          <p:cNvSpPr txBox="1"/>
          <p:nvPr/>
        </p:nvSpPr>
        <p:spPr>
          <a:xfrm>
            <a:off x="10354363" y="432000"/>
            <a:ext cx="1301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 and Subtitl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5"/>
          <p:cNvSpPr txBox="1"/>
          <p:nvPr>
            <p:ph idx="1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8pPr>
            <a:lvl9pPr lvl="8" rtl="0"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None/>
              <a:defRPr>
                <a:solidFill>
                  <a:srgbClr val="186D8D"/>
                </a:solidFill>
              </a:defRPr>
            </a:lvl9pPr>
          </a:lstStyle>
          <a:p/>
        </p:txBody>
      </p:sp>
      <p:sp>
        <p:nvSpPr>
          <p:cNvPr id="49" name="Google Shape;49;p5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er Slide 2">
  <p:cSld name="1_Divier Slide 2">
    <p:bg>
      <p:bgPr>
        <a:solidFill>
          <a:srgbClr val="3F3F3F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purple structure&#10;&#10;Description automatically generated with medium confidence" id="51" name="Google Shape;51;p6"/>
          <p:cNvPicPr preferRelativeResize="0"/>
          <p:nvPr/>
        </p:nvPicPr>
        <p:blipFill rotWithShape="1">
          <a:blip r:embed="rId2">
            <a:alphaModFix/>
          </a:blip>
          <a:srcRect b="4523" l="45572" r="0" t="6070"/>
          <a:stretch/>
        </p:blipFill>
        <p:spPr>
          <a:xfrm>
            <a:off x="2411900" y="0"/>
            <a:ext cx="9780101" cy="6371351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6"/>
          <p:cNvSpPr txBox="1"/>
          <p:nvPr/>
        </p:nvSpPr>
        <p:spPr>
          <a:xfrm>
            <a:off x="5675400" y="5895850"/>
            <a:ext cx="6143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rPr>
              <a:t>Control turf grass imaged on Sigray AttoMap. Potassium (green), calcium (red), manganese (blue) at 20 micron step sizes.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 txBox="1"/>
          <p:nvPr>
            <p:ph type="title"/>
          </p:nvPr>
        </p:nvSpPr>
        <p:spPr>
          <a:xfrm>
            <a:off x="-1700" y="2655651"/>
            <a:ext cx="5958000" cy="1458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4" name="Google Shape;54;p6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5" name="Google Shape;55;p6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" name="Google Shape;56;p6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" name="Google Shape;57;p6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6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vier Slide 2 1">
  <p:cSld name="1_Divier Slide 2_1">
    <p:bg>
      <p:bgPr>
        <a:solidFill>
          <a:srgbClr val="3F3F3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en and red landscape&#10;&#10;Description automatically generated with medium confidence" id="61" name="Google Shape;61;p7"/>
          <p:cNvPicPr preferRelativeResize="0"/>
          <p:nvPr/>
        </p:nvPicPr>
        <p:blipFill rotWithShape="1">
          <a:blip r:embed="rId2">
            <a:alphaModFix/>
          </a:blip>
          <a:srcRect b="0" l="0" r="0" t="28114"/>
          <a:stretch/>
        </p:blipFill>
        <p:spPr>
          <a:xfrm>
            <a:off x="2411412" y="0"/>
            <a:ext cx="9780588" cy="636305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 txBox="1"/>
          <p:nvPr>
            <p:ph type="title"/>
          </p:nvPr>
        </p:nvSpPr>
        <p:spPr>
          <a:xfrm>
            <a:off x="-1700" y="2655651"/>
            <a:ext cx="59580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63" name="Google Shape;63;p7"/>
          <p:cNvSpPr/>
          <p:nvPr/>
        </p:nvSpPr>
        <p:spPr>
          <a:xfrm>
            <a:off x="0" y="5209682"/>
            <a:ext cx="2411400" cy="1149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4" name="Google Shape;64;p7"/>
          <p:cNvSpPr/>
          <p:nvPr/>
        </p:nvSpPr>
        <p:spPr>
          <a:xfrm>
            <a:off x="9780103" y="6803351"/>
            <a:ext cx="1980000" cy="54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" name="Google Shape;65;p7"/>
          <p:cNvSpPr/>
          <p:nvPr/>
        </p:nvSpPr>
        <p:spPr>
          <a:xfrm>
            <a:off x="0" y="6803351"/>
            <a:ext cx="9780000" cy="54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" name="Google Shape;66;p7"/>
          <p:cNvSpPr/>
          <p:nvPr/>
        </p:nvSpPr>
        <p:spPr>
          <a:xfrm>
            <a:off x="11760000" y="6803351"/>
            <a:ext cx="432000" cy="546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er Slide 2">
  <p:cSld name="Divier Slide 2">
    <p:bg>
      <p:bgPr>
        <a:solidFill>
          <a:srgbClr val="3F3F3F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 b="0" l="0" r="0" t="12401"/>
          <a:stretch/>
        </p:blipFill>
        <p:spPr>
          <a:xfrm>
            <a:off x="2411412" y="0"/>
            <a:ext cx="9780104" cy="636305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>
            <a:off x="8187070" y="224347"/>
            <a:ext cx="3817088" cy="27059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-1700" y="2655650"/>
            <a:ext cx="5958000" cy="14589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73" name="Google Shape;73;p8"/>
          <p:cNvSpPr/>
          <p:nvPr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4" name="Google Shape;74;p8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5" name="Google Shape;75;p8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6" name="Google Shape;76;p8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7" name="Google Shape;77;p8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8"/>
          <p:cNvSpPr txBox="1"/>
          <p:nvPr/>
        </p:nvSpPr>
        <p:spPr>
          <a:xfrm>
            <a:off x="8282763" y="234980"/>
            <a:ext cx="3721395" cy="255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rPr>
              <a:t>Battery cathode imaged on Sigray EclipseXRM at 0.21 micron voxel size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8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E46962"/>
          </p15:clr>
        </p15:guide>
        <p15:guide id="2" pos="3840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er Slide 2 1">
  <p:cSld name="Divier Slide 2_1">
    <p:bg>
      <p:bgPr>
        <a:solidFill>
          <a:srgbClr val="3F3F3F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mushroom&#10;&#10;Description automatically generated" id="81" name="Google Shape;81;p9"/>
          <p:cNvPicPr preferRelativeResize="0"/>
          <p:nvPr/>
        </p:nvPicPr>
        <p:blipFill rotWithShape="1">
          <a:blip r:embed="rId2">
            <a:alphaModFix/>
          </a:blip>
          <a:srcRect b="0" l="13807" r="0" t="0"/>
          <a:stretch/>
        </p:blipFill>
        <p:spPr>
          <a:xfrm>
            <a:off x="2411397" y="-4"/>
            <a:ext cx="9780106" cy="638263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9"/>
          <p:cNvSpPr txBox="1"/>
          <p:nvPr/>
        </p:nvSpPr>
        <p:spPr>
          <a:xfrm>
            <a:off x="8475444" y="335423"/>
            <a:ext cx="34914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F2F2F2"/>
                </a:solidFill>
                <a:latin typeface="Arial Narrow"/>
                <a:ea typeface="Arial Narrow"/>
                <a:cs typeface="Arial Narrow"/>
                <a:sym typeface="Arial Narrow"/>
              </a:rPr>
              <a:t>Plant root imaged with Sigray EclipseXRM at 3.4 micron voxel size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-1700" y="2655650"/>
            <a:ext cx="59580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252000" spcFirstLastPara="1" rIns="180000" wrap="square" tIns="1800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  <a:defRPr sz="2800">
                <a:solidFill>
                  <a:srgbClr val="3F3F3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 sz="28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4" name="Google Shape;84;p9"/>
          <p:cNvSpPr/>
          <p:nvPr/>
        </p:nvSpPr>
        <p:spPr>
          <a:xfrm>
            <a:off x="0" y="5209682"/>
            <a:ext cx="2411400" cy="1149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5" name="Google Shape;85;p9"/>
          <p:cNvSpPr/>
          <p:nvPr/>
        </p:nvSpPr>
        <p:spPr>
          <a:xfrm>
            <a:off x="9780103" y="6803351"/>
            <a:ext cx="1980000" cy="546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" name="Google Shape;86;p9"/>
          <p:cNvSpPr/>
          <p:nvPr/>
        </p:nvSpPr>
        <p:spPr>
          <a:xfrm>
            <a:off x="0" y="6803351"/>
            <a:ext cx="9780000" cy="54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7" name="Google Shape;87;p9"/>
          <p:cNvSpPr/>
          <p:nvPr/>
        </p:nvSpPr>
        <p:spPr>
          <a:xfrm>
            <a:off x="11760000" y="6803351"/>
            <a:ext cx="432000" cy="5460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8" name="Google Shape;88;p9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" name="Google Shape;89;p9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Image Layout 1">
  <p:cSld name="Text Image Layout 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-up of a circuit board&#10;&#10;Description automatically generated" id="91" name="Google Shape;91;p10"/>
          <p:cNvPicPr preferRelativeResize="0"/>
          <p:nvPr/>
        </p:nvPicPr>
        <p:blipFill rotWithShape="1">
          <a:blip r:embed="rId2">
            <a:alphaModFix/>
          </a:blip>
          <a:srcRect b="4345" l="-832" r="0" t="5655"/>
          <a:stretch/>
        </p:blipFill>
        <p:spPr>
          <a:xfrm rot="5400000">
            <a:off x="5937652" y="105286"/>
            <a:ext cx="6424412" cy="610771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0"/>
          <p:cNvSpPr txBox="1"/>
          <p:nvPr>
            <p:ph type="title"/>
          </p:nvPr>
        </p:nvSpPr>
        <p:spPr>
          <a:xfrm>
            <a:off x="7111800" y="3802899"/>
            <a:ext cx="4648200" cy="9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700"/>
              <a:buNone/>
              <a:defRPr sz="2500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93" name="Google Shape;93;p10"/>
          <p:cNvSpPr txBox="1"/>
          <p:nvPr>
            <p:ph idx="1" type="body"/>
          </p:nvPr>
        </p:nvSpPr>
        <p:spPr>
          <a:xfrm>
            <a:off x="432000" y="2668686"/>
            <a:ext cx="5472000" cy="29994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>
                <a:solidFill>
                  <a:srgbClr val="3F3F3F"/>
                </a:solidFill>
              </a:defRPr>
            </a:lvl1pPr>
            <a:lvl2pPr indent="-330200" lvl="1" marL="914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  <a:defRPr>
                <a:solidFill>
                  <a:srgbClr val="3F3F3F"/>
                </a:solidFill>
              </a:defRPr>
            </a:lvl2pPr>
            <a:lvl3pPr indent="-317500" lvl="2" marL="1371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3pPr>
            <a:lvl4pPr indent="-317500" lvl="3" marL="1828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4pPr>
            <a:lvl5pPr indent="-317500" lvl="4" marL="22860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>
                <a:solidFill>
                  <a:srgbClr val="3F3F3F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10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0"/>
          <p:cNvSpPr/>
          <p:nvPr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6266988" y="5532206"/>
            <a:ext cx="8448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75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Large intact PCB imaged on Apex XCT at multiple FOVs and voxels down to 1 μm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0"/>
          <p:cNvSpPr txBox="1"/>
          <p:nvPr>
            <p:ph idx="2" type="subTitle"/>
          </p:nvPr>
        </p:nvSpPr>
        <p:spPr>
          <a:xfrm>
            <a:off x="7111800" y="4787900"/>
            <a:ext cx="4648200" cy="10989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ctr" bIns="91425" lIns="342900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431800" y="6439820"/>
            <a:ext cx="5664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6371351"/>
            <a:ext cx="9780102" cy="432000"/>
          </a:xfrm>
          <a:custGeom>
            <a:rect b="b" l="l" r="r" t="t"/>
            <a:pathLst>
              <a:path extrusionOk="0" h="432000" w="9780102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3" name="Google Shape;13;p1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  <a:defRPr b="1" i="0" sz="32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" type="body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6D8D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Char char="•"/>
              <a:defRPr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1" type="ftr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1"/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" name="Google Shape;18;p1"/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rgbClr val="186D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9" name="Google Shape;19;p1"/>
          <p:cNvCxnSpPr/>
          <p:nvPr/>
        </p:nvCxnSpPr>
        <p:spPr>
          <a:xfrm rot="10800000">
            <a:off x="1" y="6371351"/>
            <a:ext cx="12191999" cy="0"/>
          </a:xfrm>
          <a:prstGeom prst="straightConnector1">
            <a:avLst/>
          </a:prstGeom>
          <a:noFill/>
          <a:ln cap="flat" cmpd="sng" w="9525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black background with a black square&#10;&#10;Description automatically generated with medium confidence" id="20" name="Google Shape;2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138938" y="6482607"/>
            <a:ext cx="1262224" cy="23149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hyperlink" Target="https://conference.sns.gov/event/448/contributions/701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ctrTitle"/>
          </p:nvPr>
        </p:nvSpPr>
        <p:spPr>
          <a:xfrm>
            <a:off x="3200400" y="692325"/>
            <a:ext cx="8991600" cy="126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252000" wrap="square" tIns="180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Open Sans"/>
              <a:buNone/>
            </a:pPr>
            <a:r>
              <a:rPr lang="en-US"/>
              <a:t>EPICS Deployment at Sigray using Docker</a:t>
            </a:r>
            <a:endParaRPr/>
          </a:p>
        </p:txBody>
      </p:sp>
      <p:sp>
        <p:nvSpPr>
          <p:cNvPr id="247" name="Google Shape;247;p28"/>
          <p:cNvSpPr txBox="1"/>
          <p:nvPr>
            <p:ph idx="1" type="subTitle"/>
          </p:nvPr>
        </p:nvSpPr>
        <p:spPr>
          <a:xfrm>
            <a:off x="3200400" y="1942293"/>
            <a:ext cx="6580200" cy="9447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Presenter: Hong Truong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Co-authors: Benjamin Stripe</a:t>
            </a:r>
            <a:r>
              <a:rPr lang="en-US"/>
              <a:t>, </a:t>
            </a:r>
            <a:r>
              <a:rPr lang="en-US"/>
              <a:t>Ernesto Paiser, </a:t>
            </a:r>
            <a:r>
              <a:rPr lang="en-US"/>
              <a:t>Ibrahim Saleh, Richard Farnsworth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7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components/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component_a/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common-services.yml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compose.yml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Dockerfile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common/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variation_1/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…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ioc_submodules/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machine_compose_files/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compose.am-1124.yml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environment_files/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common_env_vars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am-1124.config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35" name="Google Shape;335;p37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CIDER</a:t>
            </a:r>
            <a:endParaRPr/>
          </a:p>
        </p:txBody>
      </p:sp>
      <p:sp>
        <p:nvSpPr>
          <p:cNvPr id="336" name="Google Shape;336;p37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37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File Structure Example</a:t>
            </a:r>
            <a:endParaRPr/>
          </a:p>
        </p:txBody>
      </p:sp>
      <p:cxnSp>
        <p:nvCxnSpPr>
          <p:cNvPr id="338" name="Google Shape;338;p37"/>
          <p:cNvCxnSpPr>
            <a:endCxn id="339" idx="1"/>
          </p:cNvCxnSpPr>
          <p:nvPr/>
        </p:nvCxnSpPr>
        <p:spPr>
          <a:xfrm>
            <a:off x="3268475" y="2695425"/>
            <a:ext cx="11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37"/>
          <p:cNvCxnSpPr/>
          <p:nvPr/>
        </p:nvCxnSpPr>
        <p:spPr>
          <a:xfrm>
            <a:off x="3627575" y="5172900"/>
            <a:ext cx="233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39" name="Google Shape;33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75" y="664463"/>
            <a:ext cx="7708074" cy="4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563" y="4795850"/>
            <a:ext cx="351472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7"/>
          <p:cNvSpPr/>
          <p:nvPr/>
        </p:nvSpPr>
        <p:spPr>
          <a:xfrm>
            <a:off x="4429475" y="660750"/>
            <a:ext cx="7708200" cy="406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5961575" y="4795850"/>
            <a:ext cx="3514800" cy="103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37"/>
          <p:cNvSpPr/>
          <p:nvPr/>
        </p:nvSpPr>
        <p:spPr>
          <a:xfrm>
            <a:off x="6425150" y="3571875"/>
            <a:ext cx="1008300" cy="2844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37"/>
          <p:cNvSpPr/>
          <p:nvPr/>
        </p:nvSpPr>
        <p:spPr>
          <a:xfrm>
            <a:off x="6170600" y="5232750"/>
            <a:ext cx="3153900" cy="4965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37"/>
          <p:cNvSpPr/>
          <p:nvPr/>
        </p:nvSpPr>
        <p:spPr>
          <a:xfrm>
            <a:off x="4626675" y="1103400"/>
            <a:ext cx="3596700" cy="432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47" name="Google Shape;347;p37"/>
          <p:cNvCxnSpPr>
            <a:endCxn id="344" idx="1"/>
          </p:cNvCxnSpPr>
          <p:nvPr/>
        </p:nvCxnSpPr>
        <p:spPr>
          <a:xfrm flipH="1" rot="10800000">
            <a:off x="3029150" y="3714075"/>
            <a:ext cx="3396000" cy="34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CIDER</a:t>
            </a:r>
            <a:endParaRPr/>
          </a:p>
        </p:txBody>
      </p:sp>
      <p:sp>
        <p:nvSpPr>
          <p:cNvPr id="354" name="Google Shape;354;p38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5" name="Google Shape;355;p38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Machine </a:t>
            </a:r>
            <a:r>
              <a:rPr lang="en-US"/>
              <a:t>Callgraph</a:t>
            </a:r>
            <a:endParaRPr/>
          </a:p>
        </p:txBody>
      </p:sp>
      <p:sp>
        <p:nvSpPr>
          <p:cNvPr id="356" name="Google Shape;356;p38"/>
          <p:cNvSpPr/>
          <p:nvPr/>
        </p:nvSpPr>
        <p:spPr>
          <a:xfrm>
            <a:off x="7154625" y="43200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Environment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38"/>
          <p:cNvSpPr/>
          <p:nvPr/>
        </p:nvSpPr>
        <p:spPr>
          <a:xfrm>
            <a:off x="7154625" y="117245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Bash/python wrapper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38"/>
          <p:cNvSpPr/>
          <p:nvPr/>
        </p:nvSpPr>
        <p:spPr>
          <a:xfrm>
            <a:off x="7154625" y="1978225"/>
            <a:ext cx="1829400" cy="4320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Docker Compose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38"/>
          <p:cNvSpPr/>
          <p:nvPr/>
        </p:nvSpPr>
        <p:spPr>
          <a:xfrm>
            <a:off x="7154625" y="273030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Machine compose file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38"/>
          <p:cNvSpPr/>
          <p:nvPr/>
        </p:nvSpPr>
        <p:spPr>
          <a:xfrm>
            <a:off x="7154625" y="347075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Component compose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38"/>
          <p:cNvSpPr/>
          <p:nvPr/>
        </p:nvSpPr>
        <p:spPr>
          <a:xfrm>
            <a:off x="6085300" y="4472525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Dockerfile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38"/>
          <p:cNvSpPr/>
          <p:nvPr/>
        </p:nvSpPr>
        <p:spPr>
          <a:xfrm>
            <a:off x="6085300" y="5212975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IOC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38"/>
          <p:cNvSpPr/>
          <p:nvPr/>
        </p:nvSpPr>
        <p:spPr>
          <a:xfrm>
            <a:off x="8223950" y="4472525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Runtime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38"/>
          <p:cNvSpPr/>
          <p:nvPr/>
        </p:nvSpPr>
        <p:spPr>
          <a:xfrm>
            <a:off x="5046350" y="347075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Component compose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38"/>
          <p:cNvSpPr/>
          <p:nvPr/>
        </p:nvSpPr>
        <p:spPr>
          <a:xfrm>
            <a:off x="9293275" y="3470750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Component compose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6" name="Google Shape;366;p38"/>
          <p:cNvCxnSpPr>
            <a:endCxn id="357" idx="0"/>
          </p:cNvCxnSpPr>
          <p:nvPr/>
        </p:nvCxnSpPr>
        <p:spPr>
          <a:xfrm>
            <a:off x="8069325" y="917750"/>
            <a:ext cx="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7" name="Google Shape;367;p38"/>
          <p:cNvCxnSpPr>
            <a:stCxn id="357" idx="2"/>
            <a:endCxn id="358" idx="0"/>
          </p:cNvCxnSpPr>
          <p:nvPr/>
        </p:nvCxnSpPr>
        <p:spPr>
          <a:xfrm>
            <a:off x="8069325" y="1658150"/>
            <a:ext cx="0" cy="3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8" name="Google Shape;368;p38"/>
          <p:cNvCxnSpPr>
            <a:stCxn id="358" idx="2"/>
            <a:endCxn id="359" idx="0"/>
          </p:cNvCxnSpPr>
          <p:nvPr/>
        </p:nvCxnSpPr>
        <p:spPr>
          <a:xfrm>
            <a:off x="8069325" y="2410225"/>
            <a:ext cx="0" cy="320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9" name="Google Shape;369;p38"/>
          <p:cNvCxnSpPr>
            <a:stCxn id="359" idx="2"/>
            <a:endCxn id="360" idx="0"/>
          </p:cNvCxnSpPr>
          <p:nvPr/>
        </p:nvCxnSpPr>
        <p:spPr>
          <a:xfrm>
            <a:off x="8069325" y="3216000"/>
            <a:ext cx="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38"/>
          <p:cNvCxnSpPr>
            <a:stCxn id="359" idx="2"/>
            <a:endCxn id="364" idx="0"/>
          </p:cNvCxnSpPr>
          <p:nvPr/>
        </p:nvCxnSpPr>
        <p:spPr>
          <a:xfrm flipH="1">
            <a:off x="5960925" y="3216000"/>
            <a:ext cx="210840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1" name="Google Shape;371;p38"/>
          <p:cNvCxnSpPr>
            <a:stCxn id="359" idx="2"/>
            <a:endCxn id="365" idx="0"/>
          </p:cNvCxnSpPr>
          <p:nvPr/>
        </p:nvCxnSpPr>
        <p:spPr>
          <a:xfrm>
            <a:off x="8069325" y="3216000"/>
            <a:ext cx="213870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2" name="Google Shape;372;p38"/>
          <p:cNvCxnSpPr>
            <a:stCxn id="360" idx="2"/>
            <a:endCxn id="361" idx="0"/>
          </p:cNvCxnSpPr>
          <p:nvPr/>
        </p:nvCxnSpPr>
        <p:spPr>
          <a:xfrm flipH="1">
            <a:off x="7000125" y="3956450"/>
            <a:ext cx="1069200" cy="5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3" name="Google Shape;373;p38"/>
          <p:cNvCxnSpPr>
            <a:stCxn id="361" idx="2"/>
            <a:endCxn id="362" idx="0"/>
          </p:cNvCxnSpPr>
          <p:nvPr/>
        </p:nvCxnSpPr>
        <p:spPr>
          <a:xfrm>
            <a:off x="7000000" y="4958225"/>
            <a:ext cx="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4" name="Google Shape;374;p38"/>
          <p:cNvCxnSpPr>
            <a:stCxn id="360" idx="2"/>
            <a:endCxn id="363" idx="0"/>
          </p:cNvCxnSpPr>
          <p:nvPr/>
        </p:nvCxnSpPr>
        <p:spPr>
          <a:xfrm>
            <a:off x="8069325" y="3956450"/>
            <a:ext cx="1069200" cy="516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5" name="Google Shape;375;p38"/>
          <p:cNvSpPr/>
          <p:nvPr/>
        </p:nvSpPr>
        <p:spPr>
          <a:xfrm>
            <a:off x="8223975" y="5212900"/>
            <a:ext cx="2336700" cy="903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defect files, hdf5 xml files, st.cmd, db, template files, medm files, etc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38"/>
          <p:cNvSpPr/>
          <p:nvPr/>
        </p:nvSpPr>
        <p:spPr>
          <a:xfrm>
            <a:off x="10362600" y="4472525"/>
            <a:ext cx="1829400" cy="485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systemd script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7" name="Google Shape;377;p38"/>
          <p:cNvCxnSpPr>
            <a:stCxn id="363" idx="2"/>
            <a:endCxn id="375" idx="0"/>
          </p:cNvCxnSpPr>
          <p:nvPr/>
        </p:nvCxnSpPr>
        <p:spPr>
          <a:xfrm>
            <a:off x="9138650" y="4958225"/>
            <a:ext cx="253800" cy="25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8" name="Google Shape;378;p38"/>
          <p:cNvSpPr txBox="1"/>
          <p:nvPr>
            <p:ph idx="1" type="body"/>
          </p:nvPr>
        </p:nvSpPr>
        <p:spPr>
          <a:xfrm>
            <a:off x="432000" y="1512000"/>
            <a:ext cx="4614300" cy="468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The machine is configured using: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Environment files dictate: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Machine compose file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What paths are mounted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IOC settings (e.g. sequencer, st.cmd, .db. etc)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A machine compose file to dictate what IOC dockers it uses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Simply extends component definitions to reduce code duplication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Docker bind mounts to overwrite specific IOC files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9671700" y="1255238"/>
            <a:ext cx="1173000" cy="320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env vars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0" name="Google Shape;380;p38"/>
          <p:cNvCxnSpPr>
            <a:stCxn id="379" idx="1"/>
            <a:endCxn id="357" idx="3"/>
          </p:cNvCxnSpPr>
          <p:nvPr/>
        </p:nvCxnSpPr>
        <p:spPr>
          <a:xfrm rot="10800000">
            <a:off x="8984100" y="1415288"/>
            <a:ext cx="6876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1" name="Google Shape;381;p38"/>
          <p:cNvSpPr/>
          <p:nvPr/>
        </p:nvSpPr>
        <p:spPr>
          <a:xfrm>
            <a:off x="10518275" y="4054425"/>
            <a:ext cx="1173000" cy="320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env vars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2" name="Google Shape;382;p38"/>
          <p:cNvCxnSpPr>
            <a:stCxn id="381" idx="1"/>
            <a:endCxn id="363" idx="3"/>
          </p:cNvCxnSpPr>
          <p:nvPr/>
        </p:nvCxnSpPr>
        <p:spPr>
          <a:xfrm flipH="1">
            <a:off x="10053275" y="4214475"/>
            <a:ext cx="465000" cy="501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3" name="Google Shape;383;p38"/>
          <p:cNvSpPr/>
          <p:nvPr/>
        </p:nvSpPr>
        <p:spPr>
          <a:xfrm>
            <a:off x="11083471" y="5474300"/>
            <a:ext cx="891900" cy="3201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env vars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84" name="Google Shape;384;p38"/>
          <p:cNvCxnSpPr>
            <a:stCxn id="383" idx="1"/>
          </p:cNvCxnSpPr>
          <p:nvPr/>
        </p:nvCxnSpPr>
        <p:spPr>
          <a:xfrm rot="10800000">
            <a:off x="10560571" y="5634350"/>
            <a:ext cx="522900" cy="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5" name="Google Shape;385;p38"/>
          <p:cNvCxnSpPr>
            <a:stCxn id="379" idx="1"/>
            <a:endCxn id="359" idx="3"/>
          </p:cNvCxnSpPr>
          <p:nvPr/>
        </p:nvCxnSpPr>
        <p:spPr>
          <a:xfrm flipH="1">
            <a:off x="8984100" y="1415288"/>
            <a:ext cx="687600" cy="1557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/>
          <p:nvPr>
            <p:ph type="title"/>
          </p:nvPr>
        </p:nvSpPr>
        <p:spPr>
          <a:xfrm>
            <a:off x="-1700" y="2655651"/>
            <a:ext cx="5958000" cy="1458900"/>
          </a:xfrm>
          <a:prstGeom prst="rect">
            <a:avLst/>
          </a:prstGeom>
        </p:spPr>
        <p:txBody>
          <a:bodyPr anchorCtr="0" anchor="ctr" bIns="180000" lIns="252000" spcFirstLastPara="1" rIns="18000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392" name="Google Shape;392;p39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3" name="Google Shape;393;p39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</p:spPr>
        <p:txBody>
          <a:bodyPr anchorCtr="0" anchor="ctr" bIns="91425" lIns="342900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How we use CIDER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0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400" name="Google Shape;400;p40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1" name="Google Shape;401;p40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Machine setup</a:t>
            </a:r>
            <a:endParaRPr/>
          </a:p>
        </p:txBody>
      </p:sp>
      <p:sp>
        <p:nvSpPr>
          <p:cNvPr id="402" name="Google Shape;402;p40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Set up new machines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Set up udev rules (for serial-specific devices) and network settings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Create configuration files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Build and run docker services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Save settings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Autosave files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OS version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udev rules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Network configuration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Total setup time: 30-60 minutes (including build time)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Assuming there aren’t any new devices or issues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Not including Jenkins and PRs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409" name="Google Shape;409;p41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Use Portainer to restart the dockers/IOCs with updates</a:t>
            </a:r>
            <a:endParaRPr/>
          </a:p>
        </p:txBody>
      </p:sp>
      <p:sp>
        <p:nvSpPr>
          <p:cNvPr id="410" name="Google Shape;410;p41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1" name="Google Shape;411;p41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Tools - Portainer</a:t>
            </a:r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9822" y="2371550"/>
            <a:ext cx="7042045" cy="372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2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419" name="Google Shape;419;p42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Easy access to files for system engineers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Rebuilding dockers and recreating containers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Portainer does not quite have this feature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0" name="Google Shape;420;p42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1" name="Google Shape;421;p42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Tools - GUI</a:t>
            </a:r>
            <a:endParaRPr/>
          </a:p>
        </p:txBody>
      </p:sp>
      <p:pic>
        <p:nvPicPr>
          <p:cNvPr id="422" name="Google Shape;4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275" y="2697775"/>
            <a:ext cx="7316549" cy="400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3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Load and save autosave files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Doing this manually can be quite tedious if there is more than one autosave file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This is confusing for non-EPICS users to do manually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29" name="Google Shape;429;p43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430" name="Google Shape;430;p43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1" name="Google Shape;431;p43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Tools - GUI</a:t>
            </a:r>
            <a:endParaRPr/>
          </a:p>
        </p:txBody>
      </p:sp>
      <p:pic>
        <p:nvPicPr>
          <p:cNvPr id="432" name="Google Shape;43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0899" y="2792600"/>
            <a:ext cx="7232473" cy="39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Usage</a:t>
            </a:r>
            <a:endParaRPr/>
          </a:p>
        </p:txBody>
      </p:sp>
      <p:sp>
        <p:nvSpPr>
          <p:cNvPr id="439" name="Google Shape;439;p44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Other system setup tasks, like generating udev rules for USB devices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Very easy to mess up with a typo and very hard to debug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40" name="Google Shape;440;p44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1" name="Google Shape;441;p44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Tools - GUI</a:t>
            </a:r>
            <a:endParaRPr/>
          </a:p>
        </p:txBody>
      </p:sp>
      <p:pic>
        <p:nvPicPr>
          <p:cNvPr id="442" name="Google Shape;4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748" y="2573425"/>
            <a:ext cx="6486501" cy="394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5"/>
          <p:cNvSpPr txBox="1"/>
          <p:nvPr>
            <p:ph type="title"/>
          </p:nvPr>
        </p:nvSpPr>
        <p:spPr>
          <a:xfrm>
            <a:off x="-1700" y="2655650"/>
            <a:ext cx="5958000" cy="1458900"/>
          </a:xfrm>
          <a:prstGeom prst="rect">
            <a:avLst/>
          </a:prstGeom>
        </p:spPr>
        <p:txBody>
          <a:bodyPr anchorCtr="0" anchor="ctr" bIns="180000" lIns="252000" spcFirstLastPara="1" rIns="18000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Deploying Updates</a:t>
            </a:r>
            <a:endParaRPr/>
          </a:p>
        </p:txBody>
      </p:sp>
      <p:sp>
        <p:nvSpPr>
          <p:cNvPr id="449" name="Google Shape;449;p45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45"/>
          <p:cNvSpPr txBox="1"/>
          <p:nvPr>
            <p:ph idx="1" type="subTitle"/>
          </p:nvPr>
        </p:nvSpPr>
        <p:spPr>
          <a:xfrm>
            <a:off x="0" y="4110750"/>
            <a:ext cx="5958000" cy="1098900"/>
          </a:xfrm>
          <a:prstGeom prst="rect">
            <a:avLst/>
          </a:prstGeom>
        </p:spPr>
        <p:txBody>
          <a:bodyPr anchorCtr="0" anchor="ctr" bIns="91425" lIns="342900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6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Online Updates</a:t>
            </a:r>
            <a:endParaRPr/>
          </a:p>
        </p:txBody>
      </p:sp>
      <p:sp>
        <p:nvSpPr>
          <p:cNvPr id="457" name="Google Shape;457;p46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8" name="Google Shape;458;p46"/>
          <p:cNvSpPr/>
          <p:nvPr/>
        </p:nvSpPr>
        <p:spPr>
          <a:xfrm>
            <a:off x="1326800" y="3183600"/>
            <a:ext cx="1651800" cy="49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Update the CIDER repository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46"/>
          <p:cNvSpPr/>
          <p:nvPr/>
        </p:nvSpPr>
        <p:spPr>
          <a:xfrm>
            <a:off x="3274500" y="3183600"/>
            <a:ext cx="1651800" cy="49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Run update scripts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46"/>
          <p:cNvSpPr/>
          <p:nvPr/>
        </p:nvSpPr>
        <p:spPr>
          <a:xfrm>
            <a:off x="5222200" y="3183600"/>
            <a:ext cx="1651800" cy="49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Update the environment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46"/>
          <p:cNvSpPr/>
          <p:nvPr/>
        </p:nvSpPr>
        <p:spPr>
          <a:xfrm>
            <a:off x="7217775" y="3183600"/>
            <a:ext cx="1651800" cy="49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Build dockers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2" name="Google Shape;462;p46"/>
          <p:cNvCxnSpPr>
            <a:stCxn id="458" idx="3"/>
            <a:endCxn id="459" idx="1"/>
          </p:cNvCxnSpPr>
          <p:nvPr/>
        </p:nvCxnSpPr>
        <p:spPr>
          <a:xfrm>
            <a:off x="2978600" y="3429000"/>
            <a:ext cx="29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3" name="Google Shape;463;p46"/>
          <p:cNvCxnSpPr>
            <a:endCxn id="460" idx="1"/>
          </p:cNvCxnSpPr>
          <p:nvPr/>
        </p:nvCxnSpPr>
        <p:spPr>
          <a:xfrm>
            <a:off x="4926400" y="3429000"/>
            <a:ext cx="295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4" name="Google Shape;464;p46"/>
          <p:cNvCxnSpPr>
            <a:stCxn id="460" idx="3"/>
            <a:endCxn id="461" idx="1"/>
          </p:cNvCxnSpPr>
          <p:nvPr/>
        </p:nvCxnSpPr>
        <p:spPr>
          <a:xfrm>
            <a:off x="6874000" y="3429000"/>
            <a:ext cx="34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5" name="Google Shape;465;p46"/>
          <p:cNvSpPr/>
          <p:nvPr/>
        </p:nvSpPr>
        <p:spPr>
          <a:xfrm>
            <a:off x="9213400" y="3183600"/>
            <a:ext cx="1651800" cy="490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Run hardware tests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66" name="Google Shape;466;p46"/>
          <p:cNvCxnSpPr>
            <a:endCxn id="465" idx="1"/>
          </p:cNvCxnSpPr>
          <p:nvPr/>
        </p:nvCxnSpPr>
        <p:spPr>
          <a:xfrm>
            <a:off x="8869600" y="3429000"/>
            <a:ext cx="3438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uilding with a sign on the side&#10;&#10;Description automatically generated" id="252" name="Google Shape;252;p29"/>
          <p:cNvPicPr preferRelativeResize="0"/>
          <p:nvPr/>
        </p:nvPicPr>
        <p:blipFill rotWithShape="1">
          <a:blip r:embed="rId3">
            <a:alphaModFix/>
          </a:blip>
          <a:srcRect b="0" l="21593" r="0" t="0"/>
          <a:stretch/>
        </p:blipFill>
        <p:spPr>
          <a:xfrm rot="5400000">
            <a:off x="5959008" y="150538"/>
            <a:ext cx="6371348" cy="6094622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>
            <p:ph idx="2" type="body"/>
          </p:nvPr>
        </p:nvSpPr>
        <p:spPr>
          <a:xfrm>
            <a:off x="432000" y="2668686"/>
            <a:ext cx="5472000" cy="2999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1900">
                <a:solidFill>
                  <a:srgbClr val="186D8D"/>
                </a:solidFill>
              </a:rPr>
              <a:t>Founded in 2013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Dr. Wenbing Yun (OSA Fellow and serial entrepreneur that founded Xradia, now Carl Zeiss X-ray Microscopy) and Sylvia Lewis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900">
                <a:solidFill>
                  <a:srgbClr val="186D8D"/>
                </a:solidFill>
              </a:rPr>
              <a:t>Our Technology: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Strong IP: 64 patents, 30+ pending, many trade secrets  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Disruptive x-ray components (source &amp; optics) 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5 world leading product families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b="1" lang="en-US" sz="1900">
                <a:solidFill>
                  <a:srgbClr val="186D8D"/>
                </a:solidFill>
              </a:rPr>
              <a:t>Rapidly Growing: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34k sq. ft. facility in Concord, CA (San Francisco Bay Area) and 82 employees</a:t>
            </a:r>
            <a:endParaRPr sz="1900"/>
          </a:p>
          <a:p>
            <a:pPr indent="-27305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</a:pPr>
            <a:r>
              <a:rPr lang="en-US" sz="1900"/>
              <a:t>Global installation base of leading universities and companies (semiconductor &amp; pharma)</a:t>
            </a:r>
            <a:endParaRPr sz="1900"/>
          </a:p>
        </p:txBody>
      </p:sp>
      <p:sp>
        <p:nvSpPr>
          <p:cNvPr id="254" name="Google Shape;254;p29"/>
          <p:cNvSpPr/>
          <p:nvPr/>
        </p:nvSpPr>
        <p:spPr>
          <a:xfrm>
            <a:off x="9348588" y="3688075"/>
            <a:ext cx="2411400" cy="11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29"/>
          <p:cNvSpPr txBox="1"/>
          <p:nvPr>
            <p:ph type="title"/>
          </p:nvPr>
        </p:nvSpPr>
        <p:spPr>
          <a:xfrm>
            <a:off x="7111800" y="3802899"/>
            <a:ext cx="4648200" cy="9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Open Sans"/>
              <a:buNone/>
            </a:pPr>
            <a:r>
              <a:rPr lang="en-US" sz="4700"/>
              <a:t>Intro to Sigray</a:t>
            </a:r>
            <a:endParaRPr sz="4700"/>
          </a:p>
        </p:txBody>
      </p:sp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7111800" y="4787900"/>
            <a:ext cx="4648200" cy="1162800"/>
          </a:xfrm>
          <a:prstGeom prst="rect">
            <a:avLst/>
          </a:prstGeom>
          <a:solidFill>
            <a:srgbClr val="186D8D">
              <a:alpha val="80000"/>
            </a:srgbClr>
          </a:solidFill>
          <a:ln>
            <a:noFill/>
          </a:ln>
        </p:spPr>
        <p:txBody>
          <a:bodyPr anchorCtr="0" anchor="t" bIns="180000" lIns="180000" spcFirstLastPara="1" rIns="180000" wrap="square" tIns="1800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Mission: Bring next-generation x-ray analytical capabilities from the synchrotron to the laboratory</a:t>
            </a:r>
            <a:endParaRPr/>
          </a:p>
        </p:txBody>
      </p:sp>
      <p:sp>
        <p:nvSpPr>
          <p:cNvPr id="257" name="Google Shape;257;p29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8" name="Google Shape;258;p29"/>
          <p:cNvSpPr txBox="1"/>
          <p:nvPr/>
        </p:nvSpPr>
        <p:spPr>
          <a:xfrm>
            <a:off x="217800" y="5668075"/>
            <a:ext cx="68940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Refer to </a:t>
            </a:r>
            <a:r>
              <a:rPr lang="en-US" sz="1900" u="sng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Benajmin Stripe’s presentation</a:t>
            </a:r>
            <a:r>
              <a:rPr lang="en-US" sz="1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for more information.</a:t>
            </a:r>
            <a:endParaRPr sz="1800">
              <a:solidFill>
                <a:srgbClr val="3F3F3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7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Offline Updates</a:t>
            </a:r>
            <a:endParaRPr/>
          </a:p>
        </p:txBody>
      </p:sp>
      <p:sp>
        <p:nvSpPr>
          <p:cNvPr id="473" name="Google Shape;473;p47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No internet access allowed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Cannot rebuild docker images that access internet (e.g. assemble_synapps)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File size restrictions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Cannot export 7+ docker images that are 2-3 GB each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Cannot put all contents into one giant docker image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74" name="Google Shape;474;p47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5" name="Google Shape;475;p47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Customer Restrictions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8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Goal: Offline Updates</a:t>
            </a:r>
            <a:endParaRPr/>
          </a:p>
        </p:txBody>
      </p:sp>
      <p:sp>
        <p:nvSpPr>
          <p:cNvPr id="482" name="Google Shape;482;p48"/>
          <p:cNvSpPr txBox="1"/>
          <p:nvPr>
            <p:ph idx="1" type="body"/>
          </p:nvPr>
        </p:nvSpPr>
        <p:spPr>
          <a:xfrm>
            <a:off x="432000" y="1512000"/>
            <a:ext cx="11328000" cy="3199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Files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Base docker image</a:t>
            </a:r>
            <a:endParaRPr>
              <a:solidFill>
                <a:schemeClr val="dk2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>
                <a:solidFill>
                  <a:schemeClr val="dk2"/>
                </a:solidFill>
              </a:rPr>
              <a:t>Contains all shared online dependencies like synApps, Linux packages, etc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CIDER</a:t>
            </a:r>
            <a:endParaRPr>
              <a:solidFill>
                <a:schemeClr val="dk2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-US">
                <a:solidFill>
                  <a:schemeClr val="dk2"/>
                </a:solidFill>
              </a:rPr>
              <a:t>Contains environment files, configuration files, and helper scripts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GUI folder</a:t>
            </a:r>
            <a:endParaRPr>
              <a:solidFill>
                <a:schemeClr val="dk2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-US">
                <a:solidFill>
                  <a:schemeClr val="dk2"/>
                </a:solidFill>
              </a:rPr>
              <a:t>Generated by pyinstaller, making python dependencies portable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Procedure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83" name="Google Shape;483;p48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4" name="Google Shape;484;p48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Expected Procedure</a:t>
            </a:r>
            <a:endParaRPr/>
          </a:p>
        </p:txBody>
      </p:sp>
      <p:sp>
        <p:nvSpPr>
          <p:cNvPr id="485" name="Google Shape;485;p48"/>
          <p:cNvSpPr/>
          <p:nvPr/>
        </p:nvSpPr>
        <p:spPr>
          <a:xfrm>
            <a:off x="1171350" y="5029325"/>
            <a:ext cx="1675500" cy="69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Jenkins pipeline builds and generates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6" name="Google Shape;486;p48"/>
          <p:cNvSpPr/>
          <p:nvPr/>
        </p:nvSpPr>
        <p:spPr>
          <a:xfrm>
            <a:off x="3214800" y="5029325"/>
            <a:ext cx="1675500" cy="69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Copy generated files to machine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7" name="Google Shape;487;p48"/>
          <p:cNvSpPr/>
          <p:nvPr/>
        </p:nvSpPr>
        <p:spPr>
          <a:xfrm>
            <a:off x="5258250" y="5029325"/>
            <a:ext cx="1675500" cy="69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Installer imports the base docker image tar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48"/>
          <p:cNvSpPr/>
          <p:nvPr/>
        </p:nvSpPr>
        <p:spPr>
          <a:xfrm>
            <a:off x="7301700" y="5029325"/>
            <a:ext cx="1675500" cy="69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Installer updates CIDER and configuration files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9" name="Google Shape;489;p48"/>
          <p:cNvSpPr/>
          <p:nvPr/>
        </p:nvSpPr>
        <p:spPr>
          <a:xfrm>
            <a:off x="9345150" y="5029325"/>
            <a:ext cx="1675500" cy="694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Rebuild docker images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0" name="Google Shape;490;p48"/>
          <p:cNvCxnSpPr>
            <a:stCxn id="485" idx="3"/>
            <a:endCxn id="486" idx="1"/>
          </p:cNvCxnSpPr>
          <p:nvPr/>
        </p:nvCxnSpPr>
        <p:spPr>
          <a:xfrm>
            <a:off x="2846850" y="5376425"/>
            <a:ext cx="36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1" name="Google Shape;491;p48"/>
          <p:cNvCxnSpPr>
            <a:stCxn id="486" idx="3"/>
            <a:endCxn id="487" idx="1"/>
          </p:cNvCxnSpPr>
          <p:nvPr/>
        </p:nvCxnSpPr>
        <p:spPr>
          <a:xfrm>
            <a:off x="4890300" y="5376425"/>
            <a:ext cx="36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2" name="Google Shape;492;p48"/>
          <p:cNvCxnSpPr>
            <a:stCxn id="487" idx="3"/>
            <a:endCxn id="488" idx="1"/>
          </p:cNvCxnSpPr>
          <p:nvPr/>
        </p:nvCxnSpPr>
        <p:spPr>
          <a:xfrm>
            <a:off x="6933750" y="5376425"/>
            <a:ext cx="36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3" name="Google Shape;493;p48"/>
          <p:cNvCxnSpPr>
            <a:stCxn id="488" idx="3"/>
            <a:endCxn id="489" idx="1"/>
          </p:cNvCxnSpPr>
          <p:nvPr/>
        </p:nvCxnSpPr>
        <p:spPr>
          <a:xfrm>
            <a:off x="8977200" y="5376425"/>
            <a:ext cx="36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9"/>
          <p:cNvSpPr txBox="1"/>
          <p:nvPr>
            <p:ph type="title"/>
          </p:nvPr>
        </p:nvSpPr>
        <p:spPr>
          <a:xfrm>
            <a:off x="5118100" y="1869795"/>
            <a:ext cx="6642000" cy="1124400"/>
          </a:xfrm>
          <a:prstGeom prst="rect">
            <a:avLst/>
          </a:prstGeom>
        </p:spPr>
        <p:txBody>
          <a:bodyPr anchorCtr="0" anchor="ctr" bIns="180000" lIns="180000" spcFirstLastPara="1" rIns="180000" wrap="square" tIns="180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500" name="Google Shape;500;p49"/>
          <p:cNvSpPr txBox="1"/>
          <p:nvPr>
            <p:ph idx="1" type="body"/>
          </p:nvPr>
        </p:nvSpPr>
        <p:spPr>
          <a:xfrm>
            <a:off x="6288000" y="3763648"/>
            <a:ext cx="5472000" cy="2428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This includes CIDER, EPICS, and non-EPICS takeaways.</a:t>
            </a:r>
            <a:endParaRPr/>
          </a:p>
        </p:txBody>
      </p:sp>
      <p:sp>
        <p:nvSpPr>
          <p:cNvPr id="501" name="Google Shape;501;p49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2" name="Google Shape;502;p49"/>
          <p:cNvSpPr txBox="1"/>
          <p:nvPr>
            <p:ph idx="2" type="subTitle"/>
          </p:nvPr>
        </p:nvSpPr>
        <p:spPr>
          <a:xfrm>
            <a:off x="5118100" y="2994150"/>
            <a:ext cx="6642000" cy="690900"/>
          </a:xfrm>
          <a:prstGeom prst="rect">
            <a:avLst/>
          </a:prstGeom>
        </p:spPr>
        <p:txBody>
          <a:bodyPr anchorCtr="0" anchor="ctr" bIns="91425" lIns="2000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0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508" name="Google Shape;508;p50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9" name="Google Shape;509;p50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Bad</a:t>
            </a:r>
            <a:endParaRPr/>
          </a:p>
        </p:txBody>
      </p:sp>
      <p:sp>
        <p:nvSpPr>
          <p:cNvPr id="510" name="Google Shape;510;p50"/>
          <p:cNvSpPr txBox="1"/>
          <p:nvPr>
            <p:ph idx="1" type="body"/>
          </p:nvPr>
        </p:nvSpPr>
        <p:spPr>
          <a:xfrm>
            <a:off x="432000" y="1512000"/>
            <a:ext cx="11328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CIDER is difficult to develop with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The file structure can be confusing, and developers need to know what files are in the IOC submodule and what files are overwritten by CIDER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Having a branch per machine can lead to more toil if changes are frequently made after PRs are merged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Perhaps a file structure refactor with local config files and a version controlled configuration repository will improve this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Having one environment file makes it unclear what variables correspond to what docker service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This makes it hard to know what environment variables to define or remove when adding/removing docker services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Hopefully the addition of </a:t>
            </a:r>
            <a:r>
              <a:rPr b="1" lang="en-US" sz="1700">
                <a:solidFill>
                  <a:schemeClr val="dk2"/>
                </a:solidFill>
              </a:rPr>
              <a:t>multiple environment files</a:t>
            </a:r>
            <a:r>
              <a:rPr lang="en-US" sz="1700">
                <a:solidFill>
                  <a:schemeClr val="dk2"/>
                </a:solidFill>
              </a:rPr>
              <a:t> in docker compose or just plain old Python to generate the environment files and machine compose files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-US" sz="1700">
                <a:solidFill>
                  <a:schemeClr val="dk2"/>
                </a:solidFill>
              </a:rPr>
              <a:t>Storing configuration files in the same repository is not sustainable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Repository size will keep growing as we build more systems</a:t>
            </a:r>
            <a:endParaRPr sz="1700">
              <a:solidFill>
                <a:schemeClr val="dk2"/>
              </a:solidFill>
            </a:endParaRPr>
          </a:p>
          <a:p>
            <a:pPr indent="-32385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500"/>
              <a:buChar char="○"/>
            </a:pPr>
            <a:r>
              <a:rPr lang="en-US" sz="1700">
                <a:solidFill>
                  <a:schemeClr val="dk2"/>
                </a:solidFill>
              </a:rPr>
              <a:t>Plan to move them into their own repository or make them local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1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516" name="Google Shape;516;p51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7" name="Google Shape;517;p51"/>
          <p:cNvSpPr txBox="1"/>
          <p:nvPr>
            <p:ph idx="1" type="body"/>
          </p:nvPr>
        </p:nvSpPr>
        <p:spPr>
          <a:xfrm>
            <a:off x="432000" y="1512000"/>
            <a:ext cx="11328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Autosave can be unreliable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Turning off power to devices can lead to some PVs being wiped in autosave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Some PVs will randomly reset when the IOC or computer restarts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MEDM is not very dynamic, and it can be hard to make modifications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EPICS can be confusing to develop with (requires training) and debug</a:t>
            </a:r>
            <a:endParaRPr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80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chemeClr val="dk2"/>
                </a:solidFill>
              </a:rPr>
              <a:t>Some of these issues may totally be due to my insufficient knowledge of EPICS!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18" name="Google Shape;518;p51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Bad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2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524" name="Google Shape;524;p52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5" name="Google Shape;525;p52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Good</a:t>
            </a:r>
            <a:endParaRPr/>
          </a:p>
        </p:txBody>
      </p:sp>
      <p:sp>
        <p:nvSpPr>
          <p:cNvPr id="526" name="Google Shape;526;p52"/>
          <p:cNvSpPr txBox="1"/>
          <p:nvPr>
            <p:ph idx="1" type="body"/>
          </p:nvPr>
        </p:nvSpPr>
        <p:spPr>
          <a:xfrm>
            <a:off x="432000" y="1512000"/>
            <a:ext cx="11328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Reuse an IOC repository as much as possible to make it easier to propagate changes to all machines</a:t>
            </a:r>
            <a:endParaRPr/>
          </a:p>
          <a:p>
            <a:pPr indent="-3302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Achieved by moving as many build-time settings to run-time as possible to avoid requiring recompilation (and thus a new docker image)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Use environment variables in sequencer, st.cmd, .db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This also makes testing faster and easier, since we can heavily test the base IOC and sprinkle tests for the runtime settings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Migration scripts have helped with ensuring machine settings are not lost during updates, even if the configuration files have changed structurally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Keeping configuration files in version control is great!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Track why changes were made, rollback to an older version, diff files, etc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ADAravis is great for creating new IOCs for GenICam-compatible detectors!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Doesn’t always work right off the bat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3"/>
          <p:cNvSpPr txBox="1"/>
          <p:nvPr>
            <p:ph idx="1" type="body"/>
          </p:nvPr>
        </p:nvSpPr>
        <p:spPr>
          <a:xfrm>
            <a:off x="432000" y="1512000"/>
            <a:ext cx="11328000" cy="46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Docker and docker compose has some helpful features that allows us to have a simpler file structure</a:t>
            </a:r>
            <a:endParaRPr b="1"/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b="1" lang="en-US"/>
              <a:t>multiple build contexts</a:t>
            </a:r>
            <a:endParaRPr b="1"/>
          </a:p>
          <a:p>
            <a: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Can organize things in terms of logical categories rather than in terms of docker images</a:t>
            </a:r>
            <a:endParaRPr/>
          </a:p>
          <a:p>
            <a: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Avoids duplication of files that belong in multiple docker images</a:t>
            </a:r>
            <a:endParaRPr/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The docker compose file itself can use environment variables</a:t>
            </a:r>
            <a:endParaRPr>
              <a:solidFill>
                <a:schemeClr val="dk2"/>
              </a:solidFill>
            </a:endParaRPr>
          </a:p>
          <a:p>
            <a: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</a:pPr>
            <a:r>
              <a:rPr lang="en-US">
                <a:solidFill>
                  <a:schemeClr val="dk2"/>
                </a:solidFill>
              </a:rPr>
              <a:t>Useful for storing all env vars in one file and propagating them</a:t>
            </a:r>
            <a:endParaRPr/>
          </a:p>
          <a:p>
            <a:pPr indent="-330200" lvl="1" marL="914400" rtl="0" algn="l">
              <a:spcBef>
                <a:spcPts val="8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(Future) </a:t>
            </a:r>
            <a:r>
              <a:rPr lang="en-US"/>
              <a:t>The </a:t>
            </a:r>
            <a:r>
              <a:rPr b="1" lang="en-US"/>
              <a:t>include</a:t>
            </a:r>
            <a:r>
              <a:rPr lang="en-US"/>
              <a:t> top-level element</a:t>
            </a:r>
            <a:endParaRPr/>
          </a:p>
          <a:p>
            <a:pPr indent="-317500" lvl="2" marL="1371600" rtl="0" algn="l">
              <a:spcBef>
                <a:spcPts val="8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Allow us to define dependencies without:</a:t>
            </a:r>
            <a:endParaRPr/>
          </a:p>
          <a:p>
            <a: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Duplicating docker service definitions</a:t>
            </a:r>
            <a:endParaRPr/>
          </a:p>
          <a:p>
            <a:pPr indent="-317500" lvl="3" marL="1828800" rtl="0" algn="l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Defining service definitions in the same docker compose fil</a:t>
            </a:r>
            <a:r>
              <a:rPr lang="en-US"/>
              <a:t>e</a:t>
            </a:r>
            <a:endParaRPr/>
          </a:p>
        </p:txBody>
      </p:sp>
      <p:sp>
        <p:nvSpPr>
          <p:cNvPr id="532" name="Google Shape;532;p53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Open Sans"/>
              <a:buNone/>
            </a:pPr>
            <a:r>
              <a:rPr lang="en-US"/>
              <a:t>Takeaways</a:t>
            </a:r>
            <a:endParaRPr/>
          </a:p>
        </p:txBody>
      </p:sp>
      <p:sp>
        <p:nvSpPr>
          <p:cNvPr id="533" name="Google Shape;533;p53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4" name="Google Shape;534;p53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Good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4"/>
          <p:cNvSpPr txBox="1"/>
          <p:nvPr>
            <p:ph type="ctrTitle"/>
          </p:nvPr>
        </p:nvSpPr>
        <p:spPr>
          <a:xfrm>
            <a:off x="8458200" y="2798354"/>
            <a:ext cx="3733800" cy="1013700"/>
          </a:xfrm>
          <a:prstGeom prst="rect">
            <a:avLst/>
          </a:prstGeom>
        </p:spPr>
        <p:txBody>
          <a:bodyPr anchorCtr="0" anchor="t" bIns="180000" lIns="180000" spcFirstLastPara="1" rIns="252000" wrap="square" tIns="1800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Thank you!</a:t>
            </a:r>
            <a:endParaRPr/>
          </a:p>
        </p:txBody>
      </p:sp>
      <p:sp>
        <p:nvSpPr>
          <p:cNvPr id="541" name="Google Shape;541;p54"/>
          <p:cNvSpPr txBox="1"/>
          <p:nvPr>
            <p:ph idx="1" type="body"/>
          </p:nvPr>
        </p:nvSpPr>
        <p:spPr>
          <a:xfrm>
            <a:off x="8458200" y="3957705"/>
            <a:ext cx="2910300" cy="316800"/>
          </a:xfrm>
          <a:prstGeom prst="rect">
            <a:avLst/>
          </a:prstGeom>
        </p:spPr>
        <p:txBody>
          <a:bodyPr anchorCtr="0" anchor="ctr" bIns="0" lIns="0" spcFirstLastPara="1" rIns="7200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2" name="Google Shape;542;p54"/>
          <p:cNvSpPr txBox="1"/>
          <p:nvPr>
            <p:ph idx="2" type="body"/>
          </p:nvPr>
        </p:nvSpPr>
        <p:spPr>
          <a:xfrm>
            <a:off x="8458200" y="4306722"/>
            <a:ext cx="2910300" cy="316800"/>
          </a:xfrm>
          <a:prstGeom prst="rect">
            <a:avLst/>
          </a:prstGeom>
        </p:spPr>
        <p:txBody>
          <a:bodyPr anchorCtr="0" anchor="ctr" bIns="0" lIns="0" spcFirstLastPara="1" rIns="7200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3" name="Google Shape;543;p54"/>
          <p:cNvSpPr txBox="1"/>
          <p:nvPr>
            <p:ph idx="3" type="body"/>
          </p:nvPr>
        </p:nvSpPr>
        <p:spPr>
          <a:xfrm>
            <a:off x="8458200" y="4655739"/>
            <a:ext cx="2910300" cy="316800"/>
          </a:xfrm>
          <a:prstGeom prst="rect">
            <a:avLst/>
          </a:prstGeom>
        </p:spPr>
        <p:txBody>
          <a:bodyPr anchorCtr="0" anchor="ctr" bIns="0" lIns="0" spcFirstLastPara="1" rIns="7200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4" name="Google Shape;544;p54"/>
          <p:cNvSpPr txBox="1"/>
          <p:nvPr>
            <p:ph idx="4" type="body"/>
          </p:nvPr>
        </p:nvSpPr>
        <p:spPr>
          <a:xfrm>
            <a:off x="8458200" y="5004756"/>
            <a:ext cx="2910300" cy="316800"/>
          </a:xfrm>
          <a:prstGeom prst="rect">
            <a:avLst/>
          </a:prstGeom>
        </p:spPr>
        <p:txBody>
          <a:bodyPr anchorCtr="0" anchor="ctr" bIns="0" lIns="0" spcFirstLastPara="1" rIns="72000" wrap="square" tIns="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45" name="Google Shape;545;p54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265" name="Google Shape;265;p30"/>
          <p:cNvSpPr txBox="1"/>
          <p:nvPr>
            <p:ph idx="1" type="body"/>
          </p:nvPr>
        </p:nvSpPr>
        <p:spPr>
          <a:xfrm>
            <a:off x="432000" y="1008000"/>
            <a:ext cx="11328000" cy="518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Motivation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Technologies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How it works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Usage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Deploying updates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Takeaways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 machine has multiple devices, each controlled with an EPICS IOC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IOC settings may be different between machines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Differences can include what db, template, or iocsh files are called, environment settings, IP addresses, etc.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Difficult to maneuver IOCs to allow us to do this natively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We already had dockers for each IOC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Each docker had its own folder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Not in version control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Difficulties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Hard to know what dockers are existed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Hard to track the configuration differences between machines</a:t>
            </a:r>
            <a:endParaRPr>
              <a:solidFill>
                <a:schemeClr val="dk2"/>
              </a:solidFill>
            </a:endParaRPr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</a:pPr>
            <a:r>
              <a:rPr lang="en-US">
                <a:solidFill>
                  <a:schemeClr val="dk2"/>
                </a:solidFill>
              </a:rPr>
              <a:t>This leads to making it hard to identify and propagate fixes that were made on one machine and not others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Hard to reproduce a machine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3" name="Google Shape;273;p31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274" name="Google Shape;274;p31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31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pre-existing setup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Track the configuration of machines after shipment to be able to reproduce the machine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Set up new machines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Reinstall dockers if a computer fails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Debug issues with shipped machines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-US"/>
              <a:t>Make it easy to s</a:t>
            </a:r>
            <a:r>
              <a:rPr lang="en-US"/>
              <a:t>hare fixes and feature updates across all machines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Can involve changing synApps module versions, manual fixes to IOC source code via docker, system startup service scripts, etc.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Standardize shared configuration to make debugging and setup easier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Ports, IP addresses, paths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Allow offline updates (and builds) due to customer restrictions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Make it easy to create new IOCs</a:t>
            </a:r>
            <a:endParaRPr/>
          </a:p>
        </p:txBody>
      </p:sp>
      <p:sp>
        <p:nvSpPr>
          <p:cNvPr id="282" name="Google Shape;282;p32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283" name="Google Shape;283;p32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32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We wanted to …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A mix of users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Non-Linux users unfamiliar with a terminal or bash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Varying ranges of familiarity with Python and docker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Controls engineers and software engineers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</a:pPr>
            <a:r>
              <a:rPr lang="en-US">
                <a:solidFill>
                  <a:schemeClr val="dk2"/>
                </a:solidFill>
              </a:rPr>
              <a:t>Add new IOCs and docker services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Systems engineers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Customize files for the system (e.g. hdf5 xml files for areaDetector and db files)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Field service engineers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Perform updates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Reload autosave files</a:t>
            </a:r>
            <a:endParaRPr/>
          </a:p>
        </p:txBody>
      </p:sp>
      <p:sp>
        <p:nvSpPr>
          <p:cNvPr id="291" name="Google Shape;291;p33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Motivation</a:t>
            </a:r>
            <a:endParaRPr/>
          </a:p>
        </p:txBody>
      </p:sp>
      <p:sp>
        <p:nvSpPr>
          <p:cNvPr id="292" name="Google Shape;292;p33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33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Who would be the user?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4"/>
          <p:cNvSpPr txBox="1"/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Technologies</a:t>
            </a:r>
            <a:endParaRPr/>
          </a:p>
        </p:txBody>
      </p:sp>
      <p:sp>
        <p:nvSpPr>
          <p:cNvPr id="300" name="Google Shape;300;p34"/>
          <p:cNvSpPr txBox="1"/>
          <p:nvPr>
            <p:ph idx="12" type="sldNum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1" name="Google Shape;301;p34"/>
          <p:cNvSpPr txBox="1"/>
          <p:nvPr>
            <p:ph idx="1" type="body"/>
          </p:nvPr>
        </p:nvSpPr>
        <p:spPr>
          <a:xfrm>
            <a:off x="6311886" y="1007250"/>
            <a:ext cx="5460000" cy="516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chemeClr val="dk2"/>
                </a:solidFill>
              </a:rPr>
              <a:t>Bash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Helper scripts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Easier to call most commands directly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Python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Helper scripts and GUI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Will replace most of the bash scripts because it’s more readable and easier to debug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Poetry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Python dependency manager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Tests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Bats framework for bash tests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pytest for everything else</a:t>
            </a:r>
            <a:endParaRPr/>
          </a:p>
        </p:txBody>
      </p:sp>
      <p:sp>
        <p:nvSpPr>
          <p:cNvPr id="302" name="Google Shape;302;p34"/>
          <p:cNvSpPr txBox="1"/>
          <p:nvPr>
            <p:ph idx="2" type="body"/>
          </p:nvPr>
        </p:nvSpPr>
        <p:spPr>
          <a:xfrm>
            <a:off x="431999" y="1007250"/>
            <a:ext cx="5448000" cy="516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chemeClr val="dk2"/>
                </a:solidFill>
              </a:rPr>
              <a:t>Docker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Allow conflicting dependencies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Freeze dependencies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Easy to deploy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chemeClr val="dk2"/>
                </a:solidFill>
              </a:rPr>
              <a:t>Docker Compose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Allow inheritance of docker service definitions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Can define multiple dockers and their build and run settings in one file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>
                <a:solidFill>
                  <a:schemeClr val="dk2"/>
                </a:solidFill>
              </a:rPr>
              <a:t>Portainer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>
                <a:solidFill>
                  <a:schemeClr val="dk2"/>
                </a:solidFill>
              </a:rPr>
              <a:t>Docker management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Procserv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/>
              <a:t>Wrapper for running IOCs as background processes with telnet access</a:t>
            </a:r>
            <a:endParaRPr/>
          </a:p>
        </p:txBody>
      </p:sp>
      <p:pic>
        <p:nvPicPr>
          <p:cNvPr id="303" name="Google Shape;30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25" y="952325"/>
            <a:ext cx="432000" cy="34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6626" y="2032150"/>
            <a:ext cx="281439" cy="3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2"/>
                </a:solidFill>
              </a:rPr>
              <a:t>Configuration, Installation, and Deployment of EPICS Repositories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Basic idea</a:t>
            </a:r>
            <a:endParaRPr/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SzPts val="1800"/>
              <a:buChar char="○"/>
            </a:pPr>
            <a:r>
              <a:rPr lang="en-US">
                <a:solidFill>
                  <a:schemeClr val="dk2"/>
                </a:solidFill>
              </a:rPr>
              <a:t>One repository to store all docker-related files and machine configuration files</a:t>
            </a:r>
            <a:endParaRPr>
              <a:solidFill>
                <a:schemeClr val="dk2"/>
              </a:solidFill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Have one base docker image for online dependencies</a:t>
            </a:r>
            <a:endParaRPr/>
          </a:p>
          <a:p>
            <a:pPr indent="-317500" lvl="2" marL="1371600" rtl="0" algn="l">
              <a:spcBef>
                <a:spcPts val="1000"/>
              </a:spcBef>
              <a:spcAft>
                <a:spcPts val="0"/>
              </a:spcAft>
              <a:buSzPts val="1400"/>
              <a:buChar char="■"/>
            </a:pPr>
            <a:r>
              <a:rPr lang="en-US"/>
              <a:t>Mostly installing synApps modules with assemble_synApps.sh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Each IOC docker image builds on top of the base docker image and includes </a:t>
            </a:r>
            <a:r>
              <a:rPr b="1" lang="en-US"/>
              <a:t>no online dependencies at build time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Each machine mounts its own set of files at runtime, overwriting existing IOC files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Use environment variables and inheritance to avoid code duplication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Allows us to: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View existing docker services for IOCs (and other utilities) and add them for </a:t>
            </a:r>
            <a:r>
              <a:rPr lang="en-US"/>
              <a:t>specific</a:t>
            </a:r>
            <a:r>
              <a:rPr lang="en-US"/>
              <a:t> machines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Make and track modifications to the IOCs per machine</a:t>
            </a:r>
            <a:endParaRPr/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-US"/>
              <a:t>Standardize values in an environment file and </a:t>
            </a:r>
            <a:r>
              <a:rPr lang="en-US"/>
              <a:t>propagate</a:t>
            </a:r>
            <a:r>
              <a:rPr lang="en-US"/>
              <a:t> them to all dockers</a:t>
            </a:r>
            <a:endParaRPr/>
          </a:p>
        </p:txBody>
      </p:sp>
      <p:sp>
        <p:nvSpPr>
          <p:cNvPr id="311" name="Google Shape;311;p35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CIDER</a:t>
            </a:r>
            <a:endParaRPr/>
          </a:p>
        </p:txBody>
      </p:sp>
      <p:sp>
        <p:nvSpPr>
          <p:cNvPr id="312" name="Google Shape;312;p35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" name="Google Shape;313;p35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Overview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/>
          <p:nvPr>
            <p:ph idx="1" type="body"/>
          </p:nvPr>
        </p:nvSpPr>
        <p:spPr>
          <a:xfrm>
            <a:off x="432000" y="1512000"/>
            <a:ext cx="11328000" cy="5005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components/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component_a/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common-services.yml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compose.yml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Dockerfile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common/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variation_1/</a:t>
            </a:r>
            <a:endParaRPr sz="1500">
              <a:solidFill>
                <a:schemeClr val="dk2"/>
              </a:solidFill>
            </a:endParaRPr>
          </a:p>
          <a:p>
            <a:pPr indent="-298450" lvl="2" marL="13716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</a:pPr>
            <a:r>
              <a:rPr lang="en-US" sz="1500">
                <a:solidFill>
                  <a:schemeClr val="dk2"/>
                </a:solidFill>
              </a:rPr>
              <a:t>…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ioc_submodules/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machine_compose_files/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compose.am-1124.yml</a:t>
            </a:r>
            <a:endParaRPr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Char char="●"/>
            </a:pPr>
            <a:r>
              <a:rPr lang="en-US" sz="1500">
                <a:solidFill>
                  <a:schemeClr val="dk2"/>
                </a:solidFill>
              </a:rPr>
              <a:t>environment_files/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common_env_vars</a:t>
            </a:r>
            <a:endParaRPr sz="1500">
              <a:solidFill>
                <a:schemeClr val="dk2"/>
              </a:solidFill>
            </a:endParaRPr>
          </a:p>
          <a:p>
            <a:pPr indent="-31115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Char char="○"/>
            </a:pPr>
            <a:r>
              <a:rPr lang="en-US" sz="1500">
                <a:solidFill>
                  <a:schemeClr val="dk2"/>
                </a:solidFill>
              </a:rPr>
              <a:t>am-1124.config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320" name="Google Shape;320;p36"/>
          <p:cNvSpPr txBox="1"/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CIDER</a:t>
            </a:r>
            <a:endParaRPr/>
          </a:p>
        </p:txBody>
      </p:sp>
      <p:sp>
        <p:nvSpPr>
          <p:cNvPr id="321" name="Google Shape;321;p36"/>
          <p:cNvSpPr txBox="1"/>
          <p:nvPr>
            <p:ph idx="12" type="sldNum"/>
          </p:nvPr>
        </p:nvSpPr>
        <p:spPr>
          <a:xfrm>
            <a:off x="11760000" y="1"/>
            <a:ext cx="432000" cy="432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36"/>
          <p:cNvSpPr txBox="1"/>
          <p:nvPr>
            <p:ph idx="2" type="subTitle"/>
          </p:nvPr>
        </p:nvSpPr>
        <p:spPr>
          <a:xfrm>
            <a:off x="437550" y="1029000"/>
            <a:ext cx="11316900" cy="35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File Structure Example</a:t>
            </a:r>
            <a:endParaRPr/>
          </a:p>
        </p:txBody>
      </p:sp>
      <p:cxnSp>
        <p:nvCxnSpPr>
          <p:cNvPr id="323" name="Google Shape;323;p36"/>
          <p:cNvCxnSpPr>
            <a:endCxn id="324" idx="1"/>
          </p:cNvCxnSpPr>
          <p:nvPr/>
        </p:nvCxnSpPr>
        <p:spPr>
          <a:xfrm>
            <a:off x="3268475" y="2695425"/>
            <a:ext cx="11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5" name="Google Shape;325;p36"/>
          <p:cNvCxnSpPr/>
          <p:nvPr/>
        </p:nvCxnSpPr>
        <p:spPr>
          <a:xfrm>
            <a:off x="3627575" y="5172900"/>
            <a:ext cx="2334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4" name="Google Shape;3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775" y="664463"/>
            <a:ext cx="7708074" cy="406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1563" y="4795850"/>
            <a:ext cx="3514725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6"/>
          <p:cNvSpPr/>
          <p:nvPr/>
        </p:nvSpPr>
        <p:spPr>
          <a:xfrm>
            <a:off x="4429475" y="660750"/>
            <a:ext cx="7708200" cy="4062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36"/>
          <p:cNvSpPr/>
          <p:nvPr/>
        </p:nvSpPr>
        <p:spPr>
          <a:xfrm>
            <a:off x="5961575" y="4795850"/>
            <a:ext cx="3514800" cy="10353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29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