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56" r:id="rId2"/>
    <p:sldId id="273" r:id="rId3"/>
    <p:sldId id="274" r:id="rId4"/>
    <p:sldId id="275" r:id="rId5"/>
    <p:sldId id="278" r:id="rId6"/>
    <p:sldId id="282" r:id="rId7"/>
    <p:sldId id="280" r:id="rId8"/>
    <p:sldId id="279" r:id="rId9"/>
    <p:sldId id="276" r:id="rId10"/>
    <p:sldId id="277" r:id="rId11"/>
    <p:sldId id="281" r:id="rId12"/>
    <p:sldId id="258" r:id="rId13"/>
    <p:sldId id="262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960" userDrawn="1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15"/>
    <p:restoredTop sz="94660"/>
  </p:normalViewPr>
  <p:slideViewPr>
    <p:cSldViewPr snapToGrid="0" showGuides="1">
      <p:cViewPr>
        <p:scale>
          <a:sx n="160" d="100"/>
          <a:sy n="160" d="100"/>
        </p:scale>
        <p:origin x="304" y="160"/>
      </p:cViewPr>
      <p:guideLst>
        <p:guide pos="396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51B2D-8B53-F842-85C8-79563F24CCA1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37472-F350-E648-BF73-5FBCC1A16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12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673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109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40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64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FF942FA-E8D8-7F73-B508-F9761FA55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3552" y="4720399"/>
            <a:ext cx="2181368" cy="246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B4A7C-9367-147A-F4E6-9D55ED706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00" t="26978" r="8429" b="9296"/>
          <a:stretch/>
        </p:blipFill>
        <p:spPr>
          <a:xfrm>
            <a:off x="0" y="0"/>
            <a:ext cx="9142729" cy="4488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30F12D-B614-7EB2-5E16-F4CD0DB2A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8"/>
          <a:stretch/>
        </p:blipFill>
        <p:spPr>
          <a:xfrm>
            <a:off x="0" y="-10684"/>
            <a:ext cx="9144000" cy="4499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7329" y="923382"/>
            <a:ext cx="5002306" cy="2057400"/>
          </a:xfrm>
          <a:solidFill>
            <a:schemeClr val="accent2">
              <a:alpha val="85000"/>
            </a:schemeClr>
          </a:solidFill>
        </p:spPr>
        <p:txBody>
          <a:bodyPr lIns="228600" rIns="182880" bIns="0" anchor="ctr" anchorCtr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593A0-1381-9E08-C43E-02227E369EC8}"/>
              </a:ext>
            </a:extLst>
          </p:cNvPr>
          <p:cNvSpPr/>
          <p:nvPr userDrawn="1"/>
        </p:nvSpPr>
        <p:spPr>
          <a:xfrm>
            <a:off x="-1271" y="923382"/>
            <a:ext cx="228600" cy="2057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840A56-6BA9-8FE9-4544-1F2426DC07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29542" y="923382"/>
            <a:ext cx="3911600" cy="2057400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3552" y="243457"/>
            <a:ext cx="2562036" cy="67094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MONTH DAY, YEAR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8C1237-9E9A-A9B9-D997-F971E7E40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F23F5504-504E-35E3-02E6-1E4869CD6A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64C7D51-4165-B55A-4253-6B2637C720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4286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F0DE6988-954D-993F-40F1-7BB0D8A8E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94286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BBA2D86-84B3-B15A-ACC9-771B8BA779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1867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9F09511A-BF35-DDA5-9473-7AD4769E5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1867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BAE1B9C-9775-275D-D178-3530307A7E8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6118671" y="4521132"/>
            <a:ext cx="2853832" cy="63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5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block big 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628" y="1657348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1138" y="1657349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4492F8F-BB13-4522-9262-D3D4E3E358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628" y="3174781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9A5E982-F2D5-FC63-C9EC-95A25009EE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31138" y="3174781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</p:spTree>
    <p:extLst>
      <p:ext uri="{BB962C8B-B14F-4D97-AF65-F5344CB8AC3E}">
        <p14:creationId xmlns:p14="http://schemas.microsoft.com/office/powerpoint/2010/main" val="400889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3711575"/>
            <a:ext cx="2679698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2949" y="3711575"/>
            <a:ext cx="2679695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9500" y="3711575"/>
            <a:ext cx="2679700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117CC75-B838-68D6-2E0E-876246E59A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7199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44614E93-F67D-FFB0-1593-0C05E96A4F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02950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FF202DA5-E559-E016-1658-76A0FFD0A7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9500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9A614F-1746-5E7E-6E40-C0C352E3B87C}"/>
              </a:ext>
            </a:extLst>
          </p:cNvPr>
          <p:cNvCxnSpPr/>
          <p:nvPr userDrawn="1"/>
        </p:nvCxnSpPr>
        <p:spPr>
          <a:xfrm>
            <a:off x="3219924" y="1521151"/>
            <a:ext cx="0" cy="32730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24D771-DA9F-AFF7-8014-770E6875CD71}"/>
              </a:ext>
            </a:extLst>
          </p:cNvPr>
          <p:cNvCxnSpPr/>
          <p:nvPr userDrawn="1"/>
        </p:nvCxnSpPr>
        <p:spPr>
          <a:xfrm>
            <a:off x="6078494" y="1521151"/>
            <a:ext cx="0" cy="32730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4BDB185A-767C-30D3-5FC4-487AEE46B025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 lIns="0" tIns="137160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VIDEO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9493A-47CC-919A-B438-67612BC54B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</p:spTree>
    <p:extLst>
      <p:ext uri="{BB962C8B-B14F-4D97-AF65-F5344CB8AC3E}">
        <p14:creationId xmlns:p14="http://schemas.microsoft.com/office/powerpoint/2010/main" val="22503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Arg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AD80AF-1545-2888-DC5C-2ACBBB58F56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586265" y="1304924"/>
            <a:ext cx="5971470" cy="2336662"/>
            <a:chOff x="4398" y="-378"/>
            <a:chExt cx="1104" cy="4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6CD385B-D85D-B64D-C7C5-0741D4FDA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" y="-378"/>
              <a:ext cx="1104" cy="43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565DEB9-167C-3795-A7E1-78040F365E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8" y="-264"/>
              <a:ext cx="194" cy="168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FE0E757-FE52-0454-B46D-2E78143B3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" y="-60"/>
              <a:ext cx="28" cy="34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232BC4C-7669-EF14-BF72-E10264276B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6" y="-60"/>
              <a:ext cx="31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9CB1566-3B6F-D974-B99B-98362F89B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8EB310-A2A0-95FF-5EA7-C095B7DE6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0" y="-60"/>
              <a:ext cx="7" cy="34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66B2319-5837-09EE-F1F7-D88A4F5475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5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E3CE8EC-1722-1CDF-4233-5020330DE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3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E8FFFD1-62A4-349B-CC3F-92AB9CA1C9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8" y="-60"/>
              <a:ext cx="31" cy="34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E84AAD6-D7E3-BA42-F46F-C703A1E1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37E8A8B-0E42-BBAB-948B-135BA959A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CB36C56-30D2-744F-C850-901ED90BE8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60"/>
              <a:ext cx="31" cy="34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40A1785-166A-8C92-FEC2-E6E478BBF6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7" y="-60"/>
              <a:ext cx="23" cy="34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14BA40-FA0A-AEE8-AAB4-A326F9913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47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53EFE26-AADB-5300-83B9-45257C4CF1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6" y="-60"/>
              <a:ext cx="24" cy="34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9A2957D-AF01-C662-87B7-53C079509D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5" y="-60"/>
              <a:ext cx="31" cy="34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4F28FD7-5217-9241-6FC8-3E7395B836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3" y="-60"/>
              <a:ext cx="24" cy="34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9D481BF-CB2D-A7C3-4C4D-5113650713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5" y="-60"/>
              <a:ext cx="30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F294EDE-59D8-BED8-7D48-96D6C0201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7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A351A76-FF7A-054E-DAC1-AE30A3924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5153723-E9C0-3E32-FDFC-B9C26DD0CF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" y="-230"/>
              <a:ext cx="115" cy="132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173713A-E6BD-D8B0-6BA4-46555FEBE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-197"/>
              <a:ext cx="47" cy="99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3DBC03-9BE5-866F-6785-87A56284F3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4" y="-197"/>
              <a:ext cx="94" cy="151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4CB488D-89A1-9496-B5EA-6DDDCE7C66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2" y="-197"/>
              <a:ext cx="90" cy="101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82B6D05-26D1-7D26-324D-082520DB6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5" y="-198"/>
              <a:ext cx="78" cy="100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7998B92-58EA-387E-5784-4DDD979F4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" y="-198"/>
              <a:ext cx="77" cy="100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56C46F5-2C31-BDC3-35E1-7087BBFFED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197"/>
              <a:ext cx="81" cy="101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47613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 Arg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B31FB66-2712-F396-5A1F-7FBA5B6506A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67440" y="1672019"/>
            <a:ext cx="8084844" cy="180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8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Argonne DO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A47E5F9-B3C6-2B12-494A-D57201CFCC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72824" y="2012273"/>
            <a:ext cx="5016210" cy="11196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7DC027-5E44-05DA-8FE7-5373F2F9B0E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709" y="2259106"/>
            <a:ext cx="2446259" cy="6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7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FF942FA-E8D8-7F73-B508-F9761FA55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3552" y="4720399"/>
            <a:ext cx="2181368" cy="246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7329" y="914400"/>
            <a:ext cx="5002306" cy="2057400"/>
          </a:xfrm>
          <a:solidFill>
            <a:schemeClr val="accent2"/>
          </a:solidFill>
        </p:spPr>
        <p:txBody>
          <a:bodyPr lIns="228600" rIns="182880" bIns="0" anchor="ctr" anchorCtr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593A0-1381-9E08-C43E-02227E369EC8}"/>
              </a:ext>
            </a:extLst>
          </p:cNvPr>
          <p:cNvSpPr/>
          <p:nvPr userDrawn="1"/>
        </p:nvSpPr>
        <p:spPr>
          <a:xfrm>
            <a:off x="-1271" y="914400"/>
            <a:ext cx="228600" cy="2057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840A56-6BA9-8FE9-4544-1F2426DC07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29542" y="914400"/>
            <a:ext cx="3911600" cy="2057400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3552" y="238125"/>
            <a:ext cx="4765990" cy="6762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8C1237-9E9A-A9B9-D997-F971E7E40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F23F5504-504E-35E3-02E6-1E4869CD6A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64C7D51-4165-B55A-4253-6B2637C720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1565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F0DE6988-954D-993F-40F1-7BB0D8A8E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565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BBA2D86-84B3-B15A-ACC9-771B8BA779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1867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9F09511A-BF35-DDA5-9473-7AD4769E5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1867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34AD4-28D0-93A6-9DF2-B7249F6616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18671" y="4298950"/>
            <a:ext cx="2720529" cy="4206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</a:lstStyle>
          <a:p>
            <a:pPr lvl="0"/>
            <a:r>
              <a:rPr lang="en-US" dirty="0"/>
              <a:t>Presentation Date</a:t>
            </a:r>
          </a:p>
          <a:p>
            <a:pPr lvl="0"/>
            <a:r>
              <a:rPr lang="en-US" dirty="0"/>
              <a:t>City, State (presentation location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51F9776-09B6-CCA1-8836-30C45CC0A7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118671" y="193037"/>
            <a:ext cx="2853832" cy="63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8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836F8CE-690E-37F4-56F1-3C2595389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3552" y="4720399"/>
            <a:ext cx="2181368" cy="2468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00" t="26978" r="8429" b="9296"/>
          <a:stretch/>
        </p:blipFill>
        <p:spPr>
          <a:xfrm>
            <a:off x="0" y="0"/>
            <a:ext cx="9142729" cy="4488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3" r="7262" b="14537"/>
          <a:stretch/>
        </p:blipFill>
        <p:spPr>
          <a:xfrm>
            <a:off x="0" y="-10684"/>
            <a:ext cx="9144000" cy="4499372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6CA2449B-096C-80E6-9654-D9E3FA712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271" y="0"/>
            <a:ext cx="8840471" cy="4488688"/>
          </a:xfrm>
        </p:spPr>
        <p:txBody>
          <a:bodyPr lIns="457200" bIns="182880"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Type in section break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69FDA32-73D6-DAC0-4F45-D6EC80DE3D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6118671" y="4521132"/>
            <a:ext cx="2853832" cy="63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7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, Sub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371" y="4813532"/>
            <a:ext cx="523875" cy="200054"/>
          </a:xfrm>
        </p:spPr>
        <p:txBody>
          <a:bodyPr/>
          <a:lstStyle>
            <a:lvl1pPr>
              <a:defRPr sz="800" baseline="0"/>
            </a:lvl1pPr>
          </a:lstStyle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476E8C9-921B-17FC-9AEA-348F1AA2B0F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0" y="1052713"/>
            <a:ext cx="8382000" cy="3652638"/>
          </a:xfrm>
        </p:spPr>
        <p:txBody>
          <a:bodyPr/>
          <a:lstStyle/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952A72-356B-6B53-F7BD-516EC02B5AF1}"/>
              </a:ext>
            </a:extLst>
          </p:cNvPr>
          <p:cNvSpPr txBox="1"/>
          <p:nvPr userDrawn="1"/>
        </p:nvSpPr>
        <p:spPr>
          <a:xfrm>
            <a:off x="2113110" y="4805837"/>
            <a:ext cx="457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aseline="0" dirty="0"/>
              <a:t>EPICS Collaboration Meeting  •  September 16–20, 2024  •  SNS</a:t>
            </a:r>
          </a:p>
        </p:txBody>
      </p:sp>
    </p:spTree>
    <p:extLst>
      <p:ext uri="{BB962C8B-B14F-4D97-AF65-F5344CB8AC3E}">
        <p14:creationId xmlns:p14="http://schemas.microsoft.com/office/powerpoint/2010/main" val="225828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43321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984334"/>
            <a:ext cx="4085546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8673" y="1984334"/>
            <a:ext cx="4110527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435694"/>
            <a:ext cx="4085546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28673" y="1435694"/>
            <a:ext cx="4110527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12588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3175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3175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9152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9152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36332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7555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7555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9391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9391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E8AC771-2E8E-7334-4620-6CED5E4A62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12280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E75F18B-928B-D8CD-3AFB-13FF334E0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12280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24722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D3E177C-05C2-2929-E159-59F77C2B05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5BD39A8-85FE-CB4E-DA30-754FE0F059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5145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36BFCC75-DA07-6A20-4D5D-105B7F301F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AE55B475-E521-6A8A-893B-8CC38F9BE3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5145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FB5CAF5-E85F-409D-2880-F0B6067F61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45718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17E8E80F-1B5F-5D3E-2409-0CF04DE318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45718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A66346B3-56E4-FB00-E652-E796F6986D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37786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A2202FD-33BC-0BA1-F754-345C59A68C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37786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5EB459E5-6A74-A385-F343-520C27E1C2C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3839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50070C8D-6CB9-4F0F-A4BF-CBB734703C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3839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</p:spTree>
    <p:extLst>
      <p:ext uri="{BB962C8B-B14F-4D97-AF65-F5344CB8AC3E}">
        <p14:creationId xmlns:p14="http://schemas.microsoft.com/office/powerpoint/2010/main" val="327377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7650"/>
            <a:ext cx="8382000" cy="74652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5608"/>
            <a:ext cx="7315200" cy="326974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10063" y="4891056"/>
            <a:ext cx="523875" cy="11004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ED5998-E33A-DA32-910D-D06CB262005E}"/>
              </a:ext>
            </a:extLst>
          </p:cNvPr>
          <p:cNvSpPr/>
          <p:nvPr userDrawn="1"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F52885BF-5BBD-C5AD-F58F-E96FE169B7F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63554" y="4835139"/>
            <a:ext cx="1438271" cy="16278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4DA5CC1-1257-5B2F-7BDE-ED65C01F8679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/>
        </p:blipFill>
        <p:spPr>
          <a:xfrm>
            <a:off x="7528752" y="4788578"/>
            <a:ext cx="1386649" cy="30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0" r:id="rId3"/>
    <p:sldLayoutId id="2147483662" r:id="rId4"/>
    <p:sldLayoutId id="2147483668" r:id="rId5"/>
    <p:sldLayoutId id="2147483671" r:id="rId6"/>
    <p:sldLayoutId id="2147483678" r:id="rId7"/>
    <p:sldLayoutId id="2147483682" r:id="rId8"/>
    <p:sldLayoutId id="2147483679" r:id="rId9"/>
    <p:sldLayoutId id="2147483683" r:id="rId10"/>
    <p:sldLayoutId id="2147483680" r:id="rId11"/>
    <p:sldLayoutId id="2147483681" r:id="rId12"/>
    <p:sldLayoutId id="2147483673" r:id="rId13"/>
    <p:sldLayoutId id="2147483684" r:id="rId14"/>
    <p:sldLayoutId id="2147483674" r:id="rId1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marL="0" marR="0" indent="0" algn="l" defTabSz="6858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2800" b="1" i="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64592" indent="-164592" algn="l" defTabSz="6858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5603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—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77850" indent="-142875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2013" indent="-25603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—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31875" indent="-16459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»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C35EA4"/>
          </p15:clr>
        </p15:guide>
        <p15:guide id="2" orient="horz" pos="1620" userDrawn="1">
          <p15:clr>
            <a:srgbClr val="C35EA4"/>
          </p15:clr>
        </p15:guide>
        <p15:guide id="3" pos="144" userDrawn="1">
          <p15:clr>
            <a:srgbClr val="C35EA4"/>
          </p15:clr>
        </p15:guide>
        <p15:guide id="4" pos="288" userDrawn="1">
          <p15:clr>
            <a:srgbClr val="C35EA4"/>
          </p15:clr>
        </p15:guide>
        <p15:guide id="5" orient="horz" pos="576" userDrawn="1">
          <p15:clr>
            <a:srgbClr val="C35EA4"/>
          </p15:clr>
        </p15:guide>
        <p15:guide id="6" orient="horz" pos="2964" userDrawn="1">
          <p15:clr>
            <a:srgbClr val="C35EA4"/>
          </p15:clr>
        </p15:guide>
        <p15:guide id="7" pos="5568" userDrawn="1">
          <p15:clr>
            <a:srgbClr val="C35EA4"/>
          </p15:clr>
        </p15:guide>
        <p15:guide id="8" orient="horz" pos="902" userDrawn="1">
          <p15:clr>
            <a:srgbClr val="C35EA4"/>
          </p15:clr>
        </p15:guide>
        <p15:guide id="9" orient="horz" pos="780" userDrawn="1">
          <p15:clr>
            <a:srgbClr val="C35EA4"/>
          </p15:clr>
        </p15:guide>
        <p15:guide id="10" orient="horz" pos="150" userDrawn="1">
          <p15:clr>
            <a:srgbClr val="C35EA4"/>
          </p15:clr>
        </p15:guide>
        <p15:guide id="11" orient="horz" pos="3132" userDrawn="1">
          <p15:clr>
            <a:srgbClr val="C35EA4"/>
          </p15:clr>
        </p15:guide>
        <p15:guide id="12" orient="horz" pos="1044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30A2F86-ECD1-A581-DFF3-C87E5E834B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Upgrading the APS Accelerator EPICS Control Systems</a:t>
            </a:r>
          </a:p>
        </p:txBody>
      </p:sp>
      <p:pic>
        <p:nvPicPr>
          <p:cNvPr id="3" name="Picture Placeholder 2" descr="A black and white logo&#10;&#10;Description automatically generated">
            <a:extLst>
              <a:ext uri="{FF2B5EF4-FFF2-40B4-BE49-F238E27FC236}">
                <a16:creationId xmlns:a16="http://schemas.microsoft.com/office/drawing/2014/main" id="{AAC61A66-DB95-2151-D40E-3602FEBF8B2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64814" y="923382"/>
            <a:ext cx="2326341" cy="2057400"/>
          </a:xfrm>
          <a:solidFill>
            <a:schemeClr val="bg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0" name="Subtitle 19">
            <a:extLst>
              <a:ext uri="{FF2B5EF4-FFF2-40B4-BE49-F238E27FC236}">
                <a16:creationId xmlns:a16="http://schemas.microsoft.com/office/drawing/2014/main" id="{864DD5D9-1D69-E1F5-63C4-F56D131C6B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September 17, 2024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5E6B250-A288-0132-5CC6-85AFB8956DF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Andrew Johnson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4415896-6F7A-888C-2DEC-6A3C70CB75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ASD/Controls Group</a:t>
            </a:r>
          </a:p>
          <a:p>
            <a:r>
              <a:rPr lang="en-US" dirty="0"/>
              <a:t>Argonne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177906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41DAC-EEAF-01CA-E5B3-52ECED8F7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CA Name Servers and Gateways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1D0C0F-78A8-83B3-894C-51ECA8C4D9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CFC6D8-8538-94DE-E044-15078D0690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How CA clients connect between the multiple network VLANs we use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7C7946-FAEA-5E08-B8B0-D2F74B22F3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199" y="1435694"/>
            <a:ext cx="2670048" cy="438150"/>
          </a:xfrm>
        </p:spPr>
        <p:txBody>
          <a:bodyPr anchor="ctr"/>
          <a:lstStyle/>
          <a:p>
            <a:pPr algn="ctr"/>
            <a:r>
              <a:rPr lang="en-US" dirty="0"/>
              <a:t>CA search paths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CF7E52F-E985-89B3-9B9D-6BFCD3413EC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13175" y="1435694"/>
            <a:ext cx="2670048" cy="440390"/>
          </a:xfrm>
        </p:spPr>
        <p:txBody>
          <a:bodyPr anchor="ctr"/>
          <a:lstStyle/>
          <a:p>
            <a:pPr algn="ctr"/>
            <a:r>
              <a:rPr lang="en-US" dirty="0"/>
              <a:t>CA data paths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94C2A0-752D-4A2C-E43E-8C2E96053CE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69152" y="1435694"/>
            <a:ext cx="2670048" cy="438150"/>
          </a:xfrm>
        </p:spPr>
        <p:txBody>
          <a:bodyPr anchor="ctr"/>
          <a:lstStyle/>
          <a:p>
            <a:pPr algn="ctr"/>
            <a:r>
              <a:rPr lang="en-US" dirty="0"/>
              <a:t>Use systemd &amp; make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F4AA35-2961-E17C-0B89-A0B0DB5103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2721"/>
          <a:stretch/>
        </p:blipFill>
        <p:spPr>
          <a:xfrm>
            <a:off x="6169151" y="1906909"/>
            <a:ext cx="2670048" cy="27210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391D161-AB89-0BC0-3BEA-9BFE086A0434}"/>
              </a:ext>
            </a:extLst>
          </p:cNvPr>
          <p:cNvSpPr/>
          <p:nvPr/>
        </p:nvSpPr>
        <p:spPr>
          <a:xfrm>
            <a:off x="457199" y="1906909"/>
            <a:ext cx="2670048" cy="2721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0553A96E-A06D-12A8-A07B-AF180D08DB60}"/>
              </a:ext>
            </a:extLst>
          </p:cNvPr>
          <p:cNvSpPr/>
          <p:nvPr/>
        </p:nvSpPr>
        <p:spPr>
          <a:xfrm rot="16200000">
            <a:off x="417470" y="2973244"/>
            <a:ext cx="626109" cy="440838"/>
          </a:xfrm>
          <a:prstGeom prst="cloud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IOCs</a:t>
            </a:r>
            <a:endParaRPr lang="en-US" dirty="0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8C48223C-23D5-CC1B-1CA3-64A8F98A9FD0}"/>
              </a:ext>
            </a:extLst>
          </p:cNvPr>
          <p:cNvSpPr/>
          <p:nvPr/>
        </p:nvSpPr>
        <p:spPr>
          <a:xfrm rot="2732220">
            <a:off x="2416488" y="2121526"/>
            <a:ext cx="633251" cy="494297"/>
          </a:xfrm>
          <a:prstGeom prst="cloud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DAQ</a:t>
            </a:r>
            <a:endParaRPr lang="en-US" dirty="0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9C207D58-EC00-E0E1-6A4B-72BB5FA7ECA4}"/>
              </a:ext>
            </a:extLst>
          </p:cNvPr>
          <p:cNvSpPr/>
          <p:nvPr/>
        </p:nvSpPr>
        <p:spPr>
          <a:xfrm rot="5400000">
            <a:off x="2356545" y="2941588"/>
            <a:ext cx="976776" cy="494297"/>
          </a:xfrm>
          <a:prstGeom prst="cloud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/>
              <a:t>Brilliance+ BPMs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F580E5EB-8878-CDCB-D701-44EF92440F92}"/>
              </a:ext>
            </a:extLst>
          </p:cNvPr>
          <p:cNvSpPr/>
          <p:nvPr/>
        </p:nvSpPr>
        <p:spPr>
          <a:xfrm>
            <a:off x="1608579" y="2018915"/>
            <a:ext cx="686254" cy="430855"/>
          </a:xfrm>
          <a:prstGeom prst="cloud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MCR</a:t>
            </a:r>
            <a:endParaRPr lang="en-US" dirty="0"/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54766A85-7739-C978-FF1C-5CB8C2D59398}"/>
              </a:ext>
            </a:extLst>
          </p:cNvPr>
          <p:cNvSpPr/>
          <p:nvPr/>
        </p:nvSpPr>
        <p:spPr>
          <a:xfrm rot="19838739">
            <a:off x="495699" y="2169421"/>
            <a:ext cx="1009983" cy="494297"/>
          </a:xfrm>
          <a:prstGeom prst="cloud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/>
              <a:t>Cluster</a:t>
            </a: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FB81026C-7A65-9A6C-707F-DB8BD868A091}"/>
              </a:ext>
            </a:extLst>
          </p:cNvPr>
          <p:cNvSpPr/>
          <p:nvPr/>
        </p:nvSpPr>
        <p:spPr>
          <a:xfrm>
            <a:off x="603294" y="3848247"/>
            <a:ext cx="1098884" cy="494297"/>
          </a:xfrm>
          <a:prstGeom prst="cloud">
            <a:avLst/>
          </a:prstGeom>
          <a:solidFill>
            <a:schemeClr val="tx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/>
              <a:t>Spark BPMs</a:t>
            </a:r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D87AF866-A11E-2096-52BD-469AD7992B1C}"/>
              </a:ext>
            </a:extLst>
          </p:cNvPr>
          <p:cNvSpPr/>
          <p:nvPr/>
        </p:nvSpPr>
        <p:spPr>
          <a:xfrm>
            <a:off x="705308" y="3672956"/>
            <a:ext cx="918788" cy="229335"/>
          </a:xfrm>
          <a:prstGeom prst="trapezoid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Gateway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3ED257AE-70DF-357B-B5F4-F8B57C854C14}"/>
              </a:ext>
            </a:extLst>
          </p:cNvPr>
          <p:cNvSpPr/>
          <p:nvPr/>
        </p:nvSpPr>
        <p:spPr>
          <a:xfrm>
            <a:off x="1801378" y="3876726"/>
            <a:ext cx="1098884" cy="494297"/>
          </a:xfrm>
          <a:prstGeom prst="cloud">
            <a:avLst/>
          </a:prstGeom>
          <a:solidFill>
            <a:schemeClr val="tx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/>
              <a:t>Booster BPMs</a:t>
            </a:r>
            <a:endParaRPr lang="en-US" sz="1400" dirty="0"/>
          </a:p>
        </p:txBody>
      </p:sp>
      <p:sp>
        <p:nvSpPr>
          <p:cNvPr id="24" name="Regular Pentagon 23">
            <a:extLst>
              <a:ext uri="{FF2B5EF4-FFF2-40B4-BE49-F238E27FC236}">
                <a16:creationId xmlns:a16="http://schemas.microsoft.com/office/drawing/2014/main" id="{58A2B76C-1F70-6A0E-E9F5-253A6B77A844}"/>
              </a:ext>
            </a:extLst>
          </p:cNvPr>
          <p:cNvSpPr/>
          <p:nvPr/>
        </p:nvSpPr>
        <p:spPr>
          <a:xfrm>
            <a:off x="1641768" y="2936983"/>
            <a:ext cx="440838" cy="407343"/>
          </a:xfrm>
          <a:prstGeom prst="pentagon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1200" dirty="0"/>
              <a:t>NS</a:t>
            </a:r>
          </a:p>
        </p:txBody>
      </p:sp>
      <p:sp>
        <p:nvSpPr>
          <p:cNvPr id="20" name="Trapezoid 19">
            <a:extLst>
              <a:ext uri="{FF2B5EF4-FFF2-40B4-BE49-F238E27FC236}">
                <a16:creationId xmlns:a16="http://schemas.microsoft.com/office/drawing/2014/main" id="{36089CE5-E502-A36C-8DD6-96C8C52B2AAB}"/>
              </a:ext>
            </a:extLst>
          </p:cNvPr>
          <p:cNvSpPr/>
          <p:nvPr/>
        </p:nvSpPr>
        <p:spPr>
          <a:xfrm>
            <a:off x="1913377" y="3712099"/>
            <a:ext cx="918789" cy="229336"/>
          </a:xfrm>
          <a:prstGeom prst="trapezoid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Gateway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06E9D0C-4FBF-A7AA-176E-D99639ABD9DD}"/>
              </a:ext>
            </a:extLst>
          </p:cNvPr>
          <p:cNvCxnSpPr>
            <a:cxnSpLocks/>
            <a:stCxn id="19" idx="1"/>
            <a:endCxn id="24" idx="1"/>
          </p:cNvCxnSpPr>
          <p:nvPr/>
        </p:nvCxnSpPr>
        <p:spPr>
          <a:xfrm>
            <a:off x="1121588" y="2631527"/>
            <a:ext cx="520180" cy="461047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ACBAE9B-28AC-E7A5-809D-D72CEF063C2D}"/>
              </a:ext>
            </a:extLst>
          </p:cNvPr>
          <p:cNvCxnSpPr>
            <a:cxnSpLocks/>
            <a:stCxn id="18" idx="1"/>
            <a:endCxn id="24" idx="0"/>
          </p:cNvCxnSpPr>
          <p:nvPr/>
        </p:nvCxnSpPr>
        <p:spPr>
          <a:xfrm flipH="1">
            <a:off x="1862187" y="2449311"/>
            <a:ext cx="89519" cy="487672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8A3D133-5B82-D26D-9263-572927D55E06}"/>
              </a:ext>
            </a:extLst>
          </p:cNvPr>
          <p:cNvCxnSpPr>
            <a:cxnSpLocks/>
            <a:stCxn id="14" idx="1"/>
            <a:endCxn id="24" idx="5"/>
          </p:cNvCxnSpPr>
          <p:nvPr/>
        </p:nvCxnSpPr>
        <p:spPr>
          <a:xfrm flipH="1">
            <a:off x="2082606" y="2541421"/>
            <a:ext cx="474493" cy="551153"/>
          </a:xfrm>
          <a:prstGeom prst="straightConnector1">
            <a:avLst/>
          </a:prstGeom>
          <a:ln w="19050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2B829CD2-749F-4A01-219F-A9FE6B19AFBA}"/>
              </a:ext>
            </a:extLst>
          </p:cNvPr>
          <p:cNvCxnSpPr>
            <a:cxnSpLocks/>
            <a:stCxn id="19" idx="1"/>
            <a:endCxn id="21" idx="0"/>
          </p:cNvCxnSpPr>
          <p:nvPr/>
        </p:nvCxnSpPr>
        <p:spPr>
          <a:xfrm>
            <a:off x="1121588" y="2631527"/>
            <a:ext cx="43114" cy="1041429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6A9A0EFA-DFEF-8CA3-A1A0-ABCFDB0CE04D}"/>
              </a:ext>
            </a:extLst>
          </p:cNvPr>
          <p:cNvCxnSpPr>
            <a:cxnSpLocks/>
            <a:stCxn id="18" idx="1"/>
            <a:endCxn id="21" idx="0"/>
          </p:cNvCxnSpPr>
          <p:nvPr/>
        </p:nvCxnSpPr>
        <p:spPr>
          <a:xfrm flipH="1">
            <a:off x="1164702" y="2449311"/>
            <a:ext cx="787004" cy="1223645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67832020-8EEA-48E5-85CC-9251B1AA0E2F}"/>
              </a:ext>
            </a:extLst>
          </p:cNvPr>
          <p:cNvCxnSpPr>
            <a:cxnSpLocks/>
            <a:stCxn id="18" idx="1"/>
            <a:endCxn id="20" idx="0"/>
          </p:cNvCxnSpPr>
          <p:nvPr/>
        </p:nvCxnSpPr>
        <p:spPr>
          <a:xfrm>
            <a:off x="1951706" y="2449311"/>
            <a:ext cx="421066" cy="1262788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2FB0B25-1DD2-3B3A-AD06-BDBC0E462931}"/>
              </a:ext>
            </a:extLst>
          </p:cNvPr>
          <p:cNvCxnSpPr>
            <a:cxnSpLocks/>
            <a:stCxn id="13" idx="1"/>
            <a:endCxn id="24" idx="2"/>
          </p:cNvCxnSpPr>
          <p:nvPr/>
        </p:nvCxnSpPr>
        <p:spPr>
          <a:xfrm>
            <a:off x="950475" y="3193663"/>
            <a:ext cx="775486" cy="150662"/>
          </a:xfrm>
          <a:prstGeom prst="straightConnector1">
            <a:avLst/>
          </a:prstGeom>
          <a:ln w="19050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A79BB12-A2BE-C469-A577-B7739B5C819E}"/>
              </a:ext>
            </a:extLst>
          </p:cNvPr>
          <p:cNvCxnSpPr>
            <a:cxnSpLocks/>
            <a:stCxn id="24" idx="4"/>
            <a:endCxn id="15" idx="1"/>
          </p:cNvCxnSpPr>
          <p:nvPr/>
        </p:nvCxnSpPr>
        <p:spPr>
          <a:xfrm flipV="1">
            <a:off x="1998413" y="3188737"/>
            <a:ext cx="599898" cy="155588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DE110480-A155-8FA7-406E-8C07A1C38D40}"/>
              </a:ext>
            </a:extLst>
          </p:cNvPr>
          <p:cNvCxnSpPr>
            <a:cxnSpLocks/>
            <a:stCxn id="13" idx="1"/>
          </p:cNvCxnSpPr>
          <p:nvPr/>
        </p:nvCxnSpPr>
        <p:spPr>
          <a:xfrm>
            <a:off x="950475" y="3193663"/>
            <a:ext cx="1422296" cy="508241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024C3CDF-C8E0-C015-5FB4-CCAB4C0BFBCD}"/>
              </a:ext>
            </a:extLst>
          </p:cNvPr>
          <p:cNvCxnSpPr>
            <a:cxnSpLocks/>
            <a:stCxn id="13" idx="1"/>
            <a:endCxn id="21" idx="0"/>
          </p:cNvCxnSpPr>
          <p:nvPr/>
        </p:nvCxnSpPr>
        <p:spPr>
          <a:xfrm>
            <a:off x="950475" y="3193663"/>
            <a:ext cx="214227" cy="479293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Rectangle 179">
            <a:extLst>
              <a:ext uri="{FF2B5EF4-FFF2-40B4-BE49-F238E27FC236}">
                <a16:creationId xmlns:a16="http://schemas.microsoft.com/office/drawing/2014/main" id="{EA185FC6-584C-1647-7BE6-673631F2CD65}"/>
              </a:ext>
            </a:extLst>
          </p:cNvPr>
          <p:cNvSpPr/>
          <p:nvPr/>
        </p:nvSpPr>
        <p:spPr>
          <a:xfrm>
            <a:off x="3306286" y="1906909"/>
            <a:ext cx="2670048" cy="2721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Cloud 180">
            <a:extLst>
              <a:ext uri="{FF2B5EF4-FFF2-40B4-BE49-F238E27FC236}">
                <a16:creationId xmlns:a16="http://schemas.microsoft.com/office/drawing/2014/main" id="{38867FA5-EFD7-48DD-44CA-544B1A1BBF30}"/>
              </a:ext>
            </a:extLst>
          </p:cNvPr>
          <p:cNvSpPr/>
          <p:nvPr/>
        </p:nvSpPr>
        <p:spPr>
          <a:xfrm rot="16200000">
            <a:off x="3266557" y="2973244"/>
            <a:ext cx="626109" cy="440838"/>
          </a:xfrm>
          <a:prstGeom prst="cloud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IOCs</a:t>
            </a:r>
            <a:endParaRPr lang="en-US" dirty="0"/>
          </a:p>
        </p:txBody>
      </p:sp>
      <p:sp>
        <p:nvSpPr>
          <p:cNvPr id="182" name="Cloud 181">
            <a:extLst>
              <a:ext uri="{FF2B5EF4-FFF2-40B4-BE49-F238E27FC236}">
                <a16:creationId xmlns:a16="http://schemas.microsoft.com/office/drawing/2014/main" id="{83B2A118-ADCE-BD10-06F8-36930B75B617}"/>
              </a:ext>
            </a:extLst>
          </p:cNvPr>
          <p:cNvSpPr/>
          <p:nvPr/>
        </p:nvSpPr>
        <p:spPr>
          <a:xfrm rot="2705082">
            <a:off x="5265575" y="2121526"/>
            <a:ext cx="633251" cy="494297"/>
          </a:xfrm>
          <a:prstGeom prst="cloud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DAQ</a:t>
            </a:r>
            <a:endParaRPr lang="en-US" dirty="0"/>
          </a:p>
        </p:txBody>
      </p:sp>
      <p:sp>
        <p:nvSpPr>
          <p:cNvPr id="183" name="Cloud 182">
            <a:extLst>
              <a:ext uri="{FF2B5EF4-FFF2-40B4-BE49-F238E27FC236}">
                <a16:creationId xmlns:a16="http://schemas.microsoft.com/office/drawing/2014/main" id="{46EF494F-A382-1D09-DA1C-914C5C027F5C}"/>
              </a:ext>
            </a:extLst>
          </p:cNvPr>
          <p:cNvSpPr/>
          <p:nvPr/>
        </p:nvSpPr>
        <p:spPr>
          <a:xfrm rot="5400000">
            <a:off x="5205632" y="2941588"/>
            <a:ext cx="976776" cy="494297"/>
          </a:xfrm>
          <a:prstGeom prst="cloud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/>
              <a:t>Brilliance+ BPMs</a:t>
            </a:r>
          </a:p>
        </p:txBody>
      </p:sp>
      <p:sp>
        <p:nvSpPr>
          <p:cNvPr id="184" name="Cloud 183">
            <a:extLst>
              <a:ext uri="{FF2B5EF4-FFF2-40B4-BE49-F238E27FC236}">
                <a16:creationId xmlns:a16="http://schemas.microsoft.com/office/drawing/2014/main" id="{684C94E5-B2A6-0F08-48D7-79BF210534D2}"/>
              </a:ext>
            </a:extLst>
          </p:cNvPr>
          <p:cNvSpPr/>
          <p:nvPr/>
        </p:nvSpPr>
        <p:spPr>
          <a:xfrm>
            <a:off x="4457666" y="2018915"/>
            <a:ext cx="686254" cy="430855"/>
          </a:xfrm>
          <a:prstGeom prst="cloud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MCR</a:t>
            </a:r>
            <a:endParaRPr lang="en-US" dirty="0"/>
          </a:p>
        </p:txBody>
      </p:sp>
      <p:sp>
        <p:nvSpPr>
          <p:cNvPr id="185" name="Cloud 184">
            <a:extLst>
              <a:ext uri="{FF2B5EF4-FFF2-40B4-BE49-F238E27FC236}">
                <a16:creationId xmlns:a16="http://schemas.microsoft.com/office/drawing/2014/main" id="{25C1BD67-369E-B818-1057-B188DFAC626F}"/>
              </a:ext>
            </a:extLst>
          </p:cNvPr>
          <p:cNvSpPr/>
          <p:nvPr/>
        </p:nvSpPr>
        <p:spPr>
          <a:xfrm rot="19846625">
            <a:off x="3344786" y="2169421"/>
            <a:ext cx="1009983" cy="494297"/>
          </a:xfrm>
          <a:prstGeom prst="cloud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/>
              <a:t>Cluster</a:t>
            </a:r>
          </a:p>
        </p:txBody>
      </p:sp>
      <p:sp>
        <p:nvSpPr>
          <p:cNvPr id="186" name="Cloud 185">
            <a:extLst>
              <a:ext uri="{FF2B5EF4-FFF2-40B4-BE49-F238E27FC236}">
                <a16:creationId xmlns:a16="http://schemas.microsoft.com/office/drawing/2014/main" id="{D87D9FF1-1C40-FABB-D73D-E7E6288FACAB}"/>
              </a:ext>
            </a:extLst>
          </p:cNvPr>
          <p:cNvSpPr/>
          <p:nvPr/>
        </p:nvSpPr>
        <p:spPr>
          <a:xfrm>
            <a:off x="3452381" y="3848247"/>
            <a:ext cx="1098884" cy="494297"/>
          </a:xfrm>
          <a:prstGeom prst="cloud">
            <a:avLst/>
          </a:prstGeom>
          <a:solidFill>
            <a:schemeClr val="tx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/>
              <a:t>Spark BPMs</a:t>
            </a:r>
          </a:p>
        </p:txBody>
      </p:sp>
      <p:sp>
        <p:nvSpPr>
          <p:cNvPr id="187" name="Trapezoid 186">
            <a:extLst>
              <a:ext uri="{FF2B5EF4-FFF2-40B4-BE49-F238E27FC236}">
                <a16:creationId xmlns:a16="http://schemas.microsoft.com/office/drawing/2014/main" id="{4EA0685D-9076-46A8-C397-C9B8C258C818}"/>
              </a:ext>
            </a:extLst>
          </p:cNvPr>
          <p:cNvSpPr/>
          <p:nvPr/>
        </p:nvSpPr>
        <p:spPr>
          <a:xfrm>
            <a:off x="3554395" y="3672956"/>
            <a:ext cx="918788" cy="229335"/>
          </a:xfrm>
          <a:prstGeom prst="trapezoid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Gateway</a:t>
            </a:r>
          </a:p>
        </p:txBody>
      </p:sp>
      <p:sp>
        <p:nvSpPr>
          <p:cNvPr id="188" name="Cloud 187">
            <a:extLst>
              <a:ext uri="{FF2B5EF4-FFF2-40B4-BE49-F238E27FC236}">
                <a16:creationId xmlns:a16="http://schemas.microsoft.com/office/drawing/2014/main" id="{E48254D1-1F39-7BF3-A7C3-430220182419}"/>
              </a:ext>
            </a:extLst>
          </p:cNvPr>
          <p:cNvSpPr/>
          <p:nvPr/>
        </p:nvSpPr>
        <p:spPr>
          <a:xfrm>
            <a:off x="4650465" y="3876726"/>
            <a:ext cx="1098884" cy="494297"/>
          </a:xfrm>
          <a:prstGeom prst="cloud">
            <a:avLst/>
          </a:prstGeom>
          <a:solidFill>
            <a:schemeClr val="tx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/>
              <a:t>Booster BPMs</a:t>
            </a:r>
            <a:endParaRPr lang="en-US" sz="1400" dirty="0"/>
          </a:p>
        </p:txBody>
      </p:sp>
      <p:sp>
        <p:nvSpPr>
          <p:cNvPr id="190" name="Trapezoid 189">
            <a:extLst>
              <a:ext uri="{FF2B5EF4-FFF2-40B4-BE49-F238E27FC236}">
                <a16:creationId xmlns:a16="http://schemas.microsoft.com/office/drawing/2014/main" id="{49C15894-524A-76F9-F670-3AD08428FBDD}"/>
              </a:ext>
            </a:extLst>
          </p:cNvPr>
          <p:cNvSpPr/>
          <p:nvPr/>
        </p:nvSpPr>
        <p:spPr>
          <a:xfrm>
            <a:off x="4762464" y="3712099"/>
            <a:ext cx="918789" cy="229336"/>
          </a:xfrm>
          <a:prstGeom prst="trapezoid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Gateway</a:t>
            </a:r>
          </a:p>
        </p:txBody>
      </p: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D7BD0F8D-B2F6-B8F6-6E68-906209B5F785}"/>
              </a:ext>
            </a:extLst>
          </p:cNvPr>
          <p:cNvCxnSpPr>
            <a:cxnSpLocks/>
            <a:stCxn id="184" idx="1"/>
            <a:endCxn id="190" idx="0"/>
          </p:cNvCxnSpPr>
          <p:nvPr/>
        </p:nvCxnSpPr>
        <p:spPr>
          <a:xfrm>
            <a:off x="4800793" y="2449311"/>
            <a:ext cx="421066" cy="1262788"/>
          </a:xfrm>
          <a:prstGeom prst="straightConnector1">
            <a:avLst/>
          </a:prstGeom>
          <a:ln w="1905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F3DF4D16-F469-3282-C960-B081D365A31B}"/>
              </a:ext>
            </a:extLst>
          </p:cNvPr>
          <p:cNvCxnSpPr>
            <a:cxnSpLocks/>
            <a:stCxn id="184" idx="1"/>
            <a:endCxn id="183" idx="1"/>
          </p:cNvCxnSpPr>
          <p:nvPr/>
        </p:nvCxnSpPr>
        <p:spPr>
          <a:xfrm>
            <a:off x="4800793" y="2449311"/>
            <a:ext cx="646605" cy="739426"/>
          </a:xfrm>
          <a:prstGeom prst="straightConnector1">
            <a:avLst/>
          </a:prstGeom>
          <a:ln w="19050">
            <a:solidFill>
              <a:schemeClr val="accent1"/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394492C2-B8CD-4E9E-FB1C-BF65F9229E84}"/>
              </a:ext>
            </a:extLst>
          </p:cNvPr>
          <p:cNvCxnSpPr>
            <a:cxnSpLocks/>
            <a:stCxn id="184" idx="1"/>
            <a:endCxn id="182" idx="1"/>
          </p:cNvCxnSpPr>
          <p:nvPr/>
        </p:nvCxnSpPr>
        <p:spPr>
          <a:xfrm>
            <a:off x="4800793" y="2449311"/>
            <a:ext cx="606762" cy="93494"/>
          </a:xfrm>
          <a:prstGeom prst="straightConnector1">
            <a:avLst/>
          </a:prstGeom>
          <a:ln w="1905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ABE2AD45-EE21-6BC3-94FC-58390478F7D1}"/>
              </a:ext>
            </a:extLst>
          </p:cNvPr>
          <p:cNvCxnSpPr>
            <a:cxnSpLocks/>
            <a:stCxn id="184" idx="1"/>
            <a:endCxn id="187" idx="0"/>
          </p:cNvCxnSpPr>
          <p:nvPr/>
        </p:nvCxnSpPr>
        <p:spPr>
          <a:xfrm flipH="1">
            <a:off x="4013789" y="2449311"/>
            <a:ext cx="787004" cy="1223645"/>
          </a:xfrm>
          <a:prstGeom prst="straightConnector1">
            <a:avLst/>
          </a:prstGeom>
          <a:ln w="1905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AC3C2C3B-E410-6678-C6B8-835F92899990}"/>
              </a:ext>
            </a:extLst>
          </p:cNvPr>
          <p:cNvCxnSpPr>
            <a:cxnSpLocks/>
            <a:stCxn id="185" idx="1"/>
            <a:endCxn id="187" idx="0"/>
          </p:cNvCxnSpPr>
          <p:nvPr/>
        </p:nvCxnSpPr>
        <p:spPr>
          <a:xfrm>
            <a:off x="3970181" y="2631803"/>
            <a:ext cx="43608" cy="1041153"/>
          </a:xfrm>
          <a:prstGeom prst="straightConnector1">
            <a:avLst/>
          </a:prstGeom>
          <a:ln w="1905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1C64D7EA-FC5E-0643-F1B9-83FA5BAA7F9A}"/>
              </a:ext>
            </a:extLst>
          </p:cNvPr>
          <p:cNvCxnSpPr>
            <a:cxnSpLocks/>
            <a:stCxn id="185" idx="1"/>
            <a:endCxn id="182" idx="1"/>
          </p:cNvCxnSpPr>
          <p:nvPr/>
        </p:nvCxnSpPr>
        <p:spPr>
          <a:xfrm flipV="1">
            <a:off x="3970181" y="2542805"/>
            <a:ext cx="1437374" cy="88998"/>
          </a:xfrm>
          <a:prstGeom prst="straightConnector1">
            <a:avLst/>
          </a:prstGeom>
          <a:ln w="19050">
            <a:solidFill>
              <a:schemeClr val="accent1"/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>
            <a:extLst>
              <a:ext uri="{FF2B5EF4-FFF2-40B4-BE49-F238E27FC236}">
                <a16:creationId xmlns:a16="http://schemas.microsoft.com/office/drawing/2014/main" id="{7F5D9500-58B1-C51E-6A59-88B5A924D3CB}"/>
              </a:ext>
            </a:extLst>
          </p:cNvPr>
          <p:cNvCxnSpPr>
            <a:cxnSpLocks/>
            <a:stCxn id="185" idx="1"/>
            <a:endCxn id="183" idx="1"/>
          </p:cNvCxnSpPr>
          <p:nvPr/>
        </p:nvCxnSpPr>
        <p:spPr>
          <a:xfrm>
            <a:off x="3970181" y="2631803"/>
            <a:ext cx="1477217" cy="556934"/>
          </a:xfrm>
          <a:prstGeom prst="straightConnector1">
            <a:avLst/>
          </a:prstGeom>
          <a:ln w="1905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Arrow Connector 200">
            <a:extLst>
              <a:ext uri="{FF2B5EF4-FFF2-40B4-BE49-F238E27FC236}">
                <a16:creationId xmlns:a16="http://schemas.microsoft.com/office/drawing/2014/main" id="{6ED00DE4-0F97-9E40-3394-DBFD54A31AAE}"/>
              </a:ext>
            </a:extLst>
          </p:cNvPr>
          <p:cNvCxnSpPr>
            <a:cxnSpLocks/>
            <a:stCxn id="182" idx="1"/>
            <a:endCxn id="181" idx="1"/>
          </p:cNvCxnSpPr>
          <p:nvPr/>
        </p:nvCxnSpPr>
        <p:spPr>
          <a:xfrm flipH="1">
            <a:off x="3799562" y="2542805"/>
            <a:ext cx="1607993" cy="650858"/>
          </a:xfrm>
          <a:prstGeom prst="straightConnector1">
            <a:avLst/>
          </a:prstGeom>
          <a:ln w="1905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201">
            <a:extLst>
              <a:ext uri="{FF2B5EF4-FFF2-40B4-BE49-F238E27FC236}">
                <a16:creationId xmlns:a16="http://schemas.microsoft.com/office/drawing/2014/main" id="{8EA6EF34-07F9-66B8-ED9C-537C082B7BA5}"/>
              </a:ext>
            </a:extLst>
          </p:cNvPr>
          <p:cNvCxnSpPr>
            <a:cxnSpLocks/>
            <a:stCxn id="181" idx="1"/>
            <a:endCxn id="190" idx="0"/>
          </p:cNvCxnSpPr>
          <p:nvPr/>
        </p:nvCxnSpPr>
        <p:spPr>
          <a:xfrm>
            <a:off x="3799562" y="3193663"/>
            <a:ext cx="1422297" cy="518436"/>
          </a:xfrm>
          <a:prstGeom prst="straightConnector1">
            <a:avLst/>
          </a:prstGeom>
          <a:ln w="1905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15">
            <a:extLst>
              <a:ext uri="{FF2B5EF4-FFF2-40B4-BE49-F238E27FC236}">
                <a16:creationId xmlns:a16="http://schemas.microsoft.com/office/drawing/2014/main" id="{32DB9D80-4BC1-0760-F8E2-75CDEF349A33}"/>
              </a:ext>
            </a:extLst>
          </p:cNvPr>
          <p:cNvCxnSpPr>
            <a:cxnSpLocks/>
            <a:stCxn id="181" idx="1"/>
            <a:endCxn id="187" idx="0"/>
          </p:cNvCxnSpPr>
          <p:nvPr/>
        </p:nvCxnSpPr>
        <p:spPr>
          <a:xfrm>
            <a:off x="3799562" y="3193663"/>
            <a:ext cx="214227" cy="479293"/>
          </a:xfrm>
          <a:prstGeom prst="straightConnector1">
            <a:avLst/>
          </a:prstGeom>
          <a:ln w="1905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Arrow Connector 223">
            <a:extLst>
              <a:ext uri="{FF2B5EF4-FFF2-40B4-BE49-F238E27FC236}">
                <a16:creationId xmlns:a16="http://schemas.microsoft.com/office/drawing/2014/main" id="{058A89A0-76B6-4F3C-1219-ACFF7BA770FB}"/>
              </a:ext>
            </a:extLst>
          </p:cNvPr>
          <p:cNvCxnSpPr>
            <a:cxnSpLocks/>
            <a:stCxn id="181" idx="1"/>
            <a:endCxn id="183" idx="1"/>
          </p:cNvCxnSpPr>
          <p:nvPr/>
        </p:nvCxnSpPr>
        <p:spPr>
          <a:xfrm flipV="1">
            <a:off x="3799562" y="3188737"/>
            <a:ext cx="1647836" cy="4926"/>
          </a:xfrm>
          <a:prstGeom prst="straightConnector1">
            <a:avLst/>
          </a:prstGeom>
          <a:ln w="1905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>
            <a:extLst>
              <a:ext uri="{FF2B5EF4-FFF2-40B4-BE49-F238E27FC236}">
                <a16:creationId xmlns:a16="http://schemas.microsoft.com/office/drawing/2014/main" id="{FEFB0AD1-0BF4-D83E-E408-A07DA05989BC}"/>
              </a:ext>
            </a:extLst>
          </p:cNvPr>
          <p:cNvCxnSpPr>
            <a:cxnSpLocks/>
            <a:stCxn id="185" idx="1"/>
            <a:endCxn id="181" idx="1"/>
          </p:cNvCxnSpPr>
          <p:nvPr/>
        </p:nvCxnSpPr>
        <p:spPr>
          <a:xfrm flipH="1">
            <a:off x="3799562" y="2631803"/>
            <a:ext cx="170619" cy="561860"/>
          </a:xfrm>
          <a:prstGeom prst="straightConnector1">
            <a:avLst/>
          </a:prstGeom>
          <a:ln w="1905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id="{162EB11C-C22B-78B2-4814-8789DC82588B}"/>
              </a:ext>
            </a:extLst>
          </p:cNvPr>
          <p:cNvCxnSpPr>
            <a:cxnSpLocks/>
            <a:stCxn id="182" idx="1"/>
            <a:endCxn id="183" idx="1"/>
          </p:cNvCxnSpPr>
          <p:nvPr/>
        </p:nvCxnSpPr>
        <p:spPr>
          <a:xfrm>
            <a:off x="5407555" y="2542805"/>
            <a:ext cx="39843" cy="645932"/>
          </a:xfrm>
          <a:prstGeom prst="straightConnector1">
            <a:avLst/>
          </a:prstGeom>
          <a:ln w="1905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95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7E4B7-C9F8-C98B-DADB-611E20AC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47650"/>
            <a:ext cx="4231386" cy="746522"/>
          </a:xfrm>
        </p:spPr>
        <p:txBody>
          <a:bodyPr anchor="ctr"/>
          <a:lstStyle/>
          <a:p>
            <a:r>
              <a:rPr lang="en-US" dirty="0"/>
              <a:t>display screen files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069E8C-68A2-CB32-5C22-EB59A1DFC6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2C395D-3A67-F42A-9E6F-C26A70B5F0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1455089"/>
            <a:ext cx="4231386" cy="3250261"/>
          </a:xfrm>
        </p:spPr>
        <p:txBody>
          <a:bodyPr lIns="91440" tIns="45720" rIns="0">
            <a:normAutofit fontScale="92500" lnSpcReduction="10000"/>
          </a:bodyPr>
          <a:lstStyle/>
          <a:p>
            <a:r>
              <a:rPr lang="en-US" dirty="0"/>
              <a:t>Holds screens for both MEDM (.</a:t>
            </a:r>
            <a:r>
              <a:rPr lang="en-US" dirty="0" err="1"/>
              <a:t>adl</a:t>
            </a:r>
            <a:r>
              <a:rPr lang="en-US" dirty="0"/>
              <a:t>) and CSS/Bob (.bob, .</a:t>
            </a:r>
            <a:r>
              <a:rPr lang="en-US" dirty="0" err="1"/>
              <a:t>ui</a:t>
            </a:r>
            <a:r>
              <a:rPr lang="en-US" dirty="0"/>
              <a:t>) display managers</a:t>
            </a:r>
          </a:p>
          <a:p>
            <a:r>
              <a:rPr lang="en-US" dirty="0"/>
              <a:t>Uses soft-links to simplify paths to IOC tops</a:t>
            </a:r>
          </a:p>
          <a:p>
            <a:pPr lvl="1"/>
            <a:r>
              <a:rPr lang="en-US" dirty="0"/>
              <a:t>Long related-display paths break easily when their destination moves</a:t>
            </a:r>
          </a:p>
          <a:p>
            <a:r>
              <a:rPr lang="en-US" dirty="0"/>
              <a:t>IOC builds install screens needed from their support module versions, providing the right screen for the records &amp; databases loaded</a:t>
            </a:r>
          </a:p>
          <a:p>
            <a:r>
              <a:rPr lang="en-US" dirty="0"/>
              <a:t>A script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open-C2-screen</a:t>
            </a:r>
            <a:r>
              <a:rPr lang="en-US" dirty="0"/>
              <a:t> can open both types of screen, with macros, to allow links between the screen types</a:t>
            </a:r>
          </a:p>
          <a:p>
            <a:pPr lvl="1"/>
            <a:r>
              <a:rPr lang="en-US" dirty="0"/>
              <a:t>Could implement a display search path for CSS/Bob, which doesn’t have one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33B7683-B287-0FB0-7F97-219ABA7D664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200" y="994173"/>
            <a:ext cx="4231386" cy="460916"/>
          </a:xfrm>
        </p:spPr>
        <p:txBody>
          <a:bodyPr anchor="ctr"/>
          <a:lstStyle/>
          <a:p>
            <a:r>
              <a:rPr lang="en-US" dirty="0"/>
              <a:t>/C2/screens tree structure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5F5815-7B1E-688C-4CC9-E423196658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9943" b="16149"/>
          <a:stretch/>
        </p:blipFill>
        <p:spPr>
          <a:xfrm>
            <a:off x="4833934" y="247651"/>
            <a:ext cx="3852865" cy="44577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651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A2982-8E48-D44D-BDD4-851E8D16F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46672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20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F029A1E-D357-6470-8AFA-CC4734491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97E2886-7BA3-8252-8EFA-CA8A426C6BA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lIns="0"/>
          <a:lstStyle/>
          <a:p>
            <a:pPr marL="0" indent="0">
              <a:buNone/>
            </a:pPr>
            <a:r>
              <a:rPr lang="en-US" dirty="0"/>
              <a:t>A few of the technical changes &amp; challenges the APS Controls group implemented to build the “C2” APS Accelerator control system</a:t>
            </a:r>
          </a:p>
          <a:p>
            <a:r>
              <a:rPr lang="en-US" dirty="0"/>
              <a:t>CVS ⇒ Git and GitLab</a:t>
            </a:r>
          </a:p>
          <a:p>
            <a:r>
              <a:rPr lang="en-US" dirty="0"/>
              <a:t>EPICS Extensions ⇒ Conda environments with environment-modules</a:t>
            </a:r>
          </a:p>
          <a:p>
            <a:r>
              <a:rPr lang="en-US" dirty="0"/>
              <a:t>Manual module configuration ⇒ Building support modules using EPICS Sumo</a:t>
            </a:r>
          </a:p>
          <a:p>
            <a:r>
              <a:rPr lang="en-US" dirty="0" err="1"/>
              <a:t>sysvinit</a:t>
            </a:r>
            <a:r>
              <a:rPr lang="en-US" dirty="0"/>
              <a:t> scripts to start soft IOCs ⇒ systemd for managing soft IOCs</a:t>
            </a:r>
          </a:p>
          <a:p>
            <a:r>
              <a:rPr lang="en-US" dirty="0"/>
              <a:t>One accelerator IP subnet ⇒ 5 subnets for IOCs, 2 for CA clients, 30 for I/O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04F25C-C9B6-97B1-8A9C-87CB0178D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13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423104-D21A-0AD7-97EF-37853805D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GitLab Server for Source Code control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9D16FD0-BE34-FB46-A7FA-CE8E74659D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19049A3-2C0E-9BB7-10E4-11A6921AC8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1" y="994173"/>
            <a:ext cx="2810786" cy="3711178"/>
          </a:xfrm>
        </p:spPr>
        <p:txBody>
          <a:bodyPr lIns="91440" rIns="91440"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Repositories containing:</a:t>
            </a:r>
          </a:p>
          <a:p>
            <a:r>
              <a:rPr lang="en-US" dirty="0"/>
              <a:t>All Controls software that we build from source</a:t>
            </a:r>
          </a:p>
          <a:p>
            <a:pPr lvl="1"/>
            <a:r>
              <a:rPr lang="en-US" dirty="0"/>
              <a:t>External sources are imported from released versions, not Git repo’s</a:t>
            </a:r>
          </a:p>
          <a:p>
            <a:r>
              <a:rPr lang="en-US" dirty="0"/>
              <a:t>Most software configuration data (Sumo DB, Gateways, Conda environment specs)</a:t>
            </a:r>
          </a:p>
          <a:p>
            <a:r>
              <a:rPr lang="en-US" dirty="0"/>
              <a:t>Display screen files for CSS/ Bob and MEDM (all legacy MEDM screens still in CVS)</a:t>
            </a:r>
          </a:p>
          <a:p>
            <a:r>
              <a:rPr lang="en-US" dirty="0"/>
              <a:t>Scripts, systemd unit files, environment-modules, etc.</a:t>
            </a:r>
          </a:p>
          <a:p>
            <a:r>
              <a:rPr lang="en-US" dirty="0"/>
              <a:t>FPGA code, documentation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163869-AAA7-24F2-8DBA-373BF0D66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625" y="994172"/>
            <a:ext cx="5480576" cy="37369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385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44D22-AD4F-00B1-D20F-CB1E16818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package Repository webserver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7C07DF-F214-4E07-5C9E-DBCB1666C3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00BB3-7763-AD69-BC7B-96426B5446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993775"/>
            <a:ext cx="8382000" cy="358775"/>
          </a:xfrm>
        </p:spPr>
        <p:txBody>
          <a:bodyPr anchor="ctr"/>
          <a:lstStyle/>
          <a:p>
            <a:r>
              <a:rPr lang="en-US" dirty="0"/>
              <a:t>For deployed Conda packages and other imported software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AD7728-093F-19CD-F2A1-F4C0BCCA57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6459" y="1435694"/>
            <a:ext cx="2382741" cy="3269656"/>
          </a:xfrm>
        </p:spPr>
        <p:txBody>
          <a:bodyPr lIns="91440" rIns="0"/>
          <a:lstStyle/>
          <a:p>
            <a:pPr marL="0" indent="0">
              <a:buNone/>
            </a:pPr>
            <a:r>
              <a:rPr lang="en-US" dirty="0"/>
              <a:t>Web server containing:</a:t>
            </a:r>
          </a:p>
          <a:p>
            <a:r>
              <a:rPr lang="en-US" dirty="0"/>
              <a:t>Conda packages, both imported and locally built for deployment</a:t>
            </a:r>
          </a:p>
          <a:p>
            <a:r>
              <a:rPr lang="en-US" dirty="0"/>
              <a:t>Tar-balls &amp; zip-files for all open-source code that we build or install unmodified</a:t>
            </a:r>
          </a:p>
          <a:p>
            <a:r>
              <a:rPr lang="en-US" dirty="0"/>
              <a:t>Commercial SDKs and other binary packages we install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EA791A-A463-05EC-DCC3-F617CF9E1B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386" b="18519"/>
          <a:stretch/>
        </p:blipFill>
        <p:spPr>
          <a:xfrm>
            <a:off x="457201" y="1435694"/>
            <a:ext cx="5919746" cy="326965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606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8BFE-0FEE-2CF7-63C7-55532C906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NFS, Conda and EPICS Sumo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500966-0DE4-62A2-AA46-B5E7C154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D88EBA-7F9F-FA29-C30A-13C8527615C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NetApp &amp; Linux NFS servers store &amp; backup many file-systems</a:t>
            </a:r>
          </a:p>
          <a:p>
            <a:pPr lvl="1"/>
            <a:r>
              <a:rPr lang="en-US" dirty="0"/>
              <a:t>RHEL-8 still provides NFSv2 over UDP (not supported by RH)</a:t>
            </a:r>
          </a:p>
          <a:p>
            <a:pPr lvl="2"/>
            <a:r>
              <a:rPr lang="en-US" dirty="0"/>
              <a:t>Needed for a dwindling set of legacy RTEMS-4 devices</a:t>
            </a:r>
          </a:p>
          <a:p>
            <a:r>
              <a:rPr lang="en-US" dirty="0"/>
              <a:t>Conda to package and deploy versioned applications</a:t>
            </a:r>
          </a:p>
          <a:p>
            <a:r>
              <a:rPr lang="en-US" dirty="0"/>
              <a:t>EPICS Sumo builds support modules and populates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configure/RELEASE</a:t>
            </a:r>
            <a:r>
              <a:rPr lang="en-US" dirty="0"/>
              <a:t> files</a:t>
            </a:r>
          </a:p>
          <a:p>
            <a:r>
              <a:rPr lang="en-US" dirty="0"/>
              <a:t>Scripts to checkout/update and build IOCs in production area</a:t>
            </a:r>
          </a:p>
          <a:p>
            <a:pPr lvl="1"/>
            <a:r>
              <a:rPr lang="en-US" dirty="0"/>
              <a:t>Manually initiated, limit access to the account used for production builds</a:t>
            </a:r>
          </a:p>
          <a:p>
            <a:r>
              <a:rPr lang="en-US" dirty="0"/>
              <a:t>Separate build areas for legacy (EPICS 3.14) and C2 (EPICS 7) IOCs</a:t>
            </a:r>
          </a:p>
          <a:p>
            <a:pPr lvl="1"/>
            <a:r>
              <a:rPr lang="en-US" dirty="0"/>
              <a:t>Converted 65 legacy IOC tops and 133 modules from CVS to Git, rebuilt</a:t>
            </a:r>
          </a:p>
          <a:p>
            <a:pPr lvl="1"/>
            <a:r>
              <a:rPr lang="en-US" dirty="0"/>
              <a:t>Legacy IOCs needed a few updates, e.g. to change device IP addresses</a:t>
            </a:r>
          </a:p>
        </p:txBody>
      </p:sp>
    </p:spTree>
    <p:extLst>
      <p:ext uri="{BB962C8B-B14F-4D97-AF65-F5344CB8AC3E}">
        <p14:creationId xmlns:p14="http://schemas.microsoft.com/office/powerpoint/2010/main" val="257876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3CE11-72A5-0299-3CD3-56463EB4C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Conda for many applications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055A7F-6774-1870-C58E-425CAF669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4846B8-9636-4BD5-FDBB-F31A2F22BF9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Developed C2-Tool to version-control our installed application environments</a:t>
            </a:r>
          </a:p>
          <a:p>
            <a:pPr lvl="1"/>
            <a:r>
              <a:rPr lang="en-US" dirty="0"/>
              <a:t>Simplifies deployment of standardized applications to the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/C2</a:t>
            </a:r>
            <a:r>
              <a:rPr lang="en-US" dirty="0"/>
              <a:t> areas</a:t>
            </a:r>
          </a:p>
          <a:p>
            <a:r>
              <a:rPr lang="en-US" dirty="0"/>
              <a:t>Packaged many applications, both internal and external</a:t>
            </a:r>
          </a:p>
          <a:p>
            <a:pPr lvl="1"/>
            <a:r>
              <a:rPr lang="en-US" dirty="0"/>
              <a:t>EPICS Base, Sumo, our IOC tools, c2dv, CSS-Phoebus, Logstash, etc.</a:t>
            </a:r>
          </a:p>
          <a:p>
            <a:r>
              <a:rPr lang="en-US" dirty="0"/>
              <a:t>Use Conda for python applications</a:t>
            </a:r>
          </a:p>
          <a:p>
            <a:pPr lvl="1"/>
            <a:r>
              <a:rPr lang="en-US" dirty="0"/>
              <a:t>Auxiliary-scripts area for simple scripts that we don’t package for Conda</a:t>
            </a:r>
          </a:p>
        </p:txBody>
      </p:sp>
    </p:spTree>
    <p:extLst>
      <p:ext uri="{BB962C8B-B14F-4D97-AF65-F5344CB8AC3E}">
        <p14:creationId xmlns:p14="http://schemas.microsoft.com/office/powerpoint/2010/main" val="112399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8EA353F4-89B5-E997-1784-03931F4AC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EPICS Sumo — automates EPICs builds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F1BFD9-D221-E85E-86BF-F164A0070E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372C8A97-2FDD-4DEC-945E-C295DC0575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en-US" dirty="0"/>
              <a:t>A single command builds a set of dependencies from source in git 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CBC0CAB3-9D53-535F-951E-1D0691E5C6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984334"/>
            <a:ext cx="4376738" cy="2721016"/>
          </a:xfrm>
        </p:spPr>
        <p:txBody>
          <a:bodyPr lIns="91440" tIns="45720" bIns="0"/>
          <a:lstStyle/>
          <a:p>
            <a:r>
              <a:rPr lang="en-US" dirty="0"/>
              <a:t>Very useful software from HZB</a:t>
            </a:r>
          </a:p>
          <a:p>
            <a:pPr lvl="1"/>
            <a:r>
              <a:rPr lang="en-US" b="0" dirty="0">
                <a:latin typeface="Courier New" panose="02070309020205020404" pitchFamily="49" charset="0"/>
                <a:cs typeface="Courier New" panose="02070309020205020404" pitchFamily="49" charset="0"/>
              </a:rPr>
              <a:t>pip install epics-sumo</a:t>
            </a:r>
          </a:p>
          <a:p>
            <a:r>
              <a:rPr lang="en-US" dirty="0"/>
              <a:t>Uses a dependency database DEPS.DB to checkout and build a set of EPICS support module versions requested by an IOC top</a:t>
            </a:r>
          </a:p>
          <a:p>
            <a:pPr lvl="1"/>
            <a:r>
              <a:rPr lang="en-US" dirty="0"/>
              <a:t>Reuses modules already built against the same set of dependencies</a:t>
            </a:r>
          </a:p>
          <a:p>
            <a:r>
              <a:rPr lang="en-US" dirty="0"/>
              <a:t>Creates the IOC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configure/RELEASE</a:t>
            </a:r>
            <a:r>
              <a:rPr lang="en-US" dirty="0"/>
              <a:t> files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5C3BF722-29F2-5F38-6C46-6804D50E19F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199" y="1435694"/>
            <a:ext cx="4376737" cy="548640"/>
          </a:xfrm>
        </p:spPr>
        <p:txBody>
          <a:bodyPr anchor="ctr"/>
          <a:lstStyle/>
          <a:p>
            <a:r>
              <a:rPr lang="en-US" u="sng" dirty="0"/>
              <a:t>SU</a:t>
            </a:r>
            <a:r>
              <a:rPr lang="en-US" dirty="0"/>
              <a:t>pport </a:t>
            </a:r>
            <a:r>
              <a:rPr lang="en-US" u="sng" dirty="0"/>
              <a:t>MO</a:t>
            </a:r>
            <a:r>
              <a:rPr lang="en-US" dirty="0"/>
              <a:t>dule Manager for EPICS</a:t>
            </a: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BF0447E9-4E81-052A-FF78-3CC60CCD8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67300" y="1504950"/>
            <a:ext cx="3771900" cy="32004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00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C1108-AA3C-0BD3-7388-C28D42F50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script Output from an IOC update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35604B-FE3B-19F6-762F-5A9CC5EDF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267CF-1793-F97B-612C-514AE3E8D4A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US" sz="1800" b="1" i="0" u="none" strike="noStrike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marL="298958" lvl="1" indent="0">
              <a:spcBef>
                <a:spcPts val="0"/>
              </a:spcBef>
              <a:buNone/>
            </a:pPr>
            <a:r>
              <a:rPr lang="en-US" sz="13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-------- </a:t>
            </a:r>
            <a:r>
              <a:rPr lang="en-US" sz="1300" b="1" i="0" u="none" strike="noStrike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acis</a:t>
            </a:r>
            <a:r>
              <a:rPr lang="en-US" sz="13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/B1 &gt;&gt;&gt;&gt;&gt;&gt;&gt;&gt;</a:t>
            </a:r>
          </a:p>
          <a:p>
            <a:pPr marL="298958" lvl="1" indent="0">
              <a:spcBef>
                <a:spcPts val="0"/>
              </a:spcBef>
              <a:buNone/>
            </a:pPr>
            <a:endParaRPr lang="en-US" sz="1300" b="1" i="0" u="none" strike="noStrike" dirty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98958" lvl="1" indent="0">
              <a:spcBef>
                <a:spcPts val="0"/>
              </a:spcBef>
              <a:buNone/>
            </a:pPr>
            <a:r>
              <a:rPr lang="en-US" sz="13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Updating IOC branch at /C2/</a:t>
            </a:r>
            <a:r>
              <a:rPr lang="en-US" sz="1300" b="1" i="0" u="none" strike="noStrike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iocs</a:t>
            </a:r>
            <a:r>
              <a:rPr lang="en-US" sz="13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300" b="1" i="0" u="none" strike="noStrike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acis</a:t>
            </a:r>
            <a:r>
              <a:rPr lang="en-US" sz="13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/B1</a:t>
            </a:r>
          </a:p>
          <a:p>
            <a:pPr marL="298958" lvl="1" indent="0">
              <a:spcBef>
                <a:spcPts val="0"/>
              </a:spcBef>
              <a:buNone/>
            </a:pPr>
            <a:r>
              <a:rPr lang="en-US" sz="13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Commits to apply:</a:t>
            </a:r>
          </a:p>
          <a:p>
            <a:pPr marL="298958" lvl="1" indent="0">
              <a:spcBef>
                <a:spcPts val="0"/>
              </a:spcBef>
              <a:buNone/>
            </a:pPr>
            <a:r>
              <a:rPr lang="en-US" sz="13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551e019 Changed </a:t>
            </a:r>
            <a:r>
              <a:rPr lang="en-US" sz="1300" b="1" i="0" u="none" strike="noStrike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db</a:t>
            </a:r>
            <a:r>
              <a:rPr lang="en-US" sz="13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300" b="1" i="0" u="none" strike="noStrike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SYNCACISPLCTIMEAGAIN.db</a:t>
            </a:r>
            <a:r>
              <a:rPr lang="en-US" sz="13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database to </a:t>
            </a:r>
            <a:r>
              <a:rPr lang="en-US" sz="1300" b="1" i="0" u="none" strike="noStrike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db</a:t>
            </a:r>
            <a:r>
              <a:rPr lang="en-US" sz="13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300" b="1" i="0" u="none" strike="noStrike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SYNCACISPLCTIME.db</a:t>
            </a:r>
            <a:endParaRPr lang="en-US" sz="1300" b="1" i="0" u="none" strike="noStrike" dirty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98958" lvl="1" indent="0">
              <a:spcBef>
                <a:spcPts val="0"/>
              </a:spcBef>
              <a:buNone/>
            </a:pPr>
            <a:r>
              <a:rPr lang="en-US" sz="13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970f7ce Changed $(Z)-</a:t>
            </a:r>
            <a:r>
              <a:rPr lang="en-US" sz="1300" b="1" i="0" u="none" strike="noStrike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ACIS:EPICS:ClockSyncC</a:t>
            </a:r>
            <a:r>
              <a:rPr lang="en-US" sz="13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OUT field to '</a:t>
            </a:r>
            <a:r>
              <a:rPr lang="en-US" sz="1300" b="1" i="0" u="none" strike="noStrike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EPICS_Clock_Pulse</a:t>
            </a:r>
            <a:r>
              <a:rPr lang="en-US" sz="13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</a:p>
          <a:p>
            <a:pPr marL="298958" lvl="1" indent="0">
              <a:spcBef>
                <a:spcPts val="0"/>
              </a:spcBef>
              <a:buNone/>
            </a:pPr>
            <a:r>
              <a:rPr lang="en-US" sz="13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Updating 923d7ac..551e019</a:t>
            </a:r>
          </a:p>
          <a:p>
            <a:pPr marL="298958" lvl="1" indent="0">
              <a:spcBef>
                <a:spcPts val="0"/>
              </a:spcBef>
              <a:buNone/>
            </a:pPr>
            <a:r>
              <a:rPr lang="en-US" sz="13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Fast-forward</a:t>
            </a:r>
          </a:p>
          <a:p>
            <a:pPr marL="298958" lvl="1" indent="0">
              <a:spcBef>
                <a:spcPts val="0"/>
              </a:spcBef>
              <a:buNone/>
            </a:pPr>
            <a:r>
              <a:rPr lang="en-US" sz="13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  <a:r>
              <a:rPr lang="en-US" sz="1300" b="1" i="0" u="none" strike="noStrike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iocBoot</a:t>
            </a:r>
            <a:r>
              <a:rPr lang="en-US" sz="13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/sioc2acis5/</a:t>
            </a:r>
            <a:r>
              <a:rPr lang="en-US" sz="1300" b="1" i="0" u="none" strike="noStrike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st.cmd</a:t>
            </a:r>
            <a:r>
              <a:rPr lang="en-US" sz="13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|   2 </a:t>
            </a:r>
            <a:r>
              <a:rPr lang="en-US" sz="1300" b="1" i="0" u="none" strike="noStrike" dirty="0">
                <a:solidFill>
                  <a:schemeClr val="accent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300" b="1" i="0" u="none" strike="noStrike" dirty="0">
                <a:solidFill>
                  <a:schemeClr val="accent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</a:p>
          <a:p>
            <a:pPr marL="298958" lvl="1" indent="0">
              <a:spcBef>
                <a:spcPts val="0"/>
              </a:spcBef>
              <a:buNone/>
            </a:pPr>
            <a:r>
              <a:rPr lang="en-US" sz="13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xlsx/</a:t>
            </a:r>
            <a:r>
              <a:rPr lang="en-US" sz="1300" b="1" i="0" u="none" strike="noStrike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ACISSR.xlsx</a:t>
            </a:r>
            <a:r>
              <a:rPr lang="en-US" sz="13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| Bin 342433 -&gt; 342688 bytes</a:t>
            </a:r>
          </a:p>
          <a:p>
            <a:pPr marL="298958" lvl="1" indent="0">
              <a:spcBef>
                <a:spcPts val="0"/>
              </a:spcBef>
              <a:buNone/>
            </a:pPr>
            <a:r>
              <a:rPr lang="en-US" sz="13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2 files changed, 1 insertion(+), 1 deletion(-)</a:t>
            </a:r>
          </a:p>
          <a:p>
            <a:pPr marL="298958" lvl="1" indent="0">
              <a:spcBef>
                <a:spcPts val="0"/>
              </a:spcBef>
              <a:buNone/>
            </a:pPr>
            <a:endParaRPr lang="en-US" sz="1300" b="1" i="0" u="none" strike="noStrike" dirty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98958" lvl="1" indent="0">
              <a:spcBef>
                <a:spcPts val="0"/>
              </a:spcBef>
              <a:buNone/>
            </a:pPr>
            <a:r>
              <a:rPr lang="en-US" sz="13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Reusing configure/RELEASE</a:t>
            </a:r>
          </a:p>
          <a:p>
            <a:pPr marL="298958" lvl="1" indent="0">
              <a:spcBef>
                <a:spcPts val="0"/>
              </a:spcBef>
              <a:buNone/>
            </a:pPr>
            <a:endParaRPr lang="en-US" sz="1300" b="1" i="0" u="none" strike="noStrike" dirty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98958" lvl="1" indent="0">
              <a:spcBef>
                <a:spcPts val="0"/>
              </a:spcBef>
              <a:buNone/>
            </a:pPr>
            <a:r>
              <a:rPr lang="en-US" sz="13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Building IOC branch at /C2/</a:t>
            </a:r>
            <a:r>
              <a:rPr lang="en-US" sz="1300" b="1" i="0" u="none" strike="noStrike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iocs</a:t>
            </a:r>
            <a:r>
              <a:rPr lang="en-US" sz="13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300" b="1" i="0" u="none" strike="noStrike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acis</a:t>
            </a:r>
            <a:r>
              <a:rPr lang="en-US" sz="13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/B1</a:t>
            </a:r>
          </a:p>
          <a:p>
            <a:pPr marL="298958" lvl="1" indent="0">
              <a:spcBef>
                <a:spcPts val="0"/>
              </a:spcBef>
              <a:buNone/>
            </a:pPr>
            <a:r>
              <a:rPr lang="en-US" sz="13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IOC build succeeded, logged in /C2/</a:t>
            </a:r>
            <a:r>
              <a:rPr lang="en-US" sz="1300" b="1" i="0" u="none" strike="noStrike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iocs</a:t>
            </a:r>
            <a:r>
              <a:rPr lang="en-US" sz="13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300" b="1" i="0" u="none" strike="noStrike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acis</a:t>
            </a:r>
            <a:r>
              <a:rPr lang="en-US" sz="13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/logs/build-B1-2024-09-04-16:11.log</a:t>
            </a:r>
          </a:p>
          <a:p>
            <a:pPr marL="298958" lvl="1" indent="0">
              <a:spcBef>
                <a:spcPts val="0"/>
              </a:spcBef>
              <a:buNone/>
            </a:pPr>
            <a:endParaRPr lang="en-US" sz="1300" b="1" i="0" u="none" strike="noStrike" dirty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98958" lvl="1" indent="0">
              <a:spcBef>
                <a:spcPts val="0"/>
              </a:spcBef>
              <a:buNone/>
            </a:pPr>
            <a:r>
              <a:rPr lang="en-US" sz="13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&lt;&lt;&lt;&lt;&lt;&lt;&lt;&lt; </a:t>
            </a:r>
            <a:r>
              <a:rPr lang="en-US" sz="1300" b="1" i="0" u="none" strike="noStrike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acis</a:t>
            </a:r>
            <a:r>
              <a:rPr lang="en-US" sz="1300" b="1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/B1 --------</a:t>
            </a:r>
          </a:p>
        </p:txBody>
      </p:sp>
    </p:spTree>
    <p:extLst>
      <p:ext uri="{BB962C8B-B14F-4D97-AF65-F5344CB8AC3E}">
        <p14:creationId xmlns:p14="http://schemas.microsoft.com/office/powerpoint/2010/main" val="55782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2CB17-6EA9-8CAC-328A-36943A591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2400" dirty="0"/>
              <a:t>Use Systemd + </a:t>
            </a:r>
            <a:r>
              <a:rPr lang="en-US" sz="2400" dirty="0" err="1"/>
              <a:t>Makefiles</a:t>
            </a:r>
            <a:r>
              <a:rPr lang="en-US" sz="2400" dirty="0"/>
              <a:t> to manage Soft IOCs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19549D-2A9D-40AD-D2BB-124CEBC01D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EC8EFC-5B03-1108-5053-F0BC1F4F26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en-US" dirty="0" err="1"/>
              <a:t>Makefiles</a:t>
            </a:r>
            <a:r>
              <a:rPr lang="en-US" dirty="0"/>
              <a:t> run </a:t>
            </a:r>
            <a:r>
              <a:rPr lang="en-US" sz="1800" b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systemctl</a:t>
            </a:r>
            <a:r>
              <a:rPr lang="en-US" sz="1800" b="0" dirty="0">
                <a:latin typeface="Courier New" panose="02070309020205020404" pitchFamily="49" charset="0"/>
                <a:cs typeface="Courier New" panose="02070309020205020404" pitchFamily="49" charset="0"/>
              </a:rPr>
              <a:t> --user</a:t>
            </a:r>
            <a:r>
              <a:rPr lang="en-US" dirty="0"/>
              <a:t> commands remotely over ssh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5DB0B0-18D3-3EAC-05C9-CA954717D6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199" y="1435694"/>
            <a:ext cx="2670048" cy="438151"/>
          </a:xfrm>
        </p:spPr>
        <p:txBody>
          <a:bodyPr/>
          <a:lstStyle/>
          <a:p>
            <a:r>
              <a:rPr lang="en-US" dirty="0"/>
              <a:t>Help commands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A17E12-ECEC-25AE-C265-CE18F9577A1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13175" y="1435694"/>
            <a:ext cx="2670048" cy="438150"/>
          </a:xfrm>
        </p:spPr>
        <p:txBody>
          <a:bodyPr/>
          <a:lstStyle/>
          <a:p>
            <a:r>
              <a:rPr lang="en-US" dirty="0"/>
              <a:t>Templated unit files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84E4F5A-346F-7DDE-4AFF-CB9C4D2751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69152" y="1435694"/>
            <a:ext cx="2670048" cy="438150"/>
          </a:xfrm>
        </p:spPr>
        <p:txBody>
          <a:bodyPr/>
          <a:lstStyle/>
          <a:p>
            <a:r>
              <a:rPr lang="en-US" dirty="0"/>
              <a:t>Systemd unit hierarchy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FAFA2D-BB76-C274-CCE8-01F600A270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0267" b="53190"/>
          <a:stretch/>
        </p:blipFill>
        <p:spPr>
          <a:xfrm>
            <a:off x="6169153" y="1898055"/>
            <a:ext cx="2670048" cy="27432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00FA9E-500D-BE0E-0C6A-37A491C7BE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9839"/>
          <a:stretch/>
        </p:blipFill>
        <p:spPr>
          <a:xfrm>
            <a:off x="457199" y="1898056"/>
            <a:ext cx="2670048" cy="27432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20EDEF-F191-BACB-D649-283847E14A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0382"/>
          <a:stretch/>
        </p:blipFill>
        <p:spPr>
          <a:xfrm>
            <a:off x="3313176" y="1898056"/>
            <a:ext cx="2670048" cy="27432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601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Argonne">
      <a:dk1>
        <a:srgbClr val="000000"/>
      </a:dk1>
      <a:lt1>
        <a:srgbClr val="FFFFFF"/>
      </a:lt1>
      <a:dk2>
        <a:srgbClr val="0082CA"/>
      </a:dk2>
      <a:lt2>
        <a:srgbClr val="F8B200"/>
      </a:lt2>
      <a:accent1>
        <a:srgbClr val="77B300"/>
      </a:accent1>
      <a:accent2>
        <a:srgbClr val="00609C"/>
      </a:accent2>
      <a:accent3>
        <a:srgbClr val="5B0091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66666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S_slides_16x9" id="{42D3441C-A44F-014F-8633-D59F3F4288EE}" vid="{D350A809-D1A9-8D47-B2B2-434229A360B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5025</TotalTime>
  <Words>815</Words>
  <Application>Microsoft Macintosh PowerPoint</Application>
  <PresentationFormat>On-screen Show (16:9)</PresentationFormat>
  <Paragraphs>124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Courier New</vt:lpstr>
      <vt:lpstr>System Font Regular</vt:lpstr>
      <vt:lpstr>Wingdings</vt:lpstr>
      <vt:lpstr>Office Theme</vt:lpstr>
      <vt:lpstr>Upgrading the APS Accelerator EPICS Control Systems</vt:lpstr>
      <vt:lpstr>Outline</vt:lpstr>
      <vt:lpstr>GitLab Server for Source Code control</vt:lpstr>
      <vt:lpstr>package Repository webserver</vt:lpstr>
      <vt:lpstr>NFS, Conda and EPICS Sumo</vt:lpstr>
      <vt:lpstr>Using Conda for many applications</vt:lpstr>
      <vt:lpstr>EPICS Sumo — automates EPICs builds</vt:lpstr>
      <vt:lpstr>Build script Output from an IOC update</vt:lpstr>
      <vt:lpstr>Use Systemd + Makefiles to manage Soft IOCs</vt:lpstr>
      <vt:lpstr>CA Name Servers and Gateways</vt:lpstr>
      <vt:lpstr>display screen files</vt:lpstr>
      <vt:lpstr>Any 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Johnson, Andrew N.</dc:creator>
  <cp:lastModifiedBy>Johnson, Andrew N.</cp:lastModifiedBy>
  <cp:revision>25</cp:revision>
  <dcterms:created xsi:type="dcterms:W3CDTF">2024-09-11T16:19:23Z</dcterms:created>
  <dcterms:modified xsi:type="dcterms:W3CDTF">2024-09-17T02:02:21Z</dcterms:modified>
</cp:coreProperties>
</file>