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6" r:id="rId2"/>
    <p:sldId id="289" r:id="rId3"/>
    <p:sldId id="304" r:id="rId4"/>
    <p:sldId id="301" r:id="rId5"/>
    <p:sldId id="315" r:id="rId6"/>
    <p:sldId id="319" r:id="rId7"/>
    <p:sldId id="307" r:id="rId8"/>
    <p:sldId id="306" r:id="rId9"/>
    <p:sldId id="314" r:id="rId10"/>
    <p:sldId id="318" r:id="rId11"/>
    <p:sldId id="309" r:id="rId12"/>
    <p:sldId id="317" r:id="rId13"/>
    <p:sldId id="302" r:id="rId14"/>
    <p:sldId id="311" r:id="rId15"/>
    <p:sldId id="313" r:id="rId16"/>
  </p:sldIdLst>
  <p:sldSz cx="12192000" cy="6858000"/>
  <p:notesSz cx="6858000" cy="9144000"/>
  <p:embeddedFontLst>
    <p:embeddedFont>
      <p:font typeface="Oswald" pitchFamily="2" charset="77"/>
      <p:regular r:id="rId19"/>
      <p:bold r:id="rId20"/>
    </p:embeddedFont>
    <p:embeddedFont>
      <p:font typeface="Oswald Regular" panose="02000503000000000000" pitchFamily="2" charset="77"/>
      <p:regular r:id="rId21"/>
    </p:embeddedFont>
    <p:embeddedFont>
      <p:font typeface="Source Sans Pro" panose="020B0503030403020204" pitchFamily="34" charset="0"/>
      <p:regular r:id="rId22"/>
      <p:bold r:id="rId23"/>
      <p:italic r:id="rId24"/>
      <p:boldItalic r:id="rId25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DE37"/>
    <a:srgbClr val="156BB8"/>
    <a:srgbClr val="C0D0CF"/>
    <a:srgbClr val="A91D37"/>
    <a:srgbClr val="000000"/>
    <a:srgbClr val="EFB531"/>
    <a:srgbClr val="0033C3"/>
    <a:srgbClr val="D3D3D3"/>
    <a:srgbClr val="B8B8B8"/>
    <a:srgbClr val="1155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20" autoAdjust="0"/>
    <p:restoredTop sz="96301" autoAdjust="0"/>
  </p:normalViewPr>
  <p:slideViewPr>
    <p:cSldViewPr snapToGrid="0">
      <p:cViewPr varScale="1">
        <p:scale>
          <a:sx n="87" d="100"/>
          <a:sy n="87" d="100"/>
        </p:scale>
        <p:origin x="224" y="8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2" d="100"/>
          <a:sy n="122" d="100"/>
        </p:scale>
        <p:origin x="491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5E76C91-9915-4458-B23D-3EA6540160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6FB7AE3-DFD2-49AA-A887-7324B1F10A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E58FE-3AE1-4995-80E6-8AF0F1DA0E4E}" type="datetimeFigureOut">
              <a:rPr lang="de-DE" smtClean="0"/>
              <a:t>12.09.24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FC00001-5093-43F7-BD9F-EF265DE522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453EC2C-99A1-4C15-A25C-1C6F2B3A89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47158-EF9E-49A5-B018-E307E4952F00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5321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91381-FB9B-4B1C-99E3-890DFD4525D3}" type="datetimeFigureOut">
              <a:rPr lang="de-DE" smtClean="0"/>
              <a:t>12.09.24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9B650-A7F0-464D-8688-D88779A13E29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650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9B650-A7F0-464D-8688-D88779A13E2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4919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CF60AC-1CF2-5741-91B4-9CD1EAC3E5DF}" type="slidenum">
              <a:rPr lang="de-DE"/>
              <a:pPr/>
              <a:t>3</a:t>
            </a:fld>
            <a:endParaRPr lang="de-DE"/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4072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CF60AC-1CF2-5741-91B4-9CD1EAC3E5DF}" type="slidenum">
              <a:rPr lang="de-DE"/>
              <a:pPr/>
              <a:t>9</a:t>
            </a:fld>
            <a:endParaRPr lang="de-DE"/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0117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CF60AC-1CF2-5741-91B4-9CD1EAC3E5DF}" type="slidenum">
              <a:rPr lang="de-DE"/>
              <a:pPr/>
              <a:t>11</a:t>
            </a:fld>
            <a:endParaRPr lang="de-DE"/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0466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AA5189-E3C0-5541-BCD2-55708D4D52CC}" type="slidenum">
              <a:rPr lang="de-DE"/>
              <a:pPr/>
              <a:t>15</a:t>
            </a:fld>
            <a:endParaRPr lang="de-DE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4898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D4F79-6CC2-701B-8218-417E13D4CED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280160" y="1075038"/>
            <a:ext cx="9283883" cy="4502802"/>
          </a:xfrm>
          <a:prstGeom prst="rect">
            <a:avLst/>
          </a:prstGeom>
        </p:spPr>
        <p:txBody>
          <a:bodyPr/>
          <a:lstStyle>
            <a:lvl2pPr>
              <a:defRPr sz="2400"/>
            </a:lvl2pPr>
            <a:lvl3pPr>
              <a:defRPr sz="2400"/>
            </a:lvl3pPr>
            <a:lvl4pPr>
              <a:defRPr sz="2200"/>
            </a:lvl4pPr>
          </a:lstStyle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8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First Level bullet</a:t>
            </a:r>
          </a:p>
          <a:p>
            <a:pPr marL="800100" lvl="1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8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Second level</a:t>
            </a:r>
          </a:p>
          <a:p>
            <a:pPr marL="1257300" lvl="2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8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Third level</a:t>
            </a:r>
          </a:p>
          <a:p>
            <a:pPr marL="1714500" lvl="3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8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Fourth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2BE461B-2CFC-8775-F8F6-756B812231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60" y="365126"/>
            <a:ext cx="9283883" cy="637776"/>
          </a:xfrm>
          <a:prstGeom prst="rect">
            <a:avLst/>
          </a:prstGeom>
        </p:spPr>
        <p:txBody>
          <a:bodyPr/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44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397638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E3195E9B-F05D-4615-B542-936C876200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04955" y="6123708"/>
            <a:ext cx="656278" cy="34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1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B200AE4-4BB0-45E2-BF76-953BC07FEE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84EAC81-8748-45A9-9E48-D8B6C99A5DB4}"/>
              </a:ext>
            </a:extLst>
          </p:cNvPr>
          <p:cNvSpPr txBox="1"/>
          <p:nvPr/>
        </p:nvSpPr>
        <p:spPr>
          <a:xfrm>
            <a:off x="3325092" y="4597651"/>
            <a:ext cx="8090420" cy="14514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eaLnBrk="0" hangingPunct="0"/>
            <a:r>
              <a:rPr lang="de-DE" sz="4400" spc="30" dirty="0" err="1">
                <a:solidFill>
                  <a:srgbClr val="C7DE37"/>
                </a:solidFill>
                <a:latin typeface="Oswald Regular"/>
                <a:cs typeface="Oswald Regular"/>
              </a:rPr>
              <a:t>What’s</a:t>
            </a:r>
            <a:r>
              <a:rPr lang="de-DE" sz="4400" spc="30" dirty="0">
                <a:solidFill>
                  <a:srgbClr val="C7DE37"/>
                </a:solidFill>
                <a:latin typeface="Oswald Regular"/>
                <a:cs typeface="Oswald Regular"/>
              </a:rPr>
              <a:t> New in EPICS Base</a:t>
            </a:r>
            <a:br>
              <a:rPr lang="de-DE" sz="4400" spc="30" dirty="0">
                <a:solidFill>
                  <a:srgbClr val="C7DE37"/>
                </a:solidFill>
                <a:latin typeface="Oswald Regular"/>
                <a:cs typeface="Oswald Regular"/>
              </a:rPr>
            </a:br>
            <a:r>
              <a:rPr lang="de-DE" sz="2800" spc="30" dirty="0">
                <a:solidFill>
                  <a:srgbClr val="C7DE37"/>
                </a:solidFill>
                <a:latin typeface="Oswald Regular"/>
                <a:cs typeface="Oswald Regular"/>
              </a:rPr>
              <a:t>Andrew Johnson </a:t>
            </a:r>
            <a:r>
              <a:rPr lang="de-DE" sz="2800" spc="30" dirty="0" err="1">
                <a:solidFill>
                  <a:srgbClr val="C7DE37"/>
                </a:solidFill>
                <a:latin typeface="Oswald Regular"/>
                <a:cs typeface="Oswald Regular"/>
              </a:rPr>
              <a:t>for</a:t>
            </a:r>
            <a:r>
              <a:rPr lang="de-DE" sz="2800" spc="30" dirty="0">
                <a:solidFill>
                  <a:srgbClr val="C7DE37"/>
                </a:solidFill>
                <a:latin typeface="Oswald Regular"/>
                <a:cs typeface="Oswald Regular"/>
              </a:rPr>
              <a:t> </a:t>
            </a:r>
            <a:r>
              <a:rPr lang="de-DE" sz="2800" spc="30" dirty="0" err="1">
                <a:solidFill>
                  <a:srgbClr val="C7DE37"/>
                </a:solidFill>
                <a:latin typeface="Oswald Regular"/>
                <a:cs typeface="Oswald Regular"/>
              </a:rPr>
              <a:t>the</a:t>
            </a:r>
            <a:r>
              <a:rPr lang="de-DE" sz="2800" spc="30" dirty="0">
                <a:solidFill>
                  <a:srgbClr val="C7DE37"/>
                </a:solidFill>
                <a:latin typeface="Oswald Regular"/>
                <a:cs typeface="Oswald Regular"/>
              </a:rPr>
              <a:t> EPICS Core Developers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0B20AEB-16DA-447D-918E-30BDB777D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3617" y="1513153"/>
            <a:ext cx="1865076" cy="9862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7230" y="754380"/>
            <a:ext cx="4743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C7DE37"/>
                </a:solidFill>
                <a:latin typeface="Oswald" pitchFamily="2" charset="77"/>
              </a:rPr>
              <a:t>EPICS Collaboration Meeting  16–20 September, 2024</a:t>
            </a:r>
          </a:p>
        </p:txBody>
      </p:sp>
    </p:spTree>
    <p:extLst>
      <p:ext uri="{BB962C8B-B14F-4D97-AF65-F5344CB8AC3E}">
        <p14:creationId xmlns:p14="http://schemas.microsoft.com/office/powerpoint/2010/main" val="3099828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988154-FDFD-CAE2-31F4-44A009BA8A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>
            <a:extLst>
              <a:ext uri="{FF2B5EF4-FFF2-40B4-BE49-F238E27FC236}">
                <a16:creationId xmlns:a16="http://schemas.microsoft.com/office/drawing/2014/main" id="{68EDF544-FEAB-BC74-34D5-67FDDCFD77F9}"/>
              </a:ext>
            </a:extLst>
          </p:cNvPr>
          <p:cNvSpPr txBox="1"/>
          <p:nvPr/>
        </p:nvSpPr>
        <p:spPr>
          <a:xfrm>
            <a:off x="1314628" y="456623"/>
            <a:ext cx="9283883" cy="4330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 err="1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Changes</a:t>
            </a:r>
            <a:r>
              <a:rPr lang="de-DE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 </a:t>
            </a:r>
            <a:r>
              <a:rPr lang="de-DE" sz="3200" b="1" dirty="0" err="1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already</a:t>
            </a:r>
            <a:r>
              <a:rPr lang="de-DE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 </a:t>
            </a:r>
            <a:r>
              <a:rPr lang="de-DE" sz="3200" b="1" dirty="0" err="1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merged</a:t>
            </a:r>
            <a:r>
              <a:rPr lang="de-DE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 </a:t>
            </a:r>
            <a:r>
              <a:rPr lang="de-DE" sz="3200" b="1" dirty="0" err="1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onto</a:t>
            </a:r>
            <a:r>
              <a:rPr lang="de-DE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 </a:t>
            </a:r>
            <a:r>
              <a:rPr lang="de-DE" sz="3200" b="1" dirty="0" err="1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the</a:t>
            </a:r>
            <a:r>
              <a:rPr lang="de-DE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 7.0 </a:t>
            </a:r>
            <a:r>
              <a:rPr lang="de-DE" sz="3200" b="1" dirty="0" err="1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branch</a:t>
            </a:r>
            <a:r>
              <a:rPr lang="de-DE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 </a:t>
            </a:r>
            <a:r>
              <a:rPr lang="de-DE" sz="3200" b="1" dirty="0" err="1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since</a:t>
            </a:r>
            <a:r>
              <a:rPr lang="de-DE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 7.0.8.1</a:t>
            </a:r>
          </a:p>
          <a:p>
            <a:pPr eaLnBrk="0" hangingPunct="0">
              <a:spcBef>
                <a:spcPts val="1000"/>
              </a:spcBef>
              <a:buClr>
                <a:srgbClr val="C7DE37"/>
              </a:buClr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Some of these PRs were from the Codeathon at Diamond in March 2024: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Validate record alias target names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Many documentation improvements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 .</a:t>
            </a:r>
            <a:r>
              <a:rPr lang="en-GB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db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file can delete already-loaded records using the record type </a:t>
            </a:r>
            <a:r>
              <a:rPr lang="en-GB" sz="2000" b="1" dirty="0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#</a:t>
            </a:r>
            <a:br>
              <a:rPr lang="en-GB" sz="2000" b="1" dirty="0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</a:br>
            <a:r>
              <a:rPr lang="en-GB" sz="2000" b="1" dirty="0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   </a:t>
            </a:r>
            <a:r>
              <a:rPr lang="en-US" sz="20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record("#", "unwanted") {}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Readline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history stored by </a:t>
            </a:r>
            <a:r>
              <a:rPr lang="en-GB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iocsh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now only contains commands that were typed in, not commands from the </a:t>
            </a:r>
            <a:r>
              <a:rPr lang="en-GB" sz="2000" dirty="0" err="1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st.cmd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file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Many memory leaks, compiler warnings and minor bugs cleaned up</a:t>
            </a:r>
          </a:p>
        </p:txBody>
      </p:sp>
    </p:spTree>
    <p:extLst>
      <p:ext uri="{BB962C8B-B14F-4D97-AF65-F5344CB8AC3E}">
        <p14:creationId xmlns:p14="http://schemas.microsoft.com/office/powerpoint/2010/main" val="1140014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3A7D583-DEB7-4C50-8293-7DE3E8B20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26826" y="5623974"/>
            <a:ext cx="9515390" cy="688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r>
              <a:rPr lang="de-DE" sz="4800" cap="all" err="1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Developing</a:t>
            </a:r>
            <a:endParaRPr lang="de-DE" sz="4800" cap="all">
              <a:solidFill>
                <a:srgbClr val="C7DE37"/>
              </a:solidFill>
              <a:latin typeface="Oswald Regular"/>
              <a:ea typeface="Milo-Medium"/>
              <a:cs typeface="Oswald Regular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7237A2-6696-4E93-BD20-9C1AC5E30E6F}"/>
              </a:ext>
            </a:extLst>
          </p:cNvPr>
          <p:cNvSpPr/>
          <p:nvPr/>
        </p:nvSpPr>
        <p:spPr>
          <a:xfrm>
            <a:off x="456877" y="6231813"/>
            <a:ext cx="4588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cap="all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Future Features</a:t>
            </a:r>
            <a:endParaRPr lang="de-DE" cap="all">
              <a:solidFill>
                <a:srgbClr val="C7DE37"/>
              </a:solidFill>
              <a:latin typeface="Oswald Regular"/>
              <a:ea typeface="Milo-Medium"/>
              <a:cs typeface="Oswald Regular"/>
            </a:endParaRPr>
          </a:p>
        </p:txBody>
      </p:sp>
      <p:pic>
        <p:nvPicPr>
          <p:cNvPr id="6" name="Grafik 8">
            <a:extLst>
              <a:ext uri="{FF2B5EF4-FFF2-40B4-BE49-F238E27FC236}">
                <a16:creationId xmlns:a16="http://schemas.microsoft.com/office/drawing/2014/main" id="{BC701026-3BA4-46E5-BB96-6AD7DE7CF3F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575" y="6312519"/>
            <a:ext cx="387721" cy="20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281970" y="366110"/>
            <a:ext cx="9283883" cy="57564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Many Pull </a:t>
            </a:r>
            <a:r>
              <a:rPr lang="de-DE" sz="3200" b="1" dirty="0" err="1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Requests</a:t>
            </a:r>
            <a:r>
              <a:rPr lang="de-DE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 still </a:t>
            </a:r>
            <a:r>
              <a:rPr lang="de-DE" sz="3200" b="1" dirty="0" err="1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pending</a:t>
            </a:r>
            <a:endParaRPr lang="de-DE" sz="3200" b="1" dirty="0">
              <a:solidFill>
                <a:srgbClr val="60737F"/>
              </a:solidFill>
              <a:latin typeface="Oswald Regular" panose="02000503000000000000" pitchFamily="2" charset="0"/>
              <a:ea typeface="Milo-Medium"/>
              <a:cs typeface="Source Sans Pro"/>
            </a:endParaRPr>
          </a:p>
          <a:p>
            <a:pPr eaLnBrk="0" hangingPunct="0">
              <a:spcBef>
                <a:spcPts val="1000"/>
              </a:spcBef>
              <a:buClr>
                <a:srgbClr val="C7DE37"/>
              </a:buClr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Many PRs, some dating from the 2022, 2023 and 2024 </a:t>
            </a:r>
            <a:r>
              <a:rPr lang="en-GB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Codeathons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still need completing, reviewing and/or merging: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Convert the IOC Component Reference Manual (was called the Record Reference Manual) and </a:t>
            </a:r>
            <a:r>
              <a:rPr lang="en-GB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Doxygen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header annotations to Read-the-docs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More </a:t>
            </a:r>
            <a:r>
              <a:rPr lang="en-GB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Doxygen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annotations for header files in </a:t>
            </a:r>
            <a:r>
              <a:rPr lang="en-GB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libCom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and ca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More detail and better-formatted IOCSH “help” command output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Unit tests for standard record types (ai, bi, </a:t>
            </a:r>
            <a:r>
              <a:rPr lang="en-GB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bo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, </a:t>
            </a:r>
            <a:r>
              <a:rPr lang="en-GB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printf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)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Full support for RTEMS-6; this can talk NFSv3 and NFSv4 with </a:t>
            </a:r>
            <a:r>
              <a:rPr lang="en-GB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libbsd</a:t>
            </a:r>
            <a:endParaRPr lang="en-GB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New </a:t>
            </a:r>
            <a:r>
              <a:rPr lang="en-GB" sz="2000" dirty="0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EPICS_PRINTF_FMT(</a:t>
            </a:r>
            <a:r>
              <a:rPr lang="en-GB" sz="2000" dirty="0" err="1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format_string</a:t>
            </a:r>
            <a:r>
              <a:rPr lang="en-GB" sz="2000" dirty="0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)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annotation macro to let Microsoft compilers check </a:t>
            </a:r>
            <a:r>
              <a:rPr lang="en-GB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printf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-like declarations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More work from the 2024 Codeathon at BNL that I can’t fit here!</a:t>
            </a:r>
          </a:p>
        </p:txBody>
      </p:sp>
    </p:spTree>
    <p:extLst>
      <p:ext uri="{BB962C8B-B14F-4D97-AF65-F5344CB8AC3E}">
        <p14:creationId xmlns:p14="http://schemas.microsoft.com/office/powerpoint/2010/main" val="2415319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4520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 err="1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Ideas</a:t>
            </a:r>
            <a:r>
              <a:rPr lang="de-DE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 in </a:t>
            </a:r>
            <a:r>
              <a:rPr lang="de-DE" sz="3200" b="1" dirty="0" err="1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development</a:t>
            </a:r>
            <a:r>
              <a:rPr lang="de-DE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 </a:t>
            </a:r>
            <a:r>
              <a:rPr lang="de-DE" sz="3200" b="1" dirty="0" err="1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or</a:t>
            </a:r>
            <a:r>
              <a:rPr lang="de-DE" sz="3200" b="1" dirty="0">
                <a:solidFill>
                  <a:srgbClr val="60737F"/>
                </a:solidFill>
                <a:latin typeface="Oswald Regular" panose="02000503000000000000" pitchFamily="2" charset="0"/>
              </a:rPr>
              <a:t> </a:t>
            </a:r>
            <a:r>
              <a:rPr lang="de-DE" sz="3200" b="1" dirty="0" err="1">
                <a:solidFill>
                  <a:srgbClr val="60737F"/>
                </a:solidFill>
                <a:latin typeface="Oswald Regular" panose="02000503000000000000" pitchFamily="2" charset="0"/>
              </a:rPr>
              <a:t>under</a:t>
            </a:r>
            <a:r>
              <a:rPr lang="de-DE" sz="3200" b="1" dirty="0">
                <a:solidFill>
                  <a:srgbClr val="60737F"/>
                </a:solidFill>
                <a:latin typeface="Oswald Regular" panose="02000503000000000000" pitchFamily="2" charset="0"/>
              </a:rPr>
              <a:t> </a:t>
            </a:r>
            <a:r>
              <a:rPr lang="de-DE" sz="3200" b="1" dirty="0" err="1">
                <a:solidFill>
                  <a:srgbClr val="60737F"/>
                </a:solidFill>
                <a:latin typeface="Oswald Regular" panose="02000503000000000000" pitchFamily="2" charset="0"/>
              </a:rPr>
              <a:t>consideration</a:t>
            </a:r>
            <a:endParaRPr lang="en-GB" sz="3200" b="1" dirty="0">
              <a:solidFill>
                <a:srgbClr val="60737F"/>
              </a:solidFill>
              <a:latin typeface="Oswald Regular" panose="02000503000000000000" pitchFamily="2" charset="0"/>
            </a:endParaRP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 </a:t>
            </a:r>
            <a:r>
              <a:rPr lang="en-GB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makeBaseApp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template for creating your own site template repository application (</a:t>
            </a:r>
            <a:r>
              <a:rPr lang="en-GB" sz="2000" dirty="0" err="1">
                <a:solidFill>
                  <a:srgbClr val="6073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makeSNSapp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, </a:t>
            </a:r>
            <a:r>
              <a:rPr lang="en-GB" sz="2000" dirty="0" err="1">
                <a:solidFill>
                  <a:srgbClr val="6073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makeBNLapp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etc.)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Local </a:t>
            </a:r>
            <a:r>
              <a:rPr lang="en-GB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iocsh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variables with the scope of an </a:t>
            </a:r>
            <a:r>
              <a:rPr lang="en-GB" sz="2000" dirty="0" err="1">
                <a:solidFill>
                  <a:srgbClr val="6073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iocshLoad</a:t>
            </a:r>
            <a:r>
              <a:rPr lang="en-GB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ed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file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Send out </a:t>
            </a:r>
            <a:r>
              <a:rPr lang="en-GB" sz="2000" dirty="0">
                <a:solidFill>
                  <a:srgbClr val="6073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DBE_PROPERTY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events only when the property field changes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Explicit </a:t>
            </a:r>
            <a:r>
              <a:rPr lang="en-GB" sz="2000" dirty="0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INT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and </a:t>
            </a:r>
            <a:r>
              <a:rPr lang="en-GB" sz="2000" dirty="0">
                <a:solidFill>
                  <a:srgbClr val="6073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link modifiers to help detect typos in PV names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Add OOPT to more output record types (only write “On Change” etc.)</a:t>
            </a:r>
          </a:p>
          <a:p>
            <a:pPr eaLnBrk="0" hangingPunct="0">
              <a:spcBef>
                <a:spcPts val="1000"/>
              </a:spcBef>
              <a:buClr>
                <a:srgbClr val="C7DE37"/>
              </a:buClr>
              <a:tabLst>
                <a:tab pos="392682" algn="l"/>
              </a:tabLst>
            </a:pPr>
            <a:endParaRPr lang="en-GB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eaLnBrk="0" hangingPunct="0">
              <a:spcBef>
                <a:spcPts val="1000"/>
              </a:spcBef>
              <a:buClr>
                <a:srgbClr val="C7DE37"/>
              </a:buClr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The EPICS Core Developers group needs help reviewing and testing PRs!</a:t>
            </a:r>
          </a:p>
        </p:txBody>
      </p:sp>
    </p:spTree>
    <p:extLst>
      <p:ext uri="{BB962C8B-B14F-4D97-AF65-F5344CB8AC3E}">
        <p14:creationId xmlns:p14="http://schemas.microsoft.com/office/powerpoint/2010/main" val="3088198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55153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 err="1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Longer</a:t>
            </a:r>
            <a:r>
              <a:rPr lang="de-DE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 Term Plans</a:t>
            </a:r>
            <a:endParaRPr lang="en-GB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Next major release branch will be 7.1</a:t>
            </a:r>
          </a:p>
          <a:p>
            <a:pPr marL="800100" lvl="1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Still no specific timetable for creating this yet, but getting closer</a:t>
            </a:r>
          </a:p>
          <a:p>
            <a:pPr marL="800100" lvl="1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Will require C99 and C++11 compilers (GCC 4.8.1 or later)</a:t>
            </a:r>
          </a:p>
          <a:p>
            <a:pPr marL="1257300" lvl="2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Will not support VxWorks or RTEMS 4.x</a:t>
            </a:r>
          </a:p>
          <a:p>
            <a:pPr marL="800100" lvl="1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Will replace the PVA libraries with PVXS and QSRV2</a:t>
            </a:r>
          </a:p>
          <a:p>
            <a:pPr marL="800100" lvl="1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PVXS supports IPv6, does CA need to support that?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APS will want to continue releases of IOC updates from the 7.0 branch with the older </a:t>
            </a:r>
            <a:r>
              <a:rPr lang="en-GB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pvDataCPP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/</a:t>
            </a:r>
            <a:r>
              <a:rPr lang="en-GB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pvAccessCPP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/pva2pva modules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We’re likely to drop support for the 3.15 series when 7.1 is released</a:t>
            </a:r>
          </a:p>
          <a:p>
            <a:pPr marL="800100" lvl="1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R3.15.9 was released in June 2021, only 20 commits since then</a:t>
            </a:r>
          </a:p>
        </p:txBody>
      </p:sp>
    </p:spTree>
    <p:extLst>
      <p:ext uri="{BB962C8B-B14F-4D97-AF65-F5344CB8AC3E}">
        <p14:creationId xmlns:p14="http://schemas.microsoft.com/office/powerpoint/2010/main" val="287708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id="{081E4B5E-9F23-434D-8EF6-723C1D16DF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92148" y="435454"/>
            <a:ext cx="6746511" cy="17111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4000" dirty="0" err="1">
                <a:solidFill>
                  <a:srgbClr val="C7DE27"/>
                </a:solidFill>
                <a:latin typeface="Oswald Regular"/>
                <a:ea typeface="Milo-Medium"/>
                <a:cs typeface="Oswald Regular"/>
              </a:rPr>
              <a:t>Thank</a:t>
            </a:r>
            <a:r>
              <a:rPr lang="de-DE" sz="4000" dirty="0">
                <a:solidFill>
                  <a:srgbClr val="C7DE27"/>
                </a:solidFill>
                <a:latin typeface="Oswald Regular"/>
                <a:ea typeface="Milo-Medium"/>
                <a:cs typeface="Oswald Regular"/>
              </a:rPr>
              <a:t> </a:t>
            </a:r>
            <a:r>
              <a:rPr lang="de-DE" sz="4000" dirty="0" err="1">
                <a:solidFill>
                  <a:srgbClr val="C7DE27"/>
                </a:solidFill>
                <a:latin typeface="Oswald Regular"/>
                <a:ea typeface="Milo-Medium"/>
                <a:cs typeface="Oswald Regular"/>
              </a:rPr>
              <a:t>You</a:t>
            </a:r>
            <a:r>
              <a:rPr lang="de-DE" sz="4000" dirty="0">
                <a:solidFill>
                  <a:srgbClr val="C7DE27"/>
                </a:solidFill>
                <a:latin typeface="Oswald Regular"/>
                <a:ea typeface="Milo-Medium"/>
                <a:cs typeface="Oswald Regular"/>
              </a:rPr>
              <a:t>!</a:t>
            </a:r>
          </a:p>
          <a:p>
            <a:pPr>
              <a:lnSpc>
                <a:spcPct val="110000"/>
              </a:lnSpc>
            </a:pPr>
            <a:endParaRPr lang="de-DE" sz="3467" dirty="0">
              <a:solidFill>
                <a:srgbClr val="C7DE27"/>
              </a:solidFill>
              <a:latin typeface="Oswald Regular"/>
              <a:ea typeface="Milo-Medium"/>
              <a:cs typeface="Source Sans Pro"/>
            </a:endParaRPr>
          </a:p>
          <a:p>
            <a:pPr>
              <a:lnSpc>
                <a:spcPct val="110000"/>
              </a:lnSpc>
            </a:pPr>
            <a:r>
              <a:rPr lang="de-DE" sz="2800" dirty="0">
                <a:solidFill>
                  <a:srgbClr val="C7DE27"/>
                </a:solidFill>
                <a:latin typeface="Oswald Regular"/>
                <a:ea typeface="Milo-Medium"/>
                <a:cs typeface="Source Sans Pro"/>
              </a:rPr>
              <a:t>Questions </a:t>
            </a:r>
            <a:r>
              <a:rPr lang="de-DE" sz="2800" dirty="0" err="1">
                <a:solidFill>
                  <a:srgbClr val="C7DE27"/>
                </a:solidFill>
                <a:latin typeface="Oswald Regular"/>
                <a:ea typeface="Milo-Medium"/>
                <a:cs typeface="Source Sans Pro"/>
              </a:rPr>
              <a:t>or</a:t>
            </a:r>
            <a:r>
              <a:rPr lang="de-DE" sz="2800" dirty="0">
                <a:solidFill>
                  <a:srgbClr val="C7DE27"/>
                </a:solidFill>
                <a:latin typeface="Oswald Regular"/>
                <a:ea typeface="Milo-Medium"/>
                <a:cs typeface="Source Sans Pro"/>
              </a:rPr>
              <a:t> Comments?</a:t>
            </a:r>
            <a:endParaRPr lang="de-DE" sz="1600" dirty="0">
              <a:solidFill>
                <a:srgbClr val="595959"/>
              </a:solidFill>
              <a:latin typeface="Source Sans Pro"/>
              <a:ea typeface="Milo-Medium"/>
              <a:cs typeface="Source Sans Pro"/>
            </a:endParaRPr>
          </a:p>
        </p:txBody>
      </p:sp>
      <p:pic>
        <p:nvPicPr>
          <p:cNvPr id="36" name="Grafik 8">
            <a:extLst>
              <a:ext uri="{FF2B5EF4-FFF2-40B4-BE49-F238E27FC236}">
                <a16:creationId xmlns:a16="http://schemas.microsoft.com/office/drawing/2014/main" id="{BBFCB516-DB00-4844-B0CC-5A420930EB0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48" y="6139281"/>
            <a:ext cx="648829" cy="34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97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46484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Outline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Released</a:t>
            </a:r>
          </a:p>
          <a:p>
            <a:pPr marL="800100" lvl="1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Changes in EPICS 7.0.8 (Dec 2023) and 7.0.8.1 (Jun 2024)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US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Merged</a:t>
            </a:r>
          </a:p>
          <a:p>
            <a:pPr marL="800100" lvl="1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US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Changes already merged onto the 7.0 branch since 7.0.8.1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Developing</a:t>
            </a:r>
          </a:p>
          <a:p>
            <a:pPr marL="800100" lvl="1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Many pull requests still pending</a:t>
            </a:r>
          </a:p>
          <a:p>
            <a:pPr marL="800100" lvl="1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Ideas in development or under consideration</a:t>
            </a:r>
          </a:p>
          <a:p>
            <a:pPr marL="800100" lvl="1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Longer term plans</a:t>
            </a:r>
          </a:p>
        </p:txBody>
      </p:sp>
    </p:spTree>
    <p:extLst>
      <p:ext uri="{BB962C8B-B14F-4D97-AF65-F5344CB8AC3E}">
        <p14:creationId xmlns:p14="http://schemas.microsoft.com/office/powerpoint/2010/main" val="3257485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3A7D583-DEB7-4C50-8293-7DE3E8B20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26826" y="5623974"/>
            <a:ext cx="9515390" cy="688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r>
              <a:rPr lang="de-DE" sz="4800" cap="all" err="1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Released</a:t>
            </a:r>
            <a:endParaRPr lang="de-DE" sz="4800" cap="all">
              <a:solidFill>
                <a:srgbClr val="C7DE37"/>
              </a:solidFill>
              <a:latin typeface="Oswald Regular"/>
              <a:ea typeface="Milo-Medium"/>
              <a:cs typeface="Oswald Regular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7237A2-6696-4E93-BD20-9C1AC5E30E6F}"/>
              </a:ext>
            </a:extLst>
          </p:cNvPr>
          <p:cNvSpPr/>
          <p:nvPr/>
        </p:nvSpPr>
        <p:spPr>
          <a:xfrm>
            <a:off x="456877" y="6231813"/>
            <a:ext cx="4588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cap="all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Features present in EPICS 7.0.8 &amp; 7.0.8.1</a:t>
            </a:r>
            <a:endParaRPr lang="de-DE" cap="all">
              <a:solidFill>
                <a:srgbClr val="C7DE37"/>
              </a:solidFill>
              <a:latin typeface="Oswald Regular"/>
              <a:ea typeface="Milo-Medium"/>
              <a:cs typeface="Oswald Regular"/>
            </a:endParaRPr>
          </a:p>
        </p:txBody>
      </p:sp>
      <p:pic>
        <p:nvPicPr>
          <p:cNvPr id="6" name="Grafik 8">
            <a:extLst>
              <a:ext uri="{FF2B5EF4-FFF2-40B4-BE49-F238E27FC236}">
                <a16:creationId xmlns:a16="http://schemas.microsoft.com/office/drawing/2014/main" id="{BC701026-3BA4-46E5-BB96-6AD7DE7CF3F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575" y="6312519"/>
            <a:ext cx="387721" cy="20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06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26581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EPICS Releases in last 3 </a:t>
            </a:r>
            <a:r>
              <a:rPr lang="de-DE" sz="3200" b="1" err="1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years</a:t>
            </a:r>
            <a:endParaRPr lang="de-DE" sz="3200" b="1">
              <a:solidFill>
                <a:srgbClr val="60737F"/>
              </a:solidFill>
              <a:latin typeface="Oswald Regular" panose="02000503000000000000" pitchFamily="2" charset="0"/>
              <a:ea typeface="Milo-Medium"/>
              <a:cs typeface="Source Sans Pro"/>
            </a:endParaRP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EPICS 7.0.6.1	6 October 2021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EPICS 7.0.7		7 September 2022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EPICS 7.0.8  	15 December 2023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EPICS 7.0.8.1	27 June 2024</a:t>
            </a:r>
          </a:p>
        </p:txBody>
      </p:sp>
    </p:spTree>
    <p:extLst>
      <p:ext uri="{BB962C8B-B14F-4D97-AF65-F5344CB8AC3E}">
        <p14:creationId xmlns:p14="http://schemas.microsoft.com/office/powerpoint/2010/main" val="2756268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46330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 err="1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Changes</a:t>
            </a:r>
            <a:r>
              <a:rPr lang="de-DE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 in EPICS 7.0.8 (</a:t>
            </a:r>
            <a:r>
              <a:rPr lang="de-DE" sz="3200" b="1" dirty="0" err="1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December</a:t>
            </a:r>
            <a:r>
              <a:rPr lang="de-DE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 2023)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pva2pva (QSRV1): Fix for </a:t>
            </a:r>
            <a:r>
              <a:rPr lang="en-GB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dbLoadGroup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(broken in 7.0.7)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Calc expressions may now use new function </a:t>
            </a:r>
            <a:r>
              <a:rPr lang="en-GB" sz="2000" dirty="0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FMOD(NUM,DEN)</a:t>
            </a:r>
            <a:endParaRPr lang="en-GB" sz="2400" dirty="0">
              <a:solidFill>
                <a:srgbClr val="60737F"/>
              </a:solidFill>
              <a:latin typeface="Courier New" panose="02070309020205020404" pitchFamily="49" charset="0"/>
              <a:ea typeface="Milo-Medium"/>
              <a:cs typeface="Courier New" panose="02070309020205020404" pitchFamily="49" charset="0"/>
            </a:endParaRP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When built with GNU </a:t>
            </a:r>
            <a:r>
              <a:rPr lang="en-GB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Readline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, </a:t>
            </a:r>
            <a:r>
              <a:rPr lang="en-GB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iocShell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supports tab-completion of commands, filenames, record names, var names and </a:t>
            </a:r>
            <a:r>
              <a:rPr lang="en-GB" sz="2000" dirty="0" err="1">
                <a:solidFill>
                  <a:srgbClr val="6073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pdbbase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. The IOC’s shell history is now saved to a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iocsh_history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file</a:t>
            </a:r>
            <a:endParaRPr lang="en-GB" sz="2400" dirty="0">
              <a:solidFill>
                <a:srgbClr val="60737F"/>
              </a:solidFill>
              <a:latin typeface="Courier New" panose="02070309020205020404" pitchFamily="49" charset="0"/>
              <a:ea typeface="Milo-Medium"/>
              <a:cs typeface="Courier New" panose="02070309020205020404" pitchFamily="49" charset="0"/>
            </a:endParaRP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MacOS builds will detect and use GNU </a:t>
            </a:r>
            <a:r>
              <a:rPr lang="en-GB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Readline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from Homebrew or </a:t>
            </a:r>
            <a:r>
              <a:rPr lang="en-GB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MacPorts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if available. Apple’s </a:t>
            </a:r>
            <a:r>
              <a:rPr lang="en-GB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libedit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can’t do tab-completion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Menu fields can be values that are not a valid choice. Fetching one as a string now returns the numeric value as a string instead of an error</a:t>
            </a:r>
          </a:p>
        </p:txBody>
      </p:sp>
    </p:spTree>
    <p:extLst>
      <p:ext uri="{BB962C8B-B14F-4D97-AF65-F5344CB8AC3E}">
        <p14:creationId xmlns:p14="http://schemas.microsoft.com/office/powerpoint/2010/main" val="1057656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92E3AD-77F8-4970-385A-4636F503E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>
            <a:extLst>
              <a:ext uri="{FF2B5EF4-FFF2-40B4-BE49-F238E27FC236}">
                <a16:creationId xmlns:a16="http://schemas.microsoft.com/office/drawing/2014/main" id="{CA3BF04D-78F8-7DAB-1207-66C2EB8ED97A}"/>
              </a:ext>
            </a:extLst>
          </p:cNvPr>
          <p:cNvSpPr txBox="1"/>
          <p:nvPr/>
        </p:nvSpPr>
        <p:spPr>
          <a:xfrm>
            <a:off x="1314628" y="456623"/>
            <a:ext cx="9283883" cy="61257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 err="1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Changes</a:t>
            </a:r>
            <a:r>
              <a:rPr lang="de-DE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 in EPICS 7.0.8 </a:t>
            </a:r>
            <a:r>
              <a:rPr lang="de-DE" sz="3200" b="1" dirty="0" err="1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from</a:t>
            </a:r>
            <a:r>
              <a:rPr lang="de-DE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 </a:t>
            </a:r>
            <a:r>
              <a:rPr lang="de-DE" sz="3200" b="1" dirty="0" err="1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the</a:t>
            </a:r>
            <a:r>
              <a:rPr lang="de-DE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 2023 Codeathon</a:t>
            </a:r>
          </a:p>
          <a:p>
            <a:pPr eaLnBrk="0" hangingPunct="0">
              <a:spcBef>
                <a:spcPts val="1000"/>
              </a:spcBef>
              <a:buClr>
                <a:srgbClr val="C7DE37"/>
              </a:buClr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Changes developed at the Codeathon at Diamond in March 2023: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Setting the new compress record’s </a:t>
            </a:r>
            <a:r>
              <a:rPr lang="en-GB" sz="2000" dirty="0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PBUF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field to </a:t>
            </a:r>
            <a:r>
              <a:rPr lang="en-GB" sz="2000" dirty="0">
                <a:solidFill>
                  <a:srgbClr val="6073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YES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enables partially-filled buffers to be processed by the N-to-1 algorithms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The new </a:t>
            </a:r>
            <a:r>
              <a:rPr lang="en-GB" sz="2000" dirty="0">
                <a:solidFill>
                  <a:srgbClr val="6073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OOPT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field in the </a:t>
            </a:r>
            <a:r>
              <a:rPr lang="en-GB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longout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record controls whether the output value gets written to device support, similar to the </a:t>
            </a:r>
            <a:r>
              <a:rPr lang="en-GB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calcout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record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 subroutine record with invalid </a:t>
            </a:r>
            <a:r>
              <a:rPr lang="en-GB" sz="2000" dirty="0">
                <a:solidFill>
                  <a:srgbClr val="6073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INP*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links no longer fails silently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Many C &amp; C++ compiler and </a:t>
            </a:r>
            <a:r>
              <a:rPr lang="en-GB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ubsan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warnings have been cleaned up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An </a:t>
            </a:r>
            <a:r>
              <a:rPr lang="en-GB" sz="2000" dirty="0">
                <a:solidFill>
                  <a:srgbClr val="6073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GB" sz="2000" dirty="0" err="1">
                <a:solidFill>
                  <a:srgbClr val="6073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editorconfig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file was added, formatting is checked by CI builds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The “</a:t>
            </a:r>
            <a:r>
              <a:rPr lang="en-GB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ts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” server-side filter can now fetch a record’s timestamp with a choice of formats. The updated filter documentation has details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 new </a:t>
            </a:r>
            <a:r>
              <a:rPr lang="en-GB" sz="2000" dirty="0" err="1">
                <a:solidFill>
                  <a:srgbClr val="6073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dbCreateAlias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en-GB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iocsh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command allows record aliases to be defined (before </a:t>
            </a:r>
            <a:r>
              <a:rPr lang="en-GB" sz="2000" dirty="0" err="1">
                <a:solidFill>
                  <a:srgbClr val="6073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iocInit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) without loading a separate </a:t>
            </a:r>
            <a:r>
              <a:rPr lang="en-GB" sz="2000" dirty="0">
                <a:solidFill>
                  <a:srgbClr val="6073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GB" sz="2000" dirty="0" err="1">
                <a:solidFill>
                  <a:srgbClr val="6073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db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file</a:t>
            </a:r>
          </a:p>
        </p:txBody>
      </p:sp>
    </p:spTree>
    <p:extLst>
      <p:ext uri="{BB962C8B-B14F-4D97-AF65-F5344CB8AC3E}">
        <p14:creationId xmlns:p14="http://schemas.microsoft.com/office/powerpoint/2010/main" val="1224904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43919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More </a:t>
            </a:r>
            <a:r>
              <a:rPr lang="de-DE" sz="3200" b="1" dirty="0" err="1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Changes</a:t>
            </a:r>
            <a:r>
              <a:rPr lang="de-DE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 in EPICS 7.0.8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Error symbol names can be registered </a:t>
            </a:r>
            <a:r>
              <a:rPr lang="en-GB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witn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en-US" sz="2000" dirty="0" err="1">
                <a:solidFill>
                  <a:srgbClr val="6073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errSymbolAdd</a:t>
            </a:r>
            <a:r>
              <a:rPr lang="en-US" sz="2000" dirty="0">
                <a:solidFill>
                  <a:srgbClr val="6073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GB" sz="2000" dirty="0">
              <a:solidFill>
                <a:srgbClr val="60737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US" sz="2400" dirty="0">
                <a:solidFill>
                  <a:srgbClr val="60737F"/>
                </a:solidFill>
                <a:latin typeface="Source Sans Pro"/>
              </a:rPr>
              <a:t>The bi record’s “Raw Soft” device support now applies a non-zero MASK field to the raw values to generate VAL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US" sz="2400" dirty="0">
                <a:solidFill>
                  <a:srgbClr val="60737F"/>
                </a:solidFill>
                <a:latin typeface="Source Sans Pro"/>
              </a:rPr>
              <a:t>A new environment variable </a:t>
            </a:r>
            <a:r>
              <a:rPr lang="en-US" sz="2000" dirty="0">
                <a:solidFill>
                  <a:srgbClr val="6073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EPICS_CLI_TIMEOUT</a:t>
            </a:r>
            <a:r>
              <a:rPr lang="en-US" sz="2400" dirty="0">
                <a:solidFill>
                  <a:srgbClr val="60737F"/>
                </a:solidFill>
                <a:latin typeface="Source Sans Pro"/>
              </a:rPr>
              <a:t> sets the default CA timeout for the </a:t>
            </a:r>
            <a:r>
              <a:rPr lang="en-US" sz="2400" dirty="0" err="1">
                <a:solidFill>
                  <a:srgbClr val="60737F"/>
                </a:solidFill>
                <a:latin typeface="Source Sans Pro"/>
              </a:rPr>
              <a:t>catools</a:t>
            </a:r>
            <a:r>
              <a:rPr lang="en-US" sz="2400" dirty="0">
                <a:solidFill>
                  <a:srgbClr val="60737F"/>
                </a:solidFill>
                <a:latin typeface="Source Sans Pro"/>
              </a:rPr>
              <a:t> programs (the 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-w</a:t>
            </a:r>
            <a:r>
              <a:rPr lang="en-US" sz="2400" dirty="0">
                <a:solidFill>
                  <a:srgbClr val="60737F"/>
                </a:solidFill>
                <a:latin typeface="Source Sans Pro"/>
              </a:rPr>
              <a:t> option still overrides)</a:t>
            </a:r>
          </a:p>
          <a:p>
            <a:pPr eaLnBrk="0" hangingPunct="0">
              <a:spcBef>
                <a:spcPts val="1000"/>
              </a:spcBef>
              <a:buClr>
                <a:srgbClr val="C7DE37"/>
              </a:buClr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See Release Notes from the </a:t>
            </a:r>
            <a:r>
              <a:rPr lang="en-GB" sz="2400" dirty="0" err="1">
                <a:solidFill>
                  <a:schemeClr val="accent1"/>
                </a:solidFill>
                <a:latin typeface="Source Sans Pro"/>
                <a:ea typeface="Milo-Medium"/>
                <a:cs typeface="Source Sans Pro"/>
              </a:rPr>
              <a:t>epicscontrols.org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website for details</a:t>
            </a:r>
          </a:p>
          <a:p>
            <a:pPr eaLnBrk="0" hangingPunct="0">
              <a:spcBef>
                <a:spcPts val="1000"/>
              </a:spcBef>
              <a:buClr>
                <a:srgbClr val="C7DE37"/>
              </a:buClr>
              <a:tabLst>
                <a:tab pos="392682" algn="l"/>
              </a:tabLst>
            </a:pPr>
            <a:endParaRPr lang="en-US" sz="2400" dirty="0">
              <a:solidFill>
                <a:srgbClr val="60737F"/>
              </a:solidFill>
              <a:latin typeface="Source Sans Pro"/>
            </a:endParaRP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endParaRPr lang="en-GB" sz="2400" dirty="0">
              <a:solidFill>
                <a:srgbClr val="60737F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791041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44586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 err="1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Changes</a:t>
            </a:r>
            <a:r>
              <a:rPr lang="de-DE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 in EPICS 7.0.8.1 (June 2024)</a:t>
            </a:r>
          </a:p>
          <a:p>
            <a:pPr eaLnBrk="0" hangingPunct="0">
              <a:spcBef>
                <a:spcPts val="1000"/>
              </a:spcBef>
              <a:buClr>
                <a:srgbClr val="C7DE37"/>
              </a:buClr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Not many, this mostly was a bug-fix release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Older Base versions won’t build with </a:t>
            </a:r>
            <a:r>
              <a:rPr lang="en-US" sz="2000" dirty="0">
                <a:solidFill>
                  <a:srgbClr val="6073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_FORTIFY_SOURCE=3</a:t>
            </a:r>
            <a:r>
              <a:rPr lang="en-US" sz="2400" dirty="0">
                <a:solidFill>
                  <a:srgbClr val="60737F"/>
                </a:solidFill>
                <a:latin typeface="Source Sans Pro"/>
              </a:rPr>
              <a:t>, now the default in GCC 12+. Fixes to the code are coming, this just sets it to </a:t>
            </a:r>
            <a:r>
              <a:rPr lang="en-US" sz="2000" dirty="0">
                <a:solidFill>
                  <a:srgbClr val="6073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en-US" sz="2400" dirty="0">
              <a:solidFill>
                <a:srgbClr val="60737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Fix for the new partially-filled buffers feature in the compress record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US" sz="2000" dirty="0" err="1">
                <a:solidFill>
                  <a:srgbClr val="6073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epicsSocketAccept</a:t>
            </a:r>
            <a:r>
              <a:rPr lang="en-US" sz="2000" dirty="0">
                <a:solidFill>
                  <a:srgbClr val="6073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2400" dirty="0">
                <a:solidFill>
                  <a:srgbClr val="60737F"/>
                </a:solidFill>
                <a:latin typeface="Source Sans Pro"/>
              </a:rPr>
              <a:t> now returns </a:t>
            </a:r>
            <a:r>
              <a:rPr lang="en-US" sz="2000" dirty="0">
                <a:solidFill>
                  <a:srgbClr val="6073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SOCKET</a:t>
            </a:r>
            <a:r>
              <a:rPr lang="en-US" sz="2400" dirty="0">
                <a:solidFill>
                  <a:srgbClr val="60737F"/>
                </a:solidFill>
                <a:latin typeface="Source Sans Pro"/>
              </a:rPr>
              <a:t> type, not </a:t>
            </a:r>
            <a:r>
              <a:rPr lang="en-US" sz="2000" dirty="0">
                <a:solidFill>
                  <a:srgbClr val="6073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US" sz="2000" dirty="0" err="1">
                <a:solidFill>
                  <a:srgbClr val="6073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dbLoadRecords</a:t>
            </a:r>
            <a:r>
              <a:rPr lang="en-US" sz="2400" dirty="0">
                <a:solidFill>
                  <a:srgbClr val="60737F"/>
                </a:solidFill>
                <a:latin typeface="Source Sans Pro"/>
              </a:rPr>
              <a:t> </a:t>
            </a:r>
            <a:r>
              <a:rPr lang="en-US" sz="2400" dirty="0" err="1">
                <a:solidFill>
                  <a:srgbClr val="60737F"/>
                </a:solidFill>
                <a:latin typeface="Source Sans Pro"/>
              </a:rPr>
              <a:t>iocsh</a:t>
            </a:r>
            <a:r>
              <a:rPr lang="en-US" sz="2400" dirty="0">
                <a:solidFill>
                  <a:srgbClr val="60737F"/>
                </a:solidFill>
                <a:latin typeface="Source Sans Pro"/>
              </a:rPr>
              <a:t> command accepts macros with default values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US" sz="2400" dirty="0">
                <a:solidFill>
                  <a:srgbClr val="60737F"/>
                </a:solidFill>
                <a:latin typeface="Source Sans Pro"/>
              </a:rPr>
              <a:t>Hostname length limit in CA removed, previously truncated at 255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endParaRPr lang="en-US" sz="2000" dirty="0">
              <a:solidFill>
                <a:srgbClr val="60737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844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3A7D583-DEB7-4C50-8293-7DE3E8B20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26826" y="5623974"/>
            <a:ext cx="9515390" cy="688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r>
              <a:rPr lang="de-DE" sz="4800" cap="all" err="1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Merged</a:t>
            </a:r>
            <a:endParaRPr lang="de-DE" sz="4800" cap="all">
              <a:solidFill>
                <a:srgbClr val="C7DE37"/>
              </a:solidFill>
              <a:latin typeface="Oswald Regular"/>
              <a:ea typeface="Milo-Medium"/>
              <a:cs typeface="Oswald Regular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7237A2-6696-4E93-BD20-9C1AC5E30E6F}"/>
              </a:ext>
            </a:extLst>
          </p:cNvPr>
          <p:cNvSpPr/>
          <p:nvPr/>
        </p:nvSpPr>
        <p:spPr>
          <a:xfrm>
            <a:off x="456877" y="6231813"/>
            <a:ext cx="4588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cap="all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Features on 7.0 branch not yet released</a:t>
            </a:r>
            <a:endParaRPr lang="de-DE" cap="all">
              <a:solidFill>
                <a:srgbClr val="C7DE37"/>
              </a:solidFill>
              <a:latin typeface="Oswald Regular"/>
              <a:ea typeface="Milo-Medium"/>
              <a:cs typeface="Oswald Regular"/>
            </a:endParaRPr>
          </a:p>
        </p:txBody>
      </p:sp>
      <p:pic>
        <p:nvPicPr>
          <p:cNvPr id="6" name="Grafik 8">
            <a:extLst>
              <a:ext uri="{FF2B5EF4-FFF2-40B4-BE49-F238E27FC236}">
                <a16:creationId xmlns:a16="http://schemas.microsoft.com/office/drawing/2014/main" id="{BC701026-3BA4-46E5-BB96-6AD7DE7CF3F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575" y="6312519"/>
            <a:ext cx="387721" cy="20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86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963</Words>
  <Application>Microsoft Macintosh PowerPoint</Application>
  <PresentationFormat>Widescreen</PresentationFormat>
  <Paragraphs>91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Calibri</vt:lpstr>
      <vt:lpstr>Courier New</vt:lpstr>
      <vt:lpstr>Oswald Regular</vt:lpstr>
      <vt:lpstr>Arial</vt:lpstr>
      <vt:lpstr>Source Sans Pro</vt:lpstr>
      <vt:lpstr>Oswald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2020-10-21T14:12:22Z</dcterms:created>
  <dcterms:modified xsi:type="dcterms:W3CDTF">2024-09-17T01:28:45Z</dcterms:modified>
</cp:coreProperties>
</file>