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8"/>
  </p:notesMasterIdLst>
  <p:sldIdLst>
    <p:sldId id="260" r:id="rId5"/>
    <p:sldId id="5537" r:id="rId6"/>
    <p:sldId id="5548" r:id="rId7"/>
    <p:sldId id="269" r:id="rId8"/>
    <p:sldId id="270" r:id="rId9"/>
    <p:sldId id="268" r:id="rId10"/>
    <p:sldId id="5554" r:id="rId11"/>
    <p:sldId id="5550" r:id="rId12"/>
    <p:sldId id="5552" r:id="rId13"/>
    <p:sldId id="5551" r:id="rId14"/>
    <p:sldId id="5549" r:id="rId15"/>
    <p:sldId id="5555" r:id="rId16"/>
    <p:sldId id="555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1" d="100"/>
          <a:sy n="121" d="100"/>
        </p:scale>
        <p:origin x="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98702-866B-9648-AA85-EEEF2E5B2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line - Presenter - Talk title - Conference Name</a:t>
            </a:r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6DA05-B9FB-4849-932B-5D37ADBD501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line - Presenter - Talk title - Conference Name</a:t>
            </a:r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A4D18-E0B0-6B46-AB21-2CEC0F6FD3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/>
            </a:lvl1pPr>
          </a:lstStyle>
          <a:p>
            <a:r>
              <a:rPr lang="en-US"/>
              <a:t>Optional Footer line - Presenter - Talk title - Conference Name</a:t>
            </a:r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382C0D-5204-7045-A2AB-55590861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Optional Footer line - Presenter - Talk title - Conference Name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BE3CA-8DD6-284C-BBED-86CA6717B1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line - Presenter - Talk title - Conference Name</a:t>
            </a:r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B3BA31-3CEA-994C-B12D-F70C9C64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Optional Footer line - Presenter - Talk title - Conference Name</a:t>
            </a:r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0CA32-A703-E640-88F5-E9708B377F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line - Presenter - Talk title - Conference Name</a:t>
            </a:r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171C8C-692C-FE40-9B0A-D41DF89355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line - Presenter - Talk title - Conference Name</a:t>
            </a:r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672A8-8843-674D-AB64-573500E94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line - Presenter - Talk title - Conference Name</a:t>
            </a:r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6217C-D15A-D246-8736-B84972EF0E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Optional Footer line - Presenter - Talk title - Conference Name</a:t>
            </a:r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4ADA3F-441E-D240-804D-0EC6327EC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9999" y="6309824"/>
            <a:ext cx="7453745" cy="2322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z="1050"/>
              <a:t>Optional Footer line - Presenter - Talk title - Conference Name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A15A-854F-D049-8A2C-6BAF2CFD5A9E}"/>
              </a:ext>
            </a:extLst>
          </p:cNvPr>
          <p:cNvSpPr txBox="1">
            <a:spLocks/>
          </p:cNvSpPr>
          <p:nvPr userDrawn="1"/>
        </p:nvSpPr>
        <p:spPr>
          <a:xfrm>
            <a:off x="11188014" y="6224489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9CCF-B6E4-F848-8AF7-A07BBCF6E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175" y="2541806"/>
            <a:ext cx="10729736" cy="1956867"/>
          </a:xfrm>
        </p:spPr>
        <p:txBody>
          <a:bodyPr/>
          <a:lstStyle/>
          <a:p>
            <a:r>
              <a:rPr lang="en-US">
                <a:ea typeface="+mn-lt"/>
                <a:cs typeface="+mn-lt"/>
              </a:rPr>
              <a:t>EPICS and Related Software at NSLS-II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C9913-1CFD-E849-8BC3-3DEFEC5294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09/17/24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622B2E-4C7F-5E4F-B80E-F0D418C0DF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Arial"/>
              </a:rPr>
              <a:t>John Sinsheimer, Data Science and Systems Integration (DSSI) Group</a:t>
            </a:r>
          </a:p>
        </p:txBody>
      </p:sp>
    </p:spTree>
    <p:extLst>
      <p:ext uri="{BB962C8B-B14F-4D97-AF65-F5344CB8AC3E}">
        <p14:creationId xmlns:p14="http://schemas.microsoft.com/office/powerpoint/2010/main" val="49112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4FBE-8B1C-E945-BB9E-15BD579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Testing Environment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A247-5DD7-8A48-87F5-03A61162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10964334" cy="4207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31-ID "Test Beamline"</a:t>
            </a:r>
          </a:p>
          <a:p>
            <a:pPr marL="457200" indent="-457200">
              <a:buChar char="•"/>
            </a:pPr>
            <a:r>
              <a:rPr lang="en-US" sz="2400">
                <a:cs typeface="Arial" panose="020B0604020202020204"/>
              </a:rPr>
              <a:t>Laboratory testing space with some real devices and some virtual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Create software environment analogous to real beamline with same pattern of network layout, user accounts and service accounts, workstations, IOC servers, etc.</a:t>
            </a:r>
          </a:p>
          <a:p>
            <a:pPr marL="457200" indent="-457200">
              <a:buChar char="•"/>
            </a:pPr>
            <a:r>
              <a:rPr lang="en-US" sz="2400">
                <a:cs typeface="Arial"/>
              </a:rPr>
              <a:t>Device testing and software development</a:t>
            </a:r>
          </a:p>
          <a:p>
            <a:pPr marL="457200" indent="-457200">
              <a:buChar char="•"/>
            </a:pPr>
            <a:r>
              <a:rPr lang="en-US" sz="2400">
                <a:cs typeface="Arial"/>
              </a:rPr>
              <a:t>Employee training</a:t>
            </a:r>
          </a:p>
          <a:p>
            <a:pPr marL="457200" indent="-457200">
              <a:buChar char="•"/>
            </a:pPr>
            <a:endParaRPr lang="en-US" sz="2400">
              <a:cs typeface="Arial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A84D28-65C5-5109-2CFA-E0908019E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168" y="4971463"/>
            <a:ext cx="7310850" cy="14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4FBE-8B1C-E945-BB9E-15BD579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Migration from CS-Studio to Phoebus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A247-5DD7-8A48-87F5-03A61162E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sz="2400"/>
              <a:t>First glance:  ~6000 .</a:t>
            </a:r>
            <a:r>
              <a:rPr lang="en-US" sz="2400" err="1"/>
              <a:t>opi</a:t>
            </a:r>
            <a:r>
              <a:rPr lang="en-US" sz="2400"/>
              <a:t> files on accelerator repository and ~16000 .</a:t>
            </a:r>
            <a:r>
              <a:rPr lang="en-US" sz="2400" err="1"/>
              <a:t>opi</a:t>
            </a:r>
            <a:r>
              <a:rPr lang="en-US" sz="2400"/>
              <a:t> files on the beamlines</a:t>
            </a:r>
            <a:endParaRPr lang="en-US" sz="2400">
              <a:cs typeface="Arial"/>
            </a:endParaRPr>
          </a:p>
          <a:p>
            <a:pPr lvl="1"/>
            <a:r>
              <a:rPr lang="en-US">
                <a:cs typeface="Arial"/>
              </a:rPr>
              <a:t>Many of these are copies with only slight differences</a:t>
            </a:r>
          </a:p>
          <a:p>
            <a:pPr lvl="1"/>
            <a:r>
              <a:rPr lang="en-US">
                <a:cs typeface="Arial"/>
              </a:rPr>
              <a:t>Migration is an opportunity to better simplify and standardize, aided by scripting in some cases</a:t>
            </a:r>
          </a:p>
          <a:p>
            <a:pPr marL="342900" indent="-342900">
              <a:buChar char="•"/>
            </a:pPr>
            <a:r>
              <a:rPr lang="en-US" sz="2400">
                <a:cs typeface="Arial"/>
              </a:rPr>
              <a:t>Different file extension (.bob vs .</a:t>
            </a:r>
            <a:r>
              <a:rPr lang="en-US" sz="2400" err="1">
                <a:cs typeface="Arial"/>
              </a:rPr>
              <a:t>opi</a:t>
            </a:r>
            <a:r>
              <a:rPr lang="en-US" sz="2400">
                <a:cs typeface="Arial"/>
              </a:rPr>
              <a:t>) allows work in parallel</a:t>
            </a:r>
          </a:p>
          <a:p>
            <a:pPr marL="342900" indent="-342900">
              <a:buChar char="•"/>
            </a:pPr>
            <a:r>
              <a:rPr lang="en-US" sz="2400">
                <a:cs typeface="Arial"/>
              </a:rPr>
              <a:t>Start with one beamline per program, divide accelerator into subsections, to work with manageable chunks</a:t>
            </a:r>
          </a:p>
        </p:txBody>
      </p:sp>
    </p:spTree>
    <p:extLst>
      <p:ext uri="{BB962C8B-B14F-4D97-AF65-F5344CB8AC3E}">
        <p14:creationId xmlns:p14="http://schemas.microsoft.com/office/powerpoint/2010/main" val="2076762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4FBE-8B1C-E945-BB9E-15BD579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Additional ongoing projects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A247-5DD7-8A48-87F5-03A61162E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sz="2400" dirty="0" err="1"/>
              <a:t>CAproto</a:t>
            </a:r>
            <a:r>
              <a:rPr lang="en-US" sz="2400" dirty="0"/>
              <a:t> :  A pure python channel access implementation for Python based device control</a:t>
            </a:r>
            <a:endParaRPr lang="en-US" sz="2400" dirty="0">
              <a:cs typeface="Arial"/>
            </a:endParaRPr>
          </a:p>
          <a:p>
            <a:pPr marL="457200" indent="-457200">
              <a:buChar char="•"/>
            </a:pPr>
            <a:r>
              <a:rPr lang="en-US" sz="2400" dirty="0">
                <a:cs typeface="Arial"/>
              </a:rPr>
              <a:t>Further standardization of common devices</a:t>
            </a:r>
          </a:p>
          <a:p>
            <a:pPr marL="914400" lvl="1"/>
            <a:r>
              <a:rPr lang="en-US" sz="2000" dirty="0">
                <a:cs typeface="Arial"/>
              </a:rPr>
              <a:t>Motion control standards, simple analog/digital I/O, electrometers</a:t>
            </a:r>
          </a:p>
          <a:p>
            <a:pPr marL="342900" indent="-342900">
              <a:buChar char="•"/>
            </a:pPr>
            <a:r>
              <a:rPr lang="en-US" sz="2400" dirty="0">
                <a:cs typeface="Arial"/>
              </a:rPr>
              <a:t>  Automated backups of PMAC motor controllers via ansible or EPICS</a:t>
            </a:r>
            <a:endParaRPr lang="en-US" dirty="0">
              <a:cs typeface="Arial" panose="020B0604020202020204"/>
            </a:endParaRPr>
          </a:p>
          <a:p>
            <a:pPr marL="457200" indent="-457200">
              <a:buChar char="•"/>
            </a:pPr>
            <a:r>
              <a:rPr lang="en-US" sz="2400" dirty="0">
                <a:cs typeface="Arial"/>
              </a:rPr>
              <a:t>Develop generic framework for fly scanning, utilizing </a:t>
            </a:r>
            <a:r>
              <a:rPr lang="en-US" sz="2400" dirty="0" err="1">
                <a:cs typeface="Arial"/>
              </a:rPr>
              <a:t>PandABox</a:t>
            </a:r>
            <a:endParaRPr lang="en-US" sz="2400" dirty="0">
              <a:cs typeface="Arial"/>
            </a:endParaRPr>
          </a:p>
          <a:p>
            <a:pPr marL="457200" indent="-457200">
              <a:buChar char="•"/>
            </a:pPr>
            <a:r>
              <a:rPr lang="en-US" sz="2400" dirty="0">
                <a:cs typeface="Arial"/>
              </a:rPr>
              <a:t>Greater education and usage of EPICS services (Alarm, Save/Restore, Archiver)</a:t>
            </a:r>
          </a:p>
          <a:p>
            <a:pPr marL="457200" indent="-457200"/>
            <a:endParaRPr lang="en-US" sz="2400" dirty="0">
              <a:cs typeface="Arial"/>
            </a:endParaRPr>
          </a:p>
          <a:p>
            <a:pPr marL="914400" lvl="1"/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291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4FBE-8B1C-E945-BB9E-15BD579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A247-5DD7-8A48-87F5-03A61162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5376334" cy="4207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US" sz="2400"/>
              <a:t>NSLS-II is a growing facility and the Data Science and Systems Integration group is working towards more scalable and automated management of EPICS IOCs, Phoebus displays, and associated hardware and software.</a:t>
            </a:r>
            <a:endParaRPr lang="en-US" sz="2400">
              <a:cs typeface="Arial"/>
            </a:endParaRPr>
          </a:p>
          <a:p>
            <a:pPr marL="342900" indent="-342900">
              <a:buChar char="•"/>
            </a:pPr>
            <a:endParaRPr lang="en-US" sz="2400">
              <a:cs typeface="Arial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AB5A9E52-91E9-70EC-8D2D-F31D50BB7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299" y="602074"/>
            <a:ext cx="5944882" cy="542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54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078B008-45CC-45B0-F1F3-21AE5B8E292D}"/>
              </a:ext>
            </a:extLst>
          </p:cNvPr>
          <p:cNvSpPr/>
          <p:nvPr/>
        </p:nvSpPr>
        <p:spPr>
          <a:xfrm>
            <a:off x="338666" y="6227703"/>
            <a:ext cx="4536251" cy="519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AD4D3-BDC6-43FE-ACB6-6DA1ABFC0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058" y="690849"/>
            <a:ext cx="3317723" cy="31152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A1374-51A2-4AC2-9C9C-52EB4AF74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82" y="191724"/>
            <a:ext cx="10753288" cy="893403"/>
          </a:xfrm>
        </p:spPr>
        <p:txBody>
          <a:bodyPr>
            <a:normAutofit/>
          </a:bodyPr>
          <a:lstStyle/>
          <a:p>
            <a:r>
              <a:rPr lang="en-US" sz="4000"/>
              <a:t>National Synchrotron Light Source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33677-6DC3-4FBC-A2D4-2F4DEC00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17" y="4953434"/>
            <a:ext cx="4800665" cy="1272398"/>
          </a:xfrm>
        </p:spPr>
        <p:txBody>
          <a:bodyPr>
            <a:noAutofit/>
          </a:bodyPr>
          <a:lstStyle/>
          <a:p>
            <a:pPr marL="58737" indent="0"/>
            <a:r>
              <a:rPr lang="en-US" sz="2400" b="1"/>
              <a:t>Unprecedented ramp-up</a:t>
            </a:r>
          </a:p>
          <a:p>
            <a:pPr marL="457200" lvl="1" indent="-223838">
              <a:spcAft>
                <a:spcPts val="0"/>
              </a:spcAft>
              <a:defRPr/>
            </a:pPr>
            <a:r>
              <a:rPr lang="en-US" sz="2000" i="1">
                <a:solidFill>
                  <a:schemeClr val="accent6"/>
                </a:solidFill>
                <a:latin typeface="Arial" panose="020B0604020202020204"/>
              </a:rPr>
              <a:t>First light October 2014</a:t>
            </a:r>
          </a:p>
          <a:p>
            <a:pPr marL="457200" lvl="1" indent="-223838">
              <a:spcAft>
                <a:spcPts val="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Arial" panose="020B0604020202020204"/>
              </a:rPr>
              <a:t>GU ops started July 2015</a:t>
            </a:r>
          </a:p>
          <a:p>
            <a:pPr marL="457200" lvl="1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4B9D667-A32A-43C4-99A9-9BD86EAFDEB3}"/>
              </a:ext>
            </a:extLst>
          </p:cNvPr>
          <p:cNvSpPr txBox="1">
            <a:spLocks/>
          </p:cNvSpPr>
          <p:nvPr/>
        </p:nvSpPr>
        <p:spPr>
          <a:xfrm>
            <a:off x="647294" y="958938"/>
            <a:ext cx="11388762" cy="3994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U.S. Department of Energy Facility</a:t>
            </a:r>
          </a:p>
          <a:p>
            <a:pPr marL="457200" marR="0" lvl="1" indent="-2235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Hosts peer reviewed science and technology research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457200" marR="0" lvl="1" indent="-2235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Serves scientific, industrial and education communities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Competitive brightness on the World stage </a:t>
            </a:r>
          </a:p>
          <a:p>
            <a:pPr marL="457200" marR="0" lvl="1" indent="-2235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 GeV electron beam energy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457200" marR="0" lvl="1" indent="-2235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792m in circumference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457200" lvl="1" indent="-223520"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Designed for current up to </a:t>
            </a:r>
            <a:r>
              <a:rPr lang="en-US" sz="2000">
                <a:solidFill>
                  <a:srgbClr val="000000"/>
                </a:solidFill>
                <a:latin typeface="Arial" panose="020B0604020202020204"/>
              </a:rPr>
              <a:t>500 mA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/>
            </a:endParaRPr>
          </a:p>
          <a:p>
            <a:pPr marL="457200" marR="0" lvl="1" indent="-2235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 host ~ 60 Beamlines</a:t>
            </a:r>
            <a:r>
              <a:rPr lang="en-US" sz="2000">
                <a:solidFill>
                  <a:srgbClr val="000000"/>
                </a:solidFill>
                <a:latin typeface="Arial" panose="020B0604020202020204"/>
              </a:rPr>
              <a:t>; currently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29 in user operations from InfraRed to Hard X-rays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  <a:p>
            <a:pPr marL="457200" marR="0" lvl="1" indent="-2235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" panose="020B0604020202020204"/>
              </a:rPr>
              <a:t>3 beamlines in construction</a:t>
            </a:r>
            <a:endParaRPr lang="en-US" sz="200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marL="457200" marR="0" lvl="1" indent="-2235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>
                <a:solidFill>
                  <a:srgbClr val="000000"/>
                </a:solidFill>
                <a:latin typeface="Arial" panose="020B0604020202020204"/>
              </a:rPr>
              <a:t>5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more on the drawing board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86FC14-9B81-732D-86B6-074358CCCF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"/>
          <a:stretch/>
        </p:blipFill>
        <p:spPr>
          <a:xfrm>
            <a:off x="5604847" y="4203227"/>
            <a:ext cx="6284051" cy="23623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7FD63F-C984-774A-6088-2311837E7E13}"/>
              </a:ext>
            </a:extLst>
          </p:cNvPr>
          <p:cNvSpPr txBox="1"/>
          <p:nvPr/>
        </p:nvSpPr>
        <p:spPr>
          <a:xfrm>
            <a:off x="338666" y="6378221"/>
            <a:ext cx="335844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Slide Courtesy of Erik Johnson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33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8512EFA-EEB5-CA1D-0245-E89A1B3B4C76}"/>
              </a:ext>
            </a:extLst>
          </p:cNvPr>
          <p:cNvSpPr/>
          <p:nvPr/>
        </p:nvSpPr>
        <p:spPr>
          <a:xfrm>
            <a:off x="366888" y="6227703"/>
            <a:ext cx="4536251" cy="519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10040" y="358066"/>
            <a:ext cx="8380603" cy="615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/>
              <a:t>NSLS-II Mission</a:t>
            </a:r>
            <a:endParaRPr lang="en-US" altLang="en-US" u="none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8323207-0E97-4218-8B1A-079B45E97E16}"/>
              </a:ext>
            </a:extLst>
          </p:cNvPr>
          <p:cNvSpPr txBox="1">
            <a:spLocks/>
          </p:cNvSpPr>
          <p:nvPr/>
        </p:nvSpPr>
        <p:spPr>
          <a:xfrm>
            <a:off x="605303" y="1085942"/>
            <a:ext cx="10746774" cy="1126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1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develop and operate a premier user facility that embraces diversity to safely and efficiently deliver high-impact and cutting-edge science and technology for the benefit of society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E143C21-F708-043E-92B8-15D25186F73A}"/>
              </a:ext>
            </a:extLst>
          </p:cNvPr>
          <p:cNvSpPr txBox="1">
            <a:spLocks/>
          </p:cNvSpPr>
          <p:nvPr/>
        </p:nvSpPr>
        <p:spPr>
          <a:xfrm>
            <a:off x="831314" y="4573700"/>
            <a:ext cx="10746774" cy="15158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1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434340" marR="0" lvl="1" indent="-34290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challenges of today are complex and multiscale and require a multimodal approach enabled by an advanced data infrastructure</a:t>
            </a:r>
          </a:p>
          <a:p>
            <a:pPr marL="91440" marR="0" lvl="1" indent="0" algn="l" defTabSz="914400" rtl="0" eaLnBrk="1" fontAlgn="auto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None/>
              <a:tabLst/>
              <a:defRPr/>
            </a:pP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</p:txBody>
      </p:sp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319B2103-25A6-07E4-893D-75098342A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499" y="1689211"/>
            <a:ext cx="10229526" cy="32149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831379D-5AAC-61ED-A718-73A29E770A89}"/>
              </a:ext>
            </a:extLst>
          </p:cNvPr>
          <p:cNvSpPr txBox="1"/>
          <p:nvPr/>
        </p:nvSpPr>
        <p:spPr>
          <a:xfrm>
            <a:off x="338666" y="6378221"/>
            <a:ext cx="3358443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Slide Courtesy of Erik Johnson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308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4FBE-8B1C-E945-BB9E-15BD579B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29940"/>
            <a:ext cx="11049000" cy="1325563"/>
          </a:xfrm>
        </p:spPr>
        <p:txBody>
          <a:bodyPr/>
          <a:lstStyle/>
          <a:p>
            <a:r>
              <a:rPr lang="en-US"/>
              <a:t>Upcoming New Beamlines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A247-5DD7-8A48-87F5-03A61162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58737"/>
            <a:ext cx="11171297" cy="21281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ea typeface="+mn-lt"/>
                <a:cs typeface="+mn-lt"/>
              </a:rPr>
              <a:t>NSLS-II Experimental Tools II (NEXT-II):  Three new beamlines with construction starting or imminent, starting with Coherent Diffraction Imaging beamline</a:t>
            </a:r>
          </a:p>
          <a:p>
            <a:r>
              <a:rPr lang="en-US" sz="2400" dirty="0">
                <a:ea typeface="+mn-lt"/>
                <a:cs typeface="+mn-lt"/>
              </a:rPr>
              <a:t>NSLS-II Experimental Tools III (NEXT-III):</a:t>
            </a:r>
            <a:r>
              <a:rPr lang="en-US" sz="2400" dirty="0"/>
              <a:t>  Plan to build 8-12 more beamlines over the next ~11 years as four subprojects.  Includes</a:t>
            </a:r>
            <a:r>
              <a:rPr lang="en-US" sz="2400" dirty="0">
                <a:cs typeface="Arial"/>
              </a:rPr>
              <a:t> a software project (N3XTware) to develop tools and automation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cs typeface="Arial"/>
            </a:endParaRPr>
          </a:p>
        </p:txBody>
      </p:sp>
      <p:pic>
        <p:nvPicPr>
          <p:cNvPr id="4" name="Picture 3" descr="beamlinedevelopment timeline">
            <a:extLst>
              <a:ext uri="{FF2B5EF4-FFF2-40B4-BE49-F238E27FC236}">
                <a16:creationId xmlns:a16="http://schemas.microsoft.com/office/drawing/2014/main" id="{34BF766A-757F-E836-8BD9-09800F2DE0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624" y="3361941"/>
            <a:ext cx="6007568" cy="31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5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4FBE-8B1C-E945-BB9E-15BD579BB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49" y="365125"/>
            <a:ext cx="11679294" cy="1344377"/>
          </a:xfrm>
        </p:spPr>
        <p:txBody>
          <a:bodyPr>
            <a:normAutofit/>
          </a:bodyPr>
          <a:lstStyle/>
          <a:p>
            <a:r>
              <a:rPr lang="en-US" sz="4200"/>
              <a:t>Data Science and Systems Integration (DSSI)</a:t>
            </a:r>
            <a:endParaRPr lang="en-US" sz="4200"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A247-5DD7-8A48-87F5-03A61162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825625"/>
            <a:ext cx="11049000" cy="353504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/>
            <a:r>
              <a:rPr lang="en-US" sz="2400" dirty="0">
                <a:cs typeface="Arial" panose="020B0604020202020204"/>
              </a:rPr>
              <a:t>DSSI subgroups:  Engineering &amp; Equipment Pool, </a:t>
            </a:r>
            <a:r>
              <a:rPr lang="en-US" sz="2400" b="1" dirty="0">
                <a:cs typeface="Arial" panose="020B0604020202020204"/>
              </a:rPr>
              <a:t>Instrument and Controls</a:t>
            </a:r>
            <a:r>
              <a:rPr lang="en-US" sz="2400" dirty="0">
                <a:cs typeface="Arial" panose="020B0604020202020204"/>
              </a:rPr>
              <a:t>, </a:t>
            </a:r>
            <a:r>
              <a:rPr lang="en-US" sz="2400" b="1" dirty="0">
                <a:cs typeface="Arial" panose="020B0604020202020204"/>
              </a:rPr>
              <a:t>Data Acquisition &amp; Detectors</a:t>
            </a:r>
            <a:r>
              <a:rPr lang="en-US" sz="2400" dirty="0">
                <a:cs typeface="Arial" panose="020B0604020202020204"/>
              </a:rPr>
              <a:t>, Data Engineering, Scientific Data Analysis &amp; Visualization, Scientific Information Services</a:t>
            </a:r>
            <a:endParaRPr lang="en-US" dirty="0">
              <a:cs typeface="Arial" panose="020B0604020202020204"/>
            </a:endParaRPr>
          </a:p>
          <a:p>
            <a:pPr marL="0" indent="0"/>
            <a:r>
              <a:rPr lang="en-US" sz="2400" dirty="0">
                <a:cs typeface="Arial" panose="020B0604020202020204"/>
              </a:rPr>
              <a:t>Beamline programs each have an assigned DSSI team matrixed from most subgroups to collaboratively meet operational needs</a:t>
            </a:r>
          </a:p>
          <a:p>
            <a:pPr marL="0" indent="0"/>
            <a:r>
              <a:rPr lang="en-US" sz="2400" dirty="0">
                <a:cs typeface="Arial" panose="020B0604020202020204"/>
              </a:rPr>
              <a:t>Additional matrixed teams for facility wide projects and/or new beamline construction</a:t>
            </a:r>
          </a:p>
          <a:p>
            <a:pPr marL="0" indent="0"/>
            <a:r>
              <a:rPr lang="en-US" sz="2400" dirty="0">
                <a:cs typeface="Arial" panose="020B0604020202020204"/>
              </a:rPr>
              <a:t>We're hiring to meet operational needs</a:t>
            </a:r>
          </a:p>
        </p:txBody>
      </p:sp>
      <p:pic>
        <p:nvPicPr>
          <p:cNvPr id="4" name="Picture 3" descr="bluesky logo">
            <a:extLst>
              <a:ext uri="{FF2B5EF4-FFF2-40B4-BE49-F238E27FC236}">
                <a16:creationId xmlns:a16="http://schemas.microsoft.com/office/drawing/2014/main" id="{368EA01F-F4BD-5FF8-B5DB-A3CDC624F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5585" y="5360665"/>
            <a:ext cx="2743200" cy="953262"/>
          </a:xfrm>
          <a:prstGeom prst="rect">
            <a:avLst/>
          </a:prstGeom>
        </p:spPr>
      </p:pic>
      <p:pic>
        <p:nvPicPr>
          <p:cNvPr id="5" name="Picture 4" descr="EPICS logo">
            <a:extLst>
              <a:ext uri="{FF2B5EF4-FFF2-40B4-BE49-F238E27FC236}">
                <a16:creationId xmlns:a16="http://schemas.microsoft.com/office/drawing/2014/main" id="{D000DE9F-5BCE-4206-E35E-5F81365C3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22" y="5473822"/>
            <a:ext cx="2743200" cy="726948"/>
          </a:xfrm>
          <a:prstGeom prst="rect">
            <a:avLst/>
          </a:prstGeom>
        </p:spPr>
      </p:pic>
      <p:pic>
        <p:nvPicPr>
          <p:cNvPr id="6" name="Picture 5" descr="CS Studio logo">
            <a:extLst>
              <a:ext uri="{FF2B5EF4-FFF2-40B4-BE49-F238E27FC236}">
                <a16:creationId xmlns:a16="http://schemas.microsoft.com/office/drawing/2014/main" id="{B3066690-BF76-29DF-BEE4-0E8DA7D3B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511" y="5538973"/>
            <a:ext cx="2743200" cy="59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2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E9CB-E9A1-4542-AEC8-98FF3B0C2A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cs typeface="Arial"/>
              </a:rPr>
              <a:t>Current and Upcoming EPICS Related Project Highlights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1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4FBE-8B1C-E945-BB9E-15BD579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Migration From Physical Servers to Centralized Hypervisors / VMs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A247-5DD7-8A48-87F5-03A61162E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Char char="•"/>
            </a:pPr>
            <a:r>
              <a:rPr lang="en-US" sz="2400" dirty="0"/>
              <a:t>Reduced labor compared to physical servers over the life cycle</a:t>
            </a:r>
            <a:endParaRPr lang="en-US" sz="2400" dirty="0">
              <a:cs typeface="Arial"/>
            </a:endParaRPr>
          </a:p>
          <a:p>
            <a:pPr marL="914400" lvl="1"/>
            <a:r>
              <a:rPr lang="en-US" dirty="0">
                <a:cs typeface="Arial"/>
              </a:rPr>
              <a:t>Purchasing, deployment, maintenance, replacement</a:t>
            </a:r>
          </a:p>
          <a:p>
            <a:pPr marL="457200" indent="-457200">
              <a:buChar char="•"/>
            </a:pPr>
            <a:r>
              <a:rPr lang="en-US" sz="2400" dirty="0">
                <a:cs typeface="Arial"/>
              </a:rPr>
              <a:t>Virtual Machine features</a:t>
            </a:r>
          </a:p>
          <a:p>
            <a:pPr marL="914400" lvl="1"/>
            <a:r>
              <a:rPr lang="en-US" dirty="0">
                <a:cs typeface="Arial"/>
              </a:rPr>
              <a:t>Snapshots, resilient to hardware faults, simplified monitoring 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Concern about bandwidth issues, but can set software limits</a:t>
            </a:r>
            <a:endParaRPr lang="en-US" sz="2400" dirty="0">
              <a:cs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Arial"/>
              </a:rPr>
              <a:t>Local detector control machines still needed in most cases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cs typeface="Arial"/>
              </a:rPr>
              <a:t>Develop scripts to migrate soft IOCs from existing servers to VMs</a:t>
            </a:r>
          </a:p>
        </p:txBody>
      </p:sp>
    </p:spTree>
    <p:extLst>
      <p:ext uri="{BB962C8B-B14F-4D97-AF65-F5344CB8AC3E}">
        <p14:creationId xmlns:p14="http://schemas.microsoft.com/office/powerpoint/2010/main" val="367845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4FBE-8B1C-E945-BB9E-15BD579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IOC Deployment with Ansible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A247-5DD7-8A48-87F5-03A61162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985551"/>
            <a:ext cx="11049000" cy="4207185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342900" indent="-342900">
              <a:buChar char="•"/>
            </a:pPr>
            <a:r>
              <a:rPr lang="en-US" sz="2400" dirty="0"/>
              <a:t>Unique information to each IOC instance put into one .</a:t>
            </a:r>
            <a:r>
              <a:rPr lang="en-US" sz="2400" dirty="0" err="1"/>
              <a:t>yaml</a:t>
            </a:r>
            <a:r>
              <a:rPr lang="en-US" sz="2400" dirty="0"/>
              <a:t> file</a:t>
            </a:r>
            <a:endParaRPr lang="en-US" sz="2400" dirty="0">
              <a:cs typeface="Arial"/>
            </a:endParaRPr>
          </a:p>
          <a:p>
            <a:pPr marL="914400" lvl="1">
              <a:buChar char="•"/>
            </a:pPr>
            <a:r>
              <a:rPr lang="en-US" sz="2200" dirty="0">
                <a:cs typeface="Arial"/>
              </a:rPr>
              <a:t>PV names, IP address(es), substitution file rows, </a:t>
            </a:r>
            <a:r>
              <a:rPr lang="en-US" sz="2200" dirty="0" err="1">
                <a:cs typeface="Arial"/>
              </a:rPr>
              <a:t>etc</a:t>
            </a:r>
            <a:endParaRPr lang="en-US" sz="2200" dirty="0">
              <a:cs typeface="Arial"/>
            </a:endParaRPr>
          </a:p>
          <a:p>
            <a:pPr marL="342900" indent="-342900">
              <a:buChar char="•"/>
            </a:pPr>
            <a:r>
              <a:rPr lang="en-US" sz="2400" dirty="0">
                <a:cs typeface="Arial"/>
              </a:rPr>
              <a:t>Each hostname has a </a:t>
            </a:r>
            <a:r>
              <a:rPr lang="en-US" sz="2400" dirty="0" err="1">
                <a:cs typeface="Arial"/>
              </a:rPr>
              <a:t>yaml</a:t>
            </a:r>
            <a:r>
              <a:rPr lang="en-US" sz="2400" dirty="0">
                <a:cs typeface="Arial"/>
              </a:rPr>
              <a:t> config file for manage-</a:t>
            </a:r>
            <a:r>
              <a:rPr lang="en-US" sz="2400" dirty="0" err="1">
                <a:cs typeface="Arial"/>
              </a:rPr>
              <a:t>iocs</a:t>
            </a:r>
            <a:r>
              <a:rPr lang="en-US" sz="2400" dirty="0">
                <a:cs typeface="Arial"/>
              </a:rPr>
              <a:t> config</a:t>
            </a:r>
          </a:p>
          <a:p>
            <a:pPr marL="342900" indent="-342900">
              <a:buChar char="•"/>
            </a:pPr>
            <a:r>
              <a:rPr lang="en-US" sz="2400" dirty="0">
                <a:cs typeface="Arial"/>
              </a:rPr>
              <a:t>Assumption, for now, is that compiled IOC source code is available in another directory</a:t>
            </a:r>
          </a:p>
          <a:p>
            <a:pPr marL="342900" indent="-342900">
              <a:buChar char="•"/>
            </a:pPr>
            <a:r>
              <a:rPr lang="en-US" sz="2400" dirty="0">
                <a:cs typeface="Arial"/>
              </a:rPr>
              <a:t>Eventually will define releases for source modules or may integrate with containers</a:t>
            </a:r>
          </a:p>
          <a:p>
            <a:pPr marL="342900" indent="-342900">
              <a:buChar char="•"/>
            </a:pPr>
            <a:r>
              <a:rPr lang="en-US" sz="2400" dirty="0">
                <a:cs typeface="Arial"/>
              </a:rPr>
              <a:t>Extend to create Phoebus displays in some cases, such as motors.</a:t>
            </a:r>
          </a:p>
          <a:p>
            <a:pPr marL="342900" indent="-342900">
              <a:buChar char="•"/>
            </a:pPr>
            <a:r>
              <a:rPr lang="en-US" sz="2400" dirty="0">
                <a:cs typeface="Arial"/>
              </a:rPr>
              <a:t>Automate </a:t>
            </a:r>
            <a:r>
              <a:rPr lang="en-US" sz="2400" dirty="0" err="1">
                <a:cs typeface="Arial"/>
              </a:rPr>
              <a:t>ophyd</a:t>
            </a:r>
            <a:r>
              <a:rPr lang="en-US" sz="2400" dirty="0">
                <a:cs typeface="Arial"/>
              </a:rPr>
              <a:t> device instantiation for </a:t>
            </a:r>
            <a:r>
              <a:rPr lang="en-US" sz="2400" dirty="0" err="1">
                <a:cs typeface="Arial"/>
              </a:rPr>
              <a:t>Bluesky</a:t>
            </a:r>
            <a:r>
              <a:rPr lang="en-US" sz="2400" dirty="0">
                <a:cs typeface="Arial"/>
              </a:rPr>
              <a:t> usage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D265705-3A1F-E88A-128F-BF699E5E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437" y="491949"/>
            <a:ext cx="1057275" cy="1076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F4199D-15B9-B39F-C23D-322C4815175F}"/>
              </a:ext>
            </a:extLst>
          </p:cNvPr>
          <p:cNvSpPr txBox="1"/>
          <p:nvPr/>
        </p:nvSpPr>
        <p:spPr>
          <a:xfrm>
            <a:off x="931332" y="1458148"/>
            <a:ext cx="6331185" cy="366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Jakub Wlodek and Dmitri Gavrilov </a:t>
            </a:r>
          </a:p>
        </p:txBody>
      </p:sp>
    </p:spTree>
    <p:extLst>
      <p:ext uri="{BB962C8B-B14F-4D97-AF65-F5344CB8AC3E}">
        <p14:creationId xmlns:p14="http://schemas.microsoft.com/office/powerpoint/2010/main" val="304765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04FBE-8B1C-E945-BB9E-15BD579BB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Automatic Phoebus Display Generation</a:t>
            </a:r>
            <a:br>
              <a:rPr lang="en-US">
                <a:cs typeface="Arial"/>
              </a:rPr>
            </a:br>
            <a:r>
              <a:rPr lang="en-US" sz="4000">
                <a:cs typeface="Arial"/>
              </a:rPr>
              <a:t>    For Motion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A247-5DD7-8A48-87F5-03A61162E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994958"/>
            <a:ext cx="11049000" cy="420718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Generic motor control interface</a:t>
            </a:r>
            <a:endParaRPr lang="en-US" dirty="0">
              <a:cs typeface="Arial"/>
            </a:endParaRPr>
          </a:p>
          <a:p>
            <a:r>
              <a:rPr lang="en-US" dirty="0" err="1">
                <a:cs typeface="Arial"/>
              </a:rPr>
              <a:t>yaml</a:t>
            </a:r>
            <a:r>
              <a:rPr lang="en-US" dirty="0">
                <a:cs typeface="Arial"/>
              </a:rPr>
              <a:t> file defines each row, which is combined with custom Python script and </a:t>
            </a:r>
            <a:r>
              <a:rPr lang="en-US" dirty="0" err="1">
                <a:cs typeface="Arial"/>
              </a:rPr>
              <a:t>phoebusgen</a:t>
            </a:r>
            <a:r>
              <a:rPr lang="en-US" dirty="0">
                <a:cs typeface="Arial"/>
              </a:rPr>
              <a:t> (ALS)</a:t>
            </a:r>
          </a:p>
          <a:p>
            <a:endParaRPr lang="en-US" dirty="0">
              <a:cs typeface="Arial"/>
            </a:endParaRPr>
          </a:p>
          <a:p>
            <a:pPr marL="457200" indent="-457200">
              <a:buChar char="•"/>
            </a:pPr>
            <a:endParaRPr lang="en-US" sz="2400" dirty="0"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BA05D8-F017-DBC1-C589-629AE8730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909" y="3815351"/>
            <a:ext cx="9086850" cy="21812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F555EA-9FD6-9AFC-CF25-DC89EB305251}"/>
              </a:ext>
            </a:extLst>
          </p:cNvPr>
          <p:cNvSpPr txBox="1"/>
          <p:nvPr/>
        </p:nvSpPr>
        <p:spPr>
          <a:xfrm>
            <a:off x="573851" y="1627481"/>
            <a:ext cx="6331185" cy="3668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Dmitri Gavrilov </a:t>
            </a:r>
          </a:p>
        </p:txBody>
      </p:sp>
    </p:spTree>
    <p:extLst>
      <p:ext uri="{BB962C8B-B14F-4D97-AF65-F5344CB8AC3E}">
        <p14:creationId xmlns:p14="http://schemas.microsoft.com/office/powerpoint/2010/main" val="384585252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LS-II_PPT_Template_Widescreen_wFooter_new" id="{B29EAB64-E8F0-FF4B-A307-BB39ADC8A07F}" vid="{372C21F3-BA56-7F48-8A9C-8C3D97E319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6FCA86DADC0047BF0C3706765F4DAB" ma:contentTypeVersion="16" ma:contentTypeDescription="Create a new document." ma:contentTypeScope="" ma:versionID="fd04c2e94723b8c06acc017db55259cd">
  <xsd:schema xmlns:xsd="http://www.w3.org/2001/XMLSchema" xmlns:xs="http://www.w3.org/2001/XMLSchema" xmlns:p="http://schemas.microsoft.com/office/2006/metadata/properties" xmlns:ns2="6b1171d7-0e31-4d9a-84fb-66bed1ac3224" xmlns:ns3="57d7a6d9-109f-45e5-90bb-5aad0c3196e4" xmlns:ns4="3bfd71d5-c7ac-4dca-b865-a609d1eb4074" targetNamespace="http://schemas.microsoft.com/office/2006/metadata/properties" ma:root="true" ma:fieldsID="f7d7050924d3c5612d85fd2107f0b930" ns2:_="" ns3:_="" ns4:_="">
    <xsd:import namespace="6b1171d7-0e31-4d9a-84fb-66bed1ac3224"/>
    <xsd:import namespace="57d7a6d9-109f-45e5-90bb-5aad0c3196e4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1171d7-0e31-4d9a-84fb-66bed1ac32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7a6d9-109f-45e5-90bb-5aad0c319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a999d5a-cc4e-4696-9e61-dbfedefc193e}" ma:internalName="TaxCatchAll" ma:showField="CatchAllData" ma:web="57d7a6d9-109f-45e5-90bb-5aad0c3196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1171d7-0e31-4d9a-84fb-66bed1ac3224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Props1.xml><?xml version="1.0" encoding="utf-8"?>
<ds:datastoreItem xmlns:ds="http://schemas.openxmlformats.org/officeDocument/2006/customXml" ds:itemID="{281F1E6A-F856-480A-95EF-B09C2CBAA313}">
  <ds:schemaRefs>
    <ds:schemaRef ds:uri="3bfd71d5-c7ac-4dca-b865-a609d1eb4074"/>
    <ds:schemaRef ds:uri="57d7a6d9-109f-45e5-90bb-5aad0c3196e4"/>
    <ds:schemaRef ds:uri="6b1171d7-0e31-4d9a-84fb-66bed1ac32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D382C84-F57C-4651-904A-38F089CD60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6CE3EA-5883-4F17-BB4E-ADE318DA911F}">
  <ds:schemaRefs>
    <ds:schemaRef ds:uri="3bfd71d5-c7ac-4dca-b865-a609d1eb407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6b1171d7-0e31-4d9a-84fb-66bed1ac3224"/>
    <ds:schemaRef ds:uri="57d7a6d9-109f-45e5-90bb-5aad0c3196e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NSLS-II_PPT_Template_Widescreen_wFooter_new</Template>
  <TotalTime>14</TotalTime>
  <Words>732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Courier New</vt:lpstr>
      <vt:lpstr>BNL</vt:lpstr>
      <vt:lpstr>EPICS and Related Software at NSLS-II</vt:lpstr>
      <vt:lpstr>National Synchrotron Light Source II</vt:lpstr>
      <vt:lpstr>NSLS-II Mission</vt:lpstr>
      <vt:lpstr>Upcoming New Beamlines</vt:lpstr>
      <vt:lpstr>Data Science and Systems Integration (DSSI)</vt:lpstr>
      <vt:lpstr>Current and Upcoming EPICS Related Project Highlights</vt:lpstr>
      <vt:lpstr>Migration From Physical Servers to Centralized Hypervisors / VMs</vt:lpstr>
      <vt:lpstr>IOC Deployment with Ansible</vt:lpstr>
      <vt:lpstr>Automatic Phoebus Display Generation     For Motion Control</vt:lpstr>
      <vt:lpstr>Testing Environment Development</vt:lpstr>
      <vt:lpstr>Migration from CS-Studio to Phoebus</vt:lpstr>
      <vt:lpstr>Additional ongoing projects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Laasch, Ricarda</dc:creator>
  <cp:keywords/>
  <dc:description/>
  <cp:lastModifiedBy>Sinsheimer, John</cp:lastModifiedBy>
  <cp:revision>2</cp:revision>
  <dcterms:created xsi:type="dcterms:W3CDTF">2022-01-24T21:38:03Z</dcterms:created>
  <dcterms:modified xsi:type="dcterms:W3CDTF">2024-09-17T02:44:08Z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0x010100016FCA86DADC0047BF0C3706765F4DAB</vt:lpwstr>
  </property>
</Properties>
</file>