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34C37-B7C2-401D-B9E9-9BA31131B381}" v="12" dt="2024-09-13T14:33:09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2024 EPICS Collaboration Meeting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Kyle A. Fahey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2024 EPICS Collaboration Meeting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Kyle A. Fahey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2024 EPICS Collaboration Meeting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Kyle A. Fahey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Transitioning to EPICS at EIC:</a:t>
            </a:r>
            <a:br>
              <a:rPr lang="en-US" sz="4800" dirty="0"/>
            </a:br>
            <a:r>
              <a:rPr lang="en-US" sz="4800" dirty="0"/>
              <a:t>UDP-Based Waveform 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4" y="5208664"/>
            <a:ext cx="10334625" cy="746185"/>
          </a:xfrm>
        </p:spPr>
        <p:txBody>
          <a:bodyPr>
            <a:normAutofit/>
          </a:bodyPr>
          <a:lstStyle/>
          <a:p>
            <a:r>
              <a:rPr lang="en-US" sz="1600" dirty="0"/>
              <a:t>EPICS Collaboration Meeting</a:t>
            </a:r>
          </a:p>
          <a:p>
            <a:r>
              <a:rPr lang="en-US" sz="1600" dirty="0"/>
              <a:t>September 17,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Kyle A. Fahey</a:t>
            </a:r>
          </a:p>
          <a:p>
            <a:r>
              <a:rPr lang="en-US" dirty="0"/>
              <a:t>Electrical Engineer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18E38-CFB9-3BC0-E140-E7466CB15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0D9A94-0658-33AD-FF32-8FB6C154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4C516-447F-A43A-7E0C-E19DE45E4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EIC LLRF is testing an arc detector chassis from Jefferson Lab, which includes EPICS functionality</a:t>
            </a:r>
          </a:p>
          <a:p>
            <a:r>
              <a:rPr lang="en-US" dirty="0"/>
              <a:t>Raw waveform data was not included in the provided IOC, but accessible over UDP commands</a:t>
            </a:r>
          </a:p>
          <a:p>
            <a:r>
              <a:rPr lang="en-US" dirty="0"/>
              <a:t>Python script was created to periodically request waveform data and integrate it into an EPICS IOC</a:t>
            </a:r>
          </a:p>
          <a:p>
            <a:r>
              <a:rPr lang="en-US" dirty="0"/>
              <a:t>EPICS IOC converted for use with BNL’s </a:t>
            </a:r>
            <a:r>
              <a:rPr lang="en-US" dirty="0" err="1"/>
              <a:t>LogView</a:t>
            </a:r>
            <a:r>
              <a:rPr lang="en-US" dirty="0"/>
              <a:t> software using EPICS-ADO Bridge</a:t>
            </a:r>
          </a:p>
          <a:p>
            <a:r>
              <a:rPr lang="en-US" dirty="0"/>
              <a:t>Arc detector is being monitored reliably since July 2024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41F9B-0944-B5D6-A115-A6BC9707C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FB50BD-FE9B-5250-F8FD-F0D7B7567E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01A9F-4730-FC86-E9B0-9D20C1076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AD085-A914-3571-3F4E-936736877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B7F2C-4EE6-4EF6-8996-6EFD14510B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8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CA763-6E7E-5660-77BC-7C88D518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F08AF0-DBDD-06F1-0FAF-C6E85508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4A9F9-944D-5880-3F0F-9FAC5E0F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Pre-Existing Interfaces</a:t>
            </a:r>
          </a:p>
          <a:p>
            <a:pPr lvl="1"/>
            <a:r>
              <a:rPr lang="en-US" sz="3200" dirty="0"/>
              <a:t>EPICS Interface</a:t>
            </a:r>
          </a:p>
          <a:p>
            <a:pPr lvl="1"/>
            <a:r>
              <a:rPr lang="en-US" sz="3200" dirty="0"/>
              <a:t>UDP Interface</a:t>
            </a:r>
          </a:p>
          <a:p>
            <a:r>
              <a:rPr lang="en-US" sz="3600" dirty="0"/>
              <a:t>Workflow for Waveform Conversion</a:t>
            </a:r>
          </a:p>
          <a:p>
            <a:pPr lvl="1"/>
            <a:r>
              <a:rPr lang="en-US" sz="3200" dirty="0"/>
              <a:t>Python</a:t>
            </a:r>
          </a:p>
          <a:p>
            <a:pPr lvl="1"/>
            <a:r>
              <a:rPr lang="en-US" sz="3200" dirty="0"/>
              <a:t>EPICS-ADO Bridge</a:t>
            </a:r>
          </a:p>
          <a:p>
            <a:pPr lvl="1"/>
            <a:r>
              <a:rPr lang="en-US" sz="3200" dirty="0" err="1"/>
              <a:t>LogView</a:t>
            </a:r>
            <a:endParaRPr lang="en-US" sz="3200" dirty="0"/>
          </a:p>
          <a:p>
            <a:r>
              <a:rPr lang="en-US" sz="3600" dirty="0"/>
              <a:t>Conclusion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3D6101-09EB-C2D7-5F5E-76835F54E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08314C-D51D-8E89-197F-F28971414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</p:txBody>
      </p:sp>
    </p:spTree>
    <p:extLst>
      <p:ext uri="{BB962C8B-B14F-4D97-AF65-F5344CB8AC3E}">
        <p14:creationId xmlns:p14="http://schemas.microsoft.com/office/powerpoint/2010/main" val="171364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F004A-0F16-FB8B-496F-921E7B2E0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92366-A2C7-FB11-D380-05AAD293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Interface for Arc Detector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241F1-98FE-1211-DC00-2E024563C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2F703-31B2-E517-A7B3-08344BD7A5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B966D3-0220-8991-B857-DDF0E4D6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633" y="1216207"/>
            <a:ext cx="4568346" cy="2988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C6ACFA-B06A-39C4-0C3A-65F9BCE8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05" y="1216206"/>
            <a:ext cx="1729156" cy="36080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05F9AF-11BF-58ED-3D95-5FD667D521AB}"/>
              </a:ext>
            </a:extLst>
          </p:cNvPr>
          <p:cNvSpPr txBox="1"/>
          <p:nvPr/>
        </p:nvSpPr>
        <p:spPr>
          <a:xfrm>
            <a:off x="5179633" y="939206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Modified CS-Studio 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B4FAA-DD62-166B-E3FA-36BE7F9E2800}"/>
              </a:ext>
            </a:extLst>
          </p:cNvPr>
          <p:cNvSpPr txBox="1"/>
          <p:nvPr/>
        </p:nvSpPr>
        <p:spPr>
          <a:xfrm>
            <a:off x="10017105" y="940924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BNL’s Pet view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D507F5-E24D-7E3A-D9CC-C35DF741C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80" y="975365"/>
            <a:ext cx="4568346" cy="48658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Arc detector chassis provided by Jefferson Lab for performance evaluation</a:t>
            </a:r>
          </a:p>
          <a:p>
            <a:pPr lvl="1"/>
            <a:r>
              <a:rPr lang="en-US" dirty="0"/>
              <a:t>IOC for controls and statuses provided</a:t>
            </a:r>
          </a:p>
          <a:p>
            <a:pPr lvl="1"/>
            <a:r>
              <a:rPr lang="en-US" dirty="0"/>
              <a:t>EDM UI provided, converted to CS-Studio by Latif Kabir</a:t>
            </a:r>
          </a:p>
          <a:p>
            <a:r>
              <a:rPr lang="en-US" dirty="0"/>
              <a:t>EPICS PVs usable in BNL systems</a:t>
            </a:r>
          </a:p>
          <a:p>
            <a:pPr lvl="1"/>
            <a:r>
              <a:rPr lang="en-US" dirty="0"/>
              <a:t>ADO exists to mirror PV data</a:t>
            </a:r>
          </a:p>
          <a:p>
            <a:pPr lvl="1"/>
            <a:r>
              <a:rPr lang="en-US" dirty="0"/>
              <a:t>Pet pages</a:t>
            </a:r>
          </a:p>
          <a:p>
            <a:pPr lvl="1"/>
            <a:r>
              <a:rPr lang="en-US" dirty="0"/>
              <a:t>Logged data</a:t>
            </a:r>
          </a:p>
          <a:p>
            <a:r>
              <a:rPr lang="en-US" dirty="0"/>
              <a:t>EPICS PVs can be used to set up arc test conditions with onboard LED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6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D5846-FCC3-BD4B-6E19-D6763543C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DDAE5-6F49-0A21-C75A-2B9C03C0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Interface for Arc Detector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9B164-B456-8722-6659-A91CC895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6575895" cy="4865858"/>
          </a:xfrm>
        </p:spPr>
        <p:txBody>
          <a:bodyPr/>
          <a:lstStyle/>
          <a:p>
            <a:r>
              <a:rPr lang="en-US" dirty="0"/>
              <a:t>UDP Interface provides more functionality</a:t>
            </a:r>
          </a:p>
          <a:p>
            <a:pPr lvl="1"/>
            <a:r>
              <a:rPr lang="en-US" dirty="0"/>
              <a:t>Controls to simulate an arc condition</a:t>
            </a:r>
          </a:p>
          <a:p>
            <a:pPr lvl="1"/>
            <a:r>
              <a:rPr lang="en-US" dirty="0"/>
              <a:t>Ability to view raw waveform data</a:t>
            </a:r>
          </a:p>
          <a:p>
            <a:pPr lvl="1"/>
            <a:r>
              <a:rPr lang="en-US" dirty="0"/>
              <a:t>Ability to quickly reset all parameters</a:t>
            </a:r>
          </a:p>
          <a:p>
            <a:r>
              <a:rPr lang="en-US" dirty="0"/>
              <a:t>Communicates via Python script given by JLAB</a:t>
            </a:r>
          </a:p>
          <a:p>
            <a:pPr lvl="1"/>
            <a:r>
              <a:rPr lang="en-US" dirty="0"/>
              <a:t>Waveform viewable through matplotlib</a:t>
            </a:r>
          </a:p>
          <a:p>
            <a:r>
              <a:rPr lang="en-US" dirty="0"/>
              <a:t>Data is not readily available for use in BNL systems</a:t>
            </a:r>
          </a:p>
          <a:p>
            <a:pPr lvl="1"/>
            <a:r>
              <a:rPr lang="en-US" dirty="0"/>
              <a:t>We want to periodically save raw waveform data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3E9A2-7984-9454-D7E8-154C56D21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A587BD-23AC-A07D-9781-08D675733D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B3952-A83F-3646-6CC4-9DCB905A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16" y="1142108"/>
            <a:ext cx="4483434" cy="2323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EB44B-3180-B961-1479-F720FB6A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216" y="3754392"/>
            <a:ext cx="4483434" cy="2292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6FCC49-9034-9887-9F5C-30178542681F}"/>
              </a:ext>
            </a:extLst>
          </p:cNvPr>
          <p:cNvSpPr txBox="1"/>
          <p:nvPr/>
        </p:nvSpPr>
        <p:spPr>
          <a:xfrm>
            <a:off x="7321216" y="865109"/>
            <a:ext cx="1416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Normal Waveform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5C745-15D1-48E8-7F6C-D5E77896DA2A}"/>
              </a:ext>
            </a:extLst>
          </p:cNvPr>
          <p:cNvSpPr txBox="1"/>
          <p:nvPr/>
        </p:nvSpPr>
        <p:spPr>
          <a:xfrm>
            <a:off x="7321216" y="3480989"/>
            <a:ext cx="1476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Arc Test Waveform</a:t>
            </a:r>
          </a:p>
        </p:txBody>
      </p:sp>
    </p:spTree>
    <p:extLst>
      <p:ext uri="{BB962C8B-B14F-4D97-AF65-F5344CB8AC3E}">
        <p14:creationId xmlns:p14="http://schemas.microsoft.com/office/powerpoint/2010/main" val="1260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E24B6-0A2B-4E0E-F3DE-88D0626BB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A504CC-A398-C36D-79AE-BBBB23FD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Workflow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40428-CDFE-F9B9-403C-39357848E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459B11-8308-B9CE-0F33-1CF63452A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267C1-080B-DD7A-8E8E-04546EB5D542}"/>
              </a:ext>
            </a:extLst>
          </p:cNvPr>
          <p:cNvSpPr/>
          <p:nvPr/>
        </p:nvSpPr>
        <p:spPr>
          <a:xfrm>
            <a:off x="1890711" y="1003787"/>
            <a:ext cx="2643189" cy="75133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Arc Detector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3D31BC-A2BF-C5E5-9E15-2DF385C54F29}"/>
              </a:ext>
            </a:extLst>
          </p:cNvPr>
          <p:cNvSpPr/>
          <p:nvPr/>
        </p:nvSpPr>
        <p:spPr>
          <a:xfrm>
            <a:off x="1890711" y="3178443"/>
            <a:ext cx="2643189" cy="75134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EPICS IOC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37E99-5199-5672-CC8F-AC6179E55172}"/>
              </a:ext>
            </a:extLst>
          </p:cNvPr>
          <p:cNvSpPr/>
          <p:nvPr/>
        </p:nvSpPr>
        <p:spPr>
          <a:xfrm>
            <a:off x="7905720" y="3178692"/>
            <a:ext cx="2643189" cy="7513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ADO Device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E6C5A-B0B7-2114-97A0-6F851B91BAEA}"/>
              </a:ext>
            </a:extLst>
          </p:cNvPr>
          <p:cNvSpPr/>
          <p:nvPr/>
        </p:nvSpPr>
        <p:spPr>
          <a:xfrm>
            <a:off x="7905719" y="5184611"/>
            <a:ext cx="2643188" cy="7513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Logged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C91D2E-5504-119B-B110-B65554914D09}"/>
              </a:ext>
            </a:extLst>
          </p:cNvPr>
          <p:cNvSpPr/>
          <p:nvPr/>
        </p:nvSpPr>
        <p:spPr>
          <a:xfrm>
            <a:off x="1936067" y="2155294"/>
            <a:ext cx="2552477" cy="6229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Python Script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82B5C-FC41-60B1-5743-C56CA300DB21}"/>
              </a:ext>
            </a:extLst>
          </p:cNvPr>
          <p:cNvSpPr/>
          <p:nvPr/>
        </p:nvSpPr>
        <p:spPr>
          <a:xfrm>
            <a:off x="4921045" y="3089204"/>
            <a:ext cx="2552477" cy="9303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EPICS-ADO Bridge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2A3D0C-DDC0-7DA1-CD62-ACAD64847BDA}"/>
              </a:ext>
            </a:extLst>
          </p:cNvPr>
          <p:cNvSpPr/>
          <p:nvPr/>
        </p:nvSpPr>
        <p:spPr>
          <a:xfrm>
            <a:off x="7951075" y="4200479"/>
            <a:ext cx="2552477" cy="6229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LogView</a:t>
            </a:r>
            <a:endParaRPr lang="en-US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F3249B-F65B-B521-12E1-8E28CB35599C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3212306" y="1755126"/>
            <a:ext cx="0" cy="400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7D3DEB-B701-4394-9A07-DD86844EE3A1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3212306" y="2778275"/>
            <a:ext cx="0" cy="400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3FFC09-D6D7-BFCF-3D4B-95F2A7BE44B4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4533900" y="3554113"/>
            <a:ext cx="387145" cy="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5999EE-8762-F178-DCEA-0652BA639AC3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>
            <a:off x="7473522" y="3554363"/>
            <a:ext cx="4321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05F19E-70DC-E6C6-6E17-C5C1B0CFBFC1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9227314" y="3930033"/>
            <a:ext cx="1" cy="270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4FD73F-98B9-FC48-3523-C6DAEF54F56A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 flipH="1">
            <a:off x="9227313" y="4823460"/>
            <a:ext cx="1" cy="361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2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743C1-A716-6D91-BB0F-40480D41E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3B93EF-F7B6-BC82-4EBC-440BA06B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Script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E751-4631-0A4F-0532-2704BACC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2207414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dirty="0" err="1"/>
              <a:t>caproto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Implementation of Channel Access protocol in Python, found at https://caproto.github.io/</a:t>
            </a:r>
          </a:p>
          <a:p>
            <a:r>
              <a:rPr lang="en-US" dirty="0"/>
              <a:t>Periodically runs through all ADCs to get raw waveform data</a:t>
            </a:r>
          </a:p>
          <a:p>
            <a:r>
              <a:rPr lang="en-US" dirty="0"/>
              <a:t>Hooks into separate “</a:t>
            </a:r>
            <a:r>
              <a:rPr lang="en-US" dirty="0" err="1"/>
              <a:t>softIoc</a:t>
            </a:r>
            <a:r>
              <a:rPr lang="en-US" dirty="0"/>
              <a:t>” process</a:t>
            </a:r>
          </a:p>
          <a:p>
            <a:pPr lvl="1"/>
            <a:r>
              <a:rPr lang="en-US" dirty="0"/>
              <a:t>Getting data from waveforms takes too long for an internal IOC to handle requests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CED5B-86B7-7B0C-FCA1-F7EDB09C28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BB09A0-517B-5EF7-0B72-1591EEED7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7F09B-4366-CC36-D2D8-B83DD66F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305" y="3408294"/>
            <a:ext cx="5689226" cy="2658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8B07B4-CA09-F19E-71C5-CF6B3F45B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91" y="3473635"/>
            <a:ext cx="3524561" cy="1453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0E7115-439B-19FD-6FA2-84B0F70FFA12}"/>
              </a:ext>
            </a:extLst>
          </p:cNvPr>
          <p:cNvSpPr txBox="1"/>
          <p:nvPr/>
        </p:nvSpPr>
        <p:spPr>
          <a:xfrm>
            <a:off x="1167091" y="3196636"/>
            <a:ext cx="3951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Calling waveform function for all waveforms periodically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D8194-60A5-89A0-D684-CE174455B8BE}"/>
              </a:ext>
            </a:extLst>
          </p:cNvPr>
          <p:cNvSpPr txBox="1"/>
          <p:nvPr/>
        </p:nvSpPr>
        <p:spPr>
          <a:xfrm>
            <a:off x="5450305" y="3196636"/>
            <a:ext cx="337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Waveforms for the 3 connected detector heads</a:t>
            </a:r>
          </a:p>
        </p:txBody>
      </p:sp>
    </p:spTree>
    <p:extLst>
      <p:ext uri="{BB962C8B-B14F-4D97-AF65-F5344CB8AC3E}">
        <p14:creationId xmlns:p14="http://schemas.microsoft.com/office/powerpoint/2010/main" val="171022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7F695-FF09-1D25-B3DF-E759D1EFA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08F687-5240-0B98-F7FF-EA61E6B5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EPICS-ADO Bridge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B9979-71AA-3EFA-1568-BC655D4D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6472741" cy="4865858"/>
          </a:xfrm>
        </p:spPr>
        <p:txBody>
          <a:bodyPr/>
          <a:lstStyle/>
          <a:p>
            <a:r>
              <a:rPr lang="en-US" dirty="0"/>
              <a:t>Designed at BNL</a:t>
            </a:r>
          </a:p>
          <a:p>
            <a:pPr lvl="1"/>
            <a:r>
              <a:rPr lang="en-US" dirty="0"/>
              <a:t>Interface Between EPICS and ADO – (Andrei Sukhanov, James Jamilkowski)</a:t>
            </a:r>
          </a:p>
          <a:p>
            <a:r>
              <a:rPr lang="en-US" dirty="0"/>
              <a:t>Translates EPICS PVs for use with ADO software</a:t>
            </a:r>
          </a:p>
          <a:p>
            <a:pPr lvl="1"/>
            <a:r>
              <a:rPr lang="en-US" dirty="0"/>
              <a:t>Pet</a:t>
            </a:r>
          </a:p>
          <a:p>
            <a:pPr lvl="1"/>
            <a:r>
              <a:rPr lang="en-US" dirty="0" err="1"/>
              <a:t>LogView</a:t>
            </a:r>
            <a:endParaRPr lang="en-US" dirty="0"/>
          </a:p>
          <a:p>
            <a:r>
              <a:rPr lang="en-US" dirty="0"/>
              <a:t>Simple Setup</a:t>
            </a:r>
          </a:p>
          <a:p>
            <a:pPr lvl="1"/>
            <a:r>
              <a:rPr lang="en-US" dirty="0"/>
              <a:t>Create mapping file</a:t>
            </a:r>
          </a:p>
          <a:p>
            <a:pPr lvl="1"/>
            <a:r>
              <a:rPr lang="en-US" dirty="0"/>
              <a:t>Create ADO definition in manager application</a:t>
            </a:r>
          </a:p>
          <a:p>
            <a:pPr lvl="1"/>
            <a:r>
              <a:rPr lang="en-US" dirty="0"/>
              <a:t>Run bridge, pointing to mapping file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C8D71-C38A-85B7-A134-E7D329E0F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0D81-AB7C-61AA-52E7-24BBC3C95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D2718-2C7A-AEEF-B31C-B437B327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5" r="-1"/>
          <a:stretch/>
        </p:blipFill>
        <p:spPr>
          <a:xfrm>
            <a:off x="7029450" y="1286357"/>
            <a:ext cx="4434826" cy="1178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B69663-A591-8D54-0E65-EC1772B8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2747264"/>
            <a:ext cx="3905757" cy="2169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BE63EF-C471-9A56-58EA-38E7D5B1A6BB}"/>
              </a:ext>
            </a:extLst>
          </p:cNvPr>
          <p:cNvSpPr txBox="1"/>
          <p:nvPr/>
        </p:nvSpPr>
        <p:spPr>
          <a:xfrm>
            <a:off x="7029450" y="1003829"/>
            <a:ext cx="3206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Definition of EPICS-ADO Bridge 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D6C23-8224-680F-6568-9F0552A5D70B}"/>
              </a:ext>
            </a:extLst>
          </p:cNvPr>
          <p:cNvSpPr txBox="1"/>
          <p:nvPr/>
        </p:nvSpPr>
        <p:spPr>
          <a:xfrm>
            <a:off x="7029450" y="2464736"/>
            <a:ext cx="3755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Pet Page for ADO Generated by EPICS-ADO Bridge</a:t>
            </a:r>
          </a:p>
        </p:txBody>
      </p:sp>
    </p:spTree>
    <p:extLst>
      <p:ext uri="{BB962C8B-B14F-4D97-AF65-F5344CB8AC3E}">
        <p14:creationId xmlns:p14="http://schemas.microsoft.com/office/powerpoint/2010/main" val="106613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9BE8E-BC10-FCC2-7DA0-9627AE3DE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9140EF-BC3B-91F8-0224-18C00A9A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LogView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27E81-2F6B-27B9-4632-E5C467E41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written by BNL to save ADO data over time</a:t>
            </a:r>
          </a:p>
          <a:p>
            <a:r>
              <a:rPr lang="en-US" dirty="0" err="1"/>
              <a:t>Logreq</a:t>
            </a:r>
            <a:r>
              <a:rPr lang="en-US" dirty="0"/>
              <a:t> file defines ADOs to point to</a:t>
            </a:r>
          </a:p>
          <a:p>
            <a:r>
              <a:rPr lang="en-US" dirty="0"/>
              <a:t>Set up using General Purpose Monitor application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E52A5-906C-8A00-56D1-54D826B25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EA72A-6AC9-0930-DFAA-90365A5DCE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D2107-F926-45AF-CD4A-76E7B241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354" y="2674428"/>
            <a:ext cx="3771169" cy="2887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F4232-EBEF-BF6D-782B-B36FB417A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81" y="2674428"/>
            <a:ext cx="3778936" cy="2811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5D2C74-5C26-F9AC-654D-1B653C149AAE}"/>
              </a:ext>
            </a:extLst>
          </p:cNvPr>
          <p:cNvSpPr txBox="1"/>
          <p:nvPr/>
        </p:nvSpPr>
        <p:spPr>
          <a:xfrm>
            <a:off x="1700881" y="2397429"/>
            <a:ext cx="1969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Logged Normal Waveform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8C026-A14B-6854-CD63-5D25F369488F}"/>
              </a:ext>
            </a:extLst>
          </p:cNvPr>
          <p:cNvSpPr txBox="1"/>
          <p:nvPr/>
        </p:nvSpPr>
        <p:spPr>
          <a:xfrm>
            <a:off x="6042354" y="2413577"/>
            <a:ext cx="2021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Logged Arc Test Waveform</a:t>
            </a:r>
          </a:p>
        </p:txBody>
      </p:sp>
    </p:spTree>
    <p:extLst>
      <p:ext uri="{BB962C8B-B14F-4D97-AF65-F5344CB8AC3E}">
        <p14:creationId xmlns:p14="http://schemas.microsoft.com/office/powerpoint/2010/main" val="43780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3BDB0-CBE2-154F-E46E-284B2646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8EC918-1C8D-C35B-9DBB-BEB8F8CE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LogView</a:t>
            </a:r>
            <a:r>
              <a:rPr lang="en-US" dirty="0"/>
              <a:t> Over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B1DF-31D9-49D6-974A-3DA1315B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for long-term monitoring of values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D1186-60B0-AACA-76C7-53A0E12CD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2024 EPICS Collaboration Meeting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CD51B-090E-3D9F-8B0B-2BFA678033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Kyle A. Fahey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5A3B7-90CA-C7FA-799C-E4C1B1E2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2028630"/>
            <a:ext cx="4792953" cy="3569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92C54-58B6-34FF-9D4D-077ED73AF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37" y="2021572"/>
            <a:ext cx="4805651" cy="3576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FD125E-F8E8-E35D-4C56-4E07AE4EA99F}"/>
              </a:ext>
            </a:extLst>
          </p:cNvPr>
          <p:cNvSpPr txBox="1"/>
          <p:nvPr/>
        </p:nvSpPr>
        <p:spPr>
          <a:xfrm>
            <a:off x="1112522" y="1744573"/>
            <a:ext cx="370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Logged Waveforms of 3 Connected Detector Heads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AACAE-C9D3-F1C3-5F8B-D5EE2E55D65F}"/>
              </a:ext>
            </a:extLst>
          </p:cNvPr>
          <p:cNvSpPr txBox="1"/>
          <p:nvPr/>
        </p:nvSpPr>
        <p:spPr>
          <a:xfrm>
            <a:off x="6029037" y="1744573"/>
            <a:ext cx="4258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Logged Waveforms of Detector Head #2 Over Several Days</a:t>
            </a:r>
          </a:p>
        </p:txBody>
      </p:sp>
    </p:spTree>
    <p:extLst>
      <p:ext uri="{BB962C8B-B14F-4D97-AF65-F5344CB8AC3E}">
        <p14:creationId xmlns:p14="http://schemas.microsoft.com/office/powerpoint/2010/main" val="5001104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D4832C-E75A-8B44-9E4B-8BDB417DA999}" vid="{8D798E1F-8339-0241-A3F7-289F2473A4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4" ma:contentTypeDescription="Create a new document." ma:contentTypeScope="" ma:versionID="9bd72081d61ddd7672fb853d8d442ca6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e085e1eba6760f9000955ff7b85eb376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4DBD0B-6D00-4FFC-A46C-FD055FF62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8960E5-0CE4-4ACB-908D-1B27D06641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52314F-4CD6-41EC-9985-C8730E822EFD}">
  <ds:schemaRefs>
    <ds:schemaRef ds:uri="http://schemas.microsoft.com/office/infopath/2007/PartnerControls"/>
    <ds:schemaRef ds:uri="dd7425a4-fa23-406d-b478-3c2992d2d4ba"/>
    <ds:schemaRef ds:uri="http://purl.org/dc/elements/1.1/"/>
    <ds:schemaRef ds:uri="http://purl.org/dc/dcmitype/"/>
    <ds:schemaRef ds:uri="3bfd71d5-c7ac-4dca-b865-a609d1eb4074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9e4a43c1-b2a9-408a-8cac-448eda25f0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EIC_PPT_Template_Widescreen_0224</Template>
  <TotalTime>399</TotalTime>
  <Words>528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BNL</vt:lpstr>
      <vt:lpstr>Transitioning to EPICS at EIC: UDP-Based Waveform Monitoring</vt:lpstr>
      <vt:lpstr>Outline</vt:lpstr>
      <vt:lpstr>EPICS Interface for Arc Detector</vt:lpstr>
      <vt:lpstr>UDP Interface for Arc Detector</vt:lpstr>
      <vt:lpstr>Waveform Workflow</vt:lpstr>
      <vt:lpstr>Python Script</vt:lpstr>
      <vt:lpstr>EPICS-ADO Bridge</vt:lpstr>
      <vt:lpstr>LogView</vt:lpstr>
      <vt:lpstr>LogView Over Time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(60PT)</dc:title>
  <dc:subject/>
  <dc:creator>Hoffman, Caitlin</dc:creator>
  <cp:keywords/>
  <dc:description/>
  <cp:lastModifiedBy>Fahey, Kyle</cp:lastModifiedBy>
  <cp:revision>3</cp:revision>
  <dcterms:created xsi:type="dcterms:W3CDTF">2024-08-16T14:30:35Z</dcterms:created>
  <dcterms:modified xsi:type="dcterms:W3CDTF">2024-09-15T13:47:54Z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  <property fmtid="{D5CDD505-2E9C-101B-9397-08002B2CF9AE}" pid="3" name="MediaServiceImageTags">
    <vt:lpwstr/>
  </property>
</Properties>
</file>